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01"/>
  </p:handoutMasterIdLst>
  <p:sldIdLst>
    <p:sldId id="264" r:id="rId3"/>
    <p:sldId id="284" r:id="rId4"/>
    <p:sldId id="498" r:id="rId5"/>
    <p:sldId id="297" r:id="rId6"/>
    <p:sldId id="305" r:id="rId7"/>
    <p:sldId id="682" r:id="rId8"/>
    <p:sldId id="683" r:id="rId9"/>
    <p:sldId id="314" r:id="rId10"/>
    <p:sldId id="687" r:id="rId11"/>
    <p:sldId id="746" r:id="rId13"/>
    <p:sldId id="686" r:id="rId14"/>
    <p:sldId id="337" r:id="rId15"/>
    <p:sldId id="374" r:id="rId16"/>
    <p:sldId id="338" r:id="rId17"/>
    <p:sldId id="432" r:id="rId18"/>
    <p:sldId id="689" r:id="rId19"/>
    <p:sldId id="694" r:id="rId20"/>
    <p:sldId id="695" r:id="rId21"/>
    <p:sldId id="696" r:id="rId22"/>
    <p:sldId id="748" r:id="rId23"/>
    <p:sldId id="824" r:id="rId24"/>
    <p:sldId id="705" r:id="rId25"/>
    <p:sldId id="707" r:id="rId26"/>
    <p:sldId id="708" r:id="rId27"/>
    <p:sldId id="710" r:id="rId28"/>
    <p:sldId id="369" r:id="rId29"/>
    <p:sldId id="712" r:id="rId30"/>
    <p:sldId id="711" r:id="rId31"/>
    <p:sldId id="753" r:id="rId32"/>
    <p:sldId id="830" r:id="rId33"/>
    <p:sldId id="831" r:id="rId34"/>
    <p:sldId id="832" r:id="rId35"/>
    <p:sldId id="833" r:id="rId36"/>
    <p:sldId id="749" r:id="rId37"/>
    <p:sldId id="800" r:id="rId38"/>
    <p:sldId id="801" r:id="rId39"/>
    <p:sldId id="345" r:id="rId40"/>
    <p:sldId id="764" r:id="rId41"/>
    <p:sldId id="774" r:id="rId42"/>
    <p:sldId id="759" r:id="rId43"/>
    <p:sldId id="775" r:id="rId44"/>
    <p:sldId id="765" r:id="rId45"/>
    <p:sldId id="771" r:id="rId46"/>
    <p:sldId id="777" r:id="rId47"/>
    <p:sldId id="779" r:id="rId48"/>
    <p:sldId id="769" r:id="rId49"/>
    <p:sldId id="782" r:id="rId50"/>
    <p:sldId id="776" r:id="rId51"/>
    <p:sldId id="784" r:id="rId52"/>
    <p:sldId id="786" r:id="rId53"/>
    <p:sldId id="795" r:id="rId54"/>
    <p:sldId id="794" r:id="rId55"/>
    <p:sldId id="796" r:id="rId56"/>
    <p:sldId id="798" r:id="rId57"/>
    <p:sldId id="787" r:id="rId58"/>
    <p:sldId id="788" r:id="rId59"/>
    <p:sldId id="789" r:id="rId60"/>
    <p:sldId id="790" r:id="rId61"/>
    <p:sldId id="802" r:id="rId62"/>
    <p:sldId id="817" r:id="rId63"/>
    <p:sldId id="812" r:id="rId64"/>
    <p:sldId id="813" r:id="rId65"/>
    <p:sldId id="814" r:id="rId66"/>
    <p:sldId id="815" r:id="rId67"/>
    <p:sldId id="816" r:id="rId68"/>
    <p:sldId id="758" r:id="rId69"/>
    <p:sldId id="404" r:id="rId70"/>
    <p:sldId id="838" r:id="rId71"/>
    <p:sldId id="839" r:id="rId72"/>
    <p:sldId id="840" r:id="rId73"/>
    <p:sldId id="841" r:id="rId74"/>
    <p:sldId id="842" r:id="rId75"/>
    <p:sldId id="855" r:id="rId76"/>
    <p:sldId id="856" r:id="rId77"/>
    <p:sldId id="843" r:id="rId78"/>
    <p:sldId id="844" r:id="rId79"/>
    <p:sldId id="845" r:id="rId80"/>
    <p:sldId id="846" r:id="rId81"/>
    <p:sldId id="847" r:id="rId82"/>
    <p:sldId id="848" r:id="rId83"/>
    <p:sldId id="850" r:id="rId84"/>
    <p:sldId id="851" r:id="rId85"/>
    <p:sldId id="852" r:id="rId86"/>
    <p:sldId id="645" r:id="rId87"/>
    <p:sldId id="405" r:id="rId88"/>
    <p:sldId id="399" r:id="rId89"/>
    <p:sldId id="408" r:id="rId90"/>
    <p:sldId id="415" r:id="rId91"/>
    <p:sldId id="411" r:id="rId92"/>
    <p:sldId id="417" r:id="rId93"/>
    <p:sldId id="418" r:id="rId94"/>
    <p:sldId id="640" r:id="rId95"/>
    <p:sldId id="641" r:id="rId96"/>
    <p:sldId id="642" r:id="rId97"/>
    <p:sldId id="644" r:id="rId98"/>
    <p:sldId id="424" r:id="rId99"/>
    <p:sldId id="339" r:id="rId100"/>
  </p:sldIdLst>
  <p:sldSz cx="16252825" cy="10158095"/>
  <p:notesSz cx="6858000" cy="9144000"/>
  <p:defaultTextStyle>
    <a:defPPr>
      <a:defRPr lang="zh-CN"/>
    </a:defPPr>
    <a:lvl1pPr marL="0" lvl="0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1pPr>
    <a:lvl2pPr marL="457200" lvl="1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2pPr>
    <a:lvl3pPr marL="914400" lvl="2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3pPr>
    <a:lvl4pPr marL="1371600" lvl="3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4pPr>
    <a:lvl5pPr marL="1828800" lvl="4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5pPr>
    <a:lvl6pPr marL="2286000" lvl="5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6pPr>
    <a:lvl7pPr marL="2743200" lvl="6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7pPr>
    <a:lvl8pPr marL="3200400" lvl="7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8pPr>
    <a:lvl9pPr marL="3657600" lvl="8" indent="0" algn="l" defTabSz="914400" eaLnBrk="1" fontAlgn="base" latinLnBrk="0" hangingPunct="1">
      <a:spcBef>
        <a:spcPct val="0"/>
      </a:spcBef>
      <a:spcAft>
        <a:spcPct val="0"/>
      </a:spcAft>
      <a:buFont typeface="Arial" pitchFamily="34" charset="0"/>
      <a:buNone/>
      <a:defRPr sz="2900" b="0" i="0" u="none" kern="1200" baseline="0">
        <a:solidFill>
          <a:schemeClr val="tx1"/>
        </a:solidFill>
        <a:latin typeface="Arial" pitchFamily="34" charset="0"/>
        <a:ea typeface="宋体" pitchFamily="2" charset="-122"/>
      </a:defRPr>
    </a:lvl9pPr>
  </p:defaultTextStyle>
  <p:extLst>
    <p:ext uri="{521415D9-36F7-43E2-AB2F-B90AF26B5E84}">
      <p14:sectionLst xmlns:p14="http://schemas.microsoft.com/office/powerpoint/2010/main">
        <p14:section name="默认节" id="{3b243755-93ed-46bc-9a91-32a3a6be59e6}">
          <p14:sldIdLst>
            <p14:sldId id="264"/>
            <p14:sldId id="284"/>
            <p14:sldId id="498"/>
            <p14:sldId id="297"/>
            <p14:sldId id="305"/>
            <p14:sldId id="682"/>
            <p14:sldId id="683"/>
            <p14:sldId id="314"/>
            <p14:sldId id="687"/>
            <p14:sldId id="746"/>
            <p14:sldId id="686"/>
            <p14:sldId id="337"/>
            <p14:sldId id="374"/>
            <p14:sldId id="338"/>
            <p14:sldId id="432"/>
            <p14:sldId id="689"/>
            <p14:sldId id="694"/>
            <p14:sldId id="695"/>
            <p14:sldId id="696"/>
            <p14:sldId id="748"/>
            <p14:sldId id="824"/>
            <p14:sldId id="705"/>
            <p14:sldId id="707"/>
            <p14:sldId id="708"/>
            <p14:sldId id="710"/>
            <p14:sldId id="369"/>
            <p14:sldId id="712"/>
            <p14:sldId id="711"/>
            <p14:sldId id="753"/>
            <p14:sldId id="830"/>
            <p14:sldId id="831"/>
            <p14:sldId id="832"/>
            <p14:sldId id="833"/>
            <p14:sldId id="749"/>
            <p14:sldId id="800"/>
            <p14:sldId id="801"/>
            <p14:sldId id="345"/>
            <p14:sldId id="764"/>
            <p14:sldId id="774"/>
            <p14:sldId id="759"/>
            <p14:sldId id="775"/>
            <p14:sldId id="765"/>
            <p14:sldId id="771"/>
            <p14:sldId id="777"/>
            <p14:sldId id="779"/>
            <p14:sldId id="769"/>
            <p14:sldId id="782"/>
            <p14:sldId id="776"/>
            <p14:sldId id="784"/>
            <p14:sldId id="786"/>
            <p14:sldId id="795"/>
            <p14:sldId id="794"/>
            <p14:sldId id="796"/>
            <p14:sldId id="798"/>
            <p14:sldId id="787"/>
            <p14:sldId id="788"/>
            <p14:sldId id="789"/>
            <p14:sldId id="790"/>
            <p14:sldId id="802"/>
            <p14:sldId id="817"/>
            <p14:sldId id="812"/>
            <p14:sldId id="813"/>
            <p14:sldId id="814"/>
            <p14:sldId id="815"/>
            <p14:sldId id="816"/>
            <p14:sldId id="758"/>
            <p14:sldId id="404"/>
            <p14:sldId id="838"/>
            <p14:sldId id="839"/>
            <p14:sldId id="840"/>
            <p14:sldId id="841"/>
            <p14:sldId id="842"/>
            <p14:sldId id="855"/>
            <p14:sldId id="856"/>
            <p14:sldId id="843"/>
            <p14:sldId id="844"/>
            <p14:sldId id="845"/>
            <p14:sldId id="846"/>
            <p14:sldId id="847"/>
            <p14:sldId id="848"/>
            <p14:sldId id="850"/>
            <p14:sldId id="851"/>
            <p14:sldId id="852"/>
            <p14:sldId id="645"/>
            <p14:sldId id="405"/>
            <p14:sldId id="399"/>
            <p14:sldId id="408"/>
            <p14:sldId id="415"/>
            <p14:sldId id="411"/>
            <p14:sldId id="417"/>
            <p14:sldId id="418"/>
            <p14:sldId id="640"/>
            <p14:sldId id="641"/>
            <p14:sldId id="642"/>
            <p14:sldId id="644"/>
            <p14:sldId id="424"/>
            <p14:sldId id="339"/>
          </p14:sldIdLst>
        </p14:section>
        <p14:section name="无标题节" id="{c334bba8-c5b5-42a4-845f-59d8dfcf559b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葛春" initials="葛春" lastIdx="56" clrIdx="0"/>
  <p:cmAuthor id="2" name="Administra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  <p:clrMru>
    <a:srgbClr val="FF6699"/>
    <a:srgbClr val="D2ECBD"/>
    <a:srgbClr val="FFFFFF"/>
    <a:srgbClr val="58595B"/>
    <a:srgbClr val="008054"/>
    <a:srgbClr val="006142"/>
    <a:srgbClr val="94C94F"/>
    <a:srgbClr val="EEBC0C"/>
    <a:srgbClr val="B5D43A"/>
    <a:srgbClr val="DE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53" d="100"/>
          <a:sy n="53" d="100"/>
        </p:scale>
        <p:origin x="-774" y="-108"/>
      </p:cViewPr>
      <p:guideLst>
        <p:guide orient="horz" pos="3606"/>
        <p:guide pos="495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5" Type="http://schemas.openxmlformats.org/officeDocument/2006/relationships/commentAuthors" Target="commentAuthors.xml"/><Relationship Id="rId104" Type="http://schemas.openxmlformats.org/officeDocument/2006/relationships/tableStyles" Target="tableStyles.xml"/><Relationship Id="rId103" Type="http://schemas.openxmlformats.org/officeDocument/2006/relationships/viewProps" Target="viewProps.xml"/><Relationship Id="rId102" Type="http://schemas.openxmlformats.org/officeDocument/2006/relationships/presProps" Target="presProps.xml"/><Relationship Id="rId101" Type="http://schemas.openxmlformats.org/officeDocument/2006/relationships/handoutMaster" Target="handoutMasters/handoutMaster1.xml"/><Relationship Id="rId100" Type="http://schemas.openxmlformats.org/officeDocument/2006/relationships/slide" Target="slides/slide97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294" y="1143000"/>
            <a:ext cx="4937413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化妆版 、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母婴用品 、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办公用品、</a:t>
            </a: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饰品玩具、</a:t>
            </a:r>
            <a:r>
              <a:rPr lang="en-US" altLang="zh-CN">
                <a:sym typeface="+mn-ea"/>
              </a:rPr>
              <a:t>5</a:t>
            </a:r>
            <a:r>
              <a:rPr lang="zh-CN" altLang="en-US">
                <a:sym typeface="+mn-ea"/>
              </a:rPr>
              <a:t>家居版、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体育版、</a:t>
            </a:r>
            <a:endParaRPr lang="zh-CN" altLang="en-US"/>
          </a:p>
          <a:p>
            <a:r>
              <a:rPr lang="en-US" altLang="zh-CN">
                <a:sym typeface="+mn-ea"/>
              </a:rPr>
              <a:t>7</a:t>
            </a:r>
            <a:r>
              <a:rPr lang="zh-CN" altLang="en-US">
                <a:sym typeface="+mn-ea"/>
              </a:rPr>
              <a:t>服装鞋帽、</a:t>
            </a:r>
            <a:r>
              <a:rPr lang="en-US" altLang="zh-CN">
                <a:sym typeface="+mn-ea"/>
              </a:rPr>
              <a:t>8</a:t>
            </a:r>
            <a:r>
              <a:rPr lang="zh-CN" altLang="en-US">
                <a:sym typeface="+mn-ea"/>
              </a:rPr>
              <a:t>箱包皮具、</a:t>
            </a:r>
            <a:r>
              <a:rPr lang="en-US" altLang="zh-CN">
                <a:sym typeface="+mn-ea"/>
              </a:rPr>
              <a:t>9</a:t>
            </a:r>
            <a:r>
              <a:rPr lang="zh-CN" altLang="en-US">
                <a:sym typeface="+mn-ea"/>
              </a:rPr>
              <a:t>音像图书、</a:t>
            </a:r>
            <a:r>
              <a:rPr lang="en-US" altLang="zh-CN">
                <a:sym typeface="+mn-ea"/>
              </a:rPr>
              <a:t>10</a:t>
            </a:r>
            <a:r>
              <a:rPr lang="zh-CN" altLang="en-US">
                <a:sym typeface="+mn-ea"/>
              </a:rPr>
              <a:t>休闲食品、</a:t>
            </a:r>
            <a:r>
              <a:rPr lang="en-US" altLang="zh-CN">
                <a:sym typeface="+mn-ea"/>
              </a:rPr>
              <a:t>11</a:t>
            </a:r>
            <a:r>
              <a:rPr lang="zh-CN" altLang="en-US">
                <a:sym typeface="+mn-ea"/>
              </a:rPr>
              <a:t>保健食品、</a:t>
            </a:r>
            <a:r>
              <a:rPr lang="en-US" altLang="zh-CN">
                <a:sym typeface="+mn-ea"/>
              </a:rPr>
              <a:t>12</a:t>
            </a:r>
            <a:r>
              <a:rPr lang="zh-CN" altLang="en-US">
                <a:sym typeface="+mn-ea"/>
              </a:rPr>
              <a:t>糖烟酒茶、</a:t>
            </a:r>
            <a:endParaRPr lang="zh-CN" altLang="en-US"/>
          </a:p>
          <a:p>
            <a:r>
              <a:rPr lang="en-US" altLang="zh-CN">
                <a:sym typeface="+mn-ea"/>
              </a:rPr>
              <a:t>13</a:t>
            </a:r>
            <a:r>
              <a:rPr lang="zh-CN" altLang="en-US">
                <a:sym typeface="+mn-ea"/>
              </a:rPr>
              <a:t>农副产品、</a:t>
            </a:r>
            <a:r>
              <a:rPr lang="en-US" altLang="zh-CN">
                <a:sym typeface="+mn-ea"/>
              </a:rPr>
              <a:t>14</a:t>
            </a:r>
            <a:r>
              <a:rPr lang="zh-CN" altLang="en-US">
                <a:sym typeface="+mn-ea"/>
              </a:rPr>
              <a:t>农资版、</a:t>
            </a:r>
            <a:r>
              <a:rPr lang="en-US" altLang="zh-CN">
                <a:sym typeface="+mn-ea"/>
              </a:rPr>
              <a:t>15</a:t>
            </a:r>
            <a:r>
              <a:rPr lang="zh-CN" altLang="en-US">
                <a:sym typeface="+mn-ea"/>
              </a:rPr>
              <a:t>家电数码、</a:t>
            </a:r>
            <a:r>
              <a:rPr lang="en-US" altLang="zh-CN">
                <a:sym typeface="+mn-ea"/>
              </a:rPr>
              <a:t>16</a:t>
            </a:r>
            <a:r>
              <a:rPr lang="zh-CN" altLang="en-US">
                <a:sym typeface="+mn-ea"/>
              </a:rPr>
              <a:t>水果时蔬、1</a:t>
            </a:r>
            <a:r>
              <a:rPr lang="en-US" altLang="zh-CN">
                <a:sym typeface="+mn-ea"/>
              </a:rPr>
              <a:t>7</a:t>
            </a:r>
            <a:r>
              <a:rPr lang="zh-CN" altLang="en-US">
                <a:sym typeface="+mn-ea"/>
              </a:rPr>
              <a:t>鲜奶乳品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88CB1-8FA2-4B76-BAA6-A809426678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532B1-D51B-4065-979B-CDD6B40756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1603" y="1662552"/>
            <a:ext cx="12189619" cy="3536743"/>
          </a:xfrm>
        </p:spPr>
        <p:txBody>
          <a:bodyPr anchor="b"/>
          <a:lstStyle>
            <a:lvl1pPr algn="ctr">
              <a:defRPr sz="8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1603" y="5335686"/>
            <a:ext cx="12189619" cy="245267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165" indent="0" algn="ctr">
              <a:buNone/>
              <a:defRPr sz="2135"/>
            </a:lvl4pPr>
            <a:lvl5pPr marL="2437765" indent="0" algn="ctr">
              <a:buNone/>
              <a:defRPr sz="2135"/>
            </a:lvl5pPr>
            <a:lvl6pPr marL="3047365" indent="0" algn="ctr">
              <a:buNone/>
              <a:defRPr sz="2135"/>
            </a:lvl6pPr>
            <a:lvl7pPr marL="3656965" indent="0" algn="ctr">
              <a:buNone/>
              <a:defRPr sz="2135"/>
            </a:lvl7pPr>
            <a:lvl8pPr marL="4266565" indent="0" algn="ctr">
              <a:buNone/>
              <a:defRPr sz="2135"/>
            </a:lvl8pPr>
            <a:lvl9pPr marL="4875530" indent="0" algn="ctr">
              <a:buNone/>
              <a:defRPr sz="2135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3219" y="406400"/>
            <a:ext cx="3656806" cy="86693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406400"/>
            <a:ext cx="10758430" cy="86693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 userDrawn="1"/>
        </p:nvSpPr>
        <p:spPr>
          <a:xfrm>
            <a:off x="15108801" y="477773"/>
            <a:ext cx="650509" cy="42520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492" tIns="81244" rIns="162492" bIns="81244" rtlCol="0" anchor="ctr"/>
          <a:lstStyle/>
          <a:p>
            <a:pPr algn="ctr"/>
            <a:endParaRPr lang="en-US" sz="5155" dirty="0"/>
          </a:p>
        </p:txBody>
      </p:sp>
      <p:sp>
        <p:nvSpPr>
          <p:cNvPr id="6" name="Isosceles Triangle 10"/>
          <p:cNvSpPr/>
          <p:nvPr userDrawn="1"/>
        </p:nvSpPr>
        <p:spPr>
          <a:xfrm rot="10610802">
            <a:off x="15116578" y="624592"/>
            <a:ext cx="651572" cy="387860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492" tIns="81244" rIns="162492" bIns="81244" rtlCol="0" anchor="ctr"/>
          <a:lstStyle/>
          <a:p>
            <a:pPr algn="ctr"/>
            <a:endParaRPr lang="en-US" sz="5155"/>
          </a:p>
        </p:txBody>
      </p:sp>
      <p:sp>
        <p:nvSpPr>
          <p:cNvPr id="7" name="Slide Number Placeholder 5"/>
          <p:cNvSpPr txBox="1"/>
          <p:nvPr userDrawn="1"/>
        </p:nvSpPr>
        <p:spPr>
          <a:xfrm>
            <a:off x="15142793" y="404744"/>
            <a:ext cx="599138" cy="692386"/>
          </a:xfrm>
          <a:prstGeom prst="rect">
            <a:avLst/>
          </a:prstGeom>
        </p:spPr>
        <p:txBody>
          <a:bodyPr vert="horz" lIns="0" tIns="0" rIns="0" bIns="81244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775" smtClean="0"/>
            </a:fld>
            <a:endParaRPr lang="en-US" sz="1775" dirty="0"/>
          </a:p>
        </p:txBody>
      </p:sp>
      <p:grpSp>
        <p:nvGrpSpPr>
          <p:cNvPr id="8" name="Group 5"/>
          <p:cNvGrpSpPr/>
          <p:nvPr userDrawn="1"/>
        </p:nvGrpSpPr>
        <p:grpSpPr>
          <a:xfrm>
            <a:off x="617513" y="9345390"/>
            <a:ext cx="398290" cy="436769"/>
            <a:chOff x="4328868" y="5502988"/>
            <a:chExt cx="500307" cy="493774"/>
          </a:xfrm>
        </p:grpSpPr>
        <p:sp>
          <p:nvSpPr>
            <p:cNvPr id="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  <p:sp>
          <p:nvSpPr>
            <p:cNvPr id="1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</p:grpSp>
      <p:grpSp>
        <p:nvGrpSpPr>
          <p:cNvPr id="11" name="Group 9"/>
          <p:cNvGrpSpPr/>
          <p:nvPr userDrawn="1"/>
        </p:nvGrpSpPr>
        <p:grpSpPr>
          <a:xfrm flipH="1">
            <a:off x="1659603" y="9345390"/>
            <a:ext cx="398290" cy="436769"/>
            <a:chOff x="4328868" y="5502988"/>
            <a:chExt cx="500307" cy="493774"/>
          </a:xfrm>
        </p:grpSpPr>
        <p:sp>
          <p:nvSpPr>
            <p:cNvPr id="12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  <p:sp>
          <p:nvSpPr>
            <p:cNvPr id="13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62528" tIns="81264" rIns="162528" bIns="81264" numCol="1" anchor="t" anchorCtr="0" compatLnSpc="1"/>
            <a:lstStyle/>
            <a:p>
              <a:endParaRPr lang="id-ID" sz="5155"/>
            </a:p>
          </p:txBody>
        </p:sp>
      </p:grpSp>
      <p:cxnSp>
        <p:nvCxnSpPr>
          <p:cNvPr id="14" name="Straight Connector 3"/>
          <p:cNvCxnSpPr/>
          <p:nvPr userDrawn="1"/>
        </p:nvCxnSpPr>
        <p:spPr>
          <a:xfrm>
            <a:off x="982402" y="9569267"/>
            <a:ext cx="677201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42670-7B9C-4023-AFC1-C70A52EEAD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8450D-E30C-4F65-85C6-D3C1DD3F66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641" y="406795"/>
            <a:ext cx="14627543" cy="1693016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257054" y="9389184"/>
            <a:ext cx="721643" cy="418551"/>
          </a:xfrm>
        </p:spPr>
        <p:txBody>
          <a:bodyPr/>
          <a:lstStyle>
            <a:lvl1pPr>
              <a:defRPr/>
            </a:lvl1pPr>
          </a:lstStyle>
          <a:p>
            <a:fld id="{A5A5B5F4-D40B-4C8B-89AB-5AFDD273EE11}" type="slidenum">
              <a:rPr lang="zh-CN" altLang="en-US"/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sixun-0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003" y="421484"/>
            <a:ext cx="2579359" cy="39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8917" y="2532629"/>
            <a:ext cx="14018062" cy="4225749"/>
          </a:xfrm>
        </p:spPr>
        <p:txBody>
          <a:bodyPr anchor="b"/>
          <a:lstStyle>
            <a:lvl1pPr>
              <a:defRPr sz="8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8917" y="6798355"/>
            <a:ext cx="14018062" cy="222222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656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2370138"/>
            <a:ext cx="7167340" cy="67056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72685" y="2370138"/>
            <a:ext cx="7167340" cy="6705600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499" y="540858"/>
            <a:ext cx="14018062" cy="1963552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82056" y="2634394"/>
            <a:ext cx="6496830" cy="1220458"/>
          </a:xfrm>
        </p:spPr>
        <p:txBody>
          <a:bodyPr anchor="ctr" anchorCtr="0"/>
          <a:lstStyle>
            <a:lvl1pPr marL="0" indent="0">
              <a:buNone/>
              <a:defRPr sz="3735"/>
            </a:lvl1pPr>
            <a:lvl2pPr marL="609600" indent="0">
              <a:buNone/>
              <a:defRPr sz="3200"/>
            </a:lvl2pPr>
            <a:lvl3pPr marL="1219200" indent="0">
              <a:buNone/>
              <a:defRPr sz="2665"/>
            </a:lvl3pPr>
            <a:lvl4pPr marL="1828165" indent="0">
              <a:buNone/>
              <a:defRPr sz="2400"/>
            </a:lvl4pPr>
            <a:lvl5pPr marL="2437765" indent="0">
              <a:buNone/>
              <a:defRPr sz="2400"/>
            </a:lvl5pPr>
            <a:lvl6pPr marL="3047365" indent="0">
              <a:buNone/>
              <a:defRPr sz="2400"/>
            </a:lvl6pPr>
            <a:lvl7pPr marL="3656965" indent="0">
              <a:buNone/>
              <a:defRPr sz="2400"/>
            </a:lvl7pPr>
            <a:lvl8pPr marL="4266565" indent="0">
              <a:buNone/>
              <a:defRPr sz="2400"/>
            </a:lvl8pPr>
            <a:lvl9pPr marL="4875530" indent="0">
              <a:buNone/>
              <a:defRPr sz="2400"/>
            </a:lvl9pPr>
          </a:lstStyle>
          <a:p>
            <a:pPr lvl="0" fontAlgn="base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582056" y="3948216"/>
            <a:ext cx="6496830" cy="52205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340955" y="2634394"/>
            <a:ext cx="6528826" cy="1220458"/>
          </a:xfrm>
        </p:spPr>
        <p:txBody>
          <a:bodyPr anchor="ctr" anchorCtr="0"/>
          <a:lstStyle>
            <a:lvl1pPr marL="0" indent="0">
              <a:buNone/>
              <a:defRPr sz="3735"/>
            </a:lvl1pPr>
            <a:lvl2pPr marL="609600" indent="0">
              <a:buNone/>
              <a:defRPr sz="3200"/>
            </a:lvl2pPr>
            <a:lvl3pPr marL="1219200" indent="0">
              <a:buNone/>
              <a:defRPr sz="2665"/>
            </a:lvl3pPr>
            <a:lvl4pPr marL="1828165" indent="0">
              <a:buNone/>
              <a:defRPr sz="2400"/>
            </a:lvl4pPr>
            <a:lvl5pPr marL="2437765" indent="0">
              <a:buNone/>
              <a:defRPr sz="2400"/>
            </a:lvl5pPr>
            <a:lvl6pPr marL="3047365" indent="0">
              <a:buNone/>
              <a:defRPr sz="2400"/>
            </a:lvl6pPr>
            <a:lvl7pPr marL="3656965" indent="0">
              <a:buNone/>
              <a:defRPr sz="2400"/>
            </a:lvl7pPr>
            <a:lvl8pPr marL="4266565" indent="0">
              <a:buNone/>
              <a:defRPr sz="2400"/>
            </a:lvl8pPr>
            <a:lvl9pPr marL="4875530" indent="0">
              <a:buNone/>
              <a:defRPr sz="2400"/>
            </a:lvl9pPr>
          </a:lstStyle>
          <a:p>
            <a:pPr lvl="0" fontAlgn="base"/>
            <a:r>
              <a:rPr lang="zh-CN" altLang="en-US" sz="37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340955" y="3948216"/>
            <a:ext cx="6528826" cy="5220509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499" y="677249"/>
            <a:ext cx="5241959" cy="2370370"/>
          </a:xfrm>
        </p:spPr>
        <p:txBody>
          <a:bodyPr anchor="b"/>
          <a:lstStyle>
            <a:lvl1pPr>
              <a:defRPr sz="4265"/>
            </a:lvl1pPr>
          </a:lstStyle>
          <a:p>
            <a:pPr fontAlgn="base"/>
            <a:r>
              <a:rPr lang="zh-CN" altLang="en-US" sz="42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09568" y="1462669"/>
            <a:ext cx="8227993" cy="721928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 fontAlgn="base"/>
            <a:r>
              <a:rPr lang="zh-CN" altLang="en-US" sz="4265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z="3735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z="2665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z="2665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19499" y="3047619"/>
            <a:ext cx="5241959" cy="5646091"/>
          </a:xfr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165" indent="0">
              <a:buNone/>
              <a:defRPr sz="1335"/>
            </a:lvl4pPr>
            <a:lvl5pPr marL="2437765" indent="0">
              <a:buNone/>
              <a:defRPr sz="1335"/>
            </a:lvl5pPr>
            <a:lvl6pPr marL="3047365" indent="0">
              <a:buNone/>
              <a:defRPr sz="1335"/>
            </a:lvl6pPr>
            <a:lvl7pPr marL="3656965" indent="0">
              <a:buNone/>
              <a:defRPr sz="1335"/>
            </a:lvl7pPr>
            <a:lvl8pPr marL="4266565" indent="0">
              <a:buNone/>
              <a:defRPr sz="1335"/>
            </a:lvl8pPr>
            <a:lvl9pPr marL="4875530" indent="0">
              <a:buNone/>
              <a:defRPr sz="1335"/>
            </a:lvl9pPr>
          </a:lstStyle>
          <a:p>
            <a:pPr lvl="0" fontAlgn="base"/>
            <a:r>
              <a:rPr lang="zh-CN" altLang="en-US" sz="213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9499" y="677249"/>
            <a:ext cx="5552714" cy="2370370"/>
          </a:xfrm>
        </p:spPr>
        <p:txBody>
          <a:bodyPr anchor="b"/>
          <a:lstStyle>
            <a:lvl1pPr>
              <a:defRPr sz="4265"/>
            </a:lvl1pPr>
          </a:lstStyle>
          <a:p>
            <a:pPr fontAlgn="base"/>
            <a:r>
              <a:rPr lang="zh-CN" altLang="en-US" sz="4265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09568" y="677250"/>
            <a:ext cx="8227993" cy="8004703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6565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19499" y="3047619"/>
            <a:ext cx="5552714" cy="5646091"/>
          </a:xfrm>
        </p:spPr>
        <p:txBody>
          <a:bodyPr/>
          <a:lstStyle>
            <a:lvl1pPr marL="0" indent="0">
              <a:buNone/>
              <a:defRPr sz="2665"/>
            </a:lvl1pPr>
            <a:lvl2pPr marL="609600" indent="0">
              <a:buNone/>
              <a:defRPr sz="2400"/>
            </a:lvl2pPr>
            <a:lvl3pPr marL="1219200" indent="0">
              <a:buNone/>
              <a:defRPr sz="2135"/>
            </a:lvl3pPr>
            <a:lvl4pPr marL="1828165" indent="0">
              <a:buNone/>
              <a:defRPr sz="1865"/>
            </a:lvl4pPr>
            <a:lvl5pPr marL="2437765" indent="0">
              <a:buNone/>
              <a:defRPr sz="1865"/>
            </a:lvl5pPr>
            <a:lvl6pPr marL="3047365" indent="0">
              <a:buNone/>
              <a:defRPr sz="1865"/>
            </a:lvl6pPr>
            <a:lvl7pPr marL="3656965" indent="0">
              <a:buNone/>
              <a:defRPr sz="1865"/>
            </a:lvl7pPr>
            <a:lvl8pPr marL="4266565" indent="0">
              <a:buNone/>
              <a:defRPr sz="1865"/>
            </a:lvl8pPr>
            <a:lvl9pPr marL="4875530" indent="0">
              <a:buNone/>
              <a:defRPr sz="1865"/>
            </a:lvl9pPr>
          </a:lstStyle>
          <a:p>
            <a:pPr lvl="0" fontAlgn="base"/>
            <a:r>
              <a:rPr lang="zh-CN" altLang="en-US" sz="2665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812800" y="406400"/>
            <a:ext cx="14627225" cy="1693863"/>
          </a:xfrm>
          <a:prstGeom prst="rect">
            <a:avLst/>
          </a:prstGeom>
          <a:noFill/>
          <a:ln w="9525">
            <a:noFill/>
          </a:ln>
        </p:spPr>
        <p:txBody>
          <a:bodyPr lIns="148992" tIns="74496" rIns="148992" bIns="74496" anchor="ctr"/>
          <a:lstStyle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812800" y="2370138"/>
            <a:ext cx="14627225" cy="6705600"/>
          </a:xfrm>
          <a:prstGeom prst="rect">
            <a:avLst/>
          </a:prstGeom>
          <a:noFill/>
          <a:ln w="9525">
            <a:noFill/>
          </a:ln>
        </p:spPr>
        <p:txBody>
          <a:bodyPr lIns="148992" tIns="74496" rIns="148992" bIns="74496" anchor="t"/>
          <a:lstStyle/>
          <a:p>
            <a:pPr lvl="0" indent="-5588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464820"/>
            <a:r>
              <a:rPr lang="zh-CN" altLang="en-US"/>
              <a:t>第二级</a:t>
            </a:r>
            <a:endParaRPr lang="zh-CN" altLang="en-US"/>
          </a:p>
          <a:p>
            <a:pPr lvl="2" indent="-373380"/>
            <a:r>
              <a:rPr lang="zh-CN" altLang="en-US"/>
              <a:t>第三级</a:t>
            </a:r>
            <a:endParaRPr lang="zh-CN" altLang="en-US"/>
          </a:p>
          <a:p>
            <a:pPr lvl="3" indent="-371475"/>
            <a:r>
              <a:rPr lang="zh-CN" altLang="en-US"/>
              <a:t>第四级</a:t>
            </a:r>
            <a:endParaRPr lang="zh-CN" altLang="en-US"/>
          </a:p>
          <a:p>
            <a:pPr lvl="4" indent="-372745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812800" y="9251950"/>
            <a:ext cx="3792538" cy="704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48992" tIns="74496" rIns="148992" bIns="74496"/>
          <a:lstStyle>
            <a:lvl1pPr>
              <a:defRPr sz="2200"/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5553075" y="9251950"/>
            <a:ext cx="5146675" cy="704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48992" tIns="74496" rIns="148992" bIns="74496"/>
          <a:lstStyle>
            <a:lvl1pPr algn="ctr">
              <a:defRPr sz="2200"/>
            </a:lvl1pPr>
          </a:lstStyle>
          <a:p>
            <a:pPr lvl="0" eaLnBrk="1" fontAlgn="base" hangingPunct="1"/>
            <a:endParaRPr lang="zh-CN" altLang="en-US" strike="noStrike" noProof="1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11649075" y="9251950"/>
            <a:ext cx="3790950" cy="704850"/>
          </a:xfrm>
          <a:prstGeom prst="rect">
            <a:avLst/>
          </a:prstGeom>
          <a:noFill/>
          <a:ln w="9525">
            <a:noFill/>
            <a:miter/>
          </a:ln>
        </p:spPr>
        <p:txBody>
          <a:bodyPr lIns="148992" tIns="74496" rIns="148992" bIns="74496"/>
          <a:lstStyle>
            <a:lvl1pPr algn="r">
              <a:defRPr sz="2200"/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Arial" pitchFamily="34" charset="0"/>
                <a:ea typeface="宋体" pitchFamily="2" charset="-122"/>
                <a:cs typeface="+mn-ea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marL="0" lvl="0" indent="0" algn="ctr" defTabSz="1489075" eaLnBrk="0" fontAlgn="base" latinLnBrk="0" hangingPunct="0">
        <a:spcBef>
          <a:spcPct val="0"/>
        </a:spcBef>
        <a:spcAft>
          <a:spcPct val="0"/>
        </a:spcAft>
        <a:buClr>
          <a:srgbClr val="000000"/>
        </a:buClr>
        <a:buNone/>
        <a:defRPr sz="71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58800" lvl="0" indent="-558800" algn="l" defTabSz="1489075" eaLnBrk="0" fontAlgn="base" latinLnBrk="0" hangingPunct="0"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09675" lvl="1" indent="-464820" algn="l" defTabSz="1489075" eaLnBrk="0" fontAlgn="base" latinLnBrk="0" hangingPunct="0"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62455" lvl="2" indent="-373380" algn="l" defTabSz="1489075" eaLnBrk="0" fontAlgn="base" latinLnBrk="0" hangingPunct="0"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06675" lvl="3" indent="-371475" algn="l" defTabSz="1489075" eaLnBrk="0" fontAlgn="base" latinLnBrk="0" hangingPunct="0">
        <a:spcBef>
          <a:spcPct val="20000"/>
        </a:spcBef>
        <a:spcAft>
          <a:spcPct val="0"/>
        </a:spcAft>
        <a:buChar char="–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52800" lvl="4" indent="-372745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489075" eaLnBrk="0" fontAlgn="base" latinLnBrk="0" hangingPunct="0">
        <a:spcBef>
          <a:spcPct val="20000"/>
        </a:spcBef>
        <a:spcAft>
          <a:spcPct val="0"/>
        </a:spcAft>
        <a:buChar char="»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itchFamily="34" charset="0"/>
        <a:buNone/>
        <a:defRPr sz="2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7.jpeg"/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2.png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jpe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0" Type="http://schemas.openxmlformats.org/officeDocument/2006/relationships/slideLayout" Target="../slideLayouts/slideLayout7.xml"/><Relationship Id="rId6" Type="http://schemas.openxmlformats.org/officeDocument/2006/relationships/tags" Target="../tags/tag3.xml"/><Relationship Id="rId59" Type="http://schemas.openxmlformats.org/officeDocument/2006/relationships/tags" Target="../tags/tag56.xml"/><Relationship Id="rId58" Type="http://schemas.openxmlformats.org/officeDocument/2006/relationships/tags" Target="../tags/tag55.xml"/><Relationship Id="rId57" Type="http://schemas.openxmlformats.org/officeDocument/2006/relationships/tags" Target="../tags/tag54.xml"/><Relationship Id="rId56" Type="http://schemas.openxmlformats.org/officeDocument/2006/relationships/tags" Target="../tags/tag53.xml"/><Relationship Id="rId55" Type="http://schemas.openxmlformats.org/officeDocument/2006/relationships/tags" Target="../tags/tag52.xml"/><Relationship Id="rId54" Type="http://schemas.openxmlformats.org/officeDocument/2006/relationships/tags" Target="../tags/tag51.xml"/><Relationship Id="rId53" Type="http://schemas.openxmlformats.org/officeDocument/2006/relationships/tags" Target="../tags/tag50.xml"/><Relationship Id="rId52" Type="http://schemas.openxmlformats.org/officeDocument/2006/relationships/tags" Target="../tags/tag49.xml"/><Relationship Id="rId51" Type="http://schemas.openxmlformats.org/officeDocument/2006/relationships/tags" Target="../tags/tag48.xml"/><Relationship Id="rId50" Type="http://schemas.openxmlformats.org/officeDocument/2006/relationships/tags" Target="../tags/tag47.xml"/><Relationship Id="rId5" Type="http://schemas.openxmlformats.org/officeDocument/2006/relationships/tags" Target="../tags/tag2.xml"/><Relationship Id="rId49" Type="http://schemas.openxmlformats.org/officeDocument/2006/relationships/tags" Target="../tags/tag46.xml"/><Relationship Id="rId48" Type="http://schemas.openxmlformats.org/officeDocument/2006/relationships/tags" Target="../tags/tag45.xml"/><Relationship Id="rId47" Type="http://schemas.openxmlformats.org/officeDocument/2006/relationships/tags" Target="../tags/tag44.xml"/><Relationship Id="rId46" Type="http://schemas.openxmlformats.org/officeDocument/2006/relationships/tags" Target="../tags/tag43.xml"/><Relationship Id="rId45" Type="http://schemas.openxmlformats.org/officeDocument/2006/relationships/tags" Target="../tags/tag42.xml"/><Relationship Id="rId44" Type="http://schemas.openxmlformats.org/officeDocument/2006/relationships/tags" Target="../tags/tag41.xml"/><Relationship Id="rId43" Type="http://schemas.openxmlformats.org/officeDocument/2006/relationships/tags" Target="../tags/tag40.xml"/><Relationship Id="rId42" Type="http://schemas.openxmlformats.org/officeDocument/2006/relationships/tags" Target="../tags/tag39.xml"/><Relationship Id="rId41" Type="http://schemas.openxmlformats.org/officeDocument/2006/relationships/tags" Target="../tags/tag38.xml"/><Relationship Id="rId40" Type="http://schemas.openxmlformats.org/officeDocument/2006/relationships/tags" Target="../tags/tag37.xml"/><Relationship Id="rId4" Type="http://schemas.openxmlformats.org/officeDocument/2006/relationships/tags" Target="../tags/tag1.xml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tags" Target="../tags/tag28.xml"/><Relationship Id="rId30" Type="http://schemas.openxmlformats.org/officeDocument/2006/relationships/tags" Target="../tags/tag27.xml"/><Relationship Id="rId3" Type="http://schemas.openxmlformats.org/officeDocument/2006/relationships/image" Target="../media/image53.png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20.pn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6.jpe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6" Type="http://schemas.openxmlformats.org/officeDocument/2006/relationships/image" Target="../media/image1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64.png"/><Relationship Id="rId4" Type="http://schemas.openxmlformats.org/officeDocument/2006/relationships/image" Target="../media/image53.png"/><Relationship Id="rId3" Type="http://schemas.openxmlformats.org/officeDocument/2006/relationships/image" Target="../media/image20.png"/><Relationship Id="rId2" Type="http://schemas.openxmlformats.org/officeDocument/2006/relationships/hyperlink" Target="http://www.siss.com.cn/Product/Home/Details/113.aspx" TargetMode="External"/><Relationship Id="rId1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jpe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image" Target="../media/image53.png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81.xml"/><Relationship Id="rId27" Type="http://schemas.openxmlformats.org/officeDocument/2006/relationships/tags" Target="../tags/tag80.xml"/><Relationship Id="rId26" Type="http://schemas.openxmlformats.org/officeDocument/2006/relationships/tags" Target="../tags/tag79.xml"/><Relationship Id="rId25" Type="http://schemas.openxmlformats.org/officeDocument/2006/relationships/tags" Target="../tags/tag78.xml"/><Relationship Id="rId24" Type="http://schemas.openxmlformats.org/officeDocument/2006/relationships/tags" Target="../tags/tag77.xml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image" Target="../media/image20.png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10.jpeg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10.jpeg"/></Relationships>
</file>

<file path=ppt/slides/_rels/slide5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png"/><Relationship Id="rId7" Type="http://schemas.openxmlformats.org/officeDocument/2006/relationships/image" Target="../media/image81.png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6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9.png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10" Type="http://schemas.openxmlformats.org/officeDocument/2006/relationships/image" Target="../media/image90.png"/><Relationship Id="rId1" Type="http://schemas.openxmlformats.org/officeDocument/2006/relationships/image" Target="../media/image10.jpe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2.png"/><Relationship Id="rId3" Type="http://schemas.openxmlformats.org/officeDocument/2006/relationships/image" Target="../media/image20.png"/><Relationship Id="rId2" Type="http://schemas.openxmlformats.org/officeDocument/2006/relationships/image" Target="../media/image92.png"/><Relationship Id="rId1" Type="http://schemas.openxmlformats.org/officeDocument/2006/relationships/image" Target="../media/image10.jpeg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3.pn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4.png"/></Relationships>
</file>

<file path=ppt/slides/_rels/slide7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7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10.jpeg"/></Relationships>
</file>

<file path=ppt/slides/_rels/slide7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0.GIF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4.jpe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1.jpe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7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5.jpe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6.pn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8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7.jpe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8.pn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8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9.png"/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8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8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4.png"/><Relationship Id="rId3" Type="http://schemas.openxmlformats.org/officeDocument/2006/relationships/image" Target="../media/image111.png"/><Relationship Id="rId2" Type="http://schemas.openxmlformats.org/officeDocument/2006/relationships/image" Target="../media/image9.png"/><Relationship Id="rId1" Type="http://schemas.openxmlformats.org/officeDocument/2006/relationships/image" Target="../media/image10.jpeg"/></Relationships>
</file>

<file path=ppt/slides/_rels/slide9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115.png"/><Relationship Id="rId3" Type="http://schemas.openxmlformats.org/officeDocument/2006/relationships/image" Target="../media/image114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6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9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png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3.png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25.jpeg"/><Relationship Id="rId10" Type="http://schemas.openxmlformats.org/officeDocument/2006/relationships/image" Target="../media/image124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08-专卖店管理系统-易拉宝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340" y="-635"/>
            <a:ext cx="16362680" cy="10163175"/>
          </a:xfrm>
          <a:prstGeom prst="rect">
            <a:avLst/>
          </a:prstGeom>
        </p:spPr>
      </p:pic>
      <p:sp>
        <p:nvSpPr>
          <p:cNvPr id="11" name="任意多边形 10"/>
          <p:cNvSpPr/>
          <p:nvPr/>
        </p:nvSpPr>
        <p:spPr>
          <a:xfrm>
            <a:off x="-65405" y="2540"/>
            <a:ext cx="16406495" cy="7969885"/>
          </a:xfrm>
          <a:custGeom>
            <a:avLst/>
            <a:gdLst>
              <a:gd name="connsiteX0" fmla="*/ 1 w 25837"/>
              <a:gd name="connsiteY0" fmla="*/ 0 h 12551"/>
              <a:gd name="connsiteX1" fmla="*/ 25794 w 25837"/>
              <a:gd name="connsiteY1" fmla="*/ 0 h 12551"/>
              <a:gd name="connsiteX2" fmla="*/ 25837 w 25837"/>
              <a:gd name="connsiteY2" fmla="*/ 11495 h 12551"/>
              <a:gd name="connsiteX3" fmla="*/ 0 w 25837"/>
              <a:gd name="connsiteY3" fmla="*/ 12551 h 12551"/>
              <a:gd name="connsiteX4" fmla="*/ 1 w 25837"/>
              <a:gd name="connsiteY4" fmla="*/ 0 h 1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7" h="12551">
                <a:moveTo>
                  <a:pt x="1" y="0"/>
                </a:moveTo>
                <a:lnTo>
                  <a:pt x="25794" y="0"/>
                </a:lnTo>
                <a:lnTo>
                  <a:pt x="25837" y="11495"/>
                </a:lnTo>
                <a:lnTo>
                  <a:pt x="0" y="12551"/>
                </a:lnTo>
                <a:lnTo>
                  <a:pt x="1" y="0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3025" y="-50165"/>
            <a:ext cx="16476345" cy="10271760"/>
          </a:xfrm>
          <a:prstGeom prst="rect">
            <a:avLst/>
          </a:prstGeom>
        </p:spPr>
      </p:pic>
      <p:pic>
        <p:nvPicPr>
          <p:cNvPr id="5" name="图片 4" descr="1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85" y="1877060"/>
            <a:ext cx="4182110" cy="1144905"/>
          </a:xfrm>
          <a:prstGeom prst="rect">
            <a:avLst/>
          </a:prstGeom>
        </p:spPr>
      </p:pic>
      <p:pic>
        <p:nvPicPr>
          <p:cNvPr id="18" name="图片 17" descr="1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60" y="4022725"/>
            <a:ext cx="3510280" cy="1165860"/>
          </a:xfrm>
          <a:prstGeom prst="rect">
            <a:avLst/>
          </a:prstGeom>
        </p:spPr>
      </p:pic>
      <p:pic>
        <p:nvPicPr>
          <p:cNvPr id="19" name="图片 18" descr="1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985" y="4037330"/>
            <a:ext cx="3376930" cy="1174115"/>
          </a:xfrm>
          <a:prstGeom prst="rect">
            <a:avLst/>
          </a:prstGeom>
        </p:spPr>
      </p:pic>
      <p:pic>
        <p:nvPicPr>
          <p:cNvPr id="4" name="图片 3" descr="sixun-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  <p:pic>
        <p:nvPicPr>
          <p:cNvPr id="6" name="图片 5" descr="F:\siss-yoti\问题处理\解决方案\LOGO\二维码专卖.jpg二维码专卖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541568" y="6014085"/>
            <a:ext cx="2236470" cy="223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785" y="-17145"/>
            <a:ext cx="16416655" cy="10173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62890"/>
            <a:ext cx="14627225" cy="1693863"/>
          </a:xfrm>
        </p:spPr>
        <p:txBody>
          <a:bodyPr/>
          <a:lstStyle/>
          <a:p>
            <a:r>
              <a:rPr lang="zh-CN" altLang="en-US" b="1" dirty="0">
                <a:latin typeface="微软雅黑" pitchFamily="2" charset="-122"/>
                <a:ea typeface="微软雅黑" pitchFamily="2" charset="-122"/>
              </a:rPr>
              <a:t>好梦来家纺</a:t>
            </a:r>
            <a:endParaRPr lang="zh-CN" altLang="en-US" b="1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-121285" y="3583305"/>
            <a:ext cx="16554450" cy="1889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165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1391648" y="1590560"/>
            <a:ext cx="4724400" cy="19926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使用系统：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专卖店10管理系统</a:t>
            </a:r>
            <a:endParaRPr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黑体" charset="-122"/>
              </a:rPr>
              <a:t>门店数量：</a:t>
            </a:r>
            <a:r>
              <a:rPr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120+</a:t>
            </a:r>
            <a:endParaRPr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黑体" charset="-122"/>
              </a:rPr>
              <a:t>上线城市：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浙江</a:t>
            </a:r>
            <a:endParaRPr lang="en-US" altLang="zh-CN"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994410" y="6158865"/>
            <a:ext cx="7675880" cy="182880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因门店不断增多，让门店老板投资直接营业，需求软硬件一体化解决方案。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门店的操作人员良莠不齐，门店想实现订货，配货，收货简单有效管理。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697230" y="3731260"/>
            <a:ext cx="14006195" cy="1554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200000"/>
              </a:lnSpc>
            </a:pPr>
            <a:r>
              <a:rPr lang="en-US" altLang="zh-CN"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        </a:t>
            </a:r>
            <a:r>
              <a:rPr lang="zh-CN"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好梦来</a:t>
            </a:r>
            <a:r>
              <a:rPr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从事家用纺织品、床上用品的制造和销售，产品有“好梦来”品牌床上用品、健康床垫、</a:t>
            </a:r>
            <a:endParaRPr sz="240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       靠垫枕、炭制品等四大系列共800多个品种</a:t>
            </a:r>
            <a:endParaRPr sz="240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0504" name="文本框 24"/>
          <p:cNvSpPr txBox="1"/>
          <p:nvPr/>
        </p:nvSpPr>
        <p:spPr>
          <a:xfrm>
            <a:off x="8775065" y="6158865"/>
            <a:ext cx="7109460" cy="237744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专卖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分公司管理，精细按照区域管理库存和业务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专卖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连锁管理设计，实现总部、门店、收银等管理一体化方案，为门店扩展降低人工及硬件耗材方面等运营成本。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系统采用智能采购、只能配送补货方案，从门店销量、库存指标等多维度智能配货给分店，让配送更加简单。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3910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客户需求</a:t>
            </a:r>
            <a:endParaRPr lang="zh-CN" altLang="en-US" sz="2800" b="1" dirty="0" smtClean="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0798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解决方案</a:t>
            </a:r>
            <a:endParaRPr lang="zh-CN" altLang="en-US" sz="2800" b="1" dirty="0" smtClean="0">
              <a:solidFill>
                <a:srgbClr val="FF0000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05410"/>
            <a:ext cx="3529965" cy="960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410" y="1622425"/>
            <a:ext cx="4054475" cy="1426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785" y="-17145"/>
            <a:ext cx="16416655" cy="10173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62890"/>
            <a:ext cx="14627225" cy="1693863"/>
          </a:xfrm>
        </p:spPr>
        <p:txBody>
          <a:bodyPr/>
          <a:lstStyle/>
          <a:p>
            <a:r>
              <a:rPr lang="zh-CN" altLang="en-US" b="1" dirty="0">
                <a:latin typeface="微软雅黑" pitchFamily="2" charset="-122"/>
                <a:ea typeface="微软雅黑" pitchFamily="2" charset="-122"/>
                <a:sym typeface="+mn-ea"/>
              </a:rPr>
              <a:t>娇兰佳人</a:t>
            </a:r>
            <a:endParaRPr lang="zh-CN" altLang="en-US" b="1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-121285" y="3583305"/>
            <a:ext cx="16554450" cy="1889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165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1391648" y="1590560"/>
            <a:ext cx="4348480" cy="19926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使用系统：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专卖店管理系统</a:t>
            </a:r>
            <a:endParaRPr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黑体" charset="-122"/>
              </a:rPr>
              <a:t>门店数量：</a:t>
            </a:r>
            <a:r>
              <a:rPr 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40</a:t>
            </a:r>
            <a:r>
              <a:rPr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0+</a:t>
            </a:r>
            <a:endParaRPr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黑体" charset="-122"/>
              </a:rPr>
              <a:t>上线城市：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华东、华中等区域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994410" y="6158865"/>
            <a:ext cx="7675880" cy="237744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试用装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赠品库存混乱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因门店不断增多，让加盟店老板投资直接营业，需求软硬件一体化解决方案。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门店的操作人员良莠不齐，门店想实现订货，配货，收货简单有效管理。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697230" y="3731260"/>
            <a:ext cx="14006195" cy="15544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200000"/>
              </a:lnSpc>
            </a:pPr>
            <a:r>
              <a:rPr lang="en-US" altLang="zh-CN"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        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娇兰佳人</a:t>
            </a:r>
            <a:r>
              <a:rPr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是中国本土第一个全国意义上的化妆品零售连锁，开设了400多家分店，平均每天有超过30万的消费者光顾娇兰佳人。</a:t>
            </a:r>
            <a:endParaRPr sz="240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0504" name="文本框 24"/>
          <p:cNvSpPr txBox="1"/>
          <p:nvPr/>
        </p:nvSpPr>
        <p:spPr>
          <a:xfrm>
            <a:off x="8775065" y="6158865"/>
            <a:ext cx="7109460" cy="237744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专卖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独立模块管理试用装，精细管理试用赠品的库存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专卖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连锁管理而设计，实现总部、门店、收银等管理一体化方案，为门店扩展降低人工及硬件耗材方面等运营成本。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系统采用智能采购、只能配送补货方案，从门店销量、库存指标等多维度智能配货给分店，让配送更加简单。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13910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客户需求</a:t>
            </a:r>
            <a:endParaRPr lang="zh-CN" altLang="en-US" sz="2800" b="1" dirty="0" smtClean="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0798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解决方案</a:t>
            </a:r>
            <a:endParaRPr lang="zh-CN" altLang="en-US" sz="2800" b="1" dirty="0" smtClean="0">
              <a:solidFill>
                <a:srgbClr val="FF0000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05410"/>
            <a:ext cx="3529965" cy="960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365" y="1766570"/>
            <a:ext cx="4710430" cy="1278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 descr="底纹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43815"/>
            <a:ext cx="16269970" cy="10217785"/>
          </a:xfrm>
          <a:prstGeom prst="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12355195" y="2339975"/>
            <a:ext cx="2353310" cy="2353310"/>
            <a:chOff x="19458" y="3685"/>
            <a:chExt cx="3706" cy="3706"/>
          </a:xfrm>
        </p:grpSpPr>
        <p:grpSp>
          <p:nvGrpSpPr>
            <p:cNvPr id="53" name="组合 52"/>
            <p:cNvGrpSpPr/>
            <p:nvPr/>
          </p:nvGrpSpPr>
          <p:grpSpPr>
            <a:xfrm>
              <a:off x="19458" y="3685"/>
              <a:ext cx="3706" cy="3706"/>
              <a:chOff x="304800" y="673100"/>
              <a:chExt cx="4000500" cy="4000500"/>
            </a:xfrm>
            <a:solidFill>
              <a:srgbClr val="007D41"/>
            </a:solidFill>
            <a:effectLst/>
          </p:grpSpPr>
          <p:sp>
            <p:nvSpPr>
              <p:cNvPr id="54" name="同心圆 5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/>
              </a:p>
            </p:txBody>
          </p:sp>
        </p:grpSp>
        <p:cxnSp>
          <p:nvCxnSpPr>
            <p:cNvPr id="70" name="直接连接符 69"/>
            <p:cNvCxnSpPr/>
            <p:nvPr/>
          </p:nvCxnSpPr>
          <p:spPr>
            <a:xfrm>
              <a:off x="19830" y="5519"/>
              <a:ext cx="2963" cy="0"/>
            </a:xfrm>
            <a:prstGeom prst="line">
              <a:avLst/>
            </a:prstGeom>
            <a:ln>
              <a:solidFill>
                <a:srgbClr val="75C7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/>
          <p:cNvGrpSpPr/>
          <p:nvPr/>
        </p:nvGrpSpPr>
        <p:grpSpPr>
          <a:xfrm>
            <a:off x="1527175" y="2339975"/>
            <a:ext cx="2353310" cy="2353310"/>
            <a:chOff x="19458" y="3685"/>
            <a:chExt cx="3706" cy="3706"/>
          </a:xfrm>
        </p:grpSpPr>
        <p:grpSp>
          <p:nvGrpSpPr>
            <p:cNvPr id="73" name="组合 72"/>
            <p:cNvGrpSpPr/>
            <p:nvPr/>
          </p:nvGrpSpPr>
          <p:grpSpPr>
            <a:xfrm>
              <a:off x="19458" y="3685"/>
              <a:ext cx="3706" cy="3706"/>
              <a:chOff x="304800" y="673100"/>
              <a:chExt cx="4000500" cy="4000500"/>
            </a:xfrm>
            <a:solidFill>
              <a:srgbClr val="007D41"/>
            </a:solidFill>
            <a:effectLst/>
          </p:grpSpPr>
          <p:sp>
            <p:nvSpPr>
              <p:cNvPr id="74" name="同心圆 7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/>
              </a:p>
            </p:txBody>
          </p:sp>
        </p:grpSp>
        <p:cxnSp>
          <p:nvCxnSpPr>
            <p:cNvPr id="76" name="直接连接符 75"/>
            <p:cNvCxnSpPr/>
            <p:nvPr/>
          </p:nvCxnSpPr>
          <p:spPr>
            <a:xfrm>
              <a:off x="19830" y="5519"/>
              <a:ext cx="2963" cy="0"/>
            </a:xfrm>
            <a:prstGeom prst="line">
              <a:avLst/>
            </a:prstGeom>
            <a:ln>
              <a:solidFill>
                <a:srgbClr val="75C7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/>
          <p:cNvGrpSpPr/>
          <p:nvPr/>
        </p:nvGrpSpPr>
        <p:grpSpPr>
          <a:xfrm>
            <a:off x="5136515" y="2339975"/>
            <a:ext cx="2353310" cy="2353310"/>
            <a:chOff x="19458" y="3685"/>
            <a:chExt cx="3706" cy="3706"/>
          </a:xfrm>
        </p:grpSpPr>
        <p:grpSp>
          <p:nvGrpSpPr>
            <p:cNvPr id="78" name="组合 77"/>
            <p:cNvGrpSpPr/>
            <p:nvPr/>
          </p:nvGrpSpPr>
          <p:grpSpPr>
            <a:xfrm>
              <a:off x="19458" y="3685"/>
              <a:ext cx="3706" cy="3706"/>
              <a:chOff x="304800" y="673100"/>
              <a:chExt cx="4000500" cy="4000500"/>
            </a:xfrm>
            <a:solidFill>
              <a:srgbClr val="007D41"/>
            </a:solidFill>
            <a:effectLst/>
          </p:grpSpPr>
          <p:sp>
            <p:nvSpPr>
              <p:cNvPr id="79" name="同心圆 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/>
              </a:p>
            </p:txBody>
          </p:sp>
        </p:grpSp>
        <p:cxnSp>
          <p:nvCxnSpPr>
            <p:cNvPr id="81" name="直接连接符 80"/>
            <p:cNvCxnSpPr/>
            <p:nvPr/>
          </p:nvCxnSpPr>
          <p:spPr>
            <a:xfrm>
              <a:off x="19830" y="5519"/>
              <a:ext cx="2963" cy="0"/>
            </a:xfrm>
            <a:prstGeom prst="line">
              <a:avLst/>
            </a:prstGeom>
            <a:ln>
              <a:solidFill>
                <a:srgbClr val="75C7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8745855" y="2339975"/>
            <a:ext cx="2353310" cy="2353310"/>
            <a:chOff x="19458" y="3685"/>
            <a:chExt cx="3706" cy="3706"/>
          </a:xfrm>
        </p:grpSpPr>
        <p:grpSp>
          <p:nvGrpSpPr>
            <p:cNvPr id="83" name="组合 82"/>
            <p:cNvGrpSpPr/>
            <p:nvPr/>
          </p:nvGrpSpPr>
          <p:grpSpPr>
            <a:xfrm>
              <a:off x="19458" y="3685"/>
              <a:ext cx="3706" cy="3706"/>
              <a:chOff x="304800" y="673100"/>
              <a:chExt cx="4000500" cy="4000500"/>
            </a:xfrm>
            <a:solidFill>
              <a:srgbClr val="007D41"/>
            </a:solidFill>
            <a:effectLst/>
          </p:grpSpPr>
          <p:sp>
            <p:nvSpPr>
              <p:cNvPr id="84" name="同心圆 8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/>
              </a:p>
            </p:txBody>
          </p:sp>
        </p:grpSp>
        <p:cxnSp>
          <p:nvCxnSpPr>
            <p:cNvPr id="86" name="直接连接符 85"/>
            <p:cNvCxnSpPr/>
            <p:nvPr/>
          </p:nvCxnSpPr>
          <p:spPr>
            <a:xfrm>
              <a:off x="19830" y="5519"/>
              <a:ext cx="2963" cy="0"/>
            </a:xfrm>
            <a:prstGeom prst="line">
              <a:avLst/>
            </a:prstGeom>
            <a:ln>
              <a:solidFill>
                <a:srgbClr val="75C7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平行四边形 58"/>
          <p:cNvSpPr/>
          <p:nvPr/>
        </p:nvSpPr>
        <p:spPr>
          <a:xfrm>
            <a:off x="4716145" y="582295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60" name="平行四边形 59"/>
          <p:cNvSpPr/>
          <p:nvPr/>
        </p:nvSpPr>
        <p:spPr>
          <a:xfrm>
            <a:off x="4716145" y="689102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61" name="平行四边形 60"/>
          <p:cNvSpPr/>
          <p:nvPr/>
        </p:nvSpPr>
        <p:spPr>
          <a:xfrm>
            <a:off x="4716145" y="797179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62" name="平行四边形 61"/>
          <p:cNvSpPr/>
          <p:nvPr/>
        </p:nvSpPr>
        <p:spPr>
          <a:xfrm>
            <a:off x="8333423" y="582295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63" name="平行四边形 62"/>
          <p:cNvSpPr/>
          <p:nvPr/>
        </p:nvSpPr>
        <p:spPr>
          <a:xfrm>
            <a:off x="8333423" y="689102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64" name="平行四边形 63"/>
          <p:cNvSpPr/>
          <p:nvPr/>
        </p:nvSpPr>
        <p:spPr>
          <a:xfrm>
            <a:off x="8333423" y="797179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66" name="平行四边形 65"/>
          <p:cNvSpPr/>
          <p:nvPr/>
        </p:nvSpPr>
        <p:spPr>
          <a:xfrm>
            <a:off x="11913870" y="689102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67" name="平行四边形 66"/>
          <p:cNvSpPr/>
          <p:nvPr/>
        </p:nvSpPr>
        <p:spPr>
          <a:xfrm>
            <a:off x="11913870" y="797179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56" name="平行四边形 55"/>
          <p:cNvSpPr/>
          <p:nvPr/>
        </p:nvSpPr>
        <p:spPr>
          <a:xfrm>
            <a:off x="1083310" y="582295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57" name="平行四边形 56"/>
          <p:cNvSpPr/>
          <p:nvPr/>
        </p:nvSpPr>
        <p:spPr>
          <a:xfrm>
            <a:off x="1083310" y="689102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58" name="平行四边形 57"/>
          <p:cNvSpPr/>
          <p:nvPr/>
        </p:nvSpPr>
        <p:spPr>
          <a:xfrm>
            <a:off x="1083310" y="797179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zh-CN" sz="355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行业客户案例</a:t>
            </a:r>
            <a:endParaRPr lang="zh-CN" altLang="zh-CN" sz="3550" b="1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687695" y="2694305"/>
            <a:ext cx="1300480" cy="15684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buNone/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饰品</a:t>
            </a:r>
            <a:endParaRPr lang="zh-CN" altLang="en-US" sz="44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buNone/>
            </a:pPr>
            <a:endParaRPr lang="zh-CN" altLang="en-US" sz="8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buNone/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礼品</a:t>
            </a:r>
            <a:endParaRPr lang="zh-CN" altLang="en-US" sz="44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264015" y="2694305"/>
            <a:ext cx="1300480" cy="15684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母婴</a:t>
            </a:r>
            <a:endParaRPr lang="zh-CN" altLang="en-US" sz="44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用品</a:t>
            </a:r>
            <a:endParaRPr lang="zh-CN" altLang="en-US" sz="44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2904470" y="2694305"/>
            <a:ext cx="1300480" cy="156845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家居</a:t>
            </a:r>
            <a:endParaRPr lang="zh-CN" altLang="en-US" sz="44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家电</a:t>
            </a:r>
            <a:endParaRPr lang="zh-CN" altLang="en-US" sz="44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36395" y="5895975"/>
            <a:ext cx="190690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娇兰佳人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392555" y="6955790"/>
            <a:ext cx="239458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雅琳化妆品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411605" y="8052435"/>
            <a:ext cx="235648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艾初色美业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449570" y="5879465"/>
            <a:ext cx="154622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点购网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270183" y="6939280"/>
            <a:ext cx="1905000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潮品挚尚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269865" y="8035925"/>
            <a:ext cx="190563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臻品弘福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086215" y="5862955"/>
            <a:ext cx="1507490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婴喜爱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887460" y="6922770"/>
            <a:ext cx="1905000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亲亲宝贝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900160" y="8019415"/>
            <a:ext cx="1879600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丽橙宝贝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65" name="平行四边形 64"/>
          <p:cNvSpPr/>
          <p:nvPr/>
        </p:nvSpPr>
        <p:spPr>
          <a:xfrm>
            <a:off x="11913870" y="5822950"/>
            <a:ext cx="3013075" cy="742315"/>
          </a:xfrm>
          <a:prstGeom prst="parallelogram">
            <a:avLst/>
          </a:prstGeom>
          <a:solidFill>
            <a:srgbClr val="FDE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37" name="矩形 36"/>
          <p:cNvSpPr/>
          <p:nvPr/>
        </p:nvSpPr>
        <p:spPr>
          <a:xfrm>
            <a:off x="12237085" y="8037830"/>
            <a:ext cx="236664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好梦来家纺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2661265" y="6978015"/>
            <a:ext cx="151828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幼乐坊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686665" y="5888990"/>
            <a:ext cx="1467485" cy="5988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3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谭木匠</a:t>
            </a:r>
            <a:endParaRPr lang="zh-CN" altLang="en-US" sz="33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38985" y="2694305"/>
            <a:ext cx="19411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化妆</a:t>
            </a:r>
            <a:endParaRPr lang="zh-CN" altLang="en-US" sz="44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8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4400" b="1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护肤</a:t>
            </a:r>
            <a:endParaRPr lang="zh-CN" altLang="en-US" sz="4400" b="1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2" name="图片 1" descr="横-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50" y="1286510"/>
            <a:ext cx="2812415" cy="251460"/>
          </a:xfrm>
          <a:prstGeom prst="rect">
            <a:avLst/>
          </a:prstGeom>
        </p:spPr>
      </p:pic>
      <p:pic>
        <p:nvPicPr>
          <p:cNvPr id="3" name="图片 2" descr="横-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76980" y="1286510"/>
            <a:ext cx="2812415" cy="251460"/>
          </a:xfrm>
          <a:prstGeom prst="rect">
            <a:avLst/>
          </a:prstGeom>
        </p:spPr>
      </p:pic>
      <p:pic>
        <p:nvPicPr>
          <p:cNvPr id="4" name="图片 3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" y="-17780"/>
            <a:ext cx="16269335" cy="10173335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8724900" y="8138795"/>
            <a:ext cx="811530" cy="81153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71" name="同心圆 7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72" name="椭圆 7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8724900" y="6286500"/>
            <a:ext cx="811530" cy="81153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68" name="同心圆 6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69" name="椭圆 6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8724900" y="2446020"/>
            <a:ext cx="811530" cy="81153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65" name="同心圆 6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9" name="TextBox 42"/>
          <p:cNvSpPr txBox="1"/>
          <p:nvPr/>
        </p:nvSpPr>
        <p:spPr>
          <a:xfrm>
            <a:off x="6334563" y="1111385"/>
            <a:ext cx="3583698" cy="54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0" b="1" dirty="0" smtClean="0">
                <a:solidFill>
                  <a:srgbClr val="58595B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行业关心点</a:t>
            </a:r>
            <a:endParaRPr lang="zh-CN" altLang="en-US" sz="3550" b="1" dirty="0" smtClean="0">
              <a:solidFill>
                <a:srgbClr val="58595B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sp>
        <p:nvSpPr>
          <p:cNvPr id="25" name="Rectangle 12"/>
          <p:cNvSpPr/>
          <p:nvPr/>
        </p:nvSpPr>
        <p:spPr>
          <a:xfrm flipV="1">
            <a:off x="9798050" y="4052570"/>
            <a:ext cx="4792980" cy="76200"/>
          </a:xfrm>
          <a:prstGeom prst="rect">
            <a:avLst/>
          </a:prstGeom>
          <a:pattFill prst="ltDnDiag">
            <a:fgClr>
              <a:srgbClr val="00B050"/>
            </a:fgClr>
            <a:bgClr>
              <a:srgbClr val="D2ECB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6" name="Picture 27" descr="sdfw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3430905"/>
            <a:ext cx="7243445" cy="417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4"/>
          <p:cNvSpPr>
            <a:spLocks noChangeArrowheads="1"/>
          </p:cNvSpPr>
          <p:nvPr/>
        </p:nvSpPr>
        <p:spPr bwMode="auto">
          <a:xfrm>
            <a:off x="8804910" y="2593340"/>
            <a:ext cx="65151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3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方正兰亭粗黑_GBK" charset="-122"/>
              </a:rPr>
              <a:t>01</a:t>
            </a:r>
            <a:endParaRPr lang="en-US" altLang="zh-CN" sz="3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方正兰亭粗黑_GBK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8050" y="2081530"/>
            <a:ext cx="4976495" cy="969010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p>
            <a:pPr lvl="0" algn="l" eaLnBrk="0" hangingPunct="0"/>
            <a:r>
              <a:rPr lang="zh-CN" altLang="en-US" sz="3000" b="1" dirty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如何留住潜在顾客和老顾客</a:t>
            </a:r>
            <a:endParaRPr lang="zh-CN" altLang="en-US" sz="3000" b="1" dirty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lvl="0" algn="l" eaLnBrk="0" hangingPunct="0"/>
            <a:endParaRPr lang="zh-CN" altLang="en-US" sz="3000" b="1" dirty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98050" y="6135370"/>
            <a:ext cx="4977130" cy="507365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p>
            <a:pPr lvl="0" algn="l" eaLnBrk="0" hangingPunct="0"/>
            <a:r>
              <a:rPr lang="zh-CN" altLang="en-US" sz="3000" b="1" dirty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如何提高销售额</a:t>
            </a:r>
            <a:endParaRPr lang="zh-CN" altLang="en-US" sz="3000" b="1" dirty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98050" y="4396740"/>
            <a:ext cx="5366385" cy="507365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p>
            <a:pPr lvl="0" algn="l" eaLnBrk="0" hangingPunct="0"/>
            <a:r>
              <a:rPr lang="zh-CN" altLang="en-US" sz="3000" b="1" dirty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如何合理分配员工</a:t>
            </a:r>
            <a:endParaRPr lang="zh-CN" altLang="en-US" sz="3000" b="1" dirty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9798050" y="7919720"/>
            <a:ext cx="4977130" cy="507365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p>
            <a:pPr lvl="0" algn="l" eaLnBrk="0" hangingPunct="0"/>
            <a:r>
              <a:rPr lang="zh-CN" altLang="en-US" sz="3000" b="1" dirty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如何避免积压库存</a:t>
            </a:r>
            <a:endParaRPr lang="zh-CN" altLang="en-US" sz="3000" b="1" dirty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8" name="TextBox 51"/>
          <p:cNvSpPr txBox="1">
            <a:spLocks noChangeArrowheads="1"/>
          </p:cNvSpPr>
          <p:nvPr/>
        </p:nvSpPr>
        <p:spPr bwMode="auto">
          <a:xfrm>
            <a:off x="9798050" y="2660650"/>
            <a:ext cx="5618480" cy="11169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>
              <a:lnSpc>
                <a:spcPts val="4000"/>
              </a:lnSpc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线上</a:t>
            </a:r>
            <a:r>
              <a:rPr kumimoji="0" lang="en-US" altLang="zh-CN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+</a:t>
            </a:r>
            <a:r>
              <a:rPr kumimoji="0" lang="zh-CN" altLang="en-US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线下一体化会员、</a:t>
            </a:r>
            <a:endParaRPr kumimoji="0" lang="zh-CN" altLang="en-US" sz="2200" kern="1200" cap="none" spc="0" normalizeH="0" baseline="0" noProof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cs"/>
            </a:endParaRPr>
          </a:p>
          <a:p>
            <a:pPr marR="0" defTabSz="914400">
              <a:lnSpc>
                <a:spcPts val="4000"/>
              </a:lnSpc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会员精准营销、会员促销、充值赠送</a:t>
            </a:r>
            <a:endParaRPr kumimoji="0" lang="zh-CN" altLang="en-US" sz="2200" kern="1200" cap="none" spc="0" normalizeH="0" baseline="0" noProof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4" name="TextBox 51"/>
          <p:cNvSpPr txBox="1">
            <a:spLocks noChangeArrowheads="1"/>
          </p:cNvSpPr>
          <p:nvPr/>
        </p:nvSpPr>
        <p:spPr bwMode="auto">
          <a:xfrm>
            <a:off x="9798050" y="6835775"/>
            <a:ext cx="4652010" cy="4298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线上</a:t>
            </a:r>
            <a:r>
              <a:rPr kumimoji="0" lang="en-US" altLang="zh-CN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+</a:t>
            </a:r>
            <a:r>
              <a:rPr kumimoji="0" lang="zh-CN" altLang="en-US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线下销售</a:t>
            </a:r>
            <a:endParaRPr kumimoji="0" lang="zh-CN" altLang="en-US" sz="2200" kern="1200" cap="none" spc="0" normalizeH="0" baseline="0" noProof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31" name="TextBox 51"/>
          <p:cNvSpPr txBox="1">
            <a:spLocks noChangeArrowheads="1"/>
          </p:cNvSpPr>
          <p:nvPr/>
        </p:nvSpPr>
        <p:spPr bwMode="auto">
          <a:xfrm>
            <a:off x="9798050" y="5078095"/>
            <a:ext cx="5012055" cy="4298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分公司、细化管理操作员权限</a:t>
            </a:r>
            <a:endParaRPr kumimoji="0" lang="zh-CN" altLang="en-US" sz="2200" kern="1200" cap="none" spc="0" normalizeH="0" baseline="0" noProof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32" name="TextBox 51"/>
          <p:cNvSpPr txBox="1">
            <a:spLocks noChangeArrowheads="1"/>
          </p:cNvSpPr>
          <p:nvPr/>
        </p:nvSpPr>
        <p:spPr bwMode="auto">
          <a:xfrm>
            <a:off x="9798050" y="8681720"/>
            <a:ext cx="5012055" cy="4298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R="0" defTabSz="914400"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200" kern="1200" cap="none" spc="0" normalizeH="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cs"/>
              </a:rPr>
              <a:t>每日提醒库存，设置库存上下限</a:t>
            </a:r>
            <a:endParaRPr kumimoji="0" lang="zh-CN" altLang="en-US" sz="2200" kern="1200" cap="none" spc="0" normalizeH="0" baseline="0" noProof="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8724900" y="4535805"/>
            <a:ext cx="811530" cy="81153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53" name="TextBox 14"/>
          <p:cNvSpPr>
            <a:spLocks noChangeArrowheads="1"/>
          </p:cNvSpPr>
          <p:nvPr/>
        </p:nvSpPr>
        <p:spPr bwMode="auto">
          <a:xfrm>
            <a:off x="8804910" y="4650105"/>
            <a:ext cx="65151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3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方正兰亭粗黑_GBK" charset="-122"/>
              </a:rPr>
              <a:t>02</a:t>
            </a:r>
            <a:endParaRPr lang="en-US" altLang="zh-CN" sz="3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方正兰亭粗黑_GBK" charset="-122"/>
            </a:endParaRPr>
          </a:p>
        </p:txBody>
      </p:sp>
      <p:sp>
        <p:nvSpPr>
          <p:cNvPr id="57" name="TextBox 14"/>
          <p:cNvSpPr>
            <a:spLocks noChangeArrowheads="1"/>
          </p:cNvSpPr>
          <p:nvPr/>
        </p:nvSpPr>
        <p:spPr bwMode="auto">
          <a:xfrm>
            <a:off x="8804910" y="6419215"/>
            <a:ext cx="65151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3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方正兰亭粗黑_GBK" charset="-122"/>
              </a:rPr>
              <a:t>03</a:t>
            </a:r>
            <a:endParaRPr lang="en-US" altLang="zh-CN" sz="3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方正兰亭粗黑_GBK" charset="-122"/>
            </a:endParaRPr>
          </a:p>
        </p:txBody>
      </p:sp>
      <p:sp>
        <p:nvSpPr>
          <p:cNvPr id="61" name="TextBox 14"/>
          <p:cNvSpPr>
            <a:spLocks noChangeArrowheads="1"/>
          </p:cNvSpPr>
          <p:nvPr/>
        </p:nvSpPr>
        <p:spPr bwMode="auto">
          <a:xfrm>
            <a:off x="8804910" y="8269605"/>
            <a:ext cx="65151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3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方正兰亭粗黑_GBK" charset="-122"/>
              </a:rPr>
              <a:t>04</a:t>
            </a:r>
            <a:endParaRPr lang="en-US" altLang="zh-CN" sz="3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方正兰亭粗黑_GBK" charset="-122"/>
            </a:endParaRPr>
          </a:p>
        </p:txBody>
      </p:sp>
      <p:sp>
        <p:nvSpPr>
          <p:cNvPr id="62" name="Rectangle 12"/>
          <p:cNvSpPr/>
          <p:nvPr/>
        </p:nvSpPr>
        <p:spPr>
          <a:xfrm flipV="1">
            <a:off x="9798050" y="5808980"/>
            <a:ext cx="4792980" cy="76200"/>
          </a:xfrm>
          <a:prstGeom prst="rect">
            <a:avLst/>
          </a:prstGeom>
          <a:pattFill prst="ltDnDiag">
            <a:fgClr>
              <a:srgbClr val="00B050"/>
            </a:fgClr>
            <a:bgClr>
              <a:srgbClr val="D2ECB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3" name="Rectangle 12"/>
          <p:cNvSpPr/>
          <p:nvPr/>
        </p:nvSpPr>
        <p:spPr>
          <a:xfrm flipV="1">
            <a:off x="9798050" y="7531100"/>
            <a:ext cx="4792980" cy="76200"/>
          </a:xfrm>
          <a:prstGeom prst="rect">
            <a:avLst/>
          </a:prstGeom>
          <a:pattFill prst="ltDnDiag">
            <a:fgClr>
              <a:srgbClr val="00B050"/>
            </a:fgClr>
            <a:bgClr>
              <a:srgbClr val="D2ECB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2" name="图片 1" descr="sixun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8" name="图片 37" descr="底纹-02"/>
          <p:cNvPicPr>
            <a:picLocks noChangeAspect="1"/>
          </p:cNvPicPr>
          <p:nvPr/>
        </p:nvPicPr>
        <p:blipFill>
          <a:blip r:embed="rId1"/>
          <a:srcRect l="4123" t="15227" r="17385" b="230"/>
          <a:stretch>
            <a:fillRect/>
          </a:stretch>
        </p:blipFill>
        <p:spPr>
          <a:xfrm>
            <a:off x="1662430" y="-33020"/>
            <a:ext cx="15132050" cy="10236835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>
            <a:off x="-48895" y="-7366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407910" y="3529330"/>
            <a:ext cx="8737600" cy="1116330"/>
            <a:chOff x="12344" y="5558"/>
            <a:chExt cx="13760" cy="1758"/>
          </a:xfrm>
        </p:grpSpPr>
        <p:sp>
          <p:nvSpPr>
            <p:cNvPr id="40" name="平行四边形 39"/>
            <p:cNvSpPr/>
            <p:nvPr/>
          </p:nvSpPr>
          <p:spPr>
            <a:xfrm>
              <a:off x="12344" y="5558"/>
              <a:ext cx="13760" cy="1758"/>
            </a:xfrm>
            <a:prstGeom prst="parallelogram">
              <a:avLst/>
            </a:prstGeom>
            <a:solidFill>
              <a:srgbClr val="006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308" y="5625"/>
              <a:ext cx="10227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solidFill>
                    <a:schemeClr val="bg1">
                      <a:lumMod val="9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关于专卖店</a:t>
              </a:r>
              <a:r>
                <a:rPr lang="en-US" altLang="zh-CN" sz="6000">
                  <a:solidFill>
                    <a:schemeClr val="bg1">
                      <a:lumMod val="9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10</a:t>
              </a:r>
              <a:r>
                <a:rPr lang="zh-CN" altLang="en-US" sz="6000">
                  <a:solidFill>
                    <a:schemeClr val="bg1">
                      <a:lumMod val="9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系统</a:t>
              </a:r>
              <a:endParaRPr lang="zh-CN" altLang="en-US" sz="60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868285" y="102108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3</a:t>
            </a:r>
            <a:endParaRPr lang="en-US" altLang="zh-CN" sz="1600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" name="图片 3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3655"/>
            <a:ext cx="16269335" cy="10173335"/>
          </a:xfrm>
          <a:prstGeom prst="rect">
            <a:avLst/>
          </a:prstGeom>
        </p:spPr>
      </p:pic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rgbClr val="58595B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关于专卖店10</a:t>
            </a:r>
            <a:endParaRPr lang="zh-CN" altLang="en-US" sz="3555" b="1" dirty="0" smtClean="0">
              <a:solidFill>
                <a:srgbClr val="58595B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81549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693325" y="1321197"/>
            <a:ext cx="2707670" cy="93708"/>
          </a:xfrm>
          <a:prstGeom prst="rect">
            <a:avLst/>
          </a:prstGeom>
        </p:spPr>
      </p:pic>
      <p:sp>
        <p:nvSpPr>
          <p:cNvPr id="52" name="TextBox 79"/>
          <p:cNvSpPr txBox="1"/>
          <p:nvPr/>
        </p:nvSpPr>
        <p:spPr>
          <a:xfrm>
            <a:off x="536575" y="6630035"/>
            <a:ext cx="2526665" cy="7645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3000" b="1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适用范围：</a:t>
            </a:r>
            <a:endParaRPr lang="zh-CN" altLang="en-US" sz="3000" b="1">
              <a:solidFill>
                <a:srgbClr val="005220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536575" y="1945640"/>
            <a:ext cx="8726170" cy="737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marL="0" lvl="1" algn="l">
              <a:lnSpc>
                <a:spcPct val="140000"/>
              </a:lnSpc>
            </a:pPr>
            <a:r>
              <a:rPr lang="zh-CN" altLang="en-US" sz="3000" b="1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思迅专卖店连锁管理系统：</a:t>
            </a:r>
            <a:endParaRPr lang="zh-CN" altLang="en-US" sz="3000" b="1" dirty="0" smtClean="0">
              <a:solidFill>
                <a:srgbClr val="005220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" name="TextBox 79"/>
          <p:cNvSpPr txBox="1"/>
          <p:nvPr/>
        </p:nvSpPr>
        <p:spPr>
          <a:xfrm>
            <a:off x="536575" y="7311390"/>
            <a:ext cx="8211185" cy="211518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p>
            <a:pPr algn="l">
              <a:lnSpc>
                <a:spcPts val="4000"/>
              </a:lnSpc>
              <a:spcAft>
                <a:spcPts val="0"/>
              </a:spcAft>
            </a:pPr>
            <a:r>
              <a:rPr lang="zh-CN" alt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适用于化妆用品、母婴用品、办公用品、</a:t>
            </a:r>
            <a:r>
              <a:rPr lang="zh-CN" alt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精品百货、</a:t>
            </a:r>
            <a:endParaRPr lang="zh-CN" altLang="en-US" sz="22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algn="l">
              <a:lnSpc>
                <a:spcPts val="4000"/>
              </a:lnSpc>
              <a:spcAft>
                <a:spcPts val="0"/>
              </a:spcAft>
            </a:pPr>
            <a:r>
              <a:rPr lang="zh-CN" alt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饰品礼品、家居家纺、体育用品、汽配五金、箱包皮具、</a:t>
            </a:r>
            <a:endParaRPr lang="zh-CN" altLang="en-US" sz="22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000"/>
              </a:lnSpc>
              <a:spcAft>
                <a:spcPts val="0"/>
              </a:spcAft>
            </a:pPr>
            <a:r>
              <a:rPr lang="zh-CN" alt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音像制品、休闲食品、保健食品、糖烟酒茶、家电数码、</a:t>
            </a:r>
            <a:endParaRPr lang="zh-CN" altLang="en-US" sz="22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000"/>
              </a:lnSpc>
              <a:spcAft>
                <a:spcPts val="0"/>
              </a:spcAft>
            </a:pPr>
            <a:r>
              <a:rPr lang="zh-CN" alt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等专卖行业。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algn="l">
              <a:lnSpc>
                <a:spcPct val="120000"/>
              </a:lnSpc>
              <a:buNone/>
            </a:pPr>
            <a:endParaRPr lang="zh-CN" altLang="en-US" sz="2200" b="1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536575" y="2883535"/>
            <a:ext cx="7050405" cy="3322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marL="0" lvl="1" algn="l">
              <a:lnSpc>
                <a:spcPts val="4000"/>
              </a:lnSpc>
              <a:spcAft>
                <a:spcPts val="1200"/>
              </a:spcAft>
            </a:pPr>
            <a:r>
              <a:rPr lang="zh-CN" alt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       是思迅软件在多年行业经验的基础上，专门针对品牌专卖连锁行业开发的现代化信息管理系统。</a:t>
            </a:r>
            <a:endParaRPr lang="zh-CN" altLang="en-US" sz="22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0" algn="l">
              <a:lnSpc>
                <a:spcPts val="4000"/>
              </a:lnSpc>
              <a:spcAft>
                <a:spcPts val="1200"/>
              </a:spcAft>
            </a:pPr>
            <a:r>
              <a:rPr lang="zh-CN" altLang="en-US" sz="2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      它重点突出了品牌专卖连锁行业个性化、特色化的管理需求，实现了“总部集中式统一管理、门店独立销售及核算、总部与各门间实时共享数据、多层管理架构、多门店类型连锁”的经营模式。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pic>
        <p:nvPicPr>
          <p:cNvPr id="6" name="图片 5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7775" y="2725420"/>
            <a:ext cx="8196580" cy="527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3605" y="5989320"/>
            <a:ext cx="7455535" cy="4017645"/>
          </a:xfrm>
          <a:prstGeom prst="rect">
            <a:avLst/>
          </a:prstGeom>
        </p:spPr>
      </p:pic>
      <p:pic>
        <p:nvPicPr>
          <p:cNvPr id="4" name="图片 3" descr="11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605" y="1492250"/>
            <a:ext cx="7455535" cy="40176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28178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产品定位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sp>
        <p:nvSpPr>
          <p:cNvPr id="7" name="内容占位符 4"/>
          <p:cNvSpPr>
            <a:spLocks noGrp="1"/>
          </p:cNvSpPr>
          <p:nvPr/>
        </p:nvSpPr>
        <p:spPr>
          <a:xfrm>
            <a:off x="493395" y="1334770"/>
            <a:ext cx="8154670" cy="6529705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</a:pPr>
            <a:r>
              <a:rPr lang="en-US" altLang="zh-CN" sz="3200" dirty="0">
                <a:solidFill>
                  <a:schemeClr val="tx1"/>
                </a:solidFill>
              </a:rPr>
              <a:t>   </a:t>
            </a:r>
            <a:r>
              <a:rPr lang="zh-CN" altLang="en-US" sz="5330" b="1" dirty="0">
                <a:solidFill>
                  <a:schemeClr val="tx1"/>
                </a:solidFill>
              </a:rPr>
              <a:t>思迅专卖店</a:t>
            </a:r>
            <a:r>
              <a:rPr lang="en-US" altLang="zh-CN" sz="5330" b="1" dirty="0">
                <a:solidFill>
                  <a:schemeClr val="tx1"/>
                </a:solidFill>
              </a:rPr>
              <a:t>10</a:t>
            </a:r>
            <a:r>
              <a:rPr lang="zh-CN" altLang="en-US" sz="5330" b="1" dirty="0">
                <a:solidFill>
                  <a:schemeClr val="tx1"/>
                </a:solidFill>
              </a:rPr>
              <a:t>管理系统</a:t>
            </a:r>
            <a:endParaRPr lang="zh-CN" altLang="en-US" sz="5330" b="1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</a:rPr>
              <a:t>以区域式管理而定制开发分公司管理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</a:rPr>
              <a:t>以软件稳定为中心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olidFill>
                  <a:schemeClr val="tx1"/>
                </a:solidFill>
              </a:rPr>
              <a:t>以简单傻瓜式面向用户</a:t>
            </a:r>
            <a:endParaRPr lang="zh-CN" altLang="en-US" sz="3200" dirty="0">
              <a:solidFill>
                <a:schemeClr val="tx1"/>
              </a:solidFill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ym typeface="+mn-ea"/>
              </a:rPr>
              <a:t>适用于小型店（单店）、初创型客户</a:t>
            </a:r>
            <a:endParaRPr lang="zh-CN" altLang="en-US" sz="3200" dirty="0">
              <a:sym typeface="+mn-ea"/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ym typeface="+mn-ea"/>
              </a:rPr>
              <a:t>与对价格较敏感客户</a:t>
            </a:r>
            <a:endParaRPr lang="zh-CN" altLang="en-US" sz="3200" dirty="0">
              <a:sym typeface="+mn-ea"/>
            </a:endParaRPr>
          </a:p>
          <a:p>
            <a:pPr marL="971550" lvl="1" indent="-514350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</a:pPr>
            <a:r>
              <a:rPr lang="zh-CN" altLang="en-US" sz="3200" dirty="0">
                <a:sym typeface="+mn-ea"/>
              </a:rPr>
              <a:t>万金油产品，适用于多个行业；</a:t>
            </a:r>
            <a:endParaRPr lang="zh-CN" altLang="en-US" sz="3200" dirty="0">
              <a:sym typeface="+mn-ea"/>
            </a:endParaRPr>
          </a:p>
          <a:p>
            <a:pPr marL="457200" lvl="1" indent="0">
              <a:lnSpc>
                <a:spcPct val="170000"/>
              </a:lnSpc>
              <a:spcAft>
                <a:spcPts val="0"/>
              </a:spcAft>
              <a:buFont typeface="+mj-lt"/>
              <a:buNone/>
            </a:pPr>
            <a:endParaRPr lang="zh-CN" altLang="en-US" sz="3200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398651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思迅为客户打造基于云端的一体化解决方案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pic>
        <p:nvPicPr>
          <p:cNvPr id="23" name="图片 22" descr="新建位图图像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5" y="1337310"/>
            <a:ext cx="16261715" cy="8722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6890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思迅专卖店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V10--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软件结构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grpSp>
        <p:nvGrpSpPr>
          <p:cNvPr id="245" name="组合 244"/>
          <p:cNvGrpSpPr/>
          <p:nvPr/>
        </p:nvGrpSpPr>
        <p:grpSpPr>
          <a:xfrm>
            <a:off x="510540" y="1814195"/>
            <a:ext cx="14858282" cy="6994221"/>
            <a:chOff x="804" y="2857"/>
            <a:chExt cx="23399" cy="11015"/>
          </a:xfrm>
        </p:grpSpPr>
        <p:grpSp>
          <p:nvGrpSpPr>
            <p:cNvPr id="163" name="组合 162"/>
            <p:cNvGrpSpPr/>
            <p:nvPr/>
          </p:nvGrpSpPr>
          <p:grpSpPr>
            <a:xfrm>
              <a:off x="804" y="2857"/>
              <a:ext cx="23399" cy="11015"/>
              <a:chOff x="1546" y="4133"/>
              <a:chExt cx="16169" cy="5718"/>
            </a:xfrm>
          </p:grpSpPr>
          <p:sp>
            <p:nvSpPr>
              <p:cNvPr id="164" name="object 11"/>
              <p:cNvSpPr/>
              <p:nvPr/>
            </p:nvSpPr>
            <p:spPr>
              <a:xfrm>
                <a:off x="1546" y="5257"/>
                <a:ext cx="747" cy="4594"/>
              </a:xfrm>
              <a:custGeom>
                <a:avLst/>
                <a:gdLst/>
                <a:ahLst/>
                <a:cxnLst/>
                <a:rect l="l" t="t" r="r" b="b"/>
                <a:pathLst>
                  <a:path w="474344" h="2917190">
                    <a:moveTo>
                      <a:pt x="0" y="0"/>
                    </a:moveTo>
                    <a:lnTo>
                      <a:pt x="473963" y="0"/>
                    </a:lnTo>
                    <a:lnTo>
                      <a:pt x="473963" y="2916936"/>
                    </a:lnTo>
                    <a:lnTo>
                      <a:pt x="0" y="29169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object 12"/>
              <p:cNvSpPr/>
              <p:nvPr/>
            </p:nvSpPr>
            <p:spPr>
              <a:xfrm>
                <a:off x="3430" y="4138"/>
                <a:ext cx="2535" cy="466"/>
              </a:xfrm>
              <a:custGeom>
                <a:avLst/>
                <a:gdLst/>
                <a:ahLst/>
                <a:cxnLst/>
                <a:rect l="l" t="t" r="r" b="b"/>
                <a:pathLst>
                  <a:path w="1609725" h="295910">
                    <a:moveTo>
                      <a:pt x="0" y="0"/>
                    </a:moveTo>
                    <a:lnTo>
                      <a:pt x="1609344" y="0"/>
                    </a:lnTo>
                    <a:lnTo>
                      <a:pt x="1609344" y="295656"/>
                    </a:lnTo>
                    <a:lnTo>
                      <a:pt x="0" y="2956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DFF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object 13"/>
              <p:cNvSpPr txBox="1"/>
              <p:nvPr/>
            </p:nvSpPr>
            <p:spPr>
              <a:xfrm>
                <a:off x="4014" y="4211"/>
                <a:ext cx="1631" cy="36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p>
                <a:pPr marL="12700"/>
                <a:r>
                  <a:rPr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企业应用</a:t>
                </a:r>
                <a:endParaRPr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67" name="object 23"/>
              <p:cNvSpPr txBox="1"/>
              <p:nvPr/>
            </p:nvSpPr>
            <p:spPr>
              <a:xfrm>
                <a:off x="3408" y="5062"/>
                <a:ext cx="2549" cy="442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vert="horz" wrap="square" lIns="0" tIns="98425" rIns="0" bIns="0" rtlCol="0">
                <a:spAutoFit/>
              </a:bodyPr>
              <a:p>
                <a:pPr marL="503555">
                  <a:spcBef>
                    <a:spcPts val="775"/>
                  </a:spcBef>
                </a:pPr>
                <a:r>
                  <a:rPr spc="-5" dirty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POS系统</a:t>
                </a:r>
                <a:endParaRPr spc="-5" dirty="0">
                  <a:solidFill>
                    <a:schemeClr val="tx1"/>
                  </a:solidFill>
                  <a:latin typeface="黑体" charset="-122"/>
                  <a:ea typeface="黑体" charset="-122"/>
                  <a:cs typeface="微软雅黑" pitchFamily="2" charset="-122"/>
                </a:endParaRPr>
              </a:p>
            </p:txBody>
          </p:sp>
          <p:sp>
            <p:nvSpPr>
              <p:cNvPr id="168" name="object 24"/>
              <p:cNvSpPr txBox="1"/>
              <p:nvPr/>
            </p:nvSpPr>
            <p:spPr>
              <a:xfrm>
                <a:off x="3408" y="5783"/>
                <a:ext cx="2549" cy="44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vert="horz" wrap="square" lIns="0" tIns="97155" rIns="0" bIns="0" rtlCol="0">
                <a:spAutoFit/>
              </a:bodyPr>
              <a:p>
                <a:pPr marL="504190">
                  <a:spcBef>
                    <a:spcPts val="765"/>
                  </a:spcBef>
                </a:pPr>
                <a:r>
                  <a:rPr lang="zh-CN" dirty="0" smtClean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结算</a:t>
                </a:r>
                <a:r>
                  <a:rPr dirty="0" smtClean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系统</a:t>
                </a:r>
                <a:endParaRPr dirty="0" smtClean="0">
                  <a:solidFill>
                    <a:schemeClr val="tx1"/>
                  </a:solidFill>
                  <a:latin typeface="黑体" charset="-122"/>
                  <a:ea typeface="黑体" charset="-122"/>
                  <a:cs typeface="微软雅黑" pitchFamily="2" charset="-122"/>
                </a:endParaRPr>
              </a:p>
            </p:txBody>
          </p:sp>
          <p:sp>
            <p:nvSpPr>
              <p:cNvPr id="169" name="object 25"/>
              <p:cNvSpPr txBox="1"/>
              <p:nvPr/>
            </p:nvSpPr>
            <p:spPr>
              <a:xfrm>
                <a:off x="3401" y="6415"/>
                <a:ext cx="2549" cy="803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vert="horz" wrap="square" lIns="0" tIns="98425" rIns="0" bIns="0" rtlCol="0">
                <a:spAutoFit/>
              </a:bodyPr>
              <a:p>
                <a:pPr marL="504190" algn="l">
                  <a:spcBef>
                    <a:spcPts val="775"/>
                  </a:spcBef>
                </a:pPr>
                <a:r>
                  <a:rPr lang="zh-CN" dirty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会员</a:t>
                </a:r>
                <a:r>
                  <a:rPr dirty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系统</a:t>
                </a:r>
                <a:r>
                  <a:rPr lang="zh-CN" altLang="en-US" dirty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会员营销</a:t>
                </a:r>
                <a:endParaRPr lang="zh-CN" altLang="en-US" dirty="0">
                  <a:solidFill>
                    <a:schemeClr val="tx1"/>
                  </a:solidFill>
                  <a:latin typeface="黑体" charset="-122"/>
                  <a:ea typeface="黑体" charset="-122"/>
                  <a:cs typeface="微软雅黑" pitchFamily="2" charset="-122"/>
                </a:endParaRPr>
              </a:p>
            </p:txBody>
          </p:sp>
          <p:sp>
            <p:nvSpPr>
              <p:cNvPr id="170" name="object 26"/>
              <p:cNvSpPr txBox="1"/>
              <p:nvPr/>
            </p:nvSpPr>
            <p:spPr>
              <a:xfrm>
                <a:off x="3401" y="7567"/>
                <a:ext cx="2549" cy="440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vert="horz" wrap="square" lIns="0" tIns="96520" rIns="0" bIns="0" rtlCol="0">
                <a:spAutoFit/>
              </a:bodyPr>
              <a:p>
                <a:pPr marL="427990" algn="l">
                  <a:spcBef>
                    <a:spcPts val="760"/>
                  </a:spcBef>
                </a:pPr>
                <a:r>
                  <a:rPr lang="zh-CN" dirty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运营</a:t>
                </a:r>
                <a:r>
                  <a:rPr dirty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系统</a:t>
                </a:r>
                <a:endParaRPr dirty="0">
                  <a:solidFill>
                    <a:schemeClr val="tx1"/>
                  </a:solidFill>
                  <a:latin typeface="黑体" charset="-122"/>
                  <a:ea typeface="黑体" charset="-122"/>
                  <a:cs typeface="微软雅黑" pitchFamily="2" charset="-122"/>
                </a:endParaRPr>
              </a:p>
            </p:txBody>
          </p:sp>
          <p:sp>
            <p:nvSpPr>
              <p:cNvPr id="171" name="object 27"/>
              <p:cNvSpPr txBox="1"/>
              <p:nvPr/>
            </p:nvSpPr>
            <p:spPr>
              <a:xfrm>
                <a:off x="3401" y="8275"/>
                <a:ext cx="2549" cy="441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vert="horz" wrap="square" lIns="0" tIns="97790" rIns="0" bIns="0" rtlCol="0">
                <a:spAutoFit/>
              </a:bodyPr>
              <a:p>
                <a:pPr marL="427990" algn="l">
                  <a:spcBef>
                    <a:spcPts val="760"/>
                  </a:spcBef>
                </a:pPr>
                <a:r>
                  <a:rPr dirty="0">
                    <a:latin typeface="黑体" charset="-122"/>
                    <a:ea typeface="黑体" charset="-122"/>
                    <a:cs typeface="微软雅黑" pitchFamily="2" charset="-122"/>
                    <a:sym typeface="+mn-ea"/>
                  </a:rPr>
                  <a:t>供应链系统</a:t>
                </a:r>
                <a:endParaRPr dirty="0">
                  <a:solidFill>
                    <a:schemeClr val="tx1"/>
                  </a:solidFill>
                  <a:latin typeface="黑体" charset="-122"/>
                  <a:ea typeface="黑体" charset="-122"/>
                  <a:cs typeface="微软雅黑" pitchFamily="2" charset="-122"/>
                </a:endParaRPr>
              </a:p>
            </p:txBody>
          </p:sp>
          <p:sp>
            <p:nvSpPr>
              <p:cNvPr id="172" name="object 28"/>
              <p:cNvSpPr/>
              <p:nvPr/>
            </p:nvSpPr>
            <p:spPr>
              <a:xfrm>
                <a:off x="12689" y="4133"/>
                <a:ext cx="2547" cy="471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299085">
                    <a:moveTo>
                      <a:pt x="0" y="0"/>
                    </a:moveTo>
                    <a:lnTo>
                      <a:pt x="1616963" y="0"/>
                    </a:lnTo>
                    <a:lnTo>
                      <a:pt x="1616963" y="298704"/>
                    </a:lnTo>
                    <a:lnTo>
                      <a:pt x="0" y="2987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DFF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object 30"/>
              <p:cNvSpPr/>
              <p:nvPr/>
            </p:nvSpPr>
            <p:spPr>
              <a:xfrm>
                <a:off x="2317" y="5344"/>
                <a:ext cx="1071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680085" h="76200">
                    <a:moveTo>
                      <a:pt x="76200" y="76200"/>
                    </a:moveTo>
                    <a:lnTo>
                      <a:pt x="0" y="38100"/>
                    </a:lnTo>
                    <a:lnTo>
                      <a:pt x="76200" y="0"/>
                    </a:lnTo>
                    <a:lnTo>
                      <a:pt x="76200" y="34289"/>
                    </a:lnTo>
                    <a:lnTo>
                      <a:pt x="57150" y="34289"/>
                    </a:lnTo>
                    <a:lnTo>
                      <a:pt x="57150" y="41910"/>
                    </a:lnTo>
                    <a:lnTo>
                      <a:pt x="76200" y="41910"/>
                    </a:lnTo>
                    <a:lnTo>
                      <a:pt x="76200" y="76200"/>
                    </a:lnTo>
                    <a:close/>
                  </a:path>
                  <a:path w="680085" h="76200">
                    <a:moveTo>
                      <a:pt x="603885" y="76200"/>
                    </a:moveTo>
                    <a:lnTo>
                      <a:pt x="603885" y="0"/>
                    </a:lnTo>
                    <a:lnTo>
                      <a:pt x="672464" y="34289"/>
                    </a:lnTo>
                    <a:lnTo>
                      <a:pt x="622935" y="34289"/>
                    </a:lnTo>
                    <a:lnTo>
                      <a:pt x="622935" y="41910"/>
                    </a:lnTo>
                    <a:lnTo>
                      <a:pt x="672464" y="41910"/>
                    </a:lnTo>
                    <a:lnTo>
                      <a:pt x="603885" y="76200"/>
                    </a:lnTo>
                    <a:close/>
                  </a:path>
                  <a:path w="680085" h="76200">
                    <a:moveTo>
                      <a:pt x="76200" y="41910"/>
                    </a:moveTo>
                    <a:lnTo>
                      <a:pt x="57150" y="41910"/>
                    </a:lnTo>
                    <a:lnTo>
                      <a:pt x="57150" y="34289"/>
                    </a:lnTo>
                    <a:lnTo>
                      <a:pt x="76200" y="34289"/>
                    </a:lnTo>
                    <a:lnTo>
                      <a:pt x="76200" y="41910"/>
                    </a:lnTo>
                    <a:close/>
                  </a:path>
                  <a:path w="680085" h="76200">
                    <a:moveTo>
                      <a:pt x="603885" y="41910"/>
                    </a:moveTo>
                    <a:lnTo>
                      <a:pt x="76200" y="41910"/>
                    </a:lnTo>
                    <a:lnTo>
                      <a:pt x="76200" y="34289"/>
                    </a:lnTo>
                    <a:lnTo>
                      <a:pt x="603885" y="34289"/>
                    </a:lnTo>
                    <a:lnTo>
                      <a:pt x="603885" y="41910"/>
                    </a:lnTo>
                    <a:close/>
                  </a:path>
                  <a:path w="680085" h="76200">
                    <a:moveTo>
                      <a:pt x="672464" y="41910"/>
                    </a:moveTo>
                    <a:lnTo>
                      <a:pt x="622935" y="41910"/>
                    </a:lnTo>
                    <a:lnTo>
                      <a:pt x="622935" y="34289"/>
                    </a:lnTo>
                    <a:lnTo>
                      <a:pt x="672464" y="34289"/>
                    </a:lnTo>
                    <a:lnTo>
                      <a:pt x="680085" y="38100"/>
                    </a:lnTo>
                    <a:lnTo>
                      <a:pt x="672464" y="41910"/>
                    </a:lnTo>
                    <a:close/>
                  </a:path>
                </a:pathLst>
              </a:custGeom>
              <a:solidFill>
                <a:srgbClr val="767070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object 31"/>
              <p:cNvSpPr/>
              <p:nvPr/>
            </p:nvSpPr>
            <p:spPr>
              <a:xfrm>
                <a:off x="2314" y="5941"/>
                <a:ext cx="1071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680085" h="76200">
                    <a:moveTo>
                      <a:pt x="76200" y="76200"/>
                    </a:moveTo>
                    <a:lnTo>
                      <a:pt x="0" y="38100"/>
                    </a:lnTo>
                    <a:lnTo>
                      <a:pt x="76200" y="0"/>
                    </a:lnTo>
                    <a:lnTo>
                      <a:pt x="76200" y="34289"/>
                    </a:lnTo>
                    <a:lnTo>
                      <a:pt x="57150" y="34289"/>
                    </a:lnTo>
                    <a:lnTo>
                      <a:pt x="57150" y="41910"/>
                    </a:lnTo>
                    <a:lnTo>
                      <a:pt x="76200" y="41910"/>
                    </a:lnTo>
                    <a:lnTo>
                      <a:pt x="76200" y="76200"/>
                    </a:lnTo>
                    <a:close/>
                  </a:path>
                  <a:path w="680085" h="76200">
                    <a:moveTo>
                      <a:pt x="603884" y="76200"/>
                    </a:moveTo>
                    <a:lnTo>
                      <a:pt x="603884" y="0"/>
                    </a:lnTo>
                    <a:lnTo>
                      <a:pt x="672464" y="34289"/>
                    </a:lnTo>
                    <a:lnTo>
                      <a:pt x="622934" y="34289"/>
                    </a:lnTo>
                    <a:lnTo>
                      <a:pt x="622934" y="41910"/>
                    </a:lnTo>
                    <a:lnTo>
                      <a:pt x="672464" y="41910"/>
                    </a:lnTo>
                    <a:lnTo>
                      <a:pt x="603884" y="76200"/>
                    </a:lnTo>
                    <a:close/>
                  </a:path>
                  <a:path w="680085" h="76200">
                    <a:moveTo>
                      <a:pt x="76200" y="41910"/>
                    </a:moveTo>
                    <a:lnTo>
                      <a:pt x="57150" y="41910"/>
                    </a:lnTo>
                    <a:lnTo>
                      <a:pt x="57150" y="34289"/>
                    </a:lnTo>
                    <a:lnTo>
                      <a:pt x="76200" y="34289"/>
                    </a:lnTo>
                    <a:lnTo>
                      <a:pt x="76200" y="41910"/>
                    </a:lnTo>
                    <a:close/>
                  </a:path>
                  <a:path w="680085" h="76200">
                    <a:moveTo>
                      <a:pt x="603884" y="41910"/>
                    </a:moveTo>
                    <a:lnTo>
                      <a:pt x="76200" y="41910"/>
                    </a:lnTo>
                    <a:lnTo>
                      <a:pt x="76200" y="34289"/>
                    </a:lnTo>
                    <a:lnTo>
                      <a:pt x="603884" y="34289"/>
                    </a:lnTo>
                    <a:lnTo>
                      <a:pt x="603884" y="41910"/>
                    </a:lnTo>
                    <a:close/>
                  </a:path>
                  <a:path w="680085" h="76200">
                    <a:moveTo>
                      <a:pt x="672464" y="41910"/>
                    </a:moveTo>
                    <a:lnTo>
                      <a:pt x="622934" y="41910"/>
                    </a:lnTo>
                    <a:lnTo>
                      <a:pt x="622934" y="34289"/>
                    </a:lnTo>
                    <a:lnTo>
                      <a:pt x="672464" y="34289"/>
                    </a:lnTo>
                    <a:lnTo>
                      <a:pt x="680084" y="38100"/>
                    </a:lnTo>
                    <a:lnTo>
                      <a:pt x="672464" y="41910"/>
                    </a:lnTo>
                    <a:close/>
                  </a:path>
                </a:pathLst>
              </a:custGeom>
              <a:solidFill>
                <a:srgbClr val="767070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object 32"/>
              <p:cNvSpPr/>
              <p:nvPr/>
            </p:nvSpPr>
            <p:spPr>
              <a:xfrm>
                <a:off x="7639" y="5670"/>
                <a:ext cx="1296" cy="3883"/>
              </a:xfrm>
              <a:custGeom>
                <a:avLst/>
                <a:gdLst/>
                <a:ahLst/>
                <a:cxnLst/>
                <a:rect l="l" t="t" r="r" b="b"/>
                <a:pathLst>
                  <a:path w="822960" h="2933700">
                    <a:moveTo>
                      <a:pt x="0" y="0"/>
                    </a:moveTo>
                    <a:lnTo>
                      <a:pt x="822960" y="0"/>
                    </a:lnTo>
                    <a:lnTo>
                      <a:pt x="822960" y="2933700"/>
                    </a:lnTo>
                    <a:lnTo>
                      <a:pt x="0" y="29337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txBody>
              <a:bodyPr wrap="square" lIns="0" tIns="0" rIns="0" bIns="0" rtlCol="0"/>
              <a:p>
                <a:endParaRPr sz="2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object 33"/>
              <p:cNvSpPr/>
              <p:nvPr/>
            </p:nvSpPr>
            <p:spPr>
              <a:xfrm>
                <a:off x="5952" y="5370"/>
                <a:ext cx="285" cy="3904"/>
              </a:xfrm>
              <a:custGeom>
                <a:avLst/>
                <a:gdLst/>
                <a:ahLst/>
                <a:cxnLst/>
                <a:rect l="l" t="t" r="r" b="b"/>
                <a:pathLst>
                  <a:path w="159385" h="2385060">
                    <a:moveTo>
                      <a:pt x="151676" y="7620"/>
                    </a:moveTo>
                    <a:lnTo>
                      <a:pt x="3810" y="7620"/>
                    </a:lnTo>
                    <a:lnTo>
                      <a:pt x="3810" y="0"/>
                    </a:lnTo>
                    <a:lnTo>
                      <a:pt x="159296" y="0"/>
                    </a:lnTo>
                    <a:lnTo>
                      <a:pt x="159296" y="3809"/>
                    </a:lnTo>
                    <a:lnTo>
                      <a:pt x="151676" y="3810"/>
                    </a:lnTo>
                    <a:lnTo>
                      <a:pt x="151676" y="7620"/>
                    </a:lnTo>
                    <a:close/>
                  </a:path>
                  <a:path w="159385" h="2385060">
                    <a:moveTo>
                      <a:pt x="151676" y="2381250"/>
                    </a:moveTo>
                    <a:lnTo>
                      <a:pt x="151676" y="3810"/>
                    </a:lnTo>
                    <a:lnTo>
                      <a:pt x="155486" y="7620"/>
                    </a:lnTo>
                    <a:lnTo>
                      <a:pt x="159296" y="7620"/>
                    </a:lnTo>
                    <a:lnTo>
                      <a:pt x="159296" y="2377440"/>
                    </a:lnTo>
                    <a:lnTo>
                      <a:pt x="155486" y="2377440"/>
                    </a:lnTo>
                    <a:lnTo>
                      <a:pt x="151676" y="2381250"/>
                    </a:lnTo>
                    <a:close/>
                  </a:path>
                  <a:path w="159385" h="2385060">
                    <a:moveTo>
                      <a:pt x="159296" y="7620"/>
                    </a:moveTo>
                    <a:lnTo>
                      <a:pt x="155486" y="7620"/>
                    </a:lnTo>
                    <a:lnTo>
                      <a:pt x="151676" y="3810"/>
                    </a:lnTo>
                    <a:lnTo>
                      <a:pt x="159296" y="3809"/>
                    </a:lnTo>
                    <a:lnTo>
                      <a:pt x="159296" y="7620"/>
                    </a:lnTo>
                    <a:close/>
                  </a:path>
                  <a:path w="159385" h="2385060">
                    <a:moveTo>
                      <a:pt x="159296" y="2385060"/>
                    </a:moveTo>
                    <a:lnTo>
                      <a:pt x="0" y="2385060"/>
                    </a:lnTo>
                    <a:lnTo>
                      <a:pt x="0" y="2377440"/>
                    </a:lnTo>
                    <a:lnTo>
                      <a:pt x="151676" y="2377440"/>
                    </a:lnTo>
                    <a:lnTo>
                      <a:pt x="151676" y="2381250"/>
                    </a:lnTo>
                    <a:lnTo>
                      <a:pt x="159296" y="2381250"/>
                    </a:lnTo>
                    <a:lnTo>
                      <a:pt x="159296" y="2385060"/>
                    </a:lnTo>
                    <a:close/>
                  </a:path>
                  <a:path w="159385" h="2385060">
                    <a:moveTo>
                      <a:pt x="159296" y="2381250"/>
                    </a:moveTo>
                    <a:lnTo>
                      <a:pt x="151676" y="2381250"/>
                    </a:lnTo>
                    <a:lnTo>
                      <a:pt x="155486" y="2377440"/>
                    </a:lnTo>
                    <a:lnTo>
                      <a:pt x="159296" y="2377440"/>
                    </a:lnTo>
                    <a:lnTo>
                      <a:pt x="159296" y="2381250"/>
                    </a:lnTo>
                    <a:close/>
                  </a:path>
                </a:pathLst>
              </a:custGeom>
              <a:solidFill>
                <a:srgbClr val="767070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  <a:latin typeface="黑体" charset="-122"/>
                  <a:ea typeface="黑体" charset="-122"/>
                </a:endParaRPr>
              </a:p>
            </p:txBody>
          </p:sp>
          <p:sp>
            <p:nvSpPr>
              <p:cNvPr id="177" name="object 34"/>
              <p:cNvSpPr/>
              <p:nvPr/>
            </p:nvSpPr>
            <p:spPr>
              <a:xfrm>
                <a:off x="5956" y="5941"/>
                <a:ext cx="254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1289">
                    <a:moveTo>
                      <a:pt x="0" y="0"/>
                    </a:moveTo>
                    <a:lnTo>
                      <a:pt x="161175" y="0"/>
                    </a:lnTo>
                  </a:path>
                </a:pathLst>
              </a:custGeom>
              <a:ln w="7620">
                <a:solidFill>
                  <a:srgbClr val="767070"/>
                </a:solidFill>
              </a:ln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  <a:latin typeface="黑体" charset="-122"/>
                  <a:ea typeface="黑体" charset="-122"/>
                </a:endParaRPr>
              </a:p>
            </p:txBody>
          </p:sp>
          <p:sp>
            <p:nvSpPr>
              <p:cNvPr id="178" name="object 35"/>
              <p:cNvSpPr/>
              <p:nvPr/>
            </p:nvSpPr>
            <p:spPr>
              <a:xfrm>
                <a:off x="5946" y="6763"/>
                <a:ext cx="312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8120">
                    <a:moveTo>
                      <a:pt x="0" y="0"/>
                    </a:moveTo>
                    <a:lnTo>
                      <a:pt x="198120" y="0"/>
                    </a:lnTo>
                  </a:path>
                </a:pathLst>
              </a:custGeom>
              <a:ln w="7620">
                <a:solidFill>
                  <a:srgbClr val="767070"/>
                </a:solidFill>
              </a:ln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  <a:latin typeface="黑体" charset="-122"/>
                  <a:ea typeface="黑体" charset="-122"/>
                </a:endParaRPr>
              </a:p>
            </p:txBody>
          </p:sp>
          <p:sp>
            <p:nvSpPr>
              <p:cNvPr id="179" name="object 36"/>
              <p:cNvSpPr/>
              <p:nvPr/>
            </p:nvSpPr>
            <p:spPr>
              <a:xfrm>
                <a:off x="5956" y="7820"/>
                <a:ext cx="313" cy="0"/>
              </a:xfrm>
              <a:custGeom>
                <a:avLst/>
                <a:gdLst/>
                <a:ahLst/>
                <a:cxnLst/>
                <a:rect l="l" t="t" r="r" b="b"/>
                <a:pathLst>
                  <a:path w="161289">
                    <a:moveTo>
                      <a:pt x="0" y="0"/>
                    </a:moveTo>
                    <a:lnTo>
                      <a:pt x="161226" y="0"/>
                    </a:lnTo>
                  </a:path>
                </a:pathLst>
              </a:custGeom>
              <a:ln w="8585">
                <a:solidFill>
                  <a:srgbClr val="767070"/>
                </a:solidFill>
              </a:ln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  <a:latin typeface="黑体" charset="-122"/>
                  <a:ea typeface="黑体" charset="-122"/>
                </a:endParaRPr>
              </a:p>
            </p:txBody>
          </p:sp>
          <p:sp>
            <p:nvSpPr>
              <p:cNvPr id="180" name="object 37"/>
              <p:cNvSpPr/>
              <p:nvPr/>
            </p:nvSpPr>
            <p:spPr>
              <a:xfrm>
                <a:off x="6210" y="7196"/>
                <a:ext cx="1430" cy="123"/>
              </a:xfrm>
              <a:custGeom>
                <a:avLst/>
                <a:gdLst/>
                <a:ahLst/>
                <a:cxnLst/>
                <a:rect l="l" t="t" r="r" b="b"/>
                <a:pathLst>
                  <a:path w="908050" h="78104">
                    <a:moveTo>
                      <a:pt x="76123" y="76200"/>
                    </a:moveTo>
                    <a:lnTo>
                      <a:pt x="0" y="37947"/>
                    </a:lnTo>
                    <a:lnTo>
                      <a:pt x="76276" y="0"/>
                    </a:lnTo>
                    <a:lnTo>
                      <a:pt x="76207" y="34251"/>
                    </a:lnTo>
                    <a:lnTo>
                      <a:pt x="57162" y="34251"/>
                    </a:lnTo>
                    <a:lnTo>
                      <a:pt x="57137" y="41871"/>
                    </a:lnTo>
                    <a:lnTo>
                      <a:pt x="76192" y="41911"/>
                    </a:lnTo>
                    <a:lnTo>
                      <a:pt x="76123" y="76200"/>
                    </a:lnTo>
                    <a:close/>
                  </a:path>
                  <a:path w="908050" h="78104">
                    <a:moveTo>
                      <a:pt x="900123" y="43535"/>
                    </a:moveTo>
                    <a:lnTo>
                      <a:pt x="850366" y="43535"/>
                    </a:lnTo>
                    <a:lnTo>
                      <a:pt x="850391" y="35915"/>
                    </a:lnTo>
                    <a:lnTo>
                      <a:pt x="831336" y="35875"/>
                    </a:lnTo>
                    <a:lnTo>
                      <a:pt x="831405" y="1587"/>
                    </a:lnTo>
                    <a:lnTo>
                      <a:pt x="907529" y="39852"/>
                    </a:lnTo>
                    <a:lnTo>
                      <a:pt x="900123" y="43535"/>
                    </a:lnTo>
                    <a:close/>
                  </a:path>
                  <a:path w="908050" h="78104">
                    <a:moveTo>
                      <a:pt x="76192" y="41911"/>
                    </a:moveTo>
                    <a:lnTo>
                      <a:pt x="57137" y="41871"/>
                    </a:lnTo>
                    <a:lnTo>
                      <a:pt x="57162" y="34251"/>
                    </a:lnTo>
                    <a:lnTo>
                      <a:pt x="76207" y="34291"/>
                    </a:lnTo>
                    <a:lnTo>
                      <a:pt x="76192" y="41911"/>
                    </a:lnTo>
                    <a:close/>
                  </a:path>
                  <a:path w="908050" h="78104">
                    <a:moveTo>
                      <a:pt x="76207" y="34291"/>
                    </a:moveTo>
                    <a:lnTo>
                      <a:pt x="57162" y="34251"/>
                    </a:lnTo>
                    <a:lnTo>
                      <a:pt x="76207" y="34251"/>
                    </a:lnTo>
                    <a:close/>
                  </a:path>
                  <a:path w="908050" h="78104">
                    <a:moveTo>
                      <a:pt x="831321" y="43495"/>
                    </a:moveTo>
                    <a:lnTo>
                      <a:pt x="76192" y="41911"/>
                    </a:lnTo>
                    <a:lnTo>
                      <a:pt x="76207" y="34291"/>
                    </a:lnTo>
                    <a:lnTo>
                      <a:pt x="831336" y="35875"/>
                    </a:lnTo>
                    <a:lnTo>
                      <a:pt x="831321" y="43495"/>
                    </a:lnTo>
                    <a:close/>
                  </a:path>
                  <a:path w="908050" h="78104">
                    <a:moveTo>
                      <a:pt x="850366" y="43535"/>
                    </a:moveTo>
                    <a:lnTo>
                      <a:pt x="831321" y="43495"/>
                    </a:lnTo>
                    <a:lnTo>
                      <a:pt x="831336" y="35875"/>
                    </a:lnTo>
                    <a:lnTo>
                      <a:pt x="850391" y="35915"/>
                    </a:lnTo>
                    <a:lnTo>
                      <a:pt x="850366" y="43535"/>
                    </a:lnTo>
                    <a:close/>
                  </a:path>
                  <a:path w="908050" h="78104">
                    <a:moveTo>
                      <a:pt x="831253" y="77787"/>
                    </a:moveTo>
                    <a:lnTo>
                      <a:pt x="831321" y="43495"/>
                    </a:lnTo>
                    <a:lnTo>
                      <a:pt x="900123" y="43535"/>
                    </a:lnTo>
                    <a:lnTo>
                      <a:pt x="831253" y="77787"/>
                    </a:lnTo>
                    <a:close/>
                  </a:path>
                </a:pathLst>
              </a:custGeom>
              <a:solidFill>
                <a:srgbClr val="767070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object 41"/>
              <p:cNvSpPr/>
              <p:nvPr/>
            </p:nvSpPr>
            <p:spPr>
              <a:xfrm>
                <a:off x="8950" y="7195"/>
                <a:ext cx="1320" cy="120"/>
              </a:xfrm>
              <a:custGeom>
                <a:avLst/>
                <a:gdLst/>
                <a:ahLst/>
                <a:cxnLst/>
                <a:rect l="l" t="t" r="r" b="b"/>
                <a:pathLst>
                  <a:path w="838200" h="76200">
                    <a:moveTo>
                      <a:pt x="76200" y="76200"/>
                    </a:moveTo>
                    <a:lnTo>
                      <a:pt x="0" y="38100"/>
                    </a:lnTo>
                    <a:lnTo>
                      <a:pt x="76200" y="0"/>
                    </a:lnTo>
                    <a:lnTo>
                      <a:pt x="76200" y="34289"/>
                    </a:lnTo>
                    <a:lnTo>
                      <a:pt x="57150" y="34289"/>
                    </a:lnTo>
                    <a:lnTo>
                      <a:pt x="57150" y="41910"/>
                    </a:lnTo>
                    <a:lnTo>
                      <a:pt x="76200" y="41910"/>
                    </a:lnTo>
                    <a:lnTo>
                      <a:pt x="76200" y="76200"/>
                    </a:lnTo>
                    <a:close/>
                  </a:path>
                  <a:path w="838200" h="76200">
                    <a:moveTo>
                      <a:pt x="762000" y="76200"/>
                    </a:moveTo>
                    <a:lnTo>
                      <a:pt x="762000" y="0"/>
                    </a:lnTo>
                    <a:lnTo>
                      <a:pt x="830579" y="34289"/>
                    </a:lnTo>
                    <a:lnTo>
                      <a:pt x="781050" y="34289"/>
                    </a:lnTo>
                    <a:lnTo>
                      <a:pt x="781050" y="41910"/>
                    </a:lnTo>
                    <a:lnTo>
                      <a:pt x="830579" y="41910"/>
                    </a:lnTo>
                    <a:lnTo>
                      <a:pt x="762000" y="76200"/>
                    </a:lnTo>
                    <a:close/>
                  </a:path>
                  <a:path w="838200" h="76200">
                    <a:moveTo>
                      <a:pt x="76200" y="41910"/>
                    </a:moveTo>
                    <a:lnTo>
                      <a:pt x="57150" y="41910"/>
                    </a:lnTo>
                    <a:lnTo>
                      <a:pt x="57150" y="34289"/>
                    </a:lnTo>
                    <a:lnTo>
                      <a:pt x="76200" y="34289"/>
                    </a:lnTo>
                    <a:lnTo>
                      <a:pt x="76200" y="41910"/>
                    </a:lnTo>
                    <a:close/>
                  </a:path>
                  <a:path w="838200" h="76200">
                    <a:moveTo>
                      <a:pt x="762000" y="41910"/>
                    </a:moveTo>
                    <a:lnTo>
                      <a:pt x="76200" y="41910"/>
                    </a:lnTo>
                    <a:lnTo>
                      <a:pt x="76200" y="34289"/>
                    </a:lnTo>
                    <a:lnTo>
                      <a:pt x="762000" y="34289"/>
                    </a:lnTo>
                    <a:lnTo>
                      <a:pt x="762000" y="41910"/>
                    </a:lnTo>
                    <a:close/>
                  </a:path>
                  <a:path w="838200" h="76200">
                    <a:moveTo>
                      <a:pt x="830579" y="41910"/>
                    </a:moveTo>
                    <a:lnTo>
                      <a:pt x="781050" y="41910"/>
                    </a:lnTo>
                    <a:lnTo>
                      <a:pt x="781050" y="34289"/>
                    </a:lnTo>
                    <a:lnTo>
                      <a:pt x="830579" y="34289"/>
                    </a:lnTo>
                    <a:lnTo>
                      <a:pt x="838200" y="38100"/>
                    </a:lnTo>
                    <a:lnTo>
                      <a:pt x="830579" y="41910"/>
                    </a:lnTo>
                    <a:close/>
                  </a:path>
                </a:pathLst>
              </a:custGeom>
              <a:solidFill>
                <a:srgbClr val="767070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object 43"/>
              <p:cNvSpPr txBox="1"/>
              <p:nvPr/>
            </p:nvSpPr>
            <p:spPr>
              <a:xfrm>
                <a:off x="9003" y="6789"/>
                <a:ext cx="1296" cy="22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p>
                <a:pPr marL="12700"/>
                <a:r>
                  <a:rPr sz="18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统一对接</a:t>
                </a:r>
                <a:endParaRPr sz="18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83" name="object 46"/>
              <p:cNvSpPr txBox="1"/>
              <p:nvPr/>
            </p:nvSpPr>
            <p:spPr>
              <a:xfrm>
                <a:off x="1604" y="5969"/>
                <a:ext cx="463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32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消</a:t>
                </a:r>
                <a:endParaRPr sz="32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84" name="object 47"/>
              <p:cNvSpPr txBox="1"/>
              <p:nvPr/>
            </p:nvSpPr>
            <p:spPr>
              <a:xfrm>
                <a:off x="1604" y="7078"/>
                <a:ext cx="463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32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费</a:t>
                </a:r>
                <a:endParaRPr sz="32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85" name="object 48"/>
              <p:cNvSpPr txBox="1"/>
              <p:nvPr/>
            </p:nvSpPr>
            <p:spPr>
              <a:xfrm>
                <a:off x="1604" y="8188"/>
                <a:ext cx="463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32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者</a:t>
                </a:r>
                <a:endParaRPr sz="32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86" name="object 49"/>
              <p:cNvSpPr txBox="1"/>
              <p:nvPr/>
            </p:nvSpPr>
            <p:spPr>
              <a:xfrm>
                <a:off x="7678" y="5774"/>
                <a:ext cx="694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48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一</a:t>
                </a:r>
                <a:endParaRPr sz="48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87" name="object 50"/>
              <p:cNvSpPr txBox="1"/>
              <p:nvPr/>
            </p:nvSpPr>
            <p:spPr>
              <a:xfrm>
                <a:off x="7678" y="6509"/>
                <a:ext cx="694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48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体</a:t>
                </a:r>
                <a:endParaRPr sz="48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88" name="object 51"/>
              <p:cNvSpPr txBox="1"/>
              <p:nvPr/>
            </p:nvSpPr>
            <p:spPr>
              <a:xfrm>
                <a:off x="7678" y="7244"/>
                <a:ext cx="694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48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化</a:t>
                </a:r>
                <a:endParaRPr sz="48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89" name="object 52"/>
              <p:cNvSpPr txBox="1"/>
              <p:nvPr/>
            </p:nvSpPr>
            <p:spPr>
              <a:xfrm>
                <a:off x="7678" y="7979"/>
                <a:ext cx="694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48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系</a:t>
                </a:r>
                <a:endParaRPr sz="48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90" name="object 53"/>
              <p:cNvSpPr txBox="1"/>
              <p:nvPr/>
            </p:nvSpPr>
            <p:spPr>
              <a:xfrm>
                <a:off x="7678" y="8682"/>
                <a:ext cx="694" cy="321"/>
              </a:xfrm>
              <a:prstGeom prst="rect">
                <a:avLst/>
              </a:prstGeom>
            </p:spPr>
            <p:txBody>
              <a:bodyPr vert="eaVert" wrap="square" lIns="0" tIns="0" rIns="0" bIns="0" rtlCol="0">
                <a:spAutoFit/>
              </a:bodyPr>
              <a:p>
                <a:pPr marL="12700">
                  <a:lnSpc>
                    <a:spcPct val="65000"/>
                  </a:lnSpc>
                </a:pPr>
                <a:r>
                  <a:rPr sz="4800" b="1"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统</a:t>
                </a:r>
                <a:endParaRPr sz="4800" b="1"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pic>
            <p:nvPicPr>
              <p:cNvPr id="191" name="图片 190" descr="翼支付LOGO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35" y="5433"/>
                <a:ext cx="1080" cy="1071"/>
              </a:xfrm>
              <a:prstGeom prst="rect">
                <a:avLst/>
              </a:prstGeom>
            </p:spPr>
          </p:pic>
          <p:sp>
            <p:nvSpPr>
              <p:cNvPr id="192" name="object 16"/>
              <p:cNvSpPr/>
              <p:nvPr/>
            </p:nvSpPr>
            <p:spPr>
              <a:xfrm>
                <a:off x="10615" y="5462"/>
                <a:ext cx="1039" cy="1049"/>
              </a:xfrm>
              <a:custGeom>
                <a:avLst/>
                <a:gdLst/>
                <a:ahLst/>
                <a:cxnLst/>
                <a:rect l="l" t="t" r="r" b="b"/>
                <a:pathLst>
                  <a:path w="760729" h="666114">
                    <a:moveTo>
                      <a:pt x="0" y="0"/>
                    </a:moveTo>
                    <a:lnTo>
                      <a:pt x="760476" y="0"/>
                    </a:lnTo>
                    <a:lnTo>
                      <a:pt x="760476" y="665988"/>
                    </a:lnTo>
                    <a:lnTo>
                      <a:pt x="0" y="665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p>
                <a:endParaRPr sz="1600">
                  <a:solidFill>
                    <a:schemeClr val="tx1"/>
                  </a:solidFill>
                  <a:latin typeface="黑体" charset="-122"/>
                  <a:ea typeface="黑体" charset="-122"/>
                </a:endParaRPr>
              </a:p>
            </p:txBody>
          </p:sp>
          <p:sp>
            <p:nvSpPr>
              <p:cNvPr id="193" name="object 17"/>
              <p:cNvSpPr txBox="1"/>
              <p:nvPr/>
            </p:nvSpPr>
            <p:spPr>
              <a:xfrm>
                <a:off x="10695" y="5448"/>
                <a:ext cx="914" cy="1084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p>
                <a:pPr marL="12700" marR="5080"/>
                <a:r>
                  <a:rPr dirty="0" smtClean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在线支付平台</a:t>
                </a:r>
                <a:endParaRPr dirty="0" smtClean="0">
                  <a:solidFill>
                    <a:schemeClr val="tx1"/>
                  </a:solidFill>
                  <a:latin typeface="黑体" charset="-122"/>
                  <a:ea typeface="黑体" charset="-122"/>
                  <a:cs typeface="微软雅黑" pitchFamily="2" charset="-122"/>
                </a:endParaRPr>
              </a:p>
            </p:txBody>
          </p:sp>
          <p:sp>
            <p:nvSpPr>
              <p:cNvPr id="194" name="object 19"/>
              <p:cNvSpPr/>
              <p:nvPr/>
            </p:nvSpPr>
            <p:spPr>
              <a:xfrm>
                <a:off x="10538" y="7952"/>
                <a:ext cx="1587" cy="774"/>
              </a:xfrm>
              <a:custGeom>
                <a:avLst/>
                <a:gdLst/>
                <a:ahLst/>
                <a:cxnLst/>
                <a:rect l="l" t="t" r="r" b="b"/>
                <a:pathLst>
                  <a:path w="760729" h="666114">
                    <a:moveTo>
                      <a:pt x="0" y="0"/>
                    </a:moveTo>
                    <a:lnTo>
                      <a:pt x="760476" y="0"/>
                    </a:lnTo>
                    <a:lnTo>
                      <a:pt x="760476" y="665988"/>
                    </a:lnTo>
                    <a:lnTo>
                      <a:pt x="0" y="6659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 wrap="square" lIns="0" tIns="0" rIns="0" bIns="0" rtlCol="0"/>
              <a:p>
                <a:endParaRPr sz="1400">
                  <a:solidFill>
                    <a:schemeClr val="tx1"/>
                  </a:solidFill>
                  <a:latin typeface="黑体" charset="-122"/>
                  <a:ea typeface="黑体" charset="-122"/>
                </a:endParaRPr>
              </a:p>
            </p:txBody>
          </p:sp>
          <p:sp>
            <p:nvSpPr>
              <p:cNvPr id="195" name="object 20"/>
              <p:cNvSpPr txBox="1"/>
              <p:nvPr/>
            </p:nvSpPr>
            <p:spPr>
              <a:xfrm>
                <a:off x="10560" y="8202"/>
                <a:ext cx="1440" cy="36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p>
                <a:pPr marL="12700"/>
                <a:r>
                  <a:rPr lang="en-US" altLang="zh-CN" dirty="0" smtClean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O2O</a:t>
                </a:r>
                <a:r>
                  <a:rPr lang="zh-CN" altLang="en-US" dirty="0" smtClean="0">
                    <a:solidFill>
                      <a:schemeClr val="tx1"/>
                    </a:solidFill>
                    <a:latin typeface="黑体" charset="-122"/>
                    <a:ea typeface="黑体" charset="-122"/>
                    <a:cs typeface="微软雅黑" pitchFamily="2" charset="-122"/>
                  </a:rPr>
                  <a:t>平台</a:t>
                </a:r>
                <a:endParaRPr lang="zh-CN" altLang="en-US" dirty="0" smtClean="0">
                  <a:solidFill>
                    <a:schemeClr val="tx1"/>
                  </a:solidFill>
                  <a:latin typeface="黑体" charset="-122"/>
                  <a:ea typeface="黑体" charset="-122"/>
                  <a:cs typeface="微软雅黑" pitchFamily="2" charset="-122"/>
                </a:endParaRPr>
              </a:p>
            </p:txBody>
          </p:sp>
          <p:sp>
            <p:nvSpPr>
              <p:cNvPr id="196" name="object 29"/>
              <p:cNvSpPr txBox="1"/>
              <p:nvPr/>
            </p:nvSpPr>
            <p:spPr>
              <a:xfrm>
                <a:off x="12975" y="4163"/>
                <a:ext cx="2247" cy="361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p>
                <a:pPr marL="12700"/>
                <a:r>
                  <a:rPr dirty="0">
                    <a:solidFill>
                      <a:schemeClr val="tx1"/>
                    </a:solidFill>
                    <a:latin typeface="微软雅黑" pitchFamily="2" charset="-122"/>
                    <a:cs typeface="微软雅黑" pitchFamily="2" charset="-122"/>
                  </a:rPr>
                  <a:t>互联网应用</a:t>
                </a:r>
                <a:endParaRPr dirty="0">
                  <a:solidFill>
                    <a:schemeClr val="tx1"/>
                  </a:solidFill>
                  <a:latin typeface="微软雅黑" pitchFamily="2" charset="-122"/>
                  <a:cs typeface="微软雅黑" pitchFamily="2" charset="-122"/>
                </a:endParaRPr>
              </a:p>
            </p:txBody>
          </p:sp>
          <p:sp>
            <p:nvSpPr>
              <p:cNvPr id="197" name="object 38"/>
              <p:cNvSpPr/>
              <p:nvPr/>
            </p:nvSpPr>
            <p:spPr>
              <a:xfrm>
                <a:off x="10200" y="6031"/>
                <a:ext cx="440" cy="2407"/>
              </a:xfrm>
              <a:custGeom>
                <a:avLst/>
                <a:gdLst/>
                <a:ahLst/>
                <a:cxnLst/>
                <a:rect l="l" t="t" r="r" b="b"/>
                <a:pathLst>
                  <a:path w="264159" h="2247900">
                    <a:moveTo>
                      <a:pt x="248640" y="2247900"/>
                    </a:moveTo>
                    <a:lnTo>
                      <a:pt x="0" y="2247900"/>
                    </a:lnTo>
                    <a:lnTo>
                      <a:pt x="0" y="0"/>
                    </a:lnTo>
                    <a:lnTo>
                      <a:pt x="263880" y="0"/>
                    </a:lnTo>
                    <a:lnTo>
                      <a:pt x="263880" y="3809"/>
                    </a:lnTo>
                    <a:lnTo>
                      <a:pt x="7620" y="3809"/>
                    </a:lnTo>
                    <a:lnTo>
                      <a:pt x="3810" y="7619"/>
                    </a:lnTo>
                    <a:lnTo>
                      <a:pt x="7620" y="7619"/>
                    </a:lnTo>
                    <a:lnTo>
                      <a:pt x="7620" y="2240279"/>
                    </a:lnTo>
                    <a:lnTo>
                      <a:pt x="3810" y="2240279"/>
                    </a:lnTo>
                    <a:lnTo>
                      <a:pt x="7620" y="2244090"/>
                    </a:lnTo>
                    <a:lnTo>
                      <a:pt x="248640" y="2244090"/>
                    </a:lnTo>
                    <a:lnTo>
                      <a:pt x="248640" y="2247900"/>
                    </a:lnTo>
                    <a:close/>
                  </a:path>
                  <a:path w="264159" h="2247900">
                    <a:moveTo>
                      <a:pt x="7620" y="7619"/>
                    </a:moveTo>
                    <a:lnTo>
                      <a:pt x="3810" y="7619"/>
                    </a:lnTo>
                    <a:lnTo>
                      <a:pt x="7620" y="3809"/>
                    </a:lnTo>
                    <a:lnTo>
                      <a:pt x="7620" y="7619"/>
                    </a:lnTo>
                    <a:close/>
                  </a:path>
                  <a:path w="264159" h="2247900">
                    <a:moveTo>
                      <a:pt x="263880" y="7619"/>
                    </a:moveTo>
                    <a:lnTo>
                      <a:pt x="7620" y="7619"/>
                    </a:lnTo>
                    <a:lnTo>
                      <a:pt x="7620" y="3809"/>
                    </a:lnTo>
                    <a:lnTo>
                      <a:pt x="263880" y="3809"/>
                    </a:lnTo>
                    <a:lnTo>
                      <a:pt x="263880" y="7619"/>
                    </a:lnTo>
                    <a:close/>
                  </a:path>
                  <a:path w="264159" h="2247900">
                    <a:moveTo>
                      <a:pt x="7620" y="2244090"/>
                    </a:moveTo>
                    <a:lnTo>
                      <a:pt x="3810" y="2240279"/>
                    </a:lnTo>
                    <a:lnTo>
                      <a:pt x="7620" y="2240279"/>
                    </a:lnTo>
                    <a:lnTo>
                      <a:pt x="7620" y="2244090"/>
                    </a:lnTo>
                    <a:close/>
                  </a:path>
                  <a:path w="264159" h="2247900">
                    <a:moveTo>
                      <a:pt x="248640" y="2244090"/>
                    </a:moveTo>
                    <a:lnTo>
                      <a:pt x="7620" y="2244090"/>
                    </a:lnTo>
                    <a:lnTo>
                      <a:pt x="7620" y="2240279"/>
                    </a:lnTo>
                    <a:lnTo>
                      <a:pt x="248640" y="2240279"/>
                    </a:lnTo>
                    <a:lnTo>
                      <a:pt x="248640" y="2244090"/>
                    </a:lnTo>
                    <a:close/>
                  </a:path>
                </a:pathLst>
              </a:custGeom>
              <a:solidFill>
                <a:srgbClr val="767070"/>
              </a:solid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98" name="object 57"/>
              <p:cNvSpPr/>
              <p:nvPr/>
            </p:nvSpPr>
            <p:spPr>
              <a:xfrm>
                <a:off x="12055" y="5426"/>
                <a:ext cx="1046" cy="1051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199" name="object 58"/>
              <p:cNvSpPr/>
              <p:nvPr/>
            </p:nvSpPr>
            <p:spPr>
              <a:xfrm>
                <a:off x="14851" y="5457"/>
                <a:ext cx="1658" cy="94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  <p:sp>
            <p:nvSpPr>
              <p:cNvPr id="200" name="object 59"/>
              <p:cNvSpPr/>
              <p:nvPr/>
            </p:nvSpPr>
            <p:spPr>
              <a:xfrm>
                <a:off x="13471" y="5433"/>
                <a:ext cx="1032" cy="103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p>
                <a:endParaRPr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9" name="object 27"/>
            <p:cNvSpPr txBox="1"/>
            <p:nvPr/>
          </p:nvSpPr>
          <p:spPr>
            <a:xfrm>
              <a:off x="3504" y="12209"/>
              <a:ext cx="3689" cy="850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wrap="square" lIns="0" tIns="97790" rIns="0" bIns="0" rtlCol="0">
              <a:spAutoFit/>
            </a:bodyPr>
            <a:p>
              <a:pPr marL="504190" algn="l">
                <a:spcBef>
                  <a:spcPts val="770"/>
                </a:spcBef>
              </a:pPr>
              <a:r>
                <a:rPr dirty="0">
                  <a:latin typeface="黑体" charset="-122"/>
                  <a:ea typeface="黑体" charset="-122"/>
                  <a:cs typeface="微软雅黑" pitchFamily="2" charset="-122"/>
                  <a:sym typeface="+mn-ea"/>
                </a:rPr>
                <a:t>采购系统</a:t>
              </a:r>
              <a:endParaRPr dirty="0">
                <a:solidFill>
                  <a:schemeClr val="tx1"/>
                </a:solidFill>
                <a:latin typeface="黑体" charset="-122"/>
                <a:ea typeface="黑体" charset="-122"/>
                <a:cs typeface="微软雅黑" pitchFamily="2" charset="-122"/>
              </a:endParaRPr>
            </a:p>
          </p:txBody>
        </p:sp>
        <p:sp>
          <p:nvSpPr>
            <p:cNvPr id="242" name="object 36"/>
            <p:cNvSpPr/>
            <p:nvPr/>
          </p:nvSpPr>
          <p:spPr>
            <a:xfrm>
              <a:off x="7134" y="11263"/>
              <a:ext cx="453" cy="0"/>
            </a:xfrm>
            <a:custGeom>
              <a:avLst/>
              <a:gdLst/>
              <a:ahLst/>
              <a:cxnLst/>
              <a:rect l="l" t="t" r="r" b="b"/>
              <a:pathLst>
                <a:path w="161289">
                  <a:moveTo>
                    <a:pt x="0" y="0"/>
                  </a:moveTo>
                  <a:lnTo>
                    <a:pt x="161226" y="0"/>
                  </a:lnTo>
                </a:path>
              </a:pathLst>
            </a:custGeom>
            <a:ln w="8585">
              <a:solidFill>
                <a:srgbClr val="767070"/>
              </a:solidFill>
            </a:ln>
          </p:spPr>
          <p:txBody>
            <a:bodyPr wrap="square" lIns="0" tIns="0" rIns="0" bIns="0" rtlCol="0"/>
            <a:p>
              <a:endParaRPr>
                <a:solidFill>
                  <a:schemeClr val="tx1"/>
                </a:solidFill>
                <a:latin typeface="黑体" charset="-122"/>
                <a:ea typeface="黑体" charset="-122"/>
              </a:endParaRPr>
            </a:p>
          </p:txBody>
        </p:sp>
        <p:sp>
          <p:nvSpPr>
            <p:cNvPr id="243" name="object 2"/>
            <p:cNvSpPr/>
            <p:nvPr/>
          </p:nvSpPr>
          <p:spPr>
            <a:xfrm>
              <a:off x="16312" y="10380"/>
              <a:ext cx="7648" cy="1052"/>
            </a:xfrm>
            <a:custGeom>
              <a:avLst/>
              <a:gdLst/>
              <a:ahLst/>
              <a:cxnLst/>
              <a:rect l="l" t="t" r="r" b="b"/>
              <a:pathLst>
                <a:path w="2844165" h="668020">
                  <a:moveTo>
                    <a:pt x="0" y="0"/>
                  </a:moveTo>
                  <a:lnTo>
                    <a:pt x="2843783" y="0"/>
                  </a:lnTo>
                  <a:lnTo>
                    <a:pt x="2843783" y="667512"/>
                  </a:lnTo>
                  <a:lnTo>
                    <a:pt x="0" y="6675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p/>
          </p:txBody>
        </p:sp>
        <p:sp>
          <p:nvSpPr>
            <p:cNvPr id="244" name="文本框 243"/>
            <p:cNvSpPr txBox="1"/>
            <p:nvPr/>
          </p:nvSpPr>
          <p:spPr>
            <a:xfrm>
              <a:off x="16539" y="10493"/>
              <a:ext cx="7248" cy="8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/>
                <a:t>微商店、微会员、线上导购</a:t>
              </a:r>
              <a:endParaRPr lang="zh-CN" altLang="en-US"/>
            </a:p>
          </p:txBody>
        </p:sp>
      </p:grpSp>
      <p:sp>
        <p:nvSpPr>
          <p:cNvPr id="246" name="object 31"/>
          <p:cNvSpPr/>
          <p:nvPr/>
        </p:nvSpPr>
        <p:spPr>
          <a:xfrm>
            <a:off x="1199773" y="5085544"/>
            <a:ext cx="984181" cy="146783"/>
          </a:xfrm>
          <a:custGeom>
            <a:avLst/>
            <a:gdLst/>
            <a:ahLst/>
            <a:cxnLst/>
            <a:rect l="l" t="t" r="r" b="b"/>
            <a:pathLst>
              <a:path w="680085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34289"/>
                </a:lnTo>
                <a:lnTo>
                  <a:pt x="57150" y="34289"/>
                </a:lnTo>
                <a:lnTo>
                  <a:pt x="57150" y="41910"/>
                </a:lnTo>
                <a:lnTo>
                  <a:pt x="76200" y="41910"/>
                </a:lnTo>
                <a:lnTo>
                  <a:pt x="76200" y="76200"/>
                </a:lnTo>
                <a:close/>
              </a:path>
              <a:path w="680085" h="76200">
                <a:moveTo>
                  <a:pt x="603884" y="76200"/>
                </a:moveTo>
                <a:lnTo>
                  <a:pt x="603884" y="0"/>
                </a:lnTo>
                <a:lnTo>
                  <a:pt x="672464" y="34289"/>
                </a:lnTo>
                <a:lnTo>
                  <a:pt x="622934" y="34289"/>
                </a:lnTo>
                <a:lnTo>
                  <a:pt x="622934" y="41910"/>
                </a:lnTo>
                <a:lnTo>
                  <a:pt x="672464" y="41910"/>
                </a:lnTo>
                <a:lnTo>
                  <a:pt x="603884" y="76200"/>
                </a:lnTo>
                <a:close/>
              </a:path>
              <a:path w="680085" h="76200">
                <a:moveTo>
                  <a:pt x="76200" y="41910"/>
                </a:moveTo>
                <a:lnTo>
                  <a:pt x="57150" y="41910"/>
                </a:lnTo>
                <a:lnTo>
                  <a:pt x="57150" y="34289"/>
                </a:lnTo>
                <a:lnTo>
                  <a:pt x="76200" y="34289"/>
                </a:lnTo>
                <a:lnTo>
                  <a:pt x="76200" y="41910"/>
                </a:lnTo>
                <a:close/>
              </a:path>
              <a:path w="680085" h="76200">
                <a:moveTo>
                  <a:pt x="603884" y="41910"/>
                </a:moveTo>
                <a:lnTo>
                  <a:pt x="76200" y="41910"/>
                </a:lnTo>
                <a:lnTo>
                  <a:pt x="76200" y="34289"/>
                </a:lnTo>
                <a:lnTo>
                  <a:pt x="603884" y="34289"/>
                </a:lnTo>
                <a:lnTo>
                  <a:pt x="603884" y="41910"/>
                </a:lnTo>
                <a:close/>
              </a:path>
              <a:path w="680085" h="76200">
                <a:moveTo>
                  <a:pt x="672464" y="41910"/>
                </a:moveTo>
                <a:lnTo>
                  <a:pt x="622934" y="41910"/>
                </a:lnTo>
                <a:lnTo>
                  <a:pt x="622934" y="34289"/>
                </a:lnTo>
                <a:lnTo>
                  <a:pt x="672464" y="34289"/>
                </a:lnTo>
                <a:lnTo>
                  <a:pt x="680084" y="38100"/>
                </a:lnTo>
                <a:lnTo>
                  <a:pt x="672464" y="41910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p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490" y="281940"/>
            <a:ext cx="13564870" cy="1795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思迅专卖店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V10--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系统功能蓝图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/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45440" y="1326515"/>
            <a:ext cx="12696190" cy="1219200"/>
            <a:chOff x="1572" y="3122"/>
            <a:chExt cx="20289" cy="3062"/>
          </a:xfrm>
        </p:grpSpPr>
        <p:sp>
          <p:nvSpPr>
            <p:cNvPr id="6" name="矩形 5"/>
            <p:cNvSpPr/>
            <p:nvPr/>
          </p:nvSpPr>
          <p:spPr>
            <a:xfrm>
              <a:off x="1572" y="3122"/>
              <a:ext cx="20289" cy="30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617" y="3317"/>
              <a:ext cx="3119" cy="25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总部系统</a:t>
              </a:r>
              <a:endParaRPr lang="zh-CN" altLang="en-US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217" y="3317"/>
              <a:ext cx="3119" cy="25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90000"/>
                </a:lnSpc>
              </a:pPr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分公司</a:t>
              </a:r>
              <a:endParaRPr lang="en-US" altLang="zh-CN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  <a:p>
              <a:pPr algn="ctr">
                <a:lnSpc>
                  <a:spcPct val="90000"/>
                </a:lnSpc>
              </a:pPr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办事处</a:t>
              </a:r>
              <a:endParaRPr lang="zh-CN" altLang="en-US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4417" y="3317"/>
              <a:ext cx="3119" cy="25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门店系统</a:t>
              </a:r>
              <a:endParaRPr lang="zh-CN" altLang="en-US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8017" y="3317"/>
              <a:ext cx="3119" cy="25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POS</a:t>
              </a:r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销售</a:t>
              </a:r>
              <a:endParaRPr lang="zh-CN" altLang="en-US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0817" y="3317"/>
              <a:ext cx="3119" cy="25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配送中心</a:t>
              </a:r>
              <a:endParaRPr lang="zh-CN" altLang="en-US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842" y="3230"/>
              <a:ext cx="1684" cy="2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系统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主题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52425" y="2694940"/>
            <a:ext cx="12696190" cy="4574540"/>
            <a:chOff x="555" y="4244"/>
            <a:chExt cx="19994" cy="7204"/>
          </a:xfrm>
        </p:grpSpPr>
        <p:grpSp>
          <p:nvGrpSpPr>
            <p:cNvPr id="15" name="组合 14"/>
            <p:cNvGrpSpPr/>
            <p:nvPr/>
          </p:nvGrpSpPr>
          <p:grpSpPr>
            <a:xfrm>
              <a:off x="555" y="4244"/>
              <a:ext cx="19994" cy="7205"/>
              <a:chOff x="555" y="4125"/>
              <a:chExt cx="19994" cy="6872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555" y="4125"/>
                <a:ext cx="19994" cy="6872"/>
              </a:xfrm>
              <a:prstGeom prst="rect">
                <a:avLst/>
              </a:prstGeom>
              <a:solidFill>
                <a:srgbClr val="0AA2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2595" y="4378"/>
                <a:ext cx="2948" cy="6425"/>
                <a:chOff x="3612" y="6525"/>
                <a:chExt cx="2948" cy="6425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3612" y="6525"/>
                  <a:ext cx="2948" cy="642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3726" y="6638"/>
                  <a:ext cx="2608" cy="6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/>
                    <a:t>品类管理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品牌管理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商品建档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供应商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批发客户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促销活动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会员管理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决策管理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试用管理</a:t>
                  </a:r>
                  <a:endParaRPr lang="zh-CN" altLang="en-US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6107" y="4360"/>
                <a:ext cx="3298" cy="6425"/>
                <a:chOff x="7361" y="6638"/>
                <a:chExt cx="3298" cy="6425"/>
              </a:xfrm>
            </p:grpSpPr>
            <p:sp>
              <p:nvSpPr>
                <p:cNvPr id="18" name="矩形 17"/>
                <p:cNvSpPr/>
                <p:nvPr/>
              </p:nvSpPr>
              <p:spPr>
                <a:xfrm>
                  <a:off x="7468" y="6638"/>
                  <a:ext cx="2948" cy="642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7361" y="7328"/>
                  <a:ext cx="3298" cy="47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>
                      <a:cs typeface="+mn-ea"/>
                    </a:rPr>
                    <a:t>商品维护</a:t>
                  </a:r>
                  <a:endParaRPr lang="zh-CN" altLang="en-US">
                    <a:cs typeface="+mn-ea"/>
                  </a:endParaRPr>
                </a:p>
                <a:p>
                  <a:pPr algn="ctr"/>
                  <a:r>
                    <a:rPr lang="zh-CN" altLang="en-US"/>
                    <a:t>供应商客户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监管门店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店间调拨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自主采购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自主结算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自主批发</a:t>
                  </a:r>
                  <a:endParaRPr lang="zh-CN" altLang="en-US"/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9740" y="4378"/>
                <a:ext cx="2953" cy="6425"/>
                <a:chOff x="10983" y="6525"/>
                <a:chExt cx="2953" cy="6425"/>
              </a:xfrm>
            </p:grpSpPr>
            <p:sp>
              <p:nvSpPr>
                <p:cNvPr id="20" name="矩形 19"/>
                <p:cNvSpPr/>
                <p:nvPr/>
              </p:nvSpPr>
              <p:spPr>
                <a:xfrm>
                  <a:off x="10983" y="6525"/>
                  <a:ext cx="2948" cy="642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11097" y="7319"/>
                  <a:ext cx="2839" cy="3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/>
                    <a:t>采购管理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连锁调拨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补货跟踪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自动配送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库存查询</a:t>
                  </a:r>
                  <a:endParaRPr lang="zh-CN" altLang="en-US"/>
                </a:p>
              </p:txBody>
            </p:sp>
          </p:grpSp>
          <p:grpSp>
            <p:nvGrpSpPr>
              <p:cNvPr id="30" name="组合 29"/>
              <p:cNvGrpSpPr/>
              <p:nvPr/>
            </p:nvGrpSpPr>
            <p:grpSpPr>
              <a:xfrm>
                <a:off x="13256" y="4378"/>
                <a:ext cx="2948" cy="6425"/>
                <a:chOff x="14612" y="6299"/>
                <a:chExt cx="2948" cy="6425"/>
              </a:xfrm>
            </p:grpSpPr>
            <p:sp>
              <p:nvSpPr>
                <p:cNvPr id="22" name="矩形 21"/>
                <p:cNvSpPr/>
                <p:nvPr/>
              </p:nvSpPr>
              <p:spPr>
                <a:xfrm>
                  <a:off x="14612" y="6299"/>
                  <a:ext cx="2948" cy="642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14720" y="6404"/>
                  <a:ext cx="2608" cy="6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/>
                    <a:t>批发管理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库存管理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店间调拨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会员分析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消费报表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客户结算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门店管理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盘点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试用管理</a:t>
                  </a:r>
                  <a:endParaRPr lang="en-US" altLang="zh-CN"/>
                </a:p>
              </p:txBody>
            </p:sp>
          </p:grpSp>
          <p:grpSp>
            <p:nvGrpSpPr>
              <p:cNvPr id="31" name="组合 30"/>
              <p:cNvGrpSpPr/>
              <p:nvPr/>
            </p:nvGrpSpPr>
            <p:grpSpPr>
              <a:xfrm>
                <a:off x="16772" y="4370"/>
                <a:ext cx="2948" cy="6433"/>
                <a:chOff x="18128" y="6404"/>
                <a:chExt cx="2948" cy="6433"/>
              </a:xfrm>
            </p:grpSpPr>
            <p:sp>
              <p:nvSpPr>
                <p:cNvPr id="24" name="矩形 23"/>
                <p:cNvSpPr/>
                <p:nvPr/>
              </p:nvSpPr>
              <p:spPr>
                <a:xfrm>
                  <a:off x="18128" y="6412"/>
                  <a:ext cx="2948" cy="642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6" name="文本框 25"/>
                <p:cNvSpPr txBox="1"/>
                <p:nvPr/>
              </p:nvSpPr>
              <p:spPr>
                <a:xfrm>
                  <a:off x="18349" y="6404"/>
                  <a:ext cx="2608" cy="61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zh-CN" altLang="en-US"/>
                    <a:t>会员档案</a:t>
                  </a:r>
                  <a:endParaRPr lang="zh-CN" altLang="en-US"/>
                </a:p>
                <a:p>
                  <a:pPr algn="ctr"/>
                  <a:r>
                    <a:rPr lang="zh-CN" altLang="en-US">
                      <a:sym typeface="+mn-ea"/>
                    </a:rPr>
                    <a:t>微信会员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积分礼品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储值消费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商品寄存</a:t>
                  </a:r>
                  <a:endParaRPr lang="zh-CN" altLang="en-US" dirty="0" smtClean="0">
                    <a:latin typeface="+mn-ea"/>
                    <a:cs typeface="微软雅黑" pitchFamily="2" charset="-122"/>
                    <a:sym typeface="+mn-ea"/>
                  </a:endParaRPr>
                </a:p>
                <a:p>
                  <a:pPr algn="ctr"/>
                  <a:r>
                    <a:rPr lang="zh-CN" altLang="en-US"/>
                    <a:t>交班对账</a:t>
                  </a:r>
                  <a:endParaRPr lang="zh-CN" altLang="en-US"/>
                </a:p>
                <a:p>
                  <a:pPr algn="ctr"/>
                  <a:r>
                    <a:rPr lang="zh-CN" altLang="en-US" dirty="0" smtClean="0">
                      <a:latin typeface="+mn-ea"/>
                      <a:cs typeface="微软雅黑" pitchFamily="2" charset="-122"/>
                      <a:sym typeface="+mn-ea"/>
                    </a:rPr>
                    <a:t>预售功能</a:t>
                  </a:r>
                  <a:endParaRPr lang="zh-CN" altLang="en-US" dirty="0" smtClean="0">
                    <a:latin typeface="+mn-ea"/>
                    <a:cs typeface="微软雅黑" pitchFamily="2" charset="-122"/>
                    <a:sym typeface="+mn-ea"/>
                  </a:endParaRPr>
                </a:p>
                <a:p>
                  <a:pPr algn="ctr"/>
                  <a:r>
                    <a:rPr lang="zh-CN" altLang="en-US"/>
                    <a:t>订货管理</a:t>
                  </a:r>
                  <a:endParaRPr lang="zh-CN" altLang="en-US"/>
                </a:p>
                <a:p>
                  <a:pPr algn="ctr"/>
                  <a:r>
                    <a:rPr lang="zh-CN" altLang="en-US"/>
                    <a:t>门店费用</a:t>
                  </a:r>
                  <a:endParaRPr lang="zh-CN" altLang="en-US"/>
                </a:p>
              </p:txBody>
            </p:sp>
          </p:grpSp>
        </p:grpSp>
        <p:sp>
          <p:nvSpPr>
            <p:cNvPr id="16" name="文本框 15"/>
            <p:cNvSpPr txBox="1"/>
            <p:nvPr/>
          </p:nvSpPr>
          <p:spPr>
            <a:xfrm>
              <a:off x="1121" y="6414"/>
              <a:ext cx="868" cy="2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系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统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功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能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52425" y="7456170"/>
            <a:ext cx="12696190" cy="1962785"/>
            <a:chOff x="1572" y="3122"/>
            <a:chExt cx="20289" cy="3091"/>
          </a:xfrm>
        </p:grpSpPr>
        <p:sp>
          <p:nvSpPr>
            <p:cNvPr id="34" name="矩形 33"/>
            <p:cNvSpPr/>
            <p:nvPr/>
          </p:nvSpPr>
          <p:spPr>
            <a:xfrm>
              <a:off x="1572" y="3122"/>
              <a:ext cx="20289" cy="306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3619" y="3689"/>
              <a:ext cx="5671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思迅微商城</a:t>
              </a:r>
              <a:r>
                <a:rPr lang="en-US" altLang="zh-CN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/</a:t>
              </a:r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微会员</a:t>
              </a:r>
              <a:endParaRPr lang="zh-CN" altLang="en-US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0547" y="3689"/>
              <a:ext cx="6417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思迅会员营销</a:t>
              </a:r>
              <a:r>
                <a:rPr lang="en-US" altLang="zh-CN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+</a:t>
              </a:r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微导购</a:t>
              </a:r>
              <a:endParaRPr lang="en-US" altLang="zh-CN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8017" y="3689"/>
              <a:ext cx="3119" cy="198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b="1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老板助手</a:t>
              </a:r>
              <a:endParaRPr lang="zh-CN" altLang="en-US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143" y="3236"/>
              <a:ext cx="1048" cy="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线上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  <a:p>
              <a:r>
                <a:rPr lang="zh-CN" altLang="en-US" b="1">
                  <a:latin typeface="微软雅黑" pitchFamily="2" charset="-122"/>
                  <a:ea typeface="微软雅黑" pitchFamily="2" charset="-122"/>
                </a:rPr>
                <a:t>平台</a:t>
              </a:r>
              <a:endParaRPr lang="zh-CN" altLang="en-US" b="1">
                <a:latin typeface="微软雅黑" pitchFamily="2" charset="-122"/>
                <a:ea typeface="微软雅黑" pitchFamily="2" charset="-122"/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3311505" y="1336675"/>
            <a:ext cx="2447925" cy="7982585"/>
          </a:xfrm>
          <a:prstGeom prst="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3335635" y="1409700"/>
            <a:ext cx="2321560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latin typeface="微软雅黑" pitchFamily="2" charset="-122"/>
                <a:ea typeface="微软雅黑" pitchFamily="2" charset="-122"/>
              </a:rPr>
              <a:t>增值应用</a:t>
            </a:r>
            <a:endParaRPr lang="zh-CN" altLang="en-US" sz="4000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3310870" y="2199005"/>
            <a:ext cx="2416810" cy="6454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思迅</a:t>
            </a:r>
            <a:r>
              <a:rPr lang="en-US" altLang="zh-CN">
                <a:latin typeface="微软雅黑" pitchFamily="2" charset="-122"/>
                <a:ea typeface="微软雅黑" pitchFamily="2" charset="-122"/>
              </a:rPr>
              <a:t>Pay</a:t>
            </a:r>
            <a:r>
              <a:rPr lang="zh-CN" altLang="en-US">
                <a:latin typeface="微软雅黑" pitchFamily="2" charset="-122"/>
                <a:ea typeface="微软雅黑" pitchFamily="2" charset="-122"/>
              </a:rPr>
              <a:t>支付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财务接口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会员营销系统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微商城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微会员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微</a:t>
            </a:r>
            <a:r>
              <a:rPr lang="en-US" altLang="zh-CN">
                <a:latin typeface="微软雅黑" pitchFamily="2" charset="-122"/>
                <a:ea typeface="微软雅黑" pitchFamily="2" charset="-122"/>
              </a:rPr>
              <a:t>POS</a:t>
            </a:r>
            <a:endParaRPr lang="en-US" altLang="zh-CN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思迅盘点机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老板助手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人脸识别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扫码购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自助收银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latin typeface="微软雅黑" pitchFamily="2" charset="-122"/>
                <a:ea typeface="微软雅黑" pitchFamily="2" charset="-122"/>
              </a:rPr>
              <a:t>大屏营销</a:t>
            </a:r>
            <a:endParaRPr lang="zh-CN" altLang="en-US">
              <a:latin typeface="微软雅黑" pitchFamily="2" charset="-122"/>
              <a:ea typeface="微软雅黑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线条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2700" y="40005"/>
            <a:ext cx="16476345" cy="10271760"/>
          </a:xfrm>
          <a:prstGeom prst="rect">
            <a:avLst/>
          </a:prstGeom>
        </p:spPr>
      </p:pic>
      <p:pic>
        <p:nvPicPr>
          <p:cNvPr id="38" name="图片 37" descr="底纹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-34290"/>
            <a:ext cx="16269970" cy="1021778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880235" y="3469005"/>
            <a:ext cx="2590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目 录</a:t>
            </a:r>
            <a:endParaRPr lang="zh-CN" altLang="en-US" sz="6000" b="1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0" name="平行四边形 39"/>
          <p:cNvSpPr/>
          <p:nvPr/>
        </p:nvSpPr>
        <p:spPr>
          <a:xfrm>
            <a:off x="8044815" y="1953895"/>
            <a:ext cx="5810250" cy="7423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1839595" y="4614545"/>
            <a:ext cx="4123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CONTENT</a:t>
            </a:r>
            <a:endParaRPr lang="en-US" sz="400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1" name="平行四边形 40"/>
          <p:cNvSpPr/>
          <p:nvPr/>
        </p:nvSpPr>
        <p:spPr>
          <a:xfrm>
            <a:off x="8044815" y="3135630"/>
            <a:ext cx="5810250" cy="7423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平行四边形 41"/>
          <p:cNvSpPr/>
          <p:nvPr/>
        </p:nvSpPr>
        <p:spPr>
          <a:xfrm>
            <a:off x="8044815" y="4317365"/>
            <a:ext cx="5810250" cy="7423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平行四边形 43"/>
          <p:cNvSpPr/>
          <p:nvPr/>
        </p:nvSpPr>
        <p:spPr>
          <a:xfrm>
            <a:off x="8044815" y="5499100"/>
            <a:ext cx="5810250" cy="7423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平行四边形 72"/>
          <p:cNvSpPr/>
          <p:nvPr/>
        </p:nvSpPr>
        <p:spPr>
          <a:xfrm>
            <a:off x="8044815" y="6680835"/>
            <a:ext cx="5810250" cy="7423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4" name="平行四边形 73"/>
          <p:cNvSpPr/>
          <p:nvPr/>
        </p:nvSpPr>
        <p:spPr>
          <a:xfrm>
            <a:off x="8044815" y="7862570"/>
            <a:ext cx="5810250" cy="7423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488680" y="1983740"/>
            <a:ext cx="409702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1- 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公司介绍</a:t>
            </a:r>
            <a:endParaRPr lang="zh-CN" altLang="en-US" sz="3500">
              <a:solidFill>
                <a:schemeClr val="bg1">
                  <a:lumMod val="9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94395" y="3205480"/>
            <a:ext cx="553974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2- 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用户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案例与行业关心点</a:t>
            </a:r>
            <a:endParaRPr lang="zh-CN" altLang="en-US" sz="3500">
              <a:solidFill>
                <a:schemeClr val="bg1">
                  <a:lumMod val="9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84235" y="4371340"/>
            <a:ext cx="530987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3- 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关于专卖店</a:t>
            </a:r>
            <a:r>
              <a:rPr lang="en-US" altLang="zh-CN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10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系统</a:t>
            </a:r>
            <a:endParaRPr lang="zh-CN" altLang="en-US" sz="3500">
              <a:solidFill>
                <a:schemeClr val="bg1">
                  <a:lumMod val="9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82330" y="5557520"/>
            <a:ext cx="562991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4- 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会员细化管理方案</a:t>
            </a:r>
            <a:endParaRPr lang="zh-CN" altLang="en-US" sz="3500">
              <a:solidFill>
                <a:schemeClr val="bg1">
                  <a:lumMod val="9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480425" y="6750050"/>
            <a:ext cx="4097020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5- 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思迅智慧门店</a:t>
            </a:r>
            <a:endParaRPr lang="zh-CN" altLang="en-US" sz="3500">
              <a:solidFill>
                <a:schemeClr val="bg1">
                  <a:lumMod val="9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479155" y="7901940"/>
            <a:ext cx="5475605" cy="6623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6- </a:t>
            </a:r>
            <a:r>
              <a:rPr lang="zh-CN" altLang="en-US" sz="35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全方位部署规划</a:t>
            </a:r>
            <a:endParaRPr lang="zh-CN" altLang="en-US" sz="3500">
              <a:solidFill>
                <a:schemeClr val="bg1">
                  <a:lumMod val="9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2" name="图片 1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  <p:pic>
        <p:nvPicPr>
          <p:cNvPr id="5" name="图片 4" descr="1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" y="2235835"/>
            <a:ext cx="4182110" cy="1144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078865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思迅专卖店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V10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特色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--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云服务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sp>
        <p:nvSpPr>
          <p:cNvPr id="47" name="文本框 66"/>
          <p:cNvSpPr txBox="1">
            <a:spLocks noChangeArrowheads="1"/>
          </p:cNvSpPr>
          <p:nvPr/>
        </p:nvSpPr>
        <p:spPr bwMode="auto">
          <a:xfrm>
            <a:off x="853713" y="1406636"/>
            <a:ext cx="14941594" cy="7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latin typeface="微软雅黑" pitchFamily="2" charset="-122"/>
                <a:ea typeface="微软雅黑" pitchFamily="2" charset="-122"/>
                <a:sym typeface="+mn-ea"/>
              </a:rPr>
              <a:t>先进、科学、简单、高效的云端管理数据</a:t>
            </a:r>
            <a:endParaRPr lang="zh-CN" altLang="en-US" sz="3200" b="1" dirty="0" smtClean="0">
              <a:solidFill>
                <a:prstClr val="black"/>
              </a:solidFill>
              <a:latin typeface="微软雅黑" pitchFamily="2" charset="-122"/>
              <a:ea typeface="微软雅黑" pitchFamily="2" charset="-122"/>
              <a:cs typeface="Arial" pitchFamily="34" charset="0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9063355" y="3865880"/>
            <a:ext cx="1548130" cy="3711575"/>
            <a:chOff x="5273049" y="1209675"/>
            <a:chExt cx="1647825" cy="2133600"/>
          </a:xfrm>
        </p:grpSpPr>
        <p:sp>
          <p:nvSpPr>
            <p:cNvPr id="98" name="任意多边形 97"/>
            <p:cNvSpPr/>
            <p:nvPr/>
          </p:nvSpPr>
          <p:spPr>
            <a:xfrm>
              <a:off x="5276850" y="1209675"/>
              <a:ext cx="1162050" cy="923925"/>
            </a:xfrm>
            <a:custGeom>
              <a:avLst/>
              <a:gdLst>
                <a:gd name="connsiteX0" fmla="*/ 0 w 1162050"/>
                <a:gd name="connsiteY0" fmla="*/ 923925 h 923925"/>
                <a:gd name="connsiteX1" fmla="*/ 1162050 w 1162050"/>
                <a:gd name="connsiteY1" fmla="*/ 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2050" h="923925">
                  <a:moveTo>
                    <a:pt x="0" y="923925"/>
                  </a:moveTo>
                  <a:lnTo>
                    <a:pt x="1162050" y="0"/>
                  </a:lnTo>
                </a:path>
              </a:pathLst>
            </a:custGeom>
            <a:noFill/>
            <a:ln w="9525">
              <a:solidFill>
                <a:srgbClr val="00B05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5273049" y="2238375"/>
              <a:ext cx="1647825" cy="0"/>
            </a:xfrm>
            <a:custGeom>
              <a:avLst/>
              <a:gdLst>
                <a:gd name="connsiteX0" fmla="*/ 0 w 1647825"/>
                <a:gd name="connsiteY0" fmla="*/ 0 h 0"/>
                <a:gd name="connsiteX1" fmla="*/ 1647825 w 1647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7825">
                  <a:moveTo>
                    <a:pt x="0" y="0"/>
                  </a:moveTo>
                  <a:lnTo>
                    <a:pt x="1647825" y="0"/>
                  </a:lnTo>
                </a:path>
              </a:pathLst>
            </a:custGeom>
            <a:noFill/>
            <a:ln w="9525">
              <a:solidFill>
                <a:srgbClr val="00B05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0" name="任意多边形 99"/>
            <p:cNvSpPr/>
            <p:nvPr/>
          </p:nvSpPr>
          <p:spPr>
            <a:xfrm>
              <a:off x="5276850" y="2324100"/>
              <a:ext cx="1143000" cy="1019175"/>
            </a:xfrm>
            <a:custGeom>
              <a:avLst/>
              <a:gdLst>
                <a:gd name="connsiteX0" fmla="*/ 0 w 1143000"/>
                <a:gd name="connsiteY0" fmla="*/ 0 h 1019175"/>
                <a:gd name="connsiteX1" fmla="*/ 1143000 w 1143000"/>
                <a:gd name="connsiteY1" fmla="*/ 1019175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" h="1019175">
                  <a:moveTo>
                    <a:pt x="0" y="0"/>
                  </a:moveTo>
                  <a:lnTo>
                    <a:pt x="1143000" y="1019175"/>
                  </a:lnTo>
                </a:path>
              </a:pathLst>
            </a:custGeom>
            <a:noFill/>
            <a:ln w="9525">
              <a:solidFill>
                <a:srgbClr val="00B05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flipH="1">
            <a:off x="5071110" y="3843655"/>
            <a:ext cx="1496060" cy="3711575"/>
            <a:chOff x="5276850" y="1209675"/>
            <a:chExt cx="1657350" cy="2133600"/>
          </a:xfrm>
        </p:grpSpPr>
        <p:sp>
          <p:nvSpPr>
            <p:cNvPr id="89" name="任意多边形 88"/>
            <p:cNvSpPr/>
            <p:nvPr/>
          </p:nvSpPr>
          <p:spPr>
            <a:xfrm>
              <a:off x="5276850" y="1209675"/>
              <a:ext cx="1162050" cy="923925"/>
            </a:xfrm>
            <a:custGeom>
              <a:avLst/>
              <a:gdLst>
                <a:gd name="connsiteX0" fmla="*/ 0 w 1162050"/>
                <a:gd name="connsiteY0" fmla="*/ 923925 h 923925"/>
                <a:gd name="connsiteX1" fmla="*/ 1162050 w 1162050"/>
                <a:gd name="connsiteY1" fmla="*/ 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2050" h="923925">
                  <a:moveTo>
                    <a:pt x="0" y="923925"/>
                  </a:moveTo>
                  <a:lnTo>
                    <a:pt x="1162050" y="0"/>
                  </a:lnTo>
                </a:path>
              </a:pathLst>
            </a:custGeom>
            <a:noFill/>
            <a:ln w="9525">
              <a:solidFill>
                <a:srgbClr val="00B05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0" name="任意多边形 89"/>
            <p:cNvSpPr/>
            <p:nvPr/>
          </p:nvSpPr>
          <p:spPr>
            <a:xfrm>
              <a:off x="5286375" y="2238375"/>
              <a:ext cx="1647825" cy="0"/>
            </a:xfrm>
            <a:custGeom>
              <a:avLst/>
              <a:gdLst>
                <a:gd name="connsiteX0" fmla="*/ 0 w 1647825"/>
                <a:gd name="connsiteY0" fmla="*/ 0 h 0"/>
                <a:gd name="connsiteX1" fmla="*/ 1647825 w 164782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47825">
                  <a:moveTo>
                    <a:pt x="0" y="0"/>
                  </a:moveTo>
                  <a:lnTo>
                    <a:pt x="1647825" y="0"/>
                  </a:lnTo>
                </a:path>
              </a:pathLst>
            </a:custGeom>
            <a:noFill/>
            <a:ln w="9525">
              <a:solidFill>
                <a:srgbClr val="00B05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5276850" y="2324100"/>
              <a:ext cx="1143000" cy="1019175"/>
            </a:xfrm>
            <a:custGeom>
              <a:avLst/>
              <a:gdLst>
                <a:gd name="connsiteX0" fmla="*/ 0 w 1143000"/>
                <a:gd name="connsiteY0" fmla="*/ 0 h 1019175"/>
                <a:gd name="connsiteX1" fmla="*/ 1143000 w 1143000"/>
                <a:gd name="connsiteY1" fmla="*/ 1019175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0" h="1019175">
                  <a:moveTo>
                    <a:pt x="0" y="0"/>
                  </a:moveTo>
                  <a:lnTo>
                    <a:pt x="1143000" y="1019175"/>
                  </a:lnTo>
                </a:path>
              </a:pathLst>
            </a:custGeom>
            <a:noFill/>
            <a:ln w="9525">
              <a:solidFill>
                <a:srgbClr val="00B050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>
            <a:off x="6439335" y="3513867"/>
            <a:ext cx="2769752" cy="4069132"/>
            <a:chOff x="3764395" y="1800081"/>
            <a:chExt cx="1587500" cy="2332037"/>
          </a:xfr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grpSpPr>
        <p:sp>
          <p:nvSpPr>
            <p:cNvPr id="76" name="Freeform 5"/>
            <p:cNvSpPr>
              <a:spLocks noEditPoints="1"/>
            </p:cNvSpPr>
            <p:nvPr/>
          </p:nvSpPr>
          <p:spPr bwMode="auto">
            <a:xfrm>
              <a:off x="3764395" y="1800081"/>
              <a:ext cx="1587500" cy="1676400"/>
            </a:xfrm>
            <a:custGeom>
              <a:avLst/>
              <a:gdLst>
                <a:gd name="T0" fmla="*/ 152 w 1935"/>
                <a:gd name="T1" fmla="*/ 1129 h 2043"/>
                <a:gd name="T2" fmla="*/ 964 w 1935"/>
                <a:gd name="T3" fmla="*/ 112 h 2043"/>
                <a:gd name="T4" fmla="*/ 966 w 1935"/>
                <a:gd name="T5" fmla="*/ 112 h 2043"/>
                <a:gd name="T6" fmla="*/ 1610 w 1935"/>
                <a:gd name="T7" fmla="*/ 400 h 2043"/>
                <a:gd name="T8" fmla="*/ 1611 w 1935"/>
                <a:gd name="T9" fmla="*/ 401 h 2043"/>
                <a:gd name="T10" fmla="*/ 1628 w 1935"/>
                <a:gd name="T11" fmla="*/ 421 h 2043"/>
                <a:gd name="T12" fmla="*/ 1786 w 1935"/>
                <a:gd name="T13" fmla="*/ 1118 h 2043"/>
                <a:gd name="T14" fmla="*/ 1786 w 1935"/>
                <a:gd name="T15" fmla="*/ 1119 h 2043"/>
                <a:gd name="T16" fmla="*/ 1785 w 1935"/>
                <a:gd name="T17" fmla="*/ 1124 h 2043"/>
                <a:gd name="T18" fmla="*/ 1784 w 1935"/>
                <a:gd name="T19" fmla="*/ 1125 h 2043"/>
                <a:gd name="T20" fmla="*/ 1420 w 1935"/>
                <a:gd name="T21" fmla="*/ 1787 h 2043"/>
                <a:gd name="T22" fmla="*/ 1420 w 1935"/>
                <a:gd name="T23" fmla="*/ 1788 h 2043"/>
                <a:gd name="T24" fmla="*/ 1417 w 1935"/>
                <a:gd name="T25" fmla="*/ 1793 h 2043"/>
                <a:gd name="T26" fmla="*/ 965 w 1935"/>
                <a:gd name="T27" fmla="*/ 1931 h 2043"/>
                <a:gd name="T28" fmla="*/ 963 w 1935"/>
                <a:gd name="T29" fmla="*/ 1931 h 2043"/>
                <a:gd name="T30" fmla="*/ 963 w 1935"/>
                <a:gd name="T31" fmla="*/ 1931 h 2043"/>
                <a:gd name="T32" fmla="*/ 962 w 1935"/>
                <a:gd name="T33" fmla="*/ 1931 h 2043"/>
                <a:gd name="T34" fmla="*/ 517 w 1935"/>
                <a:gd name="T35" fmla="*/ 1791 h 2043"/>
                <a:gd name="T36" fmla="*/ 516 w 1935"/>
                <a:gd name="T37" fmla="*/ 1788 h 2043"/>
                <a:gd name="T38" fmla="*/ 515 w 1935"/>
                <a:gd name="T39" fmla="*/ 1786 h 2043"/>
                <a:gd name="T40" fmla="*/ 515 w 1935"/>
                <a:gd name="T41" fmla="*/ 1787 h 2043"/>
                <a:gd name="T42" fmla="*/ 151 w 1935"/>
                <a:gd name="T43" fmla="*/ 1125 h 2043"/>
                <a:gd name="T44" fmla="*/ 150 w 1935"/>
                <a:gd name="T45" fmla="*/ 1120 h 2043"/>
                <a:gd name="T46" fmla="*/ 323 w 1935"/>
                <a:gd name="T47" fmla="*/ 403 h 2043"/>
                <a:gd name="T48" fmla="*/ 325 w 1935"/>
                <a:gd name="T49" fmla="*/ 401 h 2043"/>
                <a:gd name="T50" fmla="*/ 962 w 1935"/>
                <a:gd name="T51" fmla="*/ 112 h 2043"/>
                <a:gd name="T52" fmla="*/ 972 w 1935"/>
                <a:gd name="T53" fmla="*/ 0 h 2043"/>
                <a:gd name="T54" fmla="*/ 963 w 1935"/>
                <a:gd name="T55" fmla="*/ 0 h 2043"/>
                <a:gd name="T56" fmla="*/ 559 w 1935"/>
                <a:gd name="T57" fmla="*/ 95 h 2043"/>
                <a:gd name="T58" fmla="*/ 241 w 1935"/>
                <a:gd name="T59" fmla="*/ 327 h 2043"/>
                <a:gd name="T60" fmla="*/ 222 w 1935"/>
                <a:gd name="T61" fmla="*/ 347 h 2043"/>
                <a:gd name="T62" fmla="*/ 41 w 1935"/>
                <a:gd name="T63" fmla="*/ 1147 h 2043"/>
                <a:gd name="T64" fmla="*/ 43 w 1935"/>
                <a:gd name="T65" fmla="*/ 1152 h 2043"/>
                <a:gd name="T66" fmla="*/ 43 w 1935"/>
                <a:gd name="T67" fmla="*/ 1153 h 2043"/>
                <a:gd name="T68" fmla="*/ 415 w 1935"/>
                <a:gd name="T69" fmla="*/ 1836 h 2043"/>
                <a:gd name="T70" fmla="*/ 417 w 1935"/>
                <a:gd name="T71" fmla="*/ 1840 h 2043"/>
                <a:gd name="T72" fmla="*/ 458 w 1935"/>
                <a:gd name="T73" fmla="*/ 2043 h 2043"/>
                <a:gd name="T74" fmla="*/ 963 w 1935"/>
                <a:gd name="T75" fmla="*/ 2043 h 2043"/>
                <a:gd name="T76" fmla="*/ 1477 w 1935"/>
                <a:gd name="T77" fmla="*/ 2043 h 2043"/>
                <a:gd name="T78" fmla="*/ 1518 w 1935"/>
                <a:gd name="T79" fmla="*/ 1841 h 2043"/>
                <a:gd name="T80" fmla="*/ 1893 w 1935"/>
                <a:gd name="T81" fmla="*/ 1152 h 2043"/>
                <a:gd name="T82" fmla="*/ 1894 w 1935"/>
                <a:gd name="T83" fmla="*/ 1146 h 2043"/>
                <a:gd name="T84" fmla="*/ 1886 w 1935"/>
                <a:gd name="T85" fmla="*/ 652 h 2043"/>
                <a:gd name="T86" fmla="*/ 1695 w 1935"/>
                <a:gd name="T87" fmla="*/ 327 h 2043"/>
                <a:gd name="T88" fmla="*/ 1691 w 1935"/>
                <a:gd name="T89" fmla="*/ 323 h 2043"/>
                <a:gd name="T90" fmla="*/ 1377 w 1935"/>
                <a:gd name="T91" fmla="*/ 95 h 2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5" h="2043">
                  <a:moveTo>
                    <a:pt x="152" y="1131"/>
                  </a:moveTo>
                  <a:cubicBezTo>
                    <a:pt x="152" y="1130"/>
                    <a:pt x="152" y="1130"/>
                    <a:pt x="152" y="1129"/>
                  </a:cubicBezTo>
                  <a:cubicBezTo>
                    <a:pt x="152" y="1129"/>
                    <a:pt x="152" y="1129"/>
                    <a:pt x="152" y="1129"/>
                  </a:cubicBezTo>
                  <a:cubicBezTo>
                    <a:pt x="152" y="1130"/>
                    <a:pt x="152" y="1130"/>
                    <a:pt x="152" y="1131"/>
                  </a:cubicBezTo>
                  <a:moveTo>
                    <a:pt x="963" y="112"/>
                  </a:moveTo>
                  <a:cubicBezTo>
                    <a:pt x="964" y="112"/>
                    <a:pt x="964" y="112"/>
                    <a:pt x="964" y="112"/>
                  </a:cubicBezTo>
                  <a:cubicBezTo>
                    <a:pt x="964" y="112"/>
                    <a:pt x="964" y="112"/>
                    <a:pt x="964" y="112"/>
                  </a:cubicBezTo>
                  <a:cubicBezTo>
                    <a:pt x="964" y="112"/>
                    <a:pt x="964" y="112"/>
                    <a:pt x="964" y="112"/>
                  </a:cubicBezTo>
                  <a:cubicBezTo>
                    <a:pt x="964" y="112"/>
                    <a:pt x="965" y="112"/>
                    <a:pt x="966" y="112"/>
                  </a:cubicBezTo>
                  <a:cubicBezTo>
                    <a:pt x="966" y="112"/>
                    <a:pt x="966" y="112"/>
                    <a:pt x="966" y="112"/>
                  </a:cubicBezTo>
                  <a:cubicBezTo>
                    <a:pt x="972" y="112"/>
                    <a:pt x="972" y="112"/>
                    <a:pt x="972" y="112"/>
                  </a:cubicBezTo>
                  <a:cubicBezTo>
                    <a:pt x="1205" y="114"/>
                    <a:pt x="1447" y="224"/>
                    <a:pt x="1610" y="400"/>
                  </a:cubicBezTo>
                  <a:cubicBezTo>
                    <a:pt x="1610" y="400"/>
                    <a:pt x="1610" y="400"/>
                    <a:pt x="1610" y="400"/>
                  </a:cubicBezTo>
                  <a:cubicBezTo>
                    <a:pt x="1610" y="400"/>
                    <a:pt x="1610" y="400"/>
                    <a:pt x="1610" y="400"/>
                  </a:cubicBezTo>
                  <a:cubicBezTo>
                    <a:pt x="1610" y="400"/>
                    <a:pt x="1611" y="400"/>
                    <a:pt x="1611" y="401"/>
                  </a:cubicBezTo>
                  <a:cubicBezTo>
                    <a:pt x="1612" y="402"/>
                    <a:pt x="1612" y="402"/>
                    <a:pt x="1613" y="403"/>
                  </a:cubicBezTo>
                  <a:cubicBezTo>
                    <a:pt x="1613" y="403"/>
                    <a:pt x="1613" y="403"/>
                    <a:pt x="1613" y="403"/>
                  </a:cubicBezTo>
                  <a:cubicBezTo>
                    <a:pt x="1618" y="409"/>
                    <a:pt x="1623" y="415"/>
                    <a:pt x="1628" y="421"/>
                  </a:cubicBezTo>
                  <a:cubicBezTo>
                    <a:pt x="1730" y="538"/>
                    <a:pt x="1844" y="736"/>
                    <a:pt x="1807" y="1008"/>
                  </a:cubicBezTo>
                  <a:cubicBezTo>
                    <a:pt x="1802" y="1047"/>
                    <a:pt x="1795" y="1083"/>
                    <a:pt x="1786" y="1118"/>
                  </a:cubicBezTo>
                  <a:cubicBezTo>
                    <a:pt x="1786" y="1118"/>
                    <a:pt x="1786" y="1118"/>
                    <a:pt x="1786" y="1118"/>
                  </a:cubicBezTo>
                  <a:cubicBezTo>
                    <a:pt x="1786" y="1118"/>
                    <a:pt x="1786" y="1118"/>
                    <a:pt x="1786" y="1118"/>
                  </a:cubicBezTo>
                  <a:cubicBezTo>
                    <a:pt x="1786" y="1118"/>
                    <a:pt x="1786" y="1118"/>
                    <a:pt x="1786" y="1118"/>
                  </a:cubicBezTo>
                  <a:cubicBezTo>
                    <a:pt x="1786" y="1119"/>
                    <a:pt x="1786" y="1119"/>
                    <a:pt x="1786" y="1119"/>
                  </a:cubicBezTo>
                  <a:cubicBezTo>
                    <a:pt x="1786" y="1120"/>
                    <a:pt x="1785" y="1120"/>
                    <a:pt x="1785" y="1121"/>
                  </a:cubicBezTo>
                  <a:cubicBezTo>
                    <a:pt x="1785" y="1122"/>
                    <a:pt x="1785" y="1122"/>
                    <a:pt x="1785" y="1123"/>
                  </a:cubicBezTo>
                  <a:cubicBezTo>
                    <a:pt x="1785" y="1123"/>
                    <a:pt x="1785" y="1123"/>
                    <a:pt x="1785" y="1124"/>
                  </a:cubicBezTo>
                  <a:cubicBezTo>
                    <a:pt x="1784" y="1124"/>
                    <a:pt x="1784" y="1124"/>
                    <a:pt x="1784" y="1124"/>
                  </a:cubicBezTo>
                  <a:cubicBezTo>
                    <a:pt x="1784" y="1124"/>
                    <a:pt x="1784" y="1124"/>
                    <a:pt x="1784" y="1124"/>
                  </a:cubicBezTo>
                  <a:cubicBezTo>
                    <a:pt x="1784" y="1125"/>
                    <a:pt x="1784" y="1125"/>
                    <a:pt x="1784" y="1125"/>
                  </a:cubicBezTo>
                  <a:cubicBezTo>
                    <a:pt x="1784" y="1125"/>
                    <a:pt x="1784" y="1125"/>
                    <a:pt x="1784" y="1125"/>
                  </a:cubicBezTo>
                  <a:cubicBezTo>
                    <a:pt x="1735" y="1314"/>
                    <a:pt x="1637" y="1455"/>
                    <a:pt x="1549" y="1582"/>
                  </a:cubicBezTo>
                  <a:cubicBezTo>
                    <a:pt x="1501" y="1650"/>
                    <a:pt x="1454" y="1717"/>
                    <a:pt x="1420" y="1787"/>
                  </a:cubicBezTo>
                  <a:cubicBezTo>
                    <a:pt x="1420" y="1787"/>
                    <a:pt x="1420" y="1787"/>
                    <a:pt x="1420" y="1787"/>
                  </a:cubicBezTo>
                  <a:cubicBezTo>
                    <a:pt x="1420" y="1787"/>
                    <a:pt x="1420" y="1787"/>
                    <a:pt x="1420" y="1787"/>
                  </a:cubicBezTo>
                  <a:cubicBezTo>
                    <a:pt x="1420" y="1787"/>
                    <a:pt x="1420" y="1788"/>
                    <a:pt x="1420" y="1788"/>
                  </a:cubicBezTo>
                  <a:cubicBezTo>
                    <a:pt x="1419" y="1788"/>
                    <a:pt x="1419" y="1789"/>
                    <a:pt x="1419" y="1789"/>
                  </a:cubicBezTo>
                  <a:cubicBezTo>
                    <a:pt x="1418" y="1790"/>
                    <a:pt x="1418" y="1791"/>
                    <a:pt x="1417" y="1793"/>
                  </a:cubicBezTo>
                  <a:cubicBezTo>
                    <a:pt x="1417" y="1793"/>
                    <a:pt x="1417" y="1793"/>
                    <a:pt x="1417" y="1793"/>
                  </a:cubicBezTo>
                  <a:cubicBezTo>
                    <a:pt x="1417" y="1793"/>
                    <a:pt x="1417" y="1793"/>
                    <a:pt x="1417" y="1793"/>
                  </a:cubicBezTo>
                  <a:cubicBezTo>
                    <a:pt x="1396" y="1837"/>
                    <a:pt x="1380" y="1883"/>
                    <a:pt x="1372" y="1931"/>
                  </a:cubicBezTo>
                  <a:cubicBezTo>
                    <a:pt x="965" y="1931"/>
                    <a:pt x="965" y="1931"/>
                    <a:pt x="965" y="1931"/>
                  </a:cubicBezTo>
                  <a:cubicBezTo>
                    <a:pt x="965" y="1931"/>
                    <a:pt x="965" y="1931"/>
                    <a:pt x="965" y="1931"/>
                  </a:cubicBezTo>
                  <a:cubicBezTo>
                    <a:pt x="964" y="1931"/>
                    <a:pt x="964" y="1931"/>
                    <a:pt x="963" y="1931"/>
                  </a:cubicBezTo>
                  <a:cubicBezTo>
                    <a:pt x="963" y="1931"/>
                    <a:pt x="963" y="1931"/>
                    <a:pt x="963" y="1931"/>
                  </a:cubicBezTo>
                  <a:cubicBezTo>
                    <a:pt x="963" y="1931"/>
                    <a:pt x="963" y="1931"/>
                    <a:pt x="963" y="1931"/>
                  </a:cubicBezTo>
                  <a:cubicBezTo>
                    <a:pt x="963" y="1931"/>
                    <a:pt x="963" y="1931"/>
                    <a:pt x="963" y="1931"/>
                  </a:cubicBezTo>
                  <a:cubicBezTo>
                    <a:pt x="963" y="1931"/>
                    <a:pt x="963" y="1931"/>
                    <a:pt x="963" y="1931"/>
                  </a:cubicBezTo>
                  <a:cubicBezTo>
                    <a:pt x="963" y="1931"/>
                    <a:pt x="963" y="1931"/>
                    <a:pt x="963" y="1931"/>
                  </a:cubicBezTo>
                  <a:cubicBezTo>
                    <a:pt x="963" y="1931"/>
                    <a:pt x="963" y="1931"/>
                    <a:pt x="963" y="1931"/>
                  </a:cubicBezTo>
                  <a:cubicBezTo>
                    <a:pt x="962" y="1931"/>
                    <a:pt x="962" y="1931"/>
                    <a:pt x="962" y="1931"/>
                  </a:cubicBezTo>
                  <a:cubicBezTo>
                    <a:pt x="962" y="1931"/>
                    <a:pt x="962" y="1931"/>
                    <a:pt x="962" y="1931"/>
                  </a:cubicBezTo>
                  <a:cubicBezTo>
                    <a:pt x="564" y="1931"/>
                    <a:pt x="564" y="1931"/>
                    <a:pt x="564" y="1931"/>
                  </a:cubicBezTo>
                  <a:cubicBezTo>
                    <a:pt x="556" y="1882"/>
                    <a:pt x="539" y="1836"/>
                    <a:pt x="517" y="1791"/>
                  </a:cubicBezTo>
                  <a:cubicBezTo>
                    <a:pt x="517" y="1791"/>
                    <a:pt x="517" y="1791"/>
                    <a:pt x="517" y="1791"/>
                  </a:cubicBezTo>
                  <a:cubicBezTo>
                    <a:pt x="517" y="1790"/>
                    <a:pt x="517" y="1790"/>
                    <a:pt x="517" y="1790"/>
                  </a:cubicBezTo>
                  <a:cubicBezTo>
                    <a:pt x="517" y="1789"/>
                    <a:pt x="516" y="1788"/>
                    <a:pt x="516" y="1788"/>
                  </a:cubicBezTo>
                  <a:cubicBezTo>
                    <a:pt x="515" y="1787"/>
                    <a:pt x="515" y="1787"/>
                    <a:pt x="515" y="1787"/>
                  </a:cubicBezTo>
                  <a:cubicBezTo>
                    <a:pt x="515" y="1786"/>
                    <a:pt x="515" y="1786"/>
                    <a:pt x="515" y="1786"/>
                  </a:cubicBezTo>
                  <a:cubicBezTo>
                    <a:pt x="515" y="1786"/>
                    <a:pt x="515" y="1786"/>
                    <a:pt x="515" y="1786"/>
                  </a:cubicBezTo>
                  <a:cubicBezTo>
                    <a:pt x="515" y="1786"/>
                    <a:pt x="515" y="1786"/>
                    <a:pt x="515" y="1786"/>
                  </a:cubicBezTo>
                  <a:cubicBezTo>
                    <a:pt x="515" y="1787"/>
                    <a:pt x="515" y="1787"/>
                    <a:pt x="515" y="1787"/>
                  </a:cubicBezTo>
                  <a:cubicBezTo>
                    <a:pt x="515" y="1787"/>
                    <a:pt x="515" y="1787"/>
                    <a:pt x="515" y="1787"/>
                  </a:cubicBezTo>
                  <a:cubicBezTo>
                    <a:pt x="481" y="1717"/>
                    <a:pt x="435" y="1650"/>
                    <a:pt x="387" y="1582"/>
                  </a:cubicBezTo>
                  <a:cubicBezTo>
                    <a:pt x="298" y="1455"/>
                    <a:pt x="200" y="1314"/>
                    <a:pt x="151" y="1125"/>
                  </a:cubicBezTo>
                  <a:cubicBezTo>
                    <a:pt x="151" y="1125"/>
                    <a:pt x="151" y="1125"/>
                    <a:pt x="151" y="1125"/>
                  </a:cubicBezTo>
                  <a:cubicBezTo>
                    <a:pt x="151" y="1125"/>
                    <a:pt x="151" y="1126"/>
                    <a:pt x="151" y="1126"/>
                  </a:cubicBezTo>
                  <a:cubicBezTo>
                    <a:pt x="151" y="1124"/>
                    <a:pt x="150" y="1122"/>
                    <a:pt x="150" y="1120"/>
                  </a:cubicBezTo>
                  <a:cubicBezTo>
                    <a:pt x="150" y="1120"/>
                    <a:pt x="150" y="1120"/>
                    <a:pt x="150" y="1120"/>
                  </a:cubicBezTo>
                  <a:cubicBezTo>
                    <a:pt x="141" y="1085"/>
                    <a:pt x="133" y="1047"/>
                    <a:pt x="128" y="1008"/>
                  </a:cubicBezTo>
                  <a:cubicBezTo>
                    <a:pt x="92" y="736"/>
                    <a:pt x="205" y="538"/>
                    <a:pt x="307" y="421"/>
                  </a:cubicBezTo>
                  <a:cubicBezTo>
                    <a:pt x="312" y="415"/>
                    <a:pt x="318" y="409"/>
                    <a:pt x="323" y="403"/>
                  </a:cubicBezTo>
                  <a:cubicBezTo>
                    <a:pt x="323" y="403"/>
                    <a:pt x="323" y="403"/>
                    <a:pt x="323" y="403"/>
                  </a:cubicBezTo>
                  <a:cubicBezTo>
                    <a:pt x="323" y="402"/>
                    <a:pt x="324" y="402"/>
                    <a:pt x="324" y="401"/>
                  </a:cubicBezTo>
                  <a:cubicBezTo>
                    <a:pt x="325" y="401"/>
                    <a:pt x="325" y="401"/>
                    <a:pt x="325" y="401"/>
                  </a:cubicBezTo>
                  <a:cubicBezTo>
                    <a:pt x="325" y="401"/>
                    <a:pt x="325" y="401"/>
                    <a:pt x="325" y="401"/>
                  </a:cubicBezTo>
                  <a:cubicBezTo>
                    <a:pt x="487" y="225"/>
                    <a:pt x="728" y="115"/>
                    <a:pt x="962" y="112"/>
                  </a:cubicBezTo>
                  <a:cubicBezTo>
                    <a:pt x="962" y="112"/>
                    <a:pt x="962" y="112"/>
                    <a:pt x="962" y="112"/>
                  </a:cubicBezTo>
                  <a:cubicBezTo>
                    <a:pt x="962" y="112"/>
                    <a:pt x="962" y="112"/>
                    <a:pt x="962" y="112"/>
                  </a:cubicBezTo>
                  <a:cubicBezTo>
                    <a:pt x="962" y="112"/>
                    <a:pt x="963" y="112"/>
                    <a:pt x="963" y="112"/>
                  </a:cubicBezTo>
                  <a:moveTo>
                    <a:pt x="972" y="0"/>
                  </a:moveTo>
                  <a:cubicBezTo>
                    <a:pt x="964" y="0"/>
                    <a:pt x="964" y="0"/>
                    <a:pt x="964" y="0"/>
                  </a:cubicBezTo>
                  <a:cubicBezTo>
                    <a:pt x="964" y="0"/>
                    <a:pt x="964" y="0"/>
                    <a:pt x="964" y="0"/>
                  </a:cubicBezTo>
                  <a:cubicBezTo>
                    <a:pt x="964" y="0"/>
                    <a:pt x="964" y="0"/>
                    <a:pt x="963" y="0"/>
                  </a:cubicBezTo>
                  <a:cubicBezTo>
                    <a:pt x="962" y="0"/>
                    <a:pt x="962" y="0"/>
                    <a:pt x="961" y="0"/>
                  </a:cubicBezTo>
                  <a:cubicBezTo>
                    <a:pt x="961" y="0"/>
                    <a:pt x="961" y="0"/>
                    <a:pt x="961" y="0"/>
                  </a:cubicBezTo>
                  <a:cubicBezTo>
                    <a:pt x="827" y="2"/>
                    <a:pt x="687" y="34"/>
                    <a:pt x="559" y="95"/>
                  </a:cubicBezTo>
                  <a:cubicBezTo>
                    <a:pt x="439" y="151"/>
                    <a:pt x="330" y="230"/>
                    <a:pt x="243" y="324"/>
                  </a:cubicBezTo>
                  <a:cubicBezTo>
                    <a:pt x="243" y="324"/>
                    <a:pt x="243" y="324"/>
                    <a:pt x="243" y="324"/>
                  </a:cubicBezTo>
                  <a:cubicBezTo>
                    <a:pt x="242" y="325"/>
                    <a:pt x="241" y="326"/>
                    <a:pt x="241" y="327"/>
                  </a:cubicBezTo>
                  <a:cubicBezTo>
                    <a:pt x="240" y="327"/>
                    <a:pt x="240" y="327"/>
                    <a:pt x="240" y="327"/>
                  </a:cubicBezTo>
                  <a:cubicBezTo>
                    <a:pt x="240" y="327"/>
                    <a:pt x="240" y="327"/>
                    <a:pt x="240" y="327"/>
                  </a:cubicBezTo>
                  <a:cubicBezTo>
                    <a:pt x="234" y="334"/>
                    <a:pt x="228" y="340"/>
                    <a:pt x="222" y="347"/>
                  </a:cubicBezTo>
                  <a:cubicBezTo>
                    <a:pt x="143" y="439"/>
                    <a:pt x="85" y="541"/>
                    <a:pt x="49" y="652"/>
                  </a:cubicBezTo>
                  <a:cubicBezTo>
                    <a:pt x="11" y="771"/>
                    <a:pt x="0" y="896"/>
                    <a:pt x="17" y="1023"/>
                  </a:cubicBezTo>
                  <a:cubicBezTo>
                    <a:pt x="23" y="1066"/>
                    <a:pt x="31" y="1108"/>
                    <a:pt x="41" y="1147"/>
                  </a:cubicBezTo>
                  <a:cubicBezTo>
                    <a:pt x="41" y="1148"/>
                    <a:pt x="41" y="1148"/>
                    <a:pt x="41" y="1148"/>
                  </a:cubicBezTo>
                  <a:cubicBezTo>
                    <a:pt x="42" y="1148"/>
                    <a:pt x="42" y="1148"/>
                    <a:pt x="42" y="1149"/>
                  </a:cubicBezTo>
                  <a:cubicBezTo>
                    <a:pt x="42" y="1150"/>
                    <a:pt x="42" y="1151"/>
                    <a:pt x="43" y="1152"/>
                  </a:cubicBezTo>
                  <a:cubicBezTo>
                    <a:pt x="43" y="1153"/>
                    <a:pt x="43" y="1153"/>
                    <a:pt x="43" y="1153"/>
                  </a:cubicBezTo>
                  <a:cubicBezTo>
                    <a:pt x="43" y="1153"/>
                    <a:pt x="43" y="1153"/>
                    <a:pt x="43" y="1153"/>
                  </a:cubicBezTo>
                  <a:cubicBezTo>
                    <a:pt x="43" y="1153"/>
                    <a:pt x="43" y="1153"/>
                    <a:pt x="43" y="1153"/>
                  </a:cubicBezTo>
                  <a:cubicBezTo>
                    <a:pt x="43" y="1153"/>
                    <a:pt x="43" y="1153"/>
                    <a:pt x="43" y="1153"/>
                  </a:cubicBezTo>
                  <a:cubicBezTo>
                    <a:pt x="98" y="1363"/>
                    <a:pt x="205" y="1517"/>
                    <a:pt x="295" y="1646"/>
                  </a:cubicBezTo>
                  <a:cubicBezTo>
                    <a:pt x="341" y="1713"/>
                    <a:pt x="385" y="1775"/>
                    <a:pt x="415" y="1836"/>
                  </a:cubicBezTo>
                  <a:cubicBezTo>
                    <a:pt x="415" y="1836"/>
                    <a:pt x="415" y="1836"/>
                    <a:pt x="415" y="1836"/>
                  </a:cubicBezTo>
                  <a:cubicBezTo>
                    <a:pt x="415" y="1836"/>
                    <a:pt x="415" y="1836"/>
                    <a:pt x="415" y="1836"/>
                  </a:cubicBezTo>
                  <a:cubicBezTo>
                    <a:pt x="415" y="1837"/>
                    <a:pt x="416" y="1839"/>
                    <a:pt x="417" y="1840"/>
                  </a:cubicBezTo>
                  <a:cubicBezTo>
                    <a:pt x="417" y="1841"/>
                    <a:pt x="417" y="1841"/>
                    <a:pt x="417" y="1841"/>
                  </a:cubicBezTo>
                  <a:cubicBezTo>
                    <a:pt x="441" y="1890"/>
                    <a:pt x="456" y="1938"/>
                    <a:pt x="457" y="1988"/>
                  </a:cubicBezTo>
                  <a:cubicBezTo>
                    <a:pt x="458" y="2043"/>
                    <a:pt x="458" y="2043"/>
                    <a:pt x="458" y="2043"/>
                  </a:cubicBezTo>
                  <a:cubicBezTo>
                    <a:pt x="961" y="2043"/>
                    <a:pt x="961" y="2043"/>
                    <a:pt x="961" y="2043"/>
                  </a:cubicBezTo>
                  <a:cubicBezTo>
                    <a:pt x="961" y="2043"/>
                    <a:pt x="961" y="2043"/>
                    <a:pt x="961" y="2043"/>
                  </a:cubicBezTo>
                  <a:cubicBezTo>
                    <a:pt x="962" y="2043"/>
                    <a:pt x="962" y="2043"/>
                    <a:pt x="963" y="2043"/>
                  </a:cubicBezTo>
                  <a:cubicBezTo>
                    <a:pt x="964" y="2043"/>
                    <a:pt x="964" y="2043"/>
                    <a:pt x="965" y="2043"/>
                  </a:cubicBezTo>
                  <a:cubicBezTo>
                    <a:pt x="965" y="2043"/>
                    <a:pt x="965" y="2043"/>
                    <a:pt x="965" y="2043"/>
                  </a:cubicBezTo>
                  <a:cubicBezTo>
                    <a:pt x="1477" y="2043"/>
                    <a:pt x="1477" y="2043"/>
                    <a:pt x="1477" y="2043"/>
                  </a:cubicBezTo>
                  <a:cubicBezTo>
                    <a:pt x="1478" y="1988"/>
                    <a:pt x="1478" y="1988"/>
                    <a:pt x="1478" y="1988"/>
                  </a:cubicBezTo>
                  <a:cubicBezTo>
                    <a:pt x="1480" y="1938"/>
                    <a:pt x="1495" y="1890"/>
                    <a:pt x="1518" y="1842"/>
                  </a:cubicBezTo>
                  <a:cubicBezTo>
                    <a:pt x="1518" y="1841"/>
                    <a:pt x="1518" y="1841"/>
                    <a:pt x="1518" y="1841"/>
                  </a:cubicBezTo>
                  <a:cubicBezTo>
                    <a:pt x="1519" y="1839"/>
                    <a:pt x="1520" y="1837"/>
                    <a:pt x="1521" y="1835"/>
                  </a:cubicBezTo>
                  <a:cubicBezTo>
                    <a:pt x="1551" y="1774"/>
                    <a:pt x="1594" y="1712"/>
                    <a:pt x="1641" y="1646"/>
                  </a:cubicBezTo>
                  <a:cubicBezTo>
                    <a:pt x="1730" y="1517"/>
                    <a:pt x="1838" y="1362"/>
                    <a:pt x="1893" y="1152"/>
                  </a:cubicBezTo>
                  <a:cubicBezTo>
                    <a:pt x="1893" y="1152"/>
                    <a:pt x="1893" y="1152"/>
                    <a:pt x="1893" y="1152"/>
                  </a:cubicBezTo>
                  <a:cubicBezTo>
                    <a:pt x="1893" y="1150"/>
                    <a:pt x="1894" y="1148"/>
                    <a:pt x="1894" y="1146"/>
                  </a:cubicBezTo>
                  <a:cubicBezTo>
                    <a:pt x="1894" y="1146"/>
                    <a:pt x="1894" y="1146"/>
                    <a:pt x="1894" y="1146"/>
                  </a:cubicBezTo>
                  <a:cubicBezTo>
                    <a:pt x="1894" y="1146"/>
                    <a:pt x="1894" y="1146"/>
                    <a:pt x="1894" y="1146"/>
                  </a:cubicBezTo>
                  <a:cubicBezTo>
                    <a:pt x="1904" y="1107"/>
                    <a:pt x="1912" y="1066"/>
                    <a:pt x="1918" y="1023"/>
                  </a:cubicBezTo>
                  <a:cubicBezTo>
                    <a:pt x="1935" y="896"/>
                    <a:pt x="1925" y="771"/>
                    <a:pt x="1886" y="652"/>
                  </a:cubicBezTo>
                  <a:cubicBezTo>
                    <a:pt x="1851" y="541"/>
                    <a:pt x="1792" y="439"/>
                    <a:pt x="1713" y="347"/>
                  </a:cubicBezTo>
                  <a:cubicBezTo>
                    <a:pt x="1707" y="341"/>
                    <a:pt x="1701" y="334"/>
                    <a:pt x="1695" y="327"/>
                  </a:cubicBezTo>
                  <a:cubicBezTo>
                    <a:pt x="1695" y="327"/>
                    <a:pt x="1695" y="327"/>
                    <a:pt x="1695" y="327"/>
                  </a:cubicBezTo>
                  <a:cubicBezTo>
                    <a:pt x="1695" y="327"/>
                    <a:pt x="1695" y="327"/>
                    <a:pt x="1695" y="327"/>
                  </a:cubicBezTo>
                  <a:cubicBezTo>
                    <a:pt x="1694" y="326"/>
                    <a:pt x="1693" y="325"/>
                    <a:pt x="1692" y="324"/>
                  </a:cubicBezTo>
                  <a:cubicBezTo>
                    <a:pt x="1691" y="323"/>
                    <a:pt x="1691" y="323"/>
                    <a:pt x="1691" y="323"/>
                  </a:cubicBezTo>
                  <a:cubicBezTo>
                    <a:pt x="1691" y="323"/>
                    <a:pt x="1691" y="323"/>
                    <a:pt x="1691" y="323"/>
                  </a:cubicBezTo>
                  <a:cubicBezTo>
                    <a:pt x="1691" y="323"/>
                    <a:pt x="1691" y="323"/>
                    <a:pt x="1691" y="323"/>
                  </a:cubicBezTo>
                  <a:cubicBezTo>
                    <a:pt x="1604" y="229"/>
                    <a:pt x="1496" y="150"/>
                    <a:pt x="1377" y="95"/>
                  </a:cubicBezTo>
                  <a:cubicBezTo>
                    <a:pt x="1247" y="34"/>
                    <a:pt x="1108" y="1"/>
                    <a:pt x="973" y="0"/>
                  </a:cubicBezTo>
                  <a:cubicBezTo>
                    <a:pt x="972" y="0"/>
                    <a:pt x="972" y="0"/>
                    <a:pt x="97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7" name="Freeform 6"/>
            <p:cNvSpPr/>
            <p:nvPr/>
          </p:nvSpPr>
          <p:spPr bwMode="auto">
            <a:xfrm>
              <a:off x="4131108" y="3649518"/>
              <a:ext cx="849313" cy="106363"/>
            </a:xfrm>
            <a:custGeom>
              <a:avLst/>
              <a:gdLst>
                <a:gd name="T0" fmla="*/ 65 w 1035"/>
                <a:gd name="T1" fmla="*/ 0 h 131"/>
                <a:gd name="T2" fmla="*/ 0 w 1035"/>
                <a:gd name="T3" fmla="*/ 63 h 131"/>
                <a:gd name="T4" fmla="*/ 65 w 1035"/>
                <a:gd name="T5" fmla="*/ 131 h 131"/>
                <a:gd name="T6" fmla="*/ 513 w 1035"/>
                <a:gd name="T7" fmla="*/ 131 h 131"/>
                <a:gd name="T8" fmla="*/ 517 w 1035"/>
                <a:gd name="T9" fmla="*/ 131 h 131"/>
                <a:gd name="T10" fmla="*/ 522 w 1035"/>
                <a:gd name="T11" fmla="*/ 131 h 131"/>
                <a:gd name="T12" fmla="*/ 522 w 1035"/>
                <a:gd name="T13" fmla="*/ 131 h 131"/>
                <a:gd name="T14" fmla="*/ 969 w 1035"/>
                <a:gd name="T15" fmla="*/ 131 h 131"/>
                <a:gd name="T16" fmla="*/ 969 w 1035"/>
                <a:gd name="T17" fmla="*/ 131 h 131"/>
                <a:gd name="T18" fmla="*/ 1034 w 1035"/>
                <a:gd name="T19" fmla="*/ 68 h 131"/>
                <a:gd name="T20" fmla="*/ 970 w 1035"/>
                <a:gd name="T21" fmla="*/ 0 h 131"/>
                <a:gd name="T22" fmla="*/ 520 w 1035"/>
                <a:gd name="T23" fmla="*/ 0 h 131"/>
                <a:gd name="T24" fmla="*/ 520 w 1035"/>
                <a:gd name="T25" fmla="*/ 0 h 131"/>
                <a:gd name="T26" fmla="*/ 517 w 1035"/>
                <a:gd name="T27" fmla="*/ 0 h 131"/>
                <a:gd name="T28" fmla="*/ 514 w 1035"/>
                <a:gd name="T29" fmla="*/ 0 h 131"/>
                <a:gd name="T30" fmla="*/ 514 w 1035"/>
                <a:gd name="T31" fmla="*/ 0 h 131"/>
                <a:gd name="T32" fmla="*/ 65 w 1035"/>
                <a:gd name="T33" fmla="*/ 0 h 131"/>
                <a:gd name="T34" fmla="*/ 65 w 1035"/>
                <a:gd name="T35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5" h="131">
                  <a:moveTo>
                    <a:pt x="65" y="0"/>
                  </a:moveTo>
                  <a:cubicBezTo>
                    <a:pt x="29" y="0"/>
                    <a:pt x="0" y="27"/>
                    <a:pt x="0" y="63"/>
                  </a:cubicBezTo>
                  <a:cubicBezTo>
                    <a:pt x="0" y="99"/>
                    <a:pt x="29" y="131"/>
                    <a:pt x="65" y="131"/>
                  </a:cubicBezTo>
                  <a:cubicBezTo>
                    <a:pt x="513" y="131"/>
                    <a:pt x="513" y="131"/>
                    <a:pt x="513" y="131"/>
                  </a:cubicBezTo>
                  <a:cubicBezTo>
                    <a:pt x="514" y="131"/>
                    <a:pt x="516" y="131"/>
                    <a:pt x="517" y="131"/>
                  </a:cubicBezTo>
                  <a:cubicBezTo>
                    <a:pt x="519" y="131"/>
                    <a:pt x="520" y="131"/>
                    <a:pt x="522" y="131"/>
                  </a:cubicBezTo>
                  <a:cubicBezTo>
                    <a:pt x="522" y="131"/>
                    <a:pt x="522" y="131"/>
                    <a:pt x="522" y="131"/>
                  </a:cubicBezTo>
                  <a:cubicBezTo>
                    <a:pt x="969" y="131"/>
                    <a:pt x="969" y="131"/>
                    <a:pt x="969" y="131"/>
                  </a:cubicBezTo>
                  <a:cubicBezTo>
                    <a:pt x="969" y="131"/>
                    <a:pt x="969" y="131"/>
                    <a:pt x="969" y="131"/>
                  </a:cubicBezTo>
                  <a:cubicBezTo>
                    <a:pt x="1005" y="131"/>
                    <a:pt x="1034" y="104"/>
                    <a:pt x="1034" y="68"/>
                  </a:cubicBezTo>
                  <a:cubicBezTo>
                    <a:pt x="1035" y="32"/>
                    <a:pt x="1005" y="1"/>
                    <a:pt x="970" y="0"/>
                  </a:cubicBezTo>
                  <a:cubicBezTo>
                    <a:pt x="520" y="0"/>
                    <a:pt x="520" y="0"/>
                    <a:pt x="520" y="0"/>
                  </a:cubicBezTo>
                  <a:cubicBezTo>
                    <a:pt x="520" y="0"/>
                    <a:pt x="520" y="0"/>
                    <a:pt x="520" y="0"/>
                  </a:cubicBezTo>
                  <a:cubicBezTo>
                    <a:pt x="519" y="0"/>
                    <a:pt x="518" y="0"/>
                    <a:pt x="517" y="0"/>
                  </a:cubicBezTo>
                  <a:cubicBezTo>
                    <a:pt x="516" y="0"/>
                    <a:pt x="515" y="0"/>
                    <a:pt x="514" y="0"/>
                  </a:cubicBezTo>
                  <a:cubicBezTo>
                    <a:pt x="514" y="0"/>
                    <a:pt x="514" y="0"/>
                    <a:pt x="514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8" name="Freeform 7"/>
            <p:cNvSpPr/>
            <p:nvPr/>
          </p:nvSpPr>
          <p:spPr bwMode="auto">
            <a:xfrm>
              <a:off x="4129520" y="3506643"/>
              <a:ext cx="849313" cy="106363"/>
            </a:xfrm>
            <a:custGeom>
              <a:avLst/>
              <a:gdLst>
                <a:gd name="T0" fmla="*/ 518 w 1035"/>
                <a:gd name="T1" fmla="*/ 0 h 131"/>
                <a:gd name="T2" fmla="*/ 517 w 1035"/>
                <a:gd name="T3" fmla="*/ 0 h 131"/>
                <a:gd name="T4" fmla="*/ 517 w 1035"/>
                <a:gd name="T5" fmla="*/ 0 h 131"/>
                <a:gd name="T6" fmla="*/ 517 w 1035"/>
                <a:gd name="T7" fmla="*/ 0 h 131"/>
                <a:gd name="T8" fmla="*/ 515 w 1035"/>
                <a:gd name="T9" fmla="*/ 0 h 131"/>
                <a:gd name="T10" fmla="*/ 515 w 1035"/>
                <a:gd name="T11" fmla="*/ 0 h 131"/>
                <a:gd name="T12" fmla="*/ 66 w 1035"/>
                <a:gd name="T13" fmla="*/ 0 h 131"/>
                <a:gd name="T14" fmla="*/ 66 w 1035"/>
                <a:gd name="T15" fmla="*/ 0 h 131"/>
                <a:gd name="T16" fmla="*/ 1 w 1035"/>
                <a:gd name="T17" fmla="*/ 63 h 131"/>
                <a:gd name="T18" fmla="*/ 66 w 1035"/>
                <a:gd name="T19" fmla="*/ 131 h 131"/>
                <a:gd name="T20" fmla="*/ 515 w 1035"/>
                <a:gd name="T21" fmla="*/ 131 h 131"/>
                <a:gd name="T22" fmla="*/ 515 w 1035"/>
                <a:gd name="T23" fmla="*/ 131 h 131"/>
                <a:gd name="T24" fmla="*/ 518 w 1035"/>
                <a:gd name="T25" fmla="*/ 131 h 131"/>
                <a:gd name="T26" fmla="*/ 521 w 1035"/>
                <a:gd name="T27" fmla="*/ 131 h 131"/>
                <a:gd name="T28" fmla="*/ 521 w 1035"/>
                <a:gd name="T29" fmla="*/ 131 h 131"/>
                <a:gd name="T30" fmla="*/ 970 w 1035"/>
                <a:gd name="T31" fmla="*/ 131 h 131"/>
                <a:gd name="T32" fmla="*/ 970 w 1035"/>
                <a:gd name="T33" fmla="*/ 131 h 131"/>
                <a:gd name="T34" fmla="*/ 1035 w 1035"/>
                <a:gd name="T35" fmla="*/ 68 h 131"/>
                <a:gd name="T36" fmla="*/ 970 w 1035"/>
                <a:gd name="T37" fmla="*/ 0 h 131"/>
                <a:gd name="T38" fmla="*/ 521 w 1035"/>
                <a:gd name="T39" fmla="*/ 0 h 131"/>
                <a:gd name="T40" fmla="*/ 521 w 1035"/>
                <a:gd name="T41" fmla="*/ 0 h 131"/>
                <a:gd name="T42" fmla="*/ 519 w 1035"/>
                <a:gd name="T43" fmla="*/ 0 h 131"/>
                <a:gd name="T44" fmla="*/ 519 w 1035"/>
                <a:gd name="T45" fmla="*/ 0 h 131"/>
                <a:gd name="T46" fmla="*/ 518 w 1035"/>
                <a:gd name="T4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35" h="131">
                  <a:moveTo>
                    <a:pt x="518" y="0"/>
                  </a:moveTo>
                  <a:cubicBezTo>
                    <a:pt x="518" y="0"/>
                    <a:pt x="517" y="0"/>
                    <a:pt x="517" y="0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17" y="0"/>
                    <a:pt x="517" y="0"/>
                    <a:pt x="517" y="0"/>
                  </a:cubicBezTo>
                  <a:cubicBezTo>
                    <a:pt x="516" y="0"/>
                    <a:pt x="516" y="0"/>
                    <a:pt x="515" y="0"/>
                  </a:cubicBezTo>
                  <a:cubicBezTo>
                    <a:pt x="515" y="0"/>
                    <a:pt x="515" y="0"/>
                    <a:pt x="515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30" y="0"/>
                    <a:pt x="1" y="27"/>
                    <a:pt x="1" y="63"/>
                  </a:cubicBezTo>
                  <a:cubicBezTo>
                    <a:pt x="0" y="99"/>
                    <a:pt x="29" y="130"/>
                    <a:pt x="66" y="131"/>
                  </a:cubicBezTo>
                  <a:cubicBezTo>
                    <a:pt x="515" y="131"/>
                    <a:pt x="515" y="131"/>
                    <a:pt x="515" y="131"/>
                  </a:cubicBezTo>
                  <a:cubicBezTo>
                    <a:pt x="515" y="131"/>
                    <a:pt x="515" y="131"/>
                    <a:pt x="515" y="131"/>
                  </a:cubicBezTo>
                  <a:cubicBezTo>
                    <a:pt x="516" y="131"/>
                    <a:pt x="517" y="131"/>
                    <a:pt x="518" y="131"/>
                  </a:cubicBezTo>
                  <a:cubicBezTo>
                    <a:pt x="519" y="131"/>
                    <a:pt x="520" y="131"/>
                    <a:pt x="521" y="131"/>
                  </a:cubicBezTo>
                  <a:cubicBezTo>
                    <a:pt x="521" y="131"/>
                    <a:pt x="521" y="131"/>
                    <a:pt x="521" y="131"/>
                  </a:cubicBezTo>
                  <a:cubicBezTo>
                    <a:pt x="970" y="131"/>
                    <a:pt x="970" y="131"/>
                    <a:pt x="970" y="131"/>
                  </a:cubicBezTo>
                  <a:cubicBezTo>
                    <a:pt x="970" y="131"/>
                    <a:pt x="970" y="131"/>
                    <a:pt x="970" y="131"/>
                  </a:cubicBezTo>
                  <a:cubicBezTo>
                    <a:pt x="1006" y="131"/>
                    <a:pt x="1035" y="104"/>
                    <a:pt x="1035" y="68"/>
                  </a:cubicBezTo>
                  <a:cubicBezTo>
                    <a:pt x="1035" y="32"/>
                    <a:pt x="1006" y="0"/>
                    <a:pt x="970" y="0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20" y="0"/>
                    <a:pt x="520" y="0"/>
                    <a:pt x="519" y="0"/>
                  </a:cubicBezTo>
                  <a:cubicBezTo>
                    <a:pt x="519" y="0"/>
                    <a:pt x="519" y="0"/>
                    <a:pt x="519" y="0"/>
                  </a:cubicBezTo>
                  <a:cubicBezTo>
                    <a:pt x="519" y="0"/>
                    <a:pt x="518" y="0"/>
                    <a:pt x="5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9" name="Freeform 8"/>
            <p:cNvSpPr/>
            <p:nvPr/>
          </p:nvSpPr>
          <p:spPr bwMode="auto">
            <a:xfrm>
              <a:off x="4131108" y="3792393"/>
              <a:ext cx="849313" cy="106363"/>
            </a:xfrm>
            <a:custGeom>
              <a:avLst/>
              <a:gdLst>
                <a:gd name="T0" fmla="*/ 517 w 1035"/>
                <a:gd name="T1" fmla="*/ 0 h 130"/>
                <a:gd name="T2" fmla="*/ 515 w 1035"/>
                <a:gd name="T3" fmla="*/ 0 h 130"/>
                <a:gd name="T4" fmla="*/ 515 w 1035"/>
                <a:gd name="T5" fmla="*/ 0 h 130"/>
                <a:gd name="T6" fmla="*/ 515 w 1035"/>
                <a:gd name="T7" fmla="*/ 0 h 130"/>
                <a:gd name="T8" fmla="*/ 515 w 1035"/>
                <a:gd name="T9" fmla="*/ 0 h 130"/>
                <a:gd name="T10" fmla="*/ 515 w 1035"/>
                <a:gd name="T11" fmla="*/ 0 h 130"/>
                <a:gd name="T12" fmla="*/ 65 w 1035"/>
                <a:gd name="T13" fmla="*/ 0 h 130"/>
                <a:gd name="T14" fmla="*/ 65 w 1035"/>
                <a:gd name="T15" fmla="*/ 0 h 130"/>
                <a:gd name="T16" fmla="*/ 0 w 1035"/>
                <a:gd name="T17" fmla="*/ 62 h 130"/>
                <a:gd name="T18" fmla="*/ 65 w 1035"/>
                <a:gd name="T19" fmla="*/ 130 h 130"/>
                <a:gd name="T20" fmla="*/ 512 w 1035"/>
                <a:gd name="T21" fmla="*/ 130 h 130"/>
                <a:gd name="T22" fmla="*/ 517 w 1035"/>
                <a:gd name="T23" fmla="*/ 130 h 130"/>
                <a:gd name="T24" fmla="*/ 522 w 1035"/>
                <a:gd name="T25" fmla="*/ 130 h 130"/>
                <a:gd name="T26" fmla="*/ 522 w 1035"/>
                <a:gd name="T27" fmla="*/ 130 h 130"/>
                <a:gd name="T28" fmla="*/ 969 w 1035"/>
                <a:gd name="T29" fmla="*/ 130 h 130"/>
                <a:gd name="T30" fmla="*/ 969 w 1035"/>
                <a:gd name="T31" fmla="*/ 130 h 130"/>
                <a:gd name="T32" fmla="*/ 1034 w 1035"/>
                <a:gd name="T33" fmla="*/ 67 h 130"/>
                <a:gd name="T34" fmla="*/ 969 w 1035"/>
                <a:gd name="T35" fmla="*/ 0 h 130"/>
                <a:gd name="T36" fmla="*/ 521 w 1035"/>
                <a:gd name="T37" fmla="*/ 0 h 130"/>
                <a:gd name="T38" fmla="*/ 521 w 1035"/>
                <a:gd name="T39" fmla="*/ 0 h 130"/>
                <a:gd name="T40" fmla="*/ 517 w 1035"/>
                <a:gd name="T4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35" h="130">
                  <a:moveTo>
                    <a:pt x="517" y="0"/>
                  </a:moveTo>
                  <a:cubicBezTo>
                    <a:pt x="516" y="0"/>
                    <a:pt x="516" y="0"/>
                    <a:pt x="515" y="0"/>
                  </a:cubicBezTo>
                  <a:cubicBezTo>
                    <a:pt x="515" y="0"/>
                    <a:pt x="515" y="0"/>
                    <a:pt x="515" y="0"/>
                  </a:cubicBezTo>
                  <a:cubicBezTo>
                    <a:pt x="515" y="0"/>
                    <a:pt x="515" y="0"/>
                    <a:pt x="515" y="0"/>
                  </a:cubicBezTo>
                  <a:cubicBezTo>
                    <a:pt x="515" y="0"/>
                    <a:pt x="515" y="0"/>
                    <a:pt x="515" y="0"/>
                  </a:cubicBezTo>
                  <a:cubicBezTo>
                    <a:pt x="515" y="0"/>
                    <a:pt x="515" y="0"/>
                    <a:pt x="51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9" y="0"/>
                    <a:pt x="0" y="26"/>
                    <a:pt x="0" y="62"/>
                  </a:cubicBezTo>
                  <a:cubicBezTo>
                    <a:pt x="0" y="98"/>
                    <a:pt x="29" y="130"/>
                    <a:pt x="65" y="130"/>
                  </a:cubicBezTo>
                  <a:cubicBezTo>
                    <a:pt x="512" y="130"/>
                    <a:pt x="512" y="130"/>
                    <a:pt x="512" y="130"/>
                  </a:cubicBezTo>
                  <a:cubicBezTo>
                    <a:pt x="513" y="130"/>
                    <a:pt x="515" y="130"/>
                    <a:pt x="517" y="130"/>
                  </a:cubicBezTo>
                  <a:cubicBezTo>
                    <a:pt x="519" y="130"/>
                    <a:pt x="521" y="130"/>
                    <a:pt x="522" y="130"/>
                  </a:cubicBezTo>
                  <a:cubicBezTo>
                    <a:pt x="522" y="130"/>
                    <a:pt x="522" y="130"/>
                    <a:pt x="522" y="130"/>
                  </a:cubicBezTo>
                  <a:cubicBezTo>
                    <a:pt x="969" y="130"/>
                    <a:pt x="969" y="130"/>
                    <a:pt x="969" y="130"/>
                  </a:cubicBezTo>
                  <a:cubicBezTo>
                    <a:pt x="969" y="130"/>
                    <a:pt x="969" y="130"/>
                    <a:pt x="969" y="130"/>
                  </a:cubicBezTo>
                  <a:cubicBezTo>
                    <a:pt x="1005" y="130"/>
                    <a:pt x="1034" y="103"/>
                    <a:pt x="1034" y="67"/>
                  </a:cubicBezTo>
                  <a:cubicBezTo>
                    <a:pt x="1035" y="31"/>
                    <a:pt x="1006" y="0"/>
                    <a:pt x="969" y="0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21" y="0"/>
                    <a:pt x="521" y="0"/>
                    <a:pt x="521" y="0"/>
                  </a:cubicBezTo>
                  <a:cubicBezTo>
                    <a:pt x="519" y="0"/>
                    <a:pt x="518" y="0"/>
                    <a:pt x="5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80" name="Freeform 9"/>
            <p:cNvSpPr/>
            <p:nvPr/>
          </p:nvSpPr>
          <p:spPr bwMode="auto">
            <a:xfrm>
              <a:off x="4254933" y="3935268"/>
              <a:ext cx="600075" cy="196850"/>
            </a:xfrm>
            <a:custGeom>
              <a:avLst/>
              <a:gdLst>
                <a:gd name="T0" fmla="*/ 366 w 731"/>
                <a:gd name="T1" fmla="*/ 0 h 240"/>
                <a:gd name="T2" fmla="*/ 361 w 731"/>
                <a:gd name="T3" fmla="*/ 0 h 240"/>
                <a:gd name="T4" fmla="*/ 66 w 731"/>
                <a:gd name="T5" fmla="*/ 0 h 240"/>
                <a:gd name="T6" fmla="*/ 66 w 731"/>
                <a:gd name="T7" fmla="*/ 0 h 240"/>
                <a:gd name="T8" fmla="*/ 1 w 731"/>
                <a:gd name="T9" fmla="*/ 63 h 240"/>
                <a:gd name="T10" fmla="*/ 105 w 731"/>
                <a:gd name="T11" fmla="*/ 123 h 240"/>
                <a:gd name="T12" fmla="*/ 353 w 731"/>
                <a:gd name="T13" fmla="*/ 240 h 240"/>
                <a:gd name="T14" fmla="*/ 358 w 731"/>
                <a:gd name="T15" fmla="*/ 240 h 240"/>
                <a:gd name="T16" fmla="*/ 359 w 731"/>
                <a:gd name="T17" fmla="*/ 240 h 240"/>
                <a:gd name="T18" fmla="*/ 366 w 731"/>
                <a:gd name="T19" fmla="*/ 240 h 240"/>
                <a:gd name="T20" fmla="*/ 367 w 731"/>
                <a:gd name="T21" fmla="*/ 240 h 240"/>
                <a:gd name="T22" fmla="*/ 367 w 731"/>
                <a:gd name="T23" fmla="*/ 240 h 240"/>
                <a:gd name="T24" fmla="*/ 633 w 731"/>
                <a:gd name="T25" fmla="*/ 123 h 240"/>
                <a:gd name="T26" fmla="*/ 731 w 731"/>
                <a:gd name="T27" fmla="*/ 67 h 240"/>
                <a:gd name="T28" fmla="*/ 666 w 731"/>
                <a:gd name="T29" fmla="*/ 0 h 240"/>
                <a:gd name="T30" fmla="*/ 371 w 731"/>
                <a:gd name="T31" fmla="*/ 0 h 240"/>
                <a:gd name="T32" fmla="*/ 371 w 731"/>
                <a:gd name="T33" fmla="*/ 0 h 240"/>
                <a:gd name="T34" fmla="*/ 366 w 731"/>
                <a:gd name="T3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1" h="240">
                  <a:moveTo>
                    <a:pt x="366" y="0"/>
                  </a:moveTo>
                  <a:cubicBezTo>
                    <a:pt x="364" y="0"/>
                    <a:pt x="363" y="0"/>
                    <a:pt x="361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30" y="0"/>
                    <a:pt x="1" y="27"/>
                    <a:pt x="1" y="63"/>
                  </a:cubicBezTo>
                  <a:cubicBezTo>
                    <a:pt x="0" y="99"/>
                    <a:pt x="57" y="119"/>
                    <a:pt x="105" y="123"/>
                  </a:cubicBezTo>
                  <a:cubicBezTo>
                    <a:pt x="150" y="127"/>
                    <a:pt x="249" y="231"/>
                    <a:pt x="353" y="240"/>
                  </a:cubicBezTo>
                  <a:cubicBezTo>
                    <a:pt x="355" y="240"/>
                    <a:pt x="357" y="240"/>
                    <a:pt x="358" y="240"/>
                  </a:cubicBezTo>
                  <a:cubicBezTo>
                    <a:pt x="359" y="240"/>
                    <a:pt x="359" y="240"/>
                    <a:pt x="359" y="240"/>
                  </a:cubicBezTo>
                  <a:cubicBezTo>
                    <a:pt x="361" y="240"/>
                    <a:pt x="363" y="240"/>
                    <a:pt x="366" y="240"/>
                  </a:cubicBezTo>
                  <a:cubicBezTo>
                    <a:pt x="366" y="240"/>
                    <a:pt x="366" y="240"/>
                    <a:pt x="367" y="240"/>
                  </a:cubicBezTo>
                  <a:cubicBezTo>
                    <a:pt x="367" y="240"/>
                    <a:pt x="367" y="240"/>
                    <a:pt x="367" y="240"/>
                  </a:cubicBezTo>
                  <a:cubicBezTo>
                    <a:pt x="476" y="240"/>
                    <a:pt x="578" y="129"/>
                    <a:pt x="633" y="123"/>
                  </a:cubicBezTo>
                  <a:cubicBezTo>
                    <a:pt x="674" y="118"/>
                    <a:pt x="731" y="103"/>
                    <a:pt x="731" y="67"/>
                  </a:cubicBezTo>
                  <a:cubicBezTo>
                    <a:pt x="731" y="31"/>
                    <a:pt x="702" y="0"/>
                    <a:pt x="666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1" y="0"/>
                    <a:pt x="371" y="0"/>
                    <a:pt x="371" y="0"/>
                  </a:cubicBezTo>
                  <a:cubicBezTo>
                    <a:pt x="370" y="0"/>
                    <a:pt x="368" y="0"/>
                    <a:pt x="36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214153" y="2071882"/>
            <a:ext cx="4618990" cy="1730375"/>
            <a:chOff x="198754" y="332558"/>
            <a:chExt cx="3464919" cy="1298035"/>
          </a:xfrm>
        </p:grpSpPr>
        <p:sp>
          <p:nvSpPr>
            <p:cNvPr id="112" name="文本框 111"/>
            <p:cNvSpPr txBox="1"/>
            <p:nvPr/>
          </p:nvSpPr>
          <p:spPr>
            <a:xfrm>
              <a:off x="989959" y="332558"/>
              <a:ext cx="2080895" cy="46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断电问题</a:t>
              </a:r>
              <a:endPara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>
              <a:off x="198754" y="830337"/>
              <a:ext cx="3464919" cy="800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1"/>
                  </a:solidFill>
                  <a:latin typeface="+mn-ea"/>
                </a:rPr>
                <a:t>24小时在线，不用担心断网断电问题。</a:t>
              </a:r>
              <a:endParaRPr lang="zh-CN" altLang="en-US" sz="32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>
              <a:off x="1178169" y="775666"/>
              <a:ext cx="2027606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6821805" y="4574540"/>
            <a:ext cx="2032635" cy="6788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</a:rPr>
              <a:t>云服务器</a:t>
            </a:r>
            <a:endParaRPr lang="zh-CN" altLang="en-US" sz="3600" b="1" dirty="0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584664" y="2071882"/>
            <a:ext cx="5476876" cy="2218056"/>
            <a:chOff x="648731" y="1032309"/>
            <a:chExt cx="2813672" cy="1663867"/>
          </a:xfrm>
        </p:grpSpPr>
        <p:sp>
          <p:nvSpPr>
            <p:cNvPr id="7" name="文本框 6"/>
            <p:cNvSpPr txBox="1"/>
            <p:nvPr/>
          </p:nvSpPr>
          <p:spPr>
            <a:xfrm>
              <a:off x="1151440" y="1032309"/>
              <a:ext cx="2080895" cy="46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硬盘损坏问题</a:t>
              </a:r>
              <a:endPara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48731" y="1530088"/>
              <a:ext cx="2813672" cy="116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>
                  <a:solidFill>
                    <a:schemeClr val="tx1"/>
                  </a:solidFill>
                  <a:latin typeface="+mn-ea"/>
                </a:rPr>
                <a:t>数据安全性高，可以数据实时同步备份，不用担心硬盘损坏导致数据丢失问题。</a:t>
              </a:r>
              <a:endParaRPr lang="zh-CN" altLang="en-US" sz="32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178169" y="1475417"/>
              <a:ext cx="2027606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183779" y="4566184"/>
            <a:ext cx="4175761" cy="1730375"/>
            <a:chOff x="581734" y="655520"/>
            <a:chExt cx="3132432" cy="1298035"/>
          </a:xfrm>
        </p:grpSpPr>
        <p:sp>
          <p:nvSpPr>
            <p:cNvPr id="11" name="文本框 10"/>
            <p:cNvSpPr txBox="1"/>
            <p:nvPr/>
          </p:nvSpPr>
          <p:spPr>
            <a:xfrm>
              <a:off x="1151440" y="655520"/>
              <a:ext cx="2080895" cy="46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数据安全</a:t>
              </a:r>
              <a:endPara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1734" y="1153299"/>
              <a:ext cx="3132432" cy="800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>
                  <a:solidFill>
                    <a:schemeClr val="tx1"/>
                  </a:solidFill>
                  <a:latin typeface="+mn-ea"/>
                </a:rPr>
                <a:t>云端管理，手机、电脑随时随地管理监控</a:t>
              </a:r>
              <a:endParaRPr lang="zh-CN" altLang="en-US" sz="32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1178169" y="1098628"/>
              <a:ext cx="2027606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10188417" y="7152130"/>
            <a:ext cx="5619750" cy="2145665"/>
            <a:chOff x="330351" y="1032309"/>
            <a:chExt cx="3208230" cy="1609563"/>
          </a:xfrm>
        </p:grpSpPr>
        <p:sp>
          <p:nvSpPr>
            <p:cNvPr id="17" name="文本框 16"/>
            <p:cNvSpPr txBox="1"/>
            <p:nvPr/>
          </p:nvSpPr>
          <p:spPr>
            <a:xfrm>
              <a:off x="1151440" y="1032309"/>
              <a:ext cx="2080895" cy="46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监督问题</a:t>
              </a:r>
              <a:endPara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30351" y="1475784"/>
              <a:ext cx="3208230" cy="1166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>
                  <a:solidFill>
                    <a:schemeClr val="tx1"/>
                  </a:solidFill>
                  <a:latin typeface="+mn-ea"/>
                </a:rPr>
                <a:t>不用自建机房产地，购买设备，担心硬件配置不够的问题，招聘专职网管</a:t>
              </a:r>
              <a:endParaRPr lang="zh-CN" altLang="en-US" sz="32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178169" y="1475417"/>
              <a:ext cx="2027606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215782" y="7152130"/>
            <a:ext cx="4722495" cy="1730375"/>
            <a:chOff x="922508" y="1032309"/>
            <a:chExt cx="2915364" cy="1298035"/>
          </a:xfrm>
        </p:grpSpPr>
        <p:sp>
          <p:nvSpPr>
            <p:cNvPr id="21" name="文本框 20"/>
            <p:cNvSpPr txBox="1"/>
            <p:nvPr/>
          </p:nvSpPr>
          <p:spPr>
            <a:xfrm>
              <a:off x="1151440" y="1032309"/>
              <a:ext cx="2080895" cy="460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网络问题</a:t>
              </a:r>
              <a:endPara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22508" y="1530088"/>
              <a:ext cx="2915364" cy="800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>
                  <a:solidFill>
                    <a:schemeClr val="tx1"/>
                  </a:solidFill>
                  <a:latin typeface="+mn-ea"/>
                </a:rPr>
                <a:t>提供固定的外网ip地址，不用购买VPN，域名</a:t>
              </a:r>
              <a:endParaRPr lang="zh-CN" altLang="en-US" sz="32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1178169" y="1475417"/>
              <a:ext cx="2027606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0869930" y="4566285"/>
            <a:ext cx="5031104" cy="2150111"/>
            <a:chOff x="648731" y="1032309"/>
            <a:chExt cx="2584663" cy="1796510"/>
          </a:xfrm>
        </p:grpSpPr>
        <p:sp>
          <p:nvSpPr>
            <p:cNvPr id="13" name="文本框 12"/>
            <p:cNvSpPr txBox="1"/>
            <p:nvPr/>
          </p:nvSpPr>
          <p:spPr>
            <a:xfrm>
              <a:off x="1151440" y="1032309"/>
              <a:ext cx="2080895" cy="5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服务器升级</a:t>
              </a:r>
              <a:endPara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48731" y="1529984"/>
              <a:ext cx="2584663" cy="129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>
                  <a:solidFill>
                    <a:schemeClr val="tx1"/>
                  </a:solidFill>
                  <a:latin typeface="+mn-ea"/>
                </a:rPr>
                <a:t>配置随时可以升级，不影响数据，效率高，不会占用太多时间影响分店营业</a:t>
              </a:r>
              <a:endParaRPr lang="zh-CN" altLang="en-US" sz="3200" dirty="0">
                <a:solidFill>
                  <a:schemeClr val="tx1"/>
                </a:solidFill>
                <a:latin typeface="+mn-ea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1178169" y="1475417"/>
              <a:ext cx="2027606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产品主要功能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459457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76030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92603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610010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326583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5043156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53" name="任意多边形 52"/>
          <p:cNvSpPr/>
          <p:nvPr/>
        </p:nvSpPr>
        <p:spPr>
          <a:xfrm>
            <a:off x="6055360" y="3004185"/>
            <a:ext cx="640016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TextBox 1"/>
          <p:cNvSpPr txBox="1"/>
          <p:nvPr/>
        </p:nvSpPr>
        <p:spPr>
          <a:xfrm>
            <a:off x="6883400" y="4084320"/>
            <a:ext cx="5598160" cy="1135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软件介绍</a:t>
            </a:r>
            <a:endParaRPr lang="zh-CN" altLang="en-US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6067425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"/>
          <p:cNvSpPr txBox="1"/>
          <p:nvPr/>
        </p:nvSpPr>
        <p:spPr>
          <a:xfrm>
            <a:off x="3387725" y="6196965"/>
            <a:ext cx="177546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</a:t>
            </a:r>
            <a:r>
              <a:rPr lang="en-US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1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7280275" y="5995035"/>
            <a:ext cx="2480310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行业特色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8" name="文本框 9"/>
          <p:cNvSpPr txBox="1"/>
          <p:nvPr/>
        </p:nvSpPr>
        <p:spPr>
          <a:xfrm>
            <a:off x="10848975" y="5995035"/>
            <a:ext cx="2406650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软件特点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3006090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62" name="KSO_Shape"/>
          <p:cNvSpPr/>
          <p:nvPr/>
        </p:nvSpPr>
        <p:spPr bwMode="auto">
          <a:xfrm>
            <a:off x="343027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63" name="文本框 9"/>
          <p:cNvSpPr txBox="1"/>
          <p:nvPr/>
        </p:nvSpPr>
        <p:spPr>
          <a:xfrm>
            <a:off x="7280275" y="6735445"/>
            <a:ext cx="2480310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软件效率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4" name="文本框 9"/>
          <p:cNvSpPr txBox="1"/>
          <p:nvPr/>
        </p:nvSpPr>
        <p:spPr>
          <a:xfrm>
            <a:off x="10848975" y="6735445"/>
            <a:ext cx="2380615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软件运用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5" name="TextBox 1"/>
          <p:cNvSpPr txBox="1"/>
          <p:nvPr/>
        </p:nvSpPr>
        <p:spPr>
          <a:xfrm>
            <a:off x="6883400" y="3108960"/>
            <a:ext cx="261683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第一部分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6992620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6992620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10518775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10518775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490" y="281940"/>
            <a:ext cx="12574905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思迅专卖店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V10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特色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--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分公司区域管理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sp>
        <p:nvSpPr>
          <p:cNvPr id="4" name="Rectangle 4"/>
          <p:cNvSpPr/>
          <p:nvPr/>
        </p:nvSpPr>
        <p:spPr>
          <a:xfrm>
            <a:off x="-26035" y="2163445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solidFill>
                <a:schemeClr val="tx1"/>
              </a:solidFill>
              <a:latin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244215" y="7075805"/>
            <a:ext cx="172910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传统架构</a:t>
            </a:r>
            <a:endParaRPr lang="zh-CN" altLang="en-US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3" name="平行四边形 32"/>
          <p:cNvSpPr/>
          <p:nvPr/>
        </p:nvSpPr>
        <p:spPr>
          <a:xfrm>
            <a:off x="1897380" y="7778115"/>
            <a:ext cx="4422775" cy="974090"/>
          </a:xfrm>
          <a:prstGeom prst="parallelogram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TextBox 65"/>
          <p:cNvSpPr txBox="1"/>
          <p:nvPr/>
        </p:nvSpPr>
        <p:spPr>
          <a:xfrm>
            <a:off x="2433955" y="7914005"/>
            <a:ext cx="2713990" cy="709295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l"/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总部</a:t>
            </a:r>
            <a:r>
              <a:rPr lang="en-US" altLang="zh-CN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--</a:t>
            </a:r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门店</a:t>
            </a:r>
            <a:endParaRPr lang="zh-CN" altLang="en-US" sz="36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34260" y="2197735"/>
            <a:ext cx="11219815" cy="1097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减少总部员工压力，分配一些员工在分公司办理（例如促销、收货等）；</a:t>
            </a:r>
            <a:endParaRPr lang="zh-CN" altLang="en-US" sz="220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支持分公司自采、支持分公司独立配送、支持分公司独立指定营销方案</a:t>
            </a:r>
            <a:endParaRPr lang="zh-CN" altLang="en-US" sz="220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575290" y="7075805"/>
            <a:ext cx="130492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新架构</a:t>
            </a:r>
            <a:endParaRPr lang="zh-CN" altLang="en-US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20" name="图片 19" descr="门店-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905" y="3860165"/>
            <a:ext cx="4038600" cy="2790190"/>
          </a:xfrm>
          <a:prstGeom prst="rect">
            <a:avLst/>
          </a:prstGeom>
        </p:spPr>
      </p:pic>
      <p:pic>
        <p:nvPicPr>
          <p:cNvPr id="21" name="图片 20" descr="门店-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735" y="4178935"/>
            <a:ext cx="2645410" cy="2139315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8495665" y="7778115"/>
            <a:ext cx="5400675" cy="974090"/>
          </a:xfrm>
          <a:prstGeom prst="parallelogram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TextBox 65"/>
          <p:cNvSpPr txBox="1"/>
          <p:nvPr/>
        </p:nvSpPr>
        <p:spPr>
          <a:xfrm>
            <a:off x="9112250" y="7913370"/>
            <a:ext cx="4243705" cy="709295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l">
              <a:buNone/>
            </a:pPr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总部</a:t>
            </a:r>
            <a:r>
              <a:rPr lang="en-US" altLang="zh-CN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--</a:t>
            </a:r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分公司</a:t>
            </a:r>
            <a:r>
              <a:rPr lang="en-US" altLang="zh-CN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--</a:t>
            </a:r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门店</a:t>
            </a:r>
            <a:endParaRPr lang="zh-CN" altLang="en-US" sz="36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078865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（分公司）场景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设计原理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7215" y="2423795"/>
            <a:ext cx="2496820" cy="4298950"/>
            <a:chOff x="909" y="5512"/>
            <a:chExt cx="3932" cy="6770"/>
          </a:xfrm>
        </p:grpSpPr>
        <p:grpSp>
          <p:nvGrpSpPr>
            <p:cNvPr id="8" name="Group 3"/>
            <p:cNvGrpSpPr/>
            <p:nvPr/>
          </p:nvGrpSpPr>
          <p:grpSpPr>
            <a:xfrm>
              <a:off x="909" y="5512"/>
              <a:ext cx="3933" cy="6771"/>
              <a:chOff x="1912372" y="1458758"/>
              <a:chExt cx="2761036" cy="5187394"/>
            </a:xfrm>
          </p:grpSpPr>
          <p:grpSp>
            <p:nvGrpSpPr>
              <p:cNvPr id="10" name="Group 4"/>
              <p:cNvGrpSpPr/>
              <p:nvPr/>
            </p:nvGrpSpPr>
            <p:grpSpPr>
              <a:xfrm>
                <a:off x="1972257" y="1458758"/>
                <a:ext cx="292102" cy="5187394"/>
                <a:chOff x="1374773" y="1213680"/>
                <a:chExt cx="274321" cy="5187394"/>
              </a:xfrm>
            </p:grpSpPr>
            <p:sp>
              <p:nvSpPr>
                <p:cNvPr id="22" name="Pentagon 21"/>
                <p:cNvSpPr/>
                <p:nvPr/>
              </p:nvSpPr>
              <p:spPr>
                <a:xfrm rot="5400000">
                  <a:off x="1103752" y="5857228"/>
                  <a:ext cx="814866" cy="272825"/>
                </a:xfrm>
                <a:prstGeom prst="homePlate">
                  <a:avLst>
                    <a:gd name="adj" fmla="val 281623"/>
                  </a:avLst>
                </a:prstGeom>
                <a:gradFill flip="none" rotWithShape="1">
                  <a:gsLst>
                    <a:gs pos="100000">
                      <a:srgbClr val="B88954"/>
                    </a:gs>
                    <a:gs pos="0">
                      <a:srgbClr val="E1C9AF"/>
                    </a:gs>
                  </a:gsLst>
                  <a:lin ang="54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374774" y="1417118"/>
                  <a:ext cx="272825" cy="5905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7000">
                      <a:srgbClr val="F2F2F2">
                        <a:lumMod val="0"/>
                        <a:lumOff val="100000"/>
                      </a:srgb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11" name="Rectangle 24"/>
                <p:cNvSpPr/>
                <p:nvPr/>
              </p:nvSpPr>
              <p:spPr>
                <a:xfrm>
                  <a:off x="1404710" y="1213680"/>
                  <a:ext cx="212954" cy="203438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 rot="5400000">
                  <a:off x="1396885" y="6250198"/>
                  <a:ext cx="228600" cy="73152"/>
                </a:xfrm>
                <a:custGeom>
                  <a:avLst/>
                  <a:gdLst>
                    <a:gd name="connsiteX0" fmla="*/ 0 w 226544"/>
                    <a:gd name="connsiteY0" fmla="*/ 35306 h 70612"/>
                    <a:gd name="connsiteX1" fmla="*/ 27685 w 226544"/>
                    <a:gd name="connsiteY1" fmla="*/ 0 h 70612"/>
                    <a:gd name="connsiteX2" fmla="*/ 226544 w 226544"/>
                    <a:gd name="connsiteY2" fmla="*/ 35306 h 70612"/>
                    <a:gd name="connsiteX3" fmla="*/ 27685 w 226544"/>
                    <a:gd name="connsiteY3" fmla="*/ 70612 h 70612"/>
                    <a:gd name="connsiteX0-1" fmla="*/ 0 w 226544"/>
                    <a:gd name="connsiteY0-2" fmla="*/ 35306 h 70612"/>
                    <a:gd name="connsiteX1-3" fmla="*/ 27685 w 226544"/>
                    <a:gd name="connsiteY1-4" fmla="*/ 0 h 70612"/>
                    <a:gd name="connsiteX2-5" fmla="*/ 226544 w 226544"/>
                    <a:gd name="connsiteY2-6" fmla="*/ 35306 h 70612"/>
                    <a:gd name="connsiteX3-7" fmla="*/ 27685 w 226544"/>
                    <a:gd name="connsiteY3-8" fmla="*/ 70612 h 70612"/>
                    <a:gd name="connsiteX4" fmla="*/ 0 w 226544"/>
                    <a:gd name="connsiteY4" fmla="*/ 35306 h 70612"/>
                    <a:gd name="connsiteX0-9" fmla="*/ 0 w 226544"/>
                    <a:gd name="connsiteY0-10" fmla="*/ 35306 h 70612"/>
                    <a:gd name="connsiteX1-11" fmla="*/ 27685 w 226544"/>
                    <a:gd name="connsiteY1-12" fmla="*/ 0 h 70612"/>
                    <a:gd name="connsiteX2-13" fmla="*/ 226544 w 226544"/>
                    <a:gd name="connsiteY2-14" fmla="*/ 35306 h 70612"/>
                    <a:gd name="connsiteX3-15" fmla="*/ 27685 w 226544"/>
                    <a:gd name="connsiteY3-16" fmla="*/ 70612 h 70612"/>
                    <a:gd name="connsiteX4-17" fmla="*/ 0 w 226544"/>
                    <a:gd name="connsiteY4-18" fmla="*/ 35306 h 70612"/>
                    <a:gd name="connsiteX0-19" fmla="*/ 0 w 226544"/>
                    <a:gd name="connsiteY0-20" fmla="*/ 35306 h 70612"/>
                    <a:gd name="connsiteX1-21" fmla="*/ 27685 w 226544"/>
                    <a:gd name="connsiteY1-22" fmla="*/ 0 h 70612"/>
                    <a:gd name="connsiteX2-23" fmla="*/ 226544 w 226544"/>
                    <a:gd name="connsiteY2-24" fmla="*/ 35306 h 70612"/>
                    <a:gd name="connsiteX3-25" fmla="*/ 27685 w 226544"/>
                    <a:gd name="connsiteY3-26" fmla="*/ 70612 h 70612"/>
                    <a:gd name="connsiteX4-27" fmla="*/ 0 w 226544"/>
                    <a:gd name="connsiteY4-28" fmla="*/ 35306 h 70612"/>
                    <a:gd name="connsiteX0-29" fmla="*/ 0 w 226544"/>
                    <a:gd name="connsiteY0-30" fmla="*/ 35306 h 70612"/>
                    <a:gd name="connsiteX1-31" fmla="*/ 27685 w 226544"/>
                    <a:gd name="connsiteY1-32" fmla="*/ 0 h 70612"/>
                    <a:gd name="connsiteX2-33" fmla="*/ 226544 w 226544"/>
                    <a:gd name="connsiteY2-34" fmla="*/ 35306 h 70612"/>
                    <a:gd name="connsiteX3-35" fmla="*/ 27685 w 226544"/>
                    <a:gd name="connsiteY3-36" fmla="*/ 70612 h 70612"/>
                    <a:gd name="connsiteX4-37" fmla="*/ 0 w 226544"/>
                    <a:gd name="connsiteY4-38" fmla="*/ 35306 h 70612"/>
                    <a:gd name="connsiteX0-39" fmla="*/ 0 w 226544"/>
                    <a:gd name="connsiteY0-40" fmla="*/ 35306 h 70612"/>
                    <a:gd name="connsiteX1-41" fmla="*/ 27685 w 226544"/>
                    <a:gd name="connsiteY1-42" fmla="*/ 0 h 70612"/>
                    <a:gd name="connsiteX2-43" fmla="*/ 226544 w 226544"/>
                    <a:gd name="connsiteY2-44" fmla="*/ 35306 h 70612"/>
                    <a:gd name="connsiteX3-45" fmla="*/ 27685 w 226544"/>
                    <a:gd name="connsiteY3-46" fmla="*/ 70612 h 70612"/>
                    <a:gd name="connsiteX4-47" fmla="*/ 0 w 226544"/>
                    <a:gd name="connsiteY4-48" fmla="*/ 35306 h 70612"/>
                    <a:gd name="connsiteX0-49" fmla="*/ 0 w 226544"/>
                    <a:gd name="connsiteY0-50" fmla="*/ 35306 h 70612"/>
                    <a:gd name="connsiteX1-51" fmla="*/ 27685 w 226544"/>
                    <a:gd name="connsiteY1-52" fmla="*/ 0 h 70612"/>
                    <a:gd name="connsiteX2-53" fmla="*/ 226544 w 226544"/>
                    <a:gd name="connsiteY2-54" fmla="*/ 35306 h 70612"/>
                    <a:gd name="connsiteX3-55" fmla="*/ 27685 w 226544"/>
                    <a:gd name="connsiteY3-56" fmla="*/ 70612 h 70612"/>
                    <a:gd name="connsiteX4-57" fmla="*/ 0 w 226544"/>
                    <a:gd name="connsiteY4-58" fmla="*/ 35306 h 70612"/>
                    <a:gd name="connsiteX0-59" fmla="*/ 0 w 226544"/>
                    <a:gd name="connsiteY0-60" fmla="*/ 35306 h 70612"/>
                    <a:gd name="connsiteX1-61" fmla="*/ 27685 w 226544"/>
                    <a:gd name="connsiteY1-62" fmla="*/ 0 h 70612"/>
                    <a:gd name="connsiteX2-63" fmla="*/ 226544 w 226544"/>
                    <a:gd name="connsiteY2-64" fmla="*/ 35306 h 70612"/>
                    <a:gd name="connsiteX3-65" fmla="*/ 27685 w 226544"/>
                    <a:gd name="connsiteY3-66" fmla="*/ 70612 h 70612"/>
                    <a:gd name="connsiteX4-67" fmla="*/ 0 w 226544"/>
                    <a:gd name="connsiteY4-68" fmla="*/ 35306 h 70612"/>
                    <a:gd name="connsiteX0-69" fmla="*/ 0 w 226544"/>
                    <a:gd name="connsiteY0-70" fmla="*/ 35306 h 70612"/>
                    <a:gd name="connsiteX1-71" fmla="*/ 27685 w 226544"/>
                    <a:gd name="connsiteY1-72" fmla="*/ 0 h 70612"/>
                    <a:gd name="connsiteX2-73" fmla="*/ 226544 w 226544"/>
                    <a:gd name="connsiteY2-74" fmla="*/ 35306 h 70612"/>
                    <a:gd name="connsiteX3-75" fmla="*/ 27685 w 226544"/>
                    <a:gd name="connsiteY3-76" fmla="*/ 70612 h 70612"/>
                    <a:gd name="connsiteX4-77" fmla="*/ 0 w 226544"/>
                    <a:gd name="connsiteY4-78" fmla="*/ 35306 h 70612"/>
                    <a:gd name="connsiteX0-79" fmla="*/ 0 w 226544"/>
                    <a:gd name="connsiteY0-80" fmla="*/ 35306 h 70612"/>
                    <a:gd name="connsiteX1-81" fmla="*/ 27685 w 226544"/>
                    <a:gd name="connsiteY1-82" fmla="*/ 0 h 70612"/>
                    <a:gd name="connsiteX2-83" fmla="*/ 226544 w 226544"/>
                    <a:gd name="connsiteY2-84" fmla="*/ 35306 h 70612"/>
                    <a:gd name="connsiteX3-85" fmla="*/ 27685 w 226544"/>
                    <a:gd name="connsiteY3-86" fmla="*/ 70612 h 70612"/>
                    <a:gd name="connsiteX4-87" fmla="*/ 0 w 226544"/>
                    <a:gd name="connsiteY4-88" fmla="*/ 35306 h 7061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17" y="connsiteY4-18"/>
                    </a:cxn>
                  </a:cxnLst>
                  <a:rect l="l" t="t" r="r" b="b"/>
                  <a:pathLst>
                    <a:path w="226544" h="70612">
                      <a:moveTo>
                        <a:pt x="0" y="35306"/>
                      </a:moveTo>
                      <a:cubicBezTo>
                        <a:pt x="1521" y="15316"/>
                        <a:pt x="12805" y="4576"/>
                        <a:pt x="27685" y="0"/>
                      </a:cubicBezTo>
                      <a:lnTo>
                        <a:pt x="226544" y="35306"/>
                      </a:lnTo>
                      <a:lnTo>
                        <a:pt x="27685" y="70612"/>
                      </a:lnTo>
                      <a:cubicBezTo>
                        <a:pt x="11264" y="65009"/>
                        <a:pt x="1007" y="52726"/>
                        <a:pt x="0" y="35306"/>
                      </a:cubicBezTo>
                      <a:close/>
                    </a:path>
                  </a:pathLst>
                </a:custGeom>
                <a:solidFill>
                  <a:srgbClr val="4C504C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374774" y="148664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374774" y="1562425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374774" y="1638202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374774" y="1789756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31"/>
                <p:cNvCxnSpPr/>
                <p:nvPr/>
              </p:nvCxnSpPr>
              <p:spPr>
                <a:xfrm>
                  <a:off x="1374774" y="1865533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32"/>
                <p:cNvCxnSpPr/>
                <p:nvPr/>
              </p:nvCxnSpPr>
              <p:spPr>
                <a:xfrm>
                  <a:off x="1374774" y="194130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5"/>
                <p:cNvSpPr/>
                <p:nvPr/>
              </p:nvSpPr>
              <p:spPr>
                <a:xfrm>
                  <a:off x="1374774" y="2007666"/>
                  <a:ext cx="273845" cy="3776859"/>
                </a:xfrm>
                <a:custGeom>
                  <a:avLst/>
                  <a:gdLst>
                    <a:gd name="connsiteX0" fmla="*/ 0 w 272825"/>
                    <a:gd name="connsiteY0" fmla="*/ 0 h 3776662"/>
                    <a:gd name="connsiteX1" fmla="*/ 272825 w 272825"/>
                    <a:gd name="connsiteY1" fmla="*/ 0 h 3776662"/>
                    <a:gd name="connsiteX2" fmla="*/ 272825 w 272825"/>
                    <a:gd name="connsiteY2" fmla="*/ 3776662 h 3776662"/>
                    <a:gd name="connsiteX3" fmla="*/ 0 w 272825"/>
                    <a:gd name="connsiteY3" fmla="*/ 3776662 h 3776662"/>
                    <a:gd name="connsiteX4" fmla="*/ 0 w 272825"/>
                    <a:gd name="connsiteY4" fmla="*/ 0 h 3776662"/>
                    <a:gd name="connsiteX0-1" fmla="*/ 0 w 272825"/>
                    <a:gd name="connsiteY0-2" fmla="*/ 0 h 3776662"/>
                    <a:gd name="connsiteX1-3" fmla="*/ 272825 w 272825"/>
                    <a:gd name="connsiteY1-4" fmla="*/ 0 h 3776662"/>
                    <a:gd name="connsiteX2-5" fmla="*/ 272825 w 272825"/>
                    <a:gd name="connsiteY2-6" fmla="*/ 3776662 h 3776662"/>
                    <a:gd name="connsiteX3-7" fmla="*/ 0 w 272825"/>
                    <a:gd name="connsiteY3-8" fmla="*/ 3776662 h 3776662"/>
                    <a:gd name="connsiteX4-9" fmla="*/ 1 w 272825"/>
                    <a:gd name="connsiteY4-10" fmla="*/ 3609974 h 3776662"/>
                    <a:gd name="connsiteX5" fmla="*/ 0 w 272825"/>
                    <a:gd name="connsiteY5" fmla="*/ 0 h 3776662"/>
                    <a:gd name="connsiteX0-11" fmla="*/ 0 w 272825"/>
                    <a:gd name="connsiteY0-12" fmla="*/ 0 h 3776662"/>
                    <a:gd name="connsiteX1-13" fmla="*/ 272825 w 272825"/>
                    <a:gd name="connsiteY1-14" fmla="*/ 0 h 3776662"/>
                    <a:gd name="connsiteX2-15" fmla="*/ 272825 w 272825"/>
                    <a:gd name="connsiteY2-16" fmla="*/ 3776662 h 3776662"/>
                    <a:gd name="connsiteX3-17" fmla="*/ 57151 w 272825"/>
                    <a:gd name="connsiteY3-18" fmla="*/ 3776661 h 3776662"/>
                    <a:gd name="connsiteX4-19" fmla="*/ 0 w 272825"/>
                    <a:gd name="connsiteY4-20" fmla="*/ 3776662 h 3776662"/>
                    <a:gd name="connsiteX5-21" fmla="*/ 1 w 272825"/>
                    <a:gd name="connsiteY5-22" fmla="*/ 3609974 h 3776662"/>
                    <a:gd name="connsiteX6" fmla="*/ 0 w 272825"/>
                    <a:gd name="connsiteY6" fmla="*/ 0 h 3776662"/>
                    <a:gd name="connsiteX0-23" fmla="*/ 0 w 272825"/>
                    <a:gd name="connsiteY0-24" fmla="*/ 0 h 3776662"/>
                    <a:gd name="connsiteX1-25" fmla="*/ 272825 w 272825"/>
                    <a:gd name="connsiteY1-26" fmla="*/ 0 h 3776662"/>
                    <a:gd name="connsiteX2-27" fmla="*/ 272825 w 272825"/>
                    <a:gd name="connsiteY2-28" fmla="*/ 3776662 h 3776662"/>
                    <a:gd name="connsiteX3-29" fmla="*/ 166689 w 272825"/>
                    <a:gd name="connsiteY3-30" fmla="*/ 3776661 h 3776662"/>
                    <a:gd name="connsiteX4-31" fmla="*/ 57151 w 272825"/>
                    <a:gd name="connsiteY4-32" fmla="*/ 3776661 h 3776662"/>
                    <a:gd name="connsiteX5-33" fmla="*/ 0 w 272825"/>
                    <a:gd name="connsiteY5-34" fmla="*/ 3776662 h 3776662"/>
                    <a:gd name="connsiteX6-35" fmla="*/ 1 w 272825"/>
                    <a:gd name="connsiteY6-36" fmla="*/ 3609974 h 3776662"/>
                    <a:gd name="connsiteX7" fmla="*/ 0 w 272825"/>
                    <a:gd name="connsiteY7" fmla="*/ 0 h 3776662"/>
                    <a:gd name="connsiteX0-37" fmla="*/ 0 w 272825"/>
                    <a:gd name="connsiteY0-38" fmla="*/ 0 h 3776662"/>
                    <a:gd name="connsiteX1-39" fmla="*/ 272825 w 272825"/>
                    <a:gd name="connsiteY1-40" fmla="*/ 0 h 3776662"/>
                    <a:gd name="connsiteX2-41" fmla="*/ 272825 w 272825"/>
                    <a:gd name="connsiteY2-42" fmla="*/ 3776662 h 3776662"/>
                    <a:gd name="connsiteX3-43" fmla="*/ 166689 w 272825"/>
                    <a:gd name="connsiteY3-44" fmla="*/ 3776661 h 3776662"/>
                    <a:gd name="connsiteX4-45" fmla="*/ 107157 w 272825"/>
                    <a:gd name="connsiteY4-46" fmla="*/ 3774280 h 3776662"/>
                    <a:gd name="connsiteX5-47" fmla="*/ 57151 w 272825"/>
                    <a:gd name="connsiteY5-48" fmla="*/ 3776661 h 3776662"/>
                    <a:gd name="connsiteX6-49" fmla="*/ 0 w 272825"/>
                    <a:gd name="connsiteY6-50" fmla="*/ 3776662 h 3776662"/>
                    <a:gd name="connsiteX7-51" fmla="*/ 1 w 272825"/>
                    <a:gd name="connsiteY7-52" fmla="*/ 3609974 h 3776662"/>
                    <a:gd name="connsiteX8" fmla="*/ 0 w 272825"/>
                    <a:gd name="connsiteY8" fmla="*/ 0 h 3776662"/>
                    <a:gd name="connsiteX0-53" fmla="*/ 0 w 272825"/>
                    <a:gd name="connsiteY0-54" fmla="*/ 0 h 3776662"/>
                    <a:gd name="connsiteX1-55" fmla="*/ 272825 w 272825"/>
                    <a:gd name="connsiteY1-56" fmla="*/ 0 h 3776662"/>
                    <a:gd name="connsiteX2-57" fmla="*/ 272825 w 272825"/>
                    <a:gd name="connsiteY2-58" fmla="*/ 3776662 h 3776662"/>
                    <a:gd name="connsiteX3-59" fmla="*/ 221457 w 272825"/>
                    <a:gd name="connsiteY3-60" fmla="*/ 3774280 h 3776662"/>
                    <a:gd name="connsiteX4-61" fmla="*/ 166689 w 272825"/>
                    <a:gd name="connsiteY4-62" fmla="*/ 3776661 h 3776662"/>
                    <a:gd name="connsiteX5-63" fmla="*/ 107157 w 272825"/>
                    <a:gd name="connsiteY5-64" fmla="*/ 3774280 h 3776662"/>
                    <a:gd name="connsiteX6-65" fmla="*/ 57151 w 272825"/>
                    <a:gd name="connsiteY6-66" fmla="*/ 3776661 h 3776662"/>
                    <a:gd name="connsiteX7-67" fmla="*/ 0 w 272825"/>
                    <a:gd name="connsiteY7-68" fmla="*/ 3776662 h 3776662"/>
                    <a:gd name="connsiteX8-69" fmla="*/ 1 w 272825"/>
                    <a:gd name="connsiteY8-70" fmla="*/ 3609974 h 3776662"/>
                    <a:gd name="connsiteX9" fmla="*/ 0 w 272825"/>
                    <a:gd name="connsiteY9" fmla="*/ 0 h 3776662"/>
                    <a:gd name="connsiteX0-71" fmla="*/ 0 w 272825"/>
                    <a:gd name="connsiteY0-72" fmla="*/ 0 h 3776662"/>
                    <a:gd name="connsiteX1-73" fmla="*/ 272825 w 272825"/>
                    <a:gd name="connsiteY1-74" fmla="*/ 0 h 3776662"/>
                    <a:gd name="connsiteX2-75" fmla="*/ 272825 w 272825"/>
                    <a:gd name="connsiteY2-76" fmla="*/ 3776662 h 3776662"/>
                    <a:gd name="connsiteX3-77" fmla="*/ 252414 w 272825"/>
                    <a:gd name="connsiteY3-78" fmla="*/ 3776661 h 3776662"/>
                    <a:gd name="connsiteX4-79" fmla="*/ 221457 w 272825"/>
                    <a:gd name="connsiteY4-80" fmla="*/ 3774280 h 3776662"/>
                    <a:gd name="connsiteX5-81" fmla="*/ 166689 w 272825"/>
                    <a:gd name="connsiteY5-82" fmla="*/ 3776661 h 3776662"/>
                    <a:gd name="connsiteX6-83" fmla="*/ 107157 w 272825"/>
                    <a:gd name="connsiteY6-84" fmla="*/ 3774280 h 3776662"/>
                    <a:gd name="connsiteX7-85" fmla="*/ 57151 w 272825"/>
                    <a:gd name="connsiteY7-86" fmla="*/ 3776661 h 3776662"/>
                    <a:gd name="connsiteX8-87" fmla="*/ 0 w 272825"/>
                    <a:gd name="connsiteY8-88" fmla="*/ 3776662 h 3776662"/>
                    <a:gd name="connsiteX9-89" fmla="*/ 1 w 272825"/>
                    <a:gd name="connsiteY9-90" fmla="*/ 3609974 h 3776662"/>
                    <a:gd name="connsiteX10" fmla="*/ 0 w 272825"/>
                    <a:gd name="connsiteY10" fmla="*/ 0 h 3776662"/>
                    <a:gd name="connsiteX0-91" fmla="*/ 0 w 273845"/>
                    <a:gd name="connsiteY0-92" fmla="*/ 0 h 3776662"/>
                    <a:gd name="connsiteX1-93" fmla="*/ 272825 w 273845"/>
                    <a:gd name="connsiteY1-94" fmla="*/ 0 h 3776662"/>
                    <a:gd name="connsiteX2-95" fmla="*/ 273845 w 273845"/>
                    <a:gd name="connsiteY2-96" fmla="*/ 3581399 h 3776662"/>
                    <a:gd name="connsiteX3-97" fmla="*/ 272825 w 273845"/>
                    <a:gd name="connsiteY3-98" fmla="*/ 3776662 h 3776662"/>
                    <a:gd name="connsiteX4-99" fmla="*/ 252414 w 273845"/>
                    <a:gd name="connsiteY4-100" fmla="*/ 3776661 h 3776662"/>
                    <a:gd name="connsiteX5-101" fmla="*/ 221457 w 273845"/>
                    <a:gd name="connsiteY5-102" fmla="*/ 3774280 h 3776662"/>
                    <a:gd name="connsiteX6-103" fmla="*/ 166689 w 273845"/>
                    <a:gd name="connsiteY6-104" fmla="*/ 3776661 h 3776662"/>
                    <a:gd name="connsiteX7-105" fmla="*/ 107157 w 273845"/>
                    <a:gd name="connsiteY7-106" fmla="*/ 3774280 h 3776662"/>
                    <a:gd name="connsiteX8-107" fmla="*/ 57151 w 273845"/>
                    <a:gd name="connsiteY8-108" fmla="*/ 3776661 h 3776662"/>
                    <a:gd name="connsiteX9-109" fmla="*/ 0 w 273845"/>
                    <a:gd name="connsiteY9-110" fmla="*/ 3776662 h 3776662"/>
                    <a:gd name="connsiteX10-111" fmla="*/ 1 w 273845"/>
                    <a:gd name="connsiteY10-112" fmla="*/ 3609974 h 3776662"/>
                    <a:gd name="connsiteX11" fmla="*/ 0 w 273845"/>
                    <a:gd name="connsiteY11" fmla="*/ 0 h 3776662"/>
                    <a:gd name="connsiteX0-113" fmla="*/ 0 w 273845"/>
                    <a:gd name="connsiteY0-114" fmla="*/ 0 h 3776662"/>
                    <a:gd name="connsiteX1-115" fmla="*/ 272825 w 273845"/>
                    <a:gd name="connsiteY1-116" fmla="*/ 0 h 3776662"/>
                    <a:gd name="connsiteX2-117" fmla="*/ 273845 w 273845"/>
                    <a:gd name="connsiteY2-118" fmla="*/ 3581399 h 3776662"/>
                    <a:gd name="connsiteX3-119" fmla="*/ 252414 w 273845"/>
                    <a:gd name="connsiteY3-120" fmla="*/ 3776661 h 3776662"/>
                    <a:gd name="connsiteX4-121" fmla="*/ 221457 w 273845"/>
                    <a:gd name="connsiteY4-122" fmla="*/ 3774280 h 3776662"/>
                    <a:gd name="connsiteX5-123" fmla="*/ 166689 w 273845"/>
                    <a:gd name="connsiteY5-124" fmla="*/ 3776661 h 3776662"/>
                    <a:gd name="connsiteX6-125" fmla="*/ 107157 w 273845"/>
                    <a:gd name="connsiteY6-126" fmla="*/ 3774280 h 3776662"/>
                    <a:gd name="connsiteX7-127" fmla="*/ 57151 w 273845"/>
                    <a:gd name="connsiteY7-128" fmla="*/ 3776661 h 3776662"/>
                    <a:gd name="connsiteX8-129" fmla="*/ 0 w 273845"/>
                    <a:gd name="connsiteY8-130" fmla="*/ 3776662 h 3776662"/>
                    <a:gd name="connsiteX9-131" fmla="*/ 1 w 273845"/>
                    <a:gd name="connsiteY9-132" fmla="*/ 3609974 h 3776662"/>
                    <a:gd name="connsiteX10-133" fmla="*/ 0 w 273845"/>
                    <a:gd name="connsiteY10-134" fmla="*/ 0 h 3776662"/>
                    <a:gd name="connsiteX0-135" fmla="*/ 0 w 273845"/>
                    <a:gd name="connsiteY0-136" fmla="*/ 0 h 3776661"/>
                    <a:gd name="connsiteX1-137" fmla="*/ 272825 w 273845"/>
                    <a:gd name="connsiteY1-138" fmla="*/ 0 h 3776661"/>
                    <a:gd name="connsiteX2-139" fmla="*/ 273845 w 273845"/>
                    <a:gd name="connsiteY2-140" fmla="*/ 3581399 h 3776661"/>
                    <a:gd name="connsiteX3-141" fmla="*/ 252414 w 273845"/>
                    <a:gd name="connsiteY3-142" fmla="*/ 3776661 h 3776661"/>
                    <a:gd name="connsiteX4-143" fmla="*/ 221457 w 273845"/>
                    <a:gd name="connsiteY4-144" fmla="*/ 3774280 h 3776661"/>
                    <a:gd name="connsiteX5-145" fmla="*/ 166689 w 273845"/>
                    <a:gd name="connsiteY5-146" fmla="*/ 3776661 h 3776661"/>
                    <a:gd name="connsiteX6-147" fmla="*/ 107157 w 273845"/>
                    <a:gd name="connsiteY6-148" fmla="*/ 3774280 h 3776661"/>
                    <a:gd name="connsiteX7-149" fmla="*/ 57151 w 273845"/>
                    <a:gd name="connsiteY7-150" fmla="*/ 3776661 h 3776661"/>
                    <a:gd name="connsiteX8-151" fmla="*/ 1 w 273845"/>
                    <a:gd name="connsiteY8-152" fmla="*/ 3609974 h 3776661"/>
                    <a:gd name="connsiteX9-153" fmla="*/ 0 w 273845"/>
                    <a:gd name="connsiteY9-154" fmla="*/ 0 h 3776661"/>
                    <a:gd name="connsiteX0-155" fmla="*/ 0 w 273845"/>
                    <a:gd name="connsiteY0-156" fmla="*/ 0 h 3776661"/>
                    <a:gd name="connsiteX1-157" fmla="*/ 272825 w 273845"/>
                    <a:gd name="connsiteY1-158" fmla="*/ 0 h 3776661"/>
                    <a:gd name="connsiteX2-159" fmla="*/ 273845 w 273845"/>
                    <a:gd name="connsiteY2-160" fmla="*/ 3581399 h 3776661"/>
                    <a:gd name="connsiteX3-161" fmla="*/ 252414 w 273845"/>
                    <a:gd name="connsiteY3-162" fmla="*/ 3776661 h 3776661"/>
                    <a:gd name="connsiteX4-163" fmla="*/ 221457 w 273845"/>
                    <a:gd name="connsiteY4-164" fmla="*/ 3774280 h 3776661"/>
                    <a:gd name="connsiteX5-165" fmla="*/ 166689 w 273845"/>
                    <a:gd name="connsiteY5-166" fmla="*/ 3776661 h 3776661"/>
                    <a:gd name="connsiteX6-167" fmla="*/ 104776 w 273845"/>
                    <a:gd name="connsiteY6-168" fmla="*/ 3664743 h 3776661"/>
                    <a:gd name="connsiteX7-169" fmla="*/ 57151 w 273845"/>
                    <a:gd name="connsiteY7-170" fmla="*/ 3776661 h 3776661"/>
                    <a:gd name="connsiteX8-171" fmla="*/ 1 w 273845"/>
                    <a:gd name="connsiteY8-172" fmla="*/ 3609974 h 3776661"/>
                    <a:gd name="connsiteX9-173" fmla="*/ 0 w 273845"/>
                    <a:gd name="connsiteY9-174" fmla="*/ 0 h 3776661"/>
                    <a:gd name="connsiteX0-175" fmla="*/ 0 w 273845"/>
                    <a:gd name="connsiteY0-176" fmla="*/ 0 h 3776661"/>
                    <a:gd name="connsiteX1-177" fmla="*/ 272825 w 273845"/>
                    <a:gd name="connsiteY1-178" fmla="*/ 0 h 3776661"/>
                    <a:gd name="connsiteX2-179" fmla="*/ 273845 w 273845"/>
                    <a:gd name="connsiteY2-180" fmla="*/ 3581399 h 3776661"/>
                    <a:gd name="connsiteX3-181" fmla="*/ 252414 w 273845"/>
                    <a:gd name="connsiteY3-182" fmla="*/ 3776661 h 3776661"/>
                    <a:gd name="connsiteX4-183" fmla="*/ 221457 w 273845"/>
                    <a:gd name="connsiteY4-184" fmla="*/ 3774280 h 3776661"/>
                    <a:gd name="connsiteX5-185" fmla="*/ 166689 w 273845"/>
                    <a:gd name="connsiteY5-186" fmla="*/ 3776661 h 3776661"/>
                    <a:gd name="connsiteX6-187" fmla="*/ 104776 w 273845"/>
                    <a:gd name="connsiteY6-188" fmla="*/ 3664743 h 3776661"/>
                    <a:gd name="connsiteX7-189" fmla="*/ 57151 w 273845"/>
                    <a:gd name="connsiteY7-190" fmla="*/ 3750467 h 3776661"/>
                    <a:gd name="connsiteX8-191" fmla="*/ 1 w 273845"/>
                    <a:gd name="connsiteY8-192" fmla="*/ 3609974 h 3776661"/>
                    <a:gd name="connsiteX9-193" fmla="*/ 0 w 273845"/>
                    <a:gd name="connsiteY9-194" fmla="*/ 0 h 3776661"/>
                    <a:gd name="connsiteX0-195" fmla="*/ 0 w 273845"/>
                    <a:gd name="connsiteY0-196" fmla="*/ 0 h 3776661"/>
                    <a:gd name="connsiteX1-197" fmla="*/ 272825 w 273845"/>
                    <a:gd name="connsiteY1-198" fmla="*/ 0 h 3776661"/>
                    <a:gd name="connsiteX2-199" fmla="*/ 273845 w 273845"/>
                    <a:gd name="connsiteY2-200" fmla="*/ 3581399 h 3776661"/>
                    <a:gd name="connsiteX3-201" fmla="*/ 252414 w 273845"/>
                    <a:gd name="connsiteY3-202" fmla="*/ 3776661 h 3776661"/>
                    <a:gd name="connsiteX4-203" fmla="*/ 228601 w 273845"/>
                    <a:gd name="connsiteY4-204" fmla="*/ 3629023 h 3776661"/>
                    <a:gd name="connsiteX5-205" fmla="*/ 166689 w 273845"/>
                    <a:gd name="connsiteY5-206" fmla="*/ 3776661 h 3776661"/>
                    <a:gd name="connsiteX6-207" fmla="*/ 104776 w 273845"/>
                    <a:gd name="connsiteY6-208" fmla="*/ 3664743 h 3776661"/>
                    <a:gd name="connsiteX7-209" fmla="*/ 57151 w 273845"/>
                    <a:gd name="connsiteY7-210" fmla="*/ 3750467 h 3776661"/>
                    <a:gd name="connsiteX8-211" fmla="*/ 1 w 273845"/>
                    <a:gd name="connsiteY8-212" fmla="*/ 3609974 h 3776661"/>
                    <a:gd name="connsiteX9-213" fmla="*/ 0 w 273845"/>
                    <a:gd name="connsiteY9-214" fmla="*/ 0 h 3776661"/>
                    <a:gd name="connsiteX0-215" fmla="*/ 0 w 273845"/>
                    <a:gd name="connsiteY0-216" fmla="*/ 0 h 3776661"/>
                    <a:gd name="connsiteX1-217" fmla="*/ 272825 w 273845"/>
                    <a:gd name="connsiteY1-218" fmla="*/ 0 h 3776661"/>
                    <a:gd name="connsiteX2-219" fmla="*/ 273845 w 273845"/>
                    <a:gd name="connsiteY2-220" fmla="*/ 3581399 h 3776661"/>
                    <a:gd name="connsiteX3-221" fmla="*/ 250032 w 273845"/>
                    <a:gd name="connsiteY3-222" fmla="*/ 3695699 h 3776661"/>
                    <a:gd name="connsiteX4-223" fmla="*/ 228601 w 273845"/>
                    <a:gd name="connsiteY4-224" fmla="*/ 3629023 h 3776661"/>
                    <a:gd name="connsiteX5-225" fmla="*/ 166689 w 273845"/>
                    <a:gd name="connsiteY5-226" fmla="*/ 3776661 h 3776661"/>
                    <a:gd name="connsiteX6-227" fmla="*/ 104776 w 273845"/>
                    <a:gd name="connsiteY6-228" fmla="*/ 3664743 h 3776661"/>
                    <a:gd name="connsiteX7-229" fmla="*/ 57151 w 273845"/>
                    <a:gd name="connsiteY7-230" fmla="*/ 3750467 h 3776661"/>
                    <a:gd name="connsiteX8-231" fmla="*/ 1 w 273845"/>
                    <a:gd name="connsiteY8-232" fmla="*/ 3609974 h 3776661"/>
                    <a:gd name="connsiteX9-233" fmla="*/ 0 w 273845"/>
                    <a:gd name="connsiteY9-234" fmla="*/ 0 h 3776661"/>
                    <a:gd name="connsiteX0-235" fmla="*/ 0 w 273845"/>
                    <a:gd name="connsiteY0-236" fmla="*/ 0 h 3776661"/>
                    <a:gd name="connsiteX1-237" fmla="*/ 272825 w 273845"/>
                    <a:gd name="connsiteY1-238" fmla="*/ 0 h 3776661"/>
                    <a:gd name="connsiteX2-239" fmla="*/ 273845 w 273845"/>
                    <a:gd name="connsiteY2-240" fmla="*/ 3581399 h 3776661"/>
                    <a:gd name="connsiteX3-241" fmla="*/ 247651 w 273845"/>
                    <a:gd name="connsiteY3-242" fmla="*/ 3702843 h 3776661"/>
                    <a:gd name="connsiteX4-243" fmla="*/ 228601 w 273845"/>
                    <a:gd name="connsiteY4-244" fmla="*/ 3629023 h 3776661"/>
                    <a:gd name="connsiteX5-245" fmla="*/ 166689 w 273845"/>
                    <a:gd name="connsiteY5-246" fmla="*/ 3776661 h 3776661"/>
                    <a:gd name="connsiteX6-247" fmla="*/ 104776 w 273845"/>
                    <a:gd name="connsiteY6-248" fmla="*/ 3664743 h 3776661"/>
                    <a:gd name="connsiteX7-249" fmla="*/ 57151 w 273845"/>
                    <a:gd name="connsiteY7-250" fmla="*/ 3750467 h 3776661"/>
                    <a:gd name="connsiteX8-251" fmla="*/ 1 w 273845"/>
                    <a:gd name="connsiteY8-252" fmla="*/ 3609974 h 3776661"/>
                    <a:gd name="connsiteX9-253" fmla="*/ 0 w 273845"/>
                    <a:gd name="connsiteY9-254" fmla="*/ 0 h 3776661"/>
                    <a:gd name="connsiteX0-255" fmla="*/ 0 w 273845"/>
                    <a:gd name="connsiteY0-256" fmla="*/ 0 h 3776661"/>
                    <a:gd name="connsiteX1-257" fmla="*/ 272825 w 273845"/>
                    <a:gd name="connsiteY1-258" fmla="*/ 0 h 3776661"/>
                    <a:gd name="connsiteX2-259" fmla="*/ 273845 w 273845"/>
                    <a:gd name="connsiteY2-260" fmla="*/ 3581399 h 3776661"/>
                    <a:gd name="connsiteX3-261" fmla="*/ 247651 w 273845"/>
                    <a:gd name="connsiteY3-262" fmla="*/ 3702843 h 3776661"/>
                    <a:gd name="connsiteX4-263" fmla="*/ 228601 w 273845"/>
                    <a:gd name="connsiteY4-264" fmla="*/ 3629023 h 3776661"/>
                    <a:gd name="connsiteX5-265" fmla="*/ 166689 w 273845"/>
                    <a:gd name="connsiteY5-266" fmla="*/ 3776661 h 3776661"/>
                    <a:gd name="connsiteX6-267" fmla="*/ 104776 w 273845"/>
                    <a:gd name="connsiteY6-268" fmla="*/ 3664743 h 3776661"/>
                    <a:gd name="connsiteX7-269" fmla="*/ 57151 w 273845"/>
                    <a:gd name="connsiteY7-270" fmla="*/ 3750467 h 3776661"/>
                    <a:gd name="connsiteX8-271" fmla="*/ 1 w 273845"/>
                    <a:gd name="connsiteY8-272" fmla="*/ 3609974 h 3776661"/>
                    <a:gd name="connsiteX9-273" fmla="*/ 0 w 273845"/>
                    <a:gd name="connsiteY9-274" fmla="*/ 0 h 3776661"/>
                    <a:gd name="connsiteX0-275" fmla="*/ 0 w 273845"/>
                    <a:gd name="connsiteY0-276" fmla="*/ 0 h 3776661"/>
                    <a:gd name="connsiteX1-277" fmla="*/ 272825 w 273845"/>
                    <a:gd name="connsiteY1-278" fmla="*/ 0 h 3776661"/>
                    <a:gd name="connsiteX2-279" fmla="*/ 273845 w 273845"/>
                    <a:gd name="connsiteY2-280" fmla="*/ 3581399 h 3776661"/>
                    <a:gd name="connsiteX3-281" fmla="*/ 247651 w 273845"/>
                    <a:gd name="connsiteY3-282" fmla="*/ 3702843 h 3776661"/>
                    <a:gd name="connsiteX4-283" fmla="*/ 228601 w 273845"/>
                    <a:gd name="connsiteY4-284" fmla="*/ 3629023 h 3776661"/>
                    <a:gd name="connsiteX5-285" fmla="*/ 166689 w 273845"/>
                    <a:gd name="connsiteY5-286" fmla="*/ 3776661 h 3776661"/>
                    <a:gd name="connsiteX6-287" fmla="*/ 104776 w 273845"/>
                    <a:gd name="connsiteY6-288" fmla="*/ 3664743 h 3776661"/>
                    <a:gd name="connsiteX7-289" fmla="*/ 57151 w 273845"/>
                    <a:gd name="connsiteY7-290" fmla="*/ 3750467 h 3776661"/>
                    <a:gd name="connsiteX8-291" fmla="*/ 1 w 273845"/>
                    <a:gd name="connsiteY8-292" fmla="*/ 3609974 h 3776661"/>
                    <a:gd name="connsiteX9-293" fmla="*/ 0 w 273845"/>
                    <a:gd name="connsiteY9-294" fmla="*/ 0 h 3776661"/>
                    <a:gd name="connsiteX0-295" fmla="*/ 0 w 273845"/>
                    <a:gd name="connsiteY0-296" fmla="*/ 0 h 3776661"/>
                    <a:gd name="connsiteX1-297" fmla="*/ 272825 w 273845"/>
                    <a:gd name="connsiteY1-298" fmla="*/ 0 h 3776661"/>
                    <a:gd name="connsiteX2-299" fmla="*/ 273845 w 273845"/>
                    <a:gd name="connsiteY2-300" fmla="*/ 3581399 h 3776661"/>
                    <a:gd name="connsiteX3-301" fmla="*/ 247651 w 273845"/>
                    <a:gd name="connsiteY3-302" fmla="*/ 3702843 h 3776661"/>
                    <a:gd name="connsiteX4-303" fmla="*/ 228601 w 273845"/>
                    <a:gd name="connsiteY4-304" fmla="*/ 3629023 h 3776661"/>
                    <a:gd name="connsiteX5-305" fmla="*/ 166689 w 273845"/>
                    <a:gd name="connsiteY5-306" fmla="*/ 3776661 h 3776661"/>
                    <a:gd name="connsiteX6-307" fmla="*/ 104776 w 273845"/>
                    <a:gd name="connsiteY6-308" fmla="*/ 3664743 h 3776661"/>
                    <a:gd name="connsiteX7-309" fmla="*/ 57151 w 273845"/>
                    <a:gd name="connsiteY7-310" fmla="*/ 3750467 h 3776661"/>
                    <a:gd name="connsiteX8-311" fmla="*/ 1 w 273845"/>
                    <a:gd name="connsiteY8-312" fmla="*/ 3609974 h 3776661"/>
                    <a:gd name="connsiteX9-313" fmla="*/ 0 w 273845"/>
                    <a:gd name="connsiteY9-314" fmla="*/ 0 h 3776661"/>
                    <a:gd name="connsiteX0-315" fmla="*/ 0 w 273845"/>
                    <a:gd name="connsiteY0-316" fmla="*/ 0 h 3776661"/>
                    <a:gd name="connsiteX1-317" fmla="*/ 272825 w 273845"/>
                    <a:gd name="connsiteY1-318" fmla="*/ 0 h 3776661"/>
                    <a:gd name="connsiteX2-319" fmla="*/ 273845 w 273845"/>
                    <a:gd name="connsiteY2-320" fmla="*/ 3581399 h 3776661"/>
                    <a:gd name="connsiteX3-321" fmla="*/ 247651 w 273845"/>
                    <a:gd name="connsiteY3-322" fmla="*/ 3702843 h 3776661"/>
                    <a:gd name="connsiteX4-323" fmla="*/ 228601 w 273845"/>
                    <a:gd name="connsiteY4-324" fmla="*/ 3629023 h 3776661"/>
                    <a:gd name="connsiteX5-325" fmla="*/ 166689 w 273845"/>
                    <a:gd name="connsiteY5-326" fmla="*/ 3776661 h 3776661"/>
                    <a:gd name="connsiteX6-327" fmla="*/ 104776 w 273845"/>
                    <a:gd name="connsiteY6-328" fmla="*/ 3664743 h 3776661"/>
                    <a:gd name="connsiteX7-329" fmla="*/ 57151 w 273845"/>
                    <a:gd name="connsiteY7-330" fmla="*/ 3750467 h 3776661"/>
                    <a:gd name="connsiteX8-331" fmla="*/ 1 w 273845"/>
                    <a:gd name="connsiteY8-332" fmla="*/ 3609974 h 3776661"/>
                    <a:gd name="connsiteX9-333" fmla="*/ 0 w 273845"/>
                    <a:gd name="connsiteY9-334" fmla="*/ 0 h 3776661"/>
                    <a:gd name="connsiteX0-335" fmla="*/ 0 w 273845"/>
                    <a:gd name="connsiteY0-336" fmla="*/ 0 h 3776661"/>
                    <a:gd name="connsiteX1-337" fmla="*/ 272825 w 273845"/>
                    <a:gd name="connsiteY1-338" fmla="*/ 0 h 3776661"/>
                    <a:gd name="connsiteX2-339" fmla="*/ 273845 w 273845"/>
                    <a:gd name="connsiteY2-340" fmla="*/ 3581399 h 3776661"/>
                    <a:gd name="connsiteX3-341" fmla="*/ 247651 w 273845"/>
                    <a:gd name="connsiteY3-342" fmla="*/ 3702843 h 3776661"/>
                    <a:gd name="connsiteX4-343" fmla="*/ 228601 w 273845"/>
                    <a:gd name="connsiteY4-344" fmla="*/ 3629023 h 3776661"/>
                    <a:gd name="connsiteX5-345" fmla="*/ 166689 w 273845"/>
                    <a:gd name="connsiteY5-346" fmla="*/ 3776661 h 3776661"/>
                    <a:gd name="connsiteX6-347" fmla="*/ 104776 w 273845"/>
                    <a:gd name="connsiteY6-348" fmla="*/ 3664743 h 3776661"/>
                    <a:gd name="connsiteX7-349" fmla="*/ 57151 w 273845"/>
                    <a:gd name="connsiteY7-350" fmla="*/ 3750467 h 3776661"/>
                    <a:gd name="connsiteX8-351" fmla="*/ 1 w 273845"/>
                    <a:gd name="connsiteY8-352" fmla="*/ 3609974 h 3776661"/>
                    <a:gd name="connsiteX9-353" fmla="*/ 0 w 273845"/>
                    <a:gd name="connsiteY9-354" fmla="*/ 0 h 3776661"/>
                    <a:gd name="connsiteX0-355" fmla="*/ 0 w 273845"/>
                    <a:gd name="connsiteY0-356" fmla="*/ 0 h 3776887"/>
                    <a:gd name="connsiteX1-357" fmla="*/ 272825 w 273845"/>
                    <a:gd name="connsiteY1-358" fmla="*/ 0 h 3776887"/>
                    <a:gd name="connsiteX2-359" fmla="*/ 273845 w 273845"/>
                    <a:gd name="connsiteY2-360" fmla="*/ 3581399 h 3776887"/>
                    <a:gd name="connsiteX3-361" fmla="*/ 247651 w 273845"/>
                    <a:gd name="connsiteY3-362" fmla="*/ 3702843 h 3776887"/>
                    <a:gd name="connsiteX4-363" fmla="*/ 228601 w 273845"/>
                    <a:gd name="connsiteY4-364" fmla="*/ 3629023 h 3776887"/>
                    <a:gd name="connsiteX5-365" fmla="*/ 166689 w 273845"/>
                    <a:gd name="connsiteY5-366" fmla="*/ 3776661 h 3776887"/>
                    <a:gd name="connsiteX6-367" fmla="*/ 104776 w 273845"/>
                    <a:gd name="connsiteY6-368" fmla="*/ 3664743 h 3776887"/>
                    <a:gd name="connsiteX7-369" fmla="*/ 57151 w 273845"/>
                    <a:gd name="connsiteY7-370" fmla="*/ 3750467 h 3776887"/>
                    <a:gd name="connsiteX8-371" fmla="*/ 1 w 273845"/>
                    <a:gd name="connsiteY8-372" fmla="*/ 3609974 h 3776887"/>
                    <a:gd name="connsiteX9-373" fmla="*/ 0 w 273845"/>
                    <a:gd name="connsiteY9-374" fmla="*/ 0 h 3776887"/>
                    <a:gd name="connsiteX0-375" fmla="*/ 0 w 273845"/>
                    <a:gd name="connsiteY0-376" fmla="*/ 0 h 3776887"/>
                    <a:gd name="connsiteX1-377" fmla="*/ 272825 w 273845"/>
                    <a:gd name="connsiteY1-378" fmla="*/ 0 h 3776887"/>
                    <a:gd name="connsiteX2-379" fmla="*/ 273845 w 273845"/>
                    <a:gd name="connsiteY2-380" fmla="*/ 3581399 h 3776887"/>
                    <a:gd name="connsiteX3-381" fmla="*/ 247651 w 273845"/>
                    <a:gd name="connsiteY3-382" fmla="*/ 3702843 h 3776887"/>
                    <a:gd name="connsiteX4-383" fmla="*/ 228601 w 273845"/>
                    <a:gd name="connsiteY4-384" fmla="*/ 3629023 h 3776887"/>
                    <a:gd name="connsiteX5-385" fmla="*/ 166689 w 273845"/>
                    <a:gd name="connsiteY5-386" fmla="*/ 3776661 h 3776887"/>
                    <a:gd name="connsiteX6-387" fmla="*/ 104776 w 273845"/>
                    <a:gd name="connsiteY6-388" fmla="*/ 3664743 h 3776887"/>
                    <a:gd name="connsiteX7-389" fmla="*/ 57151 w 273845"/>
                    <a:gd name="connsiteY7-390" fmla="*/ 3750467 h 3776887"/>
                    <a:gd name="connsiteX8-391" fmla="*/ 1 w 273845"/>
                    <a:gd name="connsiteY8-392" fmla="*/ 3609974 h 3776887"/>
                    <a:gd name="connsiteX9-393" fmla="*/ 0 w 273845"/>
                    <a:gd name="connsiteY9-394" fmla="*/ 0 h 3776887"/>
                    <a:gd name="connsiteX0-395" fmla="*/ 0 w 273845"/>
                    <a:gd name="connsiteY0-396" fmla="*/ 0 h 3776887"/>
                    <a:gd name="connsiteX1-397" fmla="*/ 272825 w 273845"/>
                    <a:gd name="connsiteY1-398" fmla="*/ 0 h 3776887"/>
                    <a:gd name="connsiteX2-399" fmla="*/ 273845 w 273845"/>
                    <a:gd name="connsiteY2-400" fmla="*/ 3581399 h 3776887"/>
                    <a:gd name="connsiteX3-401" fmla="*/ 247651 w 273845"/>
                    <a:gd name="connsiteY3-402" fmla="*/ 3702843 h 3776887"/>
                    <a:gd name="connsiteX4-403" fmla="*/ 228601 w 273845"/>
                    <a:gd name="connsiteY4-404" fmla="*/ 3629023 h 3776887"/>
                    <a:gd name="connsiteX5-405" fmla="*/ 166689 w 273845"/>
                    <a:gd name="connsiteY5-406" fmla="*/ 3776661 h 3776887"/>
                    <a:gd name="connsiteX6-407" fmla="*/ 104776 w 273845"/>
                    <a:gd name="connsiteY6-408" fmla="*/ 3664743 h 3776887"/>
                    <a:gd name="connsiteX7-409" fmla="*/ 57151 w 273845"/>
                    <a:gd name="connsiteY7-410" fmla="*/ 3750467 h 3776887"/>
                    <a:gd name="connsiteX8-411" fmla="*/ 1 w 273845"/>
                    <a:gd name="connsiteY8-412" fmla="*/ 3609974 h 3776887"/>
                    <a:gd name="connsiteX9-413" fmla="*/ 0 w 273845"/>
                    <a:gd name="connsiteY9-414" fmla="*/ 0 h 3776887"/>
                    <a:gd name="connsiteX0-415" fmla="*/ 0 w 273845"/>
                    <a:gd name="connsiteY0-416" fmla="*/ 0 h 3776859"/>
                    <a:gd name="connsiteX1-417" fmla="*/ 272825 w 273845"/>
                    <a:gd name="connsiteY1-418" fmla="*/ 0 h 3776859"/>
                    <a:gd name="connsiteX2-419" fmla="*/ 273845 w 273845"/>
                    <a:gd name="connsiteY2-420" fmla="*/ 3581399 h 3776859"/>
                    <a:gd name="connsiteX3-421" fmla="*/ 247651 w 273845"/>
                    <a:gd name="connsiteY3-422" fmla="*/ 3702843 h 3776859"/>
                    <a:gd name="connsiteX4-423" fmla="*/ 223839 w 273845"/>
                    <a:gd name="connsiteY4-424" fmla="*/ 3631404 h 3776859"/>
                    <a:gd name="connsiteX5-425" fmla="*/ 166689 w 273845"/>
                    <a:gd name="connsiteY5-426" fmla="*/ 3776661 h 3776859"/>
                    <a:gd name="connsiteX6-427" fmla="*/ 104776 w 273845"/>
                    <a:gd name="connsiteY6-428" fmla="*/ 3664743 h 3776859"/>
                    <a:gd name="connsiteX7-429" fmla="*/ 57151 w 273845"/>
                    <a:gd name="connsiteY7-430" fmla="*/ 3750467 h 3776859"/>
                    <a:gd name="connsiteX8-431" fmla="*/ 1 w 273845"/>
                    <a:gd name="connsiteY8-432" fmla="*/ 3609974 h 3776859"/>
                    <a:gd name="connsiteX9-433" fmla="*/ 0 w 273845"/>
                    <a:gd name="connsiteY9-434" fmla="*/ 0 h 3776859"/>
                    <a:gd name="connsiteX0-435" fmla="*/ 0 w 273845"/>
                    <a:gd name="connsiteY0-436" fmla="*/ 0 h 3776859"/>
                    <a:gd name="connsiteX1-437" fmla="*/ 272825 w 273845"/>
                    <a:gd name="connsiteY1-438" fmla="*/ 0 h 3776859"/>
                    <a:gd name="connsiteX2-439" fmla="*/ 273845 w 273845"/>
                    <a:gd name="connsiteY2-440" fmla="*/ 3581399 h 3776859"/>
                    <a:gd name="connsiteX3-441" fmla="*/ 247651 w 273845"/>
                    <a:gd name="connsiteY3-442" fmla="*/ 3702843 h 3776859"/>
                    <a:gd name="connsiteX4-443" fmla="*/ 223839 w 273845"/>
                    <a:gd name="connsiteY4-444" fmla="*/ 3631404 h 3776859"/>
                    <a:gd name="connsiteX5-445" fmla="*/ 166689 w 273845"/>
                    <a:gd name="connsiteY5-446" fmla="*/ 3776661 h 3776859"/>
                    <a:gd name="connsiteX6-447" fmla="*/ 104776 w 273845"/>
                    <a:gd name="connsiteY6-448" fmla="*/ 3664743 h 3776859"/>
                    <a:gd name="connsiteX7-449" fmla="*/ 57151 w 273845"/>
                    <a:gd name="connsiteY7-450" fmla="*/ 3750467 h 3776859"/>
                    <a:gd name="connsiteX8-451" fmla="*/ 1 w 273845"/>
                    <a:gd name="connsiteY8-452" fmla="*/ 3609974 h 3776859"/>
                    <a:gd name="connsiteX9-453" fmla="*/ 0 w 273845"/>
                    <a:gd name="connsiteY9-454" fmla="*/ 0 h 3776859"/>
                    <a:gd name="connsiteX0-455" fmla="*/ 0 w 273894"/>
                    <a:gd name="connsiteY0-456" fmla="*/ 0 h 3776859"/>
                    <a:gd name="connsiteX1-457" fmla="*/ 272825 w 273894"/>
                    <a:gd name="connsiteY1-458" fmla="*/ 0 h 3776859"/>
                    <a:gd name="connsiteX2-459" fmla="*/ 273845 w 273894"/>
                    <a:gd name="connsiteY2-460" fmla="*/ 3581399 h 3776859"/>
                    <a:gd name="connsiteX3-461" fmla="*/ 247651 w 273894"/>
                    <a:gd name="connsiteY3-462" fmla="*/ 3702843 h 3776859"/>
                    <a:gd name="connsiteX4-463" fmla="*/ 223839 w 273894"/>
                    <a:gd name="connsiteY4-464" fmla="*/ 3631404 h 3776859"/>
                    <a:gd name="connsiteX5-465" fmla="*/ 166689 w 273894"/>
                    <a:gd name="connsiteY5-466" fmla="*/ 3776661 h 3776859"/>
                    <a:gd name="connsiteX6-467" fmla="*/ 104776 w 273894"/>
                    <a:gd name="connsiteY6-468" fmla="*/ 3664743 h 3776859"/>
                    <a:gd name="connsiteX7-469" fmla="*/ 57151 w 273894"/>
                    <a:gd name="connsiteY7-470" fmla="*/ 3750467 h 3776859"/>
                    <a:gd name="connsiteX8-471" fmla="*/ 1 w 273894"/>
                    <a:gd name="connsiteY8-472" fmla="*/ 3609974 h 3776859"/>
                    <a:gd name="connsiteX9-473" fmla="*/ 0 w 273894"/>
                    <a:gd name="connsiteY9-474" fmla="*/ 0 h 3776859"/>
                    <a:gd name="connsiteX0-475" fmla="*/ 0 w 273894"/>
                    <a:gd name="connsiteY0-476" fmla="*/ 0 h 3776859"/>
                    <a:gd name="connsiteX1-477" fmla="*/ 272825 w 273894"/>
                    <a:gd name="connsiteY1-478" fmla="*/ 0 h 3776859"/>
                    <a:gd name="connsiteX2-479" fmla="*/ 273845 w 273894"/>
                    <a:gd name="connsiteY2-480" fmla="*/ 3581399 h 3776859"/>
                    <a:gd name="connsiteX3-481" fmla="*/ 247651 w 273894"/>
                    <a:gd name="connsiteY3-482" fmla="*/ 3702843 h 3776859"/>
                    <a:gd name="connsiteX4-483" fmla="*/ 223839 w 273894"/>
                    <a:gd name="connsiteY4-484" fmla="*/ 3631404 h 3776859"/>
                    <a:gd name="connsiteX5-485" fmla="*/ 166689 w 273894"/>
                    <a:gd name="connsiteY5-486" fmla="*/ 3776661 h 3776859"/>
                    <a:gd name="connsiteX6-487" fmla="*/ 104776 w 273894"/>
                    <a:gd name="connsiteY6-488" fmla="*/ 3664743 h 3776859"/>
                    <a:gd name="connsiteX7-489" fmla="*/ 57151 w 273894"/>
                    <a:gd name="connsiteY7-490" fmla="*/ 3750467 h 3776859"/>
                    <a:gd name="connsiteX8-491" fmla="*/ 1 w 273894"/>
                    <a:gd name="connsiteY8-492" fmla="*/ 3609974 h 3776859"/>
                    <a:gd name="connsiteX9-493" fmla="*/ 0 w 273894"/>
                    <a:gd name="connsiteY9-494" fmla="*/ 0 h 3776859"/>
                    <a:gd name="connsiteX0-495" fmla="*/ 0 w 273845"/>
                    <a:gd name="connsiteY0-496" fmla="*/ 0 h 3776859"/>
                    <a:gd name="connsiteX1-497" fmla="*/ 272825 w 273845"/>
                    <a:gd name="connsiteY1-498" fmla="*/ 0 h 3776859"/>
                    <a:gd name="connsiteX2-499" fmla="*/ 273845 w 273845"/>
                    <a:gd name="connsiteY2-500" fmla="*/ 3581399 h 3776859"/>
                    <a:gd name="connsiteX3-501" fmla="*/ 247651 w 273845"/>
                    <a:gd name="connsiteY3-502" fmla="*/ 3702843 h 3776859"/>
                    <a:gd name="connsiteX4-503" fmla="*/ 223839 w 273845"/>
                    <a:gd name="connsiteY4-504" fmla="*/ 3631404 h 3776859"/>
                    <a:gd name="connsiteX5-505" fmla="*/ 166689 w 273845"/>
                    <a:gd name="connsiteY5-506" fmla="*/ 3776661 h 3776859"/>
                    <a:gd name="connsiteX6-507" fmla="*/ 104776 w 273845"/>
                    <a:gd name="connsiteY6-508" fmla="*/ 3664743 h 3776859"/>
                    <a:gd name="connsiteX7-509" fmla="*/ 57151 w 273845"/>
                    <a:gd name="connsiteY7-510" fmla="*/ 3750467 h 3776859"/>
                    <a:gd name="connsiteX8-511" fmla="*/ 1 w 273845"/>
                    <a:gd name="connsiteY8-512" fmla="*/ 3609974 h 3776859"/>
                    <a:gd name="connsiteX9-513" fmla="*/ 0 w 273845"/>
                    <a:gd name="connsiteY9-514" fmla="*/ 0 h 3776859"/>
                    <a:gd name="connsiteX0-515" fmla="*/ 0 w 273845"/>
                    <a:gd name="connsiteY0-516" fmla="*/ 0 h 3776859"/>
                    <a:gd name="connsiteX1-517" fmla="*/ 272825 w 273845"/>
                    <a:gd name="connsiteY1-518" fmla="*/ 0 h 3776859"/>
                    <a:gd name="connsiteX2-519" fmla="*/ 273845 w 273845"/>
                    <a:gd name="connsiteY2-520" fmla="*/ 3581399 h 3776859"/>
                    <a:gd name="connsiteX3-521" fmla="*/ 252414 w 273845"/>
                    <a:gd name="connsiteY3-522" fmla="*/ 3702843 h 3776859"/>
                    <a:gd name="connsiteX4-523" fmla="*/ 223839 w 273845"/>
                    <a:gd name="connsiteY4-524" fmla="*/ 3631404 h 3776859"/>
                    <a:gd name="connsiteX5-525" fmla="*/ 166689 w 273845"/>
                    <a:gd name="connsiteY5-526" fmla="*/ 3776661 h 3776859"/>
                    <a:gd name="connsiteX6-527" fmla="*/ 104776 w 273845"/>
                    <a:gd name="connsiteY6-528" fmla="*/ 3664743 h 3776859"/>
                    <a:gd name="connsiteX7-529" fmla="*/ 57151 w 273845"/>
                    <a:gd name="connsiteY7-530" fmla="*/ 3750467 h 3776859"/>
                    <a:gd name="connsiteX8-531" fmla="*/ 1 w 273845"/>
                    <a:gd name="connsiteY8-532" fmla="*/ 3609974 h 3776859"/>
                    <a:gd name="connsiteX9-533" fmla="*/ 0 w 273845"/>
                    <a:gd name="connsiteY9-534" fmla="*/ 0 h 3776859"/>
                    <a:gd name="connsiteX0-535" fmla="*/ 0 w 273845"/>
                    <a:gd name="connsiteY0-536" fmla="*/ 0 h 3776859"/>
                    <a:gd name="connsiteX1-537" fmla="*/ 272825 w 273845"/>
                    <a:gd name="connsiteY1-538" fmla="*/ 0 h 3776859"/>
                    <a:gd name="connsiteX2-539" fmla="*/ 273845 w 273845"/>
                    <a:gd name="connsiteY2-540" fmla="*/ 3581399 h 3776859"/>
                    <a:gd name="connsiteX3-541" fmla="*/ 252414 w 273845"/>
                    <a:gd name="connsiteY3-542" fmla="*/ 3702843 h 3776859"/>
                    <a:gd name="connsiteX4-543" fmla="*/ 223839 w 273845"/>
                    <a:gd name="connsiteY4-544" fmla="*/ 3631404 h 3776859"/>
                    <a:gd name="connsiteX5-545" fmla="*/ 166689 w 273845"/>
                    <a:gd name="connsiteY5-546" fmla="*/ 3776661 h 3776859"/>
                    <a:gd name="connsiteX6-547" fmla="*/ 104776 w 273845"/>
                    <a:gd name="connsiteY6-548" fmla="*/ 3664743 h 3776859"/>
                    <a:gd name="connsiteX7-549" fmla="*/ 57151 w 273845"/>
                    <a:gd name="connsiteY7-550" fmla="*/ 3750467 h 3776859"/>
                    <a:gd name="connsiteX8-551" fmla="*/ 1 w 273845"/>
                    <a:gd name="connsiteY8-552" fmla="*/ 3609974 h 3776859"/>
                    <a:gd name="connsiteX9-553" fmla="*/ 0 w 273845"/>
                    <a:gd name="connsiteY9-554" fmla="*/ 0 h 3776859"/>
                    <a:gd name="connsiteX0-555" fmla="*/ 0 w 273845"/>
                    <a:gd name="connsiteY0-556" fmla="*/ 0 h 3776859"/>
                    <a:gd name="connsiteX1-557" fmla="*/ 272825 w 273845"/>
                    <a:gd name="connsiteY1-558" fmla="*/ 0 h 3776859"/>
                    <a:gd name="connsiteX2-559" fmla="*/ 273845 w 273845"/>
                    <a:gd name="connsiteY2-560" fmla="*/ 3581399 h 3776859"/>
                    <a:gd name="connsiteX3-561" fmla="*/ 245270 w 273845"/>
                    <a:gd name="connsiteY3-562" fmla="*/ 3702843 h 3776859"/>
                    <a:gd name="connsiteX4-563" fmla="*/ 223839 w 273845"/>
                    <a:gd name="connsiteY4-564" fmla="*/ 3631404 h 3776859"/>
                    <a:gd name="connsiteX5-565" fmla="*/ 166689 w 273845"/>
                    <a:gd name="connsiteY5-566" fmla="*/ 3776661 h 3776859"/>
                    <a:gd name="connsiteX6-567" fmla="*/ 104776 w 273845"/>
                    <a:gd name="connsiteY6-568" fmla="*/ 3664743 h 3776859"/>
                    <a:gd name="connsiteX7-569" fmla="*/ 57151 w 273845"/>
                    <a:gd name="connsiteY7-570" fmla="*/ 3750467 h 3776859"/>
                    <a:gd name="connsiteX8-571" fmla="*/ 1 w 273845"/>
                    <a:gd name="connsiteY8-572" fmla="*/ 3609974 h 3776859"/>
                    <a:gd name="connsiteX9-573" fmla="*/ 0 w 273845"/>
                    <a:gd name="connsiteY9-574" fmla="*/ 0 h 3776859"/>
                    <a:gd name="connsiteX0-575" fmla="*/ 0 w 273845"/>
                    <a:gd name="connsiteY0-576" fmla="*/ 0 h 3776859"/>
                    <a:gd name="connsiteX1-577" fmla="*/ 272825 w 273845"/>
                    <a:gd name="connsiteY1-578" fmla="*/ 0 h 3776859"/>
                    <a:gd name="connsiteX2-579" fmla="*/ 273845 w 273845"/>
                    <a:gd name="connsiteY2-580" fmla="*/ 3581399 h 3776859"/>
                    <a:gd name="connsiteX3-581" fmla="*/ 245270 w 273845"/>
                    <a:gd name="connsiteY3-582" fmla="*/ 3702843 h 3776859"/>
                    <a:gd name="connsiteX4-583" fmla="*/ 223839 w 273845"/>
                    <a:gd name="connsiteY4-584" fmla="*/ 3631404 h 3776859"/>
                    <a:gd name="connsiteX5-585" fmla="*/ 166689 w 273845"/>
                    <a:gd name="connsiteY5-586" fmla="*/ 3776661 h 3776859"/>
                    <a:gd name="connsiteX6-587" fmla="*/ 104776 w 273845"/>
                    <a:gd name="connsiteY6-588" fmla="*/ 3664743 h 3776859"/>
                    <a:gd name="connsiteX7-589" fmla="*/ 57151 w 273845"/>
                    <a:gd name="connsiteY7-590" fmla="*/ 3750467 h 3776859"/>
                    <a:gd name="connsiteX8-591" fmla="*/ 1 w 273845"/>
                    <a:gd name="connsiteY8-592" fmla="*/ 3609974 h 3776859"/>
                    <a:gd name="connsiteX9-593" fmla="*/ 0 w 273845"/>
                    <a:gd name="connsiteY9-594" fmla="*/ 0 h 3776859"/>
                    <a:gd name="connsiteX0-595" fmla="*/ 0 w 273845"/>
                    <a:gd name="connsiteY0-596" fmla="*/ 0 h 3776859"/>
                    <a:gd name="connsiteX1-597" fmla="*/ 272825 w 273845"/>
                    <a:gd name="connsiteY1-598" fmla="*/ 0 h 3776859"/>
                    <a:gd name="connsiteX2-599" fmla="*/ 273845 w 273845"/>
                    <a:gd name="connsiteY2-600" fmla="*/ 3581399 h 3776859"/>
                    <a:gd name="connsiteX3-601" fmla="*/ 245270 w 273845"/>
                    <a:gd name="connsiteY3-602" fmla="*/ 3702843 h 3776859"/>
                    <a:gd name="connsiteX4-603" fmla="*/ 223839 w 273845"/>
                    <a:gd name="connsiteY4-604" fmla="*/ 3631404 h 3776859"/>
                    <a:gd name="connsiteX5-605" fmla="*/ 166689 w 273845"/>
                    <a:gd name="connsiteY5-606" fmla="*/ 3776661 h 3776859"/>
                    <a:gd name="connsiteX6-607" fmla="*/ 104776 w 273845"/>
                    <a:gd name="connsiteY6-608" fmla="*/ 3664743 h 3776859"/>
                    <a:gd name="connsiteX7-609" fmla="*/ 57151 w 273845"/>
                    <a:gd name="connsiteY7-610" fmla="*/ 3750467 h 3776859"/>
                    <a:gd name="connsiteX8-611" fmla="*/ 1 w 273845"/>
                    <a:gd name="connsiteY8-612" fmla="*/ 3609974 h 3776859"/>
                    <a:gd name="connsiteX9-613" fmla="*/ 0 w 273845"/>
                    <a:gd name="connsiteY9-614" fmla="*/ 0 h 3776859"/>
                    <a:gd name="connsiteX0-615" fmla="*/ 0 w 273845"/>
                    <a:gd name="connsiteY0-616" fmla="*/ 0 h 3776859"/>
                    <a:gd name="connsiteX1-617" fmla="*/ 272825 w 273845"/>
                    <a:gd name="connsiteY1-618" fmla="*/ 0 h 3776859"/>
                    <a:gd name="connsiteX2-619" fmla="*/ 273845 w 273845"/>
                    <a:gd name="connsiteY2-620" fmla="*/ 3581399 h 3776859"/>
                    <a:gd name="connsiteX3-621" fmla="*/ 245270 w 273845"/>
                    <a:gd name="connsiteY3-622" fmla="*/ 3702843 h 3776859"/>
                    <a:gd name="connsiteX4-623" fmla="*/ 223839 w 273845"/>
                    <a:gd name="connsiteY4-624" fmla="*/ 3631404 h 3776859"/>
                    <a:gd name="connsiteX5-625" fmla="*/ 166689 w 273845"/>
                    <a:gd name="connsiteY5-626" fmla="*/ 3776661 h 3776859"/>
                    <a:gd name="connsiteX6-627" fmla="*/ 104776 w 273845"/>
                    <a:gd name="connsiteY6-628" fmla="*/ 3664743 h 3776859"/>
                    <a:gd name="connsiteX7-629" fmla="*/ 57151 w 273845"/>
                    <a:gd name="connsiteY7-630" fmla="*/ 3750467 h 3776859"/>
                    <a:gd name="connsiteX8-631" fmla="*/ 1 w 273845"/>
                    <a:gd name="connsiteY8-632" fmla="*/ 3609974 h 3776859"/>
                    <a:gd name="connsiteX9-633" fmla="*/ 0 w 273845"/>
                    <a:gd name="connsiteY9-634" fmla="*/ 0 h 3776859"/>
                    <a:gd name="connsiteX0-635" fmla="*/ 0 w 273845"/>
                    <a:gd name="connsiteY0-636" fmla="*/ 0 h 3776859"/>
                    <a:gd name="connsiteX1-637" fmla="*/ 272825 w 273845"/>
                    <a:gd name="connsiteY1-638" fmla="*/ 0 h 3776859"/>
                    <a:gd name="connsiteX2-639" fmla="*/ 273845 w 273845"/>
                    <a:gd name="connsiteY2-640" fmla="*/ 3581399 h 3776859"/>
                    <a:gd name="connsiteX3-641" fmla="*/ 245270 w 273845"/>
                    <a:gd name="connsiteY3-642" fmla="*/ 3702843 h 3776859"/>
                    <a:gd name="connsiteX4-643" fmla="*/ 223839 w 273845"/>
                    <a:gd name="connsiteY4-644" fmla="*/ 3631404 h 3776859"/>
                    <a:gd name="connsiteX5-645" fmla="*/ 166689 w 273845"/>
                    <a:gd name="connsiteY5-646" fmla="*/ 3776661 h 3776859"/>
                    <a:gd name="connsiteX6-647" fmla="*/ 104776 w 273845"/>
                    <a:gd name="connsiteY6-648" fmla="*/ 3664743 h 3776859"/>
                    <a:gd name="connsiteX7-649" fmla="*/ 57151 w 273845"/>
                    <a:gd name="connsiteY7-650" fmla="*/ 3750467 h 3776859"/>
                    <a:gd name="connsiteX8-651" fmla="*/ 1 w 273845"/>
                    <a:gd name="connsiteY8-652" fmla="*/ 3609974 h 3776859"/>
                    <a:gd name="connsiteX9-653" fmla="*/ 0 w 273845"/>
                    <a:gd name="connsiteY9-654" fmla="*/ 0 h 3776859"/>
                    <a:gd name="connsiteX0-655" fmla="*/ 0 w 273845"/>
                    <a:gd name="connsiteY0-656" fmla="*/ 0 h 3776859"/>
                    <a:gd name="connsiteX1-657" fmla="*/ 272825 w 273845"/>
                    <a:gd name="connsiteY1-658" fmla="*/ 0 h 3776859"/>
                    <a:gd name="connsiteX2-659" fmla="*/ 273845 w 273845"/>
                    <a:gd name="connsiteY2-660" fmla="*/ 3581399 h 3776859"/>
                    <a:gd name="connsiteX3-661" fmla="*/ 245270 w 273845"/>
                    <a:gd name="connsiteY3-662" fmla="*/ 3702843 h 3776859"/>
                    <a:gd name="connsiteX4-663" fmla="*/ 223839 w 273845"/>
                    <a:gd name="connsiteY4-664" fmla="*/ 3631404 h 3776859"/>
                    <a:gd name="connsiteX5-665" fmla="*/ 166689 w 273845"/>
                    <a:gd name="connsiteY5-666" fmla="*/ 3776661 h 3776859"/>
                    <a:gd name="connsiteX6-667" fmla="*/ 104776 w 273845"/>
                    <a:gd name="connsiteY6-668" fmla="*/ 3664743 h 3776859"/>
                    <a:gd name="connsiteX7-669" fmla="*/ 57151 w 273845"/>
                    <a:gd name="connsiteY7-670" fmla="*/ 3750467 h 3776859"/>
                    <a:gd name="connsiteX8-671" fmla="*/ 1 w 273845"/>
                    <a:gd name="connsiteY8-672" fmla="*/ 3609974 h 3776859"/>
                    <a:gd name="connsiteX9-673" fmla="*/ 0 w 273845"/>
                    <a:gd name="connsiteY9-674" fmla="*/ 0 h 3776859"/>
                    <a:gd name="connsiteX0-675" fmla="*/ 0 w 273845"/>
                    <a:gd name="connsiteY0-676" fmla="*/ 0 h 3776859"/>
                    <a:gd name="connsiteX1-677" fmla="*/ 272825 w 273845"/>
                    <a:gd name="connsiteY1-678" fmla="*/ 0 h 3776859"/>
                    <a:gd name="connsiteX2-679" fmla="*/ 273845 w 273845"/>
                    <a:gd name="connsiteY2-680" fmla="*/ 3581399 h 3776859"/>
                    <a:gd name="connsiteX3-681" fmla="*/ 245270 w 273845"/>
                    <a:gd name="connsiteY3-682" fmla="*/ 3702843 h 3776859"/>
                    <a:gd name="connsiteX4-683" fmla="*/ 223839 w 273845"/>
                    <a:gd name="connsiteY4-684" fmla="*/ 3631404 h 3776859"/>
                    <a:gd name="connsiteX5-685" fmla="*/ 166689 w 273845"/>
                    <a:gd name="connsiteY5-686" fmla="*/ 3776661 h 3776859"/>
                    <a:gd name="connsiteX6-687" fmla="*/ 104776 w 273845"/>
                    <a:gd name="connsiteY6-688" fmla="*/ 3664743 h 3776859"/>
                    <a:gd name="connsiteX7-689" fmla="*/ 57151 w 273845"/>
                    <a:gd name="connsiteY7-690" fmla="*/ 3750467 h 3776859"/>
                    <a:gd name="connsiteX8-691" fmla="*/ 1 w 273845"/>
                    <a:gd name="connsiteY8-692" fmla="*/ 3609974 h 3776859"/>
                    <a:gd name="connsiteX9-693" fmla="*/ 0 w 273845"/>
                    <a:gd name="connsiteY9-694" fmla="*/ 0 h 3776859"/>
                    <a:gd name="connsiteX0-695" fmla="*/ 0 w 273845"/>
                    <a:gd name="connsiteY0-696" fmla="*/ 0 h 3776859"/>
                    <a:gd name="connsiteX1-697" fmla="*/ 272825 w 273845"/>
                    <a:gd name="connsiteY1-698" fmla="*/ 0 h 3776859"/>
                    <a:gd name="connsiteX2-699" fmla="*/ 273845 w 273845"/>
                    <a:gd name="connsiteY2-700" fmla="*/ 3581399 h 3776859"/>
                    <a:gd name="connsiteX3-701" fmla="*/ 245270 w 273845"/>
                    <a:gd name="connsiteY3-702" fmla="*/ 3702843 h 3776859"/>
                    <a:gd name="connsiteX4-703" fmla="*/ 223839 w 273845"/>
                    <a:gd name="connsiteY4-704" fmla="*/ 3631404 h 3776859"/>
                    <a:gd name="connsiteX5-705" fmla="*/ 166689 w 273845"/>
                    <a:gd name="connsiteY5-706" fmla="*/ 3776661 h 3776859"/>
                    <a:gd name="connsiteX6-707" fmla="*/ 104776 w 273845"/>
                    <a:gd name="connsiteY6-708" fmla="*/ 3664743 h 3776859"/>
                    <a:gd name="connsiteX7-709" fmla="*/ 57151 w 273845"/>
                    <a:gd name="connsiteY7-710" fmla="*/ 3750467 h 3776859"/>
                    <a:gd name="connsiteX8-711" fmla="*/ 1 w 273845"/>
                    <a:gd name="connsiteY8-712" fmla="*/ 3609974 h 3776859"/>
                    <a:gd name="connsiteX9-713" fmla="*/ 0 w 273845"/>
                    <a:gd name="connsiteY9-714" fmla="*/ 0 h 377685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  <a:cxn ang="0">
                      <a:pos x="connsiteX6-35" y="connsiteY6-36"/>
                    </a:cxn>
                    <a:cxn ang="0">
                      <a:pos x="connsiteX7-51" y="connsiteY7-52"/>
                    </a:cxn>
                    <a:cxn ang="0">
                      <a:pos x="connsiteX8-69" y="connsiteY8-70"/>
                    </a:cxn>
                    <a:cxn ang="0">
                      <a:pos x="connsiteX9-89" y="connsiteY9-90"/>
                    </a:cxn>
                  </a:cxnLst>
                  <a:rect l="l" t="t" r="r" b="b"/>
                  <a:pathLst>
                    <a:path w="273845" h="3776859">
                      <a:moveTo>
                        <a:pt x="0" y="0"/>
                      </a:moveTo>
                      <a:lnTo>
                        <a:pt x="272825" y="0"/>
                      </a:lnTo>
                      <a:lnTo>
                        <a:pt x="273845" y="3581399"/>
                      </a:lnTo>
                      <a:cubicBezTo>
                        <a:pt x="269876" y="3659980"/>
                        <a:pt x="258763" y="3688555"/>
                        <a:pt x="245270" y="3702843"/>
                      </a:cubicBezTo>
                      <a:cubicBezTo>
                        <a:pt x="228204" y="3675061"/>
                        <a:pt x="236936" y="3619101"/>
                        <a:pt x="223839" y="3631404"/>
                      </a:cubicBezTo>
                      <a:cubicBezTo>
                        <a:pt x="210742" y="3643707"/>
                        <a:pt x="186533" y="3771105"/>
                        <a:pt x="166689" y="3776661"/>
                      </a:cubicBezTo>
                      <a:cubicBezTo>
                        <a:pt x="146845" y="3782217"/>
                        <a:pt x="123032" y="3669109"/>
                        <a:pt x="104776" y="3664743"/>
                      </a:cubicBezTo>
                      <a:cubicBezTo>
                        <a:pt x="86520" y="3660377"/>
                        <a:pt x="74614" y="3759595"/>
                        <a:pt x="57151" y="3750467"/>
                      </a:cubicBezTo>
                      <a:cubicBezTo>
                        <a:pt x="28576" y="3725068"/>
                        <a:pt x="9527" y="3661568"/>
                        <a:pt x="1" y="3609974"/>
                      </a:cubicBezTo>
                      <a:cubicBezTo>
                        <a:pt x="1" y="2406649"/>
                        <a:pt x="0" y="1203325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83000">
                      <a:srgbClr val="0070C0"/>
                    </a:gs>
                    <a:gs pos="53000">
                      <a:schemeClr val="tx2"/>
                    </a:gs>
                    <a:gs pos="34000">
                      <a:schemeClr val="tx2">
                        <a:lumMod val="75000"/>
                      </a:schemeClr>
                    </a:gs>
                    <a:gs pos="0">
                      <a:schemeClr val="tx2"/>
                    </a:gs>
                    <a:gs pos="38000">
                      <a:schemeClr val="tx2"/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</p:grpSp>
          <p:sp>
            <p:nvSpPr>
              <p:cNvPr id="14" name="Pentagon 10"/>
              <p:cNvSpPr/>
              <p:nvPr/>
            </p:nvSpPr>
            <p:spPr>
              <a:xfrm>
                <a:off x="1912969" y="4138811"/>
                <a:ext cx="2562327" cy="984525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912372" y="4125020"/>
                <a:ext cx="2761036" cy="904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   </a:t>
                </a:r>
                <a:r>
                  <a:rPr lang="zh-CN" altLang="en-US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方案</a:t>
                </a:r>
                <a:endParaRPr lang="zh-CN" altLang="en-US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+mn-ea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919" y="7158"/>
              <a:ext cx="2839" cy="1273"/>
              <a:chOff x="597" y="7060"/>
              <a:chExt cx="4586" cy="1162"/>
            </a:xfrm>
          </p:grpSpPr>
          <p:sp>
            <p:nvSpPr>
              <p:cNvPr id="16" name="Pentagon 10"/>
              <p:cNvSpPr/>
              <p:nvPr/>
            </p:nvSpPr>
            <p:spPr>
              <a:xfrm>
                <a:off x="597" y="7125"/>
                <a:ext cx="4586" cy="1097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805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17" name="Rectangle 38"/>
              <p:cNvSpPr/>
              <p:nvPr/>
            </p:nvSpPr>
            <p:spPr>
              <a:xfrm>
                <a:off x="760" y="7060"/>
                <a:ext cx="4296" cy="1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GB" sz="3600" b="1" smtClean="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Arial" pitchFamily="34" charset="0"/>
                  </a:rPr>
                  <a:t>原理 </a:t>
                </a:r>
                <a:endParaRPr lang="zh-CN" altLang="en-GB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Arial" pitchFamily="34" charset="0"/>
                </a:endParaRPr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927985" y="1983740"/>
            <a:ext cx="12856210" cy="129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：</a:t>
            </a:r>
            <a:r>
              <a:rPr lang="zh-CN" altLang="en-US" sz="3600">
                <a:solidFill>
                  <a:schemeClr val="tx1"/>
                </a:solidFill>
                <a:cs typeface="+mn-ea"/>
                <a:sym typeface="+mn-ea"/>
              </a:rPr>
              <a:t>店铺分散区域跨度大或者相隔比较远，总部人员压力大，无法按区域精细管理，库存响应不实时等。</a:t>
            </a:r>
            <a:endParaRPr lang="zh-CN" altLang="en-US" sz="360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927985" y="3929380"/>
            <a:ext cx="13175615" cy="3212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分公司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/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办事处管理</a:t>
            </a:r>
            <a:endParaRPr lang="zh-CN" altLang="en-US" sz="3965" b="1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可设立按照区域或者某个地区作为分公司</a:t>
            </a:r>
            <a:r>
              <a:rPr lang="en-US" altLang="zh-CN" sz="3600">
                <a:sym typeface="+mn-ea"/>
              </a:rPr>
              <a:t>/</a:t>
            </a:r>
            <a:r>
              <a:rPr lang="zh-CN" altLang="en-US" sz="3600">
                <a:sym typeface="+mn-ea"/>
              </a:rPr>
              <a:t>办事处；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由分公司独立管理门店的商品维护，管理配送和采购等业务；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分公司业务库存等数据实时反馈给总部。</a:t>
            </a: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30797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思迅专卖店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V10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特色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--</a:t>
            </a:r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化妆品试用装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415290" y="6499225"/>
            <a:ext cx="284607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试用申请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93565" y="6499225"/>
            <a:ext cx="209677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总部发货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7870825" y="6499225"/>
            <a:ext cx="347091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8BC925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门店收到试用装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12084685" y="6499225"/>
            <a:ext cx="408368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3D907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赠给顾客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368618" y="7220585"/>
            <a:ext cx="2939415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门店问总部要试用装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7825105" y="7220585"/>
            <a:ext cx="35623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门店将试用品做入库管理 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3883660" y="7220585"/>
            <a:ext cx="326898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总部收到申请后做调拨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9" name="矩形 1"/>
          <p:cNvSpPr>
            <a:spLocks noChangeArrowheads="1"/>
          </p:cNvSpPr>
          <p:nvPr/>
        </p:nvSpPr>
        <p:spPr bwMode="auto">
          <a:xfrm>
            <a:off x="12342813" y="7220585"/>
            <a:ext cx="356743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门店将试用装赠送给顾客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717675" y="608615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363845" y="608615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9370695" y="608615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3957300" y="608615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门店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540" y="4408805"/>
            <a:ext cx="1355090" cy="1381760"/>
          </a:xfrm>
          <a:prstGeom prst="rect">
            <a:avLst/>
          </a:prstGeom>
        </p:spPr>
      </p:pic>
      <p:pic>
        <p:nvPicPr>
          <p:cNvPr id="11" name="图片 10" descr="门店-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40" y="4554220"/>
            <a:ext cx="1744345" cy="1147445"/>
          </a:xfrm>
          <a:prstGeom prst="rect">
            <a:avLst/>
          </a:prstGeom>
        </p:spPr>
      </p:pic>
      <p:pic>
        <p:nvPicPr>
          <p:cNvPr id="12" name="图片 11" descr="门店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960" y="4308475"/>
            <a:ext cx="1577975" cy="1400810"/>
          </a:xfrm>
          <a:prstGeom prst="rect">
            <a:avLst/>
          </a:prstGeom>
        </p:spPr>
      </p:pic>
      <p:pic>
        <p:nvPicPr>
          <p:cNvPr id="14" name="图片 13" descr="门店-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00063" y="4175760"/>
            <a:ext cx="1731010" cy="1664335"/>
          </a:xfrm>
          <a:prstGeom prst="rect">
            <a:avLst/>
          </a:prstGeom>
        </p:spPr>
      </p:pic>
      <p:sp>
        <p:nvSpPr>
          <p:cNvPr id="73" name="Rectangle 4"/>
          <p:cNvSpPr/>
          <p:nvPr/>
        </p:nvSpPr>
        <p:spPr>
          <a:xfrm>
            <a:off x="-26035" y="2163445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solidFill>
                <a:schemeClr val="tx1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9735" y="2253933"/>
            <a:ext cx="12860020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ts val="4000"/>
              </a:lnSpc>
              <a:buNone/>
            </a:pPr>
            <a:r>
              <a:rPr lang="zh-CN" altLang="en-US"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试用品是商家用来增强用户体验的小份商品，目的是为推广产品、增强用户体验。专卖店10将试用品纳入了流程化管理，以保证试用品的合理使用</a:t>
            </a:r>
            <a:endParaRPr lang="zh-CN" altLang="en-US" sz="280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0" y="6194425"/>
            <a:ext cx="16264890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078865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（化妆品试用）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场景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设计原理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7215" y="2423795"/>
            <a:ext cx="2496820" cy="4298950"/>
            <a:chOff x="909" y="5512"/>
            <a:chExt cx="3932" cy="6770"/>
          </a:xfrm>
        </p:grpSpPr>
        <p:grpSp>
          <p:nvGrpSpPr>
            <p:cNvPr id="8" name="Group 3"/>
            <p:cNvGrpSpPr/>
            <p:nvPr/>
          </p:nvGrpSpPr>
          <p:grpSpPr>
            <a:xfrm>
              <a:off x="909" y="5512"/>
              <a:ext cx="3933" cy="6771"/>
              <a:chOff x="1912372" y="1458758"/>
              <a:chExt cx="2761036" cy="5187394"/>
            </a:xfrm>
          </p:grpSpPr>
          <p:grpSp>
            <p:nvGrpSpPr>
              <p:cNvPr id="10" name="Group 4"/>
              <p:cNvGrpSpPr/>
              <p:nvPr/>
            </p:nvGrpSpPr>
            <p:grpSpPr>
              <a:xfrm>
                <a:off x="1972257" y="1458758"/>
                <a:ext cx="292102" cy="5187394"/>
                <a:chOff x="1374773" y="1213680"/>
                <a:chExt cx="274321" cy="5187394"/>
              </a:xfrm>
            </p:grpSpPr>
            <p:sp>
              <p:nvSpPr>
                <p:cNvPr id="22" name="Pentagon 21"/>
                <p:cNvSpPr/>
                <p:nvPr/>
              </p:nvSpPr>
              <p:spPr>
                <a:xfrm rot="5400000">
                  <a:off x="1103752" y="5857228"/>
                  <a:ext cx="814866" cy="272825"/>
                </a:xfrm>
                <a:prstGeom prst="homePlate">
                  <a:avLst>
                    <a:gd name="adj" fmla="val 281623"/>
                  </a:avLst>
                </a:prstGeom>
                <a:gradFill flip="none" rotWithShape="1">
                  <a:gsLst>
                    <a:gs pos="100000">
                      <a:srgbClr val="B88954"/>
                    </a:gs>
                    <a:gs pos="0">
                      <a:srgbClr val="E1C9AF"/>
                    </a:gs>
                  </a:gsLst>
                  <a:lin ang="54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374774" y="1417118"/>
                  <a:ext cx="272825" cy="5905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7000">
                      <a:srgbClr val="F2F2F2">
                        <a:lumMod val="0"/>
                        <a:lumOff val="100000"/>
                      </a:srgb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11" name="Rectangle 24"/>
                <p:cNvSpPr/>
                <p:nvPr/>
              </p:nvSpPr>
              <p:spPr>
                <a:xfrm>
                  <a:off x="1404710" y="1213680"/>
                  <a:ext cx="212954" cy="203438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 rot="5400000">
                  <a:off x="1396885" y="6250198"/>
                  <a:ext cx="228600" cy="73152"/>
                </a:xfrm>
                <a:custGeom>
                  <a:avLst/>
                  <a:gdLst>
                    <a:gd name="connsiteX0" fmla="*/ 0 w 226544"/>
                    <a:gd name="connsiteY0" fmla="*/ 35306 h 70612"/>
                    <a:gd name="connsiteX1" fmla="*/ 27685 w 226544"/>
                    <a:gd name="connsiteY1" fmla="*/ 0 h 70612"/>
                    <a:gd name="connsiteX2" fmla="*/ 226544 w 226544"/>
                    <a:gd name="connsiteY2" fmla="*/ 35306 h 70612"/>
                    <a:gd name="connsiteX3" fmla="*/ 27685 w 226544"/>
                    <a:gd name="connsiteY3" fmla="*/ 70612 h 70612"/>
                    <a:gd name="connsiteX0-1" fmla="*/ 0 w 226544"/>
                    <a:gd name="connsiteY0-2" fmla="*/ 35306 h 70612"/>
                    <a:gd name="connsiteX1-3" fmla="*/ 27685 w 226544"/>
                    <a:gd name="connsiteY1-4" fmla="*/ 0 h 70612"/>
                    <a:gd name="connsiteX2-5" fmla="*/ 226544 w 226544"/>
                    <a:gd name="connsiteY2-6" fmla="*/ 35306 h 70612"/>
                    <a:gd name="connsiteX3-7" fmla="*/ 27685 w 226544"/>
                    <a:gd name="connsiteY3-8" fmla="*/ 70612 h 70612"/>
                    <a:gd name="connsiteX4" fmla="*/ 0 w 226544"/>
                    <a:gd name="connsiteY4" fmla="*/ 35306 h 70612"/>
                    <a:gd name="connsiteX0-9" fmla="*/ 0 w 226544"/>
                    <a:gd name="connsiteY0-10" fmla="*/ 35306 h 70612"/>
                    <a:gd name="connsiteX1-11" fmla="*/ 27685 w 226544"/>
                    <a:gd name="connsiteY1-12" fmla="*/ 0 h 70612"/>
                    <a:gd name="connsiteX2-13" fmla="*/ 226544 w 226544"/>
                    <a:gd name="connsiteY2-14" fmla="*/ 35306 h 70612"/>
                    <a:gd name="connsiteX3-15" fmla="*/ 27685 w 226544"/>
                    <a:gd name="connsiteY3-16" fmla="*/ 70612 h 70612"/>
                    <a:gd name="connsiteX4-17" fmla="*/ 0 w 226544"/>
                    <a:gd name="connsiteY4-18" fmla="*/ 35306 h 70612"/>
                    <a:gd name="connsiteX0-19" fmla="*/ 0 w 226544"/>
                    <a:gd name="connsiteY0-20" fmla="*/ 35306 h 70612"/>
                    <a:gd name="connsiteX1-21" fmla="*/ 27685 w 226544"/>
                    <a:gd name="connsiteY1-22" fmla="*/ 0 h 70612"/>
                    <a:gd name="connsiteX2-23" fmla="*/ 226544 w 226544"/>
                    <a:gd name="connsiteY2-24" fmla="*/ 35306 h 70612"/>
                    <a:gd name="connsiteX3-25" fmla="*/ 27685 w 226544"/>
                    <a:gd name="connsiteY3-26" fmla="*/ 70612 h 70612"/>
                    <a:gd name="connsiteX4-27" fmla="*/ 0 w 226544"/>
                    <a:gd name="connsiteY4-28" fmla="*/ 35306 h 70612"/>
                    <a:gd name="connsiteX0-29" fmla="*/ 0 w 226544"/>
                    <a:gd name="connsiteY0-30" fmla="*/ 35306 h 70612"/>
                    <a:gd name="connsiteX1-31" fmla="*/ 27685 w 226544"/>
                    <a:gd name="connsiteY1-32" fmla="*/ 0 h 70612"/>
                    <a:gd name="connsiteX2-33" fmla="*/ 226544 w 226544"/>
                    <a:gd name="connsiteY2-34" fmla="*/ 35306 h 70612"/>
                    <a:gd name="connsiteX3-35" fmla="*/ 27685 w 226544"/>
                    <a:gd name="connsiteY3-36" fmla="*/ 70612 h 70612"/>
                    <a:gd name="connsiteX4-37" fmla="*/ 0 w 226544"/>
                    <a:gd name="connsiteY4-38" fmla="*/ 35306 h 70612"/>
                    <a:gd name="connsiteX0-39" fmla="*/ 0 w 226544"/>
                    <a:gd name="connsiteY0-40" fmla="*/ 35306 h 70612"/>
                    <a:gd name="connsiteX1-41" fmla="*/ 27685 w 226544"/>
                    <a:gd name="connsiteY1-42" fmla="*/ 0 h 70612"/>
                    <a:gd name="connsiteX2-43" fmla="*/ 226544 w 226544"/>
                    <a:gd name="connsiteY2-44" fmla="*/ 35306 h 70612"/>
                    <a:gd name="connsiteX3-45" fmla="*/ 27685 w 226544"/>
                    <a:gd name="connsiteY3-46" fmla="*/ 70612 h 70612"/>
                    <a:gd name="connsiteX4-47" fmla="*/ 0 w 226544"/>
                    <a:gd name="connsiteY4-48" fmla="*/ 35306 h 70612"/>
                    <a:gd name="connsiteX0-49" fmla="*/ 0 w 226544"/>
                    <a:gd name="connsiteY0-50" fmla="*/ 35306 h 70612"/>
                    <a:gd name="connsiteX1-51" fmla="*/ 27685 w 226544"/>
                    <a:gd name="connsiteY1-52" fmla="*/ 0 h 70612"/>
                    <a:gd name="connsiteX2-53" fmla="*/ 226544 w 226544"/>
                    <a:gd name="connsiteY2-54" fmla="*/ 35306 h 70612"/>
                    <a:gd name="connsiteX3-55" fmla="*/ 27685 w 226544"/>
                    <a:gd name="connsiteY3-56" fmla="*/ 70612 h 70612"/>
                    <a:gd name="connsiteX4-57" fmla="*/ 0 w 226544"/>
                    <a:gd name="connsiteY4-58" fmla="*/ 35306 h 70612"/>
                    <a:gd name="connsiteX0-59" fmla="*/ 0 w 226544"/>
                    <a:gd name="connsiteY0-60" fmla="*/ 35306 h 70612"/>
                    <a:gd name="connsiteX1-61" fmla="*/ 27685 w 226544"/>
                    <a:gd name="connsiteY1-62" fmla="*/ 0 h 70612"/>
                    <a:gd name="connsiteX2-63" fmla="*/ 226544 w 226544"/>
                    <a:gd name="connsiteY2-64" fmla="*/ 35306 h 70612"/>
                    <a:gd name="connsiteX3-65" fmla="*/ 27685 w 226544"/>
                    <a:gd name="connsiteY3-66" fmla="*/ 70612 h 70612"/>
                    <a:gd name="connsiteX4-67" fmla="*/ 0 w 226544"/>
                    <a:gd name="connsiteY4-68" fmla="*/ 35306 h 70612"/>
                    <a:gd name="connsiteX0-69" fmla="*/ 0 w 226544"/>
                    <a:gd name="connsiteY0-70" fmla="*/ 35306 h 70612"/>
                    <a:gd name="connsiteX1-71" fmla="*/ 27685 w 226544"/>
                    <a:gd name="connsiteY1-72" fmla="*/ 0 h 70612"/>
                    <a:gd name="connsiteX2-73" fmla="*/ 226544 w 226544"/>
                    <a:gd name="connsiteY2-74" fmla="*/ 35306 h 70612"/>
                    <a:gd name="connsiteX3-75" fmla="*/ 27685 w 226544"/>
                    <a:gd name="connsiteY3-76" fmla="*/ 70612 h 70612"/>
                    <a:gd name="connsiteX4-77" fmla="*/ 0 w 226544"/>
                    <a:gd name="connsiteY4-78" fmla="*/ 35306 h 70612"/>
                    <a:gd name="connsiteX0-79" fmla="*/ 0 w 226544"/>
                    <a:gd name="connsiteY0-80" fmla="*/ 35306 h 70612"/>
                    <a:gd name="connsiteX1-81" fmla="*/ 27685 w 226544"/>
                    <a:gd name="connsiteY1-82" fmla="*/ 0 h 70612"/>
                    <a:gd name="connsiteX2-83" fmla="*/ 226544 w 226544"/>
                    <a:gd name="connsiteY2-84" fmla="*/ 35306 h 70612"/>
                    <a:gd name="connsiteX3-85" fmla="*/ 27685 w 226544"/>
                    <a:gd name="connsiteY3-86" fmla="*/ 70612 h 70612"/>
                    <a:gd name="connsiteX4-87" fmla="*/ 0 w 226544"/>
                    <a:gd name="connsiteY4-88" fmla="*/ 35306 h 7061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17" y="connsiteY4-18"/>
                    </a:cxn>
                  </a:cxnLst>
                  <a:rect l="l" t="t" r="r" b="b"/>
                  <a:pathLst>
                    <a:path w="226544" h="70612">
                      <a:moveTo>
                        <a:pt x="0" y="35306"/>
                      </a:moveTo>
                      <a:cubicBezTo>
                        <a:pt x="1521" y="15316"/>
                        <a:pt x="12805" y="4576"/>
                        <a:pt x="27685" y="0"/>
                      </a:cubicBezTo>
                      <a:lnTo>
                        <a:pt x="226544" y="35306"/>
                      </a:lnTo>
                      <a:lnTo>
                        <a:pt x="27685" y="70612"/>
                      </a:lnTo>
                      <a:cubicBezTo>
                        <a:pt x="11264" y="65009"/>
                        <a:pt x="1007" y="52726"/>
                        <a:pt x="0" y="35306"/>
                      </a:cubicBezTo>
                      <a:close/>
                    </a:path>
                  </a:pathLst>
                </a:custGeom>
                <a:solidFill>
                  <a:srgbClr val="4C504C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374774" y="148664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374774" y="1562425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374774" y="1638202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374774" y="1789756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31"/>
                <p:cNvCxnSpPr/>
                <p:nvPr/>
              </p:nvCxnSpPr>
              <p:spPr>
                <a:xfrm>
                  <a:off x="1374774" y="1865533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32"/>
                <p:cNvCxnSpPr/>
                <p:nvPr/>
              </p:nvCxnSpPr>
              <p:spPr>
                <a:xfrm>
                  <a:off x="1374774" y="194130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5"/>
                <p:cNvSpPr/>
                <p:nvPr/>
              </p:nvSpPr>
              <p:spPr>
                <a:xfrm>
                  <a:off x="1374774" y="2007666"/>
                  <a:ext cx="273845" cy="3776859"/>
                </a:xfrm>
                <a:custGeom>
                  <a:avLst/>
                  <a:gdLst>
                    <a:gd name="connsiteX0" fmla="*/ 0 w 272825"/>
                    <a:gd name="connsiteY0" fmla="*/ 0 h 3776662"/>
                    <a:gd name="connsiteX1" fmla="*/ 272825 w 272825"/>
                    <a:gd name="connsiteY1" fmla="*/ 0 h 3776662"/>
                    <a:gd name="connsiteX2" fmla="*/ 272825 w 272825"/>
                    <a:gd name="connsiteY2" fmla="*/ 3776662 h 3776662"/>
                    <a:gd name="connsiteX3" fmla="*/ 0 w 272825"/>
                    <a:gd name="connsiteY3" fmla="*/ 3776662 h 3776662"/>
                    <a:gd name="connsiteX4" fmla="*/ 0 w 272825"/>
                    <a:gd name="connsiteY4" fmla="*/ 0 h 3776662"/>
                    <a:gd name="connsiteX0-1" fmla="*/ 0 w 272825"/>
                    <a:gd name="connsiteY0-2" fmla="*/ 0 h 3776662"/>
                    <a:gd name="connsiteX1-3" fmla="*/ 272825 w 272825"/>
                    <a:gd name="connsiteY1-4" fmla="*/ 0 h 3776662"/>
                    <a:gd name="connsiteX2-5" fmla="*/ 272825 w 272825"/>
                    <a:gd name="connsiteY2-6" fmla="*/ 3776662 h 3776662"/>
                    <a:gd name="connsiteX3-7" fmla="*/ 0 w 272825"/>
                    <a:gd name="connsiteY3-8" fmla="*/ 3776662 h 3776662"/>
                    <a:gd name="connsiteX4-9" fmla="*/ 1 w 272825"/>
                    <a:gd name="connsiteY4-10" fmla="*/ 3609974 h 3776662"/>
                    <a:gd name="connsiteX5" fmla="*/ 0 w 272825"/>
                    <a:gd name="connsiteY5" fmla="*/ 0 h 3776662"/>
                    <a:gd name="connsiteX0-11" fmla="*/ 0 w 272825"/>
                    <a:gd name="connsiteY0-12" fmla="*/ 0 h 3776662"/>
                    <a:gd name="connsiteX1-13" fmla="*/ 272825 w 272825"/>
                    <a:gd name="connsiteY1-14" fmla="*/ 0 h 3776662"/>
                    <a:gd name="connsiteX2-15" fmla="*/ 272825 w 272825"/>
                    <a:gd name="connsiteY2-16" fmla="*/ 3776662 h 3776662"/>
                    <a:gd name="connsiteX3-17" fmla="*/ 57151 w 272825"/>
                    <a:gd name="connsiteY3-18" fmla="*/ 3776661 h 3776662"/>
                    <a:gd name="connsiteX4-19" fmla="*/ 0 w 272825"/>
                    <a:gd name="connsiteY4-20" fmla="*/ 3776662 h 3776662"/>
                    <a:gd name="connsiteX5-21" fmla="*/ 1 w 272825"/>
                    <a:gd name="connsiteY5-22" fmla="*/ 3609974 h 3776662"/>
                    <a:gd name="connsiteX6" fmla="*/ 0 w 272825"/>
                    <a:gd name="connsiteY6" fmla="*/ 0 h 3776662"/>
                    <a:gd name="connsiteX0-23" fmla="*/ 0 w 272825"/>
                    <a:gd name="connsiteY0-24" fmla="*/ 0 h 3776662"/>
                    <a:gd name="connsiteX1-25" fmla="*/ 272825 w 272825"/>
                    <a:gd name="connsiteY1-26" fmla="*/ 0 h 3776662"/>
                    <a:gd name="connsiteX2-27" fmla="*/ 272825 w 272825"/>
                    <a:gd name="connsiteY2-28" fmla="*/ 3776662 h 3776662"/>
                    <a:gd name="connsiteX3-29" fmla="*/ 166689 w 272825"/>
                    <a:gd name="connsiteY3-30" fmla="*/ 3776661 h 3776662"/>
                    <a:gd name="connsiteX4-31" fmla="*/ 57151 w 272825"/>
                    <a:gd name="connsiteY4-32" fmla="*/ 3776661 h 3776662"/>
                    <a:gd name="connsiteX5-33" fmla="*/ 0 w 272825"/>
                    <a:gd name="connsiteY5-34" fmla="*/ 3776662 h 3776662"/>
                    <a:gd name="connsiteX6-35" fmla="*/ 1 w 272825"/>
                    <a:gd name="connsiteY6-36" fmla="*/ 3609974 h 3776662"/>
                    <a:gd name="connsiteX7" fmla="*/ 0 w 272825"/>
                    <a:gd name="connsiteY7" fmla="*/ 0 h 3776662"/>
                    <a:gd name="connsiteX0-37" fmla="*/ 0 w 272825"/>
                    <a:gd name="connsiteY0-38" fmla="*/ 0 h 3776662"/>
                    <a:gd name="connsiteX1-39" fmla="*/ 272825 w 272825"/>
                    <a:gd name="connsiteY1-40" fmla="*/ 0 h 3776662"/>
                    <a:gd name="connsiteX2-41" fmla="*/ 272825 w 272825"/>
                    <a:gd name="connsiteY2-42" fmla="*/ 3776662 h 3776662"/>
                    <a:gd name="connsiteX3-43" fmla="*/ 166689 w 272825"/>
                    <a:gd name="connsiteY3-44" fmla="*/ 3776661 h 3776662"/>
                    <a:gd name="connsiteX4-45" fmla="*/ 107157 w 272825"/>
                    <a:gd name="connsiteY4-46" fmla="*/ 3774280 h 3776662"/>
                    <a:gd name="connsiteX5-47" fmla="*/ 57151 w 272825"/>
                    <a:gd name="connsiteY5-48" fmla="*/ 3776661 h 3776662"/>
                    <a:gd name="connsiteX6-49" fmla="*/ 0 w 272825"/>
                    <a:gd name="connsiteY6-50" fmla="*/ 3776662 h 3776662"/>
                    <a:gd name="connsiteX7-51" fmla="*/ 1 w 272825"/>
                    <a:gd name="connsiteY7-52" fmla="*/ 3609974 h 3776662"/>
                    <a:gd name="connsiteX8" fmla="*/ 0 w 272825"/>
                    <a:gd name="connsiteY8" fmla="*/ 0 h 3776662"/>
                    <a:gd name="connsiteX0-53" fmla="*/ 0 w 272825"/>
                    <a:gd name="connsiteY0-54" fmla="*/ 0 h 3776662"/>
                    <a:gd name="connsiteX1-55" fmla="*/ 272825 w 272825"/>
                    <a:gd name="connsiteY1-56" fmla="*/ 0 h 3776662"/>
                    <a:gd name="connsiteX2-57" fmla="*/ 272825 w 272825"/>
                    <a:gd name="connsiteY2-58" fmla="*/ 3776662 h 3776662"/>
                    <a:gd name="connsiteX3-59" fmla="*/ 221457 w 272825"/>
                    <a:gd name="connsiteY3-60" fmla="*/ 3774280 h 3776662"/>
                    <a:gd name="connsiteX4-61" fmla="*/ 166689 w 272825"/>
                    <a:gd name="connsiteY4-62" fmla="*/ 3776661 h 3776662"/>
                    <a:gd name="connsiteX5-63" fmla="*/ 107157 w 272825"/>
                    <a:gd name="connsiteY5-64" fmla="*/ 3774280 h 3776662"/>
                    <a:gd name="connsiteX6-65" fmla="*/ 57151 w 272825"/>
                    <a:gd name="connsiteY6-66" fmla="*/ 3776661 h 3776662"/>
                    <a:gd name="connsiteX7-67" fmla="*/ 0 w 272825"/>
                    <a:gd name="connsiteY7-68" fmla="*/ 3776662 h 3776662"/>
                    <a:gd name="connsiteX8-69" fmla="*/ 1 w 272825"/>
                    <a:gd name="connsiteY8-70" fmla="*/ 3609974 h 3776662"/>
                    <a:gd name="connsiteX9" fmla="*/ 0 w 272825"/>
                    <a:gd name="connsiteY9" fmla="*/ 0 h 3776662"/>
                    <a:gd name="connsiteX0-71" fmla="*/ 0 w 272825"/>
                    <a:gd name="connsiteY0-72" fmla="*/ 0 h 3776662"/>
                    <a:gd name="connsiteX1-73" fmla="*/ 272825 w 272825"/>
                    <a:gd name="connsiteY1-74" fmla="*/ 0 h 3776662"/>
                    <a:gd name="connsiteX2-75" fmla="*/ 272825 w 272825"/>
                    <a:gd name="connsiteY2-76" fmla="*/ 3776662 h 3776662"/>
                    <a:gd name="connsiteX3-77" fmla="*/ 252414 w 272825"/>
                    <a:gd name="connsiteY3-78" fmla="*/ 3776661 h 3776662"/>
                    <a:gd name="connsiteX4-79" fmla="*/ 221457 w 272825"/>
                    <a:gd name="connsiteY4-80" fmla="*/ 3774280 h 3776662"/>
                    <a:gd name="connsiteX5-81" fmla="*/ 166689 w 272825"/>
                    <a:gd name="connsiteY5-82" fmla="*/ 3776661 h 3776662"/>
                    <a:gd name="connsiteX6-83" fmla="*/ 107157 w 272825"/>
                    <a:gd name="connsiteY6-84" fmla="*/ 3774280 h 3776662"/>
                    <a:gd name="connsiteX7-85" fmla="*/ 57151 w 272825"/>
                    <a:gd name="connsiteY7-86" fmla="*/ 3776661 h 3776662"/>
                    <a:gd name="connsiteX8-87" fmla="*/ 0 w 272825"/>
                    <a:gd name="connsiteY8-88" fmla="*/ 3776662 h 3776662"/>
                    <a:gd name="connsiteX9-89" fmla="*/ 1 w 272825"/>
                    <a:gd name="connsiteY9-90" fmla="*/ 3609974 h 3776662"/>
                    <a:gd name="connsiteX10" fmla="*/ 0 w 272825"/>
                    <a:gd name="connsiteY10" fmla="*/ 0 h 3776662"/>
                    <a:gd name="connsiteX0-91" fmla="*/ 0 w 273845"/>
                    <a:gd name="connsiteY0-92" fmla="*/ 0 h 3776662"/>
                    <a:gd name="connsiteX1-93" fmla="*/ 272825 w 273845"/>
                    <a:gd name="connsiteY1-94" fmla="*/ 0 h 3776662"/>
                    <a:gd name="connsiteX2-95" fmla="*/ 273845 w 273845"/>
                    <a:gd name="connsiteY2-96" fmla="*/ 3581399 h 3776662"/>
                    <a:gd name="connsiteX3-97" fmla="*/ 272825 w 273845"/>
                    <a:gd name="connsiteY3-98" fmla="*/ 3776662 h 3776662"/>
                    <a:gd name="connsiteX4-99" fmla="*/ 252414 w 273845"/>
                    <a:gd name="connsiteY4-100" fmla="*/ 3776661 h 3776662"/>
                    <a:gd name="connsiteX5-101" fmla="*/ 221457 w 273845"/>
                    <a:gd name="connsiteY5-102" fmla="*/ 3774280 h 3776662"/>
                    <a:gd name="connsiteX6-103" fmla="*/ 166689 w 273845"/>
                    <a:gd name="connsiteY6-104" fmla="*/ 3776661 h 3776662"/>
                    <a:gd name="connsiteX7-105" fmla="*/ 107157 w 273845"/>
                    <a:gd name="connsiteY7-106" fmla="*/ 3774280 h 3776662"/>
                    <a:gd name="connsiteX8-107" fmla="*/ 57151 w 273845"/>
                    <a:gd name="connsiteY8-108" fmla="*/ 3776661 h 3776662"/>
                    <a:gd name="connsiteX9-109" fmla="*/ 0 w 273845"/>
                    <a:gd name="connsiteY9-110" fmla="*/ 3776662 h 3776662"/>
                    <a:gd name="connsiteX10-111" fmla="*/ 1 w 273845"/>
                    <a:gd name="connsiteY10-112" fmla="*/ 3609974 h 3776662"/>
                    <a:gd name="connsiteX11" fmla="*/ 0 w 273845"/>
                    <a:gd name="connsiteY11" fmla="*/ 0 h 3776662"/>
                    <a:gd name="connsiteX0-113" fmla="*/ 0 w 273845"/>
                    <a:gd name="connsiteY0-114" fmla="*/ 0 h 3776662"/>
                    <a:gd name="connsiteX1-115" fmla="*/ 272825 w 273845"/>
                    <a:gd name="connsiteY1-116" fmla="*/ 0 h 3776662"/>
                    <a:gd name="connsiteX2-117" fmla="*/ 273845 w 273845"/>
                    <a:gd name="connsiteY2-118" fmla="*/ 3581399 h 3776662"/>
                    <a:gd name="connsiteX3-119" fmla="*/ 252414 w 273845"/>
                    <a:gd name="connsiteY3-120" fmla="*/ 3776661 h 3776662"/>
                    <a:gd name="connsiteX4-121" fmla="*/ 221457 w 273845"/>
                    <a:gd name="connsiteY4-122" fmla="*/ 3774280 h 3776662"/>
                    <a:gd name="connsiteX5-123" fmla="*/ 166689 w 273845"/>
                    <a:gd name="connsiteY5-124" fmla="*/ 3776661 h 3776662"/>
                    <a:gd name="connsiteX6-125" fmla="*/ 107157 w 273845"/>
                    <a:gd name="connsiteY6-126" fmla="*/ 3774280 h 3776662"/>
                    <a:gd name="connsiteX7-127" fmla="*/ 57151 w 273845"/>
                    <a:gd name="connsiteY7-128" fmla="*/ 3776661 h 3776662"/>
                    <a:gd name="connsiteX8-129" fmla="*/ 0 w 273845"/>
                    <a:gd name="connsiteY8-130" fmla="*/ 3776662 h 3776662"/>
                    <a:gd name="connsiteX9-131" fmla="*/ 1 w 273845"/>
                    <a:gd name="connsiteY9-132" fmla="*/ 3609974 h 3776662"/>
                    <a:gd name="connsiteX10-133" fmla="*/ 0 w 273845"/>
                    <a:gd name="connsiteY10-134" fmla="*/ 0 h 3776662"/>
                    <a:gd name="connsiteX0-135" fmla="*/ 0 w 273845"/>
                    <a:gd name="connsiteY0-136" fmla="*/ 0 h 3776661"/>
                    <a:gd name="connsiteX1-137" fmla="*/ 272825 w 273845"/>
                    <a:gd name="connsiteY1-138" fmla="*/ 0 h 3776661"/>
                    <a:gd name="connsiteX2-139" fmla="*/ 273845 w 273845"/>
                    <a:gd name="connsiteY2-140" fmla="*/ 3581399 h 3776661"/>
                    <a:gd name="connsiteX3-141" fmla="*/ 252414 w 273845"/>
                    <a:gd name="connsiteY3-142" fmla="*/ 3776661 h 3776661"/>
                    <a:gd name="connsiteX4-143" fmla="*/ 221457 w 273845"/>
                    <a:gd name="connsiteY4-144" fmla="*/ 3774280 h 3776661"/>
                    <a:gd name="connsiteX5-145" fmla="*/ 166689 w 273845"/>
                    <a:gd name="connsiteY5-146" fmla="*/ 3776661 h 3776661"/>
                    <a:gd name="connsiteX6-147" fmla="*/ 107157 w 273845"/>
                    <a:gd name="connsiteY6-148" fmla="*/ 3774280 h 3776661"/>
                    <a:gd name="connsiteX7-149" fmla="*/ 57151 w 273845"/>
                    <a:gd name="connsiteY7-150" fmla="*/ 3776661 h 3776661"/>
                    <a:gd name="connsiteX8-151" fmla="*/ 1 w 273845"/>
                    <a:gd name="connsiteY8-152" fmla="*/ 3609974 h 3776661"/>
                    <a:gd name="connsiteX9-153" fmla="*/ 0 w 273845"/>
                    <a:gd name="connsiteY9-154" fmla="*/ 0 h 3776661"/>
                    <a:gd name="connsiteX0-155" fmla="*/ 0 w 273845"/>
                    <a:gd name="connsiteY0-156" fmla="*/ 0 h 3776661"/>
                    <a:gd name="connsiteX1-157" fmla="*/ 272825 w 273845"/>
                    <a:gd name="connsiteY1-158" fmla="*/ 0 h 3776661"/>
                    <a:gd name="connsiteX2-159" fmla="*/ 273845 w 273845"/>
                    <a:gd name="connsiteY2-160" fmla="*/ 3581399 h 3776661"/>
                    <a:gd name="connsiteX3-161" fmla="*/ 252414 w 273845"/>
                    <a:gd name="connsiteY3-162" fmla="*/ 3776661 h 3776661"/>
                    <a:gd name="connsiteX4-163" fmla="*/ 221457 w 273845"/>
                    <a:gd name="connsiteY4-164" fmla="*/ 3774280 h 3776661"/>
                    <a:gd name="connsiteX5-165" fmla="*/ 166689 w 273845"/>
                    <a:gd name="connsiteY5-166" fmla="*/ 3776661 h 3776661"/>
                    <a:gd name="connsiteX6-167" fmla="*/ 104776 w 273845"/>
                    <a:gd name="connsiteY6-168" fmla="*/ 3664743 h 3776661"/>
                    <a:gd name="connsiteX7-169" fmla="*/ 57151 w 273845"/>
                    <a:gd name="connsiteY7-170" fmla="*/ 3776661 h 3776661"/>
                    <a:gd name="connsiteX8-171" fmla="*/ 1 w 273845"/>
                    <a:gd name="connsiteY8-172" fmla="*/ 3609974 h 3776661"/>
                    <a:gd name="connsiteX9-173" fmla="*/ 0 w 273845"/>
                    <a:gd name="connsiteY9-174" fmla="*/ 0 h 3776661"/>
                    <a:gd name="connsiteX0-175" fmla="*/ 0 w 273845"/>
                    <a:gd name="connsiteY0-176" fmla="*/ 0 h 3776661"/>
                    <a:gd name="connsiteX1-177" fmla="*/ 272825 w 273845"/>
                    <a:gd name="connsiteY1-178" fmla="*/ 0 h 3776661"/>
                    <a:gd name="connsiteX2-179" fmla="*/ 273845 w 273845"/>
                    <a:gd name="connsiteY2-180" fmla="*/ 3581399 h 3776661"/>
                    <a:gd name="connsiteX3-181" fmla="*/ 252414 w 273845"/>
                    <a:gd name="connsiteY3-182" fmla="*/ 3776661 h 3776661"/>
                    <a:gd name="connsiteX4-183" fmla="*/ 221457 w 273845"/>
                    <a:gd name="connsiteY4-184" fmla="*/ 3774280 h 3776661"/>
                    <a:gd name="connsiteX5-185" fmla="*/ 166689 w 273845"/>
                    <a:gd name="connsiteY5-186" fmla="*/ 3776661 h 3776661"/>
                    <a:gd name="connsiteX6-187" fmla="*/ 104776 w 273845"/>
                    <a:gd name="connsiteY6-188" fmla="*/ 3664743 h 3776661"/>
                    <a:gd name="connsiteX7-189" fmla="*/ 57151 w 273845"/>
                    <a:gd name="connsiteY7-190" fmla="*/ 3750467 h 3776661"/>
                    <a:gd name="connsiteX8-191" fmla="*/ 1 w 273845"/>
                    <a:gd name="connsiteY8-192" fmla="*/ 3609974 h 3776661"/>
                    <a:gd name="connsiteX9-193" fmla="*/ 0 w 273845"/>
                    <a:gd name="connsiteY9-194" fmla="*/ 0 h 3776661"/>
                    <a:gd name="connsiteX0-195" fmla="*/ 0 w 273845"/>
                    <a:gd name="connsiteY0-196" fmla="*/ 0 h 3776661"/>
                    <a:gd name="connsiteX1-197" fmla="*/ 272825 w 273845"/>
                    <a:gd name="connsiteY1-198" fmla="*/ 0 h 3776661"/>
                    <a:gd name="connsiteX2-199" fmla="*/ 273845 w 273845"/>
                    <a:gd name="connsiteY2-200" fmla="*/ 3581399 h 3776661"/>
                    <a:gd name="connsiteX3-201" fmla="*/ 252414 w 273845"/>
                    <a:gd name="connsiteY3-202" fmla="*/ 3776661 h 3776661"/>
                    <a:gd name="connsiteX4-203" fmla="*/ 228601 w 273845"/>
                    <a:gd name="connsiteY4-204" fmla="*/ 3629023 h 3776661"/>
                    <a:gd name="connsiteX5-205" fmla="*/ 166689 w 273845"/>
                    <a:gd name="connsiteY5-206" fmla="*/ 3776661 h 3776661"/>
                    <a:gd name="connsiteX6-207" fmla="*/ 104776 w 273845"/>
                    <a:gd name="connsiteY6-208" fmla="*/ 3664743 h 3776661"/>
                    <a:gd name="connsiteX7-209" fmla="*/ 57151 w 273845"/>
                    <a:gd name="connsiteY7-210" fmla="*/ 3750467 h 3776661"/>
                    <a:gd name="connsiteX8-211" fmla="*/ 1 w 273845"/>
                    <a:gd name="connsiteY8-212" fmla="*/ 3609974 h 3776661"/>
                    <a:gd name="connsiteX9-213" fmla="*/ 0 w 273845"/>
                    <a:gd name="connsiteY9-214" fmla="*/ 0 h 3776661"/>
                    <a:gd name="connsiteX0-215" fmla="*/ 0 w 273845"/>
                    <a:gd name="connsiteY0-216" fmla="*/ 0 h 3776661"/>
                    <a:gd name="connsiteX1-217" fmla="*/ 272825 w 273845"/>
                    <a:gd name="connsiteY1-218" fmla="*/ 0 h 3776661"/>
                    <a:gd name="connsiteX2-219" fmla="*/ 273845 w 273845"/>
                    <a:gd name="connsiteY2-220" fmla="*/ 3581399 h 3776661"/>
                    <a:gd name="connsiteX3-221" fmla="*/ 250032 w 273845"/>
                    <a:gd name="connsiteY3-222" fmla="*/ 3695699 h 3776661"/>
                    <a:gd name="connsiteX4-223" fmla="*/ 228601 w 273845"/>
                    <a:gd name="connsiteY4-224" fmla="*/ 3629023 h 3776661"/>
                    <a:gd name="connsiteX5-225" fmla="*/ 166689 w 273845"/>
                    <a:gd name="connsiteY5-226" fmla="*/ 3776661 h 3776661"/>
                    <a:gd name="connsiteX6-227" fmla="*/ 104776 w 273845"/>
                    <a:gd name="connsiteY6-228" fmla="*/ 3664743 h 3776661"/>
                    <a:gd name="connsiteX7-229" fmla="*/ 57151 w 273845"/>
                    <a:gd name="connsiteY7-230" fmla="*/ 3750467 h 3776661"/>
                    <a:gd name="connsiteX8-231" fmla="*/ 1 w 273845"/>
                    <a:gd name="connsiteY8-232" fmla="*/ 3609974 h 3776661"/>
                    <a:gd name="connsiteX9-233" fmla="*/ 0 w 273845"/>
                    <a:gd name="connsiteY9-234" fmla="*/ 0 h 3776661"/>
                    <a:gd name="connsiteX0-235" fmla="*/ 0 w 273845"/>
                    <a:gd name="connsiteY0-236" fmla="*/ 0 h 3776661"/>
                    <a:gd name="connsiteX1-237" fmla="*/ 272825 w 273845"/>
                    <a:gd name="connsiteY1-238" fmla="*/ 0 h 3776661"/>
                    <a:gd name="connsiteX2-239" fmla="*/ 273845 w 273845"/>
                    <a:gd name="connsiteY2-240" fmla="*/ 3581399 h 3776661"/>
                    <a:gd name="connsiteX3-241" fmla="*/ 247651 w 273845"/>
                    <a:gd name="connsiteY3-242" fmla="*/ 3702843 h 3776661"/>
                    <a:gd name="connsiteX4-243" fmla="*/ 228601 w 273845"/>
                    <a:gd name="connsiteY4-244" fmla="*/ 3629023 h 3776661"/>
                    <a:gd name="connsiteX5-245" fmla="*/ 166689 w 273845"/>
                    <a:gd name="connsiteY5-246" fmla="*/ 3776661 h 3776661"/>
                    <a:gd name="connsiteX6-247" fmla="*/ 104776 w 273845"/>
                    <a:gd name="connsiteY6-248" fmla="*/ 3664743 h 3776661"/>
                    <a:gd name="connsiteX7-249" fmla="*/ 57151 w 273845"/>
                    <a:gd name="connsiteY7-250" fmla="*/ 3750467 h 3776661"/>
                    <a:gd name="connsiteX8-251" fmla="*/ 1 w 273845"/>
                    <a:gd name="connsiteY8-252" fmla="*/ 3609974 h 3776661"/>
                    <a:gd name="connsiteX9-253" fmla="*/ 0 w 273845"/>
                    <a:gd name="connsiteY9-254" fmla="*/ 0 h 3776661"/>
                    <a:gd name="connsiteX0-255" fmla="*/ 0 w 273845"/>
                    <a:gd name="connsiteY0-256" fmla="*/ 0 h 3776661"/>
                    <a:gd name="connsiteX1-257" fmla="*/ 272825 w 273845"/>
                    <a:gd name="connsiteY1-258" fmla="*/ 0 h 3776661"/>
                    <a:gd name="connsiteX2-259" fmla="*/ 273845 w 273845"/>
                    <a:gd name="connsiteY2-260" fmla="*/ 3581399 h 3776661"/>
                    <a:gd name="connsiteX3-261" fmla="*/ 247651 w 273845"/>
                    <a:gd name="connsiteY3-262" fmla="*/ 3702843 h 3776661"/>
                    <a:gd name="connsiteX4-263" fmla="*/ 228601 w 273845"/>
                    <a:gd name="connsiteY4-264" fmla="*/ 3629023 h 3776661"/>
                    <a:gd name="connsiteX5-265" fmla="*/ 166689 w 273845"/>
                    <a:gd name="connsiteY5-266" fmla="*/ 3776661 h 3776661"/>
                    <a:gd name="connsiteX6-267" fmla="*/ 104776 w 273845"/>
                    <a:gd name="connsiteY6-268" fmla="*/ 3664743 h 3776661"/>
                    <a:gd name="connsiteX7-269" fmla="*/ 57151 w 273845"/>
                    <a:gd name="connsiteY7-270" fmla="*/ 3750467 h 3776661"/>
                    <a:gd name="connsiteX8-271" fmla="*/ 1 w 273845"/>
                    <a:gd name="connsiteY8-272" fmla="*/ 3609974 h 3776661"/>
                    <a:gd name="connsiteX9-273" fmla="*/ 0 w 273845"/>
                    <a:gd name="connsiteY9-274" fmla="*/ 0 h 3776661"/>
                    <a:gd name="connsiteX0-275" fmla="*/ 0 w 273845"/>
                    <a:gd name="connsiteY0-276" fmla="*/ 0 h 3776661"/>
                    <a:gd name="connsiteX1-277" fmla="*/ 272825 w 273845"/>
                    <a:gd name="connsiteY1-278" fmla="*/ 0 h 3776661"/>
                    <a:gd name="connsiteX2-279" fmla="*/ 273845 w 273845"/>
                    <a:gd name="connsiteY2-280" fmla="*/ 3581399 h 3776661"/>
                    <a:gd name="connsiteX3-281" fmla="*/ 247651 w 273845"/>
                    <a:gd name="connsiteY3-282" fmla="*/ 3702843 h 3776661"/>
                    <a:gd name="connsiteX4-283" fmla="*/ 228601 w 273845"/>
                    <a:gd name="connsiteY4-284" fmla="*/ 3629023 h 3776661"/>
                    <a:gd name="connsiteX5-285" fmla="*/ 166689 w 273845"/>
                    <a:gd name="connsiteY5-286" fmla="*/ 3776661 h 3776661"/>
                    <a:gd name="connsiteX6-287" fmla="*/ 104776 w 273845"/>
                    <a:gd name="connsiteY6-288" fmla="*/ 3664743 h 3776661"/>
                    <a:gd name="connsiteX7-289" fmla="*/ 57151 w 273845"/>
                    <a:gd name="connsiteY7-290" fmla="*/ 3750467 h 3776661"/>
                    <a:gd name="connsiteX8-291" fmla="*/ 1 w 273845"/>
                    <a:gd name="connsiteY8-292" fmla="*/ 3609974 h 3776661"/>
                    <a:gd name="connsiteX9-293" fmla="*/ 0 w 273845"/>
                    <a:gd name="connsiteY9-294" fmla="*/ 0 h 3776661"/>
                    <a:gd name="connsiteX0-295" fmla="*/ 0 w 273845"/>
                    <a:gd name="connsiteY0-296" fmla="*/ 0 h 3776661"/>
                    <a:gd name="connsiteX1-297" fmla="*/ 272825 w 273845"/>
                    <a:gd name="connsiteY1-298" fmla="*/ 0 h 3776661"/>
                    <a:gd name="connsiteX2-299" fmla="*/ 273845 w 273845"/>
                    <a:gd name="connsiteY2-300" fmla="*/ 3581399 h 3776661"/>
                    <a:gd name="connsiteX3-301" fmla="*/ 247651 w 273845"/>
                    <a:gd name="connsiteY3-302" fmla="*/ 3702843 h 3776661"/>
                    <a:gd name="connsiteX4-303" fmla="*/ 228601 w 273845"/>
                    <a:gd name="connsiteY4-304" fmla="*/ 3629023 h 3776661"/>
                    <a:gd name="connsiteX5-305" fmla="*/ 166689 w 273845"/>
                    <a:gd name="connsiteY5-306" fmla="*/ 3776661 h 3776661"/>
                    <a:gd name="connsiteX6-307" fmla="*/ 104776 w 273845"/>
                    <a:gd name="connsiteY6-308" fmla="*/ 3664743 h 3776661"/>
                    <a:gd name="connsiteX7-309" fmla="*/ 57151 w 273845"/>
                    <a:gd name="connsiteY7-310" fmla="*/ 3750467 h 3776661"/>
                    <a:gd name="connsiteX8-311" fmla="*/ 1 w 273845"/>
                    <a:gd name="connsiteY8-312" fmla="*/ 3609974 h 3776661"/>
                    <a:gd name="connsiteX9-313" fmla="*/ 0 w 273845"/>
                    <a:gd name="connsiteY9-314" fmla="*/ 0 h 3776661"/>
                    <a:gd name="connsiteX0-315" fmla="*/ 0 w 273845"/>
                    <a:gd name="connsiteY0-316" fmla="*/ 0 h 3776661"/>
                    <a:gd name="connsiteX1-317" fmla="*/ 272825 w 273845"/>
                    <a:gd name="connsiteY1-318" fmla="*/ 0 h 3776661"/>
                    <a:gd name="connsiteX2-319" fmla="*/ 273845 w 273845"/>
                    <a:gd name="connsiteY2-320" fmla="*/ 3581399 h 3776661"/>
                    <a:gd name="connsiteX3-321" fmla="*/ 247651 w 273845"/>
                    <a:gd name="connsiteY3-322" fmla="*/ 3702843 h 3776661"/>
                    <a:gd name="connsiteX4-323" fmla="*/ 228601 w 273845"/>
                    <a:gd name="connsiteY4-324" fmla="*/ 3629023 h 3776661"/>
                    <a:gd name="connsiteX5-325" fmla="*/ 166689 w 273845"/>
                    <a:gd name="connsiteY5-326" fmla="*/ 3776661 h 3776661"/>
                    <a:gd name="connsiteX6-327" fmla="*/ 104776 w 273845"/>
                    <a:gd name="connsiteY6-328" fmla="*/ 3664743 h 3776661"/>
                    <a:gd name="connsiteX7-329" fmla="*/ 57151 w 273845"/>
                    <a:gd name="connsiteY7-330" fmla="*/ 3750467 h 3776661"/>
                    <a:gd name="connsiteX8-331" fmla="*/ 1 w 273845"/>
                    <a:gd name="connsiteY8-332" fmla="*/ 3609974 h 3776661"/>
                    <a:gd name="connsiteX9-333" fmla="*/ 0 w 273845"/>
                    <a:gd name="connsiteY9-334" fmla="*/ 0 h 3776661"/>
                    <a:gd name="connsiteX0-335" fmla="*/ 0 w 273845"/>
                    <a:gd name="connsiteY0-336" fmla="*/ 0 h 3776661"/>
                    <a:gd name="connsiteX1-337" fmla="*/ 272825 w 273845"/>
                    <a:gd name="connsiteY1-338" fmla="*/ 0 h 3776661"/>
                    <a:gd name="connsiteX2-339" fmla="*/ 273845 w 273845"/>
                    <a:gd name="connsiteY2-340" fmla="*/ 3581399 h 3776661"/>
                    <a:gd name="connsiteX3-341" fmla="*/ 247651 w 273845"/>
                    <a:gd name="connsiteY3-342" fmla="*/ 3702843 h 3776661"/>
                    <a:gd name="connsiteX4-343" fmla="*/ 228601 w 273845"/>
                    <a:gd name="connsiteY4-344" fmla="*/ 3629023 h 3776661"/>
                    <a:gd name="connsiteX5-345" fmla="*/ 166689 w 273845"/>
                    <a:gd name="connsiteY5-346" fmla="*/ 3776661 h 3776661"/>
                    <a:gd name="connsiteX6-347" fmla="*/ 104776 w 273845"/>
                    <a:gd name="connsiteY6-348" fmla="*/ 3664743 h 3776661"/>
                    <a:gd name="connsiteX7-349" fmla="*/ 57151 w 273845"/>
                    <a:gd name="connsiteY7-350" fmla="*/ 3750467 h 3776661"/>
                    <a:gd name="connsiteX8-351" fmla="*/ 1 w 273845"/>
                    <a:gd name="connsiteY8-352" fmla="*/ 3609974 h 3776661"/>
                    <a:gd name="connsiteX9-353" fmla="*/ 0 w 273845"/>
                    <a:gd name="connsiteY9-354" fmla="*/ 0 h 3776661"/>
                    <a:gd name="connsiteX0-355" fmla="*/ 0 w 273845"/>
                    <a:gd name="connsiteY0-356" fmla="*/ 0 h 3776887"/>
                    <a:gd name="connsiteX1-357" fmla="*/ 272825 w 273845"/>
                    <a:gd name="connsiteY1-358" fmla="*/ 0 h 3776887"/>
                    <a:gd name="connsiteX2-359" fmla="*/ 273845 w 273845"/>
                    <a:gd name="connsiteY2-360" fmla="*/ 3581399 h 3776887"/>
                    <a:gd name="connsiteX3-361" fmla="*/ 247651 w 273845"/>
                    <a:gd name="connsiteY3-362" fmla="*/ 3702843 h 3776887"/>
                    <a:gd name="connsiteX4-363" fmla="*/ 228601 w 273845"/>
                    <a:gd name="connsiteY4-364" fmla="*/ 3629023 h 3776887"/>
                    <a:gd name="connsiteX5-365" fmla="*/ 166689 w 273845"/>
                    <a:gd name="connsiteY5-366" fmla="*/ 3776661 h 3776887"/>
                    <a:gd name="connsiteX6-367" fmla="*/ 104776 w 273845"/>
                    <a:gd name="connsiteY6-368" fmla="*/ 3664743 h 3776887"/>
                    <a:gd name="connsiteX7-369" fmla="*/ 57151 w 273845"/>
                    <a:gd name="connsiteY7-370" fmla="*/ 3750467 h 3776887"/>
                    <a:gd name="connsiteX8-371" fmla="*/ 1 w 273845"/>
                    <a:gd name="connsiteY8-372" fmla="*/ 3609974 h 3776887"/>
                    <a:gd name="connsiteX9-373" fmla="*/ 0 w 273845"/>
                    <a:gd name="connsiteY9-374" fmla="*/ 0 h 3776887"/>
                    <a:gd name="connsiteX0-375" fmla="*/ 0 w 273845"/>
                    <a:gd name="connsiteY0-376" fmla="*/ 0 h 3776887"/>
                    <a:gd name="connsiteX1-377" fmla="*/ 272825 w 273845"/>
                    <a:gd name="connsiteY1-378" fmla="*/ 0 h 3776887"/>
                    <a:gd name="connsiteX2-379" fmla="*/ 273845 w 273845"/>
                    <a:gd name="connsiteY2-380" fmla="*/ 3581399 h 3776887"/>
                    <a:gd name="connsiteX3-381" fmla="*/ 247651 w 273845"/>
                    <a:gd name="connsiteY3-382" fmla="*/ 3702843 h 3776887"/>
                    <a:gd name="connsiteX4-383" fmla="*/ 228601 w 273845"/>
                    <a:gd name="connsiteY4-384" fmla="*/ 3629023 h 3776887"/>
                    <a:gd name="connsiteX5-385" fmla="*/ 166689 w 273845"/>
                    <a:gd name="connsiteY5-386" fmla="*/ 3776661 h 3776887"/>
                    <a:gd name="connsiteX6-387" fmla="*/ 104776 w 273845"/>
                    <a:gd name="connsiteY6-388" fmla="*/ 3664743 h 3776887"/>
                    <a:gd name="connsiteX7-389" fmla="*/ 57151 w 273845"/>
                    <a:gd name="connsiteY7-390" fmla="*/ 3750467 h 3776887"/>
                    <a:gd name="connsiteX8-391" fmla="*/ 1 w 273845"/>
                    <a:gd name="connsiteY8-392" fmla="*/ 3609974 h 3776887"/>
                    <a:gd name="connsiteX9-393" fmla="*/ 0 w 273845"/>
                    <a:gd name="connsiteY9-394" fmla="*/ 0 h 3776887"/>
                    <a:gd name="connsiteX0-395" fmla="*/ 0 w 273845"/>
                    <a:gd name="connsiteY0-396" fmla="*/ 0 h 3776887"/>
                    <a:gd name="connsiteX1-397" fmla="*/ 272825 w 273845"/>
                    <a:gd name="connsiteY1-398" fmla="*/ 0 h 3776887"/>
                    <a:gd name="connsiteX2-399" fmla="*/ 273845 w 273845"/>
                    <a:gd name="connsiteY2-400" fmla="*/ 3581399 h 3776887"/>
                    <a:gd name="connsiteX3-401" fmla="*/ 247651 w 273845"/>
                    <a:gd name="connsiteY3-402" fmla="*/ 3702843 h 3776887"/>
                    <a:gd name="connsiteX4-403" fmla="*/ 228601 w 273845"/>
                    <a:gd name="connsiteY4-404" fmla="*/ 3629023 h 3776887"/>
                    <a:gd name="connsiteX5-405" fmla="*/ 166689 w 273845"/>
                    <a:gd name="connsiteY5-406" fmla="*/ 3776661 h 3776887"/>
                    <a:gd name="connsiteX6-407" fmla="*/ 104776 w 273845"/>
                    <a:gd name="connsiteY6-408" fmla="*/ 3664743 h 3776887"/>
                    <a:gd name="connsiteX7-409" fmla="*/ 57151 w 273845"/>
                    <a:gd name="connsiteY7-410" fmla="*/ 3750467 h 3776887"/>
                    <a:gd name="connsiteX8-411" fmla="*/ 1 w 273845"/>
                    <a:gd name="connsiteY8-412" fmla="*/ 3609974 h 3776887"/>
                    <a:gd name="connsiteX9-413" fmla="*/ 0 w 273845"/>
                    <a:gd name="connsiteY9-414" fmla="*/ 0 h 3776887"/>
                    <a:gd name="connsiteX0-415" fmla="*/ 0 w 273845"/>
                    <a:gd name="connsiteY0-416" fmla="*/ 0 h 3776859"/>
                    <a:gd name="connsiteX1-417" fmla="*/ 272825 w 273845"/>
                    <a:gd name="connsiteY1-418" fmla="*/ 0 h 3776859"/>
                    <a:gd name="connsiteX2-419" fmla="*/ 273845 w 273845"/>
                    <a:gd name="connsiteY2-420" fmla="*/ 3581399 h 3776859"/>
                    <a:gd name="connsiteX3-421" fmla="*/ 247651 w 273845"/>
                    <a:gd name="connsiteY3-422" fmla="*/ 3702843 h 3776859"/>
                    <a:gd name="connsiteX4-423" fmla="*/ 223839 w 273845"/>
                    <a:gd name="connsiteY4-424" fmla="*/ 3631404 h 3776859"/>
                    <a:gd name="connsiteX5-425" fmla="*/ 166689 w 273845"/>
                    <a:gd name="connsiteY5-426" fmla="*/ 3776661 h 3776859"/>
                    <a:gd name="connsiteX6-427" fmla="*/ 104776 w 273845"/>
                    <a:gd name="connsiteY6-428" fmla="*/ 3664743 h 3776859"/>
                    <a:gd name="connsiteX7-429" fmla="*/ 57151 w 273845"/>
                    <a:gd name="connsiteY7-430" fmla="*/ 3750467 h 3776859"/>
                    <a:gd name="connsiteX8-431" fmla="*/ 1 w 273845"/>
                    <a:gd name="connsiteY8-432" fmla="*/ 3609974 h 3776859"/>
                    <a:gd name="connsiteX9-433" fmla="*/ 0 w 273845"/>
                    <a:gd name="connsiteY9-434" fmla="*/ 0 h 3776859"/>
                    <a:gd name="connsiteX0-435" fmla="*/ 0 w 273845"/>
                    <a:gd name="connsiteY0-436" fmla="*/ 0 h 3776859"/>
                    <a:gd name="connsiteX1-437" fmla="*/ 272825 w 273845"/>
                    <a:gd name="connsiteY1-438" fmla="*/ 0 h 3776859"/>
                    <a:gd name="connsiteX2-439" fmla="*/ 273845 w 273845"/>
                    <a:gd name="connsiteY2-440" fmla="*/ 3581399 h 3776859"/>
                    <a:gd name="connsiteX3-441" fmla="*/ 247651 w 273845"/>
                    <a:gd name="connsiteY3-442" fmla="*/ 3702843 h 3776859"/>
                    <a:gd name="connsiteX4-443" fmla="*/ 223839 w 273845"/>
                    <a:gd name="connsiteY4-444" fmla="*/ 3631404 h 3776859"/>
                    <a:gd name="connsiteX5-445" fmla="*/ 166689 w 273845"/>
                    <a:gd name="connsiteY5-446" fmla="*/ 3776661 h 3776859"/>
                    <a:gd name="connsiteX6-447" fmla="*/ 104776 w 273845"/>
                    <a:gd name="connsiteY6-448" fmla="*/ 3664743 h 3776859"/>
                    <a:gd name="connsiteX7-449" fmla="*/ 57151 w 273845"/>
                    <a:gd name="connsiteY7-450" fmla="*/ 3750467 h 3776859"/>
                    <a:gd name="connsiteX8-451" fmla="*/ 1 w 273845"/>
                    <a:gd name="connsiteY8-452" fmla="*/ 3609974 h 3776859"/>
                    <a:gd name="connsiteX9-453" fmla="*/ 0 w 273845"/>
                    <a:gd name="connsiteY9-454" fmla="*/ 0 h 3776859"/>
                    <a:gd name="connsiteX0-455" fmla="*/ 0 w 273894"/>
                    <a:gd name="connsiteY0-456" fmla="*/ 0 h 3776859"/>
                    <a:gd name="connsiteX1-457" fmla="*/ 272825 w 273894"/>
                    <a:gd name="connsiteY1-458" fmla="*/ 0 h 3776859"/>
                    <a:gd name="connsiteX2-459" fmla="*/ 273845 w 273894"/>
                    <a:gd name="connsiteY2-460" fmla="*/ 3581399 h 3776859"/>
                    <a:gd name="connsiteX3-461" fmla="*/ 247651 w 273894"/>
                    <a:gd name="connsiteY3-462" fmla="*/ 3702843 h 3776859"/>
                    <a:gd name="connsiteX4-463" fmla="*/ 223839 w 273894"/>
                    <a:gd name="connsiteY4-464" fmla="*/ 3631404 h 3776859"/>
                    <a:gd name="connsiteX5-465" fmla="*/ 166689 w 273894"/>
                    <a:gd name="connsiteY5-466" fmla="*/ 3776661 h 3776859"/>
                    <a:gd name="connsiteX6-467" fmla="*/ 104776 w 273894"/>
                    <a:gd name="connsiteY6-468" fmla="*/ 3664743 h 3776859"/>
                    <a:gd name="connsiteX7-469" fmla="*/ 57151 w 273894"/>
                    <a:gd name="connsiteY7-470" fmla="*/ 3750467 h 3776859"/>
                    <a:gd name="connsiteX8-471" fmla="*/ 1 w 273894"/>
                    <a:gd name="connsiteY8-472" fmla="*/ 3609974 h 3776859"/>
                    <a:gd name="connsiteX9-473" fmla="*/ 0 w 273894"/>
                    <a:gd name="connsiteY9-474" fmla="*/ 0 h 3776859"/>
                    <a:gd name="connsiteX0-475" fmla="*/ 0 w 273894"/>
                    <a:gd name="connsiteY0-476" fmla="*/ 0 h 3776859"/>
                    <a:gd name="connsiteX1-477" fmla="*/ 272825 w 273894"/>
                    <a:gd name="connsiteY1-478" fmla="*/ 0 h 3776859"/>
                    <a:gd name="connsiteX2-479" fmla="*/ 273845 w 273894"/>
                    <a:gd name="connsiteY2-480" fmla="*/ 3581399 h 3776859"/>
                    <a:gd name="connsiteX3-481" fmla="*/ 247651 w 273894"/>
                    <a:gd name="connsiteY3-482" fmla="*/ 3702843 h 3776859"/>
                    <a:gd name="connsiteX4-483" fmla="*/ 223839 w 273894"/>
                    <a:gd name="connsiteY4-484" fmla="*/ 3631404 h 3776859"/>
                    <a:gd name="connsiteX5-485" fmla="*/ 166689 w 273894"/>
                    <a:gd name="connsiteY5-486" fmla="*/ 3776661 h 3776859"/>
                    <a:gd name="connsiteX6-487" fmla="*/ 104776 w 273894"/>
                    <a:gd name="connsiteY6-488" fmla="*/ 3664743 h 3776859"/>
                    <a:gd name="connsiteX7-489" fmla="*/ 57151 w 273894"/>
                    <a:gd name="connsiteY7-490" fmla="*/ 3750467 h 3776859"/>
                    <a:gd name="connsiteX8-491" fmla="*/ 1 w 273894"/>
                    <a:gd name="connsiteY8-492" fmla="*/ 3609974 h 3776859"/>
                    <a:gd name="connsiteX9-493" fmla="*/ 0 w 273894"/>
                    <a:gd name="connsiteY9-494" fmla="*/ 0 h 3776859"/>
                    <a:gd name="connsiteX0-495" fmla="*/ 0 w 273845"/>
                    <a:gd name="connsiteY0-496" fmla="*/ 0 h 3776859"/>
                    <a:gd name="connsiteX1-497" fmla="*/ 272825 w 273845"/>
                    <a:gd name="connsiteY1-498" fmla="*/ 0 h 3776859"/>
                    <a:gd name="connsiteX2-499" fmla="*/ 273845 w 273845"/>
                    <a:gd name="connsiteY2-500" fmla="*/ 3581399 h 3776859"/>
                    <a:gd name="connsiteX3-501" fmla="*/ 247651 w 273845"/>
                    <a:gd name="connsiteY3-502" fmla="*/ 3702843 h 3776859"/>
                    <a:gd name="connsiteX4-503" fmla="*/ 223839 w 273845"/>
                    <a:gd name="connsiteY4-504" fmla="*/ 3631404 h 3776859"/>
                    <a:gd name="connsiteX5-505" fmla="*/ 166689 w 273845"/>
                    <a:gd name="connsiteY5-506" fmla="*/ 3776661 h 3776859"/>
                    <a:gd name="connsiteX6-507" fmla="*/ 104776 w 273845"/>
                    <a:gd name="connsiteY6-508" fmla="*/ 3664743 h 3776859"/>
                    <a:gd name="connsiteX7-509" fmla="*/ 57151 w 273845"/>
                    <a:gd name="connsiteY7-510" fmla="*/ 3750467 h 3776859"/>
                    <a:gd name="connsiteX8-511" fmla="*/ 1 w 273845"/>
                    <a:gd name="connsiteY8-512" fmla="*/ 3609974 h 3776859"/>
                    <a:gd name="connsiteX9-513" fmla="*/ 0 w 273845"/>
                    <a:gd name="connsiteY9-514" fmla="*/ 0 h 3776859"/>
                    <a:gd name="connsiteX0-515" fmla="*/ 0 w 273845"/>
                    <a:gd name="connsiteY0-516" fmla="*/ 0 h 3776859"/>
                    <a:gd name="connsiteX1-517" fmla="*/ 272825 w 273845"/>
                    <a:gd name="connsiteY1-518" fmla="*/ 0 h 3776859"/>
                    <a:gd name="connsiteX2-519" fmla="*/ 273845 w 273845"/>
                    <a:gd name="connsiteY2-520" fmla="*/ 3581399 h 3776859"/>
                    <a:gd name="connsiteX3-521" fmla="*/ 252414 w 273845"/>
                    <a:gd name="connsiteY3-522" fmla="*/ 3702843 h 3776859"/>
                    <a:gd name="connsiteX4-523" fmla="*/ 223839 w 273845"/>
                    <a:gd name="connsiteY4-524" fmla="*/ 3631404 h 3776859"/>
                    <a:gd name="connsiteX5-525" fmla="*/ 166689 w 273845"/>
                    <a:gd name="connsiteY5-526" fmla="*/ 3776661 h 3776859"/>
                    <a:gd name="connsiteX6-527" fmla="*/ 104776 w 273845"/>
                    <a:gd name="connsiteY6-528" fmla="*/ 3664743 h 3776859"/>
                    <a:gd name="connsiteX7-529" fmla="*/ 57151 w 273845"/>
                    <a:gd name="connsiteY7-530" fmla="*/ 3750467 h 3776859"/>
                    <a:gd name="connsiteX8-531" fmla="*/ 1 w 273845"/>
                    <a:gd name="connsiteY8-532" fmla="*/ 3609974 h 3776859"/>
                    <a:gd name="connsiteX9-533" fmla="*/ 0 w 273845"/>
                    <a:gd name="connsiteY9-534" fmla="*/ 0 h 3776859"/>
                    <a:gd name="connsiteX0-535" fmla="*/ 0 w 273845"/>
                    <a:gd name="connsiteY0-536" fmla="*/ 0 h 3776859"/>
                    <a:gd name="connsiteX1-537" fmla="*/ 272825 w 273845"/>
                    <a:gd name="connsiteY1-538" fmla="*/ 0 h 3776859"/>
                    <a:gd name="connsiteX2-539" fmla="*/ 273845 w 273845"/>
                    <a:gd name="connsiteY2-540" fmla="*/ 3581399 h 3776859"/>
                    <a:gd name="connsiteX3-541" fmla="*/ 252414 w 273845"/>
                    <a:gd name="connsiteY3-542" fmla="*/ 3702843 h 3776859"/>
                    <a:gd name="connsiteX4-543" fmla="*/ 223839 w 273845"/>
                    <a:gd name="connsiteY4-544" fmla="*/ 3631404 h 3776859"/>
                    <a:gd name="connsiteX5-545" fmla="*/ 166689 w 273845"/>
                    <a:gd name="connsiteY5-546" fmla="*/ 3776661 h 3776859"/>
                    <a:gd name="connsiteX6-547" fmla="*/ 104776 w 273845"/>
                    <a:gd name="connsiteY6-548" fmla="*/ 3664743 h 3776859"/>
                    <a:gd name="connsiteX7-549" fmla="*/ 57151 w 273845"/>
                    <a:gd name="connsiteY7-550" fmla="*/ 3750467 h 3776859"/>
                    <a:gd name="connsiteX8-551" fmla="*/ 1 w 273845"/>
                    <a:gd name="connsiteY8-552" fmla="*/ 3609974 h 3776859"/>
                    <a:gd name="connsiteX9-553" fmla="*/ 0 w 273845"/>
                    <a:gd name="connsiteY9-554" fmla="*/ 0 h 3776859"/>
                    <a:gd name="connsiteX0-555" fmla="*/ 0 w 273845"/>
                    <a:gd name="connsiteY0-556" fmla="*/ 0 h 3776859"/>
                    <a:gd name="connsiteX1-557" fmla="*/ 272825 w 273845"/>
                    <a:gd name="connsiteY1-558" fmla="*/ 0 h 3776859"/>
                    <a:gd name="connsiteX2-559" fmla="*/ 273845 w 273845"/>
                    <a:gd name="connsiteY2-560" fmla="*/ 3581399 h 3776859"/>
                    <a:gd name="connsiteX3-561" fmla="*/ 245270 w 273845"/>
                    <a:gd name="connsiteY3-562" fmla="*/ 3702843 h 3776859"/>
                    <a:gd name="connsiteX4-563" fmla="*/ 223839 w 273845"/>
                    <a:gd name="connsiteY4-564" fmla="*/ 3631404 h 3776859"/>
                    <a:gd name="connsiteX5-565" fmla="*/ 166689 w 273845"/>
                    <a:gd name="connsiteY5-566" fmla="*/ 3776661 h 3776859"/>
                    <a:gd name="connsiteX6-567" fmla="*/ 104776 w 273845"/>
                    <a:gd name="connsiteY6-568" fmla="*/ 3664743 h 3776859"/>
                    <a:gd name="connsiteX7-569" fmla="*/ 57151 w 273845"/>
                    <a:gd name="connsiteY7-570" fmla="*/ 3750467 h 3776859"/>
                    <a:gd name="connsiteX8-571" fmla="*/ 1 w 273845"/>
                    <a:gd name="connsiteY8-572" fmla="*/ 3609974 h 3776859"/>
                    <a:gd name="connsiteX9-573" fmla="*/ 0 w 273845"/>
                    <a:gd name="connsiteY9-574" fmla="*/ 0 h 3776859"/>
                    <a:gd name="connsiteX0-575" fmla="*/ 0 w 273845"/>
                    <a:gd name="connsiteY0-576" fmla="*/ 0 h 3776859"/>
                    <a:gd name="connsiteX1-577" fmla="*/ 272825 w 273845"/>
                    <a:gd name="connsiteY1-578" fmla="*/ 0 h 3776859"/>
                    <a:gd name="connsiteX2-579" fmla="*/ 273845 w 273845"/>
                    <a:gd name="connsiteY2-580" fmla="*/ 3581399 h 3776859"/>
                    <a:gd name="connsiteX3-581" fmla="*/ 245270 w 273845"/>
                    <a:gd name="connsiteY3-582" fmla="*/ 3702843 h 3776859"/>
                    <a:gd name="connsiteX4-583" fmla="*/ 223839 w 273845"/>
                    <a:gd name="connsiteY4-584" fmla="*/ 3631404 h 3776859"/>
                    <a:gd name="connsiteX5-585" fmla="*/ 166689 w 273845"/>
                    <a:gd name="connsiteY5-586" fmla="*/ 3776661 h 3776859"/>
                    <a:gd name="connsiteX6-587" fmla="*/ 104776 w 273845"/>
                    <a:gd name="connsiteY6-588" fmla="*/ 3664743 h 3776859"/>
                    <a:gd name="connsiteX7-589" fmla="*/ 57151 w 273845"/>
                    <a:gd name="connsiteY7-590" fmla="*/ 3750467 h 3776859"/>
                    <a:gd name="connsiteX8-591" fmla="*/ 1 w 273845"/>
                    <a:gd name="connsiteY8-592" fmla="*/ 3609974 h 3776859"/>
                    <a:gd name="connsiteX9-593" fmla="*/ 0 w 273845"/>
                    <a:gd name="connsiteY9-594" fmla="*/ 0 h 3776859"/>
                    <a:gd name="connsiteX0-595" fmla="*/ 0 w 273845"/>
                    <a:gd name="connsiteY0-596" fmla="*/ 0 h 3776859"/>
                    <a:gd name="connsiteX1-597" fmla="*/ 272825 w 273845"/>
                    <a:gd name="connsiteY1-598" fmla="*/ 0 h 3776859"/>
                    <a:gd name="connsiteX2-599" fmla="*/ 273845 w 273845"/>
                    <a:gd name="connsiteY2-600" fmla="*/ 3581399 h 3776859"/>
                    <a:gd name="connsiteX3-601" fmla="*/ 245270 w 273845"/>
                    <a:gd name="connsiteY3-602" fmla="*/ 3702843 h 3776859"/>
                    <a:gd name="connsiteX4-603" fmla="*/ 223839 w 273845"/>
                    <a:gd name="connsiteY4-604" fmla="*/ 3631404 h 3776859"/>
                    <a:gd name="connsiteX5-605" fmla="*/ 166689 w 273845"/>
                    <a:gd name="connsiteY5-606" fmla="*/ 3776661 h 3776859"/>
                    <a:gd name="connsiteX6-607" fmla="*/ 104776 w 273845"/>
                    <a:gd name="connsiteY6-608" fmla="*/ 3664743 h 3776859"/>
                    <a:gd name="connsiteX7-609" fmla="*/ 57151 w 273845"/>
                    <a:gd name="connsiteY7-610" fmla="*/ 3750467 h 3776859"/>
                    <a:gd name="connsiteX8-611" fmla="*/ 1 w 273845"/>
                    <a:gd name="connsiteY8-612" fmla="*/ 3609974 h 3776859"/>
                    <a:gd name="connsiteX9-613" fmla="*/ 0 w 273845"/>
                    <a:gd name="connsiteY9-614" fmla="*/ 0 h 3776859"/>
                    <a:gd name="connsiteX0-615" fmla="*/ 0 w 273845"/>
                    <a:gd name="connsiteY0-616" fmla="*/ 0 h 3776859"/>
                    <a:gd name="connsiteX1-617" fmla="*/ 272825 w 273845"/>
                    <a:gd name="connsiteY1-618" fmla="*/ 0 h 3776859"/>
                    <a:gd name="connsiteX2-619" fmla="*/ 273845 w 273845"/>
                    <a:gd name="connsiteY2-620" fmla="*/ 3581399 h 3776859"/>
                    <a:gd name="connsiteX3-621" fmla="*/ 245270 w 273845"/>
                    <a:gd name="connsiteY3-622" fmla="*/ 3702843 h 3776859"/>
                    <a:gd name="connsiteX4-623" fmla="*/ 223839 w 273845"/>
                    <a:gd name="connsiteY4-624" fmla="*/ 3631404 h 3776859"/>
                    <a:gd name="connsiteX5-625" fmla="*/ 166689 w 273845"/>
                    <a:gd name="connsiteY5-626" fmla="*/ 3776661 h 3776859"/>
                    <a:gd name="connsiteX6-627" fmla="*/ 104776 w 273845"/>
                    <a:gd name="connsiteY6-628" fmla="*/ 3664743 h 3776859"/>
                    <a:gd name="connsiteX7-629" fmla="*/ 57151 w 273845"/>
                    <a:gd name="connsiteY7-630" fmla="*/ 3750467 h 3776859"/>
                    <a:gd name="connsiteX8-631" fmla="*/ 1 w 273845"/>
                    <a:gd name="connsiteY8-632" fmla="*/ 3609974 h 3776859"/>
                    <a:gd name="connsiteX9-633" fmla="*/ 0 w 273845"/>
                    <a:gd name="connsiteY9-634" fmla="*/ 0 h 3776859"/>
                    <a:gd name="connsiteX0-635" fmla="*/ 0 w 273845"/>
                    <a:gd name="connsiteY0-636" fmla="*/ 0 h 3776859"/>
                    <a:gd name="connsiteX1-637" fmla="*/ 272825 w 273845"/>
                    <a:gd name="connsiteY1-638" fmla="*/ 0 h 3776859"/>
                    <a:gd name="connsiteX2-639" fmla="*/ 273845 w 273845"/>
                    <a:gd name="connsiteY2-640" fmla="*/ 3581399 h 3776859"/>
                    <a:gd name="connsiteX3-641" fmla="*/ 245270 w 273845"/>
                    <a:gd name="connsiteY3-642" fmla="*/ 3702843 h 3776859"/>
                    <a:gd name="connsiteX4-643" fmla="*/ 223839 w 273845"/>
                    <a:gd name="connsiteY4-644" fmla="*/ 3631404 h 3776859"/>
                    <a:gd name="connsiteX5-645" fmla="*/ 166689 w 273845"/>
                    <a:gd name="connsiteY5-646" fmla="*/ 3776661 h 3776859"/>
                    <a:gd name="connsiteX6-647" fmla="*/ 104776 w 273845"/>
                    <a:gd name="connsiteY6-648" fmla="*/ 3664743 h 3776859"/>
                    <a:gd name="connsiteX7-649" fmla="*/ 57151 w 273845"/>
                    <a:gd name="connsiteY7-650" fmla="*/ 3750467 h 3776859"/>
                    <a:gd name="connsiteX8-651" fmla="*/ 1 w 273845"/>
                    <a:gd name="connsiteY8-652" fmla="*/ 3609974 h 3776859"/>
                    <a:gd name="connsiteX9-653" fmla="*/ 0 w 273845"/>
                    <a:gd name="connsiteY9-654" fmla="*/ 0 h 3776859"/>
                    <a:gd name="connsiteX0-655" fmla="*/ 0 w 273845"/>
                    <a:gd name="connsiteY0-656" fmla="*/ 0 h 3776859"/>
                    <a:gd name="connsiteX1-657" fmla="*/ 272825 w 273845"/>
                    <a:gd name="connsiteY1-658" fmla="*/ 0 h 3776859"/>
                    <a:gd name="connsiteX2-659" fmla="*/ 273845 w 273845"/>
                    <a:gd name="connsiteY2-660" fmla="*/ 3581399 h 3776859"/>
                    <a:gd name="connsiteX3-661" fmla="*/ 245270 w 273845"/>
                    <a:gd name="connsiteY3-662" fmla="*/ 3702843 h 3776859"/>
                    <a:gd name="connsiteX4-663" fmla="*/ 223839 w 273845"/>
                    <a:gd name="connsiteY4-664" fmla="*/ 3631404 h 3776859"/>
                    <a:gd name="connsiteX5-665" fmla="*/ 166689 w 273845"/>
                    <a:gd name="connsiteY5-666" fmla="*/ 3776661 h 3776859"/>
                    <a:gd name="connsiteX6-667" fmla="*/ 104776 w 273845"/>
                    <a:gd name="connsiteY6-668" fmla="*/ 3664743 h 3776859"/>
                    <a:gd name="connsiteX7-669" fmla="*/ 57151 w 273845"/>
                    <a:gd name="connsiteY7-670" fmla="*/ 3750467 h 3776859"/>
                    <a:gd name="connsiteX8-671" fmla="*/ 1 w 273845"/>
                    <a:gd name="connsiteY8-672" fmla="*/ 3609974 h 3776859"/>
                    <a:gd name="connsiteX9-673" fmla="*/ 0 w 273845"/>
                    <a:gd name="connsiteY9-674" fmla="*/ 0 h 3776859"/>
                    <a:gd name="connsiteX0-675" fmla="*/ 0 w 273845"/>
                    <a:gd name="connsiteY0-676" fmla="*/ 0 h 3776859"/>
                    <a:gd name="connsiteX1-677" fmla="*/ 272825 w 273845"/>
                    <a:gd name="connsiteY1-678" fmla="*/ 0 h 3776859"/>
                    <a:gd name="connsiteX2-679" fmla="*/ 273845 w 273845"/>
                    <a:gd name="connsiteY2-680" fmla="*/ 3581399 h 3776859"/>
                    <a:gd name="connsiteX3-681" fmla="*/ 245270 w 273845"/>
                    <a:gd name="connsiteY3-682" fmla="*/ 3702843 h 3776859"/>
                    <a:gd name="connsiteX4-683" fmla="*/ 223839 w 273845"/>
                    <a:gd name="connsiteY4-684" fmla="*/ 3631404 h 3776859"/>
                    <a:gd name="connsiteX5-685" fmla="*/ 166689 w 273845"/>
                    <a:gd name="connsiteY5-686" fmla="*/ 3776661 h 3776859"/>
                    <a:gd name="connsiteX6-687" fmla="*/ 104776 w 273845"/>
                    <a:gd name="connsiteY6-688" fmla="*/ 3664743 h 3776859"/>
                    <a:gd name="connsiteX7-689" fmla="*/ 57151 w 273845"/>
                    <a:gd name="connsiteY7-690" fmla="*/ 3750467 h 3776859"/>
                    <a:gd name="connsiteX8-691" fmla="*/ 1 w 273845"/>
                    <a:gd name="connsiteY8-692" fmla="*/ 3609974 h 3776859"/>
                    <a:gd name="connsiteX9-693" fmla="*/ 0 w 273845"/>
                    <a:gd name="connsiteY9-694" fmla="*/ 0 h 3776859"/>
                    <a:gd name="connsiteX0-695" fmla="*/ 0 w 273845"/>
                    <a:gd name="connsiteY0-696" fmla="*/ 0 h 3776859"/>
                    <a:gd name="connsiteX1-697" fmla="*/ 272825 w 273845"/>
                    <a:gd name="connsiteY1-698" fmla="*/ 0 h 3776859"/>
                    <a:gd name="connsiteX2-699" fmla="*/ 273845 w 273845"/>
                    <a:gd name="connsiteY2-700" fmla="*/ 3581399 h 3776859"/>
                    <a:gd name="connsiteX3-701" fmla="*/ 245270 w 273845"/>
                    <a:gd name="connsiteY3-702" fmla="*/ 3702843 h 3776859"/>
                    <a:gd name="connsiteX4-703" fmla="*/ 223839 w 273845"/>
                    <a:gd name="connsiteY4-704" fmla="*/ 3631404 h 3776859"/>
                    <a:gd name="connsiteX5-705" fmla="*/ 166689 w 273845"/>
                    <a:gd name="connsiteY5-706" fmla="*/ 3776661 h 3776859"/>
                    <a:gd name="connsiteX6-707" fmla="*/ 104776 w 273845"/>
                    <a:gd name="connsiteY6-708" fmla="*/ 3664743 h 3776859"/>
                    <a:gd name="connsiteX7-709" fmla="*/ 57151 w 273845"/>
                    <a:gd name="connsiteY7-710" fmla="*/ 3750467 h 3776859"/>
                    <a:gd name="connsiteX8-711" fmla="*/ 1 w 273845"/>
                    <a:gd name="connsiteY8-712" fmla="*/ 3609974 h 3776859"/>
                    <a:gd name="connsiteX9-713" fmla="*/ 0 w 273845"/>
                    <a:gd name="connsiteY9-714" fmla="*/ 0 h 377685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  <a:cxn ang="0">
                      <a:pos x="connsiteX6-35" y="connsiteY6-36"/>
                    </a:cxn>
                    <a:cxn ang="0">
                      <a:pos x="connsiteX7-51" y="connsiteY7-52"/>
                    </a:cxn>
                    <a:cxn ang="0">
                      <a:pos x="connsiteX8-69" y="connsiteY8-70"/>
                    </a:cxn>
                    <a:cxn ang="0">
                      <a:pos x="connsiteX9-89" y="connsiteY9-90"/>
                    </a:cxn>
                  </a:cxnLst>
                  <a:rect l="l" t="t" r="r" b="b"/>
                  <a:pathLst>
                    <a:path w="273845" h="3776859">
                      <a:moveTo>
                        <a:pt x="0" y="0"/>
                      </a:moveTo>
                      <a:lnTo>
                        <a:pt x="272825" y="0"/>
                      </a:lnTo>
                      <a:lnTo>
                        <a:pt x="273845" y="3581399"/>
                      </a:lnTo>
                      <a:cubicBezTo>
                        <a:pt x="269876" y="3659980"/>
                        <a:pt x="258763" y="3688555"/>
                        <a:pt x="245270" y="3702843"/>
                      </a:cubicBezTo>
                      <a:cubicBezTo>
                        <a:pt x="228204" y="3675061"/>
                        <a:pt x="236936" y="3619101"/>
                        <a:pt x="223839" y="3631404"/>
                      </a:cubicBezTo>
                      <a:cubicBezTo>
                        <a:pt x="210742" y="3643707"/>
                        <a:pt x="186533" y="3771105"/>
                        <a:pt x="166689" y="3776661"/>
                      </a:cubicBezTo>
                      <a:cubicBezTo>
                        <a:pt x="146845" y="3782217"/>
                        <a:pt x="123032" y="3669109"/>
                        <a:pt x="104776" y="3664743"/>
                      </a:cubicBezTo>
                      <a:cubicBezTo>
                        <a:pt x="86520" y="3660377"/>
                        <a:pt x="74614" y="3759595"/>
                        <a:pt x="57151" y="3750467"/>
                      </a:cubicBezTo>
                      <a:cubicBezTo>
                        <a:pt x="28576" y="3725068"/>
                        <a:pt x="9527" y="3661568"/>
                        <a:pt x="1" y="3609974"/>
                      </a:cubicBezTo>
                      <a:cubicBezTo>
                        <a:pt x="1" y="2406649"/>
                        <a:pt x="0" y="1203325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83000">
                      <a:srgbClr val="0070C0"/>
                    </a:gs>
                    <a:gs pos="53000">
                      <a:schemeClr val="tx2"/>
                    </a:gs>
                    <a:gs pos="34000">
                      <a:schemeClr val="tx2">
                        <a:lumMod val="75000"/>
                      </a:schemeClr>
                    </a:gs>
                    <a:gs pos="0">
                      <a:schemeClr val="tx2"/>
                    </a:gs>
                    <a:gs pos="38000">
                      <a:schemeClr val="tx2"/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</p:grpSp>
          <p:sp>
            <p:nvSpPr>
              <p:cNvPr id="14" name="Pentagon 10"/>
              <p:cNvSpPr/>
              <p:nvPr/>
            </p:nvSpPr>
            <p:spPr>
              <a:xfrm>
                <a:off x="1912969" y="4138811"/>
                <a:ext cx="2562327" cy="984525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912372" y="4125020"/>
                <a:ext cx="2761036" cy="904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   </a:t>
                </a:r>
                <a:r>
                  <a:rPr lang="zh-CN" altLang="en-US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方案</a:t>
                </a:r>
                <a:endParaRPr lang="zh-CN" altLang="en-US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+mn-ea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919" y="7158"/>
              <a:ext cx="2839" cy="1273"/>
              <a:chOff x="597" y="7060"/>
              <a:chExt cx="4586" cy="1162"/>
            </a:xfrm>
          </p:grpSpPr>
          <p:sp>
            <p:nvSpPr>
              <p:cNvPr id="16" name="Pentagon 10"/>
              <p:cNvSpPr/>
              <p:nvPr/>
            </p:nvSpPr>
            <p:spPr>
              <a:xfrm>
                <a:off x="597" y="7125"/>
                <a:ext cx="4586" cy="1097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805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17" name="Rectangle 38"/>
              <p:cNvSpPr/>
              <p:nvPr/>
            </p:nvSpPr>
            <p:spPr>
              <a:xfrm>
                <a:off x="760" y="7060"/>
                <a:ext cx="4296" cy="1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GB" sz="3600" b="1" smtClean="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Arial" pitchFamily="34" charset="0"/>
                  </a:rPr>
                  <a:t>原理 </a:t>
                </a:r>
                <a:endParaRPr lang="zh-CN" altLang="en-GB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Arial" pitchFamily="34" charset="0"/>
                </a:endParaRPr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927985" y="1983740"/>
            <a:ext cx="12856210" cy="129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：</a:t>
            </a:r>
            <a:r>
              <a:rPr lang="zh-CN" altLang="en-US" sz="3600">
                <a:solidFill>
                  <a:schemeClr val="tx1"/>
                </a:solidFill>
                <a:cs typeface="+mn-ea"/>
                <a:sym typeface="+mn-ea"/>
              </a:rPr>
              <a:t>试用装库存混乱、财务无法核对试用装成本和毛利、</a:t>
            </a:r>
            <a:endParaRPr lang="zh-CN" altLang="en-US" sz="3600">
              <a:solidFill>
                <a:schemeClr val="tx1"/>
              </a:solidFill>
              <a:cs typeface="+mn-ea"/>
              <a:sym typeface="+mn-ea"/>
            </a:endParaRPr>
          </a:p>
          <a:p>
            <a:pPr marL="0" lvl="1" algn="l"/>
            <a:r>
              <a:rPr lang="zh-CN" altLang="en-US" sz="3600">
                <a:solidFill>
                  <a:schemeClr val="tx1"/>
                </a:solidFill>
                <a:cs typeface="+mn-ea"/>
                <a:sym typeface="+mn-ea"/>
              </a:rPr>
              <a:t>            门店混乱赠送，无法直接追踪赠送数据报表等。</a:t>
            </a:r>
            <a:endParaRPr lang="zh-CN" altLang="en-US" sz="360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927985" y="3929380"/>
            <a:ext cx="13175615" cy="4035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--&gt;</a:t>
            </a:r>
            <a:r>
              <a:rPr 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启用试用管理流程模块</a:t>
            </a:r>
            <a:endParaRPr lang="zh-CN" sz="3965" b="1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sz="3600">
                <a:sym typeface="+mn-ea"/>
              </a:rPr>
              <a:t>赠送统一由总部采购和收货；</a:t>
            </a:r>
            <a:endParaRPr lang="zh-CN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总部按照门店情况或者门店申请试用装，由总部配给各门店；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门店赠送给用户，门店需要登记，赠送库存实时扣减；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提供单独的试用装库存查询。</a:t>
            </a: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11" name="平行四边形 10"/>
          <p:cNvSpPr/>
          <p:nvPr/>
        </p:nvSpPr>
        <p:spPr>
          <a:xfrm>
            <a:off x="1704340" y="6337300"/>
            <a:ext cx="5394960" cy="778510"/>
          </a:xfrm>
          <a:prstGeom prst="parallelogram">
            <a:avLst/>
          </a:prstGeom>
          <a:solidFill>
            <a:srgbClr val="EEB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1727835" y="7999730"/>
            <a:ext cx="5927725" cy="778510"/>
          </a:xfrm>
          <a:prstGeom prst="parallelogram">
            <a:avLst/>
          </a:prstGeom>
          <a:solidFill>
            <a:srgbClr val="EEB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平行四边形 39"/>
          <p:cNvSpPr/>
          <p:nvPr/>
        </p:nvSpPr>
        <p:spPr>
          <a:xfrm>
            <a:off x="1967865" y="4584065"/>
            <a:ext cx="5850255" cy="778510"/>
          </a:xfrm>
          <a:prstGeom prst="parallelogram">
            <a:avLst/>
          </a:prstGeom>
          <a:solidFill>
            <a:srgbClr val="EEB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Rectangle 4"/>
          <p:cNvSpPr/>
          <p:nvPr/>
        </p:nvSpPr>
        <p:spPr>
          <a:xfrm>
            <a:off x="0" y="2176009"/>
            <a:ext cx="16252825" cy="1297951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1094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快速收银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ctr"/>
            <a:endParaRPr lang="en-US" altLang="zh-CN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4602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334550" y="1321197"/>
            <a:ext cx="2707670" cy="93708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322820" y="4248150"/>
            <a:ext cx="1524000" cy="1524000"/>
            <a:chOff x="11135" y="6238"/>
            <a:chExt cx="2400" cy="2400"/>
          </a:xfrm>
        </p:grpSpPr>
        <p:grpSp>
          <p:nvGrpSpPr>
            <p:cNvPr id="51" name="组合 50"/>
            <p:cNvGrpSpPr/>
            <p:nvPr/>
          </p:nvGrpSpPr>
          <p:grpSpPr>
            <a:xfrm rot="0">
              <a:off x="11135" y="6238"/>
              <a:ext cx="2400" cy="2400"/>
              <a:chOff x="304800" y="673100"/>
              <a:chExt cx="4000500" cy="4000500"/>
            </a:xfrm>
            <a:solidFill>
              <a:srgbClr val="DEA700"/>
            </a:solidFill>
            <a:effectLst/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55"/>
              </a:p>
            </p:txBody>
          </p:sp>
        </p:grpSp>
        <p:sp>
          <p:nvSpPr>
            <p:cNvPr id="66" name="KSO_Shape"/>
            <p:cNvSpPr/>
            <p:nvPr/>
          </p:nvSpPr>
          <p:spPr bwMode="auto">
            <a:xfrm>
              <a:off x="11837" y="6807"/>
              <a:ext cx="1022" cy="1189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5155" dirty="0">
                <a:solidFill>
                  <a:srgbClr val="FFFFFF"/>
                </a:solidFill>
                <a:ea typeface="微软雅黑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40475" y="5958205"/>
            <a:ext cx="1524000" cy="1524000"/>
            <a:chOff x="9985" y="9157"/>
            <a:chExt cx="2400" cy="2400"/>
          </a:xfrm>
        </p:grpSpPr>
        <p:grpSp>
          <p:nvGrpSpPr>
            <p:cNvPr id="56" name="组合 55"/>
            <p:cNvGrpSpPr/>
            <p:nvPr/>
          </p:nvGrpSpPr>
          <p:grpSpPr>
            <a:xfrm rot="0">
              <a:off x="9985" y="9157"/>
              <a:ext cx="2400" cy="2400"/>
              <a:chOff x="304800" y="673100"/>
              <a:chExt cx="4000500" cy="4000500"/>
            </a:xfrm>
            <a:solidFill>
              <a:srgbClr val="DEA700"/>
            </a:solidFill>
            <a:effectLst/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55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55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67" name="KSO_Shape"/>
            <p:cNvSpPr/>
            <p:nvPr/>
          </p:nvSpPr>
          <p:spPr bwMode="auto">
            <a:xfrm>
              <a:off x="10507" y="9889"/>
              <a:ext cx="1356" cy="1015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639874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5155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22820" y="7559675"/>
            <a:ext cx="1524000" cy="1524000"/>
            <a:chOff x="11532" y="11905"/>
            <a:chExt cx="2400" cy="2400"/>
          </a:xfrm>
        </p:grpSpPr>
        <p:grpSp>
          <p:nvGrpSpPr>
            <p:cNvPr id="61" name="组合 60"/>
            <p:cNvGrpSpPr/>
            <p:nvPr/>
          </p:nvGrpSpPr>
          <p:grpSpPr>
            <a:xfrm rot="0">
              <a:off x="11532" y="11905"/>
              <a:ext cx="2400" cy="2400"/>
              <a:chOff x="304800" y="673100"/>
              <a:chExt cx="4000500" cy="4000500"/>
            </a:xfrm>
            <a:solidFill>
              <a:srgbClr val="DEA700"/>
            </a:solidFill>
            <a:effectLst/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155"/>
              </a:p>
            </p:txBody>
          </p:sp>
        </p:grpSp>
        <p:sp>
          <p:nvSpPr>
            <p:cNvPr id="68" name="KSO_Shape"/>
            <p:cNvSpPr/>
            <p:nvPr/>
          </p:nvSpPr>
          <p:spPr bwMode="auto">
            <a:xfrm>
              <a:off x="12197" y="12691"/>
              <a:ext cx="1088" cy="918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5155" dirty="0">
                <a:solidFill>
                  <a:srgbClr val="FFFFFF"/>
                </a:solidFill>
                <a:ea typeface="微软雅黑" pitchFamily="2" charset="-122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2543175" y="4742498"/>
            <a:ext cx="449326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3000" dirty="0">
                <a:solidFill>
                  <a:srgbClr val="D45F00"/>
                </a:solidFill>
                <a:latin typeface="微软雅黑" pitchFamily="2" charset="-122"/>
                <a:ea typeface="微软雅黑" pitchFamily="2" charset="-122"/>
                <a:cs typeface="+mn-cs"/>
                <a:sym typeface="楷体" charset="-122"/>
              </a:rPr>
              <a:t>解决大规模门店连锁慢卡</a:t>
            </a:r>
            <a:endParaRPr lang="zh-CN" altLang="en-US" sz="3000" dirty="0">
              <a:solidFill>
                <a:srgbClr val="D45F00"/>
              </a:solidFill>
              <a:latin typeface="微软雅黑" pitchFamily="2" charset="-122"/>
              <a:ea typeface="微软雅黑" pitchFamily="2" charset="-122"/>
              <a:cs typeface="+mn-cs"/>
              <a:sym typeface="楷体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333625" y="6477635"/>
            <a:ext cx="368300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3000" dirty="0">
                <a:solidFill>
                  <a:srgbClr val="D45F00"/>
                </a:solidFill>
                <a:latin typeface="微软雅黑" pitchFamily="2" charset="-122"/>
                <a:ea typeface="微软雅黑" pitchFamily="2" charset="-122"/>
                <a:cs typeface="+mn-cs"/>
              </a:rPr>
              <a:t>提高收银速度与性能</a:t>
            </a:r>
            <a:endParaRPr lang="zh-CN" altLang="en-US" sz="3000" dirty="0">
              <a:solidFill>
                <a:srgbClr val="D45F00"/>
              </a:solidFill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75485" y="8148955"/>
            <a:ext cx="514921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3000" dirty="0">
                <a:solidFill>
                  <a:srgbClr val="D45F00"/>
                </a:solidFill>
                <a:latin typeface="微软雅黑" pitchFamily="2" charset="-122"/>
                <a:ea typeface="微软雅黑" pitchFamily="2" charset="-122"/>
                <a:cs typeface="+mn-cs"/>
                <a:sym typeface="+mn-ea"/>
              </a:rPr>
              <a:t>减少数据丢失以及服务器压力</a:t>
            </a:r>
            <a:endParaRPr lang="zh-CN" altLang="en-US" sz="3000" dirty="0">
              <a:solidFill>
                <a:srgbClr val="D45F00"/>
              </a:solidFill>
              <a:latin typeface="微软雅黑" pitchFamily="2" charset="-122"/>
              <a:ea typeface="微软雅黑" pitchFamily="2" charset="-122"/>
              <a:cs typeface="+mn-cs"/>
              <a:sym typeface="+mn-ea"/>
            </a:endParaRPr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>
            <a:off x="9326222" y="4871195"/>
            <a:ext cx="1626838" cy="799975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3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5155"/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8484880" y="6636505"/>
            <a:ext cx="2207211" cy="224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5155"/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flipV="1">
            <a:off x="9249312" y="7606085"/>
            <a:ext cx="1696303" cy="681211"/>
          </a:xfrm>
          <a:prstGeom prst="line">
            <a:avLst/>
          </a:prstGeom>
          <a:noFill/>
          <a:ln w="57150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tailEnd type="triangle" w="med" len="med"/>
          </a:ln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 sz="5155"/>
          </a:p>
        </p:txBody>
      </p:sp>
      <p:sp>
        <p:nvSpPr>
          <p:cNvPr id="36" name="椭圆 35"/>
          <p:cNvSpPr/>
          <p:nvPr/>
        </p:nvSpPr>
        <p:spPr>
          <a:xfrm>
            <a:off x="11188065" y="5034280"/>
            <a:ext cx="3204210" cy="3204210"/>
          </a:xfrm>
          <a:prstGeom prst="ellipse">
            <a:avLst/>
          </a:prstGeom>
          <a:solidFill>
            <a:srgbClr val="7FB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90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2921635" y="2548442"/>
            <a:ext cx="104095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0" hangingPunct="0"/>
            <a:r>
              <a:rPr lang="zh-CN" altLang="en-US" sz="30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专为大型、分布式、区域性的客户收银机设计</a:t>
            </a:r>
            <a:endParaRPr lang="zh-CN" altLang="en-US" sz="30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8" name="TextBox 72"/>
          <p:cNvSpPr txBox="1"/>
          <p:nvPr/>
        </p:nvSpPr>
        <p:spPr>
          <a:xfrm>
            <a:off x="11317605" y="6329680"/>
            <a:ext cx="2945130" cy="110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cs"/>
                <a:sym typeface="楷体" charset="-122"/>
              </a:rPr>
              <a:t>SCS</a:t>
            </a:r>
            <a:endParaRPr lang="en-US" altLang="zh-CN" sz="36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cs"/>
              <a:sym typeface="楷体" charset="-122"/>
            </a:endParaRPr>
          </a:p>
          <a:p>
            <a:pPr algn="ctr"/>
            <a:r>
              <a:rPr lang="zh-CN" altLang="zh-CN" sz="36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cs"/>
                <a:sym typeface="楷体" charset="-122"/>
              </a:rPr>
              <a:t>通讯服务</a:t>
            </a:r>
            <a:endParaRPr lang="zh-CN" altLang="zh-CN" sz="36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cs"/>
              <a:sym typeface="楷体" charset="-122"/>
            </a:endParaRPr>
          </a:p>
        </p:txBody>
      </p:sp>
      <p:pic>
        <p:nvPicPr>
          <p:cNvPr id="10" name="图片 9" descr="门店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9475" y="5379085"/>
            <a:ext cx="960755" cy="772795"/>
          </a:xfrm>
          <a:prstGeom prst="rect">
            <a:avLst/>
          </a:prstGeom>
        </p:spPr>
      </p:pic>
      <p:pic>
        <p:nvPicPr>
          <p:cNvPr id="3" name="图片 2" descr="sixun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078865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（</a:t>
            </a:r>
            <a:r>
              <a:rPr lang="en-US" altLang="zh-CN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SCS</a:t>
            </a:r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传输）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场景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设计原理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7215" y="2423795"/>
            <a:ext cx="2496820" cy="4298950"/>
            <a:chOff x="909" y="5512"/>
            <a:chExt cx="3932" cy="6770"/>
          </a:xfrm>
        </p:grpSpPr>
        <p:grpSp>
          <p:nvGrpSpPr>
            <p:cNvPr id="8" name="Group 3"/>
            <p:cNvGrpSpPr/>
            <p:nvPr/>
          </p:nvGrpSpPr>
          <p:grpSpPr>
            <a:xfrm>
              <a:off x="909" y="5512"/>
              <a:ext cx="3933" cy="6771"/>
              <a:chOff x="1912372" y="1458758"/>
              <a:chExt cx="2761036" cy="5187394"/>
            </a:xfrm>
          </p:grpSpPr>
          <p:grpSp>
            <p:nvGrpSpPr>
              <p:cNvPr id="10" name="Group 4"/>
              <p:cNvGrpSpPr/>
              <p:nvPr/>
            </p:nvGrpSpPr>
            <p:grpSpPr>
              <a:xfrm>
                <a:off x="1972257" y="1458758"/>
                <a:ext cx="292102" cy="5187394"/>
                <a:chOff x="1374773" y="1213680"/>
                <a:chExt cx="274321" cy="5187394"/>
              </a:xfrm>
            </p:grpSpPr>
            <p:sp>
              <p:nvSpPr>
                <p:cNvPr id="22" name="Pentagon 21"/>
                <p:cNvSpPr/>
                <p:nvPr/>
              </p:nvSpPr>
              <p:spPr>
                <a:xfrm rot="5400000">
                  <a:off x="1103752" y="5857228"/>
                  <a:ext cx="814866" cy="272825"/>
                </a:xfrm>
                <a:prstGeom prst="homePlate">
                  <a:avLst>
                    <a:gd name="adj" fmla="val 281623"/>
                  </a:avLst>
                </a:prstGeom>
                <a:gradFill flip="none" rotWithShape="1">
                  <a:gsLst>
                    <a:gs pos="100000">
                      <a:srgbClr val="B88954"/>
                    </a:gs>
                    <a:gs pos="0">
                      <a:srgbClr val="E1C9AF"/>
                    </a:gs>
                  </a:gsLst>
                  <a:lin ang="54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374774" y="1417118"/>
                  <a:ext cx="272825" cy="5905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7000">
                      <a:srgbClr val="F2F2F2">
                        <a:lumMod val="0"/>
                        <a:lumOff val="100000"/>
                      </a:srgb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11" name="Rectangle 24"/>
                <p:cNvSpPr/>
                <p:nvPr/>
              </p:nvSpPr>
              <p:spPr>
                <a:xfrm>
                  <a:off x="1404710" y="1213680"/>
                  <a:ext cx="212954" cy="203438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 rot="5400000">
                  <a:off x="1396885" y="6250198"/>
                  <a:ext cx="228600" cy="73152"/>
                </a:xfrm>
                <a:custGeom>
                  <a:avLst/>
                  <a:gdLst>
                    <a:gd name="connsiteX0" fmla="*/ 0 w 226544"/>
                    <a:gd name="connsiteY0" fmla="*/ 35306 h 70612"/>
                    <a:gd name="connsiteX1" fmla="*/ 27685 w 226544"/>
                    <a:gd name="connsiteY1" fmla="*/ 0 h 70612"/>
                    <a:gd name="connsiteX2" fmla="*/ 226544 w 226544"/>
                    <a:gd name="connsiteY2" fmla="*/ 35306 h 70612"/>
                    <a:gd name="connsiteX3" fmla="*/ 27685 w 226544"/>
                    <a:gd name="connsiteY3" fmla="*/ 70612 h 70612"/>
                    <a:gd name="connsiteX0-1" fmla="*/ 0 w 226544"/>
                    <a:gd name="connsiteY0-2" fmla="*/ 35306 h 70612"/>
                    <a:gd name="connsiteX1-3" fmla="*/ 27685 w 226544"/>
                    <a:gd name="connsiteY1-4" fmla="*/ 0 h 70612"/>
                    <a:gd name="connsiteX2-5" fmla="*/ 226544 w 226544"/>
                    <a:gd name="connsiteY2-6" fmla="*/ 35306 h 70612"/>
                    <a:gd name="connsiteX3-7" fmla="*/ 27685 w 226544"/>
                    <a:gd name="connsiteY3-8" fmla="*/ 70612 h 70612"/>
                    <a:gd name="connsiteX4" fmla="*/ 0 w 226544"/>
                    <a:gd name="connsiteY4" fmla="*/ 35306 h 70612"/>
                    <a:gd name="connsiteX0-9" fmla="*/ 0 w 226544"/>
                    <a:gd name="connsiteY0-10" fmla="*/ 35306 h 70612"/>
                    <a:gd name="connsiteX1-11" fmla="*/ 27685 w 226544"/>
                    <a:gd name="connsiteY1-12" fmla="*/ 0 h 70612"/>
                    <a:gd name="connsiteX2-13" fmla="*/ 226544 w 226544"/>
                    <a:gd name="connsiteY2-14" fmla="*/ 35306 h 70612"/>
                    <a:gd name="connsiteX3-15" fmla="*/ 27685 w 226544"/>
                    <a:gd name="connsiteY3-16" fmla="*/ 70612 h 70612"/>
                    <a:gd name="connsiteX4-17" fmla="*/ 0 w 226544"/>
                    <a:gd name="connsiteY4-18" fmla="*/ 35306 h 70612"/>
                    <a:gd name="connsiteX0-19" fmla="*/ 0 w 226544"/>
                    <a:gd name="connsiteY0-20" fmla="*/ 35306 h 70612"/>
                    <a:gd name="connsiteX1-21" fmla="*/ 27685 w 226544"/>
                    <a:gd name="connsiteY1-22" fmla="*/ 0 h 70612"/>
                    <a:gd name="connsiteX2-23" fmla="*/ 226544 w 226544"/>
                    <a:gd name="connsiteY2-24" fmla="*/ 35306 h 70612"/>
                    <a:gd name="connsiteX3-25" fmla="*/ 27685 w 226544"/>
                    <a:gd name="connsiteY3-26" fmla="*/ 70612 h 70612"/>
                    <a:gd name="connsiteX4-27" fmla="*/ 0 w 226544"/>
                    <a:gd name="connsiteY4-28" fmla="*/ 35306 h 70612"/>
                    <a:gd name="connsiteX0-29" fmla="*/ 0 w 226544"/>
                    <a:gd name="connsiteY0-30" fmla="*/ 35306 h 70612"/>
                    <a:gd name="connsiteX1-31" fmla="*/ 27685 w 226544"/>
                    <a:gd name="connsiteY1-32" fmla="*/ 0 h 70612"/>
                    <a:gd name="connsiteX2-33" fmla="*/ 226544 w 226544"/>
                    <a:gd name="connsiteY2-34" fmla="*/ 35306 h 70612"/>
                    <a:gd name="connsiteX3-35" fmla="*/ 27685 w 226544"/>
                    <a:gd name="connsiteY3-36" fmla="*/ 70612 h 70612"/>
                    <a:gd name="connsiteX4-37" fmla="*/ 0 w 226544"/>
                    <a:gd name="connsiteY4-38" fmla="*/ 35306 h 70612"/>
                    <a:gd name="connsiteX0-39" fmla="*/ 0 w 226544"/>
                    <a:gd name="connsiteY0-40" fmla="*/ 35306 h 70612"/>
                    <a:gd name="connsiteX1-41" fmla="*/ 27685 w 226544"/>
                    <a:gd name="connsiteY1-42" fmla="*/ 0 h 70612"/>
                    <a:gd name="connsiteX2-43" fmla="*/ 226544 w 226544"/>
                    <a:gd name="connsiteY2-44" fmla="*/ 35306 h 70612"/>
                    <a:gd name="connsiteX3-45" fmla="*/ 27685 w 226544"/>
                    <a:gd name="connsiteY3-46" fmla="*/ 70612 h 70612"/>
                    <a:gd name="connsiteX4-47" fmla="*/ 0 w 226544"/>
                    <a:gd name="connsiteY4-48" fmla="*/ 35306 h 70612"/>
                    <a:gd name="connsiteX0-49" fmla="*/ 0 w 226544"/>
                    <a:gd name="connsiteY0-50" fmla="*/ 35306 h 70612"/>
                    <a:gd name="connsiteX1-51" fmla="*/ 27685 w 226544"/>
                    <a:gd name="connsiteY1-52" fmla="*/ 0 h 70612"/>
                    <a:gd name="connsiteX2-53" fmla="*/ 226544 w 226544"/>
                    <a:gd name="connsiteY2-54" fmla="*/ 35306 h 70612"/>
                    <a:gd name="connsiteX3-55" fmla="*/ 27685 w 226544"/>
                    <a:gd name="connsiteY3-56" fmla="*/ 70612 h 70612"/>
                    <a:gd name="connsiteX4-57" fmla="*/ 0 w 226544"/>
                    <a:gd name="connsiteY4-58" fmla="*/ 35306 h 70612"/>
                    <a:gd name="connsiteX0-59" fmla="*/ 0 w 226544"/>
                    <a:gd name="connsiteY0-60" fmla="*/ 35306 h 70612"/>
                    <a:gd name="connsiteX1-61" fmla="*/ 27685 w 226544"/>
                    <a:gd name="connsiteY1-62" fmla="*/ 0 h 70612"/>
                    <a:gd name="connsiteX2-63" fmla="*/ 226544 w 226544"/>
                    <a:gd name="connsiteY2-64" fmla="*/ 35306 h 70612"/>
                    <a:gd name="connsiteX3-65" fmla="*/ 27685 w 226544"/>
                    <a:gd name="connsiteY3-66" fmla="*/ 70612 h 70612"/>
                    <a:gd name="connsiteX4-67" fmla="*/ 0 w 226544"/>
                    <a:gd name="connsiteY4-68" fmla="*/ 35306 h 70612"/>
                    <a:gd name="connsiteX0-69" fmla="*/ 0 w 226544"/>
                    <a:gd name="connsiteY0-70" fmla="*/ 35306 h 70612"/>
                    <a:gd name="connsiteX1-71" fmla="*/ 27685 w 226544"/>
                    <a:gd name="connsiteY1-72" fmla="*/ 0 h 70612"/>
                    <a:gd name="connsiteX2-73" fmla="*/ 226544 w 226544"/>
                    <a:gd name="connsiteY2-74" fmla="*/ 35306 h 70612"/>
                    <a:gd name="connsiteX3-75" fmla="*/ 27685 w 226544"/>
                    <a:gd name="connsiteY3-76" fmla="*/ 70612 h 70612"/>
                    <a:gd name="connsiteX4-77" fmla="*/ 0 w 226544"/>
                    <a:gd name="connsiteY4-78" fmla="*/ 35306 h 70612"/>
                    <a:gd name="connsiteX0-79" fmla="*/ 0 w 226544"/>
                    <a:gd name="connsiteY0-80" fmla="*/ 35306 h 70612"/>
                    <a:gd name="connsiteX1-81" fmla="*/ 27685 w 226544"/>
                    <a:gd name="connsiteY1-82" fmla="*/ 0 h 70612"/>
                    <a:gd name="connsiteX2-83" fmla="*/ 226544 w 226544"/>
                    <a:gd name="connsiteY2-84" fmla="*/ 35306 h 70612"/>
                    <a:gd name="connsiteX3-85" fmla="*/ 27685 w 226544"/>
                    <a:gd name="connsiteY3-86" fmla="*/ 70612 h 70612"/>
                    <a:gd name="connsiteX4-87" fmla="*/ 0 w 226544"/>
                    <a:gd name="connsiteY4-88" fmla="*/ 35306 h 7061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17" y="connsiteY4-18"/>
                    </a:cxn>
                  </a:cxnLst>
                  <a:rect l="l" t="t" r="r" b="b"/>
                  <a:pathLst>
                    <a:path w="226544" h="70612">
                      <a:moveTo>
                        <a:pt x="0" y="35306"/>
                      </a:moveTo>
                      <a:cubicBezTo>
                        <a:pt x="1521" y="15316"/>
                        <a:pt x="12805" y="4576"/>
                        <a:pt x="27685" y="0"/>
                      </a:cubicBezTo>
                      <a:lnTo>
                        <a:pt x="226544" y="35306"/>
                      </a:lnTo>
                      <a:lnTo>
                        <a:pt x="27685" y="70612"/>
                      </a:lnTo>
                      <a:cubicBezTo>
                        <a:pt x="11264" y="65009"/>
                        <a:pt x="1007" y="52726"/>
                        <a:pt x="0" y="35306"/>
                      </a:cubicBezTo>
                      <a:close/>
                    </a:path>
                  </a:pathLst>
                </a:custGeom>
                <a:solidFill>
                  <a:srgbClr val="4C504C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374774" y="148664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374774" y="1562425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374774" y="1638202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374774" y="1789756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31"/>
                <p:cNvCxnSpPr/>
                <p:nvPr/>
              </p:nvCxnSpPr>
              <p:spPr>
                <a:xfrm>
                  <a:off x="1374774" y="1865533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32"/>
                <p:cNvCxnSpPr/>
                <p:nvPr/>
              </p:nvCxnSpPr>
              <p:spPr>
                <a:xfrm>
                  <a:off x="1374774" y="194130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5"/>
                <p:cNvSpPr/>
                <p:nvPr/>
              </p:nvSpPr>
              <p:spPr>
                <a:xfrm>
                  <a:off x="1374774" y="2007666"/>
                  <a:ext cx="273845" cy="3776859"/>
                </a:xfrm>
                <a:custGeom>
                  <a:avLst/>
                  <a:gdLst>
                    <a:gd name="connsiteX0" fmla="*/ 0 w 272825"/>
                    <a:gd name="connsiteY0" fmla="*/ 0 h 3776662"/>
                    <a:gd name="connsiteX1" fmla="*/ 272825 w 272825"/>
                    <a:gd name="connsiteY1" fmla="*/ 0 h 3776662"/>
                    <a:gd name="connsiteX2" fmla="*/ 272825 w 272825"/>
                    <a:gd name="connsiteY2" fmla="*/ 3776662 h 3776662"/>
                    <a:gd name="connsiteX3" fmla="*/ 0 w 272825"/>
                    <a:gd name="connsiteY3" fmla="*/ 3776662 h 3776662"/>
                    <a:gd name="connsiteX4" fmla="*/ 0 w 272825"/>
                    <a:gd name="connsiteY4" fmla="*/ 0 h 3776662"/>
                    <a:gd name="connsiteX0-1" fmla="*/ 0 w 272825"/>
                    <a:gd name="connsiteY0-2" fmla="*/ 0 h 3776662"/>
                    <a:gd name="connsiteX1-3" fmla="*/ 272825 w 272825"/>
                    <a:gd name="connsiteY1-4" fmla="*/ 0 h 3776662"/>
                    <a:gd name="connsiteX2-5" fmla="*/ 272825 w 272825"/>
                    <a:gd name="connsiteY2-6" fmla="*/ 3776662 h 3776662"/>
                    <a:gd name="connsiteX3-7" fmla="*/ 0 w 272825"/>
                    <a:gd name="connsiteY3-8" fmla="*/ 3776662 h 3776662"/>
                    <a:gd name="connsiteX4-9" fmla="*/ 1 w 272825"/>
                    <a:gd name="connsiteY4-10" fmla="*/ 3609974 h 3776662"/>
                    <a:gd name="connsiteX5" fmla="*/ 0 w 272825"/>
                    <a:gd name="connsiteY5" fmla="*/ 0 h 3776662"/>
                    <a:gd name="connsiteX0-11" fmla="*/ 0 w 272825"/>
                    <a:gd name="connsiteY0-12" fmla="*/ 0 h 3776662"/>
                    <a:gd name="connsiteX1-13" fmla="*/ 272825 w 272825"/>
                    <a:gd name="connsiteY1-14" fmla="*/ 0 h 3776662"/>
                    <a:gd name="connsiteX2-15" fmla="*/ 272825 w 272825"/>
                    <a:gd name="connsiteY2-16" fmla="*/ 3776662 h 3776662"/>
                    <a:gd name="connsiteX3-17" fmla="*/ 57151 w 272825"/>
                    <a:gd name="connsiteY3-18" fmla="*/ 3776661 h 3776662"/>
                    <a:gd name="connsiteX4-19" fmla="*/ 0 w 272825"/>
                    <a:gd name="connsiteY4-20" fmla="*/ 3776662 h 3776662"/>
                    <a:gd name="connsiteX5-21" fmla="*/ 1 w 272825"/>
                    <a:gd name="connsiteY5-22" fmla="*/ 3609974 h 3776662"/>
                    <a:gd name="connsiteX6" fmla="*/ 0 w 272825"/>
                    <a:gd name="connsiteY6" fmla="*/ 0 h 3776662"/>
                    <a:gd name="connsiteX0-23" fmla="*/ 0 w 272825"/>
                    <a:gd name="connsiteY0-24" fmla="*/ 0 h 3776662"/>
                    <a:gd name="connsiteX1-25" fmla="*/ 272825 w 272825"/>
                    <a:gd name="connsiteY1-26" fmla="*/ 0 h 3776662"/>
                    <a:gd name="connsiteX2-27" fmla="*/ 272825 w 272825"/>
                    <a:gd name="connsiteY2-28" fmla="*/ 3776662 h 3776662"/>
                    <a:gd name="connsiteX3-29" fmla="*/ 166689 w 272825"/>
                    <a:gd name="connsiteY3-30" fmla="*/ 3776661 h 3776662"/>
                    <a:gd name="connsiteX4-31" fmla="*/ 57151 w 272825"/>
                    <a:gd name="connsiteY4-32" fmla="*/ 3776661 h 3776662"/>
                    <a:gd name="connsiteX5-33" fmla="*/ 0 w 272825"/>
                    <a:gd name="connsiteY5-34" fmla="*/ 3776662 h 3776662"/>
                    <a:gd name="connsiteX6-35" fmla="*/ 1 w 272825"/>
                    <a:gd name="connsiteY6-36" fmla="*/ 3609974 h 3776662"/>
                    <a:gd name="connsiteX7" fmla="*/ 0 w 272825"/>
                    <a:gd name="connsiteY7" fmla="*/ 0 h 3776662"/>
                    <a:gd name="connsiteX0-37" fmla="*/ 0 w 272825"/>
                    <a:gd name="connsiteY0-38" fmla="*/ 0 h 3776662"/>
                    <a:gd name="connsiteX1-39" fmla="*/ 272825 w 272825"/>
                    <a:gd name="connsiteY1-40" fmla="*/ 0 h 3776662"/>
                    <a:gd name="connsiteX2-41" fmla="*/ 272825 w 272825"/>
                    <a:gd name="connsiteY2-42" fmla="*/ 3776662 h 3776662"/>
                    <a:gd name="connsiteX3-43" fmla="*/ 166689 w 272825"/>
                    <a:gd name="connsiteY3-44" fmla="*/ 3776661 h 3776662"/>
                    <a:gd name="connsiteX4-45" fmla="*/ 107157 w 272825"/>
                    <a:gd name="connsiteY4-46" fmla="*/ 3774280 h 3776662"/>
                    <a:gd name="connsiteX5-47" fmla="*/ 57151 w 272825"/>
                    <a:gd name="connsiteY5-48" fmla="*/ 3776661 h 3776662"/>
                    <a:gd name="connsiteX6-49" fmla="*/ 0 w 272825"/>
                    <a:gd name="connsiteY6-50" fmla="*/ 3776662 h 3776662"/>
                    <a:gd name="connsiteX7-51" fmla="*/ 1 w 272825"/>
                    <a:gd name="connsiteY7-52" fmla="*/ 3609974 h 3776662"/>
                    <a:gd name="connsiteX8" fmla="*/ 0 w 272825"/>
                    <a:gd name="connsiteY8" fmla="*/ 0 h 3776662"/>
                    <a:gd name="connsiteX0-53" fmla="*/ 0 w 272825"/>
                    <a:gd name="connsiteY0-54" fmla="*/ 0 h 3776662"/>
                    <a:gd name="connsiteX1-55" fmla="*/ 272825 w 272825"/>
                    <a:gd name="connsiteY1-56" fmla="*/ 0 h 3776662"/>
                    <a:gd name="connsiteX2-57" fmla="*/ 272825 w 272825"/>
                    <a:gd name="connsiteY2-58" fmla="*/ 3776662 h 3776662"/>
                    <a:gd name="connsiteX3-59" fmla="*/ 221457 w 272825"/>
                    <a:gd name="connsiteY3-60" fmla="*/ 3774280 h 3776662"/>
                    <a:gd name="connsiteX4-61" fmla="*/ 166689 w 272825"/>
                    <a:gd name="connsiteY4-62" fmla="*/ 3776661 h 3776662"/>
                    <a:gd name="connsiteX5-63" fmla="*/ 107157 w 272825"/>
                    <a:gd name="connsiteY5-64" fmla="*/ 3774280 h 3776662"/>
                    <a:gd name="connsiteX6-65" fmla="*/ 57151 w 272825"/>
                    <a:gd name="connsiteY6-66" fmla="*/ 3776661 h 3776662"/>
                    <a:gd name="connsiteX7-67" fmla="*/ 0 w 272825"/>
                    <a:gd name="connsiteY7-68" fmla="*/ 3776662 h 3776662"/>
                    <a:gd name="connsiteX8-69" fmla="*/ 1 w 272825"/>
                    <a:gd name="connsiteY8-70" fmla="*/ 3609974 h 3776662"/>
                    <a:gd name="connsiteX9" fmla="*/ 0 w 272825"/>
                    <a:gd name="connsiteY9" fmla="*/ 0 h 3776662"/>
                    <a:gd name="connsiteX0-71" fmla="*/ 0 w 272825"/>
                    <a:gd name="connsiteY0-72" fmla="*/ 0 h 3776662"/>
                    <a:gd name="connsiteX1-73" fmla="*/ 272825 w 272825"/>
                    <a:gd name="connsiteY1-74" fmla="*/ 0 h 3776662"/>
                    <a:gd name="connsiteX2-75" fmla="*/ 272825 w 272825"/>
                    <a:gd name="connsiteY2-76" fmla="*/ 3776662 h 3776662"/>
                    <a:gd name="connsiteX3-77" fmla="*/ 252414 w 272825"/>
                    <a:gd name="connsiteY3-78" fmla="*/ 3776661 h 3776662"/>
                    <a:gd name="connsiteX4-79" fmla="*/ 221457 w 272825"/>
                    <a:gd name="connsiteY4-80" fmla="*/ 3774280 h 3776662"/>
                    <a:gd name="connsiteX5-81" fmla="*/ 166689 w 272825"/>
                    <a:gd name="connsiteY5-82" fmla="*/ 3776661 h 3776662"/>
                    <a:gd name="connsiteX6-83" fmla="*/ 107157 w 272825"/>
                    <a:gd name="connsiteY6-84" fmla="*/ 3774280 h 3776662"/>
                    <a:gd name="connsiteX7-85" fmla="*/ 57151 w 272825"/>
                    <a:gd name="connsiteY7-86" fmla="*/ 3776661 h 3776662"/>
                    <a:gd name="connsiteX8-87" fmla="*/ 0 w 272825"/>
                    <a:gd name="connsiteY8-88" fmla="*/ 3776662 h 3776662"/>
                    <a:gd name="connsiteX9-89" fmla="*/ 1 w 272825"/>
                    <a:gd name="connsiteY9-90" fmla="*/ 3609974 h 3776662"/>
                    <a:gd name="connsiteX10" fmla="*/ 0 w 272825"/>
                    <a:gd name="connsiteY10" fmla="*/ 0 h 3776662"/>
                    <a:gd name="connsiteX0-91" fmla="*/ 0 w 273845"/>
                    <a:gd name="connsiteY0-92" fmla="*/ 0 h 3776662"/>
                    <a:gd name="connsiteX1-93" fmla="*/ 272825 w 273845"/>
                    <a:gd name="connsiteY1-94" fmla="*/ 0 h 3776662"/>
                    <a:gd name="connsiteX2-95" fmla="*/ 273845 w 273845"/>
                    <a:gd name="connsiteY2-96" fmla="*/ 3581399 h 3776662"/>
                    <a:gd name="connsiteX3-97" fmla="*/ 272825 w 273845"/>
                    <a:gd name="connsiteY3-98" fmla="*/ 3776662 h 3776662"/>
                    <a:gd name="connsiteX4-99" fmla="*/ 252414 w 273845"/>
                    <a:gd name="connsiteY4-100" fmla="*/ 3776661 h 3776662"/>
                    <a:gd name="connsiteX5-101" fmla="*/ 221457 w 273845"/>
                    <a:gd name="connsiteY5-102" fmla="*/ 3774280 h 3776662"/>
                    <a:gd name="connsiteX6-103" fmla="*/ 166689 w 273845"/>
                    <a:gd name="connsiteY6-104" fmla="*/ 3776661 h 3776662"/>
                    <a:gd name="connsiteX7-105" fmla="*/ 107157 w 273845"/>
                    <a:gd name="connsiteY7-106" fmla="*/ 3774280 h 3776662"/>
                    <a:gd name="connsiteX8-107" fmla="*/ 57151 w 273845"/>
                    <a:gd name="connsiteY8-108" fmla="*/ 3776661 h 3776662"/>
                    <a:gd name="connsiteX9-109" fmla="*/ 0 w 273845"/>
                    <a:gd name="connsiteY9-110" fmla="*/ 3776662 h 3776662"/>
                    <a:gd name="connsiteX10-111" fmla="*/ 1 w 273845"/>
                    <a:gd name="connsiteY10-112" fmla="*/ 3609974 h 3776662"/>
                    <a:gd name="connsiteX11" fmla="*/ 0 w 273845"/>
                    <a:gd name="connsiteY11" fmla="*/ 0 h 3776662"/>
                    <a:gd name="connsiteX0-113" fmla="*/ 0 w 273845"/>
                    <a:gd name="connsiteY0-114" fmla="*/ 0 h 3776662"/>
                    <a:gd name="connsiteX1-115" fmla="*/ 272825 w 273845"/>
                    <a:gd name="connsiteY1-116" fmla="*/ 0 h 3776662"/>
                    <a:gd name="connsiteX2-117" fmla="*/ 273845 w 273845"/>
                    <a:gd name="connsiteY2-118" fmla="*/ 3581399 h 3776662"/>
                    <a:gd name="connsiteX3-119" fmla="*/ 252414 w 273845"/>
                    <a:gd name="connsiteY3-120" fmla="*/ 3776661 h 3776662"/>
                    <a:gd name="connsiteX4-121" fmla="*/ 221457 w 273845"/>
                    <a:gd name="connsiteY4-122" fmla="*/ 3774280 h 3776662"/>
                    <a:gd name="connsiteX5-123" fmla="*/ 166689 w 273845"/>
                    <a:gd name="connsiteY5-124" fmla="*/ 3776661 h 3776662"/>
                    <a:gd name="connsiteX6-125" fmla="*/ 107157 w 273845"/>
                    <a:gd name="connsiteY6-126" fmla="*/ 3774280 h 3776662"/>
                    <a:gd name="connsiteX7-127" fmla="*/ 57151 w 273845"/>
                    <a:gd name="connsiteY7-128" fmla="*/ 3776661 h 3776662"/>
                    <a:gd name="connsiteX8-129" fmla="*/ 0 w 273845"/>
                    <a:gd name="connsiteY8-130" fmla="*/ 3776662 h 3776662"/>
                    <a:gd name="connsiteX9-131" fmla="*/ 1 w 273845"/>
                    <a:gd name="connsiteY9-132" fmla="*/ 3609974 h 3776662"/>
                    <a:gd name="connsiteX10-133" fmla="*/ 0 w 273845"/>
                    <a:gd name="connsiteY10-134" fmla="*/ 0 h 3776662"/>
                    <a:gd name="connsiteX0-135" fmla="*/ 0 w 273845"/>
                    <a:gd name="connsiteY0-136" fmla="*/ 0 h 3776661"/>
                    <a:gd name="connsiteX1-137" fmla="*/ 272825 w 273845"/>
                    <a:gd name="connsiteY1-138" fmla="*/ 0 h 3776661"/>
                    <a:gd name="connsiteX2-139" fmla="*/ 273845 w 273845"/>
                    <a:gd name="connsiteY2-140" fmla="*/ 3581399 h 3776661"/>
                    <a:gd name="connsiteX3-141" fmla="*/ 252414 w 273845"/>
                    <a:gd name="connsiteY3-142" fmla="*/ 3776661 h 3776661"/>
                    <a:gd name="connsiteX4-143" fmla="*/ 221457 w 273845"/>
                    <a:gd name="connsiteY4-144" fmla="*/ 3774280 h 3776661"/>
                    <a:gd name="connsiteX5-145" fmla="*/ 166689 w 273845"/>
                    <a:gd name="connsiteY5-146" fmla="*/ 3776661 h 3776661"/>
                    <a:gd name="connsiteX6-147" fmla="*/ 107157 w 273845"/>
                    <a:gd name="connsiteY6-148" fmla="*/ 3774280 h 3776661"/>
                    <a:gd name="connsiteX7-149" fmla="*/ 57151 w 273845"/>
                    <a:gd name="connsiteY7-150" fmla="*/ 3776661 h 3776661"/>
                    <a:gd name="connsiteX8-151" fmla="*/ 1 w 273845"/>
                    <a:gd name="connsiteY8-152" fmla="*/ 3609974 h 3776661"/>
                    <a:gd name="connsiteX9-153" fmla="*/ 0 w 273845"/>
                    <a:gd name="connsiteY9-154" fmla="*/ 0 h 3776661"/>
                    <a:gd name="connsiteX0-155" fmla="*/ 0 w 273845"/>
                    <a:gd name="connsiteY0-156" fmla="*/ 0 h 3776661"/>
                    <a:gd name="connsiteX1-157" fmla="*/ 272825 w 273845"/>
                    <a:gd name="connsiteY1-158" fmla="*/ 0 h 3776661"/>
                    <a:gd name="connsiteX2-159" fmla="*/ 273845 w 273845"/>
                    <a:gd name="connsiteY2-160" fmla="*/ 3581399 h 3776661"/>
                    <a:gd name="connsiteX3-161" fmla="*/ 252414 w 273845"/>
                    <a:gd name="connsiteY3-162" fmla="*/ 3776661 h 3776661"/>
                    <a:gd name="connsiteX4-163" fmla="*/ 221457 w 273845"/>
                    <a:gd name="connsiteY4-164" fmla="*/ 3774280 h 3776661"/>
                    <a:gd name="connsiteX5-165" fmla="*/ 166689 w 273845"/>
                    <a:gd name="connsiteY5-166" fmla="*/ 3776661 h 3776661"/>
                    <a:gd name="connsiteX6-167" fmla="*/ 104776 w 273845"/>
                    <a:gd name="connsiteY6-168" fmla="*/ 3664743 h 3776661"/>
                    <a:gd name="connsiteX7-169" fmla="*/ 57151 w 273845"/>
                    <a:gd name="connsiteY7-170" fmla="*/ 3776661 h 3776661"/>
                    <a:gd name="connsiteX8-171" fmla="*/ 1 w 273845"/>
                    <a:gd name="connsiteY8-172" fmla="*/ 3609974 h 3776661"/>
                    <a:gd name="connsiteX9-173" fmla="*/ 0 w 273845"/>
                    <a:gd name="connsiteY9-174" fmla="*/ 0 h 3776661"/>
                    <a:gd name="connsiteX0-175" fmla="*/ 0 w 273845"/>
                    <a:gd name="connsiteY0-176" fmla="*/ 0 h 3776661"/>
                    <a:gd name="connsiteX1-177" fmla="*/ 272825 w 273845"/>
                    <a:gd name="connsiteY1-178" fmla="*/ 0 h 3776661"/>
                    <a:gd name="connsiteX2-179" fmla="*/ 273845 w 273845"/>
                    <a:gd name="connsiteY2-180" fmla="*/ 3581399 h 3776661"/>
                    <a:gd name="connsiteX3-181" fmla="*/ 252414 w 273845"/>
                    <a:gd name="connsiteY3-182" fmla="*/ 3776661 h 3776661"/>
                    <a:gd name="connsiteX4-183" fmla="*/ 221457 w 273845"/>
                    <a:gd name="connsiteY4-184" fmla="*/ 3774280 h 3776661"/>
                    <a:gd name="connsiteX5-185" fmla="*/ 166689 w 273845"/>
                    <a:gd name="connsiteY5-186" fmla="*/ 3776661 h 3776661"/>
                    <a:gd name="connsiteX6-187" fmla="*/ 104776 w 273845"/>
                    <a:gd name="connsiteY6-188" fmla="*/ 3664743 h 3776661"/>
                    <a:gd name="connsiteX7-189" fmla="*/ 57151 w 273845"/>
                    <a:gd name="connsiteY7-190" fmla="*/ 3750467 h 3776661"/>
                    <a:gd name="connsiteX8-191" fmla="*/ 1 w 273845"/>
                    <a:gd name="connsiteY8-192" fmla="*/ 3609974 h 3776661"/>
                    <a:gd name="connsiteX9-193" fmla="*/ 0 w 273845"/>
                    <a:gd name="connsiteY9-194" fmla="*/ 0 h 3776661"/>
                    <a:gd name="connsiteX0-195" fmla="*/ 0 w 273845"/>
                    <a:gd name="connsiteY0-196" fmla="*/ 0 h 3776661"/>
                    <a:gd name="connsiteX1-197" fmla="*/ 272825 w 273845"/>
                    <a:gd name="connsiteY1-198" fmla="*/ 0 h 3776661"/>
                    <a:gd name="connsiteX2-199" fmla="*/ 273845 w 273845"/>
                    <a:gd name="connsiteY2-200" fmla="*/ 3581399 h 3776661"/>
                    <a:gd name="connsiteX3-201" fmla="*/ 252414 w 273845"/>
                    <a:gd name="connsiteY3-202" fmla="*/ 3776661 h 3776661"/>
                    <a:gd name="connsiteX4-203" fmla="*/ 228601 w 273845"/>
                    <a:gd name="connsiteY4-204" fmla="*/ 3629023 h 3776661"/>
                    <a:gd name="connsiteX5-205" fmla="*/ 166689 w 273845"/>
                    <a:gd name="connsiteY5-206" fmla="*/ 3776661 h 3776661"/>
                    <a:gd name="connsiteX6-207" fmla="*/ 104776 w 273845"/>
                    <a:gd name="connsiteY6-208" fmla="*/ 3664743 h 3776661"/>
                    <a:gd name="connsiteX7-209" fmla="*/ 57151 w 273845"/>
                    <a:gd name="connsiteY7-210" fmla="*/ 3750467 h 3776661"/>
                    <a:gd name="connsiteX8-211" fmla="*/ 1 w 273845"/>
                    <a:gd name="connsiteY8-212" fmla="*/ 3609974 h 3776661"/>
                    <a:gd name="connsiteX9-213" fmla="*/ 0 w 273845"/>
                    <a:gd name="connsiteY9-214" fmla="*/ 0 h 3776661"/>
                    <a:gd name="connsiteX0-215" fmla="*/ 0 w 273845"/>
                    <a:gd name="connsiteY0-216" fmla="*/ 0 h 3776661"/>
                    <a:gd name="connsiteX1-217" fmla="*/ 272825 w 273845"/>
                    <a:gd name="connsiteY1-218" fmla="*/ 0 h 3776661"/>
                    <a:gd name="connsiteX2-219" fmla="*/ 273845 w 273845"/>
                    <a:gd name="connsiteY2-220" fmla="*/ 3581399 h 3776661"/>
                    <a:gd name="connsiteX3-221" fmla="*/ 250032 w 273845"/>
                    <a:gd name="connsiteY3-222" fmla="*/ 3695699 h 3776661"/>
                    <a:gd name="connsiteX4-223" fmla="*/ 228601 w 273845"/>
                    <a:gd name="connsiteY4-224" fmla="*/ 3629023 h 3776661"/>
                    <a:gd name="connsiteX5-225" fmla="*/ 166689 w 273845"/>
                    <a:gd name="connsiteY5-226" fmla="*/ 3776661 h 3776661"/>
                    <a:gd name="connsiteX6-227" fmla="*/ 104776 w 273845"/>
                    <a:gd name="connsiteY6-228" fmla="*/ 3664743 h 3776661"/>
                    <a:gd name="connsiteX7-229" fmla="*/ 57151 w 273845"/>
                    <a:gd name="connsiteY7-230" fmla="*/ 3750467 h 3776661"/>
                    <a:gd name="connsiteX8-231" fmla="*/ 1 w 273845"/>
                    <a:gd name="connsiteY8-232" fmla="*/ 3609974 h 3776661"/>
                    <a:gd name="connsiteX9-233" fmla="*/ 0 w 273845"/>
                    <a:gd name="connsiteY9-234" fmla="*/ 0 h 3776661"/>
                    <a:gd name="connsiteX0-235" fmla="*/ 0 w 273845"/>
                    <a:gd name="connsiteY0-236" fmla="*/ 0 h 3776661"/>
                    <a:gd name="connsiteX1-237" fmla="*/ 272825 w 273845"/>
                    <a:gd name="connsiteY1-238" fmla="*/ 0 h 3776661"/>
                    <a:gd name="connsiteX2-239" fmla="*/ 273845 w 273845"/>
                    <a:gd name="connsiteY2-240" fmla="*/ 3581399 h 3776661"/>
                    <a:gd name="connsiteX3-241" fmla="*/ 247651 w 273845"/>
                    <a:gd name="connsiteY3-242" fmla="*/ 3702843 h 3776661"/>
                    <a:gd name="connsiteX4-243" fmla="*/ 228601 w 273845"/>
                    <a:gd name="connsiteY4-244" fmla="*/ 3629023 h 3776661"/>
                    <a:gd name="connsiteX5-245" fmla="*/ 166689 w 273845"/>
                    <a:gd name="connsiteY5-246" fmla="*/ 3776661 h 3776661"/>
                    <a:gd name="connsiteX6-247" fmla="*/ 104776 w 273845"/>
                    <a:gd name="connsiteY6-248" fmla="*/ 3664743 h 3776661"/>
                    <a:gd name="connsiteX7-249" fmla="*/ 57151 w 273845"/>
                    <a:gd name="connsiteY7-250" fmla="*/ 3750467 h 3776661"/>
                    <a:gd name="connsiteX8-251" fmla="*/ 1 w 273845"/>
                    <a:gd name="connsiteY8-252" fmla="*/ 3609974 h 3776661"/>
                    <a:gd name="connsiteX9-253" fmla="*/ 0 w 273845"/>
                    <a:gd name="connsiteY9-254" fmla="*/ 0 h 3776661"/>
                    <a:gd name="connsiteX0-255" fmla="*/ 0 w 273845"/>
                    <a:gd name="connsiteY0-256" fmla="*/ 0 h 3776661"/>
                    <a:gd name="connsiteX1-257" fmla="*/ 272825 w 273845"/>
                    <a:gd name="connsiteY1-258" fmla="*/ 0 h 3776661"/>
                    <a:gd name="connsiteX2-259" fmla="*/ 273845 w 273845"/>
                    <a:gd name="connsiteY2-260" fmla="*/ 3581399 h 3776661"/>
                    <a:gd name="connsiteX3-261" fmla="*/ 247651 w 273845"/>
                    <a:gd name="connsiteY3-262" fmla="*/ 3702843 h 3776661"/>
                    <a:gd name="connsiteX4-263" fmla="*/ 228601 w 273845"/>
                    <a:gd name="connsiteY4-264" fmla="*/ 3629023 h 3776661"/>
                    <a:gd name="connsiteX5-265" fmla="*/ 166689 w 273845"/>
                    <a:gd name="connsiteY5-266" fmla="*/ 3776661 h 3776661"/>
                    <a:gd name="connsiteX6-267" fmla="*/ 104776 w 273845"/>
                    <a:gd name="connsiteY6-268" fmla="*/ 3664743 h 3776661"/>
                    <a:gd name="connsiteX7-269" fmla="*/ 57151 w 273845"/>
                    <a:gd name="connsiteY7-270" fmla="*/ 3750467 h 3776661"/>
                    <a:gd name="connsiteX8-271" fmla="*/ 1 w 273845"/>
                    <a:gd name="connsiteY8-272" fmla="*/ 3609974 h 3776661"/>
                    <a:gd name="connsiteX9-273" fmla="*/ 0 w 273845"/>
                    <a:gd name="connsiteY9-274" fmla="*/ 0 h 3776661"/>
                    <a:gd name="connsiteX0-275" fmla="*/ 0 w 273845"/>
                    <a:gd name="connsiteY0-276" fmla="*/ 0 h 3776661"/>
                    <a:gd name="connsiteX1-277" fmla="*/ 272825 w 273845"/>
                    <a:gd name="connsiteY1-278" fmla="*/ 0 h 3776661"/>
                    <a:gd name="connsiteX2-279" fmla="*/ 273845 w 273845"/>
                    <a:gd name="connsiteY2-280" fmla="*/ 3581399 h 3776661"/>
                    <a:gd name="connsiteX3-281" fmla="*/ 247651 w 273845"/>
                    <a:gd name="connsiteY3-282" fmla="*/ 3702843 h 3776661"/>
                    <a:gd name="connsiteX4-283" fmla="*/ 228601 w 273845"/>
                    <a:gd name="connsiteY4-284" fmla="*/ 3629023 h 3776661"/>
                    <a:gd name="connsiteX5-285" fmla="*/ 166689 w 273845"/>
                    <a:gd name="connsiteY5-286" fmla="*/ 3776661 h 3776661"/>
                    <a:gd name="connsiteX6-287" fmla="*/ 104776 w 273845"/>
                    <a:gd name="connsiteY6-288" fmla="*/ 3664743 h 3776661"/>
                    <a:gd name="connsiteX7-289" fmla="*/ 57151 w 273845"/>
                    <a:gd name="connsiteY7-290" fmla="*/ 3750467 h 3776661"/>
                    <a:gd name="connsiteX8-291" fmla="*/ 1 w 273845"/>
                    <a:gd name="connsiteY8-292" fmla="*/ 3609974 h 3776661"/>
                    <a:gd name="connsiteX9-293" fmla="*/ 0 w 273845"/>
                    <a:gd name="connsiteY9-294" fmla="*/ 0 h 3776661"/>
                    <a:gd name="connsiteX0-295" fmla="*/ 0 w 273845"/>
                    <a:gd name="connsiteY0-296" fmla="*/ 0 h 3776661"/>
                    <a:gd name="connsiteX1-297" fmla="*/ 272825 w 273845"/>
                    <a:gd name="connsiteY1-298" fmla="*/ 0 h 3776661"/>
                    <a:gd name="connsiteX2-299" fmla="*/ 273845 w 273845"/>
                    <a:gd name="connsiteY2-300" fmla="*/ 3581399 h 3776661"/>
                    <a:gd name="connsiteX3-301" fmla="*/ 247651 w 273845"/>
                    <a:gd name="connsiteY3-302" fmla="*/ 3702843 h 3776661"/>
                    <a:gd name="connsiteX4-303" fmla="*/ 228601 w 273845"/>
                    <a:gd name="connsiteY4-304" fmla="*/ 3629023 h 3776661"/>
                    <a:gd name="connsiteX5-305" fmla="*/ 166689 w 273845"/>
                    <a:gd name="connsiteY5-306" fmla="*/ 3776661 h 3776661"/>
                    <a:gd name="connsiteX6-307" fmla="*/ 104776 w 273845"/>
                    <a:gd name="connsiteY6-308" fmla="*/ 3664743 h 3776661"/>
                    <a:gd name="connsiteX7-309" fmla="*/ 57151 w 273845"/>
                    <a:gd name="connsiteY7-310" fmla="*/ 3750467 h 3776661"/>
                    <a:gd name="connsiteX8-311" fmla="*/ 1 w 273845"/>
                    <a:gd name="connsiteY8-312" fmla="*/ 3609974 h 3776661"/>
                    <a:gd name="connsiteX9-313" fmla="*/ 0 w 273845"/>
                    <a:gd name="connsiteY9-314" fmla="*/ 0 h 3776661"/>
                    <a:gd name="connsiteX0-315" fmla="*/ 0 w 273845"/>
                    <a:gd name="connsiteY0-316" fmla="*/ 0 h 3776661"/>
                    <a:gd name="connsiteX1-317" fmla="*/ 272825 w 273845"/>
                    <a:gd name="connsiteY1-318" fmla="*/ 0 h 3776661"/>
                    <a:gd name="connsiteX2-319" fmla="*/ 273845 w 273845"/>
                    <a:gd name="connsiteY2-320" fmla="*/ 3581399 h 3776661"/>
                    <a:gd name="connsiteX3-321" fmla="*/ 247651 w 273845"/>
                    <a:gd name="connsiteY3-322" fmla="*/ 3702843 h 3776661"/>
                    <a:gd name="connsiteX4-323" fmla="*/ 228601 w 273845"/>
                    <a:gd name="connsiteY4-324" fmla="*/ 3629023 h 3776661"/>
                    <a:gd name="connsiteX5-325" fmla="*/ 166689 w 273845"/>
                    <a:gd name="connsiteY5-326" fmla="*/ 3776661 h 3776661"/>
                    <a:gd name="connsiteX6-327" fmla="*/ 104776 w 273845"/>
                    <a:gd name="connsiteY6-328" fmla="*/ 3664743 h 3776661"/>
                    <a:gd name="connsiteX7-329" fmla="*/ 57151 w 273845"/>
                    <a:gd name="connsiteY7-330" fmla="*/ 3750467 h 3776661"/>
                    <a:gd name="connsiteX8-331" fmla="*/ 1 w 273845"/>
                    <a:gd name="connsiteY8-332" fmla="*/ 3609974 h 3776661"/>
                    <a:gd name="connsiteX9-333" fmla="*/ 0 w 273845"/>
                    <a:gd name="connsiteY9-334" fmla="*/ 0 h 3776661"/>
                    <a:gd name="connsiteX0-335" fmla="*/ 0 w 273845"/>
                    <a:gd name="connsiteY0-336" fmla="*/ 0 h 3776661"/>
                    <a:gd name="connsiteX1-337" fmla="*/ 272825 w 273845"/>
                    <a:gd name="connsiteY1-338" fmla="*/ 0 h 3776661"/>
                    <a:gd name="connsiteX2-339" fmla="*/ 273845 w 273845"/>
                    <a:gd name="connsiteY2-340" fmla="*/ 3581399 h 3776661"/>
                    <a:gd name="connsiteX3-341" fmla="*/ 247651 w 273845"/>
                    <a:gd name="connsiteY3-342" fmla="*/ 3702843 h 3776661"/>
                    <a:gd name="connsiteX4-343" fmla="*/ 228601 w 273845"/>
                    <a:gd name="connsiteY4-344" fmla="*/ 3629023 h 3776661"/>
                    <a:gd name="connsiteX5-345" fmla="*/ 166689 w 273845"/>
                    <a:gd name="connsiteY5-346" fmla="*/ 3776661 h 3776661"/>
                    <a:gd name="connsiteX6-347" fmla="*/ 104776 w 273845"/>
                    <a:gd name="connsiteY6-348" fmla="*/ 3664743 h 3776661"/>
                    <a:gd name="connsiteX7-349" fmla="*/ 57151 w 273845"/>
                    <a:gd name="connsiteY7-350" fmla="*/ 3750467 h 3776661"/>
                    <a:gd name="connsiteX8-351" fmla="*/ 1 w 273845"/>
                    <a:gd name="connsiteY8-352" fmla="*/ 3609974 h 3776661"/>
                    <a:gd name="connsiteX9-353" fmla="*/ 0 w 273845"/>
                    <a:gd name="connsiteY9-354" fmla="*/ 0 h 3776661"/>
                    <a:gd name="connsiteX0-355" fmla="*/ 0 w 273845"/>
                    <a:gd name="connsiteY0-356" fmla="*/ 0 h 3776887"/>
                    <a:gd name="connsiteX1-357" fmla="*/ 272825 w 273845"/>
                    <a:gd name="connsiteY1-358" fmla="*/ 0 h 3776887"/>
                    <a:gd name="connsiteX2-359" fmla="*/ 273845 w 273845"/>
                    <a:gd name="connsiteY2-360" fmla="*/ 3581399 h 3776887"/>
                    <a:gd name="connsiteX3-361" fmla="*/ 247651 w 273845"/>
                    <a:gd name="connsiteY3-362" fmla="*/ 3702843 h 3776887"/>
                    <a:gd name="connsiteX4-363" fmla="*/ 228601 w 273845"/>
                    <a:gd name="connsiteY4-364" fmla="*/ 3629023 h 3776887"/>
                    <a:gd name="connsiteX5-365" fmla="*/ 166689 w 273845"/>
                    <a:gd name="connsiteY5-366" fmla="*/ 3776661 h 3776887"/>
                    <a:gd name="connsiteX6-367" fmla="*/ 104776 w 273845"/>
                    <a:gd name="connsiteY6-368" fmla="*/ 3664743 h 3776887"/>
                    <a:gd name="connsiteX7-369" fmla="*/ 57151 w 273845"/>
                    <a:gd name="connsiteY7-370" fmla="*/ 3750467 h 3776887"/>
                    <a:gd name="connsiteX8-371" fmla="*/ 1 w 273845"/>
                    <a:gd name="connsiteY8-372" fmla="*/ 3609974 h 3776887"/>
                    <a:gd name="connsiteX9-373" fmla="*/ 0 w 273845"/>
                    <a:gd name="connsiteY9-374" fmla="*/ 0 h 3776887"/>
                    <a:gd name="connsiteX0-375" fmla="*/ 0 w 273845"/>
                    <a:gd name="connsiteY0-376" fmla="*/ 0 h 3776887"/>
                    <a:gd name="connsiteX1-377" fmla="*/ 272825 w 273845"/>
                    <a:gd name="connsiteY1-378" fmla="*/ 0 h 3776887"/>
                    <a:gd name="connsiteX2-379" fmla="*/ 273845 w 273845"/>
                    <a:gd name="connsiteY2-380" fmla="*/ 3581399 h 3776887"/>
                    <a:gd name="connsiteX3-381" fmla="*/ 247651 w 273845"/>
                    <a:gd name="connsiteY3-382" fmla="*/ 3702843 h 3776887"/>
                    <a:gd name="connsiteX4-383" fmla="*/ 228601 w 273845"/>
                    <a:gd name="connsiteY4-384" fmla="*/ 3629023 h 3776887"/>
                    <a:gd name="connsiteX5-385" fmla="*/ 166689 w 273845"/>
                    <a:gd name="connsiteY5-386" fmla="*/ 3776661 h 3776887"/>
                    <a:gd name="connsiteX6-387" fmla="*/ 104776 w 273845"/>
                    <a:gd name="connsiteY6-388" fmla="*/ 3664743 h 3776887"/>
                    <a:gd name="connsiteX7-389" fmla="*/ 57151 w 273845"/>
                    <a:gd name="connsiteY7-390" fmla="*/ 3750467 h 3776887"/>
                    <a:gd name="connsiteX8-391" fmla="*/ 1 w 273845"/>
                    <a:gd name="connsiteY8-392" fmla="*/ 3609974 h 3776887"/>
                    <a:gd name="connsiteX9-393" fmla="*/ 0 w 273845"/>
                    <a:gd name="connsiteY9-394" fmla="*/ 0 h 3776887"/>
                    <a:gd name="connsiteX0-395" fmla="*/ 0 w 273845"/>
                    <a:gd name="connsiteY0-396" fmla="*/ 0 h 3776887"/>
                    <a:gd name="connsiteX1-397" fmla="*/ 272825 w 273845"/>
                    <a:gd name="connsiteY1-398" fmla="*/ 0 h 3776887"/>
                    <a:gd name="connsiteX2-399" fmla="*/ 273845 w 273845"/>
                    <a:gd name="connsiteY2-400" fmla="*/ 3581399 h 3776887"/>
                    <a:gd name="connsiteX3-401" fmla="*/ 247651 w 273845"/>
                    <a:gd name="connsiteY3-402" fmla="*/ 3702843 h 3776887"/>
                    <a:gd name="connsiteX4-403" fmla="*/ 228601 w 273845"/>
                    <a:gd name="connsiteY4-404" fmla="*/ 3629023 h 3776887"/>
                    <a:gd name="connsiteX5-405" fmla="*/ 166689 w 273845"/>
                    <a:gd name="connsiteY5-406" fmla="*/ 3776661 h 3776887"/>
                    <a:gd name="connsiteX6-407" fmla="*/ 104776 w 273845"/>
                    <a:gd name="connsiteY6-408" fmla="*/ 3664743 h 3776887"/>
                    <a:gd name="connsiteX7-409" fmla="*/ 57151 w 273845"/>
                    <a:gd name="connsiteY7-410" fmla="*/ 3750467 h 3776887"/>
                    <a:gd name="connsiteX8-411" fmla="*/ 1 w 273845"/>
                    <a:gd name="connsiteY8-412" fmla="*/ 3609974 h 3776887"/>
                    <a:gd name="connsiteX9-413" fmla="*/ 0 w 273845"/>
                    <a:gd name="connsiteY9-414" fmla="*/ 0 h 3776887"/>
                    <a:gd name="connsiteX0-415" fmla="*/ 0 w 273845"/>
                    <a:gd name="connsiteY0-416" fmla="*/ 0 h 3776859"/>
                    <a:gd name="connsiteX1-417" fmla="*/ 272825 w 273845"/>
                    <a:gd name="connsiteY1-418" fmla="*/ 0 h 3776859"/>
                    <a:gd name="connsiteX2-419" fmla="*/ 273845 w 273845"/>
                    <a:gd name="connsiteY2-420" fmla="*/ 3581399 h 3776859"/>
                    <a:gd name="connsiteX3-421" fmla="*/ 247651 w 273845"/>
                    <a:gd name="connsiteY3-422" fmla="*/ 3702843 h 3776859"/>
                    <a:gd name="connsiteX4-423" fmla="*/ 223839 w 273845"/>
                    <a:gd name="connsiteY4-424" fmla="*/ 3631404 h 3776859"/>
                    <a:gd name="connsiteX5-425" fmla="*/ 166689 w 273845"/>
                    <a:gd name="connsiteY5-426" fmla="*/ 3776661 h 3776859"/>
                    <a:gd name="connsiteX6-427" fmla="*/ 104776 w 273845"/>
                    <a:gd name="connsiteY6-428" fmla="*/ 3664743 h 3776859"/>
                    <a:gd name="connsiteX7-429" fmla="*/ 57151 w 273845"/>
                    <a:gd name="connsiteY7-430" fmla="*/ 3750467 h 3776859"/>
                    <a:gd name="connsiteX8-431" fmla="*/ 1 w 273845"/>
                    <a:gd name="connsiteY8-432" fmla="*/ 3609974 h 3776859"/>
                    <a:gd name="connsiteX9-433" fmla="*/ 0 w 273845"/>
                    <a:gd name="connsiteY9-434" fmla="*/ 0 h 3776859"/>
                    <a:gd name="connsiteX0-435" fmla="*/ 0 w 273845"/>
                    <a:gd name="connsiteY0-436" fmla="*/ 0 h 3776859"/>
                    <a:gd name="connsiteX1-437" fmla="*/ 272825 w 273845"/>
                    <a:gd name="connsiteY1-438" fmla="*/ 0 h 3776859"/>
                    <a:gd name="connsiteX2-439" fmla="*/ 273845 w 273845"/>
                    <a:gd name="connsiteY2-440" fmla="*/ 3581399 h 3776859"/>
                    <a:gd name="connsiteX3-441" fmla="*/ 247651 w 273845"/>
                    <a:gd name="connsiteY3-442" fmla="*/ 3702843 h 3776859"/>
                    <a:gd name="connsiteX4-443" fmla="*/ 223839 w 273845"/>
                    <a:gd name="connsiteY4-444" fmla="*/ 3631404 h 3776859"/>
                    <a:gd name="connsiteX5-445" fmla="*/ 166689 w 273845"/>
                    <a:gd name="connsiteY5-446" fmla="*/ 3776661 h 3776859"/>
                    <a:gd name="connsiteX6-447" fmla="*/ 104776 w 273845"/>
                    <a:gd name="connsiteY6-448" fmla="*/ 3664743 h 3776859"/>
                    <a:gd name="connsiteX7-449" fmla="*/ 57151 w 273845"/>
                    <a:gd name="connsiteY7-450" fmla="*/ 3750467 h 3776859"/>
                    <a:gd name="connsiteX8-451" fmla="*/ 1 w 273845"/>
                    <a:gd name="connsiteY8-452" fmla="*/ 3609974 h 3776859"/>
                    <a:gd name="connsiteX9-453" fmla="*/ 0 w 273845"/>
                    <a:gd name="connsiteY9-454" fmla="*/ 0 h 3776859"/>
                    <a:gd name="connsiteX0-455" fmla="*/ 0 w 273894"/>
                    <a:gd name="connsiteY0-456" fmla="*/ 0 h 3776859"/>
                    <a:gd name="connsiteX1-457" fmla="*/ 272825 w 273894"/>
                    <a:gd name="connsiteY1-458" fmla="*/ 0 h 3776859"/>
                    <a:gd name="connsiteX2-459" fmla="*/ 273845 w 273894"/>
                    <a:gd name="connsiteY2-460" fmla="*/ 3581399 h 3776859"/>
                    <a:gd name="connsiteX3-461" fmla="*/ 247651 w 273894"/>
                    <a:gd name="connsiteY3-462" fmla="*/ 3702843 h 3776859"/>
                    <a:gd name="connsiteX4-463" fmla="*/ 223839 w 273894"/>
                    <a:gd name="connsiteY4-464" fmla="*/ 3631404 h 3776859"/>
                    <a:gd name="connsiteX5-465" fmla="*/ 166689 w 273894"/>
                    <a:gd name="connsiteY5-466" fmla="*/ 3776661 h 3776859"/>
                    <a:gd name="connsiteX6-467" fmla="*/ 104776 w 273894"/>
                    <a:gd name="connsiteY6-468" fmla="*/ 3664743 h 3776859"/>
                    <a:gd name="connsiteX7-469" fmla="*/ 57151 w 273894"/>
                    <a:gd name="connsiteY7-470" fmla="*/ 3750467 h 3776859"/>
                    <a:gd name="connsiteX8-471" fmla="*/ 1 w 273894"/>
                    <a:gd name="connsiteY8-472" fmla="*/ 3609974 h 3776859"/>
                    <a:gd name="connsiteX9-473" fmla="*/ 0 w 273894"/>
                    <a:gd name="connsiteY9-474" fmla="*/ 0 h 3776859"/>
                    <a:gd name="connsiteX0-475" fmla="*/ 0 w 273894"/>
                    <a:gd name="connsiteY0-476" fmla="*/ 0 h 3776859"/>
                    <a:gd name="connsiteX1-477" fmla="*/ 272825 w 273894"/>
                    <a:gd name="connsiteY1-478" fmla="*/ 0 h 3776859"/>
                    <a:gd name="connsiteX2-479" fmla="*/ 273845 w 273894"/>
                    <a:gd name="connsiteY2-480" fmla="*/ 3581399 h 3776859"/>
                    <a:gd name="connsiteX3-481" fmla="*/ 247651 w 273894"/>
                    <a:gd name="connsiteY3-482" fmla="*/ 3702843 h 3776859"/>
                    <a:gd name="connsiteX4-483" fmla="*/ 223839 w 273894"/>
                    <a:gd name="connsiteY4-484" fmla="*/ 3631404 h 3776859"/>
                    <a:gd name="connsiteX5-485" fmla="*/ 166689 w 273894"/>
                    <a:gd name="connsiteY5-486" fmla="*/ 3776661 h 3776859"/>
                    <a:gd name="connsiteX6-487" fmla="*/ 104776 w 273894"/>
                    <a:gd name="connsiteY6-488" fmla="*/ 3664743 h 3776859"/>
                    <a:gd name="connsiteX7-489" fmla="*/ 57151 w 273894"/>
                    <a:gd name="connsiteY7-490" fmla="*/ 3750467 h 3776859"/>
                    <a:gd name="connsiteX8-491" fmla="*/ 1 w 273894"/>
                    <a:gd name="connsiteY8-492" fmla="*/ 3609974 h 3776859"/>
                    <a:gd name="connsiteX9-493" fmla="*/ 0 w 273894"/>
                    <a:gd name="connsiteY9-494" fmla="*/ 0 h 3776859"/>
                    <a:gd name="connsiteX0-495" fmla="*/ 0 w 273845"/>
                    <a:gd name="connsiteY0-496" fmla="*/ 0 h 3776859"/>
                    <a:gd name="connsiteX1-497" fmla="*/ 272825 w 273845"/>
                    <a:gd name="connsiteY1-498" fmla="*/ 0 h 3776859"/>
                    <a:gd name="connsiteX2-499" fmla="*/ 273845 w 273845"/>
                    <a:gd name="connsiteY2-500" fmla="*/ 3581399 h 3776859"/>
                    <a:gd name="connsiteX3-501" fmla="*/ 247651 w 273845"/>
                    <a:gd name="connsiteY3-502" fmla="*/ 3702843 h 3776859"/>
                    <a:gd name="connsiteX4-503" fmla="*/ 223839 w 273845"/>
                    <a:gd name="connsiteY4-504" fmla="*/ 3631404 h 3776859"/>
                    <a:gd name="connsiteX5-505" fmla="*/ 166689 w 273845"/>
                    <a:gd name="connsiteY5-506" fmla="*/ 3776661 h 3776859"/>
                    <a:gd name="connsiteX6-507" fmla="*/ 104776 w 273845"/>
                    <a:gd name="connsiteY6-508" fmla="*/ 3664743 h 3776859"/>
                    <a:gd name="connsiteX7-509" fmla="*/ 57151 w 273845"/>
                    <a:gd name="connsiteY7-510" fmla="*/ 3750467 h 3776859"/>
                    <a:gd name="connsiteX8-511" fmla="*/ 1 w 273845"/>
                    <a:gd name="connsiteY8-512" fmla="*/ 3609974 h 3776859"/>
                    <a:gd name="connsiteX9-513" fmla="*/ 0 w 273845"/>
                    <a:gd name="connsiteY9-514" fmla="*/ 0 h 3776859"/>
                    <a:gd name="connsiteX0-515" fmla="*/ 0 w 273845"/>
                    <a:gd name="connsiteY0-516" fmla="*/ 0 h 3776859"/>
                    <a:gd name="connsiteX1-517" fmla="*/ 272825 w 273845"/>
                    <a:gd name="connsiteY1-518" fmla="*/ 0 h 3776859"/>
                    <a:gd name="connsiteX2-519" fmla="*/ 273845 w 273845"/>
                    <a:gd name="connsiteY2-520" fmla="*/ 3581399 h 3776859"/>
                    <a:gd name="connsiteX3-521" fmla="*/ 252414 w 273845"/>
                    <a:gd name="connsiteY3-522" fmla="*/ 3702843 h 3776859"/>
                    <a:gd name="connsiteX4-523" fmla="*/ 223839 w 273845"/>
                    <a:gd name="connsiteY4-524" fmla="*/ 3631404 h 3776859"/>
                    <a:gd name="connsiteX5-525" fmla="*/ 166689 w 273845"/>
                    <a:gd name="connsiteY5-526" fmla="*/ 3776661 h 3776859"/>
                    <a:gd name="connsiteX6-527" fmla="*/ 104776 w 273845"/>
                    <a:gd name="connsiteY6-528" fmla="*/ 3664743 h 3776859"/>
                    <a:gd name="connsiteX7-529" fmla="*/ 57151 w 273845"/>
                    <a:gd name="connsiteY7-530" fmla="*/ 3750467 h 3776859"/>
                    <a:gd name="connsiteX8-531" fmla="*/ 1 w 273845"/>
                    <a:gd name="connsiteY8-532" fmla="*/ 3609974 h 3776859"/>
                    <a:gd name="connsiteX9-533" fmla="*/ 0 w 273845"/>
                    <a:gd name="connsiteY9-534" fmla="*/ 0 h 3776859"/>
                    <a:gd name="connsiteX0-535" fmla="*/ 0 w 273845"/>
                    <a:gd name="connsiteY0-536" fmla="*/ 0 h 3776859"/>
                    <a:gd name="connsiteX1-537" fmla="*/ 272825 w 273845"/>
                    <a:gd name="connsiteY1-538" fmla="*/ 0 h 3776859"/>
                    <a:gd name="connsiteX2-539" fmla="*/ 273845 w 273845"/>
                    <a:gd name="connsiteY2-540" fmla="*/ 3581399 h 3776859"/>
                    <a:gd name="connsiteX3-541" fmla="*/ 252414 w 273845"/>
                    <a:gd name="connsiteY3-542" fmla="*/ 3702843 h 3776859"/>
                    <a:gd name="connsiteX4-543" fmla="*/ 223839 w 273845"/>
                    <a:gd name="connsiteY4-544" fmla="*/ 3631404 h 3776859"/>
                    <a:gd name="connsiteX5-545" fmla="*/ 166689 w 273845"/>
                    <a:gd name="connsiteY5-546" fmla="*/ 3776661 h 3776859"/>
                    <a:gd name="connsiteX6-547" fmla="*/ 104776 w 273845"/>
                    <a:gd name="connsiteY6-548" fmla="*/ 3664743 h 3776859"/>
                    <a:gd name="connsiteX7-549" fmla="*/ 57151 w 273845"/>
                    <a:gd name="connsiteY7-550" fmla="*/ 3750467 h 3776859"/>
                    <a:gd name="connsiteX8-551" fmla="*/ 1 w 273845"/>
                    <a:gd name="connsiteY8-552" fmla="*/ 3609974 h 3776859"/>
                    <a:gd name="connsiteX9-553" fmla="*/ 0 w 273845"/>
                    <a:gd name="connsiteY9-554" fmla="*/ 0 h 3776859"/>
                    <a:gd name="connsiteX0-555" fmla="*/ 0 w 273845"/>
                    <a:gd name="connsiteY0-556" fmla="*/ 0 h 3776859"/>
                    <a:gd name="connsiteX1-557" fmla="*/ 272825 w 273845"/>
                    <a:gd name="connsiteY1-558" fmla="*/ 0 h 3776859"/>
                    <a:gd name="connsiteX2-559" fmla="*/ 273845 w 273845"/>
                    <a:gd name="connsiteY2-560" fmla="*/ 3581399 h 3776859"/>
                    <a:gd name="connsiteX3-561" fmla="*/ 245270 w 273845"/>
                    <a:gd name="connsiteY3-562" fmla="*/ 3702843 h 3776859"/>
                    <a:gd name="connsiteX4-563" fmla="*/ 223839 w 273845"/>
                    <a:gd name="connsiteY4-564" fmla="*/ 3631404 h 3776859"/>
                    <a:gd name="connsiteX5-565" fmla="*/ 166689 w 273845"/>
                    <a:gd name="connsiteY5-566" fmla="*/ 3776661 h 3776859"/>
                    <a:gd name="connsiteX6-567" fmla="*/ 104776 w 273845"/>
                    <a:gd name="connsiteY6-568" fmla="*/ 3664743 h 3776859"/>
                    <a:gd name="connsiteX7-569" fmla="*/ 57151 w 273845"/>
                    <a:gd name="connsiteY7-570" fmla="*/ 3750467 h 3776859"/>
                    <a:gd name="connsiteX8-571" fmla="*/ 1 w 273845"/>
                    <a:gd name="connsiteY8-572" fmla="*/ 3609974 h 3776859"/>
                    <a:gd name="connsiteX9-573" fmla="*/ 0 w 273845"/>
                    <a:gd name="connsiteY9-574" fmla="*/ 0 h 3776859"/>
                    <a:gd name="connsiteX0-575" fmla="*/ 0 w 273845"/>
                    <a:gd name="connsiteY0-576" fmla="*/ 0 h 3776859"/>
                    <a:gd name="connsiteX1-577" fmla="*/ 272825 w 273845"/>
                    <a:gd name="connsiteY1-578" fmla="*/ 0 h 3776859"/>
                    <a:gd name="connsiteX2-579" fmla="*/ 273845 w 273845"/>
                    <a:gd name="connsiteY2-580" fmla="*/ 3581399 h 3776859"/>
                    <a:gd name="connsiteX3-581" fmla="*/ 245270 w 273845"/>
                    <a:gd name="connsiteY3-582" fmla="*/ 3702843 h 3776859"/>
                    <a:gd name="connsiteX4-583" fmla="*/ 223839 w 273845"/>
                    <a:gd name="connsiteY4-584" fmla="*/ 3631404 h 3776859"/>
                    <a:gd name="connsiteX5-585" fmla="*/ 166689 w 273845"/>
                    <a:gd name="connsiteY5-586" fmla="*/ 3776661 h 3776859"/>
                    <a:gd name="connsiteX6-587" fmla="*/ 104776 w 273845"/>
                    <a:gd name="connsiteY6-588" fmla="*/ 3664743 h 3776859"/>
                    <a:gd name="connsiteX7-589" fmla="*/ 57151 w 273845"/>
                    <a:gd name="connsiteY7-590" fmla="*/ 3750467 h 3776859"/>
                    <a:gd name="connsiteX8-591" fmla="*/ 1 w 273845"/>
                    <a:gd name="connsiteY8-592" fmla="*/ 3609974 h 3776859"/>
                    <a:gd name="connsiteX9-593" fmla="*/ 0 w 273845"/>
                    <a:gd name="connsiteY9-594" fmla="*/ 0 h 3776859"/>
                    <a:gd name="connsiteX0-595" fmla="*/ 0 w 273845"/>
                    <a:gd name="connsiteY0-596" fmla="*/ 0 h 3776859"/>
                    <a:gd name="connsiteX1-597" fmla="*/ 272825 w 273845"/>
                    <a:gd name="connsiteY1-598" fmla="*/ 0 h 3776859"/>
                    <a:gd name="connsiteX2-599" fmla="*/ 273845 w 273845"/>
                    <a:gd name="connsiteY2-600" fmla="*/ 3581399 h 3776859"/>
                    <a:gd name="connsiteX3-601" fmla="*/ 245270 w 273845"/>
                    <a:gd name="connsiteY3-602" fmla="*/ 3702843 h 3776859"/>
                    <a:gd name="connsiteX4-603" fmla="*/ 223839 w 273845"/>
                    <a:gd name="connsiteY4-604" fmla="*/ 3631404 h 3776859"/>
                    <a:gd name="connsiteX5-605" fmla="*/ 166689 w 273845"/>
                    <a:gd name="connsiteY5-606" fmla="*/ 3776661 h 3776859"/>
                    <a:gd name="connsiteX6-607" fmla="*/ 104776 w 273845"/>
                    <a:gd name="connsiteY6-608" fmla="*/ 3664743 h 3776859"/>
                    <a:gd name="connsiteX7-609" fmla="*/ 57151 w 273845"/>
                    <a:gd name="connsiteY7-610" fmla="*/ 3750467 h 3776859"/>
                    <a:gd name="connsiteX8-611" fmla="*/ 1 w 273845"/>
                    <a:gd name="connsiteY8-612" fmla="*/ 3609974 h 3776859"/>
                    <a:gd name="connsiteX9-613" fmla="*/ 0 w 273845"/>
                    <a:gd name="connsiteY9-614" fmla="*/ 0 h 3776859"/>
                    <a:gd name="connsiteX0-615" fmla="*/ 0 w 273845"/>
                    <a:gd name="connsiteY0-616" fmla="*/ 0 h 3776859"/>
                    <a:gd name="connsiteX1-617" fmla="*/ 272825 w 273845"/>
                    <a:gd name="connsiteY1-618" fmla="*/ 0 h 3776859"/>
                    <a:gd name="connsiteX2-619" fmla="*/ 273845 w 273845"/>
                    <a:gd name="connsiteY2-620" fmla="*/ 3581399 h 3776859"/>
                    <a:gd name="connsiteX3-621" fmla="*/ 245270 w 273845"/>
                    <a:gd name="connsiteY3-622" fmla="*/ 3702843 h 3776859"/>
                    <a:gd name="connsiteX4-623" fmla="*/ 223839 w 273845"/>
                    <a:gd name="connsiteY4-624" fmla="*/ 3631404 h 3776859"/>
                    <a:gd name="connsiteX5-625" fmla="*/ 166689 w 273845"/>
                    <a:gd name="connsiteY5-626" fmla="*/ 3776661 h 3776859"/>
                    <a:gd name="connsiteX6-627" fmla="*/ 104776 w 273845"/>
                    <a:gd name="connsiteY6-628" fmla="*/ 3664743 h 3776859"/>
                    <a:gd name="connsiteX7-629" fmla="*/ 57151 w 273845"/>
                    <a:gd name="connsiteY7-630" fmla="*/ 3750467 h 3776859"/>
                    <a:gd name="connsiteX8-631" fmla="*/ 1 w 273845"/>
                    <a:gd name="connsiteY8-632" fmla="*/ 3609974 h 3776859"/>
                    <a:gd name="connsiteX9-633" fmla="*/ 0 w 273845"/>
                    <a:gd name="connsiteY9-634" fmla="*/ 0 h 3776859"/>
                    <a:gd name="connsiteX0-635" fmla="*/ 0 w 273845"/>
                    <a:gd name="connsiteY0-636" fmla="*/ 0 h 3776859"/>
                    <a:gd name="connsiteX1-637" fmla="*/ 272825 w 273845"/>
                    <a:gd name="connsiteY1-638" fmla="*/ 0 h 3776859"/>
                    <a:gd name="connsiteX2-639" fmla="*/ 273845 w 273845"/>
                    <a:gd name="connsiteY2-640" fmla="*/ 3581399 h 3776859"/>
                    <a:gd name="connsiteX3-641" fmla="*/ 245270 w 273845"/>
                    <a:gd name="connsiteY3-642" fmla="*/ 3702843 h 3776859"/>
                    <a:gd name="connsiteX4-643" fmla="*/ 223839 w 273845"/>
                    <a:gd name="connsiteY4-644" fmla="*/ 3631404 h 3776859"/>
                    <a:gd name="connsiteX5-645" fmla="*/ 166689 w 273845"/>
                    <a:gd name="connsiteY5-646" fmla="*/ 3776661 h 3776859"/>
                    <a:gd name="connsiteX6-647" fmla="*/ 104776 w 273845"/>
                    <a:gd name="connsiteY6-648" fmla="*/ 3664743 h 3776859"/>
                    <a:gd name="connsiteX7-649" fmla="*/ 57151 w 273845"/>
                    <a:gd name="connsiteY7-650" fmla="*/ 3750467 h 3776859"/>
                    <a:gd name="connsiteX8-651" fmla="*/ 1 w 273845"/>
                    <a:gd name="connsiteY8-652" fmla="*/ 3609974 h 3776859"/>
                    <a:gd name="connsiteX9-653" fmla="*/ 0 w 273845"/>
                    <a:gd name="connsiteY9-654" fmla="*/ 0 h 3776859"/>
                    <a:gd name="connsiteX0-655" fmla="*/ 0 w 273845"/>
                    <a:gd name="connsiteY0-656" fmla="*/ 0 h 3776859"/>
                    <a:gd name="connsiteX1-657" fmla="*/ 272825 w 273845"/>
                    <a:gd name="connsiteY1-658" fmla="*/ 0 h 3776859"/>
                    <a:gd name="connsiteX2-659" fmla="*/ 273845 w 273845"/>
                    <a:gd name="connsiteY2-660" fmla="*/ 3581399 h 3776859"/>
                    <a:gd name="connsiteX3-661" fmla="*/ 245270 w 273845"/>
                    <a:gd name="connsiteY3-662" fmla="*/ 3702843 h 3776859"/>
                    <a:gd name="connsiteX4-663" fmla="*/ 223839 w 273845"/>
                    <a:gd name="connsiteY4-664" fmla="*/ 3631404 h 3776859"/>
                    <a:gd name="connsiteX5-665" fmla="*/ 166689 w 273845"/>
                    <a:gd name="connsiteY5-666" fmla="*/ 3776661 h 3776859"/>
                    <a:gd name="connsiteX6-667" fmla="*/ 104776 w 273845"/>
                    <a:gd name="connsiteY6-668" fmla="*/ 3664743 h 3776859"/>
                    <a:gd name="connsiteX7-669" fmla="*/ 57151 w 273845"/>
                    <a:gd name="connsiteY7-670" fmla="*/ 3750467 h 3776859"/>
                    <a:gd name="connsiteX8-671" fmla="*/ 1 w 273845"/>
                    <a:gd name="connsiteY8-672" fmla="*/ 3609974 h 3776859"/>
                    <a:gd name="connsiteX9-673" fmla="*/ 0 w 273845"/>
                    <a:gd name="connsiteY9-674" fmla="*/ 0 h 3776859"/>
                    <a:gd name="connsiteX0-675" fmla="*/ 0 w 273845"/>
                    <a:gd name="connsiteY0-676" fmla="*/ 0 h 3776859"/>
                    <a:gd name="connsiteX1-677" fmla="*/ 272825 w 273845"/>
                    <a:gd name="connsiteY1-678" fmla="*/ 0 h 3776859"/>
                    <a:gd name="connsiteX2-679" fmla="*/ 273845 w 273845"/>
                    <a:gd name="connsiteY2-680" fmla="*/ 3581399 h 3776859"/>
                    <a:gd name="connsiteX3-681" fmla="*/ 245270 w 273845"/>
                    <a:gd name="connsiteY3-682" fmla="*/ 3702843 h 3776859"/>
                    <a:gd name="connsiteX4-683" fmla="*/ 223839 w 273845"/>
                    <a:gd name="connsiteY4-684" fmla="*/ 3631404 h 3776859"/>
                    <a:gd name="connsiteX5-685" fmla="*/ 166689 w 273845"/>
                    <a:gd name="connsiteY5-686" fmla="*/ 3776661 h 3776859"/>
                    <a:gd name="connsiteX6-687" fmla="*/ 104776 w 273845"/>
                    <a:gd name="connsiteY6-688" fmla="*/ 3664743 h 3776859"/>
                    <a:gd name="connsiteX7-689" fmla="*/ 57151 w 273845"/>
                    <a:gd name="connsiteY7-690" fmla="*/ 3750467 h 3776859"/>
                    <a:gd name="connsiteX8-691" fmla="*/ 1 w 273845"/>
                    <a:gd name="connsiteY8-692" fmla="*/ 3609974 h 3776859"/>
                    <a:gd name="connsiteX9-693" fmla="*/ 0 w 273845"/>
                    <a:gd name="connsiteY9-694" fmla="*/ 0 h 3776859"/>
                    <a:gd name="connsiteX0-695" fmla="*/ 0 w 273845"/>
                    <a:gd name="connsiteY0-696" fmla="*/ 0 h 3776859"/>
                    <a:gd name="connsiteX1-697" fmla="*/ 272825 w 273845"/>
                    <a:gd name="connsiteY1-698" fmla="*/ 0 h 3776859"/>
                    <a:gd name="connsiteX2-699" fmla="*/ 273845 w 273845"/>
                    <a:gd name="connsiteY2-700" fmla="*/ 3581399 h 3776859"/>
                    <a:gd name="connsiteX3-701" fmla="*/ 245270 w 273845"/>
                    <a:gd name="connsiteY3-702" fmla="*/ 3702843 h 3776859"/>
                    <a:gd name="connsiteX4-703" fmla="*/ 223839 w 273845"/>
                    <a:gd name="connsiteY4-704" fmla="*/ 3631404 h 3776859"/>
                    <a:gd name="connsiteX5-705" fmla="*/ 166689 w 273845"/>
                    <a:gd name="connsiteY5-706" fmla="*/ 3776661 h 3776859"/>
                    <a:gd name="connsiteX6-707" fmla="*/ 104776 w 273845"/>
                    <a:gd name="connsiteY6-708" fmla="*/ 3664743 h 3776859"/>
                    <a:gd name="connsiteX7-709" fmla="*/ 57151 w 273845"/>
                    <a:gd name="connsiteY7-710" fmla="*/ 3750467 h 3776859"/>
                    <a:gd name="connsiteX8-711" fmla="*/ 1 w 273845"/>
                    <a:gd name="connsiteY8-712" fmla="*/ 3609974 h 3776859"/>
                    <a:gd name="connsiteX9-713" fmla="*/ 0 w 273845"/>
                    <a:gd name="connsiteY9-714" fmla="*/ 0 h 377685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  <a:cxn ang="0">
                      <a:pos x="connsiteX6-35" y="connsiteY6-36"/>
                    </a:cxn>
                    <a:cxn ang="0">
                      <a:pos x="connsiteX7-51" y="connsiteY7-52"/>
                    </a:cxn>
                    <a:cxn ang="0">
                      <a:pos x="connsiteX8-69" y="connsiteY8-70"/>
                    </a:cxn>
                    <a:cxn ang="0">
                      <a:pos x="connsiteX9-89" y="connsiteY9-90"/>
                    </a:cxn>
                  </a:cxnLst>
                  <a:rect l="l" t="t" r="r" b="b"/>
                  <a:pathLst>
                    <a:path w="273845" h="3776859">
                      <a:moveTo>
                        <a:pt x="0" y="0"/>
                      </a:moveTo>
                      <a:lnTo>
                        <a:pt x="272825" y="0"/>
                      </a:lnTo>
                      <a:lnTo>
                        <a:pt x="273845" y="3581399"/>
                      </a:lnTo>
                      <a:cubicBezTo>
                        <a:pt x="269876" y="3659980"/>
                        <a:pt x="258763" y="3688555"/>
                        <a:pt x="245270" y="3702843"/>
                      </a:cubicBezTo>
                      <a:cubicBezTo>
                        <a:pt x="228204" y="3675061"/>
                        <a:pt x="236936" y="3619101"/>
                        <a:pt x="223839" y="3631404"/>
                      </a:cubicBezTo>
                      <a:cubicBezTo>
                        <a:pt x="210742" y="3643707"/>
                        <a:pt x="186533" y="3771105"/>
                        <a:pt x="166689" y="3776661"/>
                      </a:cubicBezTo>
                      <a:cubicBezTo>
                        <a:pt x="146845" y="3782217"/>
                        <a:pt x="123032" y="3669109"/>
                        <a:pt x="104776" y="3664743"/>
                      </a:cubicBezTo>
                      <a:cubicBezTo>
                        <a:pt x="86520" y="3660377"/>
                        <a:pt x="74614" y="3759595"/>
                        <a:pt x="57151" y="3750467"/>
                      </a:cubicBezTo>
                      <a:cubicBezTo>
                        <a:pt x="28576" y="3725068"/>
                        <a:pt x="9527" y="3661568"/>
                        <a:pt x="1" y="3609974"/>
                      </a:cubicBezTo>
                      <a:cubicBezTo>
                        <a:pt x="1" y="2406649"/>
                        <a:pt x="0" y="1203325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83000">
                      <a:srgbClr val="0070C0"/>
                    </a:gs>
                    <a:gs pos="53000">
                      <a:schemeClr val="tx2"/>
                    </a:gs>
                    <a:gs pos="34000">
                      <a:schemeClr val="tx2">
                        <a:lumMod val="75000"/>
                      </a:schemeClr>
                    </a:gs>
                    <a:gs pos="0">
                      <a:schemeClr val="tx2"/>
                    </a:gs>
                    <a:gs pos="38000">
                      <a:schemeClr val="tx2"/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</p:grpSp>
          <p:sp>
            <p:nvSpPr>
              <p:cNvPr id="14" name="Pentagon 10"/>
              <p:cNvSpPr/>
              <p:nvPr/>
            </p:nvSpPr>
            <p:spPr>
              <a:xfrm>
                <a:off x="1912969" y="4138811"/>
                <a:ext cx="2562327" cy="984525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912372" y="4125020"/>
                <a:ext cx="2761036" cy="904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   </a:t>
                </a:r>
                <a:r>
                  <a:rPr lang="zh-CN" altLang="en-US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方案</a:t>
                </a:r>
                <a:endParaRPr lang="zh-CN" altLang="en-US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+mn-ea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919" y="7158"/>
              <a:ext cx="2839" cy="1273"/>
              <a:chOff x="597" y="7060"/>
              <a:chExt cx="4586" cy="1162"/>
            </a:xfrm>
          </p:grpSpPr>
          <p:sp>
            <p:nvSpPr>
              <p:cNvPr id="16" name="Pentagon 10"/>
              <p:cNvSpPr/>
              <p:nvPr/>
            </p:nvSpPr>
            <p:spPr>
              <a:xfrm>
                <a:off x="597" y="7125"/>
                <a:ext cx="4586" cy="1097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805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17" name="Rectangle 38"/>
              <p:cNvSpPr/>
              <p:nvPr/>
            </p:nvSpPr>
            <p:spPr>
              <a:xfrm>
                <a:off x="760" y="7060"/>
                <a:ext cx="4296" cy="1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GB" sz="3600" b="1" smtClean="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Arial" pitchFamily="34" charset="0"/>
                  </a:rPr>
                  <a:t>原理 </a:t>
                </a:r>
                <a:endParaRPr lang="zh-CN" altLang="en-GB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Arial" pitchFamily="34" charset="0"/>
                </a:endParaRPr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927985" y="1983740"/>
            <a:ext cx="12856210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：</a:t>
            </a:r>
            <a:r>
              <a:rPr lang="en-US" altLang="zh-CN" sz="3600">
                <a:solidFill>
                  <a:schemeClr val="tx1"/>
                </a:solidFill>
                <a:cs typeface="+mn-ea"/>
                <a:sym typeface="+mn-ea"/>
              </a:rPr>
              <a:t>7</a:t>
            </a:r>
            <a:r>
              <a:rPr lang="zh-CN" altLang="en-US" sz="3600">
                <a:solidFill>
                  <a:schemeClr val="tx1"/>
                </a:solidFill>
                <a:cs typeface="+mn-ea"/>
                <a:sym typeface="+mn-ea"/>
              </a:rPr>
              <a:t>家店以上的连锁客户、电脑配置差、网络环境差的。</a:t>
            </a:r>
            <a:endParaRPr lang="zh-CN" altLang="en-US" sz="360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927985" y="3929380"/>
            <a:ext cx="13175615" cy="3212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--&gt;</a:t>
            </a:r>
            <a:r>
              <a:rPr 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启用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SCS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传输模式</a:t>
            </a:r>
            <a:endParaRPr lang="zh-CN" altLang="en-US" sz="3965" b="1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sz="3600">
                <a:sym typeface="+mn-ea"/>
              </a:rPr>
              <a:t>服务器部署一次即可，无需门店配置；</a:t>
            </a:r>
            <a:endParaRPr lang="zh-CN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根据门店情况单独设置门店传输时间；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不实时读取，错开的方式待设定的时间到了再传输。</a:t>
            </a:r>
            <a:endParaRPr lang="en-US" altLang="zh-CN" sz="3600">
              <a:solidFill>
                <a:schemeClr val="tx1"/>
              </a:solidFill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078865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思迅专卖店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V10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特色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--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礼券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sp>
        <p:nvSpPr>
          <p:cNvPr id="32" name="Freeform 55"/>
          <p:cNvSpPr/>
          <p:nvPr/>
        </p:nvSpPr>
        <p:spPr bwMode="auto">
          <a:xfrm>
            <a:off x="6365402" y="4024355"/>
            <a:ext cx="1026041" cy="2009842"/>
          </a:xfrm>
          <a:custGeom>
            <a:avLst/>
            <a:gdLst>
              <a:gd name="T0" fmla="*/ 4712 w 100"/>
              <a:gd name="T1" fmla="*/ 16633 h 204"/>
              <a:gd name="T2" fmla="*/ 0 w 100"/>
              <a:gd name="T3" fmla="*/ 20145 h 204"/>
              <a:gd name="T4" fmla="*/ 4712 w 100"/>
              <a:gd name="T5" fmla="*/ 23698 h 204"/>
              <a:gd name="T6" fmla="*/ 11931 w 100"/>
              <a:gd name="T7" fmla="*/ 39927 h 204"/>
              <a:gd name="T8" fmla="*/ 18995 w 100"/>
              <a:gd name="T9" fmla="*/ 32708 h 204"/>
              <a:gd name="T10" fmla="*/ 14493 w 100"/>
              <a:gd name="T11" fmla="*/ 20145 h 204"/>
              <a:gd name="T12" fmla="*/ 19568 w 100"/>
              <a:gd name="T13" fmla="*/ 7065 h 204"/>
              <a:gd name="T14" fmla="*/ 12507 w 100"/>
              <a:gd name="T15" fmla="*/ 0 h 204"/>
              <a:gd name="T16" fmla="*/ 4712 w 100"/>
              <a:gd name="T17" fmla="*/ 16633 h 2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0" h="204">
                <a:moveTo>
                  <a:pt x="24" y="85"/>
                </a:moveTo>
                <a:cubicBezTo>
                  <a:pt x="0" y="103"/>
                  <a:pt x="0" y="103"/>
                  <a:pt x="0" y="103"/>
                </a:cubicBezTo>
                <a:cubicBezTo>
                  <a:pt x="24" y="121"/>
                  <a:pt x="24" y="121"/>
                  <a:pt x="24" y="121"/>
                </a:cubicBezTo>
                <a:cubicBezTo>
                  <a:pt x="28" y="153"/>
                  <a:pt x="41" y="181"/>
                  <a:pt x="61" y="204"/>
                </a:cubicBezTo>
                <a:cubicBezTo>
                  <a:pt x="97" y="167"/>
                  <a:pt x="97" y="167"/>
                  <a:pt x="97" y="167"/>
                </a:cubicBezTo>
                <a:cubicBezTo>
                  <a:pt x="83" y="150"/>
                  <a:pt x="74" y="128"/>
                  <a:pt x="74" y="103"/>
                </a:cubicBezTo>
                <a:cubicBezTo>
                  <a:pt x="74" y="78"/>
                  <a:pt x="84" y="54"/>
                  <a:pt x="100" y="36"/>
                </a:cubicBezTo>
                <a:cubicBezTo>
                  <a:pt x="64" y="0"/>
                  <a:pt x="64" y="0"/>
                  <a:pt x="64" y="0"/>
                </a:cubicBezTo>
                <a:cubicBezTo>
                  <a:pt x="42" y="23"/>
                  <a:pt x="28" y="53"/>
                  <a:pt x="24" y="8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  <p:sp>
        <p:nvSpPr>
          <p:cNvPr id="34" name="Freeform 57"/>
          <p:cNvSpPr/>
          <p:nvPr/>
        </p:nvSpPr>
        <p:spPr bwMode="auto">
          <a:xfrm>
            <a:off x="7086064" y="3309974"/>
            <a:ext cx="2080783" cy="994958"/>
          </a:xfrm>
          <a:custGeom>
            <a:avLst/>
            <a:gdLst>
              <a:gd name="T0" fmla="*/ 19991 w 204"/>
              <a:gd name="T1" fmla="*/ 0 h 101"/>
              <a:gd name="T2" fmla="*/ 16423 w 204"/>
              <a:gd name="T3" fmla="*/ 4719 h 101"/>
              <a:gd name="T4" fmla="*/ 0 w 204"/>
              <a:gd name="T5" fmla="*/ 12732 h 101"/>
              <a:gd name="T6" fmla="*/ 7065 w 204"/>
              <a:gd name="T7" fmla="*/ 19821 h 101"/>
              <a:gd name="T8" fmla="*/ 20354 w 204"/>
              <a:gd name="T9" fmla="*/ 14525 h 101"/>
              <a:gd name="T10" fmla="*/ 32861 w 204"/>
              <a:gd name="T11" fmla="*/ 19035 h 101"/>
              <a:gd name="T12" fmla="*/ 39927 w 204"/>
              <a:gd name="T13" fmla="*/ 11946 h 101"/>
              <a:gd name="T14" fmla="*/ 23488 w 204"/>
              <a:gd name="T15" fmla="*/ 4719 h 101"/>
              <a:gd name="T16" fmla="*/ 19991 w 204"/>
              <a:gd name="T17" fmla="*/ 0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4" h="101">
                <a:moveTo>
                  <a:pt x="102" y="0"/>
                </a:moveTo>
                <a:cubicBezTo>
                  <a:pt x="84" y="24"/>
                  <a:pt x="84" y="24"/>
                  <a:pt x="84" y="24"/>
                </a:cubicBezTo>
                <a:cubicBezTo>
                  <a:pt x="52" y="29"/>
                  <a:pt x="23" y="43"/>
                  <a:pt x="0" y="65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54" y="84"/>
                  <a:pt x="78" y="74"/>
                  <a:pt x="104" y="74"/>
                </a:cubicBezTo>
                <a:cubicBezTo>
                  <a:pt x="129" y="74"/>
                  <a:pt x="151" y="83"/>
                  <a:pt x="168" y="97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182" y="41"/>
                  <a:pt x="152" y="27"/>
                  <a:pt x="120" y="24"/>
                </a:cubicBezTo>
                <a:lnTo>
                  <a:pt x="10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  <p:sp>
        <p:nvSpPr>
          <p:cNvPr id="36" name="Freeform 271"/>
          <p:cNvSpPr/>
          <p:nvPr/>
        </p:nvSpPr>
        <p:spPr bwMode="auto">
          <a:xfrm>
            <a:off x="7528445" y="5453995"/>
            <a:ext cx="25879" cy="35289"/>
          </a:xfrm>
          <a:custGeom>
            <a:avLst/>
            <a:gdLst>
              <a:gd name="T0" fmla="*/ 2147483647 w 3"/>
              <a:gd name="T1" fmla="*/ 2147483647 h 4"/>
              <a:gd name="T2" fmla="*/ 2147483647 w 3"/>
              <a:gd name="T3" fmla="*/ 2147483647 h 4"/>
              <a:gd name="T4" fmla="*/ 0 w 3"/>
              <a:gd name="T5" fmla="*/ 2147483647 h 4"/>
              <a:gd name="T6" fmla="*/ 0 w 3"/>
              <a:gd name="T7" fmla="*/ 2147483647 h 4"/>
              <a:gd name="T8" fmla="*/ 0 w 3"/>
              <a:gd name="T9" fmla="*/ 0 h 4"/>
              <a:gd name="T10" fmla="*/ 0 w 3"/>
              <a:gd name="T11" fmla="*/ 0 h 4"/>
              <a:gd name="T12" fmla="*/ 0 w 3"/>
              <a:gd name="T13" fmla="*/ 2147483647 h 4"/>
              <a:gd name="T14" fmla="*/ 0 w 3"/>
              <a:gd name="T15" fmla="*/ 2147483647 h 4"/>
              <a:gd name="T16" fmla="*/ 2147483647 w 3"/>
              <a:gd name="T17" fmla="*/ 2147483647 h 4"/>
              <a:gd name="T18" fmla="*/ 2147483647 w 3"/>
              <a:gd name="T19" fmla="*/ 2147483647 h 4"/>
              <a:gd name="T20" fmla="*/ 2147483647 w 3"/>
              <a:gd name="T21" fmla="*/ 0 h 4"/>
              <a:gd name="T22" fmla="*/ 2147483647 w 3"/>
              <a:gd name="T23" fmla="*/ 0 h 4"/>
              <a:gd name="T24" fmla="*/ 2147483647 w 3"/>
              <a:gd name="T25" fmla="*/ 2147483647 h 4"/>
              <a:gd name="T26" fmla="*/ 2147483647 w 3"/>
              <a:gd name="T27" fmla="*/ 2147483647 h 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" h="4">
                <a:moveTo>
                  <a:pt x="2" y="4"/>
                </a:moveTo>
                <a:cubicBezTo>
                  <a:pt x="2" y="4"/>
                  <a:pt x="2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4"/>
                  <a:pt x="1" y="4"/>
                  <a:pt x="1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2" y="3"/>
                  <a:pt x="2" y="4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/>
          </a:p>
        </p:txBody>
      </p:sp>
      <p:sp>
        <p:nvSpPr>
          <p:cNvPr id="37" name="Freeform 272"/>
          <p:cNvSpPr/>
          <p:nvPr/>
        </p:nvSpPr>
        <p:spPr bwMode="auto">
          <a:xfrm>
            <a:off x="7563733" y="5453995"/>
            <a:ext cx="16469" cy="35289"/>
          </a:xfrm>
          <a:custGeom>
            <a:avLst/>
            <a:gdLst>
              <a:gd name="T0" fmla="*/ 2147483647 w 2"/>
              <a:gd name="T1" fmla="*/ 2147483647 h 4"/>
              <a:gd name="T2" fmla="*/ 2147483647 w 2"/>
              <a:gd name="T3" fmla="*/ 0 h 4"/>
              <a:gd name="T4" fmla="*/ 2147483647 w 2"/>
              <a:gd name="T5" fmla="*/ 0 h 4"/>
              <a:gd name="T6" fmla="*/ 2147483647 w 2"/>
              <a:gd name="T7" fmla="*/ 2147483647 h 4"/>
              <a:gd name="T8" fmla="*/ 0 w 2"/>
              <a:gd name="T9" fmla="*/ 2147483647 h 4"/>
              <a:gd name="T10" fmla="*/ 0 w 2"/>
              <a:gd name="T11" fmla="*/ 2147483647 h 4"/>
              <a:gd name="T12" fmla="*/ 0 w 2"/>
              <a:gd name="T13" fmla="*/ 2147483647 h 4"/>
              <a:gd name="T14" fmla="*/ 0 w 2"/>
              <a:gd name="T15" fmla="*/ 2147483647 h 4"/>
              <a:gd name="T16" fmla="*/ 0 w 2"/>
              <a:gd name="T17" fmla="*/ 2147483647 h 4"/>
              <a:gd name="T18" fmla="*/ 0 w 2"/>
              <a:gd name="T19" fmla="*/ 0 h 4"/>
              <a:gd name="T20" fmla="*/ 0 w 2"/>
              <a:gd name="T21" fmla="*/ 0 h 4"/>
              <a:gd name="T22" fmla="*/ 0 w 2"/>
              <a:gd name="T23" fmla="*/ 2147483647 h 4"/>
              <a:gd name="T24" fmla="*/ 2147483647 w 2"/>
              <a:gd name="T25" fmla="*/ 0 h 4"/>
              <a:gd name="T26" fmla="*/ 2147483647 w 2"/>
              <a:gd name="T27" fmla="*/ 0 h 4"/>
              <a:gd name="T28" fmla="*/ 2147483647 w 2"/>
              <a:gd name="T29" fmla="*/ 0 h 4"/>
              <a:gd name="T30" fmla="*/ 2147483647 w 2"/>
              <a:gd name="T31" fmla="*/ 0 h 4"/>
              <a:gd name="T32" fmla="*/ 2147483647 w 2"/>
              <a:gd name="T33" fmla="*/ 2147483647 h 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" h="4">
                <a:moveTo>
                  <a:pt x="2" y="1"/>
                </a:moveTo>
                <a:cubicBezTo>
                  <a:pt x="2" y="1"/>
                  <a:pt x="1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1"/>
                </a:cubicBezTo>
                <a:cubicBezTo>
                  <a:pt x="1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lnTo>
                  <a:pt x="2" y="1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/>
          </a:p>
        </p:txBody>
      </p:sp>
      <p:sp>
        <p:nvSpPr>
          <p:cNvPr id="38" name="Freeform 307"/>
          <p:cNvSpPr/>
          <p:nvPr/>
        </p:nvSpPr>
        <p:spPr bwMode="auto">
          <a:xfrm>
            <a:off x="7878988" y="4574109"/>
            <a:ext cx="96458" cy="96457"/>
          </a:xfrm>
          <a:custGeom>
            <a:avLst/>
            <a:gdLst>
              <a:gd name="T0" fmla="*/ 2147483647 w 11"/>
              <a:gd name="T1" fmla="*/ 2147483647 h 11"/>
              <a:gd name="T2" fmla="*/ 2147483647 w 11"/>
              <a:gd name="T3" fmla="*/ 2147483647 h 11"/>
              <a:gd name="T4" fmla="*/ 2147483647 w 11"/>
              <a:gd name="T5" fmla="*/ 2147483647 h 11"/>
              <a:gd name="T6" fmla="*/ 2147483647 w 11"/>
              <a:gd name="T7" fmla="*/ 2147483647 h 11"/>
              <a:gd name="T8" fmla="*/ 2147483647 w 11"/>
              <a:gd name="T9" fmla="*/ 2147483647 h 11"/>
              <a:gd name="T10" fmla="*/ 2147483647 w 11"/>
              <a:gd name="T11" fmla="*/ 2147483647 h 11"/>
              <a:gd name="T12" fmla="*/ 2147483647 w 11"/>
              <a:gd name="T13" fmla="*/ 2147483647 h 11"/>
              <a:gd name="T14" fmla="*/ 2147483647 w 11"/>
              <a:gd name="T15" fmla="*/ 2147483647 h 11"/>
              <a:gd name="T16" fmla="*/ 2147483647 w 11"/>
              <a:gd name="T17" fmla="*/ 2147483647 h 11"/>
              <a:gd name="T18" fmla="*/ 2147483647 w 11"/>
              <a:gd name="T19" fmla="*/ 2147483647 h 11"/>
              <a:gd name="T20" fmla="*/ 2147483647 w 11"/>
              <a:gd name="T21" fmla="*/ 2147483647 h 11"/>
              <a:gd name="T22" fmla="*/ 2147483647 w 11"/>
              <a:gd name="T23" fmla="*/ 2147483647 h 11"/>
              <a:gd name="T24" fmla="*/ 2147483647 w 11"/>
              <a:gd name="T25" fmla="*/ 2147483647 h 11"/>
              <a:gd name="T26" fmla="*/ 2147483647 w 11"/>
              <a:gd name="T27" fmla="*/ 2147483647 h 11"/>
              <a:gd name="T28" fmla="*/ 0 w 11"/>
              <a:gd name="T29" fmla="*/ 2147483647 h 11"/>
              <a:gd name="T30" fmla="*/ 0 w 11"/>
              <a:gd name="T31" fmla="*/ 2147483647 h 11"/>
              <a:gd name="T32" fmla="*/ 2147483647 w 11"/>
              <a:gd name="T33" fmla="*/ 2147483647 h 11"/>
              <a:gd name="T34" fmla="*/ 0 w 11"/>
              <a:gd name="T35" fmla="*/ 2147483647 h 11"/>
              <a:gd name="T36" fmla="*/ 2147483647 w 11"/>
              <a:gd name="T37" fmla="*/ 2147483647 h 11"/>
              <a:gd name="T38" fmla="*/ 2147483647 w 11"/>
              <a:gd name="T39" fmla="*/ 2147483647 h 11"/>
              <a:gd name="T40" fmla="*/ 2147483647 w 11"/>
              <a:gd name="T41" fmla="*/ 0 h 11"/>
              <a:gd name="T42" fmla="*/ 2147483647 w 11"/>
              <a:gd name="T43" fmla="*/ 0 h 11"/>
              <a:gd name="T44" fmla="*/ 2147483647 w 11"/>
              <a:gd name="T45" fmla="*/ 2147483647 h 11"/>
              <a:gd name="T46" fmla="*/ 2147483647 w 11"/>
              <a:gd name="T47" fmla="*/ 2147483647 h 1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1" h="11">
                <a:moveTo>
                  <a:pt x="10" y="2"/>
                </a:move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2"/>
                </a:cubicBezTo>
                <a:cubicBezTo>
                  <a:pt x="2" y="3"/>
                  <a:pt x="3" y="4"/>
                  <a:pt x="4" y="4"/>
                </a:cubicBezTo>
                <a:cubicBezTo>
                  <a:pt x="9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2" y="5"/>
                  <a:pt x="2" y="5"/>
                </a:cubicBezTo>
                <a:cubicBezTo>
                  <a:pt x="2" y="5"/>
                  <a:pt x="1" y="6"/>
                  <a:pt x="1" y="6"/>
                </a:cubicBezTo>
                <a:cubicBezTo>
                  <a:pt x="1" y="7"/>
                  <a:pt x="1" y="7"/>
                  <a:pt x="1" y="8"/>
                </a:cubicBezTo>
                <a:cubicBezTo>
                  <a:pt x="1" y="8"/>
                  <a:pt x="2" y="9"/>
                  <a:pt x="2" y="9"/>
                </a:cubicBezTo>
                <a:cubicBezTo>
                  <a:pt x="8" y="11"/>
                  <a:pt x="8" y="11"/>
                  <a:pt x="8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7"/>
                  <a:pt x="0" y="6"/>
                </a:cubicBezTo>
                <a:cubicBezTo>
                  <a:pt x="1" y="5"/>
                  <a:pt x="1" y="5"/>
                  <a:pt x="2" y="4"/>
                </a:cubicBezTo>
                <a:cubicBezTo>
                  <a:pt x="2" y="4"/>
                  <a:pt x="1" y="3"/>
                  <a:pt x="2" y="2"/>
                </a:cubicBezTo>
                <a:cubicBezTo>
                  <a:pt x="2" y="1"/>
                  <a:pt x="2" y="0"/>
                  <a:pt x="3" y="0"/>
                </a:cubicBezTo>
                <a:cubicBezTo>
                  <a:pt x="4" y="0"/>
                  <a:pt x="4" y="0"/>
                  <a:pt x="5" y="0"/>
                </a:cubicBezTo>
                <a:cubicBezTo>
                  <a:pt x="11" y="2"/>
                  <a:pt x="11" y="2"/>
                  <a:pt x="11" y="2"/>
                </a:cubicBezTo>
                <a:lnTo>
                  <a:pt x="1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3865"/>
          </a:p>
        </p:txBody>
      </p:sp>
      <p:sp>
        <p:nvSpPr>
          <p:cNvPr id="39" name="TextBox 11"/>
          <p:cNvSpPr txBox="1"/>
          <p:nvPr/>
        </p:nvSpPr>
        <p:spPr bwMode="auto">
          <a:xfrm>
            <a:off x="7143448" y="6824018"/>
            <a:ext cx="19608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pc="3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rPr>
              <a:t>送</a:t>
            </a:r>
            <a:r>
              <a:rPr lang="zh-CN" altLang="en-US" sz="3200" b="1" spc="3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rPr>
              <a:t>券方式</a:t>
            </a:r>
            <a:endParaRPr lang="zh-CN" altLang="en-US" sz="3200" b="1" spc="3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Arial" pitchFamily="34" charset="0"/>
            </a:endParaRPr>
          </a:p>
        </p:txBody>
      </p:sp>
      <p:sp>
        <p:nvSpPr>
          <p:cNvPr id="40" name="TextBox 12"/>
          <p:cNvSpPr txBox="1"/>
          <p:nvPr/>
        </p:nvSpPr>
        <p:spPr bwMode="auto">
          <a:xfrm>
            <a:off x="4318128" y="5313403"/>
            <a:ext cx="24053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r>
              <a:rPr lang="zh-CN" altLang="en-US" sz="3200" b="1" dirty="0" smtClean="0">
                <a:solidFill>
                  <a:schemeClr val="tx1"/>
                </a:solidFill>
              </a:rPr>
              <a:t>券使用条件</a:t>
            </a:r>
            <a:endParaRPr lang="zh-CN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41" name="TextBox 13"/>
          <p:cNvSpPr txBox="1"/>
          <p:nvPr/>
        </p:nvSpPr>
        <p:spPr bwMode="auto">
          <a:xfrm>
            <a:off x="8590010" y="2828896"/>
            <a:ext cx="24053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F83003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r>
              <a:rPr lang="zh-CN" altLang="en-US" sz="3200" b="1" dirty="0" smtClean="0">
                <a:solidFill>
                  <a:schemeClr val="tx1"/>
                </a:solidFill>
              </a:rPr>
              <a:t>券使用时间</a:t>
            </a:r>
            <a:endParaRPr lang="zh-CN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42" name="TextBox 14"/>
          <p:cNvSpPr txBox="1"/>
          <p:nvPr/>
        </p:nvSpPr>
        <p:spPr bwMode="auto">
          <a:xfrm>
            <a:off x="9810489" y="5381599"/>
            <a:ext cx="1516380" cy="6134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900" spc="300">
                <a:solidFill>
                  <a:srgbClr val="284848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r>
              <a:rPr lang="zh-CN" altLang="en-US" sz="3200" b="1" dirty="0" smtClean="0">
                <a:solidFill>
                  <a:schemeClr val="tx1"/>
                </a:solidFill>
              </a:rPr>
              <a:t>券类型</a:t>
            </a:r>
            <a:endParaRPr lang="zh-CN" altLang="en-US" sz="3200" b="1" dirty="0" smtClean="0">
              <a:solidFill>
                <a:schemeClr val="tx1"/>
              </a:solidFill>
            </a:endParaRPr>
          </a:p>
        </p:txBody>
      </p:sp>
      <p:sp>
        <p:nvSpPr>
          <p:cNvPr id="43" name="TextBox 15"/>
          <p:cNvSpPr txBox="1"/>
          <p:nvPr/>
        </p:nvSpPr>
        <p:spPr>
          <a:xfrm>
            <a:off x="7316605" y="4611551"/>
            <a:ext cx="1626138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2" charset="-122"/>
                <a:ea typeface="微软雅黑" pitchFamily="2" charset="-122"/>
              </a:rPr>
              <a:t>优惠券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2" charset="-122"/>
              <a:ea typeface="微软雅黑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766154" y="5188581"/>
            <a:ext cx="742803" cy="386035"/>
            <a:chOff x="417513" y="5251450"/>
            <a:chExt cx="725488" cy="731838"/>
          </a:xfrm>
          <a:solidFill>
            <a:srgbClr val="5EC6D3"/>
          </a:solidFill>
        </p:grpSpPr>
        <p:sp>
          <p:nvSpPr>
            <p:cNvPr id="45" name="Freeform 24"/>
            <p:cNvSpPr/>
            <p:nvPr/>
          </p:nvSpPr>
          <p:spPr bwMode="auto">
            <a:xfrm>
              <a:off x="469900" y="5251450"/>
              <a:ext cx="673100" cy="407988"/>
            </a:xfrm>
            <a:custGeom>
              <a:avLst/>
              <a:gdLst>
                <a:gd name="T0" fmla="*/ 219 w 221"/>
                <a:gd name="T1" fmla="*/ 68 h 134"/>
                <a:gd name="T2" fmla="*/ 219 w 221"/>
                <a:gd name="T3" fmla="*/ 68 h 134"/>
                <a:gd name="T4" fmla="*/ 219 w 221"/>
                <a:gd name="T5" fmla="*/ 67 h 134"/>
                <a:gd name="T6" fmla="*/ 219 w 221"/>
                <a:gd name="T7" fmla="*/ 67 h 134"/>
                <a:gd name="T8" fmla="*/ 207 w 221"/>
                <a:gd name="T9" fmla="*/ 55 h 134"/>
                <a:gd name="T10" fmla="*/ 207 w 221"/>
                <a:gd name="T11" fmla="*/ 55 h 134"/>
                <a:gd name="T12" fmla="*/ 205 w 221"/>
                <a:gd name="T13" fmla="*/ 55 h 134"/>
                <a:gd name="T14" fmla="*/ 49 w 221"/>
                <a:gd name="T15" fmla="*/ 2 h 134"/>
                <a:gd name="T16" fmla="*/ 21 w 221"/>
                <a:gd name="T17" fmla="*/ 18 h 134"/>
                <a:gd name="T18" fmla="*/ 0 w 221"/>
                <a:gd name="T19" fmla="*/ 82 h 134"/>
                <a:gd name="T20" fmla="*/ 3 w 221"/>
                <a:gd name="T21" fmla="*/ 82 h 134"/>
                <a:gd name="T22" fmla="*/ 4 w 221"/>
                <a:gd name="T23" fmla="*/ 81 h 134"/>
                <a:gd name="T24" fmla="*/ 4 w 221"/>
                <a:gd name="T25" fmla="*/ 81 h 134"/>
                <a:gd name="T26" fmla="*/ 13 w 221"/>
                <a:gd name="T27" fmla="*/ 81 h 134"/>
                <a:gd name="T28" fmla="*/ 30 w 221"/>
                <a:gd name="T29" fmla="*/ 32 h 134"/>
                <a:gd name="T30" fmla="*/ 64 w 221"/>
                <a:gd name="T31" fmla="*/ 20 h 134"/>
                <a:gd name="T32" fmla="*/ 185 w 221"/>
                <a:gd name="T33" fmla="*/ 61 h 134"/>
                <a:gd name="T34" fmla="*/ 193 w 221"/>
                <a:gd name="T35" fmla="*/ 85 h 134"/>
                <a:gd name="T36" fmla="*/ 193 w 221"/>
                <a:gd name="T37" fmla="*/ 85 h 134"/>
                <a:gd name="T38" fmla="*/ 195 w 221"/>
                <a:gd name="T39" fmla="*/ 86 h 134"/>
                <a:gd name="T40" fmla="*/ 195 w 221"/>
                <a:gd name="T41" fmla="*/ 86 h 134"/>
                <a:gd name="T42" fmla="*/ 205 w 221"/>
                <a:gd name="T43" fmla="*/ 91 h 134"/>
                <a:gd name="T44" fmla="*/ 201 w 221"/>
                <a:gd name="T45" fmla="*/ 103 h 134"/>
                <a:gd name="T46" fmla="*/ 202 w 221"/>
                <a:gd name="T47" fmla="*/ 106 h 134"/>
                <a:gd name="T48" fmla="*/ 202 w 221"/>
                <a:gd name="T49" fmla="*/ 106 h 134"/>
                <a:gd name="T50" fmla="*/ 202 w 221"/>
                <a:gd name="T51" fmla="*/ 106 h 134"/>
                <a:gd name="T52" fmla="*/ 202 w 221"/>
                <a:gd name="T53" fmla="*/ 107 h 134"/>
                <a:gd name="T54" fmla="*/ 202 w 221"/>
                <a:gd name="T55" fmla="*/ 108 h 134"/>
                <a:gd name="T56" fmla="*/ 202 w 221"/>
                <a:gd name="T57" fmla="*/ 108 h 134"/>
                <a:gd name="T58" fmla="*/ 203 w 221"/>
                <a:gd name="T59" fmla="*/ 117 h 134"/>
                <a:gd name="T60" fmla="*/ 203 w 221"/>
                <a:gd name="T61" fmla="*/ 134 h 134"/>
                <a:gd name="T62" fmla="*/ 220 w 221"/>
                <a:gd name="T63" fmla="*/ 85 h 134"/>
                <a:gd name="T64" fmla="*/ 221 w 221"/>
                <a:gd name="T65" fmla="*/ 79 h 134"/>
                <a:gd name="T66" fmla="*/ 221 w 221"/>
                <a:gd name="T67" fmla="*/ 79 h 134"/>
                <a:gd name="T68" fmla="*/ 221 w 221"/>
                <a:gd name="T69" fmla="*/ 78 h 134"/>
                <a:gd name="T70" fmla="*/ 221 w 221"/>
                <a:gd name="T71" fmla="*/ 77 h 134"/>
                <a:gd name="T72" fmla="*/ 219 w 221"/>
                <a:gd name="T73" fmla="*/ 6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1" h="134">
                  <a:moveTo>
                    <a:pt x="219" y="68"/>
                  </a:moveTo>
                  <a:cubicBezTo>
                    <a:pt x="219" y="68"/>
                    <a:pt x="219" y="68"/>
                    <a:pt x="219" y="68"/>
                  </a:cubicBezTo>
                  <a:cubicBezTo>
                    <a:pt x="219" y="68"/>
                    <a:pt x="219" y="67"/>
                    <a:pt x="219" y="67"/>
                  </a:cubicBezTo>
                  <a:cubicBezTo>
                    <a:pt x="219" y="67"/>
                    <a:pt x="219" y="67"/>
                    <a:pt x="219" y="67"/>
                  </a:cubicBezTo>
                  <a:cubicBezTo>
                    <a:pt x="216" y="62"/>
                    <a:pt x="212" y="58"/>
                    <a:pt x="207" y="55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5"/>
                    <a:pt x="206" y="55"/>
                    <a:pt x="205" y="5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37" y="0"/>
                    <a:pt x="25" y="6"/>
                    <a:pt x="21" y="1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2"/>
                    <a:pt x="2" y="82"/>
                    <a:pt x="3" y="82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42" y="38"/>
                    <a:pt x="57" y="32"/>
                    <a:pt x="64" y="20"/>
                  </a:cubicBezTo>
                  <a:cubicBezTo>
                    <a:pt x="185" y="61"/>
                    <a:pt x="185" y="61"/>
                    <a:pt x="185" y="61"/>
                  </a:cubicBezTo>
                  <a:cubicBezTo>
                    <a:pt x="183" y="70"/>
                    <a:pt x="187" y="79"/>
                    <a:pt x="193" y="85"/>
                  </a:cubicBezTo>
                  <a:cubicBezTo>
                    <a:pt x="193" y="85"/>
                    <a:pt x="193" y="85"/>
                    <a:pt x="193" y="85"/>
                  </a:cubicBezTo>
                  <a:cubicBezTo>
                    <a:pt x="194" y="85"/>
                    <a:pt x="194" y="86"/>
                    <a:pt x="195" y="86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8" y="88"/>
                    <a:pt x="201" y="90"/>
                    <a:pt x="205" y="91"/>
                  </a:cubicBezTo>
                  <a:cubicBezTo>
                    <a:pt x="201" y="103"/>
                    <a:pt x="201" y="103"/>
                    <a:pt x="201" y="103"/>
                  </a:cubicBezTo>
                  <a:cubicBezTo>
                    <a:pt x="201" y="104"/>
                    <a:pt x="201" y="105"/>
                    <a:pt x="202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2" y="107"/>
                    <a:pt x="202" y="107"/>
                    <a:pt x="202" y="107"/>
                  </a:cubicBezTo>
                  <a:cubicBezTo>
                    <a:pt x="202" y="107"/>
                    <a:pt x="202" y="108"/>
                    <a:pt x="202" y="108"/>
                  </a:cubicBezTo>
                  <a:cubicBezTo>
                    <a:pt x="202" y="108"/>
                    <a:pt x="202" y="108"/>
                    <a:pt x="202" y="108"/>
                  </a:cubicBezTo>
                  <a:cubicBezTo>
                    <a:pt x="203" y="117"/>
                    <a:pt x="203" y="117"/>
                    <a:pt x="203" y="117"/>
                  </a:cubicBezTo>
                  <a:cubicBezTo>
                    <a:pt x="203" y="134"/>
                    <a:pt x="203" y="134"/>
                    <a:pt x="203" y="134"/>
                  </a:cubicBezTo>
                  <a:cubicBezTo>
                    <a:pt x="220" y="85"/>
                    <a:pt x="220" y="85"/>
                    <a:pt x="220" y="85"/>
                  </a:cubicBezTo>
                  <a:cubicBezTo>
                    <a:pt x="221" y="83"/>
                    <a:pt x="221" y="81"/>
                    <a:pt x="221" y="79"/>
                  </a:cubicBezTo>
                  <a:cubicBezTo>
                    <a:pt x="221" y="79"/>
                    <a:pt x="221" y="79"/>
                    <a:pt x="221" y="79"/>
                  </a:cubicBezTo>
                  <a:cubicBezTo>
                    <a:pt x="221" y="79"/>
                    <a:pt x="221" y="78"/>
                    <a:pt x="221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4"/>
                    <a:pt x="221" y="71"/>
                    <a:pt x="219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6" name="Freeform 25"/>
            <p:cNvSpPr/>
            <p:nvPr/>
          </p:nvSpPr>
          <p:spPr bwMode="auto">
            <a:xfrm>
              <a:off x="674688" y="5410200"/>
              <a:ext cx="230188" cy="90488"/>
            </a:xfrm>
            <a:custGeom>
              <a:avLst/>
              <a:gdLst>
                <a:gd name="T0" fmla="*/ 42 w 76"/>
                <a:gd name="T1" fmla="*/ 23 h 30"/>
                <a:gd name="T2" fmla="*/ 42 w 76"/>
                <a:gd name="T3" fmla="*/ 22 h 30"/>
                <a:gd name="T4" fmla="*/ 42 w 76"/>
                <a:gd name="T5" fmla="*/ 22 h 30"/>
                <a:gd name="T6" fmla="*/ 42 w 76"/>
                <a:gd name="T7" fmla="*/ 21 h 30"/>
                <a:gd name="T8" fmla="*/ 47 w 76"/>
                <a:gd name="T9" fmla="*/ 18 h 30"/>
                <a:gd name="T10" fmla="*/ 50 w 76"/>
                <a:gd name="T11" fmla="*/ 23 h 30"/>
                <a:gd name="T12" fmla="*/ 49 w 76"/>
                <a:gd name="T13" fmla="*/ 23 h 30"/>
                <a:gd name="T14" fmla="*/ 49 w 76"/>
                <a:gd name="T15" fmla="*/ 23 h 30"/>
                <a:gd name="T16" fmla="*/ 49 w 76"/>
                <a:gd name="T17" fmla="*/ 25 h 30"/>
                <a:gd name="T18" fmla="*/ 57 w 76"/>
                <a:gd name="T19" fmla="*/ 30 h 30"/>
                <a:gd name="T20" fmla="*/ 76 w 76"/>
                <a:gd name="T21" fmla="*/ 30 h 30"/>
                <a:gd name="T22" fmla="*/ 51 w 76"/>
                <a:gd name="T23" fmla="*/ 7 h 30"/>
                <a:gd name="T24" fmla="*/ 0 w 76"/>
                <a:gd name="T25" fmla="*/ 29 h 30"/>
                <a:gd name="T26" fmla="*/ 26 w 76"/>
                <a:gd name="T27" fmla="*/ 30 h 30"/>
                <a:gd name="T28" fmla="*/ 42 w 76"/>
                <a:gd name="T29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30">
                  <a:moveTo>
                    <a:pt x="42" y="23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3" y="19"/>
                    <a:pt x="45" y="18"/>
                    <a:pt x="47" y="18"/>
                  </a:cubicBezTo>
                  <a:cubicBezTo>
                    <a:pt x="49" y="19"/>
                    <a:pt x="50" y="21"/>
                    <a:pt x="50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53" y="26"/>
                    <a:pt x="55" y="28"/>
                    <a:pt x="57" y="30"/>
                  </a:cubicBezTo>
                  <a:cubicBezTo>
                    <a:pt x="76" y="30"/>
                    <a:pt x="76" y="30"/>
                    <a:pt x="76" y="30"/>
                  </a:cubicBezTo>
                  <a:cubicBezTo>
                    <a:pt x="71" y="19"/>
                    <a:pt x="63" y="11"/>
                    <a:pt x="51" y="7"/>
                  </a:cubicBezTo>
                  <a:cubicBezTo>
                    <a:pt x="31" y="0"/>
                    <a:pt x="8" y="10"/>
                    <a:pt x="0" y="2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9" y="25"/>
                    <a:pt x="35" y="22"/>
                    <a:pt x="4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7" name="Freeform 26"/>
            <p:cNvSpPr/>
            <p:nvPr/>
          </p:nvSpPr>
          <p:spPr bwMode="auto">
            <a:xfrm>
              <a:off x="871538" y="5891213"/>
              <a:ext cx="271463" cy="92075"/>
            </a:xfrm>
            <a:custGeom>
              <a:avLst/>
              <a:gdLst>
                <a:gd name="T0" fmla="*/ 89 w 89"/>
                <a:gd name="T1" fmla="*/ 23 h 30"/>
                <a:gd name="T2" fmla="*/ 82 w 89"/>
                <a:gd name="T3" fmla="*/ 30 h 30"/>
                <a:gd name="T4" fmla="*/ 7 w 89"/>
                <a:gd name="T5" fmla="*/ 30 h 30"/>
                <a:gd name="T6" fmla="*/ 0 w 89"/>
                <a:gd name="T7" fmla="*/ 23 h 30"/>
                <a:gd name="T8" fmla="*/ 0 w 89"/>
                <a:gd name="T9" fmla="*/ 8 h 30"/>
                <a:gd name="T10" fmla="*/ 7 w 89"/>
                <a:gd name="T11" fmla="*/ 0 h 30"/>
                <a:gd name="T12" fmla="*/ 82 w 89"/>
                <a:gd name="T13" fmla="*/ 0 h 30"/>
                <a:gd name="T14" fmla="*/ 89 w 89"/>
                <a:gd name="T15" fmla="*/ 8 h 30"/>
                <a:gd name="T16" fmla="*/ 89 w 89"/>
                <a:gd name="T17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30">
                  <a:moveTo>
                    <a:pt x="89" y="23"/>
                  </a:moveTo>
                  <a:cubicBezTo>
                    <a:pt x="89" y="27"/>
                    <a:pt x="86" y="30"/>
                    <a:pt x="82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3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6" y="0"/>
                    <a:pt x="89" y="4"/>
                    <a:pt x="89" y="8"/>
                  </a:cubicBezTo>
                  <a:lnTo>
                    <a:pt x="8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8" name="Freeform 27"/>
            <p:cNvSpPr/>
            <p:nvPr/>
          </p:nvSpPr>
          <p:spPr bwMode="auto">
            <a:xfrm>
              <a:off x="844550" y="5784850"/>
              <a:ext cx="271463" cy="90488"/>
            </a:xfrm>
            <a:custGeom>
              <a:avLst/>
              <a:gdLst>
                <a:gd name="T0" fmla="*/ 89 w 89"/>
                <a:gd name="T1" fmla="*/ 22 h 30"/>
                <a:gd name="T2" fmla="*/ 81 w 89"/>
                <a:gd name="T3" fmla="*/ 30 h 30"/>
                <a:gd name="T4" fmla="*/ 7 w 89"/>
                <a:gd name="T5" fmla="*/ 30 h 30"/>
                <a:gd name="T6" fmla="*/ 0 w 89"/>
                <a:gd name="T7" fmla="*/ 22 h 30"/>
                <a:gd name="T8" fmla="*/ 0 w 89"/>
                <a:gd name="T9" fmla="*/ 8 h 30"/>
                <a:gd name="T10" fmla="*/ 7 w 89"/>
                <a:gd name="T11" fmla="*/ 0 h 30"/>
                <a:gd name="T12" fmla="*/ 81 w 89"/>
                <a:gd name="T13" fmla="*/ 0 h 30"/>
                <a:gd name="T14" fmla="*/ 89 w 89"/>
                <a:gd name="T15" fmla="*/ 8 h 30"/>
                <a:gd name="T16" fmla="*/ 89 w 89"/>
                <a:gd name="T17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30">
                  <a:moveTo>
                    <a:pt x="89" y="22"/>
                  </a:moveTo>
                  <a:cubicBezTo>
                    <a:pt x="89" y="27"/>
                    <a:pt x="86" y="30"/>
                    <a:pt x="81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6" y="0"/>
                    <a:pt x="89" y="3"/>
                    <a:pt x="89" y="8"/>
                  </a:cubicBezTo>
                  <a:lnTo>
                    <a:pt x="8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49" name="Freeform 28"/>
            <p:cNvSpPr/>
            <p:nvPr/>
          </p:nvSpPr>
          <p:spPr bwMode="auto">
            <a:xfrm>
              <a:off x="871538" y="5678488"/>
              <a:ext cx="271463" cy="87313"/>
            </a:xfrm>
            <a:custGeom>
              <a:avLst/>
              <a:gdLst>
                <a:gd name="T0" fmla="*/ 89 w 89"/>
                <a:gd name="T1" fmla="*/ 22 h 29"/>
                <a:gd name="T2" fmla="*/ 82 w 89"/>
                <a:gd name="T3" fmla="*/ 29 h 29"/>
                <a:gd name="T4" fmla="*/ 7 w 89"/>
                <a:gd name="T5" fmla="*/ 29 h 29"/>
                <a:gd name="T6" fmla="*/ 0 w 89"/>
                <a:gd name="T7" fmla="*/ 22 h 29"/>
                <a:gd name="T8" fmla="*/ 0 w 89"/>
                <a:gd name="T9" fmla="*/ 7 h 29"/>
                <a:gd name="T10" fmla="*/ 7 w 89"/>
                <a:gd name="T11" fmla="*/ 0 h 29"/>
                <a:gd name="T12" fmla="*/ 82 w 89"/>
                <a:gd name="T13" fmla="*/ 0 h 29"/>
                <a:gd name="T14" fmla="*/ 89 w 89"/>
                <a:gd name="T15" fmla="*/ 7 h 29"/>
                <a:gd name="T16" fmla="*/ 89 w 89"/>
                <a:gd name="T17" fmla="*/ 2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29">
                  <a:moveTo>
                    <a:pt x="89" y="22"/>
                  </a:moveTo>
                  <a:cubicBezTo>
                    <a:pt x="89" y="26"/>
                    <a:pt x="86" y="29"/>
                    <a:pt x="82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3" y="29"/>
                    <a:pt x="0" y="26"/>
                    <a:pt x="0" y="2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6" y="0"/>
                    <a:pt x="89" y="3"/>
                    <a:pt x="89" y="7"/>
                  </a:cubicBezTo>
                  <a:lnTo>
                    <a:pt x="8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0" name="Freeform 29"/>
            <p:cNvSpPr/>
            <p:nvPr/>
          </p:nvSpPr>
          <p:spPr bwMode="auto">
            <a:xfrm>
              <a:off x="417513" y="5535613"/>
              <a:ext cx="636588" cy="447675"/>
            </a:xfrm>
            <a:custGeom>
              <a:avLst/>
              <a:gdLst>
                <a:gd name="T0" fmla="*/ 141 w 209"/>
                <a:gd name="T1" fmla="*/ 135 h 147"/>
                <a:gd name="T2" fmla="*/ 41 w 209"/>
                <a:gd name="T3" fmla="*/ 135 h 147"/>
                <a:gd name="T4" fmla="*/ 12 w 209"/>
                <a:gd name="T5" fmla="*/ 113 h 147"/>
                <a:gd name="T6" fmla="*/ 12 w 209"/>
                <a:gd name="T7" fmla="*/ 34 h 147"/>
                <a:gd name="T8" fmla="*/ 41 w 209"/>
                <a:gd name="T9" fmla="*/ 12 h 147"/>
                <a:gd name="T10" fmla="*/ 168 w 209"/>
                <a:gd name="T11" fmla="*/ 12 h 147"/>
                <a:gd name="T12" fmla="*/ 184 w 209"/>
                <a:gd name="T13" fmla="*/ 32 h 147"/>
                <a:gd name="T14" fmla="*/ 184 w 209"/>
                <a:gd name="T15" fmla="*/ 32 h 147"/>
                <a:gd name="T16" fmla="*/ 186 w 209"/>
                <a:gd name="T17" fmla="*/ 33 h 147"/>
                <a:gd name="T18" fmla="*/ 186 w 209"/>
                <a:gd name="T19" fmla="*/ 33 h 147"/>
                <a:gd name="T20" fmla="*/ 197 w 209"/>
                <a:gd name="T21" fmla="*/ 34 h 147"/>
                <a:gd name="T22" fmla="*/ 197 w 209"/>
                <a:gd name="T23" fmla="*/ 39 h 147"/>
                <a:gd name="T24" fmla="*/ 209 w 209"/>
                <a:gd name="T25" fmla="*/ 39 h 147"/>
                <a:gd name="T26" fmla="*/ 209 w 209"/>
                <a:gd name="T27" fmla="*/ 23 h 147"/>
                <a:gd name="T28" fmla="*/ 208 w 209"/>
                <a:gd name="T29" fmla="*/ 18 h 147"/>
                <a:gd name="T30" fmla="*/ 209 w 209"/>
                <a:gd name="T31" fmla="*/ 18 h 147"/>
                <a:gd name="T32" fmla="*/ 208 w 209"/>
                <a:gd name="T33" fmla="*/ 17 h 147"/>
                <a:gd name="T34" fmla="*/ 208 w 209"/>
                <a:gd name="T35" fmla="*/ 16 h 147"/>
                <a:gd name="T36" fmla="*/ 203 w 209"/>
                <a:gd name="T37" fmla="*/ 8 h 147"/>
                <a:gd name="T38" fmla="*/ 203 w 209"/>
                <a:gd name="T39" fmla="*/ 8 h 147"/>
                <a:gd name="T40" fmla="*/ 203 w 209"/>
                <a:gd name="T41" fmla="*/ 7 h 147"/>
                <a:gd name="T42" fmla="*/ 203 w 209"/>
                <a:gd name="T43" fmla="*/ 7 h 147"/>
                <a:gd name="T44" fmla="*/ 188 w 209"/>
                <a:gd name="T45" fmla="*/ 0 h 147"/>
                <a:gd name="T46" fmla="*/ 187 w 209"/>
                <a:gd name="T47" fmla="*/ 0 h 147"/>
                <a:gd name="T48" fmla="*/ 186 w 209"/>
                <a:gd name="T49" fmla="*/ 0 h 147"/>
                <a:gd name="T50" fmla="*/ 21 w 209"/>
                <a:gd name="T51" fmla="*/ 0 h 147"/>
                <a:gd name="T52" fmla="*/ 0 w 209"/>
                <a:gd name="T53" fmla="*/ 23 h 147"/>
                <a:gd name="T54" fmla="*/ 0 w 209"/>
                <a:gd name="T55" fmla="*/ 123 h 147"/>
                <a:gd name="T56" fmla="*/ 21 w 209"/>
                <a:gd name="T57" fmla="*/ 147 h 147"/>
                <a:gd name="T58" fmla="*/ 143 w 209"/>
                <a:gd name="T59" fmla="*/ 147 h 147"/>
                <a:gd name="T60" fmla="*/ 141 w 209"/>
                <a:gd name="T61" fmla="*/ 140 h 147"/>
                <a:gd name="T62" fmla="*/ 141 w 209"/>
                <a:gd name="T63" fmla="*/ 1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9" h="147">
                  <a:moveTo>
                    <a:pt x="141" y="135"/>
                  </a:moveTo>
                  <a:cubicBezTo>
                    <a:pt x="41" y="135"/>
                    <a:pt x="41" y="135"/>
                    <a:pt x="41" y="135"/>
                  </a:cubicBezTo>
                  <a:cubicBezTo>
                    <a:pt x="38" y="121"/>
                    <a:pt x="26" y="112"/>
                    <a:pt x="12" y="113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26" y="35"/>
                    <a:pt x="38" y="25"/>
                    <a:pt x="41" y="12"/>
                  </a:cubicBezTo>
                  <a:cubicBezTo>
                    <a:pt x="168" y="12"/>
                    <a:pt x="168" y="12"/>
                    <a:pt x="168" y="12"/>
                  </a:cubicBezTo>
                  <a:cubicBezTo>
                    <a:pt x="170" y="21"/>
                    <a:pt x="176" y="28"/>
                    <a:pt x="184" y="32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4" y="32"/>
                    <a:pt x="185" y="33"/>
                    <a:pt x="186" y="33"/>
                  </a:cubicBezTo>
                  <a:cubicBezTo>
                    <a:pt x="186" y="33"/>
                    <a:pt x="186" y="33"/>
                    <a:pt x="186" y="33"/>
                  </a:cubicBezTo>
                  <a:cubicBezTo>
                    <a:pt x="189" y="34"/>
                    <a:pt x="193" y="35"/>
                    <a:pt x="197" y="34"/>
                  </a:cubicBezTo>
                  <a:cubicBezTo>
                    <a:pt x="197" y="39"/>
                    <a:pt x="197" y="39"/>
                    <a:pt x="197" y="3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09" y="23"/>
                    <a:pt x="209" y="23"/>
                    <a:pt x="209" y="23"/>
                  </a:cubicBezTo>
                  <a:cubicBezTo>
                    <a:pt x="209" y="22"/>
                    <a:pt x="209" y="20"/>
                    <a:pt x="208" y="18"/>
                  </a:cubicBezTo>
                  <a:cubicBezTo>
                    <a:pt x="209" y="18"/>
                    <a:pt x="209" y="18"/>
                    <a:pt x="209" y="18"/>
                  </a:cubicBezTo>
                  <a:cubicBezTo>
                    <a:pt x="209" y="18"/>
                    <a:pt x="208" y="17"/>
                    <a:pt x="208" y="17"/>
                  </a:cubicBezTo>
                  <a:cubicBezTo>
                    <a:pt x="208" y="16"/>
                    <a:pt x="208" y="16"/>
                    <a:pt x="208" y="16"/>
                  </a:cubicBezTo>
                  <a:cubicBezTo>
                    <a:pt x="207" y="13"/>
                    <a:pt x="205" y="10"/>
                    <a:pt x="203" y="8"/>
                  </a:cubicBezTo>
                  <a:cubicBezTo>
                    <a:pt x="203" y="8"/>
                    <a:pt x="203" y="8"/>
                    <a:pt x="203" y="8"/>
                  </a:cubicBezTo>
                  <a:cubicBezTo>
                    <a:pt x="203" y="8"/>
                    <a:pt x="203" y="7"/>
                    <a:pt x="203" y="7"/>
                  </a:cubicBezTo>
                  <a:cubicBezTo>
                    <a:pt x="203" y="7"/>
                    <a:pt x="203" y="7"/>
                    <a:pt x="203" y="7"/>
                  </a:cubicBezTo>
                  <a:cubicBezTo>
                    <a:pt x="199" y="3"/>
                    <a:pt x="193" y="0"/>
                    <a:pt x="188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87" y="0"/>
                    <a:pt x="186" y="0"/>
                    <a:pt x="186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1"/>
                    <a:pt x="0" y="11"/>
                    <a:pt x="0" y="23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6"/>
                    <a:pt x="9" y="146"/>
                    <a:pt x="21" y="147"/>
                  </a:cubicBezTo>
                  <a:cubicBezTo>
                    <a:pt x="143" y="147"/>
                    <a:pt x="143" y="147"/>
                    <a:pt x="143" y="147"/>
                  </a:cubicBezTo>
                  <a:cubicBezTo>
                    <a:pt x="142" y="145"/>
                    <a:pt x="141" y="143"/>
                    <a:pt x="141" y="140"/>
                  </a:cubicBezTo>
                  <a:lnTo>
                    <a:pt x="141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1" name="Freeform 30"/>
            <p:cNvSpPr>
              <a:spLocks noEditPoints="1"/>
            </p:cNvSpPr>
            <p:nvPr/>
          </p:nvSpPr>
          <p:spPr bwMode="auto">
            <a:xfrm>
              <a:off x="609600" y="5632450"/>
              <a:ext cx="244475" cy="252413"/>
            </a:xfrm>
            <a:custGeom>
              <a:avLst/>
              <a:gdLst>
                <a:gd name="T0" fmla="*/ 69 w 80"/>
                <a:gd name="T1" fmla="*/ 58 h 83"/>
                <a:gd name="T2" fmla="*/ 80 w 80"/>
                <a:gd name="T3" fmla="*/ 43 h 83"/>
                <a:gd name="T4" fmla="*/ 78 w 80"/>
                <a:gd name="T5" fmla="*/ 37 h 83"/>
                <a:gd name="T6" fmla="*/ 78 w 80"/>
                <a:gd name="T7" fmla="*/ 22 h 83"/>
                <a:gd name="T8" fmla="*/ 78 w 80"/>
                <a:gd name="T9" fmla="*/ 22 h 83"/>
                <a:gd name="T10" fmla="*/ 41 w 80"/>
                <a:gd name="T11" fmla="*/ 0 h 83"/>
                <a:gd name="T12" fmla="*/ 0 w 80"/>
                <a:gd name="T13" fmla="*/ 41 h 83"/>
                <a:gd name="T14" fmla="*/ 41 w 80"/>
                <a:gd name="T15" fmla="*/ 83 h 83"/>
                <a:gd name="T16" fmla="*/ 69 w 80"/>
                <a:gd name="T17" fmla="*/ 73 h 83"/>
                <a:gd name="T18" fmla="*/ 69 w 80"/>
                <a:gd name="T19" fmla="*/ 72 h 83"/>
                <a:gd name="T20" fmla="*/ 69 w 80"/>
                <a:gd name="T21" fmla="*/ 58 h 83"/>
                <a:gd name="T22" fmla="*/ 45 w 80"/>
                <a:gd name="T23" fmla="*/ 65 h 83"/>
                <a:gd name="T24" fmla="*/ 45 w 80"/>
                <a:gd name="T25" fmla="*/ 67 h 83"/>
                <a:gd name="T26" fmla="*/ 45 w 80"/>
                <a:gd name="T27" fmla="*/ 67 h 83"/>
                <a:gd name="T28" fmla="*/ 45 w 80"/>
                <a:gd name="T29" fmla="*/ 68 h 83"/>
                <a:gd name="T30" fmla="*/ 41 w 80"/>
                <a:gd name="T31" fmla="*/ 72 h 83"/>
                <a:gd name="T32" fmla="*/ 37 w 80"/>
                <a:gd name="T33" fmla="*/ 68 h 83"/>
                <a:gd name="T34" fmla="*/ 37 w 80"/>
                <a:gd name="T35" fmla="*/ 67 h 83"/>
                <a:gd name="T36" fmla="*/ 37 w 80"/>
                <a:gd name="T37" fmla="*/ 67 h 83"/>
                <a:gd name="T38" fmla="*/ 37 w 80"/>
                <a:gd name="T39" fmla="*/ 66 h 83"/>
                <a:gd name="T40" fmla="*/ 24 w 80"/>
                <a:gd name="T41" fmla="*/ 63 h 83"/>
                <a:gd name="T42" fmla="*/ 27 w 80"/>
                <a:gd name="T43" fmla="*/ 54 h 83"/>
                <a:gd name="T44" fmla="*/ 39 w 80"/>
                <a:gd name="T45" fmla="*/ 57 h 83"/>
                <a:gd name="T46" fmla="*/ 47 w 80"/>
                <a:gd name="T47" fmla="*/ 52 h 83"/>
                <a:gd name="T48" fmla="*/ 39 w 80"/>
                <a:gd name="T49" fmla="*/ 45 h 83"/>
                <a:gd name="T50" fmla="*/ 25 w 80"/>
                <a:gd name="T51" fmla="*/ 31 h 83"/>
                <a:gd name="T52" fmla="*/ 38 w 80"/>
                <a:gd name="T53" fmla="*/ 18 h 83"/>
                <a:gd name="T54" fmla="*/ 38 w 80"/>
                <a:gd name="T55" fmla="*/ 17 h 83"/>
                <a:gd name="T56" fmla="*/ 38 w 80"/>
                <a:gd name="T57" fmla="*/ 17 h 83"/>
                <a:gd name="T58" fmla="*/ 38 w 80"/>
                <a:gd name="T59" fmla="*/ 15 h 83"/>
                <a:gd name="T60" fmla="*/ 41 w 80"/>
                <a:gd name="T61" fmla="*/ 11 h 83"/>
                <a:gd name="T62" fmla="*/ 45 w 80"/>
                <a:gd name="T63" fmla="*/ 15 h 83"/>
                <a:gd name="T64" fmla="*/ 45 w 80"/>
                <a:gd name="T65" fmla="*/ 16 h 83"/>
                <a:gd name="T66" fmla="*/ 45 w 80"/>
                <a:gd name="T67" fmla="*/ 16 h 83"/>
                <a:gd name="T68" fmla="*/ 45 w 80"/>
                <a:gd name="T69" fmla="*/ 17 h 83"/>
                <a:gd name="T70" fmla="*/ 56 w 80"/>
                <a:gd name="T71" fmla="*/ 20 h 83"/>
                <a:gd name="T72" fmla="*/ 54 w 80"/>
                <a:gd name="T73" fmla="*/ 28 h 83"/>
                <a:gd name="T74" fmla="*/ 43 w 80"/>
                <a:gd name="T75" fmla="*/ 26 h 83"/>
                <a:gd name="T76" fmla="*/ 36 w 80"/>
                <a:gd name="T77" fmla="*/ 30 h 83"/>
                <a:gd name="T78" fmla="*/ 46 w 80"/>
                <a:gd name="T79" fmla="*/ 37 h 83"/>
                <a:gd name="T80" fmla="*/ 59 w 80"/>
                <a:gd name="T81" fmla="*/ 51 h 83"/>
                <a:gd name="T82" fmla="*/ 45 w 80"/>
                <a:gd name="T83" fmla="*/ 6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0" h="83">
                  <a:moveTo>
                    <a:pt x="69" y="58"/>
                  </a:moveTo>
                  <a:cubicBezTo>
                    <a:pt x="69" y="51"/>
                    <a:pt x="74" y="45"/>
                    <a:pt x="80" y="43"/>
                  </a:cubicBezTo>
                  <a:cubicBezTo>
                    <a:pt x="79" y="41"/>
                    <a:pt x="78" y="39"/>
                    <a:pt x="78" y="37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1" y="9"/>
                    <a:pt x="57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5"/>
                    <a:pt x="18" y="83"/>
                    <a:pt x="41" y="83"/>
                  </a:cubicBezTo>
                  <a:cubicBezTo>
                    <a:pt x="52" y="83"/>
                    <a:pt x="62" y="79"/>
                    <a:pt x="69" y="73"/>
                  </a:cubicBezTo>
                  <a:cubicBezTo>
                    <a:pt x="69" y="73"/>
                    <a:pt x="69" y="73"/>
                    <a:pt x="69" y="72"/>
                  </a:cubicBezTo>
                  <a:lnTo>
                    <a:pt x="69" y="58"/>
                  </a:lnTo>
                  <a:close/>
                  <a:moveTo>
                    <a:pt x="45" y="65"/>
                  </a:move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45" y="70"/>
                    <a:pt x="43" y="72"/>
                    <a:pt x="41" y="72"/>
                  </a:cubicBezTo>
                  <a:cubicBezTo>
                    <a:pt x="39" y="72"/>
                    <a:pt x="37" y="70"/>
                    <a:pt x="37" y="68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7"/>
                    <a:pt x="37" y="67"/>
                    <a:pt x="37" y="67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2" y="66"/>
                    <a:pt x="27" y="64"/>
                    <a:pt x="24" y="63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30" y="55"/>
                    <a:pt x="34" y="57"/>
                    <a:pt x="39" y="57"/>
                  </a:cubicBezTo>
                  <a:cubicBezTo>
                    <a:pt x="44" y="57"/>
                    <a:pt x="47" y="55"/>
                    <a:pt x="47" y="52"/>
                  </a:cubicBezTo>
                  <a:cubicBezTo>
                    <a:pt x="47" y="49"/>
                    <a:pt x="44" y="47"/>
                    <a:pt x="39" y="45"/>
                  </a:cubicBezTo>
                  <a:cubicBezTo>
                    <a:pt x="30" y="43"/>
                    <a:pt x="25" y="39"/>
                    <a:pt x="25" y="31"/>
                  </a:cubicBezTo>
                  <a:cubicBezTo>
                    <a:pt x="25" y="25"/>
                    <a:pt x="29" y="19"/>
                    <a:pt x="38" y="18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3"/>
                    <a:pt x="39" y="11"/>
                    <a:pt x="41" y="11"/>
                  </a:cubicBezTo>
                  <a:cubicBezTo>
                    <a:pt x="43" y="11"/>
                    <a:pt x="45" y="13"/>
                    <a:pt x="45" y="15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50" y="17"/>
                    <a:pt x="54" y="18"/>
                    <a:pt x="56" y="20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2" y="27"/>
                    <a:pt x="49" y="26"/>
                    <a:pt x="43" y="26"/>
                  </a:cubicBezTo>
                  <a:cubicBezTo>
                    <a:pt x="38" y="26"/>
                    <a:pt x="36" y="28"/>
                    <a:pt x="36" y="30"/>
                  </a:cubicBezTo>
                  <a:cubicBezTo>
                    <a:pt x="36" y="33"/>
                    <a:pt x="39" y="34"/>
                    <a:pt x="46" y="37"/>
                  </a:cubicBezTo>
                  <a:cubicBezTo>
                    <a:pt x="55" y="40"/>
                    <a:pt x="59" y="44"/>
                    <a:pt x="59" y="51"/>
                  </a:cubicBezTo>
                  <a:cubicBezTo>
                    <a:pt x="59" y="58"/>
                    <a:pt x="54" y="64"/>
                    <a:pt x="4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990332" y="2679175"/>
            <a:ext cx="478849" cy="513052"/>
            <a:chOff x="7687630" y="2210095"/>
            <a:chExt cx="359207" cy="384864"/>
          </a:xfrm>
          <a:solidFill>
            <a:srgbClr val="00755E"/>
          </a:solidFill>
        </p:grpSpPr>
        <p:sp>
          <p:nvSpPr>
            <p:cNvPr id="53" name="Freeform 51"/>
            <p:cNvSpPr/>
            <p:nvPr/>
          </p:nvSpPr>
          <p:spPr bwMode="auto">
            <a:xfrm>
              <a:off x="7687630" y="2235752"/>
              <a:ext cx="359207" cy="359207"/>
            </a:xfrm>
            <a:custGeom>
              <a:avLst/>
              <a:gdLst>
                <a:gd name="T0" fmla="*/ 116 w 136"/>
                <a:gd name="T1" fmla="*/ 136 h 136"/>
                <a:gd name="T2" fmla="*/ 20 w 136"/>
                <a:gd name="T3" fmla="*/ 136 h 136"/>
                <a:gd name="T4" fmla="*/ 0 w 136"/>
                <a:gd name="T5" fmla="*/ 116 h 136"/>
                <a:gd name="T6" fmla="*/ 0 w 136"/>
                <a:gd name="T7" fmla="*/ 20 h 136"/>
                <a:gd name="T8" fmla="*/ 20 w 136"/>
                <a:gd name="T9" fmla="*/ 0 h 136"/>
                <a:gd name="T10" fmla="*/ 36 w 136"/>
                <a:gd name="T11" fmla="*/ 0 h 136"/>
                <a:gd name="T12" fmla="*/ 40 w 136"/>
                <a:gd name="T13" fmla="*/ 4 h 136"/>
                <a:gd name="T14" fmla="*/ 36 w 136"/>
                <a:gd name="T15" fmla="*/ 8 h 136"/>
                <a:gd name="T16" fmla="*/ 20 w 136"/>
                <a:gd name="T17" fmla="*/ 8 h 136"/>
                <a:gd name="T18" fmla="*/ 8 w 136"/>
                <a:gd name="T19" fmla="*/ 20 h 136"/>
                <a:gd name="T20" fmla="*/ 8 w 136"/>
                <a:gd name="T21" fmla="*/ 116 h 136"/>
                <a:gd name="T22" fmla="*/ 20 w 136"/>
                <a:gd name="T23" fmla="*/ 128 h 136"/>
                <a:gd name="T24" fmla="*/ 116 w 136"/>
                <a:gd name="T25" fmla="*/ 128 h 136"/>
                <a:gd name="T26" fmla="*/ 128 w 136"/>
                <a:gd name="T27" fmla="*/ 116 h 136"/>
                <a:gd name="T28" fmla="*/ 128 w 136"/>
                <a:gd name="T29" fmla="*/ 20 h 136"/>
                <a:gd name="T30" fmla="*/ 118 w 136"/>
                <a:gd name="T31" fmla="*/ 8 h 136"/>
                <a:gd name="T32" fmla="*/ 104 w 136"/>
                <a:gd name="T33" fmla="*/ 8 h 136"/>
                <a:gd name="T34" fmla="*/ 100 w 136"/>
                <a:gd name="T35" fmla="*/ 4 h 136"/>
                <a:gd name="T36" fmla="*/ 104 w 136"/>
                <a:gd name="T37" fmla="*/ 0 h 136"/>
                <a:gd name="T38" fmla="*/ 118 w 136"/>
                <a:gd name="T39" fmla="*/ 0 h 136"/>
                <a:gd name="T40" fmla="*/ 136 w 136"/>
                <a:gd name="T41" fmla="*/ 20 h 136"/>
                <a:gd name="T42" fmla="*/ 136 w 136"/>
                <a:gd name="T43" fmla="*/ 116 h 136"/>
                <a:gd name="T44" fmla="*/ 116 w 136"/>
                <a:gd name="T4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6" h="136">
                  <a:moveTo>
                    <a:pt x="116" y="136"/>
                  </a:moveTo>
                  <a:cubicBezTo>
                    <a:pt x="20" y="136"/>
                    <a:pt x="20" y="136"/>
                    <a:pt x="20" y="136"/>
                  </a:cubicBezTo>
                  <a:cubicBezTo>
                    <a:pt x="9" y="136"/>
                    <a:pt x="0" y="127"/>
                    <a:pt x="0" y="1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8" y="0"/>
                    <a:pt x="40" y="2"/>
                    <a:pt x="40" y="4"/>
                  </a:cubicBezTo>
                  <a:cubicBezTo>
                    <a:pt x="40" y="7"/>
                    <a:pt x="38" y="8"/>
                    <a:pt x="36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3" y="8"/>
                    <a:pt x="8" y="14"/>
                    <a:pt x="8" y="20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8" y="123"/>
                    <a:pt x="13" y="128"/>
                    <a:pt x="20" y="128"/>
                  </a:cubicBezTo>
                  <a:cubicBezTo>
                    <a:pt x="116" y="128"/>
                    <a:pt x="116" y="128"/>
                    <a:pt x="116" y="128"/>
                  </a:cubicBezTo>
                  <a:cubicBezTo>
                    <a:pt x="122" y="128"/>
                    <a:pt x="128" y="123"/>
                    <a:pt x="128" y="116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8" y="14"/>
                    <a:pt x="123" y="8"/>
                    <a:pt x="11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1" y="8"/>
                    <a:pt x="100" y="7"/>
                    <a:pt x="100" y="4"/>
                  </a:cubicBezTo>
                  <a:cubicBezTo>
                    <a:pt x="100" y="2"/>
                    <a:pt x="101" y="0"/>
                    <a:pt x="104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28" y="0"/>
                    <a:pt x="136" y="9"/>
                    <a:pt x="136" y="20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36" y="127"/>
                    <a:pt x="127" y="136"/>
                    <a:pt x="116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7803647" y="2235752"/>
              <a:ext cx="134982" cy="21195"/>
            </a:xfrm>
            <a:custGeom>
              <a:avLst/>
              <a:gdLst>
                <a:gd name="T0" fmla="*/ 47 w 51"/>
                <a:gd name="T1" fmla="*/ 8 h 8"/>
                <a:gd name="T2" fmla="*/ 4 w 51"/>
                <a:gd name="T3" fmla="*/ 8 h 8"/>
                <a:gd name="T4" fmla="*/ 0 w 51"/>
                <a:gd name="T5" fmla="*/ 4 h 8"/>
                <a:gd name="T6" fmla="*/ 4 w 51"/>
                <a:gd name="T7" fmla="*/ 0 h 8"/>
                <a:gd name="T8" fmla="*/ 47 w 51"/>
                <a:gd name="T9" fmla="*/ 0 h 8"/>
                <a:gd name="T10" fmla="*/ 51 w 51"/>
                <a:gd name="T11" fmla="*/ 4 h 8"/>
                <a:gd name="T12" fmla="*/ 47 w 51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8">
                  <a:moveTo>
                    <a:pt x="47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9" y="0"/>
                    <a:pt x="51" y="2"/>
                    <a:pt x="51" y="4"/>
                  </a:cubicBezTo>
                  <a:cubicBezTo>
                    <a:pt x="51" y="7"/>
                    <a:pt x="49" y="8"/>
                    <a:pt x="4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5" name="Freeform 53"/>
            <p:cNvSpPr/>
            <p:nvPr/>
          </p:nvSpPr>
          <p:spPr bwMode="auto">
            <a:xfrm>
              <a:off x="7687630" y="2326112"/>
              <a:ext cx="359207" cy="21195"/>
            </a:xfrm>
            <a:custGeom>
              <a:avLst/>
              <a:gdLst>
                <a:gd name="T0" fmla="*/ 132 w 136"/>
                <a:gd name="T1" fmla="*/ 8 h 8"/>
                <a:gd name="T2" fmla="*/ 4 w 136"/>
                <a:gd name="T3" fmla="*/ 8 h 8"/>
                <a:gd name="T4" fmla="*/ 0 w 136"/>
                <a:gd name="T5" fmla="*/ 4 h 8"/>
                <a:gd name="T6" fmla="*/ 4 w 136"/>
                <a:gd name="T7" fmla="*/ 0 h 8"/>
                <a:gd name="T8" fmla="*/ 132 w 136"/>
                <a:gd name="T9" fmla="*/ 0 h 8"/>
                <a:gd name="T10" fmla="*/ 136 w 136"/>
                <a:gd name="T11" fmla="*/ 4 h 8"/>
                <a:gd name="T12" fmla="*/ 132 w 13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8">
                  <a:moveTo>
                    <a:pt x="132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4" y="0"/>
                    <a:pt x="136" y="2"/>
                    <a:pt x="136" y="4"/>
                  </a:cubicBezTo>
                  <a:cubicBezTo>
                    <a:pt x="136" y="6"/>
                    <a:pt x="134" y="8"/>
                    <a:pt x="13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6" name="Freeform 54"/>
            <p:cNvSpPr>
              <a:spLocks noEditPoints="1"/>
            </p:cNvSpPr>
            <p:nvPr/>
          </p:nvSpPr>
          <p:spPr bwMode="auto">
            <a:xfrm>
              <a:off x="7771296" y="2210095"/>
              <a:ext cx="53546" cy="73626"/>
            </a:xfrm>
            <a:custGeom>
              <a:avLst/>
              <a:gdLst>
                <a:gd name="T0" fmla="*/ 12 w 20"/>
                <a:gd name="T1" fmla="*/ 28 h 28"/>
                <a:gd name="T2" fmla="*/ 8 w 20"/>
                <a:gd name="T3" fmla="*/ 28 h 28"/>
                <a:gd name="T4" fmla="*/ 0 w 20"/>
                <a:gd name="T5" fmla="*/ 20 h 28"/>
                <a:gd name="T6" fmla="*/ 0 w 20"/>
                <a:gd name="T7" fmla="*/ 8 h 28"/>
                <a:gd name="T8" fmla="*/ 8 w 20"/>
                <a:gd name="T9" fmla="*/ 0 h 28"/>
                <a:gd name="T10" fmla="*/ 12 w 20"/>
                <a:gd name="T11" fmla="*/ 0 h 28"/>
                <a:gd name="T12" fmla="*/ 20 w 20"/>
                <a:gd name="T13" fmla="*/ 8 h 28"/>
                <a:gd name="T14" fmla="*/ 20 w 20"/>
                <a:gd name="T15" fmla="*/ 20 h 28"/>
                <a:gd name="T16" fmla="*/ 12 w 20"/>
                <a:gd name="T17" fmla="*/ 28 h 28"/>
                <a:gd name="T18" fmla="*/ 12 w 20"/>
                <a:gd name="T19" fmla="*/ 20 h 28"/>
                <a:gd name="T20" fmla="*/ 12 w 20"/>
                <a:gd name="T21" fmla="*/ 24 h 28"/>
                <a:gd name="T22" fmla="*/ 12 w 20"/>
                <a:gd name="T23" fmla="*/ 20 h 28"/>
                <a:gd name="T24" fmla="*/ 12 w 20"/>
                <a:gd name="T25" fmla="*/ 20 h 28"/>
                <a:gd name="T26" fmla="*/ 8 w 20"/>
                <a:gd name="T27" fmla="*/ 8 h 28"/>
                <a:gd name="T28" fmla="*/ 8 w 20"/>
                <a:gd name="T29" fmla="*/ 20 h 28"/>
                <a:gd name="T30" fmla="*/ 12 w 20"/>
                <a:gd name="T31" fmla="*/ 20 h 28"/>
                <a:gd name="T32" fmla="*/ 12 w 20"/>
                <a:gd name="T33" fmla="*/ 8 h 28"/>
                <a:gd name="T34" fmla="*/ 8 w 20"/>
                <a:gd name="T35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8">
                  <a:moveTo>
                    <a:pt x="12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3" y="28"/>
                    <a:pt x="0" y="25"/>
                    <a:pt x="0" y="2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7" y="0"/>
                    <a:pt x="20" y="4"/>
                    <a:pt x="20" y="8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5"/>
                    <a:pt x="17" y="28"/>
                    <a:pt x="12" y="28"/>
                  </a:cubicBezTo>
                  <a:close/>
                  <a:moveTo>
                    <a:pt x="12" y="20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lose/>
                  <a:moveTo>
                    <a:pt x="8" y="8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8"/>
                    <a:pt x="12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7" name="Freeform 55"/>
            <p:cNvSpPr>
              <a:spLocks noEditPoints="1"/>
            </p:cNvSpPr>
            <p:nvPr/>
          </p:nvSpPr>
          <p:spPr bwMode="auto">
            <a:xfrm>
              <a:off x="7917433" y="2210095"/>
              <a:ext cx="54662" cy="73626"/>
            </a:xfrm>
            <a:custGeom>
              <a:avLst/>
              <a:gdLst>
                <a:gd name="T0" fmla="*/ 13 w 21"/>
                <a:gd name="T1" fmla="*/ 28 h 28"/>
                <a:gd name="T2" fmla="*/ 8 w 21"/>
                <a:gd name="T3" fmla="*/ 28 h 28"/>
                <a:gd name="T4" fmla="*/ 0 w 21"/>
                <a:gd name="T5" fmla="*/ 20 h 28"/>
                <a:gd name="T6" fmla="*/ 0 w 21"/>
                <a:gd name="T7" fmla="*/ 8 h 28"/>
                <a:gd name="T8" fmla="*/ 8 w 21"/>
                <a:gd name="T9" fmla="*/ 0 h 28"/>
                <a:gd name="T10" fmla="*/ 13 w 21"/>
                <a:gd name="T11" fmla="*/ 0 h 28"/>
                <a:gd name="T12" fmla="*/ 21 w 21"/>
                <a:gd name="T13" fmla="*/ 8 h 28"/>
                <a:gd name="T14" fmla="*/ 21 w 21"/>
                <a:gd name="T15" fmla="*/ 20 h 28"/>
                <a:gd name="T16" fmla="*/ 13 w 21"/>
                <a:gd name="T17" fmla="*/ 28 h 28"/>
                <a:gd name="T18" fmla="*/ 13 w 21"/>
                <a:gd name="T19" fmla="*/ 20 h 28"/>
                <a:gd name="T20" fmla="*/ 13 w 21"/>
                <a:gd name="T21" fmla="*/ 24 h 28"/>
                <a:gd name="T22" fmla="*/ 13 w 21"/>
                <a:gd name="T23" fmla="*/ 20 h 28"/>
                <a:gd name="T24" fmla="*/ 13 w 21"/>
                <a:gd name="T25" fmla="*/ 20 h 28"/>
                <a:gd name="T26" fmla="*/ 8 w 21"/>
                <a:gd name="T27" fmla="*/ 8 h 28"/>
                <a:gd name="T28" fmla="*/ 8 w 21"/>
                <a:gd name="T29" fmla="*/ 20 h 28"/>
                <a:gd name="T30" fmla="*/ 13 w 21"/>
                <a:gd name="T31" fmla="*/ 20 h 28"/>
                <a:gd name="T32" fmla="*/ 13 w 21"/>
                <a:gd name="T33" fmla="*/ 8 h 28"/>
                <a:gd name="T34" fmla="*/ 8 w 21"/>
                <a:gd name="T35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8">
                  <a:moveTo>
                    <a:pt x="13" y="28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4" y="28"/>
                    <a:pt x="0" y="25"/>
                    <a:pt x="0" y="2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7" y="0"/>
                    <a:pt x="21" y="4"/>
                    <a:pt x="21" y="8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5"/>
                    <a:pt x="17" y="28"/>
                    <a:pt x="13" y="28"/>
                  </a:cubicBezTo>
                  <a:close/>
                  <a:moveTo>
                    <a:pt x="13" y="20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lose/>
                  <a:moveTo>
                    <a:pt x="8" y="8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8"/>
                    <a:pt x="13" y="8"/>
                    <a:pt x="13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58" name="Freeform 56"/>
            <p:cNvSpPr/>
            <p:nvPr/>
          </p:nvSpPr>
          <p:spPr bwMode="auto">
            <a:xfrm>
              <a:off x="7824843" y="2391929"/>
              <a:ext cx="84782" cy="121595"/>
            </a:xfrm>
            <a:custGeom>
              <a:avLst/>
              <a:gdLst>
                <a:gd name="T0" fmla="*/ 76 w 76"/>
                <a:gd name="T1" fmla="*/ 0 h 109"/>
                <a:gd name="T2" fmla="*/ 76 w 76"/>
                <a:gd name="T3" fmla="*/ 17 h 109"/>
                <a:gd name="T4" fmla="*/ 31 w 76"/>
                <a:gd name="T5" fmla="*/ 109 h 109"/>
                <a:gd name="T6" fmla="*/ 5 w 76"/>
                <a:gd name="T7" fmla="*/ 109 h 109"/>
                <a:gd name="T8" fmla="*/ 47 w 76"/>
                <a:gd name="T9" fmla="*/ 21 h 109"/>
                <a:gd name="T10" fmla="*/ 47 w 76"/>
                <a:gd name="T11" fmla="*/ 21 h 109"/>
                <a:gd name="T12" fmla="*/ 0 w 76"/>
                <a:gd name="T13" fmla="*/ 21 h 109"/>
                <a:gd name="T14" fmla="*/ 0 w 76"/>
                <a:gd name="T15" fmla="*/ 0 h 109"/>
                <a:gd name="T16" fmla="*/ 76 w 76"/>
                <a:gd name="T1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109">
                  <a:moveTo>
                    <a:pt x="76" y="0"/>
                  </a:moveTo>
                  <a:lnTo>
                    <a:pt x="76" y="17"/>
                  </a:lnTo>
                  <a:lnTo>
                    <a:pt x="31" y="109"/>
                  </a:lnTo>
                  <a:lnTo>
                    <a:pt x="5" y="109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0" y="21"/>
                  </a:lnTo>
                  <a:lnTo>
                    <a:pt x="0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760463" y="6712251"/>
            <a:ext cx="565040" cy="531180"/>
            <a:chOff x="1781176" y="882650"/>
            <a:chExt cx="423863" cy="398463"/>
          </a:xfrm>
          <a:solidFill>
            <a:srgbClr val="9D20E3"/>
          </a:solidFill>
        </p:grpSpPr>
        <p:sp>
          <p:nvSpPr>
            <p:cNvPr id="60" name="Freeform 68"/>
            <p:cNvSpPr>
              <a:spLocks noEditPoints="1"/>
            </p:cNvSpPr>
            <p:nvPr/>
          </p:nvSpPr>
          <p:spPr bwMode="auto">
            <a:xfrm>
              <a:off x="1781176" y="882650"/>
              <a:ext cx="423863" cy="274638"/>
            </a:xfrm>
            <a:custGeom>
              <a:avLst/>
              <a:gdLst>
                <a:gd name="T0" fmla="*/ 125 w 145"/>
                <a:gd name="T1" fmla="*/ 94 h 94"/>
                <a:gd name="T2" fmla="*/ 45 w 145"/>
                <a:gd name="T3" fmla="*/ 94 h 94"/>
                <a:gd name="T4" fmla="*/ 41 w 145"/>
                <a:gd name="T5" fmla="*/ 91 h 94"/>
                <a:gd name="T6" fmla="*/ 23 w 145"/>
                <a:gd name="T7" fmla="*/ 8 h 94"/>
                <a:gd name="T8" fmla="*/ 4 w 145"/>
                <a:gd name="T9" fmla="*/ 8 h 94"/>
                <a:gd name="T10" fmla="*/ 0 w 145"/>
                <a:gd name="T11" fmla="*/ 4 h 94"/>
                <a:gd name="T12" fmla="*/ 4 w 145"/>
                <a:gd name="T13" fmla="*/ 0 h 94"/>
                <a:gd name="T14" fmla="*/ 26 w 145"/>
                <a:gd name="T15" fmla="*/ 0 h 94"/>
                <a:gd name="T16" fmla="*/ 30 w 145"/>
                <a:gd name="T17" fmla="*/ 3 h 94"/>
                <a:gd name="T18" fmla="*/ 36 w 145"/>
                <a:gd name="T19" fmla="*/ 31 h 94"/>
                <a:gd name="T20" fmla="*/ 36 w 145"/>
                <a:gd name="T21" fmla="*/ 31 h 94"/>
                <a:gd name="T22" fmla="*/ 141 w 145"/>
                <a:gd name="T23" fmla="*/ 31 h 94"/>
                <a:gd name="T24" fmla="*/ 144 w 145"/>
                <a:gd name="T25" fmla="*/ 33 h 94"/>
                <a:gd name="T26" fmla="*/ 145 w 145"/>
                <a:gd name="T27" fmla="*/ 36 h 94"/>
                <a:gd name="T28" fmla="*/ 129 w 145"/>
                <a:gd name="T29" fmla="*/ 91 h 94"/>
                <a:gd name="T30" fmla="*/ 125 w 145"/>
                <a:gd name="T31" fmla="*/ 94 h 94"/>
                <a:gd name="T32" fmla="*/ 48 w 145"/>
                <a:gd name="T33" fmla="*/ 86 h 94"/>
                <a:gd name="T34" fmla="*/ 122 w 145"/>
                <a:gd name="T35" fmla="*/ 86 h 94"/>
                <a:gd name="T36" fmla="*/ 136 w 145"/>
                <a:gd name="T37" fmla="*/ 39 h 94"/>
                <a:gd name="T38" fmla="*/ 38 w 145"/>
                <a:gd name="T39" fmla="*/ 39 h 94"/>
                <a:gd name="T40" fmla="*/ 48 w 145"/>
                <a:gd name="T41" fmla="*/ 8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5" h="94">
                  <a:moveTo>
                    <a:pt x="125" y="94"/>
                  </a:moveTo>
                  <a:cubicBezTo>
                    <a:pt x="45" y="94"/>
                    <a:pt x="45" y="94"/>
                    <a:pt x="45" y="94"/>
                  </a:cubicBezTo>
                  <a:cubicBezTo>
                    <a:pt x="43" y="94"/>
                    <a:pt x="41" y="92"/>
                    <a:pt x="41" y="91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0"/>
                    <a:pt x="30" y="1"/>
                    <a:pt x="30" y="3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141" y="31"/>
                    <a:pt x="141" y="31"/>
                    <a:pt x="141" y="31"/>
                  </a:cubicBezTo>
                  <a:cubicBezTo>
                    <a:pt x="143" y="31"/>
                    <a:pt x="144" y="32"/>
                    <a:pt x="144" y="33"/>
                  </a:cubicBezTo>
                  <a:cubicBezTo>
                    <a:pt x="145" y="34"/>
                    <a:pt x="145" y="35"/>
                    <a:pt x="145" y="36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29" y="93"/>
                    <a:pt x="127" y="94"/>
                    <a:pt x="125" y="94"/>
                  </a:cubicBezTo>
                  <a:close/>
                  <a:moveTo>
                    <a:pt x="48" y="86"/>
                  </a:moveTo>
                  <a:cubicBezTo>
                    <a:pt x="122" y="86"/>
                    <a:pt x="122" y="86"/>
                    <a:pt x="122" y="86"/>
                  </a:cubicBezTo>
                  <a:cubicBezTo>
                    <a:pt x="136" y="39"/>
                    <a:pt x="136" y="39"/>
                    <a:pt x="136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4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1" name="Freeform 69"/>
            <p:cNvSpPr>
              <a:spLocks noEditPoints="1"/>
            </p:cNvSpPr>
            <p:nvPr/>
          </p:nvSpPr>
          <p:spPr bwMode="auto">
            <a:xfrm>
              <a:off x="1906588" y="1181100"/>
              <a:ext cx="100013" cy="100013"/>
            </a:xfrm>
            <a:custGeom>
              <a:avLst/>
              <a:gdLst>
                <a:gd name="T0" fmla="*/ 17 w 34"/>
                <a:gd name="T1" fmla="*/ 34 h 34"/>
                <a:gd name="T2" fmla="*/ 0 w 34"/>
                <a:gd name="T3" fmla="*/ 17 h 34"/>
                <a:gd name="T4" fmla="*/ 17 w 34"/>
                <a:gd name="T5" fmla="*/ 0 h 34"/>
                <a:gd name="T6" fmla="*/ 34 w 34"/>
                <a:gd name="T7" fmla="*/ 17 h 34"/>
                <a:gd name="T8" fmla="*/ 17 w 34"/>
                <a:gd name="T9" fmla="*/ 34 h 34"/>
                <a:gd name="T10" fmla="*/ 17 w 34"/>
                <a:gd name="T11" fmla="*/ 8 h 34"/>
                <a:gd name="T12" fmla="*/ 8 w 34"/>
                <a:gd name="T13" fmla="*/ 17 h 34"/>
                <a:gd name="T14" fmla="*/ 17 w 34"/>
                <a:gd name="T15" fmla="*/ 26 h 34"/>
                <a:gd name="T16" fmla="*/ 26 w 34"/>
                <a:gd name="T17" fmla="*/ 17 h 34"/>
                <a:gd name="T18" fmla="*/ 17 w 34"/>
                <a:gd name="T1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8" y="34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4" y="8"/>
                    <a:pt x="34" y="17"/>
                  </a:cubicBezTo>
                  <a:cubicBezTo>
                    <a:pt x="34" y="27"/>
                    <a:pt x="27" y="34"/>
                    <a:pt x="17" y="34"/>
                  </a:cubicBezTo>
                  <a:close/>
                  <a:moveTo>
                    <a:pt x="17" y="8"/>
                  </a:moveTo>
                  <a:cubicBezTo>
                    <a:pt x="12" y="8"/>
                    <a:pt x="8" y="12"/>
                    <a:pt x="8" y="17"/>
                  </a:cubicBezTo>
                  <a:cubicBezTo>
                    <a:pt x="8" y="22"/>
                    <a:pt x="12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8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2" name="Freeform 70"/>
            <p:cNvSpPr>
              <a:spLocks noEditPoints="1"/>
            </p:cNvSpPr>
            <p:nvPr/>
          </p:nvSpPr>
          <p:spPr bwMode="auto">
            <a:xfrm>
              <a:off x="2052638" y="1181100"/>
              <a:ext cx="100013" cy="100013"/>
            </a:xfrm>
            <a:custGeom>
              <a:avLst/>
              <a:gdLst>
                <a:gd name="T0" fmla="*/ 17 w 34"/>
                <a:gd name="T1" fmla="*/ 34 h 34"/>
                <a:gd name="T2" fmla="*/ 0 w 34"/>
                <a:gd name="T3" fmla="*/ 17 h 34"/>
                <a:gd name="T4" fmla="*/ 17 w 34"/>
                <a:gd name="T5" fmla="*/ 0 h 34"/>
                <a:gd name="T6" fmla="*/ 34 w 34"/>
                <a:gd name="T7" fmla="*/ 17 h 34"/>
                <a:gd name="T8" fmla="*/ 17 w 34"/>
                <a:gd name="T9" fmla="*/ 34 h 34"/>
                <a:gd name="T10" fmla="*/ 17 w 34"/>
                <a:gd name="T11" fmla="*/ 8 h 34"/>
                <a:gd name="T12" fmla="*/ 8 w 34"/>
                <a:gd name="T13" fmla="*/ 17 h 34"/>
                <a:gd name="T14" fmla="*/ 17 w 34"/>
                <a:gd name="T15" fmla="*/ 26 h 34"/>
                <a:gd name="T16" fmla="*/ 26 w 34"/>
                <a:gd name="T17" fmla="*/ 17 h 34"/>
                <a:gd name="T18" fmla="*/ 17 w 34"/>
                <a:gd name="T19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34"/>
                  </a:moveTo>
                  <a:cubicBezTo>
                    <a:pt x="7" y="34"/>
                    <a:pt x="0" y="2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ubicBezTo>
                    <a:pt x="34" y="27"/>
                    <a:pt x="26" y="34"/>
                    <a:pt x="17" y="34"/>
                  </a:cubicBezTo>
                  <a:close/>
                  <a:moveTo>
                    <a:pt x="17" y="8"/>
                  </a:moveTo>
                  <a:cubicBezTo>
                    <a:pt x="12" y="8"/>
                    <a:pt x="8" y="12"/>
                    <a:pt x="8" y="17"/>
                  </a:cubicBezTo>
                  <a:cubicBezTo>
                    <a:pt x="8" y="22"/>
                    <a:pt x="12" y="26"/>
                    <a:pt x="17" y="26"/>
                  </a:cubicBezTo>
                  <a:cubicBezTo>
                    <a:pt x="22" y="26"/>
                    <a:pt x="26" y="22"/>
                    <a:pt x="26" y="17"/>
                  </a:cubicBezTo>
                  <a:cubicBezTo>
                    <a:pt x="26" y="12"/>
                    <a:pt x="22" y="8"/>
                    <a:pt x="1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3" name="Freeform 71"/>
            <p:cNvSpPr/>
            <p:nvPr/>
          </p:nvSpPr>
          <p:spPr bwMode="auto">
            <a:xfrm>
              <a:off x="1973263" y="979488"/>
              <a:ext cx="23813" cy="173038"/>
            </a:xfrm>
            <a:custGeom>
              <a:avLst/>
              <a:gdLst>
                <a:gd name="T0" fmla="*/ 4 w 8"/>
                <a:gd name="T1" fmla="*/ 59 h 59"/>
                <a:gd name="T2" fmla="*/ 0 w 8"/>
                <a:gd name="T3" fmla="*/ 55 h 59"/>
                <a:gd name="T4" fmla="*/ 0 w 8"/>
                <a:gd name="T5" fmla="*/ 4 h 59"/>
                <a:gd name="T6" fmla="*/ 4 w 8"/>
                <a:gd name="T7" fmla="*/ 0 h 59"/>
                <a:gd name="T8" fmla="*/ 8 w 8"/>
                <a:gd name="T9" fmla="*/ 4 h 59"/>
                <a:gd name="T10" fmla="*/ 8 w 8"/>
                <a:gd name="T11" fmla="*/ 55 h 59"/>
                <a:gd name="T12" fmla="*/ 4 w 8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9">
                  <a:moveTo>
                    <a:pt x="4" y="59"/>
                  </a:moveTo>
                  <a:cubicBezTo>
                    <a:pt x="1" y="59"/>
                    <a:pt x="0" y="58"/>
                    <a:pt x="0" y="5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8"/>
                    <a:pt x="6" y="59"/>
                    <a:pt x="4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4" name="Freeform 72"/>
            <p:cNvSpPr/>
            <p:nvPr/>
          </p:nvSpPr>
          <p:spPr bwMode="auto">
            <a:xfrm>
              <a:off x="2066926" y="984250"/>
              <a:ext cx="23813" cy="168275"/>
            </a:xfrm>
            <a:custGeom>
              <a:avLst/>
              <a:gdLst>
                <a:gd name="T0" fmla="*/ 4 w 8"/>
                <a:gd name="T1" fmla="*/ 57 h 57"/>
                <a:gd name="T2" fmla="*/ 0 w 8"/>
                <a:gd name="T3" fmla="*/ 53 h 57"/>
                <a:gd name="T4" fmla="*/ 0 w 8"/>
                <a:gd name="T5" fmla="*/ 4 h 57"/>
                <a:gd name="T6" fmla="*/ 4 w 8"/>
                <a:gd name="T7" fmla="*/ 0 h 57"/>
                <a:gd name="T8" fmla="*/ 8 w 8"/>
                <a:gd name="T9" fmla="*/ 4 h 57"/>
                <a:gd name="T10" fmla="*/ 8 w 8"/>
                <a:gd name="T11" fmla="*/ 53 h 57"/>
                <a:gd name="T12" fmla="*/ 4 w 8"/>
                <a:gd name="T13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7">
                  <a:moveTo>
                    <a:pt x="4" y="57"/>
                  </a:moveTo>
                  <a:cubicBezTo>
                    <a:pt x="2" y="57"/>
                    <a:pt x="0" y="55"/>
                    <a:pt x="0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5"/>
                    <a:pt x="6" y="57"/>
                    <a:pt x="4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5" name="Freeform 73"/>
            <p:cNvSpPr/>
            <p:nvPr/>
          </p:nvSpPr>
          <p:spPr bwMode="auto">
            <a:xfrm>
              <a:off x="1889126" y="1055688"/>
              <a:ext cx="284163" cy="22225"/>
            </a:xfrm>
            <a:custGeom>
              <a:avLst/>
              <a:gdLst>
                <a:gd name="T0" fmla="*/ 93 w 97"/>
                <a:gd name="T1" fmla="*/ 8 h 8"/>
                <a:gd name="T2" fmla="*/ 4 w 97"/>
                <a:gd name="T3" fmla="*/ 8 h 8"/>
                <a:gd name="T4" fmla="*/ 0 w 97"/>
                <a:gd name="T5" fmla="*/ 4 h 8"/>
                <a:gd name="T6" fmla="*/ 4 w 97"/>
                <a:gd name="T7" fmla="*/ 0 h 8"/>
                <a:gd name="T8" fmla="*/ 93 w 97"/>
                <a:gd name="T9" fmla="*/ 0 h 8"/>
                <a:gd name="T10" fmla="*/ 97 w 97"/>
                <a:gd name="T11" fmla="*/ 4 h 8"/>
                <a:gd name="T12" fmla="*/ 93 w 97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8">
                  <a:moveTo>
                    <a:pt x="93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0"/>
                    <a:pt x="97" y="2"/>
                    <a:pt x="97" y="4"/>
                  </a:cubicBezTo>
                  <a:cubicBezTo>
                    <a:pt x="97" y="7"/>
                    <a:pt x="95" y="8"/>
                    <a:pt x="9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595659" y="4675857"/>
            <a:ext cx="535413" cy="531180"/>
            <a:chOff x="2963863" y="882650"/>
            <a:chExt cx="401638" cy="398463"/>
          </a:xfrm>
          <a:solidFill>
            <a:srgbClr val="2FBA9F"/>
          </a:solidFill>
        </p:grpSpPr>
        <p:sp>
          <p:nvSpPr>
            <p:cNvPr id="67" name="Freeform 76"/>
            <p:cNvSpPr>
              <a:spLocks noEditPoints="1"/>
            </p:cNvSpPr>
            <p:nvPr/>
          </p:nvSpPr>
          <p:spPr bwMode="auto">
            <a:xfrm>
              <a:off x="2963863" y="882650"/>
              <a:ext cx="401638" cy="398463"/>
            </a:xfrm>
            <a:custGeom>
              <a:avLst/>
              <a:gdLst>
                <a:gd name="T0" fmla="*/ 61 w 137"/>
                <a:gd name="T1" fmla="*/ 136 h 136"/>
                <a:gd name="T2" fmla="*/ 58 w 137"/>
                <a:gd name="T3" fmla="*/ 135 h 136"/>
                <a:gd name="T4" fmla="*/ 2 w 137"/>
                <a:gd name="T5" fmla="*/ 79 h 136"/>
                <a:gd name="T6" fmla="*/ 2 w 137"/>
                <a:gd name="T7" fmla="*/ 73 h 136"/>
                <a:gd name="T8" fmla="*/ 58 w 137"/>
                <a:gd name="T9" fmla="*/ 17 h 136"/>
                <a:gd name="T10" fmla="*/ 59 w 137"/>
                <a:gd name="T11" fmla="*/ 16 h 136"/>
                <a:gd name="T12" fmla="*/ 95 w 137"/>
                <a:gd name="T13" fmla="*/ 1 h 136"/>
                <a:gd name="T14" fmla="*/ 99 w 137"/>
                <a:gd name="T15" fmla="*/ 2 h 136"/>
                <a:gd name="T16" fmla="*/ 135 w 137"/>
                <a:gd name="T17" fmla="*/ 37 h 136"/>
                <a:gd name="T18" fmla="*/ 136 w 137"/>
                <a:gd name="T19" fmla="*/ 42 h 136"/>
                <a:gd name="T20" fmla="*/ 121 w 137"/>
                <a:gd name="T21" fmla="*/ 78 h 136"/>
                <a:gd name="T22" fmla="*/ 120 w 137"/>
                <a:gd name="T23" fmla="*/ 79 h 136"/>
                <a:gd name="T24" fmla="*/ 64 w 137"/>
                <a:gd name="T25" fmla="*/ 135 h 136"/>
                <a:gd name="T26" fmla="*/ 61 w 137"/>
                <a:gd name="T27" fmla="*/ 136 h 136"/>
                <a:gd name="T28" fmla="*/ 11 w 137"/>
                <a:gd name="T29" fmla="*/ 76 h 136"/>
                <a:gd name="T30" fmla="*/ 61 w 137"/>
                <a:gd name="T31" fmla="*/ 126 h 136"/>
                <a:gd name="T32" fmla="*/ 114 w 137"/>
                <a:gd name="T33" fmla="*/ 74 h 136"/>
                <a:gd name="T34" fmla="*/ 128 w 137"/>
                <a:gd name="T35" fmla="*/ 41 h 136"/>
                <a:gd name="T36" fmla="*/ 96 w 137"/>
                <a:gd name="T37" fmla="*/ 9 h 136"/>
                <a:gd name="T38" fmla="*/ 63 w 137"/>
                <a:gd name="T39" fmla="*/ 23 h 136"/>
                <a:gd name="T40" fmla="*/ 11 w 137"/>
                <a:gd name="T41" fmla="*/ 7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7" h="136">
                  <a:moveTo>
                    <a:pt x="61" y="136"/>
                  </a:moveTo>
                  <a:cubicBezTo>
                    <a:pt x="60" y="136"/>
                    <a:pt x="59" y="136"/>
                    <a:pt x="58" y="135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7"/>
                    <a:pt x="0" y="75"/>
                    <a:pt x="2" y="73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9" y="16"/>
                    <a:pt x="59" y="16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7" y="0"/>
                    <a:pt x="98" y="1"/>
                    <a:pt x="99" y="2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136" y="39"/>
                    <a:pt x="137" y="40"/>
                    <a:pt x="136" y="42"/>
                  </a:cubicBezTo>
                  <a:cubicBezTo>
                    <a:pt x="121" y="78"/>
                    <a:pt x="121" y="78"/>
                    <a:pt x="121" y="78"/>
                  </a:cubicBezTo>
                  <a:cubicBezTo>
                    <a:pt x="121" y="78"/>
                    <a:pt x="120" y="78"/>
                    <a:pt x="120" y="79"/>
                  </a:cubicBezTo>
                  <a:cubicBezTo>
                    <a:pt x="64" y="135"/>
                    <a:pt x="64" y="135"/>
                    <a:pt x="64" y="135"/>
                  </a:cubicBezTo>
                  <a:cubicBezTo>
                    <a:pt x="63" y="136"/>
                    <a:pt x="62" y="136"/>
                    <a:pt x="61" y="136"/>
                  </a:cubicBezTo>
                  <a:close/>
                  <a:moveTo>
                    <a:pt x="11" y="76"/>
                  </a:moveTo>
                  <a:cubicBezTo>
                    <a:pt x="61" y="126"/>
                    <a:pt x="61" y="126"/>
                    <a:pt x="61" y="126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63" y="23"/>
                    <a:pt x="63" y="23"/>
                    <a:pt x="63" y="23"/>
                  </a:cubicBezTo>
                  <a:lnTo>
                    <a:pt x="11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68" name="Freeform 77"/>
            <p:cNvSpPr>
              <a:spLocks noEditPoints="1"/>
            </p:cNvSpPr>
            <p:nvPr/>
          </p:nvSpPr>
          <p:spPr bwMode="auto">
            <a:xfrm>
              <a:off x="3192463" y="963613"/>
              <a:ext cx="88900" cy="88900"/>
            </a:xfrm>
            <a:custGeom>
              <a:avLst/>
              <a:gdLst>
                <a:gd name="T0" fmla="*/ 16 w 30"/>
                <a:gd name="T1" fmla="*/ 30 h 30"/>
                <a:gd name="T2" fmla="*/ 6 w 30"/>
                <a:gd name="T3" fmla="*/ 25 h 30"/>
                <a:gd name="T4" fmla="*/ 6 w 30"/>
                <a:gd name="T5" fmla="*/ 5 h 30"/>
                <a:gd name="T6" fmla="*/ 26 w 30"/>
                <a:gd name="T7" fmla="*/ 5 h 30"/>
                <a:gd name="T8" fmla="*/ 30 w 30"/>
                <a:gd name="T9" fmla="*/ 15 h 30"/>
                <a:gd name="T10" fmla="*/ 26 w 30"/>
                <a:gd name="T11" fmla="*/ 25 h 30"/>
                <a:gd name="T12" fmla="*/ 16 w 30"/>
                <a:gd name="T13" fmla="*/ 30 h 30"/>
                <a:gd name="T14" fmla="*/ 16 w 30"/>
                <a:gd name="T15" fmla="*/ 9 h 30"/>
                <a:gd name="T16" fmla="*/ 11 w 30"/>
                <a:gd name="T17" fmla="*/ 11 h 30"/>
                <a:gd name="T18" fmla="*/ 11 w 30"/>
                <a:gd name="T19" fmla="*/ 20 h 30"/>
                <a:gd name="T20" fmla="*/ 20 w 30"/>
                <a:gd name="T21" fmla="*/ 20 h 30"/>
                <a:gd name="T22" fmla="*/ 22 w 30"/>
                <a:gd name="T23" fmla="*/ 15 h 30"/>
                <a:gd name="T24" fmla="*/ 20 w 30"/>
                <a:gd name="T25" fmla="*/ 11 h 30"/>
                <a:gd name="T26" fmla="*/ 16 w 30"/>
                <a:gd name="T27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30">
                  <a:moveTo>
                    <a:pt x="16" y="30"/>
                  </a:moveTo>
                  <a:cubicBezTo>
                    <a:pt x="12" y="30"/>
                    <a:pt x="8" y="28"/>
                    <a:pt x="6" y="25"/>
                  </a:cubicBezTo>
                  <a:cubicBezTo>
                    <a:pt x="0" y="20"/>
                    <a:pt x="0" y="11"/>
                    <a:pt x="6" y="5"/>
                  </a:cubicBezTo>
                  <a:cubicBezTo>
                    <a:pt x="11" y="0"/>
                    <a:pt x="20" y="0"/>
                    <a:pt x="26" y="5"/>
                  </a:cubicBezTo>
                  <a:cubicBezTo>
                    <a:pt x="28" y="8"/>
                    <a:pt x="30" y="12"/>
                    <a:pt x="30" y="15"/>
                  </a:cubicBezTo>
                  <a:cubicBezTo>
                    <a:pt x="30" y="19"/>
                    <a:pt x="28" y="23"/>
                    <a:pt x="26" y="25"/>
                  </a:cubicBezTo>
                  <a:cubicBezTo>
                    <a:pt x="23" y="28"/>
                    <a:pt x="19" y="30"/>
                    <a:pt x="16" y="30"/>
                  </a:cubicBezTo>
                  <a:close/>
                  <a:moveTo>
                    <a:pt x="16" y="9"/>
                  </a:moveTo>
                  <a:cubicBezTo>
                    <a:pt x="14" y="9"/>
                    <a:pt x="12" y="10"/>
                    <a:pt x="11" y="11"/>
                  </a:cubicBezTo>
                  <a:cubicBezTo>
                    <a:pt x="9" y="13"/>
                    <a:pt x="9" y="17"/>
                    <a:pt x="11" y="20"/>
                  </a:cubicBezTo>
                  <a:cubicBezTo>
                    <a:pt x="14" y="22"/>
                    <a:pt x="18" y="22"/>
                    <a:pt x="20" y="20"/>
                  </a:cubicBezTo>
                  <a:cubicBezTo>
                    <a:pt x="21" y="19"/>
                    <a:pt x="22" y="17"/>
                    <a:pt x="22" y="15"/>
                  </a:cubicBezTo>
                  <a:cubicBezTo>
                    <a:pt x="22" y="14"/>
                    <a:pt x="21" y="12"/>
                    <a:pt x="20" y="11"/>
                  </a:cubicBezTo>
                  <a:cubicBezTo>
                    <a:pt x="19" y="10"/>
                    <a:pt x="17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0181788" y="4672051"/>
            <a:ext cx="501553" cy="571388"/>
            <a:chOff x="8915400" y="5654675"/>
            <a:chExt cx="376238" cy="428625"/>
          </a:xfrm>
          <a:solidFill>
            <a:srgbClr val="2CAAF0"/>
          </a:solidFill>
        </p:grpSpPr>
        <p:sp>
          <p:nvSpPr>
            <p:cNvPr id="70" name="Freeform 280"/>
            <p:cNvSpPr/>
            <p:nvPr/>
          </p:nvSpPr>
          <p:spPr bwMode="auto">
            <a:xfrm>
              <a:off x="9186863" y="5975350"/>
              <a:ext cx="104775" cy="107950"/>
            </a:xfrm>
            <a:custGeom>
              <a:avLst/>
              <a:gdLst>
                <a:gd name="T0" fmla="*/ 18 w 34"/>
                <a:gd name="T1" fmla="*/ 35 h 35"/>
                <a:gd name="T2" fmla="*/ 4 w 34"/>
                <a:gd name="T3" fmla="*/ 35 h 35"/>
                <a:gd name="T4" fmla="*/ 0 w 34"/>
                <a:gd name="T5" fmla="*/ 31 h 35"/>
                <a:gd name="T6" fmla="*/ 4 w 34"/>
                <a:gd name="T7" fmla="*/ 27 h 35"/>
                <a:gd name="T8" fmla="*/ 18 w 34"/>
                <a:gd name="T9" fmla="*/ 27 h 35"/>
                <a:gd name="T10" fmla="*/ 26 w 34"/>
                <a:gd name="T11" fmla="*/ 19 h 35"/>
                <a:gd name="T12" fmla="*/ 26 w 34"/>
                <a:gd name="T13" fmla="*/ 4 h 35"/>
                <a:gd name="T14" fmla="*/ 30 w 34"/>
                <a:gd name="T15" fmla="*/ 0 h 35"/>
                <a:gd name="T16" fmla="*/ 34 w 34"/>
                <a:gd name="T17" fmla="*/ 4 h 35"/>
                <a:gd name="T18" fmla="*/ 34 w 34"/>
                <a:gd name="T19" fmla="*/ 19 h 35"/>
                <a:gd name="T20" fmla="*/ 18 w 34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5">
                  <a:moveTo>
                    <a:pt x="18" y="35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3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7"/>
                    <a:pt x="26" y="24"/>
                    <a:pt x="26" y="19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2"/>
                    <a:pt x="28" y="0"/>
                    <a:pt x="30" y="0"/>
                  </a:cubicBezTo>
                  <a:cubicBezTo>
                    <a:pt x="33" y="0"/>
                    <a:pt x="34" y="2"/>
                    <a:pt x="34" y="4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8"/>
                    <a:pt x="27" y="35"/>
                    <a:pt x="18" y="3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sp>
          <p:nvSpPr>
            <p:cNvPr id="71" name="Freeform 282"/>
            <p:cNvSpPr/>
            <p:nvPr/>
          </p:nvSpPr>
          <p:spPr bwMode="auto">
            <a:xfrm>
              <a:off x="8970963" y="5975350"/>
              <a:ext cx="320675" cy="25400"/>
            </a:xfrm>
            <a:custGeom>
              <a:avLst/>
              <a:gdLst>
                <a:gd name="T0" fmla="*/ 101 w 105"/>
                <a:gd name="T1" fmla="*/ 8 h 8"/>
                <a:gd name="T2" fmla="*/ 4 w 105"/>
                <a:gd name="T3" fmla="*/ 8 h 8"/>
                <a:gd name="T4" fmla="*/ 0 w 105"/>
                <a:gd name="T5" fmla="*/ 4 h 8"/>
                <a:gd name="T6" fmla="*/ 4 w 105"/>
                <a:gd name="T7" fmla="*/ 0 h 8"/>
                <a:gd name="T8" fmla="*/ 101 w 105"/>
                <a:gd name="T9" fmla="*/ 0 h 8"/>
                <a:gd name="T10" fmla="*/ 105 w 105"/>
                <a:gd name="T11" fmla="*/ 4 h 8"/>
                <a:gd name="T12" fmla="*/ 101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1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7"/>
                    <a:pt x="104" y="8"/>
                    <a:pt x="101" y="8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896" tIns="60948" rIns="121896" bIns="60948" numCol="1" anchor="t" anchorCtr="0" compatLnSpc="1"/>
            <a:lstStyle/>
            <a:p>
              <a:endParaRPr lang="zh-CN" altLang="en-US" sz="3865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8915400" y="5654675"/>
              <a:ext cx="320675" cy="428625"/>
              <a:chOff x="8915400" y="5654675"/>
              <a:chExt cx="320675" cy="428625"/>
            </a:xfrm>
            <a:grpFill/>
          </p:grpSpPr>
          <p:sp>
            <p:nvSpPr>
              <p:cNvPr id="73" name="Freeform 281"/>
              <p:cNvSpPr/>
              <p:nvPr/>
            </p:nvSpPr>
            <p:spPr bwMode="auto">
              <a:xfrm>
                <a:off x="8915400" y="5654675"/>
                <a:ext cx="320675" cy="428625"/>
              </a:xfrm>
              <a:custGeom>
                <a:avLst/>
                <a:gdLst>
                  <a:gd name="T0" fmla="*/ 13 w 105"/>
                  <a:gd name="T1" fmla="*/ 140 h 140"/>
                  <a:gd name="T2" fmla="*/ 0 w 105"/>
                  <a:gd name="T3" fmla="*/ 124 h 140"/>
                  <a:gd name="T4" fmla="*/ 0 w 105"/>
                  <a:gd name="T5" fmla="*/ 5 h 140"/>
                  <a:gd name="T6" fmla="*/ 7 w 105"/>
                  <a:gd name="T7" fmla="*/ 1 h 140"/>
                  <a:gd name="T8" fmla="*/ 16 w 105"/>
                  <a:gd name="T9" fmla="*/ 0 h 140"/>
                  <a:gd name="T10" fmla="*/ 89 w 105"/>
                  <a:gd name="T11" fmla="*/ 0 h 140"/>
                  <a:gd name="T12" fmla="*/ 98 w 105"/>
                  <a:gd name="T13" fmla="*/ 1 h 140"/>
                  <a:gd name="T14" fmla="*/ 105 w 105"/>
                  <a:gd name="T15" fmla="*/ 5 h 140"/>
                  <a:gd name="T16" fmla="*/ 105 w 105"/>
                  <a:gd name="T17" fmla="*/ 109 h 140"/>
                  <a:gd name="T18" fmla="*/ 101 w 105"/>
                  <a:gd name="T19" fmla="*/ 113 h 140"/>
                  <a:gd name="T20" fmla="*/ 97 w 105"/>
                  <a:gd name="T21" fmla="*/ 109 h 140"/>
                  <a:gd name="T22" fmla="*/ 97 w 105"/>
                  <a:gd name="T23" fmla="*/ 8 h 140"/>
                  <a:gd name="T24" fmla="*/ 89 w 105"/>
                  <a:gd name="T25" fmla="*/ 8 h 140"/>
                  <a:gd name="T26" fmla="*/ 16 w 105"/>
                  <a:gd name="T27" fmla="*/ 8 h 140"/>
                  <a:gd name="T28" fmla="*/ 8 w 105"/>
                  <a:gd name="T29" fmla="*/ 8 h 140"/>
                  <a:gd name="T30" fmla="*/ 8 w 105"/>
                  <a:gd name="T31" fmla="*/ 124 h 140"/>
                  <a:gd name="T32" fmla="*/ 13 w 105"/>
                  <a:gd name="T33" fmla="*/ 132 h 140"/>
                  <a:gd name="T34" fmla="*/ 18 w 105"/>
                  <a:gd name="T35" fmla="*/ 124 h 140"/>
                  <a:gd name="T36" fmla="*/ 18 w 105"/>
                  <a:gd name="T37" fmla="*/ 109 h 140"/>
                  <a:gd name="T38" fmla="*/ 22 w 105"/>
                  <a:gd name="T39" fmla="*/ 105 h 140"/>
                  <a:gd name="T40" fmla="*/ 26 w 105"/>
                  <a:gd name="T41" fmla="*/ 109 h 140"/>
                  <a:gd name="T42" fmla="*/ 26 w 105"/>
                  <a:gd name="T43" fmla="*/ 124 h 140"/>
                  <a:gd name="T44" fmla="*/ 13 w 105"/>
                  <a:gd name="T4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5" h="140">
                    <a:moveTo>
                      <a:pt x="13" y="140"/>
                    </a:moveTo>
                    <a:cubicBezTo>
                      <a:pt x="6" y="140"/>
                      <a:pt x="0" y="133"/>
                      <a:pt x="0" y="12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9" y="0"/>
                      <a:pt x="12" y="0"/>
                      <a:pt x="16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92" y="0"/>
                      <a:pt x="95" y="0"/>
                      <a:pt x="98" y="1"/>
                    </a:cubicBezTo>
                    <a:cubicBezTo>
                      <a:pt x="102" y="1"/>
                      <a:pt x="105" y="1"/>
                      <a:pt x="105" y="5"/>
                    </a:cubicBezTo>
                    <a:cubicBezTo>
                      <a:pt x="105" y="109"/>
                      <a:pt x="105" y="109"/>
                      <a:pt x="105" y="109"/>
                    </a:cubicBezTo>
                    <a:cubicBezTo>
                      <a:pt x="105" y="112"/>
                      <a:pt x="103" y="113"/>
                      <a:pt x="101" y="113"/>
                    </a:cubicBezTo>
                    <a:cubicBezTo>
                      <a:pt x="99" y="113"/>
                      <a:pt x="97" y="112"/>
                      <a:pt x="97" y="109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5" y="8"/>
                      <a:pt x="92" y="8"/>
                      <a:pt x="8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8"/>
                      <a:pt x="10" y="8"/>
                      <a:pt x="8" y="8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8" y="129"/>
                      <a:pt x="11" y="132"/>
                      <a:pt x="13" y="132"/>
                    </a:cubicBezTo>
                    <a:cubicBezTo>
                      <a:pt x="15" y="132"/>
                      <a:pt x="18" y="129"/>
                      <a:pt x="18" y="124"/>
                    </a:cubicBezTo>
                    <a:cubicBezTo>
                      <a:pt x="18" y="109"/>
                      <a:pt x="18" y="109"/>
                      <a:pt x="18" y="109"/>
                    </a:cubicBezTo>
                    <a:cubicBezTo>
                      <a:pt x="18" y="107"/>
                      <a:pt x="20" y="105"/>
                      <a:pt x="22" y="105"/>
                    </a:cubicBezTo>
                    <a:cubicBezTo>
                      <a:pt x="24" y="105"/>
                      <a:pt x="26" y="107"/>
                      <a:pt x="26" y="109"/>
                    </a:cubicBezTo>
                    <a:cubicBezTo>
                      <a:pt x="26" y="124"/>
                      <a:pt x="26" y="124"/>
                      <a:pt x="26" y="124"/>
                    </a:cubicBezTo>
                    <a:cubicBezTo>
                      <a:pt x="26" y="133"/>
                      <a:pt x="20" y="140"/>
                      <a:pt x="13" y="1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4" name="Freeform 283"/>
              <p:cNvSpPr/>
              <p:nvPr/>
            </p:nvSpPr>
            <p:spPr bwMode="auto">
              <a:xfrm>
                <a:off x="8939213" y="6057900"/>
                <a:ext cx="273050" cy="25400"/>
              </a:xfrm>
              <a:custGeom>
                <a:avLst/>
                <a:gdLst>
                  <a:gd name="T0" fmla="*/ 85 w 89"/>
                  <a:gd name="T1" fmla="*/ 8 h 8"/>
                  <a:gd name="T2" fmla="*/ 4 w 89"/>
                  <a:gd name="T3" fmla="*/ 8 h 8"/>
                  <a:gd name="T4" fmla="*/ 0 w 89"/>
                  <a:gd name="T5" fmla="*/ 4 h 8"/>
                  <a:gd name="T6" fmla="*/ 4 w 89"/>
                  <a:gd name="T7" fmla="*/ 0 h 8"/>
                  <a:gd name="T8" fmla="*/ 85 w 89"/>
                  <a:gd name="T9" fmla="*/ 0 h 8"/>
                  <a:gd name="T10" fmla="*/ 89 w 89"/>
                  <a:gd name="T11" fmla="*/ 4 h 8"/>
                  <a:gd name="T12" fmla="*/ 85 w 89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8">
                    <a:moveTo>
                      <a:pt x="85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87" y="0"/>
                      <a:pt x="89" y="2"/>
                      <a:pt x="89" y="4"/>
                    </a:cubicBezTo>
                    <a:cubicBezTo>
                      <a:pt x="89" y="6"/>
                      <a:pt x="87" y="8"/>
                      <a:pt x="8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5" name="Freeform 284"/>
              <p:cNvSpPr/>
              <p:nvPr/>
            </p:nvSpPr>
            <p:spPr bwMode="auto">
              <a:xfrm>
                <a:off x="8964613" y="5727700"/>
                <a:ext cx="222250" cy="25400"/>
              </a:xfrm>
              <a:custGeom>
                <a:avLst/>
                <a:gdLst>
                  <a:gd name="T0" fmla="*/ 69 w 73"/>
                  <a:gd name="T1" fmla="*/ 8 h 8"/>
                  <a:gd name="T2" fmla="*/ 4 w 73"/>
                  <a:gd name="T3" fmla="*/ 8 h 8"/>
                  <a:gd name="T4" fmla="*/ 0 w 73"/>
                  <a:gd name="T5" fmla="*/ 4 h 8"/>
                  <a:gd name="T6" fmla="*/ 4 w 73"/>
                  <a:gd name="T7" fmla="*/ 0 h 8"/>
                  <a:gd name="T8" fmla="*/ 69 w 73"/>
                  <a:gd name="T9" fmla="*/ 0 h 8"/>
                  <a:gd name="T10" fmla="*/ 73 w 73"/>
                  <a:gd name="T11" fmla="*/ 4 h 8"/>
                  <a:gd name="T12" fmla="*/ 69 w 7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8">
                    <a:moveTo>
                      <a:pt x="69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1" y="0"/>
                      <a:pt x="73" y="2"/>
                      <a:pt x="73" y="4"/>
                    </a:cubicBezTo>
                    <a:cubicBezTo>
                      <a:pt x="73" y="7"/>
                      <a:pt x="71" y="8"/>
                      <a:pt x="6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6" name="Freeform 285"/>
              <p:cNvSpPr/>
              <p:nvPr/>
            </p:nvSpPr>
            <p:spPr bwMode="auto">
              <a:xfrm>
                <a:off x="8964613" y="5813425"/>
                <a:ext cx="222250" cy="25400"/>
              </a:xfrm>
              <a:custGeom>
                <a:avLst/>
                <a:gdLst>
                  <a:gd name="T0" fmla="*/ 69 w 73"/>
                  <a:gd name="T1" fmla="*/ 8 h 8"/>
                  <a:gd name="T2" fmla="*/ 4 w 73"/>
                  <a:gd name="T3" fmla="*/ 8 h 8"/>
                  <a:gd name="T4" fmla="*/ 0 w 73"/>
                  <a:gd name="T5" fmla="*/ 4 h 8"/>
                  <a:gd name="T6" fmla="*/ 4 w 73"/>
                  <a:gd name="T7" fmla="*/ 0 h 8"/>
                  <a:gd name="T8" fmla="*/ 69 w 73"/>
                  <a:gd name="T9" fmla="*/ 0 h 8"/>
                  <a:gd name="T10" fmla="*/ 73 w 73"/>
                  <a:gd name="T11" fmla="*/ 4 h 8"/>
                  <a:gd name="T12" fmla="*/ 69 w 7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8">
                    <a:moveTo>
                      <a:pt x="69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1" y="0"/>
                      <a:pt x="73" y="2"/>
                      <a:pt x="73" y="4"/>
                    </a:cubicBezTo>
                    <a:cubicBezTo>
                      <a:pt x="73" y="7"/>
                      <a:pt x="71" y="8"/>
                      <a:pt x="6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  <p:sp>
            <p:nvSpPr>
              <p:cNvPr id="77" name="Freeform 286"/>
              <p:cNvSpPr/>
              <p:nvPr/>
            </p:nvSpPr>
            <p:spPr bwMode="auto">
              <a:xfrm>
                <a:off x="8964613" y="5899150"/>
                <a:ext cx="222250" cy="25400"/>
              </a:xfrm>
              <a:custGeom>
                <a:avLst/>
                <a:gdLst>
                  <a:gd name="T0" fmla="*/ 69 w 73"/>
                  <a:gd name="T1" fmla="*/ 8 h 8"/>
                  <a:gd name="T2" fmla="*/ 4 w 73"/>
                  <a:gd name="T3" fmla="*/ 8 h 8"/>
                  <a:gd name="T4" fmla="*/ 0 w 73"/>
                  <a:gd name="T5" fmla="*/ 4 h 8"/>
                  <a:gd name="T6" fmla="*/ 4 w 73"/>
                  <a:gd name="T7" fmla="*/ 0 h 8"/>
                  <a:gd name="T8" fmla="*/ 69 w 73"/>
                  <a:gd name="T9" fmla="*/ 0 h 8"/>
                  <a:gd name="T10" fmla="*/ 73 w 73"/>
                  <a:gd name="T11" fmla="*/ 4 h 8"/>
                  <a:gd name="T12" fmla="*/ 69 w 7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8">
                    <a:moveTo>
                      <a:pt x="69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9" y="0"/>
                      <a:pt x="69" y="0"/>
                      <a:pt x="69" y="0"/>
                    </a:cubicBezTo>
                    <a:cubicBezTo>
                      <a:pt x="71" y="0"/>
                      <a:pt x="73" y="2"/>
                      <a:pt x="73" y="4"/>
                    </a:cubicBezTo>
                    <a:cubicBezTo>
                      <a:pt x="73" y="7"/>
                      <a:pt x="71" y="8"/>
                      <a:pt x="69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21896" tIns="60948" rIns="121896" bIns="60948" numCol="1" anchor="t" anchorCtr="0" compatLnSpc="1"/>
              <a:lstStyle/>
              <a:p>
                <a:endParaRPr lang="zh-CN" altLang="en-US" sz="3865"/>
              </a:p>
            </p:txBody>
          </p:sp>
        </p:grpSp>
      </p:grpSp>
      <p:sp>
        <p:nvSpPr>
          <p:cNvPr id="78" name="TextBox 50"/>
          <p:cNvSpPr txBox="1"/>
          <p:nvPr/>
        </p:nvSpPr>
        <p:spPr>
          <a:xfrm>
            <a:off x="10697865" y="2348205"/>
            <a:ext cx="4264042" cy="75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itchFamily="34" charset="0"/>
              <a:buChar char="•"/>
              <a:defRPr sz="1200">
                <a:latin typeface="微软雅黑" pitchFamily="2" charset="-122"/>
                <a:ea typeface="微软雅黑" pitchFamily="2" charset="-122"/>
              </a:defRPr>
            </a:lvl1pPr>
          </a:lstStyle>
          <a:p>
            <a:pPr algn="l">
              <a:buClr>
                <a:srgbClr val="00755E"/>
              </a:buClr>
            </a:pPr>
            <a:r>
              <a:rPr lang="zh-CN" altLang="en-US" sz="2135" dirty="0" smtClean="0"/>
              <a:t>券的有效期（多少天内有效）</a:t>
            </a:r>
            <a:endParaRPr lang="en-US" altLang="zh-CN" sz="2135" dirty="0" smtClean="0"/>
          </a:p>
          <a:p>
            <a:pPr algn="l">
              <a:buClr>
                <a:srgbClr val="00755E"/>
              </a:buClr>
            </a:pPr>
            <a:r>
              <a:rPr lang="zh-CN" altLang="en-US" sz="2135" dirty="0" smtClean="0"/>
              <a:t>券的开始使用时间</a:t>
            </a:r>
            <a:endParaRPr lang="en-US" altLang="zh-CN" sz="2135" dirty="0" smtClean="0"/>
          </a:p>
        </p:txBody>
      </p:sp>
      <p:sp>
        <p:nvSpPr>
          <p:cNvPr id="79" name="TextBox 51"/>
          <p:cNvSpPr txBox="1"/>
          <p:nvPr/>
        </p:nvSpPr>
        <p:spPr>
          <a:xfrm>
            <a:off x="11081026" y="5970696"/>
            <a:ext cx="4708664" cy="75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itchFamily="34" charset="0"/>
              <a:buChar char="•"/>
              <a:defRPr sz="1200">
                <a:latin typeface="微软雅黑" pitchFamily="2" charset="-122"/>
                <a:ea typeface="微软雅黑" pitchFamily="2" charset="-122"/>
              </a:defRPr>
            </a:lvl1pPr>
          </a:lstStyle>
          <a:p>
            <a:pPr algn="ctr">
              <a:buClr>
                <a:srgbClr val="186500"/>
              </a:buClr>
            </a:pPr>
            <a:r>
              <a:rPr lang="zh-CN" altLang="en-US" sz="2135" dirty="0" smtClean="0"/>
              <a:t>电子券（直接发送到微会员</a:t>
            </a:r>
            <a:r>
              <a:rPr lang="zh-CN" altLang="en-US" sz="2135" smtClean="0"/>
              <a:t>中）</a:t>
            </a:r>
            <a:endParaRPr lang="en-US" altLang="zh-CN" sz="2135" dirty="0"/>
          </a:p>
          <a:p>
            <a:pPr algn="ctr">
              <a:buClr>
                <a:srgbClr val="186500"/>
              </a:buClr>
            </a:pPr>
            <a:r>
              <a:rPr lang="zh-CN" altLang="en-US" sz="2135" smtClean="0"/>
              <a:t>纸张</a:t>
            </a:r>
            <a:r>
              <a:rPr lang="zh-CN" altLang="en-US" sz="2135" dirty="0" smtClean="0"/>
              <a:t>券（通过小票打印出纸</a:t>
            </a:r>
            <a:r>
              <a:rPr lang="zh-CN" altLang="en-US" sz="1600" dirty="0" smtClean="0"/>
              <a:t>券）</a:t>
            </a:r>
            <a:endParaRPr lang="en-US" altLang="zh-CN" sz="1600" dirty="0" smtClean="0"/>
          </a:p>
        </p:txBody>
      </p:sp>
      <p:sp>
        <p:nvSpPr>
          <p:cNvPr id="80" name="TextBox 52"/>
          <p:cNvSpPr txBox="1"/>
          <p:nvPr/>
        </p:nvSpPr>
        <p:spPr>
          <a:xfrm>
            <a:off x="1329730" y="2629540"/>
            <a:ext cx="3989035" cy="75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itchFamily="34" charset="0"/>
              <a:buChar char="•"/>
              <a:defRPr sz="1200">
                <a:latin typeface="微软雅黑" pitchFamily="2" charset="-122"/>
                <a:ea typeface="微软雅黑" pitchFamily="2" charset="-122"/>
              </a:defRPr>
            </a:lvl1pPr>
          </a:lstStyle>
          <a:p>
            <a:pPr marL="0" indent="0" algn="l">
              <a:buNone/>
            </a:pPr>
            <a:r>
              <a:rPr lang="zh-CN" altLang="en-US" sz="2135" dirty="0" smtClean="0"/>
              <a:t>优惠券的使用条件需要做区别，不用的券有不同的使用条件</a:t>
            </a:r>
            <a:endParaRPr lang="en-US" altLang="zh-CN" sz="2135" dirty="0" smtClean="0"/>
          </a:p>
        </p:txBody>
      </p:sp>
      <p:sp>
        <p:nvSpPr>
          <p:cNvPr id="81" name="TextBox 53"/>
          <p:cNvSpPr txBox="1"/>
          <p:nvPr/>
        </p:nvSpPr>
        <p:spPr>
          <a:xfrm>
            <a:off x="1265597" y="6060662"/>
            <a:ext cx="2516374" cy="1713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itchFamily="34" charset="0"/>
              <a:buChar char="•"/>
              <a:defRPr sz="1200">
                <a:latin typeface="微软雅黑" pitchFamily="2" charset="-122"/>
                <a:ea typeface="微软雅黑" pitchFamily="2" charset="-122"/>
              </a:defRPr>
            </a:lvl1pPr>
          </a:lstStyle>
          <a:p>
            <a:pPr algn="l">
              <a:buClr>
                <a:srgbClr val="A2B932"/>
              </a:buClr>
            </a:pPr>
            <a:r>
              <a:rPr lang="zh-CN" altLang="en-US" sz="2135" dirty="0"/>
              <a:t>门</a:t>
            </a:r>
            <a:r>
              <a:rPr lang="zh-CN" altLang="en-US" sz="2135" dirty="0" smtClean="0"/>
              <a:t>店消费送券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 smtClean="0"/>
              <a:t>新会员送券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 smtClean="0"/>
              <a:t>会员唤醒送券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 smtClean="0"/>
              <a:t>导购互动送券</a:t>
            </a:r>
            <a:endParaRPr lang="en-US" altLang="zh-CN" sz="2135" dirty="0" smtClean="0"/>
          </a:p>
          <a:p>
            <a:pPr algn="l">
              <a:buClr>
                <a:srgbClr val="A2B932"/>
              </a:buClr>
            </a:pPr>
            <a:r>
              <a:rPr lang="zh-CN" altLang="en-US" sz="2135" dirty="0"/>
              <a:t>微商</a:t>
            </a:r>
            <a:r>
              <a:rPr lang="zh-CN" altLang="en-US" sz="2135" dirty="0" smtClean="0"/>
              <a:t>城活动送券</a:t>
            </a:r>
            <a:endParaRPr lang="zh-CN" altLang="en-US" sz="2135" dirty="0"/>
          </a:p>
        </p:txBody>
      </p:sp>
      <p:cxnSp>
        <p:nvCxnSpPr>
          <p:cNvPr id="83" name="肘形连接符 82"/>
          <p:cNvCxnSpPr/>
          <p:nvPr/>
        </p:nvCxnSpPr>
        <p:spPr>
          <a:xfrm rot="16200000" flipV="1">
            <a:off x="4982227" y="3638950"/>
            <a:ext cx="1339352" cy="630118"/>
          </a:xfrm>
          <a:prstGeom prst="bentConnector2">
            <a:avLst/>
          </a:prstGeom>
          <a:ln>
            <a:solidFill>
              <a:srgbClr val="0081A9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58"/>
          <p:cNvSpPr txBox="1"/>
          <p:nvPr/>
        </p:nvSpPr>
        <p:spPr>
          <a:xfrm>
            <a:off x="1517408" y="3426995"/>
            <a:ext cx="3203044" cy="171386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>
            <a:defPPr>
              <a:defRPr lang="zh-CN"/>
            </a:defPPr>
            <a:lvl1pPr marL="171450" indent="-171450" algn="r">
              <a:buClr>
                <a:srgbClr val="FFC000"/>
              </a:buClr>
              <a:buFont typeface="Arial" pitchFamily="34" charset="0"/>
              <a:buChar char="•"/>
              <a:defRPr sz="1200">
                <a:latin typeface="微软雅黑" pitchFamily="2" charset="-122"/>
                <a:ea typeface="微软雅黑" pitchFamily="2" charset="-122"/>
              </a:defRPr>
            </a:lvl1pPr>
          </a:lstStyle>
          <a:p>
            <a:pPr algn="l">
              <a:buClr>
                <a:srgbClr val="0081A9"/>
              </a:buClr>
            </a:pPr>
            <a:r>
              <a:rPr lang="zh-CN" altLang="en-US" sz="2135" dirty="0" smtClean="0"/>
              <a:t>全场通用</a:t>
            </a:r>
            <a:endParaRPr lang="en-US" altLang="zh-CN" sz="2135" dirty="0" smtClean="0"/>
          </a:p>
          <a:p>
            <a:pPr algn="l">
              <a:buClr>
                <a:srgbClr val="0081A9"/>
              </a:buClr>
            </a:pPr>
            <a:r>
              <a:rPr lang="zh-CN" altLang="en-US" sz="2135" dirty="0" smtClean="0"/>
              <a:t>指定品类</a:t>
            </a:r>
            <a:endParaRPr lang="en-US" altLang="zh-CN" sz="2135" dirty="0" smtClean="0"/>
          </a:p>
          <a:p>
            <a:pPr algn="l">
              <a:buClr>
                <a:srgbClr val="0081A9"/>
              </a:buClr>
            </a:pPr>
            <a:r>
              <a:rPr lang="zh-CN" altLang="en-US" sz="2135" dirty="0"/>
              <a:t>指定门店</a:t>
            </a:r>
            <a:endParaRPr lang="en-US" altLang="zh-CN" sz="2135" dirty="0"/>
          </a:p>
          <a:p>
            <a:pPr algn="l">
              <a:buClr>
                <a:srgbClr val="0081A9"/>
              </a:buClr>
            </a:pPr>
            <a:r>
              <a:rPr lang="zh-CN" altLang="en-US" sz="2135" dirty="0"/>
              <a:t>指定品牌</a:t>
            </a:r>
            <a:endParaRPr lang="en-US" altLang="zh-CN" sz="2135" dirty="0"/>
          </a:p>
          <a:p>
            <a:pPr algn="l">
              <a:buClr>
                <a:srgbClr val="0081A9"/>
              </a:buClr>
            </a:pPr>
            <a:r>
              <a:rPr lang="zh-CN" altLang="en-US" sz="2135" dirty="0"/>
              <a:t>指定单品</a:t>
            </a:r>
            <a:endParaRPr lang="zh-CN" altLang="en-US" sz="2135" dirty="0"/>
          </a:p>
        </p:txBody>
      </p:sp>
      <p:sp>
        <p:nvSpPr>
          <p:cNvPr id="93" name="Freeform 57"/>
          <p:cNvSpPr/>
          <p:nvPr/>
        </p:nvSpPr>
        <p:spPr bwMode="auto">
          <a:xfrm rot="5400000">
            <a:off x="8317006" y="4529913"/>
            <a:ext cx="2080783" cy="994958"/>
          </a:xfrm>
          <a:custGeom>
            <a:avLst/>
            <a:gdLst>
              <a:gd name="T0" fmla="*/ 19991 w 204"/>
              <a:gd name="T1" fmla="*/ 0 h 101"/>
              <a:gd name="T2" fmla="*/ 16423 w 204"/>
              <a:gd name="T3" fmla="*/ 4719 h 101"/>
              <a:gd name="T4" fmla="*/ 0 w 204"/>
              <a:gd name="T5" fmla="*/ 12732 h 101"/>
              <a:gd name="T6" fmla="*/ 7065 w 204"/>
              <a:gd name="T7" fmla="*/ 19821 h 101"/>
              <a:gd name="T8" fmla="*/ 20354 w 204"/>
              <a:gd name="T9" fmla="*/ 14525 h 101"/>
              <a:gd name="T10" fmla="*/ 32861 w 204"/>
              <a:gd name="T11" fmla="*/ 19035 h 101"/>
              <a:gd name="T12" fmla="*/ 39927 w 204"/>
              <a:gd name="T13" fmla="*/ 11946 h 101"/>
              <a:gd name="T14" fmla="*/ 23488 w 204"/>
              <a:gd name="T15" fmla="*/ 4719 h 101"/>
              <a:gd name="T16" fmla="*/ 19991 w 204"/>
              <a:gd name="T17" fmla="*/ 0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4" h="101">
                <a:moveTo>
                  <a:pt x="102" y="0"/>
                </a:moveTo>
                <a:cubicBezTo>
                  <a:pt x="84" y="24"/>
                  <a:pt x="84" y="24"/>
                  <a:pt x="84" y="24"/>
                </a:cubicBezTo>
                <a:cubicBezTo>
                  <a:pt x="52" y="29"/>
                  <a:pt x="23" y="43"/>
                  <a:pt x="0" y="65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54" y="84"/>
                  <a:pt x="78" y="74"/>
                  <a:pt x="104" y="74"/>
                </a:cubicBezTo>
                <a:cubicBezTo>
                  <a:pt x="129" y="74"/>
                  <a:pt x="151" y="83"/>
                  <a:pt x="168" y="97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182" y="41"/>
                  <a:pt x="152" y="27"/>
                  <a:pt x="120" y="24"/>
                </a:cubicBezTo>
                <a:lnTo>
                  <a:pt x="10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  <p:sp>
        <p:nvSpPr>
          <p:cNvPr id="94" name="Freeform 57"/>
          <p:cNvSpPr/>
          <p:nvPr/>
        </p:nvSpPr>
        <p:spPr bwMode="auto">
          <a:xfrm rot="10800000">
            <a:off x="7061365" y="5719125"/>
            <a:ext cx="2080783" cy="994958"/>
          </a:xfrm>
          <a:custGeom>
            <a:avLst/>
            <a:gdLst>
              <a:gd name="T0" fmla="*/ 19991 w 204"/>
              <a:gd name="T1" fmla="*/ 0 h 101"/>
              <a:gd name="T2" fmla="*/ 16423 w 204"/>
              <a:gd name="T3" fmla="*/ 4719 h 101"/>
              <a:gd name="T4" fmla="*/ 0 w 204"/>
              <a:gd name="T5" fmla="*/ 12732 h 101"/>
              <a:gd name="T6" fmla="*/ 7065 w 204"/>
              <a:gd name="T7" fmla="*/ 19821 h 101"/>
              <a:gd name="T8" fmla="*/ 20354 w 204"/>
              <a:gd name="T9" fmla="*/ 14525 h 101"/>
              <a:gd name="T10" fmla="*/ 32861 w 204"/>
              <a:gd name="T11" fmla="*/ 19035 h 101"/>
              <a:gd name="T12" fmla="*/ 39927 w 204"/>
              <a:gd name="T13" fmla="*/ 11946 h 101"/>
              <a:gd name="T14" fmla="*/ 23488 w 204"/>
              <a:gd name="T15" fmla="*/ 4719 h 101"/>
              <a:gd name="T16" fmla="*/ 19991 w 204"/>
              <a:gd name="T17" fmla="*/ 0 h 10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4" h="101">
                <a:moveTo>
                  <a:pt x="102" y="0"/>
                </a:moveTo>
                <a:cubicBezTo>
                  <a:pt x="84" y="24"/>
                  <a:pt x="84" y="24"/>
                  <a:pt x="84" y="24"/>
                </a:cubicBezTo>
                <a:cubicBezTo>
                  <a:pt x="52" y="29"/>
                  <a:pt x="23" y="43"/>
                  <a:pt x="0" y="65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54" y="84"/>
                  <a:pt x="78" y="74"/>
                  <a:pt x="104" y="74"/>
                </a:cubicBezTo>
                <a:cubicBezTo>
                  <a:pt x="129" y="74"/>
                  <a:pt x="151" y="83"/>
                  <a:pt x="168" y="97"/>
                </a:cubicBezTo>
                <a:cubicBezTo>
                  <a:pt x="204" y="61"/>
                  <a:pt x="204" y="61"/>
                  <a:pt x="204" y="61"/>
                </a:cubicBezTo>
                <a:cubicBezTo>
                  <a:pt x="182" y="41"/>
                  <a:pt x="152" y="27"/>
                  <a:pt x="120" y="24"/>
                </a:cubicBezTo>
                <a:lnTo>
                  <a:pt x="102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3865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078865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（</a:t>
            </a:r>
            <a:r>
              <a:rPr lang="zh-CN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礼券管理</a:t>
            </a:r>
            <a:r>
              <a:rPr lang="zh-CN" altLang="en-US" sz="5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）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</a:rPr>
              <a:t>场景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设计原理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7215" y="2423795"/>
            <a:ext cx="2496820" cy="4298950"/>
            <a:chOff x="909" y="5512"/>
            <a:chExt cx="3932" cy="6770"/>
          </a:xfrm>
        </p:grpSpPr>
        <p:grpSp>
          <p:nvGrpSpPr>
            <p:cNvPr id="8" name="Group 3"/>
            <p:cNvGrpSpPr/>
            <p:nvPr/>
          </p:nvGrpSpPr>
          <p:grpSpPr>
            <a:xfrm>
              <a:off x="909" y="5512"/>
              <a:ext cx="3933" cy="6771"/>
              <a:chOff x="1912372" y="1458758"/>
              <a:chExt cx="2761036" cy="5187394"/>
            </a:xfrm>
          </p:grpSpPr>
          <p:grpSp>
            <p:nvGrpSpPr>
              <p:cNvPr id="10" name="Group 4"/>
              <p:cNvGrpSpPr/>
              <p:nvPr/>
            </p:nvGrpSpPr>
            <p:grpSpPr>
              <a:xfrm>
                <a:off x="1972257" y="1458758"/>
                <a:ext cx="292102" cy="5187394"/>
                <a:chOff x="1374773" y="1213680"/>
                <a:chExt cx="274321" cy="5187394"/>
              </a:xfrm>
            </p:grpSpPr>
            <p:sp>
              <p:nvSpPr>
                <p:cNvPr id="22" name="Pentagon 21"/>
                <p:cNvSpPr/>
                <p:nvPr/>
              </p:nvSpPr>
              <p:spPr>
                <a:xfrm rot="5400000">
                  <a:off x="1103752" y="5857228"/>
                  <a:ext cx="814866" cy="272825"/>
                </a:xfrm>
                <a:prstGeom prst="homePlate">
                  <a:avLst>
                    <a:gd name="adj" fmla="val 281623"/>
                  </a:avLst>
                </a:prstGeom>
                <a:gradFill flip="none" rotWithShape="1">
                  <a:gsLst>
                    <a:gs pos="100000">
                      <a:srgbClr val="B88954"/>
                    </a:gs>
                    <a:gs pos="0">
                      <a:srgbClr val="E1C9AF"/>
                    </a:gs>
                  </a:gsLst>
                  <a:lin ang="54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1374774" y="1417118"/>
                  <a:ext cx="272825" cy="5905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27000">
                      <a:srgbClr val="F2F2F2">
                        <a:lumMod val="0"/>
                        <a:lumOff val="100000"/>
                      </a:srgb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11" name="Rectangle 24"/>
                <p:cNvSpPr/>
                <p:nvPr/>
              </p:nvSpPr>
              <p:spPr>
                <a:xfrm>
                  <a:off x="1404710" y="1213680"/>
                  <a:ext cx="212954" cy="203438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 rot="5400000">
                  <a:off x="1396885" y="6250198"/>
                  <a:ext cx="228600" cy="73152"/>
                </a:xfrm>
                <a:custGeom>
                  <a:avLst/>
                  <a:gdLst>
                    <a:gd name="connsiteX0" fmla="*/ 0 w 226544"/>
                    <a:gd name="connsiteY0" fmla="*/ 35306 h 70612"/>
                    <a:gd name="connsiteX1" fmla="*/ 27685 w 226544"/>
                    <a:gd name="connsiteY1" fmla="*/ 0 h 70612"/>
                    <a:gd name="connsiteX2" fmla="*/ 226544 w 226544"/>
                    <a:gd name="connsiteY2" fmla="*/ 35306 h 70612"/>
                    <a:gd name="connsiteX3" fmla="*/ 27685 w 226544"/>
                    <a:gd name="connsiteY3" fmla="*/ 70612 h 70612"/>
                    <a:gd name="connsiteX0-1" fmla="*/ 0 w 226544"/>
                    <a:gd name="connsiteY0-2" fmla="*/ 35306 h 70612"/>
                    <a:gd name="connsiteX1-3" fmla="*/ 27685 w 226544"/>
                    <a:gd name="connsiteY1-4" fmla="*/ 0 h 70612"/>
                    <a:gd name="connsiteX2-5" fmla="*/ 226544 w 226544"/>
                    <a:gd name="connsiteY2-6" fmla="*/ 35306 h 70612"/>
                    <a:gd name="connsiteX3-7" fmla="*/ 27685 w 226544"/>
                    <a:gd name="connsiteY3-8" fmla="*/ 70612 h 70612"/>
                    <a:gd name="connsiteX4" fmla="*/ 0 w 226544"/>
                    <a:gd name="connsiteY4" fmla="*/ 35306 h 70612"/>
                    <a:gd name="connsiteX0-9" fmla="*/ 0 w 226544"/>
                    <a:gd name="connsiteY0-10" fmla="*/ 35306 h 70612"/>
                    <a:gd name="connsiteX1-11" fmla="*/ 27685 w 226544"/>
                    <a:gd name="connsiteY1-12" fmla="*/ 0 h 70612"/>
                    <a:gd name="connsiteX2-13" fmla="*/ 226544 w 226544"/>
                    <a:gd name="connsiteY2-14" fmla="*/ 35306 h 70612"/>
                    <a:gd name="connsiteX3-15" fmla="*/ 27685 w 226544"/>
                    <a:gd name="connsiteY3-16" fmla="*/ 70612 h 70612"/>
                    <a:gd name="connsiteX4-17" fmla="*/ 0 w 226544"/>
                    <a:gd name="connsiteY4-18" fmla="*/ 35306 h 70612"/>
                    <a:gd name="connsiteX0-19" fmla="*/ 0 w 226544"/>
                    <a:gd name="connsiteY0-20" fmla="*/ 35306 h 70612"/>
                    <a:gd name="connsiteX1-21" fmla="*/ 27685 w 226544"/>
                    <a:gd name="connsiteY1-22" fmla="*/ 0 h 70612"/>
                    <a:gd name="connsiteX2-23" fmla="*/ 226544 w 226544"/>
                    <a:gd name="connsiteY2-24" fmla="*/ 35306 h 70612"/>
                    <a:gd name="connsiteX3-25" fmla="*/ 27685 w 226544"/>
                    <a:gd name="connsiteY3-26" fmla="*/ 70612 h 70612"/>
                    <a:gd name="connsiteX4-27" fmla="*/ 0 w 226544"/>
                    <a:gd name="connsiteY4-28" fmla="*/ 35306 h 70612"/>
                    <a:gd name="connsiteX0-29" fmla="*/ 0 w 226544"/>
                    <a:gd name="connsiteY0-30" fmla="*/ 35306 h 70612"/>
                    <a:gd name="connsiteX1-31" fmla="*/ 27685 w 226544"/>
                    <a:gd name="connsiteY1-32" fmla="*/ 0 h 70612"/>
                    <a:gd name="connsiteX2-33" fmla="*/ 226544 w 226544"/>
                    <a:gd name="connsiteY2-34" fmla="*/ 35306 h 70612"/>
                    <a:gd name="connsiteX3-35" fmla="*/ 27685 w 226544"/>
                    <a:gd name="connsiteY3-36" fmla="*/ 70612 h 70612"/>
                    <a:gd name="connsiteX4-37" fmla="*/ 0 w 226544"/>
                    <a:gd name="connsiteY4-38" fmla="*/ 35306 h 70612"/>
                    <a:gd name="connsiteX0-39" fmla="*/ 0 w 226544"/>
                    <a:gd name="connsiteY0-40" fmla="*/ 35306 h 70612"/>
                    <a:gd name="connsiteX1-41" fmla="*/ 27685 w 226544"/>
                    <a:gd name="connsiteY1-42" fmla="*/ 0 h 70612"/>
                    <a:gd name="connsiteX2-43" fmla="*/ 226544 w 226544"/>
                    <a:gd name="connsiteY2-44" fmla="*/ 35306 h 70612"/>
                    <a:gd name="connsiteX3-45" fmla="*/ 27685 w 226544"/>
                    <a:gd name="connsiteY3-46" fmla="*/ 70612 h 70612"/>
                    <a:gd name="connsiteX4-47" fmla="*/ 0 w 226544"/>
                    <a:gd name="connsiteY4-48" fmla="*/ 35306 h 70612"/>
                    <a:gd name="connsiteX0-49" fmla="*/ 0 w 226544"/>
                    <a:gd name="connsiteY0-50" fmla="*/ 35306 h 70612"/>
                    <a:gd name="connsiteX1-51" fmla="*/ 27685 w 226544"/>
                    <a:gd name="connsiteY1-52" fmla="*/ 0 h 70612"/>
                    <a:gd name="connsiteX2-53" fmla="*/ 226544 w 226544"/>
                    <a:gd name="connsiteY2-54" fmla="*/ 35306 h 70612"/>
                    <a:gd name="connsiteX3-55" fmla="*/ 27685 w 226544"/>
                    <a:gd name="connsiteY3-56" fmla="*/ 70612 h 70612"/>
                    <a:gd name="connsiteX4-57" fmla="*/ 0 w 226544"/>
                    <a:gd name="connsiteY4-58" fmla="*/ 35306 h 70612"/>
                    <a:gd name="connsiteX0-59" fmla="*/ 0 w 226544"/>
                    <a:gd name="connsiteY0-60" fmla="*/ 35306 h 70612"/>
                    <a:gd name="connsiteX1-61" fmla="*/ 27685 w 226544"/>
                    <a:gd name="connsiteY1-62" fmla="*/ 0 h 70612"/>
                    <a:gd name="connsiteX2-63" fmla="*/ 226544 w 226544"/>
                    <a:gd name="connsiteY2-64" fmla="*/ 35306 h 70612"/>
                    <a:gd name="connsiteX3-65" fmla="*/ 27685 w 226544"/>
                    <a:gd name="connsiteY3-66" fmla="*/ 70612 h 70612"/>
                    <a:gd name="connsiteX4-67" fmla="*/ 0 w 226544"/>
                    <a:gd name="connsiteY4-68" fmla="*/ 35306 h 70612"/>
                    <a:gd name="connsiteX0-69" fmla="*/ 0 w 226544"/>
                    <a:gd name="connsiteY0-70" fmla="*/ 35306 h 70612"/>
                    <a:gd name="connsiteX1-71" fmla="*/ 27685 w 226544"/>
                    <a:gd name="connsiteY1-72" fmla="*/ 0 h 70612"/>
                    <a:gd name="connsiteX2-73" fmla="*/ 226544 w 226544"/>
                    <a:gd name="connsiteY2-74" fmla="*/ 35306 h 70612"/>
                    <a:gd name="connsiteX3-75" fmla="*/ 27685 w 226544"/>
                    <a:gd name="connsiteY3-76" fmla="*/ 70612 h 70612"/>
                    <a:gd name="connsiteX4-77" fmla="*/ 0 w 226544"/>
                    <a:gd name="connsiteY4-78" fmla="*/ 35306 h 70612"/>
                    <a:gd name="connsiteX0-79" fmla="*/ 0 w 226544"/>
                    <a:gd name="connsiteY0-80" fmla="*/ 35306 h 70612"/>
                    <a:gd name="connsiteX1-81" fmla="*/ 27685 w 226544"/>
                    <a:gd name="connsiteY1-82" fmla="*/ 0 h 70612"/>
                    <a:gd name="connsiteX2-83" fmla="*/ 226544 w 226544"/>
                    <a:gd name="connsiteY2-84" fmla="*/ 35306 h 70612"/>
                    <a:gd name="connsiteX3-85" fmla="*/ 27685 w 226544"/>
                    <a:gd name="connsiteY3-86" fmla="*/ 70612 h 70612"/>
                    <a:gd name="connsiteX4-87" fmla="*/ 0 w 226544"/>
                    <a:gd name="connsiteY4-88" fmla="*/ 35306 h 7061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17" y="connsiteY4-18"/>
                    </a:cxn>
                  </a:cxnLst>
                  <a:rect l="l" t="t" r="r" b="b"/>
                  <a:pathLst>
                    <a:path w="226544" h="70612">
                      <a:moveTo>
                        <a:pt x="0" y="35306"/>
                      </a:moveTo>
                      <a:cubicBezTo>
                        <a:pt x="1521" y="15316"/>
                        <a:pt x="12805" y="4576"/>
                        <a:pt x="27685" y="0"/>
                      </a:cubicBezTo>
                      <a:lnTo>
                        <a:pt x="226544" y="35306"/>
                      </a:lnTo>
                      <a:lnTo>
                        <a:pt x="27685" y="70612"/>
                      </a:lnTo>
                      <a:cubicBezTo>
                        <a:pt x="11264" y="65009"/>
                        <a:pt x="1007" y="52726"/>
                        <a:pt x="0" y="35306"/>
                      </a:cubicBezTo>
                      <a:close/>
                    </a:path>
                  </a:pathLst>
                </a:custGeom>
                <a:solidFill>
                  <a:srgbClr val="4C504C"/>
                </a:soli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374774" y="148664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374774" y="1562425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374774" y="1638202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374774" y="1789756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31"/>
                <p:cNvCxnSpPr/>
                <p:nvPr/>
              </p:nvCxnSpPr>
              <p:spPr>
                <a:xfrm>
                  <a:off x="1374774" y="1865533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32"/>
                <p:cNvCxnSpPr/>
                <p:nvPr/>
              </p:nvCxnSpPr>
              <p:spPr>
                <a:xfrm>
                  <a:off x="1374774" y="1941308"/>
                  <a:ext cx="27432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Rectangle 5"/>
                <p:cNvSpPr/>
                <p:nvPr/>
              </p:nvSpPr>
              <p:spPr>
                <a:xfrm>
                  <a:off x="1374774" y="2007666"/>
                  <a:ext cx="273845" cy="3776859"/>
                </a:xfrm>
                <a:custGeom>
                  <a:avLst/>
                  <a:gdLst>
                    <a:gd name="connsiteX0" fmla="*/ 0 w 272825"/>
                    <a:gd name="connsiteY0" fmla="*/ 0 h 3776662"/>
                    <a:gd name="connsiteX1" fmla="*/ 272825 w 272825"/>
                    <a:gd name="connsiteY1" fmla="*/ 0 h 3776662"/>
                    <a:gd name="connsiteX2" fmla="*/ 272825 w 272825"/>
                    <a:gd name="connsiteY2" fmla="*/ 3776662 h 3776662"/>
                    <a:gd name="connsiteX3" fmla="*/ 0 w 272825"/>
                    <a:gd name="connsiteY3" fmla="*/ 3776662 h 3776662"/>
                    <a:gd name="connsiteX4" fmla="*/ 0 w 272825"/>
                    <a:gd name="connsiteY4" fmla="*/ 0 h 3776662"/>
                    <a:gd name="connsiteX0-1" fmla="*/ 0 w 272825"/>
                    <a:gd name="connsiteY0-2" fmla="*/ 0 h 3776662"/>
                    <a:gd name="connsiteX1-3" fmla="*/ 272825 w 272825"/>
                    <a:gd name="connsiteY1-4" fmla="*/ 0 h 3776662"/>
                    <a:gd name="connsiteX2-5" fmla="*/ 272825 w 272825"/>
                    <a:gd name="connsiteY2-6" fmla="*/ 3776662 h 3776662"/>
                    <a:gd name="connsiteX3-7" fmla="*/ 0 w 272825"/>
                    <a:gd name="connsiteY3-8" fmla="*/ 3776662 h 3776662"/>
                    <a:gd name="connsiteX4-9" fmla="*/ 1 w 272825"/>
                    <a:gd name="connsiteY4-10" fmla="*/ 3609974 h 3776662"/>
                    <a:gd name="connsiteX5" fmla="*/ 0 w 272825"/>
                    <a:gd name="connsiteY5" fmla="*/ 0 h 3776662"/>
                    <a:gd name="connsiteX0-11" fmla="*/ 0 w 272825"/>
                    <a:gd name="connsiteY0-12" fmla="*/ 0 h 3776662"/>
                    <a:gd name="connsiteX1-13" fmla="*/ 272825 w 272825"/>
                    <a:gd name="connsiteY1-14" fmla="*/ 0 h 3776662"/>
                    <a:gd name="connsiteX2-15" fmla="*/ 272825 w 272825"/>
                    <a:gd name="connsiteY2-16" fmla="*/ 3776662 h 3776662"/>
                    <a:gd name="connsiteX3-17" fmla="*/ 57151 w 272825"/>
                    <a:gd name="connsiteY3-18" fmla="*/ 3776661 h 3776662"/>
                    <a:gd name="connsiteX4-19" fmla="*/ 0 w 272825"/>
                    <a:gd name="connsiteY4-20" fmla="*/ 3776662 h 3776662"/>
                    <a:gd name="connsiteX5-21" fmla="*/ 1 w 272825"/>
                    <a:gd name="connsiteY5-22" fmla="*/ 3609974 h 3776662"/>
                    <a:gd name="connsiteX6" fmla="*/ 0 w 272825"/>
                    <a:gd name="connsiteY6" fmla="*/ 0 h 3776662"/>
                    <a:gd name="connsiteX0-23" fmla="*/ 0 w 272825"/>
                    <a:gd name="connsiteY0-24" fmla="*/ 0 h 3776662"/>
                    <a:gd name="connsiteX1-25" fmla="*/ 272825 w 272825"/>
                    <a:gd name="connsiteY1-26" fmla="*/ 0 h 3776662"/>
                    <a:gd name="connsiteX2-27" fmla="*/ 272825 w 272825"/>
                    <a:gd name="connsiteY2-28" fmla="*/ 3776662 h 3776662"/>
                    <a:gd name="connsiteX3-29" fmla="*/ 166689 w 272825"/>
                    <a:gd name="connsiteY3-30" fmla="*/ 3776661 h 3776662"/>
                    <a:gd name="connsiteX4-31" fmla="*/ 57151 w 272825"/>
                    <a:gd name="connsiteY4-32" fmla="*/ 3776661 h 3776662"/>
                    <a:gd name="connsiteX5-33" fmla="*/ 0 w 272825"/>
                    <a:gd name="connsiteY5-34" fmla="*/ 3776662 h 3776662"/>
                    <a:gd name="connsiteX6-35" fmla="*/ 1 w 272825"/>
                    <a:gd name="connsiteY6-36" fmla="*/ 3609974 h 3776662"/>
                    <a:gd name="connsiteX7" fmla="*/ 0 w 272825"/>
                    <a:gd name="connsiteY7" fmla="*/ 0 h 3776662"/>
                    <a:gd name="connsiteX0-37" fmla="*/ 0 w 272825"/>
                    <a:gd name="connsiteY0-38" fmla="*/ 0 h 3776662"/>
                    <a:gd name="connsiteX1-39" fmla="*/ 272825 w 272825"/>
                    <a:gd name="connsiteY1-40" fmla="*/ 0 h 3776662"/>
                    <a:gd name="connsiteX2-41" fmla="*/ 272825 w 272825"/>
                    <a:gd name="connsiteY2-42" fmla="*/ 3776662 h 3776662"/>
                    <a:gd name="connsiteX3-43" fmla="*/ 166689 w 272825"/>
                    <a:gd name="connsiteY3-44" fmla="*/ 3776661 h 3776662"/>
                    <a:gd name="connsiteX4-45" fmla="*/ 107157 w 272825"/>
                    <a:gd name="connsiteY4-46" fmla="*/ 3774280 h 3776662"/>
                    <a:gd name="connsiteX5-47" fmla="*/ 57151 w 272825"/>
                    <a:gd name="connsiteY5-48" fmla="*/ 3776661 h 3776662"/>
                    <a:gd name="connsiteX6-49" fmla="*/ 0 w 272825"/>
                    <a:gd name="connsiteY6-50" fmla="*/ 3776662 h 3776662"/>
                    <a:gd name="connsiteX7-51" fmla="*/ 1 w 272825"/>
                    <a:gd name="connsiteY7-52" fmla="*/ 3609974 h 3776662"/>
                    <a:gd name="connsiteX8" fmla="*/ 0 w 272825"/>
                    <a:gd name="connsiteY8" fmla="*/ 0 h 3776662"/>
                    <a:gd name="connsiteX0-53" fmla="*/ 0 w 272825"/>
                    <a:gd name="connsiteY0-54" fmla="*/ 0 h 3776662"/>
                    <a:gd name="connsiteX1-55" fmla="*/ 272825 w 272825"/>
                    <a:gd name="connsiteY1-56" fmla="*/ 0 h 3776662"/>
                    <a:gd name="connsiteX2-57" fmla="*/ 272825 w 272825"/>
                    <a:gd name="connsiteY2-58" fmla="*/ 3776662 h 3776662"/>
                    <a:gd name="connsiteX3-59" fmla="*/ 221457 w 272825"/>
                    <a:gd name="connsiteY3-60" fmla="*/ 3774280 h 3776662"/>
                    <a:gd name="connsiteX4-61" fmla="*/ 166689 w 272825"/>
                    <a:gd name="connsiteY4-62" fmla="*/ 3776661 h 3776662"/>
                    <a:gd name="connsiteX5-63" fmla="*/ 107157 w 272825"/>
                    <a:gd name="connsiteY5-64" fmla="*/ 3774280 h 3776662"/>
                    <a:gd name="connsiteX6-65" fmla="*/ 57151 w 272825"/>
                    <a:gd name="connsiteY6-66" fmla="*/ 3776661 h 3776662"/>
                    <a:gd name="connsiteX7-67" fmla="*/ 0 w 272825"/>
                    <a:gd name="connsiteY7-68" fmla="*/ 3776662 h 3776662"/>
                    <a:gd name="connsiteX8-69" fmla="*/ 1 w 272825"/>
                    <a:gd name="connsiteY8-70" fmla="*/ 3609974 h 3776662"/>
                    <a:gd name="connsiteX9" fmla="*/ 0 w 272825"/>
                    <a:gd name="connsiteY9" fmla="*/ 0 h 3776662"/>
                    <a:gd name="connsiteX0-71" fmla="*/ 0 w 272825"/>
                    <a:gd name="connsiteY0-72" fmla="*/ 0 h 3776662"/>
                    <a:gd name="connsiteX1-73" fmla="*/ 272825 w 272825"/>
                    <a:gd name="connsiteY1-74" fmla="*/ 0 h 3776662"/>
                    <a:gd name="connsiteX2-75" fmla="*/ 272825 w 272825"/>
                    <a:gd name="connsiteY2-76" fmla="*/ 3776662 h 3776662"/>
                    <a:gd name="connsiteX3-77" fmla="*/ 252414 w 272825"/>
                    <a:gd name="connsiteY3-78" fmla="*/ 3776661 h 3776662"/>
                    <a:gd name="connsiteX4-79" fmla="*/ 221457 w 272825"/>
                    <a:gd name="connsiteY4-80" fmla="*/ 3774280 h 3776662"/>
                    <a:gd name="connsiteX5-81" fmla="*/ 166689 w 272825"/>
                    <a:gd name="connsiteY5-82" fmla="*/ 3776661 h 3776662"/>
                    <a:gd name="connsiteX6-83" fmla="*/ 107157 w 272825"/>
                    <a:gd name="connsiteY6-84" fmla="*/ 3774280 h 3776662"/>
                    <a:gd name="connsiteX7-85" fmla="*/ 57151 w 272825"/>
                    <a:gd name="connsiteY7-86" fmla="*/ 3776661 h 3776662"/>
                    <a:gd name="connsiteX8-87" fmla="*/ 0 w 272825"/>
                    <a:gd name="connsiteY8-88" fmla="*/ 3776662 h 3776662"/>
                    <a:gd name="connsiteX9-89" fmla="*/ 1 w 272825"/>
                    <a:gd name="connsiteY9-90" fmla="*/ 3609974 h 3776662"/>
                    <a:gd name="connsiteX10" fmla="*/ 0 w 272825"/>
                    <a:gd name="connsiteY10" fmla="*/ 0 h 3776662"/>
                    <a:gd name="connsiteX0-91" fmla="*/ 0 w 273845"/>
                    <a:gd name="connsiteY0-92" fmla="*/ 0 h 3776662"/>
                    <a:gd name="connsiteX1-93" fmla="*/ 272825 w 273845"/>
                    <a:gd name="connsiteY1-94" fmla="*/ 0 h 3776662"/>
                    <a:gd name="connsiteX2-95" fmla="*/ 273845 w 273845"/>
                    <a:gd name="connsiteY2-96" fmla="*/ 3581399 h 3776662"/>
                    <a:gd name="connsiteX3-97" fmla="*/ 272825 w 273845"/>
                    <a:gd name="connsiteY3-98" fmla="*/ 3776662 h 3776662"/>
                    <a:gd name="connsiteX4-99" fmla="*/ 252414 w 273845"/>
                    <a:gd name="connsiteY4-100" fmla="*/ 3776661 h 3776662"/>
                    <a:gd name="connsiteX5-101" fmla="*/ 221457 w 273845"/>
                    <a:gd name="connsiteY5-102" fmla="*/ 3774280 h 3776662"/>
                    <a:gd name="connsiteX6-103" fmla="*/ 166689 w 273845"/>
                    <a:gd name="connsiteY6-104" fmla="*/ 3776661 h 3776662"/>
                    <a:gd name="connsiteX7-105" fmla="*/ 107157 w 273845"/>
                    <a:gd name="connsiteY7-106" fmla="*/ 3774280 h 3776662"/>
                    <a:gd name="connsiteX8-107" fmla="*/ 57151 w 273845"/>
                    <a:gd name="connsiteY8-108" fmla="*/ 3776661 h 3776662"/>
                    <a:gd name="connsiteX9-109" fmla="*/ 0 w 273845"/>
                    <a:gd name="connsiteY9-110" fmla="*/ 3776662 h 3776662"/>
                    <a:gd name="connsiteX10-111" fmla="*/ 1 w 273845"/>
                    <a:gd name="connsiteY10-112" fmla="*/ 3609974 h 3776662"/>
                    <a:gd name="connsiteX11" fmla="*/ 0 w 273845"/>
                    <a:gd name="connsiteY11" fmla="*/ 0 h 3776662"/>
                    <a:gd name="connsiteX0-113" fmla="*/ 0 w 273845"/>
                    <a:gd name="connsiteY0-114" fmla="*/ 0 h 3776662"/>
                    <a:gd name="connsiteX1-115" fmla="*/ 272825 w 273845"/>
                    <a:gd name="connsiteY1-116" fmla="*/ 0 h 3776662"/>
                    <a:gd name="connsiteX2-117" fmla="*/ 273845 w 273845"/>
                    <a:gd name="connsiteY2-118" fmla="*/ 3581399 h 3776662"/>
                    <a:gd name="connsiteX3-119" fmla="*/ 252414 w 273845"/>
                    <a:gd name="connsiteY3-120" fmla="*/ 3776661 h 3776662"/>
                    <a:gd name="connsiteX4-121" fmla="*/ 221457 w 273845"/>
                    <a:gd name="connsiteY4-122" fmla="*/ 3774280 h 3776662"/>
                    <a:gd name="connsiteX5-123" fmla="*/ 166689 w 273845"/>
                    <a:gd name="connsiteY5-124" fmla="*/ 3776661 h 3776662"/>
                    <a:gd name="connsiteX6-125" fmla="*/ 107157 w 273845"/>
                    <a:gd name="connsiteY6-126" fmla="*/ 3774280 h 3776662"/>
                    <a:gd name="connsiteX7-127" fmla="*/ 57151 w 273845"/>
                    <a:gd name="connsiteY7-128" fmla="*/ 3776661 h 3776662"/>
                    <a:gd name="connsiteX8-129" fmla="*/ 0 w 273845"/>
                    <a:gd name="connsiteY8-130" fmla="*/ 3776662 h 3776662"/>
                    <a:gd name="connsiteX9-131" fmla="*/ 1 w 273845"/>
                    <a:gd name="connsiteY9-132" fmla="*/ 3609974 h 3776662"/>
                    <a:gd name="connsiteX10-133" fmla="*/ 0 w 273845"/>
                    <a:gd name="connsiteY10-134" fmla="*/ 0 h 3776662"/>
                    <a:gd name="connsiteX0-135" fmla="*/ 0 w 273845"/>
                    <a:gd name="connsiteY0-136" fmla="*/ 0 h 3776661"/>
                    <a:gd name="connsiteX1-137" fmla="*/ 272825 w 273845"/>
                    <a:gd name="connsiteY1-138" fmla="*/ 0 h 3776661"/>
                    <a:gd name="connsiteX2-139" fmla="*/ 273845 w 273845"/>
                    <a:gd name="connsiteY2-140" fmla="*/ 3581399 h 3776661"/>
                    <a:gd name="connsiteX3-141" fmla="*/ 252414 w 273845"/>
                    <a:gd name="connsiteY3-142" fmla="*/ 3776661 h 3776661"/>
                    <a:gd name="connsiteX4-143" fmla="*/ 221457 w 273845"/>
                    <a:gd name="connsiteY4-144" fmla="*/ 3774280 h 3776661"/>
                    <a:gd name="connsiteX5-145" fmla="*/ 166689 w 273845"/>
                    <a:gd name="connsiteY5-146" fmla="*/ 3776661 h 3776661"/>
                    <a:gd name="connsiteX6-147" fmla="*/ 107157 w 273845"/>
                    <a:gd name="connsiteY6-148" fmla="*/ 3774280 h 3776661"/>
                    <a:gd name="connsiteX7-149" fmla="*/ 57151 w 273845"/>
                    <a:gd name="connsiteY7-150" fmla="*/ 3776661 h 3776661"/>
                    <a:gd name="connsiteX8-151" fmla="*/ 1 w 273845"/>
                    <a:gd name="connsiteY8-152" fmla="*/ 3609974 h 3776661"/>
                    <a:gd name="connsiteX9-153" fmla="*/ 0 w 273845"/>
                    <a:gd name="connsiteY9-154" fmla="*/ 0 h 3776661"/>
                    <a:gd name="connsiteX0-155" fmla="*/ 0 w 273845"/>
                    <a:gd name="connsiteY0-156" fmla="*/ 0 h 3776661"/>
                    <a:gd name="connsiteX1-157" fmla="*/ 272825 w 273845"/>
                    <a:gd name="connsiteY1-158" fmla="*/ 0 h 3776661"/>
                    <a:gd name="connsiteX2-159" fmla="*/ 273845 w 273845"/>
                    <a:gd name="connsiteY2-160" fmla="*/ 3581399 h 3776661"/>
                    <a:gd name="connsiteX3-161" fmla="*/ 252414 w 273845"/>
                    <a:gd name="connsiteY3-162" fmla="*/ 3776661 h 3776661"/>
                    <a:gd name="connsiteX4-163" fmla="*/ 221457 w 273845"/>
                    <a:gd name="connsiteY4-164" fmla="*/ 3774280 h 3776661"/>
                    <a:gd name="connsiteX5-165" fmla="*/ 166689 w 273845"/>
                    <a:gd name="connsiteY5-166" fmla="*/ 3776661 h 3776661"/>
                    <a:gd name="connsiteX6-167" fmla="*/ 104776 w 273845"/>
                    <a:gd name="connsiteY6-168" fmla="*/ 3664743 h 3776661"/>
                    <a:gd name="connsiteX7-169" fmla="*/ 57151 w 273845"/>
                    <a:gd name="connsiteY7-170" fmla="*/ 3776661 h 3776661"/>
                    <a:gd name="connsiteX8-171" fmla="*/ 1 w 273845"/>
                    <a:gd name="connsiteY8-172" fmla="*/ 3609974 h 3776661"/>
                    <a:gd name="connsiteX9-173" fmla="*/ 0 w 273845"/>
                    <a:gd name="connsiteY9-174" fmla="*/ 0 h 3776661"/>
                    <a:gd name="connsiteX0-175" fmla="*/ 0 w 273845"/>
                    <a:gd name="connsiteY0-176" fmla="*/ 0 h 3776661"/>
                    <a:gd name="connsiteX1-177" fmla="*/ 272825 w 273845"/>
                    <a:gd name="connsiteY1-178" fmla="*/ 0 h 3776661"/>
                    <a:gd name="connsiteX2-179" fmla="*/ 273845 w 273845"/>
                    <a:gd name="connsiteY2-180" fmla="*/ 3581399 h 3776661"/>
                    <a:gd name="connsiteX3-181" fmla="*/ 252414 w 273845"/>
                    <a:gd name="connsiteY3-182" fmla="*/ 3776661 h 3776661"/>
                    <a:gd name="connsiteX4-183" fmla="*/ 221457 w 273845"/>
                    <a:gd name="connsiteY4-184" fmla="*/ 3774280 h 3776661"/>
                    <a:gd name="connsiteX5-185" fmla="*/ 166689 w 273845"/>
                    <a:gd name="connsiteY5-186" fmla="*/ 3776661 h 3776661"/>
                    <a:gd name="connsiteX6-187" fmla="*/ 104776 w 273845"/>
                    <a:gd name="connsiteY6-188" fmla="*/ 3664743 h 3776661"/>
                    <a:gd name="connsiteX7-189" fmla="*/ 57151 w 273845"/>
                    <a:gd name="connsiteY7-190" fmla="*/ 3750467 h 3776661"/>
                    <a:gd name="connsiteX8-191" fmla="*/ 1 w 273845"/>
                    <a:gd name="connsiteY8-192" fmla="*/ 3609974 h 3776661"/>
                    <a:gd name="connsiteX9-193" fmla="*/ 0 w 273845"/>
                    <a:gd name="connsiteY9-194" fmla="*/ 0 h 3776661"/>
                    <a:gd name="connsiteX0-195" fmla="*/ 0 w 273845"/>
                    <a:gd name="connsiteY0-196" fmla="*/ 0 h 3776661"/>
                    <a:gd name="connsiteX1-197" fmla="*/ 272825 w 273845"/>
                    <a:gd name="connsiteY1-198" fmla="*/ 0 h 3776661"/>
                    <a:gd name="connsiteX2-199" fmla="*/ 273845 w 273845"/>
                    <a:gd name="connsiteY2-200" fmla="*/ 3581399 h 3776661"/>
                    <a:gd name="connsiteX3-201" fmla="*/ 252414 w 273845"/>
                    <a:gd name="connsiteY3-202" fmla="*/ 3776661 h 3776661"/>
                    <a:gd name="connsiteX4-203" fmla="*/ 228601 w 273845"/>
                    <a:gd name="connsiteY4-204" fmla="*/ 3629023 h 3776661"/>
                    <a:gd name="connsiteX5-205" fmla="*/ 166689 w 273845"/>
                    <a:gd name="connsiteY5-206" fmla="*/ 3776661 h 3776661"/>
                    <a:gd name="connsiteX6-207" fmla="*/ 104776 w 273845"/>
                    <a:gd name="connsiteY6-208" fmla="*/ 3664743 h 3776661"/>
                    <a:gd name="connsiteX7-209" fmla="*/ 57151 w 273845"/>
                    <a:gd name="connsiteY7-210" fmla="*/ 3750467 h 3776661"/>
                    <a:gd name="connsiteX8-211" fmla="*/ 1 w 273845"/>
                    <a:gd name="connsiteY8-212" fmla="*/ 3609974 h 3776661"/>
                    <a:gd name="connsiteX9-213" fmla="*/ 0 w 273845"/>
                    <a:gd name="connsiteY9-214" fmla="*/ 0 h 3776661"/>
                    <a:gd name="connsiteX0-215" fmla="*/ 0 w 273845"/>
                    <a:gd name="connsiteY0-216" fmla="*/ 0 h 3776661"/>
                    <a:gd name="connsiteX1-217" fmla="*/ 272825 w 273845"/>
                    <a:gd name="connsiteY1-218" fmla="*/ 0 h 3776661"/>
                    <a:gd name="connsiteX2-219" fmla="*/ 273845 w 273845"/>
                    <a:gd name="connsiteY2-220" fmla="*/ 3581399 h 3776661"/>
                    <a:gd name="connsiteX3-221" fmla="*/ 250032 w 273845"/>
                    <a:gd name="connsiteY3-222" fmla="*/ 3695699 h 3776661"/>
                    <a:gd name="connsiteX4-223" fmla="*/ 228601 w 273845"/>
                    <a:gd name="connsiteY4-224" fmla="*/ 3629023 h 3776661"/>
                    <a:gd name="connsiteX5-225" fmla="*/ 166689 w 273845"/>
                    <a:gd name="connsiteY5-226" fmla="*/ 3776661 h 3776661"/>
                    <a:gd name="connsiteX6-227" fmla="*/ 104776 w 273845"/>
                    <a:gd name="connsiteY6-228" fmla="*/ 3664743 h 3776661"/>
                    <a:gd name="connsiteX7-229" fmla="*/ 57151 w 273845"/>
                    <a:gd name="connsiteY7-230" fmla="*/ 3750467 h 3776661"/>
                    <a:gd name="connsiteX8-231" fmla="*/ 1 w 273845"/>
                    <a:gd name="connsiteY8-232" fmla="*/ 3609974 h 3776661"/>
                    <a:gd name="connsiteX9-233" fmla="*/ 0 w 273845"/>
                    <a:gd name="connsiteY9-234" fmla="*/ 0 h 3776661"/>
                    <a:gd name="connsiteX0-235" fmla="*/ 0 w 273845"/>
                    <a:gd name="connsiteY0-236" fmla="*/ 0 h 3776661"/>
                    <a:gd name="connsiteX1-237" fmla="*/ 272825 w 273845"/>
                    <a:gd name="connsiteY1-238" fmla="*/ 0 h 3776661"/>
                    <a:gd name="connsiteX2-239" fmla="*/ 273845 w 273845"/>
                    <a:gd name="connsiteY2-240" fmla="*/ 3581399 h 3776661"/>
                    <a:gd name="connsiteX3-241" fmla="*/ 247651 w 273845"/>
                    <a:gd name="connsiteY3-242" fmla="*/ 3702843 h 3776661"/>
                    <a:gd name="connsiteX4-243" fmla="*/ 228601 w 273845"/>
                    <a:gd name="connsiteY4-244" fmla="*/ 3629023 h 3776661"/>
                    <a:gd name="connsiteX5-245" fmla="*/ 166689 w 273845"/>
                    <a:gd name="connsiteY5-246" fmla="*/ 3776661 h 3776661"/>
                    <a:gd name="connsiteX6-247" fmla="*/ 104776 w 273845"/>
                    <a:gd name="connsiteY6-248" fmla="*/ 3664743 h 3776661"/>
                    <a:gd name="connsiteX7-249" fmla="*/ 57151 w 273845"/>
                    <a:gd name="connsiteY7-250" fmla="*/ 3750467 h 3776661"/>
                    <a:gd name="connsiteX8-251" fmla="*/ 1 w 273845"/>
                    <a:gd name="connsiteY8-252" fmla="*/ 3609974 h 3776661"/>
                    <a:gd name="connsiteX9-253" fmla="*/ 0 w 273845"/>
                    <a:gd name="connsiteY9-254" fmla="*/ 0 h 3776661"/>
                    <a:gd name="connsiteX0-255" fmla="*/ 0 w 273845"/>
                    <a:gd name="connsiteY0-256" fmla="*/ 0 h 3776661"/>
                    <a:gd name="connsiteX1-257" fmla="*/ 272825 w 273845"/>
                    <a:gd name="connsiteY1-258" fmla="*/ 0 h 3776661"/>
                    <a:gd name="connsiteX2-259" fmla="*/ 273845 w 273845"/>
                    <a:gd name="connsiteY2-260" fmla="*/ 3581399 h 3776661"/>
                    <a:gd name="connsiteX3-261" fmla="*/ 247651 w 273845"/>
                    <a:gd name="connsiteY3-262" fmla="*/ 3702843 h 3776661"/>
                    <a:gd name="connsiteX4-263" fmla="*/ 228601 w 273845"/>
                    <a:gd name="connsiteY4-264" fmla="*/ 3629023 h 3776661"/>
                    <a:gd name="connsiteX5-265" fmla="*/ 166689 w 273845"/>
                    <a:gd name="connsiteY5-266" fmla="*/ 3776661 h 3776661"/>
                    <a:gd name="connsiteX6-267" fmla="*/ 104776 w 273845"/>
                    <a:gd name="connsiteY6-268" fmla="*/ 3664743 h 3776661"/>
                    <a:gd name="connsiteX7-269" fmla="*/ 57151 w 273845"/>
                    <a:gd name="connsiteY7-270" fmla="*/ 3750467 h 3776661"/>
                    <a:gd name="connsiteX8-271" fmla="*/ 1 w 273845"/>
                    <a:gd name="connsiteY8-272" fmla="*/ 3609974 h 3776661"/>
                    <a:gd name="connsiteX9-273" fmla="*/ 0 w 273845"/>
                    <a:gd name="connsiteY9-274" fmla="*/ 0 h 3776661"/>
                    <a:gd name="connsiteX0-275" fmla="*/ 0 w 273845"/>
                    <a:gd name="connsiteY0-276" fmla="*/ 0 h 3776661"/>
                    <a:gd name="connsiteX1-277" fmla="*/ 272825 w 273845"/>
                    <a:gd name="connsiteY1-278" fmla="*/ 0 h 3776661"/>
                    <a:gd name="connsiteX2-279" fmla="*/ 273845 w 273845"/>
                    <a:gd name="connsiteY2-280" fmla="*/ 3581399 h 3776661"/>
                    <a:gd name="connsiteX3-281" fmla="*/ 247651 w 273845"/>
                    <a:gd name="connsiteY3-282" fmla="*/ 3702843 h 3776661"/>
                    <a:gd name="connsiteX4-283" fmla="*/ 228601 w 273845"/>
                    <a:gd name="connsiteY4-284" fmla="*/ 3629023 h 3776661"/>
                    <a:gd name="connsiteX5-285" fmla="*/ 166689 w 273845"/>
                    <a:gd name="connsiteY5-286" fmla="*/ 3776661 h 3776661"/>
                    <a:gd name="connsiteX6-287" fmla="*/ 104776 w 273845"/>
                    <a:gd name="connsiteY6-288" fmla="*/ 3664743 h 3776661"/>
                    <a:gd name="connsiteX7-289" fmla="*/ 57151 w 273845"/>
                    <a:gd name="connsiteY7-290" fmla="*/ 3750467 h 3776661"/>
                    <a:gd name="connsiteX8-291" fmla="*/ 1 w 273845"/>
                    <a:gd name="connsiteY8-292" fmla="*/ 3609974 h 3776661"/>
                    <a:gd name="connsiteX9-293" fmla="*/ 0 w 273845"/>
                    <a:gd name="connsiteY9-294" fmla="*/ 0 h 3776661"/>
                    <a:gd name="connsiteX0-295" fmla="*/ 0 w 273845"/>
                    <a:gd name="connsiteY0-296" fmla="*/ 0 h 3776661"/>
                    <a:gd name="connsiteX1-297" fmla="*/ 272825 w 273845"/>
                    <a:gd name="connsiteY1-298" fmla="*/ 0 h 3776661"/>
                    <a:gd name="connsiteX2-299" fmla="*/ 273845 w 273845"/>
                    <a:gd name="connsiteY2-300" fmla="*/ 3581399 h 3776661"/>
                    <a:gd name="connsiteX3-301" fmla="*/ 247651 w 273845"/>
                    <a:gd name="connsiteY3-302" fmla="*/ 3702843 h 3776661"/>
                    <a:gd name="connsiteX4-303" fmla="*/ 228601 w 273845"/>
                    <a:gd name="connsiteY4-304" fmla="*/ 3629023 h 3776661"/>
                    <a:gd name="connsiteX5-305" fmla="*/ 166689 w 273845"/>
                    <a:gd name="connsiteY5-306" fmla="*/ 3776661 h 3776661"/>
                    <a:gd name="connsiteX6-307" fmla="*/ 104776 w 273845"/>
                    <a:gd name="connsiteY6-308" fmla="*/ 3664743 h 3776661"/>
                    <a:gd name="connsiteX7-309" fmla="*/ 57151 w 273845"/>
                    <a:gd name="connsiteY7-310" fmla="*/ 3750467 h 3776661"/>
                    <a:gd name="connsiteX8-311" fmla="*/ 1 w 273845"/>
                    <a:gd name="connsiteY8-312" fmla="*/ 3609974 h 3776661"/>
                    <a:gd name="connsiteX9-313" fmla="*/ 0 w 273845"/>
                    <a:gd name="connsiteY9-314" fmla="*/ 0 h 3776661"/>
                    <a:gd name="connsiteX0-315" fmla="*/ 0 w 273845"/>
                    <a:gd name="connsiteY0-316" fmla="*/ 0 h 3776661"/>
                    <a:gd name="connsiteX1-317" fmla="*/ 272825 w 273845"/>
                    <a:gd name="connsiteY1-318" fmla="*/ 0 h 3776661"/>
                    <a:gd name="connsiteX2-319" fmla="*/ 273845 w 273845"/>
                    <a:gd name="connsiteY2-320" fmla="*/ 3581399 h 3776661"/>
                    <a:gd name="connsiteX3-321" fmla="*/ 247651 w 273845"/>
                    <a:gd name="connsiteY3-322" fmla="*/ 3702843 h 3776661"/>
                    <a:gd name="connsiteX4-323" fmla="*/ 228601 w 273845"/>
                    <a:gd name="connsiteY4-324" fmla="*/ 3629023 h 3776661"/>
                    <a:gd name="connsiteX5-325" fmla="*/ 166689 w 273845"/>
                    <a:gd name="connsiteY5-326" fmla="*/ 3776661 h 3776661"/>
                    <a:gd name="connsiteX6-327" fmla="*/ 104776 w 273845"/>
                    <a:gd name="connsiteY6-328" fmla="*/ 3664743 h 3776661"/>
                    <a:gd name="connsiteX7-329" fmla="*/ 57151 w 273845"/>
                    <a:gd name="connsiteY7-330" fmla="*/ 3750467 h 3776661"/>
                    <a:gd name="connsiteX8-331" fmla="*/ 1 w 273845"/>
                    <a:gd name="connsiteY8-332" fmla="*/ 3609974 h 3776661"/>
                    <a:gd name="connsiteX9-333" fmla="*/ 0 w 273845"/>
                    <a:gd name="connsiteY9-334" fmla="*/ 0 h 3776661"/>
                    <a:gd name="connsiteX0-335" fmla="*/ 0 w 273845"/>
                    <a:gd name="connsiteY0-336" fmla="*/ 0 h 3776661"/>
                    <a:gd name="connsiteX1-337" fmla="*/ 272825 w 273845"/>
                    <a:gd name="connsiteY1-338" fmla="*/ 0 h 3776661"/>
                    <a:gd name="connsiteX2-339" fmla="*/ 273845 w 273845"/>
                    <a:gd name="connsiteY2-340" fmla="*/ 3581399 h 3776661"/>
                    <a:gd name="connsiteX3-341" fmla="*/ 247651 w 273845"/>
                    <a:gd name="connsiteY3-342" fmla="*/ 3702843 h 3776661"/>
                    <a:gd name="connsiteX4-343" fmla="*/ 228601 w 273845"/>
                    <a:gd name="connsiteY4-344" fmla="*/ 3629023 h 3776661"/>
                    <a:gd name="connsiteX5-345" fmla="*/ 166689 w 273845"/>
                    <a:gd name="connsiteY5-346" fmla="*/ 3776661 h 3776661"/>
                    <a:gd name="connsiteX6-347" fmla="*/ 104776 w 273845"/>
                    <a:gd name="connsiteY6-348" fmla="*/ 3664743 h 3776661"/>
                    <a:gd name="connsiteX7-349" fmla="*/ 57151 w 273845"/>
                    <a:gd name="connsiteY7-350" fmla="*/ 3750467 h 3776661"/>
                    <a:gd name="connsiteX8-351" fmla="*/ 1 w 273845"/>
                    <a:gd name="connsiteY8-352" fmla="*/ 3609974 h 3776661"/>
                    <a:gd name="connsiteX9-353" fmla="*/ 0 w 273845"/>
                    <a:gd name="connsiteY9-354" fmla="*/ 0 h 3776661"/>
                    <a:gd name="connsiteX0-355" fmla="*/ 0 w 273845"/>
                    <a:gd name="connsiteY0-356" fmla="*/ 0 h 3776887"/>
                    <a:gd name="connsiteX1-357" fmla="*/ 272825 w 273845"/>
                    <a:gd name="connsiteY1-358" fmla="*/ 0 h 3776887"/>
                    <a:gd name="connsiteX2-359" fmla="*/ 273845 w 273845"/>
                    <a:gd name="connsiteY2-360" fmla="*/ 3581399 h 3776887"/>
                    <a:gd name="connsiteX3-361" fmla="*/ 247651 w 273845"/>
                    <a:gd name="connsiteY3-362" fmla="*/ 3702843 h 3776887"/>
                    <a:gd name="connsiteX4-363" fmla="*/ 228601 w 273845"/>
                    <a:gd name="connsiteY4-364" fmla="*/ 3629023 h 3776887"/>
                    <a:gd name="connsiteX5-365" fmla="*/ 166689 w 273845"/>
                    <a:gd name="connsiteY5-366" fmla="*/ 3776661 h 3776887"/>
                    <a:gd name="connsiteX6-367" fmla="*/ 104776 w 273845"/>
                    <a:gd name="connsiteY6-368" fmla="*/ 3664743 h 3776887"/>
                    <a:gd name="connsiteX7-369" fmla="*/ 57151 w 273845"/>
                    <a:gd name="connsiteY7-370" fmla="*/ 3750467 h 3776887"/>
                    <a:gd name="connsiteX8-371" fmla="*/ 1 w 273845"/>
                    <a:gd name="connsiteY8-372" fmla="*/ 3609974 h 3776887"/>
                    <a:gd name="connsiteX9-373" fmla="*/ 0 w 273845"/>
                    <a:gd name="connsiteY9-374" fmla="*/ 0 h 3776887"/>
                    <a:gd name="connsiteX0-375" fmla="*/ 0 w 273845"/>
                    <a:gd name="connsiteY0-376" fmla="*/ 0 h 3776887"/>
                    <a:gd name="connsiteX1-377" fmla="*/ 272825 w 273845"/>
                    <a:gd name="connsiteY1-378" fmla="*/ 0 h 3776887"/>
                    <a:gd name="connsiteX2-379" fmla="*/ 273845 w 273845"/>
                    <a:gd name="connsiteY2-380" fmla="*/ 3581399 h 3776887"/>
                    <a:gd name="connsiteX3-381" fmla="*/ 247651 w 273845"/>
                    <a:gd name="connsiteY3-382" fmla="*/ 3702843 h 3776887"/>
                    <a:gd name="connsiteX4-383" fmla="*/ 228601 w 273845"/>
                    <a:gd name="connsiteY4-384" fmla="*/ 3629023 h 3776887"/>
                    <a:gd name="connsiteX5-385" fmla="*/ 166689 w 273845"/>
                    <a:gd name="connsiteY5-386" fmla="*/ 3776661 h 3776887"/>
                    <a:gd name="connsiteX6-387" fmla="*/ 104776 w 273845"/>
                    <a:gd name="connsiteY6-388" fmla="*/ 3664743 h 3776887"/>
                    <a:gd name="connsiteX7-389" fmla="*/ 57151 w 273845"/>
                    <a:gd name="connsiteY7-390" fmla="*/ 3750467 h 3776887"/>
                    <a:gd name="connsiteX8-391" fmla="*/ 1 w 273845"/>
                    <a:gd name="connsiteY8-392" fmla="*/ 3609974 h 3776887"/>
                    <a:gd name="connsiteX9-393" fmla="*/ 0 w 273845"/>
                    <a:gd name="connsiteY9-394" fmla="*/ 0 h 3776887"/>
                    <a:gd name="connsiteX0-395" fmla="*/ 0 w 273845"/>
                    <a:gd name="connsiteY0-396" fmla="*/ 0 h 3776887"/>
                    <a:gd name="connsiteX1-397" fmla="*/ 272825 w 273845"/>
                    <a:gd name="connsiteY1-398" fmla="*/ 0 h 3776887"/>
                    <a:gd name="connsiteX2-399" fmla="*/ 273845 w 273845"/>
                    <a:gd name="connsiteY2-400" fmla="*/ 3581399 h 3776887"/>
                    <a:gd name="connsiteX3-401" fmla="*/ 247651 w 273845"/>
                    <a:gd name="connsiteY3-402" fmla="*/ 3702843 h 3776887"/>
                    <a:gd name="connsiteX4-403" fmla="*/ 228601 w 273845"/>
                    <a:gd name="connsiteY4-404" fmla="*/ 3629023 h 3776887"/>
                    <a:gd name="connsiteX5-405" fmla="*/ 166689 w 273845"/>
                    <a:gd name="connsiteY5-406" fmla="*/ 3776661 h 3776887"/>
                    <a:gd name="connsiteX6-407" fmla="*/ 104776 w 273845"/>
                    <a:gd name="connsiteY6-408" fmla="*/ 3664743 h 3776887"/>
                    <a:gd name="connsiteX7-409" fmla="*/ 57151 w 273845"/>
                    <a:gd name="connsiteY7-410" fmla="*/ 3750467 h 3776887"/>
                    <a:gd name="connsiteX8-411" fmla="*/ 1 w 273845"/>
                    <a:gd name="connsiteY8-412" fmla="*/ 3609974 h 3776887"/>
                    <a:gd name="connsiteX9-413" fmla="*/ 0 w 273845"/>
                    <a:gd name="connsiteY9-414" fmla="*/ 0 h 3776887"/>
                    <a:gd name="connsiteX0-415" fmla="*/ 0 w 273845"/>
                    <a:gd name="connsiteY0-416" fmla="*/ 0 h 3776859"/>
                    <a:gd name="connsiteX1-417" fmla="*/ 272825 w 273845"/>
                    <a:gd name="connsiteY1-418" fmla="*/ 0 h 3776859"/>
                    <a:gd name="connsiteX2-419" fmla="*/ 273845 w 273845"/>
                    <a:gd name="connsiteY2-420" fmla="*/ 3581399 h 3776859"/>
                    <a:gd name="connsiteX3-421" fmla="*/ 247651 w 273845"/>
                    <a:gd name="connsiteY3-422" fmla="*/ 3702843 h 3776859"/>
                    <a:gd name="connsiteX4-423" fmla="*/ 223839 w 273845"/>
                    <a:gd name="connsiteY4-424" fmla="*/ 3631404 h 3776859"/>
                    <a:gd name="connsiteX5-425" fmla="*/ 166689 w 273845"/>
                    <a:gd name="connsiteY5-426" fmla="*/ 3776661 h 3776859"/>
                    <a:gd name="connsiteX6-427" fmla="*/ 104776 w 273845"/>
                    <a:gd name="connsiteY6-428" fmla="*/ 3664743 h 3776859"/>
                    <a:gd name="connsiteX7-429" fmla="*/ 57151 w 273845"/>
                    <a:gd name="connsiteY7-430" fmla="*/ 3750467 h 3776859"/>
                    <a:gd name="connsiteX8-431" fmla="*/ 1 w 273845"/>
                    <a:gd name="connsiteY8-432" fmla="*/ 3609974 h 3776859"/>
                    <a:gd name="connsiteX9-433" fmla="*/ 0 w 273845"/>
                    <a:gd name="connsiteY9-434" fmla="*/ 0 h 3776859"/>
                    <a:gd name="connsiteX0-435" fmla="*/ 0 w 273845"/>
                    <a:gd name="connsiteY0-436" fmla="*/ 0 h 3776859"/>
                    <a:gd name="connsiteX1-437" fmla="*/ 272825 w 273845"/>
                    <a:gd name="connsiteY1-438" fmla="*/ 0 h 3776859"/>
                    <a:gd name="connsiteX2-439" fmla="*/ 273845 w 273845"/>
                    <a:gd name="connsiteY2-440" fmla="*/ 3581399 h 3776859"/>
                    <a:gd name="connsiteX3-441" fmla="*/ 247651 w 273845"/>
                    <a:gd name="connsiteY3-442" fmla="*/ 3702843 h 3776859"/>
                    <a:gd name="connsiteX4-443" fmla="*/ 223839 w 273845"/>
                    <a:gd name="connsiteY4-444" fmla="*/ 3631404 h 3776859"/>
                    <a:gd name="connsiteX5-445" fmla="*/ 166689 w 273845"/>
                    <a:gd name="connsiteY5-446" fmla="*/ 3776661 h 3776859"/>
                    <a:gd name="connsiteX6-447" fmla="*/ 104776 w 273845"/>
                    <a:gd name="connsiteY6-448" fmla="*/ 3664743 h 3776859"/>
                    <a:gd name="connsiteX7-449" fmla="*/ 57151 w 273845"/>
                    <a:gd name="connsiteY7-450" fmla="*/ 3750467 h 3776859"/>
                    <a:gd name="connsiteX8-451" fmla="*/ 1 w 273845"/>
                    <a:gd name="connsiteY8-452" fmla="*/ 3609974 h 3776859"/>
                    <a:gd name="connsiteX9-453" fmla="*/ 0 w 273845"/>
                    <a:gd name="connsiteY9-454" fmla="*/ 0 h 3776859"/>
                    <a:gd name="connsiteX0-455" fmla="*/ 0 w 273894"/>
                    <a:gd name="connsiteY0-456" fmla="*/ 0 h 3776859"/>
                    <a:gd name="connsiteX1-457" fmla="*/ 272825 w 273894"/>
                    <a:gd name="connsiteY1-458" fmla="*/ 0 h 3776859"/>
                    <a:gd name="connsiteX2-459" fmla="*/ 273845 w 273894"/>
                    <a:gd name="connsiteY2-460" fmla="*/ 3581399 h 3776859"/>
                    <a:gd name="connsiteX3-461" fmla="*/ 247651 w 273894"/>
                    <a:gd name="connsiteY3-462" fmla="*/ 3702843 h 3776859"/>
                    <a:gd name="connsiteX4-463" fmla="*/ 223839 w 273894"/>
                    <a:gd name="connsiteY4-464" fmla="*/ 3631404 h 3776859"/>
                    <a:gd name="connsiteX5-465" fmla="*/ 166689 w 273894"/>
                    <a:gd name="connsiteY5-466" fmla="*/ 3776661 h 3776859"/>
                    <a:gd name="connsiteX6-467" fmla="*/ 104776 w 273894"/>
                    <a:gd name="connsiteY6-468" fmla="*/ 3664743 h 3776859"/>
                    <a:gd name="connsiteX7-469" fmla="*/ 57151 w 273894"/>
                    <a:gd name="connsiteY7-470" fmla="*/ 3750467 h 3776859"/>
                    <a:gd name="connsiteX8-471" fmla="*/ 1 w 273894"/>
                    <a:gd name="connsiteY8-472" fmla="*/ 3609974 h 3776859"/>
                    <a:gd name="connsiteX9-473" fmla="*/ 0 w 273894"/>
                    <a:gd name="connsiteY9-474" fmla="*/ 0 h 3776859"/>
                    <a:gd name="connsiteX0-475" fmla="*/ 0 w 273894"/>
                    <a:gd name="connsiteY0-476" fmla="*/ 0 h 3776859"/>
                    <a:gd name="connsiteX1-477" fmla="*/ 272825 w 273894"/>
                    <a:gd name="connsiteY1-478" fmla="*/ 0 h 3776859"/>
                    <a:gd name="connsiteX2-479" fmla="*/ 273845 w 273894"/>
                    <a:gd name="connsiteY2-480" fmla="*/ 3581399 h 3776859"/>
                    <a:gd name="connsiteX3-481" fmla="*/ 247651 w 273894"/>
                    <a:gd name="connsiteY3-482" fmla="*/ 3702843 h 3776859"/>
                    <a:gd name="connsiteX4-483" fmla="*/ 223839 w 273894"/>
                    <a:gd name="connsiteY4-484" fmla="*/ 3631404 h 3776859"/>
                    <a:gd name="connsiteX5-485" fmla="*/ 166689 w 273894"/>
                    <a:gd name="connsiteY5-486" fmla="*/ 3776661 h 3776859"/>
                    <a:gd name="connsiteX6-487" fmla="*/ 104776 w 273894"/>
                    <a:gd name="connsiteY6-488" fmla="*/ 3664743 h 3776859"/>
                    <a:gd name="connsiteX7-489" fmla="*/ 57151 w 273894"/>
                    <a:gd name="connsiteY7-490" fmla="*/ 3750467 h 3776859"/>
                    <a:gd name="connsiteX8-491" fmla="*/ 1 w 273894"/>
                    <a:gd name="connsiteY8-492" fmla="*/ 3609974 h 3776859"/>
                    <a:gd name="connsiteX9-493" fmla="*/ 0 w 273894"/>
                    <a:gd name="connsiteY9-494" fmla="*/ 0 h 3776859"/>
                    <a:gd name="connsiteX0-495" fmla="*/ 0 w 273845"/>
                    <a:gd name="connsiteY0-496" fmla="*/ 0 h 3776859"/>
                    <a:gd name="connsiteX1-497" fmla="*/ 272825 w 273845"/>
                    <a:gd name="connsiteY1-498" fmla="*/ 0 h 3776859"/>
                    <a:gd name="connsiteX2-499" fmla="*/ 273845 w 273845"/>
                    <a:gd name="connsiteY2-500" fmla="*/ 3581399 h 3776859"/>
                    <a:gd name="connsiteX3-501" fmla="*/ 247651 w 273845"/>
                    <a:gd name="connsiteY3-502" fmla="*/ 3702843 h 3776859"/>
                    <a:gd name="connsiteX4-503" fmla="*/ 223839 w 273845"/>
                    <a:gd name="connsiteY4-504" fmla="*/ 3631404 h 3776859"/>
                    <a:gd name="connsiteX5-505" fmla="*/ 166689 w 273845"/>
                    <a:gd name="connsiteY5-506" fmla="*/ 3776661 h 3776859"/>
                    <a:gd name="connsiteX6-507" fmla="*/ 104776 w 273845"/>
                    <a:gd name="connsiteY6-508" fmla="*/ 3664743 h 3776859"/>
                    <a:gd name="connsiteX7-509" fmla="*/ 57151 w 273845"/>
                    <a:gd name="connsiteY7-510" fmla="*/ 3750467 h 3776859"/>
                    <a:gd name="connsiteX8-511" fmla="*/ 1 w 273845"/>
                    <a:gd name="connsiteY8-512" fmla="*/ 3609974 h 3776859"/>
                    <a:gd name="connsiteX9-513" fmla="*/ 0 w 273845"/>
                    <a:gd name="connsiteY9-514" fmla="*/ 0 h 3776859"/>
                    <a:gd name="connsiteX0-515" fmla="*/ 0 w 273845"/>
                    <a:gd name="connsiteY0-516" fmla="*/ 0 h 3776859"/>
                    <a:gd name="connsiteX1-517" fmla="*/ 272825 w 273845"/>
                    <a:gd name="connsiteY1-518" fmla="*/ 0 h 3776859"/>
                    <a:gd name="connsiteX2-519" fmla="*/ 273845 w 273845"/>
                    <a:gd name="connsiteY2-520" fmla="*/ 3581399 h 3776859"/>
                    <a:gd name="connsiteX3-521" fmla="*/ 252414 w 273845"/>
                    <a:gd name="connsiteY3-522" fmla="*/ 3702843 h 3776859"/>
                    <a:gd name="connsiteX4-523" fmla="*/ 223839 w 273845"/>
                    <a:gd name="connsiteY4-524" fmla="*/ 3631404 h 3776859"/>
                    <a:gd name="connsiteX5-525" fmla="*/ 166689 w 273845"/>
                    <a:gd name="connsiteY5-526" fmla="*/ 3776661 h 3776859"/>
                    <a:gd name="connsiteX6-527" fmla="*/ 104776 w 273845"/>
                    <a:gd name="connsiteY6-528" fmla="*/ 3664743 h 3776859"/>
                    <a:gd name="connsiteX7-529" fmla="*/ 57151 w 273845"/>
                    <a:gd name="connsiteY7-530" fmla="*/ 3750467 h 3776859"/>
                    <a:gd name="connsiteX8-531" fmla="*/ 1 w 273845"/>
                    <a:gd name="connsiteY8-532" fmla="*/ 3609974 h 3776859"/>
                    <a:gd name="connsiteX9-533" fmla="*/ 0 w 273845"/>
                    <a:gd name="connsiteY9-534" fmla="*/ 0 h 3776859"/>
                    <a:gd name="connsiteX0-535" fmla="*/ 0 w 273845"/>
                    <a:gd name="connsiteY0-536" fmla="*/ 0 h 3776859"/>
                    <a:gd name="connsiteX1-537" fmla="*/ 272825 w 273845"/>
                    <a:gd name="connsiteY1-538" fmla="*/ 0 h 3776859"/>
                    <a:gd name="connsiteX2-539" fmla="*/ 273845 w 273845"/>
                    <a:gd name="connsiteY2-540" fmla="*/ 3581399 h 3776859"/>
                    <a:gd name="connsiteX3-541" fmla="*/ 252414 w 273845"/>
                    <a:gd name="connsiteY3-542" fmla="*/ 3702843 h 3776859"/>
                    <a:gd name="connsiteX4-543" fmla="*/ 223839 w 273845"/>
                    <a:gd name="connsiteY4-544" fmla="*/ 3631404 h 3776859"/>
                    <a:gd name="connsiteX5-545" fmla="*/ 166689 w 273845"/>
                    <a:gd name="connsiteY5-546" fmla="*/ 3776661 h 3776859"/>
                    <a:gd name="connsiteX6-547" fmla="*/ 104776 w 273845"/>
                    <a:gd name="connsiteY6-548" fmla="*/ 3664743 h 3776859"/>
                    <a:gd name="connsiteX7-549" fmla="*/ 57151 w 273845"/>
                    <a:gd name="connsiteY7-550" fmla="*/ 3750467 h 3776859"/>
                    <a:gd name="connsiteX8-551" fmla="*/ 1 w 273845"/>
                    <a:gd name="connsiteY8-552" fmla="*/ 3609974 h 3776859"/>
                    <a:gd name="connsiteX9-553" fmla="*/ 0 w 273845"/>
                    <a:gd name="connsiteY9-554" fmla="*/ 0 h 3776859"/>
                    <a:gd name="connsiteX0-555" fmla="*/ 0 w 273845"/>
                    <a:gd name="connsiteY0-556" fmla="*/ 0 h 3776859"/>
                    <a:gd name="connsiteX1-557" fmla="*/ 272825 w 273845"/>
                    <a:gd name="connsiteY1-558" fmla="*/ 0 h 3776859"/>
                    <a:gd name="connsiteX2-559" fmla="*/ 273845 w 273845"/>
                    <a:gd name="connsiteY2-560" fmla="*/ 3581399 h 3776859"/>
                    <a:gd name="connsiteX3-561" fmla="*/ 245270 w 273845"/>
                    <a:gd name="connsiteY3-562" fmla="*/ 3702843 h 3776859"/>
                    <a:gd name="connsiteX4-563" fmla="*/ 223839 w 273845"/>
                    <a:gd name="connsiteY4-564" fmla="*/ 3631404 h 3776859"/>
                    <a:gd name="connsiteX5-565" fmla="*/ 166689 w 273845"/>
                    <a:gd name="connsiteY5-566" fmla="*/ 3776661 h 3776859"/>
                    <a:gd name="connsiteX6-567" fmla="*/ 104776 w 273845"/>
                    <a:gd name="connsiteY6-568" fmla="*/ 3664743 h 3776859"/>
                    <a:gd name="connsiteX7-569" fmla="*/ 57151 w 273845"/>
                    <a:gd name="connsiteY7-570" fmla="*/ 3750467 h 3776859"/>
                    <a:gd name="connsiteX8-571" fmla="*/ 1 w 273845"/>
                    <a:gd name="connsiteY8-572" fmla="*/ 3609974 h 3776859"/>
                    <a:gd name="connsiteX9-573" fmla="*/ 0 w 273845"/>
                    <a:gd name="connsiteY9-574" fmla="*/ 0 h 3776859"/>
                    <a:gd name="connsiteX0-575" fmla="*/ 0 w 273845"/>
                    <a:gd name="connsiteY0-576" fmla="*/ 0 h 3776859"/>
                    <a:gd name="connsiteX1-577" fmla="*/ 272825 w 273845"/>
                    <a:gd name="connsiteY1-578" fmla="*/ 0 h 3776859"/>
                    <a:gd name="connsiteX2-579" fmla="*/ 273845 w 273845"/>
                    <a:gd name="connsiteY2-580" fmla="*/ 3581399 h 3776859"/>
                    <a:gd name="connsiteX3-581" fmla="*/ 245270 w 273845"/>
                    <a:gd name="connsiteY3-582" fmla="*/ 3702843 h 3776859"/>
                    <a:gd name="connsiteX4-583" fmla="*/ 223839 w 273845"/>
                    <a:gd name="connsiteY4-584" fmla="*/ 3631404 h 3776859"/>
                    <a:gd name="connsiteX5-585" fmla="*/ 166689 w 273845"/>
                    <a:gd name="connsiteY5-586" fmla="*/ 3776661 h 3776859"/>
                    <a:gd name="connsiteX6-587" fmla="*/ 104776 w 273845"/>
                    <a:gd name="connsiteY6-588" fmla="*/ 3664743 h 3776859"/>
                    <a:gd name="connsiteX7-589" fmla="*/ 57151 w 273845"/>
                    <a:gd name="connsiteY7-590" fmla="*/ 3750467 h 3776859"/>
                    <a:gd name="connsiteX8-591" fmla="*/ 1 w 273845"/>
                    <a:gd name="connsiteY8-592" fmla="*/ 3609974 h 3776859"/>
                    <a:gd name="connsiteX9-593" fmla="*/ 0 w 273845"/>
                    <a:gd name="connsiteY9-594" fmla="*/ 0 h 3776859"/>
                    <a:gd name="connsiteX0-595" fmla="*/ 0 w 273845"/>
                    <a:gd name="connsiteY0-596" fmla="*/ 0 h 3776859"/>
                    <a:gd name="connsiteX1-597" fmla="*/ 272825 w 273845"/>
                    <a:gd name="connsiteY1-598" fmla="*/ 0 h 3776859"/>
                    <a:gd name="connsiteX2-599" fmla="*/ 273845 w 273845"/>
                    <a:gd name="connsiteY2-600" fmla="*/ 3581399 h 3776859"/>
                    <a:gd name="connsiteX3-601" fmla="*/ 245270 w 273845"/>
                    <a:gd name="connsiteY3-602" fmla="*/ 3702843 h 3776859"/>
                    <a:gd name="connsiteX4-603" fmla="*/ 223839 w 273845"/>
                    <a:gd name="connsiteY4-604" fmla="*/ 3631404 h 3776859"/>
                    <a:gd name="connsiteX5-605" fmla="*/ 166689 w 273845"/>
                    <a:gd name="connsiteY5-606" fmla="*/ 3776661 h 3776859"/>
                    <a:gd name="connsiteX6-607" fmla="*/ 104776 w 273845"/>
                    <a:gd name="connsiteY6-608" fmla="*/ 3664743 h 3776859"/>
                    <a:gd name="connsiteX7-609" fmla="*/ 57151 w 273845"/>
                    <a:gd name="connsiteY7-610" fmla="*/ 3750467 h 3776859"/>
                    <a:gd name="connsiteX8-611" fmla="*/ 1 w 273845"/>
                    <a:gd name="connsiteY8-612" fmla="*/ 3609974 h 3776859"/>
                    <a:gd name="connsiteX9-613" fmla="*/ 0 w 273845"/>
                    <a:gd name="connsiteY9-614" fmla="*/ 0 h 3776859"/>
                    <a:gd name="connsiteX0-615" fmla="*/ 0 w 273845"/>
                    <a:gd name="connsiteY0-616" fmla="*/ 0 h 3776859"/>
                    <a:gd name="connsiteX1-617" fmla="*/ 272825 w 273845"/>
                    <a:gd name="connsiteY1-618" fmla="*/ 0 h 3776859"/>
                    <a:gd name="connsiteX2-619" fmla="*/ 273845 w 273845"/>
                    <a:gd name="connsiteY2-620" fmla="*/ 3581399 h 3776859"/>
                    <a:gd name="connsiteX3-621" fmla="*/ 245270 w 273845"/>
                    <a:gd name="connsiteY3-622" fmla="*/ 3702843 h 3776859"/>
                    <a:gd name="connsiteX4-623" fmla="*/ 223839 w 273845"/>
                    <a:gd name="connsiteY4-624" fmla="*/ 3631404 h 3776859"/>
                    <a:gd name="connsiteX5-625" fmla="*/ 166689 w 273845"/>
                    <a:gd name="connsiteY5-626" fmla="*/ 3776661 h 3776859"/>
                    <a:gd name="connsiteX6-627" fmla="*/ 104776 w 273845"/>
                    <a:gd name="connsiteY6-628" fmla="*/ 3664743 h 3776859"/>
                    <a:gd name="connsiteX7-629" fmla="*/ 57151 w 273845"/>
                    <a:gd name="connsiteY7-630" fmla="*/ 3750467 h 3776859"/>
                    <a:gd name="connsiteX8-631" fmla="*/ 1 w 273845"/>
                    <a:gd name="connsiteY8-632" fmla="*/ 3609974 h 3776859"/>
                    <a:gd name="connsiteX9-633" fmla="*/ 0 w 273845"/>
                    <a:gd name="connsiteY9-634" fmla="*/ 0 h 3776859"/>
                    <a:gd name="connsiteX0-635" fmla="*/ 0 w 273845"/>
                    <a:gd name="connsiteY0-636" fmla="*/ 0 h 3776859"/>
                    <a:gd name="connsiteX1-637" fmla="*/ 272825 w 273845"/>
                    <a:gd name="connsiteY1-638" fmla="*/ 0 h 3776859"/>
                    <a:gd name="connsiteX2-639" fmla="*/ 273845 w 273845"/>
                    <a:gd name="connsiteY2-640" fmla="*/ 3581399 h 3776859"/>
                    <a:gd name="connsiteX3-641" fmla="*/ 245270 w 273845"/>
                    <a:gd name="connsiteY3-642" fmla="*/ 3702843 h 3776859"/>
                    <a:gd name="connsiteX4-643" fmla="*/ 223839 w 273845"/>
                    <a:gd name="connsiteY4-644" fmla="*/ 3631404 h 3776859"/>
                    <a:gd name="connsiteX5-645" fmla="*/ 166689 w 273845"/>
                    <a:gd name="connsiteY5-646" fmla="*/ 3776661 h 3776859"/>
                    <a:gd name="connsiteX6-647" fmla="*/ 104776 w 273845"/>
                    <a:gd name="connsiteY6-648" fmla="*/ 3664743 h 3776859"/>
                    <a:gd name="connsiteX7-649" fmla="*/ 57151 w 273845"/>
                    <a:gd name="connsiteY7-650" fmla="*/ 3750467 h 3776859"/>
                    <a:gd name="connsiteX8-651" fmla="*/ 1 w 273845"/>
                    <a:gd name="connsiteY8-652" fmla="*/ 3609974 h 3776859"/>
                    <a:gd name="connsiteX9-653" fmla="*/ 0 w 273845"/>
                    <a:gd name="connsiteY9-654" fmla="*/ 0 h 3776859"/>
                    <a:gd name="connsiteX0-655" fmla="*/ 0 w 273845"/>
                    <a:gd name="connsiteY0-656" fmla="*/ 0 h 3776859"/>
                    <a:gd name="connsiteX1-657" fmla="*/ 272825 w 273845"/>
                    <a:gd name="connsiteY1-658" fmla="*/ 0 h 3776859"/>
                    <a:gd name="connsiteX2-659" fmla="*/ 273845 w 273845"/>
                    <a:gd name="connsiteY2-660" fmla="*/ 3581399 h 3776859"/>
                    <a:gd name="connsiteX3-661" fmla="*/ 245270 w 273845"/>
                    <a:gd name="connsiteY3-662" fmla="*/ 3702843 h 3776859"/>
                    <a:gd name="connsiteX4-663" fmla="*/ 223839 w 273845"/>
                    <a:gd name="connsiteY4-664" fmla="*/ 3631404 h 3776859"/>
                    <a:gd name="connsiteX5-665" fmla="*/ 166689 w 273845"/>
                    <a:gd name="connsiteY5-666" fmla="*/ 3776661 h 3776859"/>
                    <a:gd name="connsiteX6-667" fmla="*/ 104776 w 273845"/>
                    <a:gd name="connsiteY6-668" fmla="*/ 3664743 h 3776859"/>
                    <a:gd name="connsiteX7-669" fmla="*/ 57151 w 273845"/>
                    <a:gd name="connsiteY7-670" fmla="*/ 3750467 h 3776859"/>
                    <a:gd name="connsiteX8-671" fmla="*/ 1 w 273845"/>
                    <a:gd name="connsiteY8-672" fmla="*/ 3609974 h 3776859"/>
                    <a:gd name="connsiteX9-673" fmla="*/ 0 w 273845"/>
                    <a:gd name="connsiteY9-674" fmla="*/ 0 h 3776859"/>
                    <a:gd name="connsiteX0-675" fmla="*/ 0 w 273845"/>
                    <a:gd name="connsiteY0-676" fmla="*/ 0 h 3776859"/>
                    <a:gd name="connsiteX1-677" fmla="*/ 272825 w 273845"/>
                    <a:gd name="connsiteY1-678" fmla="*/ 0 h 3776859"/>
                    <a:gd name="connsiteX2-679" fmla="*/ 273845 w 273845"/>
                    <a:gd name="connsiteY2-680" fmla="*/ 3581399 h 3776859"/>
                    <a:gd name="connsiteX3-681" fmla="*/ 245270 w 273845"/>
                    <a:gd name="connsiteY3-682" fmla="*/ 3702843 h 3776859"/>
                    <a:gd name="connsiteX4-683" fmla="*/ 223839 w 273845"/>
                    <a:gd name="connsiteY4-684" fmla="*/ 3631404 h 3776859"/>
                    <a:gd name="connsiteX5-685" fmla="*/ 166689 w 273845"/>
                    <a:gd name="connsiteY5-686" fmla="*/ 3776661 h 3776859"/>
                    <a:gd name="connsiteX6-687" fmla="*/ 104776 w 273845"/>
                    <a:gd name="connsiteY6-688" fmla="*/ 3664743 h 3776859"/>
                    <a:gd name="connsiteX7-689" fmla="*/ 57151 w 273845"/>
                    <a:gd name="connsiteY7-690" fmla="*/ 3750467 h 3776859"/>
                    <a:gd name="connsiteX8-691" fmla="*/ 1 w 273845"/>
                    <a:gd name="connsiteY8-692" fmla="*/ 3609974 h 3776859"/>
                    <a:gd name="connsiteX9-693" fmla="*/ 0 w 273845"/>
                    <a:gd name="connsiteY9-694" fmla="*/ 0 h 3776859"/>
                    <a:gd name="connsiteX0-695" fmla="*/ 0 w 273845"/>
                    <a:gd name="connsiteY0-696" fmla="*/ 0 h 3776859"/>
                    <a:gd name="connsiteX1-697" fmla="*/ 272825 w 273845"/>
                    <a:gd name="connsiteY1-698" fmla="*/ 0 h 3776859"/>
                    <a:gd name="connsiteX2-699" fmla="*/ 273845 w 273845"/>
                    <a:gd name="connsiteY2-700" fmla="*/ 3581399 h 3776859"/>
                    <a:gd name="connsiteX3-701" fmla="*/ 245270 w 273845"/>
                    <a:gd name="connsiteY3-702" fmla="*/ 3702843 h 3776859"/>
                    <a:gd name="connsiteX4-703" fmla="*/ 223839 w 273845"/>
                    <a:gd name="connsiteY4-704" fmla="*/ 3631404 h 3776859"/>
                    <a:gd name="connsiteX5-705" fmla="*/ 166689 w 273845"/>
                    <a:gd name="connsiteY5-706" fmla="*/ 3776661 h 3776859"/>
                    <a:gd name="connsiteX6-707" fmla="*/ 104776 w 273845"/>
                    <a:gd name="connsiteY6-708" fmla="*/ 3664743 h 3776859"/>
                    <a:gd name="connsiteX7-709" fmla="*/ 57151 w 273845"/>
                    <a:gd name="connsiteY7-710" fmla="*/ 3750467 h 3776859"/>
                    <a:gd name="connsiteX8-711" fmla="*/ 1 w 273845"/>
                    <a:gd name="connsiteY8-712" fmla="*/ 3609974 h 3776859"/>
                    <a:gd name="connsiteX9-713" fmla="*/ 0 w 273845"/>
                    <a:gd name="connsiteY9-714" fmla="*/ 0 h 377685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  <a:cxn ang="0">
                      <a:pos x="connsiteX6-35" y="connsiteY6-36"/>
                    </a:cxn>
                    <a:cxn ang="0">
                      <a:pos x="connsiteX7-51" y="connsiteY7-52"/>
                    </a:cxn>
                    <a:cxn ang="0">
                      <a:pos x="connsiteX8-69" y="connsiteY8-70"/>
                    </a:cxn>
                    <a:cxn ang="0">
                      <a:pos x="connsiteX9-89" y="connsiteY9-90"/>
                    </a:cxn>
                  </a:cxnLst>
                  <a:rect l="l" t="t" r="r" b="b"/>
                  <a:pathLst>
                    <a:path w="273845" h="3776859">
                      <a:moveTo>
                        <a:pt x="0" y="0"/>
                      </a:moveTo>
                      <a:lnTo>
                        <a:pt x="272825" y="0"/>
                      </a:lnTo>
                      <a:lnTo>
                        <a:pt x="273845" y="3581399"/>
                      </a:lnTo>
                      <a:cubicBezTo>
                        <a:pt x="269876" y="3659980"/>
                        <a:pt x="258763" y="3688555"/>
                        <a:pt x="245270" y="3702843"/>
                      </a:cubicBezTo>
                      <a:cubicBezTo>
                        <a:pt x="228204" y="3675061"/>
                        <a:pt x="236936" y="3619101"/>
                        <a:pt x="223839" y="3631404"/>
                      </a:cubicBezTo>
                      <a:cubicBezTo>
                        <a:pt x="210742" y="3643707"/>
                        <a:pt x="186533" y="3771105"/>
                        <a:pt x="166689" y="3776661"/>
                      </a:cubicBezTo>
                      <a:cubicBezTo>
                        <a:pt x="146845" y="3782217"/>
                        <a:pt x="123032" y="3669109"/>
                        <a:pt x="104776" y="3664743"/>
                      </a:cubicBezTo>
                      <a:cubicBezTo>
                        <a:pt x="86520" y="3660377"/>
                        <a:pt x="74614" y="3759595"/>
                        <a:pt x="57151" y="3750467"/>
                      </a:cubicBezTo>
                      <a:cubicBezTo>
                        <a:pt x="28576" y="3725068"/>
                        <a:pt x="9527" y="3661568"/>
                        <a:pt x="1" y="3609974"/>
                      </a:cubicBezTo>
                      <a:cubicBezTo>
                        <a:pt x="1" y="2406649"/>
                        <a:pt x="0" y="1203325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83000">
                      <a:srgbClr val="0070C0"/>
                    </a:gs>
                    <a:gs pos="53000">
                      <a:schemeClr val="tx2"/>
                    </a:gs>
                    <a:gs pos="34000">
                      <a:schemeClr val="tx2">
                        <a:lumMod val="75000"/>
                      </a:schemeClr>
                    </a:gs>
                    <a:gs pos="0">
                      <a:schemeClr val="tx2"/>
                    </a:gs>
                    <a:gs pos="38000">
                      <a:schemeClr val="tx2"/>
                    </a:gs>
                    <a:gs pos="100000">
                      <a:schemeClr val="tx2"/>
                    </a:gs>
                  </a:gsLst>
                  <a:lin ang="0" scaled="1"/>
                  <a:tileRect/>
                </a:gradFill>
                <a:ln w="317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ct val="120000"/>
                    </a:lnSpc>
                  </a:pPr>
                  <a:endParaRPr lang="en-US" sz="159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+mn-ea"/>
                    <a:sym typeface="Arial" pitchFamily="34" charset="0"/>
                  </a:endParaRPr>
                </a:p>
              </p:txBody>
            </p:sp>
          </p:grpSp>
          <p:sp>
            <p:nvSpPr>
              <p:cNvPr id="14" name="Pentagon 10"/>
              <p:cNvSpPr/>
              <p:nvPr/>
            </p:nvSpPr>
            <p:spPr>
              <a:xfrm>
                <a:off x="1912969" y="4138811"/>
                <a:ext cx="2562327" cy="984525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59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912372" y="4125020"/>
                <a:ext cx="2761036" cy="904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   </a:t>
                </a:r>
                <a:r>
                  <a:rPr lang="zh-CN" altLang="en-US" sz="3600" b="1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+mn-ea"/>
                  </a:rPr>
                  <a:t>方案</a:t>
                </a:r>
                <a:endParaRPr lang="zh-CN" altLang="en-US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+mn-ea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919" y="7158"/>
              <a:ext cx="2839" cy="1273"/>
              <a:chOff x="597" y="7060"/>
              <a:chExt cx="4586" cy="1162"/>
            </a:xfrm>
          </p:grpSpPr>
          <p:sp>
            <p:nvSpPr>
              <p:cNvPr id="16" name="Pentagon 10"/>
              <p:cNvSpPr/>
              <p:nvPr/>
            </p:nvSpPr>
            <p:spPr>
              <a:xfrm>
                <a:off x="597" y="7125"/>
                <a:ext cx="4586" cy="1097"/>
              </a:xfrm>
              <a:prstGeom prst="homePlate">
                <a:avLst>
                  <a:gd name="adj" fmla="val 36274"/>
                </a:avLst>
              </a:prstGeom>
              <a:solidFill>
                <a:srgbClr val="92D050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20000"/>
                  </a:lnSpc>
                </a:pPr>
                <a:endParaRPr lang="en-US" sz="1805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+mn-ea"/>
                  <a:sym typeface="Arial" pitchFamily="34" charset="0"/>
                </a:endParaRPr>
              </a:p>
            </p:txBody>
          </p:sp>
          <p:sp>
            <p:nvSpPr>
              <p:cNvPr id="17" name="Rectangle 38"/>
              <p:cNvSpPr/>
              <p:nvPr/>
            </p:nvSpPr>
            <p:spPr>
              <a:xfrm>
                <a:off x="760" y="7060"/>
                <a:ext cx="4296" cy="1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zh-CN" altLang="en-GB" sz="3600" b="1" smtClean="0">
                    <a:solidFill>
                      <a:schemeClr val="tx1"/>
                    </a:solidFill>
                    <a:latin typeface="微软雅黑" pitchFamily="2" charset="-122"/>
                    <a:ea typeface="微软雅黑" pitchFamily="2" charset="-122"/>
                    <a:cs typeface="微软雅黑" pitchFamily="2" charset="-122"/>
                    <a:sym typeface="Arial" pitchFamily="34" charset="0"/>
                  </a:rPr>
                  <a:t>原理 </a:t>
                </a:r>
                <a:endParaRPr lang="zh-CN" altLang="en-GB" sz="3600" b="1" dirty="0" smtClean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  <a:cs typeface="微软雅黑" pitchFamily="2" charset="-122"/>
                  <a:sym typeface="Arial" pitchFamily="34" charset="0"/>
                </a:endParaRPr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927985" y="1984375"/>
            <a:ext cx="12245340" cy="1292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l"/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：</a:t>
            </a:r>
            <a:r>
              <a:rPr lang="zh-CN" sz="3600">
                <a:solidFill>
                  <a:schemeClr val="tx1"/>
                </a:solidFill>
                <a:cs typeface="+mn-ea"/>
                <a:sym typeface="+mn-ea"/>
              </a:rPr>
              <a:t>劵核销混乱，劵回收麻烦，礼券印刷成本高、发放范围小、促销无法区分劵类型等</a:t>
            </a:r>
            <a:r>
              <a:rPr lang="zh-CN" altLang="en-US" sz="3600">
                <a:solidFill>
                  <a:schemeClr val="tx1"/>
                </a:solidFill>
                <a:cs typeface="+mn-ea"/>
                <a:sym typeface="+mn-ea"/>
              </a:rPr>
              <a:t>。</a:t>
            </a:r>
            <a:endParaRPr lang="zh-CN" altLang="en-US" sz="3600">
              <a:solidFill>
                <a:schemeClr val="tx1"/>
              </a:solidFill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927985" y="3929380"/>
            <a:ext cx="13175615" cy="4858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--&gt;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启用会员营销</a:t>
            </a:r>
            <a:r>
              <a:rPr 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礼券管理</a:t>
            </a:r>
            <a:endParaRPr lang="zh-CN" sz="3965" b="1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sz="3600">
                <a:sym typeface="+mn-ea"/>
              </a:rPr>
              <a:t>按品类、品牌来建立劵类型；</a:t>
            </a:r>
            <a:endParaRPr lang="zh-CN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根据促销情况发放指定的类型的劵；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可促销后自动发送电子礼券；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ym typeface="+mn-ea"/>
              </a:rPr>
              <a:t>人工发劵（可批量打印出电子礼券）；</a:t>
            </a:r>
            <a:endParaRPr lang="zh-CN" altLang="en-US" sz="3600">
              <a:sym typeface="+mn-ea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zh-CN" altLang="en-US" sz="3600">
                <a:solidFill>
                  <a:schemeClr val="tx1"/>
                </a:solidFill>
                <a:cs typeface="+mn-ea"/>
                <a:sym typeface="+mn-ea"/>
              </a:rPr>
              <a:t>前台可扫电子劵进行核销。</a:t>
            </a:r>
            <a:endParaRPr lang="zh-CN" altLang="en-US" sz="3600">
              <a:solidFill>
                <a:schemeClr val="tx1"/>
              </a:solidFill>
              <a:cs typeface="+mn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1530" y="3423285"/>
            <a:ext cx="3850005" cy="455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8" name="图片 37" descr="底纹-02"/>
          <p:cNvPicPr>
            <a:picLocks noChangeAspect="1"/>
          </p:cNvPicPr>
          <p:nvPr/>
        </p:nvPicPr>
        <p:blipFill>
          <a:blip r:embed="rId1"/>
          <a:srcRect l="4123" t="15227" r="17385" b="230"/>
          <a:stretch>
            <a:fillRect/>
          </a:stretch>
        </p:blipFill>
        <p:spPr>
          <a:xfrm>
            <a:off x="1662430" y="-33020"/>
            <a:ext cx="15132050" cy="10236835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>
            <a:off x="-48895" y="-7366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sp>
        <p:nvSpPr>
          <p:cNvPr id="40" name="平行四边形 39"/>
          <p:cNvSpPr/>
          <p:nvPr/>
        </p:nvSpPr>
        <p:spPr>
          <a:xfrm>
            <a:off x="7407275" y="3495040"/>
            <a:ext cx="8737600" cy="111633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8019415" y="3511550"/>
            <a:ext cx="40970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rPr>
              <a:t>公司介绍</a:t>
            </a:r>
            <a:endParaRPr lang="zh-CN" altLang="en-US" sz="6000">
              <a:solidFill>
                <a:schemeClr val="bg1">
                  <a:lumMod val="9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40040" y="1021080"/>
            <a:ext cx="40970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1</a:t>
            </a:r>
            <a:endParaRPr lang="en-US" altLang="zh-CN" sz="1600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2" name="图片 1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产品主要功能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459457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76030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92603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610010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326583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5043156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53" name="任意多边形 52"/>
          <p:cNvSpPr/>
          <p:nvPr/>
        </p:nvSpPr>
        <p:spPr>
          <a:xfrm>
            <a:off x="6055360" y="3004185"/>
            <a:ext cx="640016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TextBox 1"/>
          <p:cNvSpPr txBox="1"/>
          <p:nvPr/>
        </p:nvSpPr>
        <p:spPr>
          <a:xfrm>
            <a:off x="6883400" y="4084320"/>
            <a:ext cx="55981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移动应用介绍</a:t>
            </a:r>
            <a:endParaRPr lang="zh-CN" altLang="en-US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6067425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"/>
          <p:cNvSpPr txBox="1"/>
          <p:nvPr/>
        </p:nvSpPr>
        <p:spPr>
          <a:xfrm>
            <a:off x="3387725" y="6196965"/>
            <a:ext cx="1775460" cy="438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</a:t>
            </a:r>
            <a:r>
              <a:rPr lang="en-US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2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7280275" y="5995035"/>
            <a:ext cx="248031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020微商城潮流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8" name="文本框 9"/>
          <p:cNvSpPr txBox="1"/>
          <p:nvPr/>
        </p:nvSpPr>
        <p:spPr>
          <a:xfrm>
            <a:off x="10848975" y="5995035"/>
            <a:ext cx="240665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手机移动收银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3006090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62" name="KSO_Shape"/>
          <p:cNvSpPr/>
          <p:nvPr/>
        </p:nvSpPr>
        <p:spPr bwMode="auto">
          <a:xfrm>
            <a:off x="343027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63" name="文本框 9"/>
          <p:cNvSpPr txBox="1"/>
          <p:nvPr/>
        </p:nvSpPr>
        <p:spPr>
          <a:xfrm>
            <a:off x="7280275" y="6735445"/>
            <a:ext cx="248031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手机查询数据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4" name="文本框 9"/>
          <p:cNvSpPr txBox="1"/>
          <p:nvPr/>
        </p:nvSpPr>
        <p:spPr>
          <a:xfrm>
            <a:off x="10848975" y="6735445"/>
            <a:ext cx="2380615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仓库快速点货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5" name="TextBox 1"/>
          <p:cNvSpPr txBox="1"/>
          <p:nvPr/>
        </p:nvSpPr>
        <p:spPr>
          <a:xfrm>
            <a:off x="6883400" y="3108960"/>
            <a:ext cx="2616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第二部分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6992620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6992620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10518775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10518775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75" name="平行四边形 74"/>
          <p:cNvSpPr/>
          <p:nvPr/>
        </p:nvSpPr>
        <p:spPr>
          <a:xfrm>
            <a:off x="12029440" y="2435860"/>
            <a:ext cx="3496310" cy="91186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平行四边形 72"/>
          <p:cNvSpPr/>
          <p:nvPr/>
        </p:nvSpPr>
        <p:spPr>
          <a:xfrm>
            <a:off x="7793990" y="2435860"/>
            <a:ext cx="4276090" cy="91186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2" name="平行四边形 71"/>
          <p:cNvSpPr/>
          <p:nvPr/>
        </p:nvSpPr>
        <p:spPr>
          <a:xfrm>
            <a:off x="4338320" y="2435860"/>
            <a:ext cx="3496310" cy="91186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0" name="平行四边形 69"/>
          <p:cNvSpPr/>
          <p:nvPr/>
        </p:nvSpPr>
        <p:spPr>
          <a:xfrm>
            <a:off x="452120" y="2435860"/>
            <a:ext cx="3938905" cy="91186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2" name="圆角矩形 61"/>
          <p:cNvSpPr/>
          <p:nvPr/>
        </p:nvSpPr>
        <p:spPr>
          <a:xfrm>
            <a:off x="4457700" y="4869815"/>
            <a:ext cx="3394710" cy="1009015"/>
          </a:xfrm>
          <a:prstGeom prst="roundRect">
            <a:avLst>
              <a:gd name="adj" fmla="val 18816"/>
            </a:avLst>
          </a:prstGeom>
          <a:solidFill>
            <a:srgbClr val="75BC3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sp>
        <p:nvSpPr>
          <p:cNvPr id="63" name="等腰三角形 62"/>
          <p:cNvSpPr/>
          <p:nvPr/>
        </p:nvSpPr>
        <p:spPr>
          <a:xfrm>
            <a:off x="5892165" y="4698365"/>
            <a:ext cx="403860" cy="302895"/>
          </a:xfrm>
          <a:prstGeom prst="triangle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64" name="组合 63"/>
          <p:cNvGrpSpPr/>
          <p:nvPr/>
        </p:nvGrpSpPr>
        <p:grpSpPr>
          <a:xfrm>
            <a:off x="8284210" y="4698365"/>
            <a:ext cx="3394710" cy="1180465"/>
            <a:chOff x="1037" y="7738"/>
            <a:chExt cx="5346" cy="1859"/>
          </a:xfrm>
        </p:grpSpPr>
        <p:sp>
          <p:nvSpPr>
            <p:cNvPr id="65" name="圆角矩形 64"/>
            <p:cNvSpPr/>
            <p:nvPr/>
          </p:nvSpPr>
          <p:spPr>
            <a:xfrm>
              <a:off x="1037" y="8008"/>
              <a:ext cx="5346" cy="1589"/>
            </a:xfrm>
            <a:prstGeom prst="roundRect">
              <a:avLst>
                <a:gd name="adj" fmla="val 25235"/>
              </a:avLst>
            </a:prstGeom>
            <a:solidFill>
              <a:srgbClr val="75BC3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66" name="等腰三角形 65"/>
            <p:cNvSpPr/>
            <p:nvPr/>
          </p:nvSpPr>
          <p:spPr>
            <a:xfrm>
              <a:off x="3296" y="7738"/>
              <a:ext cx="636" cy="477"/>
            </a:xfrm>
            <a:prstGeom prst="triangle">
              <a:avLst/>
            </a:prstGeom>
            <a:solidFill>
              <a:srgbClr val="75B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2087225" y="4698365"/>
            <a:ext cx="3394710" cy="1180465"/>
            <a:chOff x="1037" y="7738"/>
            <a:chExt cx="5346" cy="1859"/>
          </a:xfrm>
        </p:grpSpPr>
        <p:sp>
          <p:nvSpPr>
            <p:cNvPr id="68" name="圆角矩形 67"/>
            <p:cNvSpPr/>
            <p:nvPr/>
          </p:nvSpPr>
          <p:spPr>
            <a:xfrm>
              <a:off x="1037" y="8008"/>
              <a:ext cx="5346" cy="1589"/>
            </a:xfrm>
            <a:prstGeom prst="roundRect">
              <a:avLst>
                <a:gd name="adj" fmla="val 25235"/>
              </a:avLst>
            </a:prstGeom>
            <a:solidFill>
              <a:srgbClr val="75BC3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69" name="等腰三角形 68"/>
            <p:cNvSpPr/>
            <p:nvPr/>
          </p:nvSpPr>
          <p:spPr>
            <a:xfrm>
              <a:off x="3296" y="7738"/>
              <a:ext cx="636" cy="477"/>
            </a:xfrm>
            <a:prstGeom prst="triangle">
              <a:avLst/>
            </a:prstGeom>
            <a:solidFill>
              <a:srgbClr val="75B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" name="圆角矩形 17"/>
          <p:cNvSpPr/>
          <p:nvPr/>
        </p:nvSpPr>
        <p:spPr>
          <a:xfrm>
            <a:off x="661670" y="4872990"/>
            <a:ext cx="3394710" cy="4222750"/>
          </a:xfrm>
          <a:prstGeom prst="roundRect">
            <a:avLst>
              <a:gd name="adj" fmla="val 7145"/>
            </a:avLst>
          </a:prstGeom>
          <a:noFill/>
          <a:ln w="12700">
            <a:solidFill>
              <a:srgbClr val="7FB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grpSp>
        <p:nvGrpSpPr>
          <p:cNvPr id="60" name="组合 59"/>
          <p:cNvGrpSpPr/>
          <p:nvPr/>
        </p:nvGrpSpPr>
        <p:grpSpPr>
          <a:xfrm>
            <a:off x="658495" y="4698365"/>
            <a:ext cx="3394710" cy="1180465"/>
            <a:chOff x="1037" y="7738"/>
            <a:chExt cx="5346" cy="1859"/>
          </a:xfrm>
        </p:grpSpPr>
        <p:sp>
          <p:nvSpPr>
            <p:cNvPr id="55" name="圆角矩形 54"/>
            <p:cNvSpPr/>
            <p:nvPr/>
          </p:nvSpPr>
          <p:spPr>
            <a:xfrm>
              <a:off x="1037" y="8008"/>
              <a:ext cx="5346" cy="1589"/>
            </a:xfrm>
            <a:prstGeom prst="roundRect">
              <a:avLst>
                <a:gd name="adj" fmla="val 25235"/>
              </a:avLst>
            </a:prstGeom>
            <a:solidFill>
              <a:srgbClr val="75BC3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59" name="等腰三角形 58"/>
            <p:cNvSpPr/>
            <p:nvPr/>
          </p:nvSpPr>
          <p:spPr>
            <a:xfrm>
              <a:off x="3296" y="7738"/>
              <a:ext cx="636" cy="477"/>
            </a:xfrm>
            <a:prstGeom prst="triangle">
              <a:avLst/>
            </a:prstGeom>
            <a:solidFill>
              <a:srgbClr val="75BC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3" name="圆角矩形 52"/>
          <p:cNvSpPr/>
          <p:nvPr/>
        </p:nvSpPr>
        <p:spPr>
          <a:xfrm>
            <a:off x="12087225" y="4886325"/>
            <a:ext cx="3394710" cy="4222750"/>
          </a:xfrm>
          <a:prstGeom prst="roundRect">
            <a:avLst>
              <a:gd name="adj" fmla="val 7145"/>
            </a:avLst>
          </a:prstGeom>
          <a:noFill/>
          <a:ln w="12700">
            <a:solidFill>
              <a:srgbClr val="7FB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移动应用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pic>
        <p:nvPicPr>
          <p:cNvPr id="40" name="图片 39" descr="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915" y="3416935"/>
            <a:ext cx="694690" cy="1238885"/>
          </a:xfrm>
          <a:prstGeom prst="rect">
            <a:avLst/>
          </a:prstGeom>
        </p:spPr>
      </p:pic>
      <p:sp>
        <p:nvSpPr>
          <p:cNvPr id="11271" name="矩形 7"/>
          <p:cNvSpPr/>
          <p:nvPr/>
        </p:nvSpPr>
        <p:spPr>
          <a:xfrm>
            <a:off x="4688492" y="5067678"/>
            <a:ext cx="293312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altLang="zh-CN" sz="30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微POS</a:t>
            </a:r>
            <a:endParaRPr lang="zh-CN" altLang="zh-CN" sz="30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</p:txBody>
      </p:sp>
      <p:sp>
        <p:nvSpPr>
          <p:cNvPr id="42" name="矩形 7"/>
          <p:cNvSpPr/>
          <p:nvPr/>
        </p:nvSpPr>
        <p:spPr>
          <a:xfrm>
            <a:off x="8506370" y="5067678"/>
            <a:ext cx="293312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altLang="zh-CN" sz="30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老板助手</a:t>
            </a:r>
            <a:endParaRPr lang="zh-CN" altLang="zh-CN" sz="30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</p:txBody>
      </p:sp>
      <p:sp>
        <p:nvSpPr>
          <p:cNvPr id="43" name="矩形 7"/>
          <p:cNvSpPr/>
          <p:nvPr/>
        </p:nvSpPr>
        <p:spPr>
          <a:xfrm>
            <a:off x="12351295" y="5067678"/>
            <a:ext cx="293312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altLang="zh-CN" sz="30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移动终端</a:t>
            </a:r>
            <a:endParaRPr lang="zh-CN" altLang="zh-CN" sz="30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</p:txBody>
      </p:sp>
      <p:sp>
        <p:nvSpPr>
          <p:cNvPr id="46" name="矩形 7"/>
          <p:cNvSpPr/>
          <p:nvPr/>
        </p:nvSpPr>
        <p:spPr>
          <a:xfrm>
            <a:off x="828585" y="5067678"/>
            <a:ext cx="2933127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en-US" altLang="zh-CN" sz="30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020</a:t>
            </a:r>
            <a:r>
              <a:rPr lang="zh-CN" altLang="en-US" sz="30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微商店</a:t>
            </a:r>
            <a:endParaRPr lang="zh-CN" altLang="en-US" sz="30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53770" y="2628265"/>
            <a:ext cx="29356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线上</a:t>
            </a:r>
            <a:r>
              <a:rPr lang="en-US" altLang="zh-CN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+</a:t>
            </a:r>
            <a:r>
              <a:rPr lang="zh-CN" altLang="en-US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线下一体化</a:t>
            </a:r>
            <a:endParaRPr lang="zh-CN" altLang="en-US" sz="28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88865" y="2628265"/>
            <a:ext cx="24682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手机</a:t>
            </a:r>
            <a:r>
              <a:rPr lang="en-US" altLang="zh-CN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/</a:t>
            </a:r>
            <a:r>
              <a:rPr lang="zh-CN" altLang="en-US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移动收银</a:t>
            </a:r>
            <a:endParaRPr lang="zh-CN" altLang="en-US" sz="28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639675" y="2628265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仓库快速点货</a:t>
            </a:r>
            <a:endParaRPr lang="zh-CN" altLang="en-US" sz="28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108950" y="2628265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手机实时监控销量情况</a:t>
            </a:r>
            <a:endParaRPr lang="zh-CN" altLang="en-US" sz="28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34" name="图片 33" descr="logo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0" y="3865880"/>
            <a:ext cx="2212975" cy="420370"/>
          </a:xfrm>
          <a:prstGeom prst="rect">
            <a:avLst/>
          </a:prstGeom>
        </p:spPr>
      </p:pic>
      <p:pic>
        <p:nvPicPr>
          <p:cNvPr id="36" name="图片 35" descr="logo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250" y="3778885"/>
            <a:ext cx="2407920" cy="542290"/>
          </a:xfrm>
          <a:prstGeom prst="rect">
            <a:avLst/>
          </a:prstGeom>
        </p:spPr>
      </p:pic>
      <p:pic>
        <p:nvPicPr>
          <p:cNvPr id="41" name="图片 40" descr="logo-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205" y="3844290"/>
            <a:ext cx="2412365" cy="554355"/>
          </a:xfrm>
          <a:prstGeom prst="rect">
            <a:avLst/>
          </a:prstGeom>
        </p:spPr>
      </p:pic>
      <p:sp>
        <p:nvSpPr>
          <p:cNvPr id="45" name="矩形 7"/>
          <p:cNvSpPr/>
          <p:nvPr/>
        </p:nvSpPr>
        <p:spPr>
          <a:xfrm>
            <a:off x="4688492" y="6053455"/>
            <a:ext cx="2933127" cy="2143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  <a:t>手机即可销售、收款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  <a:t>多种支付一网打尽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  <a:t>会员随时随地营销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  <a:t>一键查询商品信息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sym typeface="微软雅黑" pitchFamily="2" charset="-122"/>
            </a:endParaRPr>
          </a:p>
        </p:txBody>
      </p:sp>
      <p:sp>
        <p:nvSpPr>
          <p:cNvPr id="48" name="矩形 7"/>
          <p:cNvSpPr/>
          <p:nvPr/>
        </p:nvSpPr>
        <p:spPr>
          <a:xfrm>
            <a:off x="8515895" y="6053455"/>
            <a:ext cx="2933127" cy="2656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与思迅微商店无缝对接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在线订单自动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推送到手机上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老板微信实时关注销售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环比数据分析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</p:txBody>
      </p:sp>
      <p:sp>
        <p:nvSpPr>
          <p:cNvPr id="49" name="矩形 7"/>
          <p:cNvSpPr/>
          <p:nvPr/>
        </p:nvSpPr>
        <p:spPr>
          <a:xfrm>
            <a:off x="12374245" y="6053455"/>
            <a:ext cx="3063240" cy="26562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快速准确识别条码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收货、出库、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盘点一步到位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商品信息无线实时查询</a:t>
            </a:r>
            <a:b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</a:b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订单单据下传无纸化操作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cs typeface="+mn-ea"/>
              <a:sym typeface="微软雅黑" pitchFamily="2" charset="-122"/>
            </a:endParaRPr>
          </a:p>
        </p:txBody>
      </p:sp>
      <p:sp>
        <p:nvSpPr>
          <p:cNvPr id="50" name="矩形 7"/>
          <p:cNvSpPr/>
          <p:nvPr/>
        </p:nvSpPr>
        <p:spPr>
          <a:xfrm>
            <a:off x="734695" y="6053455"/>
            <a:ext cx="3271520" cy="2143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微软雅黑" pitchFamily="2" charset="-122"/>
              </a:rPr>
              <a:t>手</a:t>
            </a: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订单管理实时推送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到门店，会员管理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随时随地不受限制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lvl="0" algn="ctr">
              <a:lnSpc>
                <a:spcPts val="4000"/>
              </a:lnSpc>
              <a:spcBef>
                <a:spcPts val="0"/>
              </a:spcBef>
              <a:buNone/>
            </a:pPr>
            <a:r>
              <a:rPr lang="zh-CN" altLang="en-US" sz="2000" dirty="0">
                <a:solidFill>
                  <a:srgbClr val="666666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多渠道支付顾客购买更便利</a:t>
            </a:r>
            <a:endParaRPr lang="zh-CN" altLang="en-US" sz="2000" dirty="0">
              <a:solidFill>
                <a:srgbClr val="666666"/>
              </a:solidFill>
              <a:latin typeface="微软雅黑" pitchFamily="2" charset="-122"/>
              <a:ea typeface="微软雅黑" pitchFamily="2" charset="-122"/>
              <a:sym typeface="微软雅黑" pitchFamily="2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4457700" y="4872990"/>
            <a:ext cx="3394710" cy="4222750"/>
          </a:xfrm>
          <a:prstGeom prst="roundRect">
            <a:avLst>
              <a:gd name="adj" fmla="val 5611"/>
            </a:avLst>
          </a:prstGeom>
          <a:noFill/>
          <a:ln w="12700">
            <a:solidFill>
              <a:srgbClr val="7FB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sp>
        <p:nvSpPr>
          <p:cNvPr id="52" name="圆角矩形 51"/>
          <p:cNvSpPr/>
          <p:nvPr/>
        </p:nvSpPr>
        <p:spPr>
          <a:xfrm>
            <a:off x="8284210" y="4872990"/>
            <a:ext cx="3394710" cy="4222750"/>
          </a:xfrm>
          <a:prstGeom prst="roundRect">
            <a:avLst>
              <a:gd name="adj" fmla="val 7145"/>
            </a:avLst>
          </a:prstGeom>
          <a:noFill/>
          <a:ln w="12700">
            <a:solidFill>
              <a:srgbClr val="7FB7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sp>
        <p:nvSpPr>
          <p:cNvPr id="54" name="文本框 53"/>
          <p:cNvSpPr txBox="1"/>
          <p:nvPr/>
        </p:nvSpPr>
        <p:spPr>
          <a:xfrm>
            <a:off x="13570585" y="3841115"/>
            <a:ext cx="10972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2400" b="1" dirty="0">
                <a:solidFill>
                  <a:srgbClr val="0070C0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盘点机</a:t>
            </a:r>
            <a:endParaRPr lang="zh-CN" altLang="zh-CN" sz="2400" b="1" dirty="0">
              <a:solidFill>
                <a:srgbClr val="0070C0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76" name="等腰三角形 75"/>
          <p:cNvSpPr/>
          <p:nvPr/>
        </p:nvSpPr>
        <p:spPr>
          <a:xfrm rot="10800000">
            <a:off x="2083118" y="3218815"/>
            <a:ext cx="403860" cy="302895"/>
          </a:xfrm>
          <a:prstGeom prst="triangle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" name="等腰三角形 76"/>
          <p:cNvSpPr/>
          <p:nvPr/>
        </p:nvSpPr>
        <p:spPr>
          <a:xfrm rot="10800000">
            <a:off x="5884545" y="3218815"/>
            <a:ext cx="403860" cy="302895"/>
          </a:xfrm>
          <a:prstGeom prst="triangle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8" name="等腰三角形 77"/>
          <p:cNvSpPr/>
          <p:nvPr/>
        </p:nvSpPr>
        <p:spPr>
          <a:xfrm rot="10800000">
            <a:off x="9730105" y="3218815"/>
            <a:ext cx="403860" cy="302895"/>
          </a:xfrm>
          <a:prstGeom prst="triangle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9" name="等腰三角形 78"/>
          <p:cNvSpPr/>
          <p:nvPr/>
        </p:nvSpPr>
        <p:spPr>
          <a:xfrm rot="10800000">
            <a:off x="13575665" y="3218815"/>
            <a:ext cx="403860" cy="302895"/>
          </a:xfrm>
          <a:prstGeom prst="triangle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sixun-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83140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移动收银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92952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92952"/>
            <a:ext cx="2707670" cy="93708"/>
          </a:xfrm>
          <a:prstGeom prst="rect">
            <a:avLst/>
          </a:prstGeom>
        </p:spPr>
      </p:pic>
      <p:sp>
        <p:nvSpPr>
          <p:cNvPr id="23564" name="TextBox 13"/>
          <p:cNvSpPr txBox="1"/>
          <p:nvPr/>
        </p:nvSpPr>
        <p:spPr>
          <a:xfrm>
            <a:off x="3561116" y="8352996"/>
            <a:ext cx="3109597" cy="2946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r" defTabSz="1216025">
              <a:lnSpc>
                <a:spcPct val="12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445469"/>
              </a:solidFill>
              <a:latin typeface="Arial" pitchFamily="34" charset="0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23565" name="TextBox 13"/>
          <p:cNvSpPr txBox="1"/>
          <p:nvPr/>
        </p:nvSpPr>
        <p:spPr>
          <a:xfrm>
            <a:off x="2613429" y="5899165"/>
            <a:ext cx="3113827" cy="2946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r" defTabSz="1216025">
              <a:lnSpc>
                <a:spcPct val="12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445469"/>
              </a:solidFill>
              <a:latin typeface="Arial" pitchFamily="34" charset="0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33794" name="Rectangle 3"/>
          <p:cNvSpPr/>
          <p:nvPr/>
        </p:nvSpPr>
        <p:spPr>
          <a:xfrm>
            <a:off x="1175188" y="3220085"/>
            <a:ext cx="7084695" cy="77279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安卓手机、拉卡拉、极盒、商米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等多种移动终端全支持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临时摊点，随时移动收银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不受设备和场地限制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快速的支持结算能力和移动扫描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快速查询库存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店内柜台，独立结算，随时对帐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0" algn="l">
              <a:lnSpc>
                <a:spcPts val="4500"/>
              </a:lnSpc>
              <a:spcBef>
                <a:spcPts val="0"/>
              </a:spcBef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会员、储值卡自由应用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0" algn="l">
              <a:lnSpc>
                <a:spcPts val="3500"/>
              </a:lnSpc>
              <a:spcBef>
                <a:spcPct val="20000"/>
              </a:spcBef>
            </a:pP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</p:txBody>
      </p:sp>
      <p:pic>
        <p:nvPicPr>
          <p:cNvPr id="5" name="图片 4" descr="微信图片_201708071517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475" y="2405380"/>
            <a:ext cx="3444875" cy="621474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39700" sx="102000" sy="102000" algn="ctr" rotWithShape="0">
              <a:srgbClr val="8FBB7B">
                <a:alpha val="39000"/>
              </a:srgbClr>
            </a:outerShdw>
          </a:effectLst>
        </p:spPr>
      </p:pic>
      <p:sp>
        <p:nvSpPr>
          <p:cNvPr id="3" name="TextBox 42"/>
          <p:cNvSpPr txBox="1"/>
          <p:nvPr/>
        </p:nvSpPr>
        <p:spPr>
          <a:xfrm>
            <a:off x="1226623" y="2365510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l"/>
            <a:r>
              <a:rPr lang="zh-CN" altLang="en-US" sz="3555" b="1" dirty="0" smtClean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思迅微</a:t>
            </a:r>
            <a:r>
              <a:rPr lang="en-US" altLang="zh-CN" sz="3555" b="1" dirty="0" smtClean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POS</a:t>
            </a:r>
            <a:endParaRPr lang="en-US" altLang="zh-CN" sz="3555" b="1" dirty="0" smtClean="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2" name="图片 1" descr="微信图片_201708071517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890" y="2384425"/>
            <a:ext cx="3590290" cy="6219190"/>
          </a:xfrm>
          <a:prstGeom prst="rect">
            <a:avLst/>
          </a:prstGeom>
          <a:effectLst>
            <a:outerShdw blurRad="139700" sx="102000" sy="102000" algn="ctr" rotWithShape="0">
              <a:srgbClr val="8FBB7B">
                <a:alpha val="39000"/>
              </a:srgbClr>
            </a:outerShdw>
          </a:effectLst>
        </p:spPr>
      </p:pic>
      <p:pic>
        <p:nvPicPr>
          <p:cNvPr id="6" name="图片 5" descr="sixun-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73" name="Rectangle 4"/>
          <p:cNvSpPr/>
          <p:nvPr/>
        </p:nvSpPr>
        <p:spPr>
          <a:xfrm>
            <a:off x="-26035" y="8157210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9" name="TextBox 42"/>
          <p:cNvSpPr txBox="1"/>
          <p:nvPr/>
        </p:nvSpPr>
        <p:spPr>
          <a:xfrm>
            <a:off x="6262808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支付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6128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8904020" y="1321197"/>
            <a:ext cx="2707670" cy="93708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5419997" y="2609094"/>
            <a:ext cx="2127895" cy="2127895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353653" y="3422964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zh-CN" sz="32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微信</a:t>
            </a:r>
            <a:endParaRPr lang="zh-CN" altLang="zh-CN" sz="32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6" name="Rectangle 88"/>
          <p:cNvSpPr/>
          <p:nvPr/>
        </p:nvSpPr>
        <p:spPr>
          <a:xfrm>
            <a:off x="1343025" y="3265805"/>
            <a:ext cx="4063365" cy="9544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ms-MY" sz="186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后台设置好后，前台点微支付，使用扫描枪扫描客户的二维码即可</a:t>
            </a:r>
            <a:endParaRPr lang="zh-CN" altLang="ms-MY" sz="1865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sp>
        <p:nvSpPr>
          <p:cNvPr id="39" name="Rectangle 90"/>
          <p:cNvSpPr/>
          <p:nvPr/>
        </p:nvSpPr>
        <p:spPr>
          <a:xfrm>
            <a:off x="1343025" y="6472555"/>
            <a:ext cx="4063365" cy="5226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点下储值卡，刷会员卡即可消费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sp>
        <p:nvSpPr>
          <p:cNvPr id="42" name="Rectangle 92"/>
          <p:cNvSpPr/>
          <p:nvPr/>
        </p:nvSpPr>
        <p:spPr>
          <a:xfrm>
            <a:off x="10767060" y="6472555"/>
            <a:ext cx="4063365" cy="95440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en-US" sz="186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对接对应银行卡，扣减对应的银行卡金额消费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sp>
        <p:nvSpPr>
          <p:cNvPr id="45" name="Rectangle 94"/>
          <p:cNvSpPr/>
          <p:nvPr/>
        </p:nvSpPr>
        <p:spPr>
          <a:xfrm>
            <a:off x="10767060" y="3194050"/>
            <a:ext cx="4063365" cy="137795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altLang="ms-MY" sz="186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  <a:sym typeface="+mn-ea"/>
              </a:rPr>
              <a:t>支持</a:t>
            </a:r>
            <a:r>
              <a:rPr lang="en-US" altLang="zh-CN" sz="186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  <a:sym typeface="+mn-ea"/>
              </a:rPr>
              <a:t>1.0,2.0</a:t>
            </a:r>
            <a:r>
              <a:rPr lang="zh-CN" altLang="en-US" sz="186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  <a:sym typeface="+mn-ea"/>
              </a:rPr>
              <a:t>，</a:t>
            </a:r>
            <a:r>
              <a:rPr lang="zh-CN" altLang="ms-MY" sz="186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  <a:sym typeface="+mn-ea"/>
              </a:rPr>
              <a:t>后台设置好后，前台点</a:t>
            </a:r>
            <a:r>
              <a:rPr lang="en-US" altLang="zh-CN" sz="186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  <a:sym typeface="+mn-ea"/>
              </a:rPr>
              <a:t>,</a:t>
            </a:r>
            <a:r>
              <a:rPr lang="zh-CN" altLang="ms-MY" sz="186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  <a:sym typeface="+mn-ea"/>
              </a:rPr>
              <a:t>支付宝支付，使用扫描枪扫描客户的二维码即可</a:t>
            </a:r>
            <a:endParaRPr lang="zh-CN" altLang="en-US" sz="1865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8186747" y="2609094"/>
            <a:ext cx="2127895" cy="2127895"/>
            <a:chOff x="304800" y="673100"/>
            <a:chExt cx="4000500" cy="4000500"/>
          </a:xfrm>
          <a:solidFill>
            <a:srgbClr val="26B7E6"/>
          </a:solidFill>
          <a:effectLst/>
        </p:grpSpPr>
        <p:sp>
          <p:nvSpPr>
            <p:cNvPr id="62" name="同心圆 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63" name="椭圆 6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8182946" y="3422964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en-US" sz="32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支付宝</a:t>
            </a:r>
            <a:endParaRPr lang="zh-CN" altLang="en-US" sz="32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460010" y="5422825"/>
            <a:ext cx="2127895" cy="2127895"/>
            <a:chOff x="304800" y="673100"/>
            <a:chExt cx="4000500" cy="4000500"/>
          </a:xfrm>
          <a:solidFill>
            <a:srgbClr val="9CCF59"/>
          </a:solidFill>
          <a:effectLst/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5353653" y="6244741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en-US" sz="32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储值卡</a:t>
            </a:r>
            <a:endParaRPr lang="zh-CN" altLang="en-US" sz="32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8186747" y="5422825"/>
            <a:ext cx="2127895" cy="2127895"/>
            <a:chOff x="304800" y="673100"/>
            <a:chExt cx="4000500" cy="4000500"/>
          </a:xfrm>
          <a:solidFill>
            <a:srgbClr val="167C83"/>
          </a:solidFill>
          <a:effectLst/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182946" y="6244741"/>
            <a:ext cx="2234863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zh-CN" sz="32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银行卡</a:t>
            </a:r>
            <a:endParaRPr lang="zh-CN" altLang="zh-CN" sz="32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" name="Rectangle 90"/>
          <p:cNvSpPr/>
          <p:nvPr/>
        </p:nvSpPr>
        <p:spPr>
          <a:xfrm>
            <a:off x="904875" y="8255635"/>
            <a:ext cx="14429740" cy="87566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4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我们还可以京东支付、购物券支付、自定义支付方式等</a:t>
            </a:r>
            <a:r>
              <a:rPr lang="en-US" altLang="zh-CN" sz="34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......</a:t>
            </a:r>
            <a:endParaRPr lang="en-US" altLang="zh-CN" sz="34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pic>
        <p:nvPicPr>
          <p:cNvPr id="5" name="图片 4" descr="支付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45" y="2408873"/>
            <a:ext cx="2220595" cy="668655"/>
          </a:xfrm>
          <a:prstGeom prst="rect">
            <a:avLst/>
          </a:prstGeom>
        </p:spPr>
      </p:pic>
      <p:pic>
        <p:nvPicPr>
          <p:cNvPr id="7" name="图片 6" descr="支付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060" y="2332990"/>
            <a:ext cx="1822450" cy="676910"/>
          </a:xfrm>
          <a:prstGeom prst="rect">
            <a:avLst/>
          </a:prstGeom>
        </p:spPr>
      </p:pic>
      <p:pic>
        <p:nvPicPr>
          <p:cNvPr id="8" name="图片 7" descr="支付-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820" y="5686108"/>
            <a:ext cx="1761490" cy="548640"/>
          </a:xfrm>
          <a:prstGeom prst="rect">
            <a:avLst/>
          </a:prstGeom>
        </p:spPr>
      </p:pic>
      <p:pic>
        <p:nvPicPr>
          <p:cNvPr id="15" name="图片 14" descr="支付-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7060" y="5685790"/>
            <a:ext cx="1922145" cy="549275"/>
          </a:xfrm>
          <a:prstGeom prst="rect">
            <a:avLst/>
          </a:prstGeom>
        </p:spPr>
      </p:pic>
      <p:pic>
        <p:nvPicPr>
          <p:cNvPr id="4" name="图片 3" descr="sixun-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6928177" y="3880364"/>
            <a:ext cx="2127895" cy="2127895"/>
            <a:chOff x="304800" y="673100"/>
            <a:chExt cx="4000500" cy="4000500"/>
          </a:xfrm>
          <a:solidFill>
            <a:srgbClr val="26B7E6"/>
          </a:solidFill>
          <a:effectLst/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63"/>
          <p:cNvSpPr txBox="1"/>
          <p:nvPr/>
        </p:nvSpPr>
        <p:spPr>
          <a:xfrm>
            <a:off x="6902786" y="4575489"/>
            <a:ext cx="2234863" cy="717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lvl="0" algn="ctr"/>
            <a:r>
              <a:rPr lang="zh-CN" altLang="en-US" sz="44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</a:t>
            </a:r>
            <a:r>
              <a:rPr lang="en-US" altLang="zh-CN" sz="44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Pay</a:t>
            </a:r>
            <a:endParaRPr lang="en-US" altLang="zh-CN" sz="44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8" name="图片 37" descr="底纹-02"/>
          <p:cNvPicPr>
            <a:picLocks noChangeAspect="1"/>
          </p:cNvPicPr>
          <p:nvPr/>
        </p:nvPicPr>
        <p:blipFill>
          <a:blip r:embed="rId1"/>
          <a:srcRect l="4123" t="15227" r="17385" b="230"/>
          <a:stretch>
            <a:fillRect/>
          </a:stretch>
        </p:blipFill>
        <p:spPr>
          <a:xfrm>
            <a:off x="1662430" y="-33020"/>
            <a:ext cx="15132050" cy="10236835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>
            <a:off x="-48895" y="-7366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407910" y="3529330"/>
            <a:ext cx="8737600" cy="1116330"/>
            <a:chOff x="12344" y="5558"/>
            <a:chExt cx="13760" cy="1758"/>
          </a:xfrm>
        </p:grpSpPr>
        <p:sp>
          <p:nvSpPr>
            <p:cNvPr id="40" name="平行四边形 39"/>
            <p:cNvSpPr/>
            <p:nvPr/>
          </p:nvSpPr>
          <p:spPr>
            <a:xfrm>
              <a:off x="12344" y="5558"/>
              <a:ext cx="13760" cy="1758"/>
            </a:xfrm>
            <a:prstGeom prst="parallelogram">
              <a:avLst/>
            </a:prstGeom>
            <a:solidFill>
              <a:srgbClr val="006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308" y="5584"/>
              <a:ext cx="10227" cy="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solidFill>
                    <a:schemeClr val="bg1">
                      <a:lumMod val="95000"/>
                    </a:schemeClr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会员细化管理方案</a:t>
              </a:r>
              <a:endParaRPr lang="zh-CN" altLang="en-US" sz="60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868285" y="102108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4</a:t>
            </a:r>
            <a:endParaRPr lang="en-US" altLang="zh-CN" sz="1600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" name="图片 3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  <p:pic>
        <p:nvPicPr>
          <p:cNvPr id="3" name="图片 2" descr="客至LOGO白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" y="1190625"/>
            <a:ext cx="2271395" cy="401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全场景运营企业会员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" y="1263015"/>
            <a:ext cx="15814675" cy="8923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电子会员运营策划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椭圆 3"/>
          <p:cNvSpPr>
            <a:spLocks noChangeAspect="1"/>
          </p:cNvSpPr>
          <p:nvPr/>
        </p:nvSpPr>
        <p:spPr>
          <a:xfrm>
            <a:off x="1906659" y="3883332"/>
            <a:ext cx="2668103" cy="2668103"/>
          </a:xfrm>
          <a:prstGeom prst="ellipse">
            <a:avLst/>
          </a:prstGeom>
          <a:solidFill>
            <a:srgbClr val="C1E29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2916881" y="2321965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2" charset="-122"/>
                <a:ea typeface="微软雅黑" pitchFamily="2" charset="-122"/>
              </a:rPr>
              <a:t>1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4358876" y="2970259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2" charset="-122"/>
                <a:ea typeface="微软雅黑" pitchFamily="2" charset="-122"/>
              </a:rPr>
              <a:t>2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0" name="椭圆 9"/>
          <p:cNvSpPr>
            <a:spLocks noChangeAspect="1"/>
          </p:cNvSpPr>
          <p:nvPr/>
        </p:nvSpPr>
        <p:spPr>
          <a:xfrm>
            <a:off x="5081460" y="3883332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2" charset="-122"/>
                <a:ea typeface="微软雅黑" pitchFamily="2" charset="-122"/>
              </a:rPr>
              <a:t>3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1" name="椭圆 10"/>
          <p:cNvSpPr>
            <a:spLocks noChangeAspect="1"/>
          </p:cNvSpPr>
          <p:nvPr/>
        </p:nvSpPr>
        <p:spPr>
          <a:xfrm>
            <a:off x="5297982" y="4980543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2" charset="-122"/>
                <a:ea typeface="微软雅黑" pitchFamily="2" charset="-122"/>
              </a:rPr>
              <a:t>4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>
            <a:off x="5081460" y="6033308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2" charset="-122"/>
                <a:ea typeface="微软雅黑" pitchFamily="2" charset="-122"/>
              </a:rPr>
              <a:t>5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4367765" y="6784466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2" charset="-122"/>
                <a:ea typeface="微软雅黑" pitchFamily="2" charset="-122"/>
              </a:rPr>
              <a:t>6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068001" y="7399742"/>
            <a:ext cx="647959" cy="647959"/>
          </a:xfrm>
          <a:prstGeom prst="ellipse">
            <a:avLst/>
          </a:prstGeom>
          <a:solidFill>
            <a:srgbClr val="63B7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kumimoji="0" lang="en-US" altLang="zh-CN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itchFamily="2" charset="-122"/>
                <a:ea typeface="微软雅黑" pitchFamily="2" charset="-122"/>
              </a:rPr>
              <a:t>7</a:t>
            </a:r>
            <a:endParaRPr kumimoji="0" lang="en-US" altLang="zh-CN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492790" y="2645794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直接连接符 17"/>
          <p:cNvCxnSpPr/>
          <p:nvPr/>
        </p:nvCxnSpPr>
        <p:spPr>
          <a:xfrm>
            <a:off x="4934785" y="3294089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直接连接符 18"/>
          <p:cNvCxnSpPr/>
          <p:nvPr/>
        </p:nvCxnSpPr>
        <p:spPr>
          <a:xfrm>
            <a:off x="5657369" y="4207162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直接连接符 19"/>
          <p:cNvCxnSpPr/>
          <p:nvPr/>
        </p:nvCxnSpPr>
        <p:spPr>
          <a:xfrm>
            <a:off x="5873891" y="5304373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直接连接符 20"/>
          <p:cNvCxnSpPr/>
          <p:nvPr/>
        </p:nvCxnSpPr>
        <p:spPr>
          <a:xfrm>
            <a:off x="5657369" y="6357137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21"/>
          <p:cNvCxnSpPr/>
          <p:nvPr/>
        </p:nvCxnSpPr>
        <p:spPr>
          <a:xfrm>
            <a:off x="4943674" y="7108295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直接连接符 22"/>
          <p:cNvCxnSpPr/>
          <p:nvPr/>
        </p:nvCxnSpPr>
        <p:spPr>
          <a:xfrm>
            <a:off x="3643910" y="7723572"/>
            <a:ext cx="1371514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63B70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文本框 23"/>
          <p:cNvSpPr txBox="1"/>
          <p:nvPr/>
        </p:nvSpPr>
        <p:spPr>
          <a:xfrm>
            <a:off x="5006340" y="2447290"/>
            <a:ext cx="1096010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（首月）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利用门店客流</a:t>
            </a:r>
            <a:r>
              <a:rPr lang="en-US" altLang="zh-CN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/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支付</a:t>
            </a:r>
            <a:r>
              <a:rPr lang="en-US" altLang="zh-CN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/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活动区域线下引粉，转移线下客户，区域线上造势为主 ；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6306820" y="2971165"/>
            <a:ext cx="9242425" cy="788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（第二个月）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利用门店渐进式扩散受众、加大力度转移线下客户至线上消费、线上再引流线下，实现客户留存拓展；</a:t>
            </a:r>
            <a:endParaRPr lang="zh-CN" altLang="en-US" sz="2000"/>
          </a:p>
        </p:txBody>
      </p:sp>
      <p:sp>
        <p:nvSpPr>
          <p:cNvPr id="26" name="文本框 25"/>
          <p:cNvSpPr txBox="1"/>
          <p:nvPr/>
        </p:nvSpPr>
        <p:spPr>
          <a:xfrm>
            <a:off x="7029450" y="3896360"/>
            <a:ext cx="8183245" cy="788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（第三个月）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积累一定会员后的会员回馈，商店常规优惠活动与主题活动增加、品牌媒体助力推广；</a:t>
            </a:r>
            <a:endParaRPr lang="zh-CN" altLang="en-US" sz="2000"/>
          </a:p>
        </p:txBody>
      </p:sp>
      <p:sp>
        <p:nvSpPr>
          <p:cNvPr id="27" name="文本框 26"/>
          <p:cNvSpPr txBox="1"/>
          <p:nvPr/>
        </p:nvSpPr>
        <p:spPr>
          <a:xfrm>
            <a:off x="7245985" y="4980305"/>
            <a:ext cx="8165465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（第四个月）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丰富节点活动与体验，大型线上模块活动植入扩大本地口碑影响、网络事件营销、派送区域磨合；</a:t>
            </a:r>
            <a:endParaRPr lang="zh-CN" altLang="en-US" sz="2000"/>
          </a:p>
        </p:txBody>
      </p:sp>
      <p:sp>
        <p:nvSpPr>
          <p:cNvPr id="28" name="文本框 27"/>
          <p:cNvSpPr txBox="1"/>
          <p:nvPr/>
        </p:nvSpPr>
        <p:spPr>
          <a:xfrm>
            <a:off x="7029450" y="6158230"/>
            <a:ext cx="8018145" cy="48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(第五个月)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稳固会员、增强互动；</a:t>
            </a:r>
            <a:endParaRPr lang="zh-CN" altLang="en-US" sz="2000"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320903" y="6908918"/>
            <a:ext cx="6329680" cy="483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4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（第六个月）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全面造势、线下调整、主攻线上营销；</a:t>
            </a:r>
            <a:endParaRPr lang="zh-CN" altLang="en-US" sz="2000"/>
          </a:p>
        </p:txBody>
      </p:sp>
      <p:sp>
        <p:nvSpPr>
          <p:cNvPr id="30" name="文本框 29"/>
          <p:cNvSpPr txBox="1"/>
          <p:nvPr/>
        </p:nvSpPr>
        <p:spPr>
          <a:xfrm>
            <a:off x="5085905" y="7524194"/>
            <a:ext cx="4150736" cy="48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（六个月后）</a:t>
            </a:r>
            <a:r>
              <a:rPr lang="zh-CN" altLang="en-US" sz="20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主题月及会员日；</a:t>
            </a:r>
            <a:endParaRPr lang="zh-CN" altLang="en-US" sz="2000"/>
          </a:p>
        </p:txBody>
      </p:sp>
      <p:sp>
        <p:nvSpPr>
          <p:cNvPr id="31" name="文本框 30"/>
          <p:cNvSpPr txBox="1"/>
          <p:nvPr/>
        </p:nvSpPr>
        <p:spPr>
          <a:xfrm>
            <a:off x="2609560" y="4602742"/>
            <a:ext cx="1262301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lang="zh-CN" altLang="en-US" sz="4000" b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2" charset="-122"/>
                <a:ea typeface="微软雅黑" pitchFamily="2" charset="-122"/>
                <a:sym typeface="+mn-ea"/>
              </a:rPr>
              <a:t>运营</a:t>
            </a:r>
            <a:endParaRPr kumimoji="0" lang="zh-CN" alt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r>
              <a:rPr lang="zh-CN" altLang="en-US" sz="4000" b="1" smtClean="0">
                <a:ln>
                  <a:noFill/>
                </a:ln>
                <a:solidFill>
                  <a:schemeClr val="tx1"/>
                </a:solidFill>
                <a:effectLst/>
                <a:latin typeface="微软雅黑" pitchFamily="2" charset="-122"/>
                <a:ea typeface="微软雅黑" pitchFamily="2" charset="-122"/>
                <a:sym typeface="+mn-ea"/>
              </a:rPr>
              <a:t>流程</a:t>
            </a:r>
            <a:endParaRPr kumimoji="0" lang="zh-CN" altLang="en-US" sz="4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6269335" cy="10173335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>
            <a:off x="2448560" y="3499485"/>
            <a:ext cx="11097260" cy="1882140"/>
          </a:xfrm>
          <a:custGeom>
            <a:avLst/>
            <a:gdLst>
              <a:gd name="connisteX0" fmla="*/ 0 w 11097260"/>
              <a:gd name="connsiteY0" fmla="*/ 1791501 h 1881889"/>
              <a:gd name="connisteX1" fmla="*/ 3428365 w 11097260"/>
              <a:gd name="connsiteY1" fmla="*/ 166 h 1881889"/>
              <a:gd name="connisteX2" fmla="*/ 7320915 w 11097260"/>
              <a:gd name="connsiteY2" fmla="*/ 1881671 h 1881889"/>
              <a:gd name="connisteX3" fmla="*/ 11097260 w 11097260"/>
              <a:gd name="connsiteY3" fmla="*/ 103036 h 1881889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1097260" h="1881889">
                <a:moveTo>
                  <a:pt x="0" y="1791501"/>
                </a:moveTo>
                <a:cubicBezTo>
                  <a:pt x="607695" y="1395896"/>
                  <a:pt x="1964055" y="-17614"/>
                  <a:pt x="3428365" y="166"/>
                </a:cubicBezTo>
                <a:cubicBezTo>
                  <a:pt x="4892675" y="17946"/>
                  <a:pt x="5787390" y="1861351"/>
                  <a:pt x="7320915" y="1881671"/>
                </a:cubicBezTo>
                <a:cubicBezTo>
                  <a:pt x="8854440" y="1901991"/>
                  <a:pt x="10419715" y="496101"/>
                  <a:pt x="11097260" y="103036"/>
                </a:cubicBezTo>
              </a:path>
            </a:pathLst>
          </a:custGeom>
          <a:noFill/>
          <a:ln w="158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</a:endParaRPr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会员软件进化</a:t>
            </a:r>
            <a:endParaRPr lang="zh-CN" altLang="en-US" sz="355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5900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549815" y="1321197"/>
            <a:ext cx="2707670" cy="93708"/>
          </a:xfrm>
          <a:prstGeom prst="rect">
            <a:avLst/>
          </a:prstGeom>
        </p:spPr>
      </p:pic>
      <p:grpSp>
        <p:nvGrpSpPr>
          <p:cNvPr id="98" name="组合 97"/>
          <p:cNvGrpSpPr/>
          <p:nvPr/>
        </p:nvGrpSpPr>
        <p:grpSpPr>
          <a:xfrm rot="10800000">
            <a:off x="1592580" y="4532630"/>
            <a:ext cx="1604645" cy="2084705"/>
            <a:chOff x="4020870" y="2194485"/>
            <a:chExt cx="1102258" cy="1432090"/>
          </a:xfrm>
          <a:solidFill>
            <a:srgbClr val="75C75F"/>
          </a:solidFill>
          <a:effectLst/>
        </p:grpSpPr>
        <p:sp>
          <p:nvSpPr>
            <p:cNvPr id="100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01" name="等腰三角形 42"/>
            <p:cNvSpPr/>
            <p:nvPr/>
          </p:nvSpPr>
          <p:spPr>
            <a:xfrm>
              <a:off x="4044926" y="2251926"/>
              <a:ext cx="1054141" cy="1350591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99" name="TextBox 33"/>
          <p:cNvSpPr>
            <a:spLocks noChangeArrowheads="1"/>
          </p:cNvSpPr>
          <p:nvPr/>
        </p:nvSpPr>
        <p:spPr bwMode="auto">
          <a:xfrm>
            <a:off x="1546860" y="5038090"/>
            <a:ext cx="1648460" cy="63627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390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微会员</a:t>
            </a:r>
            <a:endParaRPr lang="zh-CN" altLang="en-US" sz="390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grpSp>
        <p:nvGrpSpPr>
          <p:cNvPr id="118" name="组合 117"/>
          <p:cNvGrpSpPr/>
          <p:nvPr/>
        </p:nvGrpSpPr>
        <p:grpSpPr>
          <a:xfrm rot="10800000">
            <a:off x="5092065" y="2738755"/>
            <a:ext cx="1604645" cy="2084070"/>
            <a:chOff x="4020870" y="2194485"/>
            <a:chExt cx="1102258" cy="1432090"/>
          </a:xfrm>
          <a:solidFill>
            <a:srgbClr val="DEA700"/>
          </a:solidFill>
          <a:effectLst/>
        </p:grpSpPr>
        <p:sp>
          <p:nvSpPr>
            <p:cNvPr id="120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21" name="等腰三角形 42"/>
            <p:cNvSpPr/>
            <p:nvPr/>
          </p:nvSpPr>
          <p:spPr>
            <a:xfrm>
              <a:off x="4044926" y="2251926"/>
              <a:ext cx="1054141" cy="1350591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19" name="TextBox 33"/>
          <p:cNvSpPr>
            <a:spLocks noChangeArrowheads="1"/>
          </p:cNvSpPr>
          <p:nvPr/>
        </p:nvSpPr>
        <p:spPr bwMode="auto">
          <a:xfrm>
            <a:off x="5086985" y="3243580"/>
            <a:ext cx="1586865" cy="63627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390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微商店</a:t>
            </a:r>
            <a:endParaRPr lang="zh-CN" altLang="en-US" sz="390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grpSp>
        <p:nvGrpSpPr>
          <p:cNvPr id="123" name="组合 122"/>
          <p:cNvGrpSpPr/>
          <p:nvPr/>
        </p:nvGrpSpPr>
        <p:grpSpPr>
          <a:xfrm rot="10800000">
            <a:off x="8949690" y="4604385"/>
            <a:ext cx="1604645" cy="2084070"/>
            <a:chOff x="4020870" y="2194485"/>
            <a:chExt cx="1102258" cy="1432090"/>
          </a:xfrm>
          <a:solidFill>
            <a:srgbClr val="75C75F"/>
          </a:solidFill>
          <a:effectLst/>
        </p:grpSpPr>
        <p:sp>
          <p:nvSpPr>
            <p:cNvPr id="12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26" name="等腰三角形 42"/>
            <p:cNvSpPr/>
            <p:nvPr/>
          </p:nvSpPr>
          <p:spPr>
            <a:xfrm>
              <a:off x="4044926" y="2251926"/>
              <a:ext cx="1054141" cy="1350591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ln>
                  <a:solidFill>
                    <a:schemeClr val="tx2">
                      <a:lumMod val="50000"/>
                      <a:lumOff val="50000"/>
                    </a:schemeClr>
                  </a:solidFill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124" name="TextBox 33"/>
          <p:cNvSpPr>
            <a:spLocks noChangeArrowheads="1"/>
          </p:cNvSpPr>
          <p:nvPr/>
        </p:nvSpPr>
        <p:spPr bwMode="auto">
          <a:xfrm>
            <a:off x="8846820" y="4791075"/>
            <a:ext cx="1807845" cy="12306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391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会员</a:t>
            </a:r>
            <a:endParaRPr lang="zh-CN" altLang="en-US" sz="391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/>
            <a:r>
              <a:rPr lang="zh-CN" altLang="en-US" sz="391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营销</a:t>
            </a:r>
            <a:endParaRPr lang="zh-CN" altLang="en-US" sz="391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 rot="10800000">
            <a:off x="12735560" y="2810510"/>
            <a:ext cx="1604645" cy="2084070"/>
            <a:chOff x="4020870" y="2194485"/>
            <a:chExt cx="1102258" cy="1432090"/>
          </a:xfrm>
          <a:solidFill>
            <a:srgbClr val="DEA700"/>
          </a:solidFill>
          <a:effectLst/>
        </p:grpSpPr>
        <p:sp>
          <p:nvSpPr>
            <p:cNvPr id="130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31" name="等腰三角形 42"/>
            <p:cNvSpPr/>
            <p:nvPr/>
          </p:nvSpPr>
          <p:spPr>
            <a:xfrm>
              <a:off x="4044926" y="2251926"/>
              <a:ext cx="1054141" cy="1350591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29" name="TextBox 33"/>
          <p:cNvSpPr>
            <a:spLocks noChangeArrowheads="1"/>
          </p:cNvSpPr>
          <p:nvPr/>
        </p:nvSpPr>
        <p:spPr bwMode="auto">
          <a:xfrm>
            <a:off x="12951460" y="2990850"/>
            <a:ext cx="1206500" cy="12306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/>
            <a:r>
              <a:rPr lang="zh-CN" altLang="en-US" sz="390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客至会员</a:t>
            </a:r>
            <a:endParaRPr lang="zh-CN" altLang="en-US" sz="390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5960" y="6679565"/>
            <a:ext cx="3467100" cy="110744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轻微会员管理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（入门）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48785" y="4828540"/>
            <a:ext cx="3315335" cy="110744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微会员</a:t>
            </a:r>
            <a:r>
              <a:rPr lang="en-US" altLang="zh-CN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微商品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（初级）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757795" y="6751320"/>
            <a:ext cx="4037330" cy="110744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微商店</a:t>
            </a:r>
            <a:r>
              <a:rPr lang="en-US" altLang="zh-CN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会员营销</a:t>
            </a:r>
            <a:r>
              <a:rPr lang="en-US" altLang="zh-CN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营业员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（中级）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859260" y="4925695"/>
            <a:ext cx="3395345" cy="110744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会员营销</a:t>
            </a:r>
            <a:r>
              <a:rPr lang="en-US" altLang="zh-CN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高端管理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50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（高级）</a:t>
            </a:r>
            <a:endParaRPr lang="zh-CN" altLang="en-US" sz="250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" name="图片 3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pic>
        <p:nvPicPr>
          <p:cNvPr id="43" name="图片 42" descr="客至LOGO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55" y="18224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56154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产品主要功能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5900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621570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387702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04275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20848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538255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254828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4971401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40" name="任意多边形 39"/>
          <p:cNvSpPr/>
          <p:nvPr/>
        </p:nvSpPr>
        <p:spPr>
          <a:xfrm>
            <a:off x="6198870" y="3004185"/>
            <a:ext cx="616648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026910" y="4084320"/>
            <a:ext cx="7590790" cy="1135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微会员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(</a:t>
            </a:r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入门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)</a:t>
            </a:r>
            <a:endParaRPr lang="en-US" altLang="zh-CN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210935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531235" y="6196965"/>
            <a:ext cx="1775460" cy="438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</a:t>
            </a:r>
            <a:r>
              <a:rPr lang="en-US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1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7423785" y="5962015"/>
            <a:ext cx="2480310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电子会员卡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3149600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14" name="KSO_Shape"/>
          <p:cNvSpPr/>
          <p:nvPr/>
        </p:nvSpPr>
        <p:spPr bwMode="auto">
          <a:xfrm>
            <a:off x="357378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7026910" y="3108960"/>
            <a:ext cx="2616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第一部分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136130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0662285" y="5962650"/>
            <a:ext cx="3045460" cy="440055"/>
            <a:chOff x="16791" y="9390"/>
            <a:chExt cx="4796" cy="693"/>
          </a:xfrm>
        </p:grpSpPr>
        <p:sp>
          <p:nvSpPr>
            <p:cNvPr id="24" name="文本框 9"/>
            <p:cNvSpPr txBox="1"/>
            <p:nvPr/>
          </p:nvSpPr>
          <p:spPr>
            <a:xfrm>
              <a:off x="17311" y="9390"/>
              <a:ext cx="4276" cy="6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L="0" lvl="1">
                <a:buFont typeface="Wingdings" pitchFamily="2" charset="2"/>
              </a:pPr>
              <a:r>
                <a:rPr lang="zh-CN" altLang="en-US" sz="26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积分</a:t>
              </a:r>
              <a:r>
                <a:rPr lang="en-US" altLang="zh-CN" sz="26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/</a:t>
              </a:r>
              <a:r>
                <a:rPr lang="zh-CN" altLang="en-US" sz="26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储值</a:t>
              </a:r>
              <a:endPara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6791" y="9664"/>
              <a:ext cx="251" cy="2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1" name="图片 40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" y="182245"/>
            <a:ext cx="2602230" cy="349250"/>
          </a:xfrm>
          <a:prstGeom prst="rect">
            <a:avLst/>
          </a:prstGeom>
        </p:spPr>
      </p:pic>
      <p:pic>
        <p:nvPicPr>
          <p:cNvPr id="43" name="图片 42" descr="客至LOGO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55" y="18224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什么是思迅微会员？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14755" y="2990850"/>
            <a:ext cx="13206730" cy="3749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l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    “</a:t>
            </a:r>
            <a:r>
              <a:rPr lang="zh-CN" altLang="en-US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思迅微会员</a:t>
            </a:r>
            <a:r>
              <a:rPr lang="en-US" altLang="zh-CN" sz="32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”</a:t>
            </a:r>
            <a:r>
              <a:rPr lang="zh-CN" altLang="en-US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是以思迅软件为后台，以思迅商户自有的微信公众号为入口，专为思迅商户提供线上</a:t>
            </a:r>
            <a:r>
              <a:rPr lang="en-US" altLang="zh-CN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+</a:t>
            </a:r>
            <a:r>
              <a:rPr lang="zh-CN" altLang="en-US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线下全渠道会员营销平台</a:t>
            </a:r>
            <a:r>
              <a:rPr lang="zh-CN" altLang="en-US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。</a:t>
            </a:r>
            <a:endParaRPr lang="zh-CN" altLang="en-US" sz="320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indent="254000" algn="l">
              <a:lnSpc>
                <a:spcPct val="150000"/>
              </a:lnSpc>
            </a:pPr>
            <a:r>
              <a:rPr lang="zh-CN" altLang="en-US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   </a:t>
            </a:r>
            <a:endParaRPr lang="zh-CN" altLang="en-US" sz="320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indent="254000" algn="l">
              <a:lnSpc>
                <a:spcPct val="150000"/>
              </a:lnSpc>
            </a:pPr>
            <a:r>
              <a:rPr lang="zh-CN" altLang="en-US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       在微信公众号上，提供店铺管理，促销优惠管理、粉丝推广管理、会员管理、微营销、礼品兑换等强大的会员营销管理。</a:t>
            </a:r>
            <a:endParaRPr lang="zh-CN" altLang="en-US" sz="320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公司简介</a:t>
            </a:r>
            <a:endParaRPr lang="zh-CN" altLang="en-US" sz="355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  <a:noFill/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59"/>
          <p:cNvSpPr txBox="1"/>
          <p:nvPr/>
        </p:nvSpPr>
        <p:spPr>
          <a:xfrm>
            <a:off x="1462405" y="3624580"/>
            <a:ext cx="13539470" cy="27698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ts val="4080"/>
              </a:lnSpc>
              <a:spcAft>
                <a:spcPts val="1200"/>
              </a:spcAft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 </a:t>
            </a:r>
            <a:r>
              <a:rPr lang="zh-CN" altLang="en-US" sz="24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2017年成功进入新三板创新层，是中国POS行业中率先进入创新层的公司。</a:t>
            </a:r>
            <a:endParaRPr lang="zh-CN" altLang="en-US" sz="24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>
              <a:lnSpc>
                <a:spcPts val="4080"/>
              </a:lnSpc>
              <a:spcAft>
                <a:spcPts val="1200"/>
              </a:spcAft>
            </a:pPr>
            <a:r>
              <a:rPr lang="zh-CN" altLang="en-US" sz="24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公司总部位于深圳高新技术园区，在南京、郑州、武汉、南宁、昆明设有5家分公司，以及两个全资子公司——深圳市思迅网络科技有限公司、深圳市奥凯软件有限公司，并建立了思迅学院（武汉、南京、郑州培训基地相继成立并运作）及武汉支持中心；思迅软件在全国所有省份的500多个大中城市里，有1300多家合作伙伴，50万终端用户。</a:t>
            </a:r>
            <a:endParaRPr lang="zh-CN" altLang="en-US" sz="24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0" y="2176009"/>
            <a:ext cx="16252825" cy="1297951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solidFill>
                <a:schemeClr val="tx1"/>
              </a:solidFill>
              <a:latin typeface="+mn-ea"/>
            </a:endParaRPr>
          </a:p>
        </p:txBody>
      </p:sp>
      <p:sp>
        <p:nvSpPr>
          <p:cNvPr id="74" name="Text Box 7"/>
          <p:cNvSpPr txBox="1">
            <a:spLocks noChangeArrowheads="1"/>
          </p:cNvSpPr>
          <p:nvPr/>
        </p:nvSpPr>
        <p:spPr bwMode="auto">
          <a:xfrm>
            <a:off x="918845" y="2405380"/>
            <a:ext cx="14778990" cy="725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 anchor="ctr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 Semibold" pitchFamily="34" charset="0"/>
                <a:sym typeface="+mn-ea"/>
              </a:rPr>
              <a:t>总部位于深圳软件产业基地，是第一批“国家级高新技术企业”和“深圳市重点软件企业”</a:t>
            </a:r>
            <a:endParaRPr lang="zh-CN" altLang="en-US" sz="28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 Semibold" pitchFamily="34" charset="0"/>
              <a:sym typeface="+mn-ea"/>
            </a:endParaRPr>
          </a:p>
        </p:txBody>
      </p:sp>
      <p:pic>
        <p:nvPicPr>
          <p:cNvPr id="6" name="图片 5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pic>
        <p:nvPicPr>
          <p:cNvPr id="3" name="图片 2" descr="组织架构-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180" y="6609715"/>
            <a:ext cx="9076055" cy="2914015"/>
          </a:xfrm>
          <a:prstGeom prst="rect">
            <a:avLst/>
          </a:prstGeom>
        </p:spPr>
      </p:pic>
      <p:pic>
        <p:nvPicPr>
          <p:cNvPr id="8" name="图片 7" descr="qrcode_for_gh_1f7b2c2291b8_3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070" y="6609715"/>
            <a:ext cx="2553970" cy="2553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为什么选择思迅微会员？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28800" y="3956685"/>
            <a:ext cx="7095490" cy="451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charset="0"/>
              <a:buChar char=""/>
            </a:pPr>
            <a:r>
              <a:rPr lang="zh-CN" altLang="en-US" sz="2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成本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  店租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员工工资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设备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货架（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50W+/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年）；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buFont typeface="Wingdings" charset="0"/>
              <a:buChar char=""/>
            </a:pPr>
            <a:r>
              <a:rPr lang="zh-CN" altLang="en-US" sz="2800" b="1">
                <a:latin typeface="微软雅黑" pitchFamily="2" charset="-122"/>
                <a:ea typeface="微软雅黑" pitchFamily="2" charset="-122"/>
              </a:rPr>
              <a:t>局限性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 营业时间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覆盖范围；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endParaRPr lang="zh-CN" altLang="en-US" sz="2800" b="1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buFont typeface="Wingdings" charset="0"/>
              <a:buChar char=""/>
            </a:pPr>
            <a:r>
              <a:rPr lang="zh-CN" altLang="en-US" sz="2800" b="1">
                <a:latin typeface="微软雅黑" pitchFamily="2" charset="-122"/>
                <a:ea typeface="微软雅黑" pitchFamily="2" charset="-122"/>
              </a:rPr>
              <a:t>营销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 张贴海报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发宣传单；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endParaRPr lang="zh-CN" altLang="en-US" sz="2800" b="1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buFont typeface="Wingdings" charset="0"/>
              <a:buChar char=""/>
            </a:pPr>
            <a:r>
              <a:rPr lang="zh-CN" altLang="en-US" sz="2800" b="1">
                <a:latin typeface="微软雅黑" pitchFamily="2" charset="-122"/>
                <a:ea typeface="微软雅黑" pitchFamily="2" charset="-122"/>
              </a:rPr>
              <a:t>用户体验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 花时间前往店铺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注册资料繁琐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优惠活动少。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44918" y="3956438"/>
            <a:ext cx="6557870" cy="4815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buFont typeface="Wingdings" charset="0"/>
              <a:buChar char=""/>
            </a:pPr>
            <a:r>
              <a:rPr lang="zh-CN" altLang="en-US" sz="2800" b="1">
                <a:latin typeface="微软雅黑" pitchFamily="2" charset="-122"/>
                <a:ea typeface="微软雅黑" pitchFamily="2" charset="-122"/>
              </a:rPr>
              <a:t>成本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 软件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网络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运营人员（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10W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）；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endParaRPr lang="zh-CN" altLang="en-US" sz="2800" b="1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buFont typeface="Wingdings" charset="0"/>
              <a:buChar char=""/>
            </a:pPr>
            <a:r>
              <a:rPr lang="zh-CN" altLang="en-US" sz="2800" b="1">
                <a:latin typeface="微软雅黑" pitchFamily="2" charset="-122"/>
                <a:ea typeface="微软雅黑" pitchFamily="2" charset="-122"/>
              </a:rPr>
              <a:t>局限性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 无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buFont typeface="Wingdings" charset="0"/>
              <a:buChar char=""/>
            </a:pPr>
            <a:r>
              <a:rPr lang="zh-CN" altLang="en-US" sz="2800" b="1">
                <a:latin typeface="微软雅黑" pitchFamily="2" charset="-122"/>
                <a:ea typeface="微软雅黑" pitchFamily="2" charset="-122"/>
              </a:rPr>
              <a:t>营销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 多种类优惠券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宣传信息多渠道精准推送；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buFont typeface="Wingdings" charset="0"/>
              <a:buChar char=""/>
            </a:pPr>
            <a:r>
              <a:rPr lang="zh-CN" altLang="en-US" sz="2800" b="1">
                <a:latin typeface="微软雅黑" pitchFamily="2" charset="-122"/>
                <a:ea typeface="微软雅黑" pitchFamily="2" charset="-122"/>
              </a:rPr>
              <a:t>用户体验</a:t>
            </a:r>
            <a:endParaRPr lang="zh-CN" altLang="en-US" sz="2800">
              <a:solidFill>
                <a:srgbClr val="F4730A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微信随时随地注册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/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绑定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优惠券线下亦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   可使用</a:t>
            </a:r>
            <a:r>
              <a:rPr lang="en-US" altLang="zh-CN" sz="2400">
                <a:latin typeface="微软雅黑" pitchFamily="2" charset="-122"/>
                <a:ea typeface="微软雅黑" pitchFamily="2" charset="-122"/>
              </a:rPr>
              <a:t>+</a:t>
            </a:r>
            <a:r>
              <a:rPr lang="zh-CN" altLang="en-US" sz="2400">
                <a:latin typeface="微软雅黑" pitchFamily="2" charset="-122"/>
                <a:ea typeface="微软雅黑" pitchFamily="2" charset="-122"/>
              </a:rPr>
              <a:t>意见反馈更便捷。</a:t>
            </a:r>
            <a:endParaRPr lang="zh-CN" altLang="en-US" sz="240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燕尾形 6"/>
          <p:cNvSpPr/>
          <p:nvPr/>
        </p:nvSpPr>
        <p:spPr>
          <a:xfrm>
            <a:off x="1861523" y="2957645"/>
            <a:ext cx="3960247" cy="720045"/>
          </a:xfrm>
          <a:prstGeom prst="chevron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8990277" y="2990665"/>
            <a:ext cx="4581239" cy="720045"/>
          </a:xfrm>
          <a:prstGeom prst="chevron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34" tIns="45717" rIns="91434" bIns="45717" numCol="1" anchor="t" anchorCtr="0" compatLnSpc="1"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</a:pPr>
            <a:endParaRPr kumimoji="0" lang="zh-CN" altLang="en-US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83628" y="3049079"/>
            <a:ext cx="4013584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smtClean="0">
                <a:ln>
                  <a:noFill/>
                </a:ln>
                <a:effectLst/>
                <a:latin typeface="微软雅黑" pitchFamily="2" charset="-122"/>
                <a:ea typeface="微软雅黑" pitchFamily="2" charset="-122"/>
                <a:sym typeface="+mn-ea"/>
              </a:rPr>
              <a:t>线上微会员（新渠道）</a:t>
            </a:r>
            <a:endParaRPr lang="zh-CN" altLang="en-US" sz="3200" b="1" smtClean="0">
              <a:ln>
                <a:noFill/>
              </a:ln>
              <a:effectLst/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73288" y="3049079"/>
            <a:ext cx="3704993" cy="613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微软雅黑" pitchFamily="2" charset="-122"/>
                <a:ea typeface="微软雅黑" pitchFamily="2" charset="-122"/>
              </a:rPr>
              <a:t>传统门店（基础）</a:t>
            </a:r>
            <a:endParaRPr lang="zh-CN" altLang="en-US" sz="3200" b="1"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4956810" y="2343150"/>
            <a:ext cx="505460" cy="506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30" name="直接箭头连接符 29"/>
          <p:cNvCxnSpPr/>
          <p:nvPr/>
        </p:nvCxnSpPr>
        <p:spPr>
          <a:xfrm>
            <a:off x="9566275" y="2343150"/>
            <a:ext cx="697865" cy="5067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19" name=" 219"/>
          <p:cNvSpPr/>
          <p:nvPr/>
        </p:nvSpPr>
        <p:spPr>
          <a:xfrm>
            <a:off x="5030029" y="1766502"/>
            <a:ext cx="5438435" cy="761317"/>
          </a:xfrm>
          <a:prstGeom prst="roundRect">
            <a:avLst>
              <a:gd name="adj" fmla="val 50000"/>
            </a:avLst>
          </a:prstGeom>
          <a:solidFill>
            <a:srgbClr val="94C9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会员综合管理，双管齐下</a:t>
            </a:r>
            <a:endParaRPr lang="zh-CN" altLang="en-US" sz="3200" b="1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实现会员一体化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7165" y="3051175"/>
            <a:ext cx="5869940" cy="55848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endParaRPr lang="zh-CN" altLang="en-US"/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 快速注册会员，直接微信扫一扫注册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 代替实体会员卡，节约成本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 到店消费扫一扫，立享会员优惠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 在线充值，实时查询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 线上线下实时对接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 会员充值、优惠券管理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 会员积分、积分兑换礼品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楷体" charset="-122"/>
            </a:endParaRPr>
          </a:p>
          <a:p>
            <a:pPr lvl="2" indent="0" algn="l" eaLnBrk="0" hangingPunct="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ü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楷体" charset="-122"/>
              </a:rPr>
              <a:t> 微信推送促销活动</a:t>
            </a:r>
            <a:endParaRPr lang="zh-CN" altLang="en-US" sz="2200" dirty="0">
              <a:latin typeface="黑体" charset="-122"/>
              <a:ea typeface="黑体" charset="-122"/>
              <a:sym typeface="楷体" charset="-122"/>
            </a:endParaRPr>
          </a:p>
          <a:p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088390" y="1570355"/>
            <a:ext cx="980948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会员线上+线下完美对接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16" name="图片 15" descr="C:\Users\xiongyt\Desktop\微信图片_20170809174018.jpg微信图片_201708091740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928225" y="1337945"/>
            <a:ext cx="4962525" cy="7659370"/>
          </a:xfrm>
          <a:prstGeom prst="rect">
            <a:avLst/>
          </a:prstGeom>
          <a:noFill/>
        </p:spPr>
      </p:pic>
      <p:sp>
        <p:nvSpPr>
          <p:cNvPr id="7" name="TextBox 30"/>
          <p:cNvSpPr txBox="1"/>
          <p:nvPr/>
        </p:nvSpPr>
        <p:spPr>
          <a:xfrm>
            <a:off x="1047750" y="2342515"/>
            <a:ext cx="98094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专为思迅用户提供线上</a:t>
            </a:r>
            <a:r>
              <a:rPr lang="en-US" altLang="zh-CN" sz="2800" dirty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+</a:t>
            </a:r>
            <a:r>
              <a:rPr lang="zh-CN" altLang="en-US" sz="2800" dirty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线上一体化会员营销平台</a:t>
            </a:r>
            <a:endParaRPr lang="zh-CN" altLang="en-US" sz="2800" dirty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思迅微会员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--</a:t>
            </a:r>
            <a:r>
              <a:rPr lang="zh-CN" altLang="en-US" sz="5400" b="1">
                <a:latin typeface="微软雅黑" pitchFamily="2" charset="-122"/>
                <a:ea typeface="微软雅黑" pitchFamily="2" charset="-122"/>
                <a:sym typeface="+mn-ea"/>
              </a:rPr>
              <a:t>六大功能，三大特色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6725" y="542290"/>
            <a:ext cx="2458720" cy="285115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4"/>
            </p:custDataLst>
          </p:nvPr>
        </p:nvGrpSpPr>
        <p:grpSpPr>
          <a:xfrm>
            <a:off x="9283857" y="3483141"/>
            <a:ext cx="1007940" cy="1007947"/>
            <a:chOff x="5500914" y="4370767"/>
            <a:chExt cx="1190172" cy="1190172"/>
          </a:xfrm>
        </p:grpSpPr>
        <p:sp>
          <p:nvSpPr>
            <p:cNvPr id="9" name="椭圆 8"/>
            <p:cNvSpPr/>
            <p:nvPr>
              <p:custDataLst>
                <p:tags r:id="rId5"/>
              </p:custDataLst>
            </p:nvPr>
          </p:nvSpPr>
          <p:spPr>
            <a:xfrm>
              <a:off x="5500914" y="4370767"/>
              <a:ext cx="1190172" cy="1190172"/>
            </a:xfrm>
            <a:prstGeom prst="ellipse">
              <a:avLst/>
            </a:prstGeom>
            <a:solidFill>
              <a:srgbClr val="CDD7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0" name="KSO_Shape"/>
            <p:cNvSpPr/>
            <p:nvPr>
              <p:custDataLst>
                <p:tags r:id="rId6"/>
              </p:custDataLst>
            </p:nvPr>
          </p:nvSpPr>
          <p:spPr bwMode="auto">
            <a:xfrm>
              <a:off x="5846540" y="4714875"/>
              <a:ext cx="498920" cy="514350"/>
            </a:xfrm>
            <a:custGeom>
              <a:avLst/>
              <a:gdLst>
                <a:gd name="T0" fmla="*/ 705908 w 4388"/>
                <a:gd name="T1" fmla="*/ 0 h 4523"/>
                <a:gd name="T2" fmla="*/ 293567 w 4388"/>
                <a:gd name="T3" fmla="*/ 424129 h 4523"/>
                <a:gd name="T4" fmla="*/ 924083 w 4388"/>
                <a:gd name="T5" fmla="*/ 624611 h 4523"/>
                <a:gd name="T6" fmla="*/ 705908 w 4388"/>
                <a:gd name="T7" fmla="*/ 0 h 4523"/>
                <a:gd name="T8" fmla="*/ 0 w 4388"/>
                <a:gd name="T9" fmla="*/ 629244 h 4523"/>
                <a:gd name="T10" fmla="*/ 0 w 4388"/>
                <a:gd name="T11" fmla="*/ 987247 h 4523"/>
                <a:gd name="T12" fmla="*/ 165526 w 4388"/>
                <a:gd name="T13" fmla="*/ 987247 h 4523"/>
                <a:gd name="T14" fmla="*/ 165526 w 4388"/>
                <a:gd name="T15" fmla="*/ 1905000 h 4523"/>
                <a:gd name="T16" fmla="*/ 1682639 w 4388"/>
                <a:gd name="T17" fmla="*/ 1905000 h 4523"/>
                <a:gd name="T18" fmla="*/ 1682639 w 4388"/>
                <a:gd name="T19" fmla="*/ 987247 h 4523"/>
                <a:gd name="T20" fmla="*/ 1848165 w 4388"/>
                <a:gd name="T21" fmla="*/ 987247 h 4523"/>
                <a:gd name="T22" fmla="*/ 1848165 w 4388"/>
                <a:gd name="T23" fmla="*/ 629244 h 4523"/>
                <a:gd name="T24" fmla="*/ 0 w 4388"/>
                <a:gd name="T25" fmla="*/ 629244 h 4523"/>
                <a:gd name="T26" fmla="*/ 1142257 w 4388"/>
                <a:gd name="T27" fmla="*/ 0 h 4523"/>
                <a:gd name="T28" fmla="*/ 924083 w 4388"/>
                <a:gd name="T29" fmla="*/ 624611 h 4523"/>
                <a:gd name="T30" fmla="*/ 1554177 w 4388"/>
                <a:gd name="T31" fmla="*/ 424129 h 4523"/>
                <a:gd name="T32" fmla="*/ 1142257 w 4388"/>
                <a:gd name="T33" fmla="*/ 0 h 45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88" h="4523">
                  <a:moveTo>
                    <a:pt x="1676" y="0"/>
                  </a:moveTo>
                  <a:lnTo>
                    <a:pt x="697" y="1007"/>
                  </a:lnTo>
                  <a:lnTo>
                    <a:pt x="2194" y="1483"/>
                  </a:lnTo>
                  <a:lnTo>
                    <a:pt x="1676" y="0"/>
                  </a:lnTo>
                  <a:close/>
                  <a:moveTo>
                    <a:pt x="0" y="1494"/>
                  </a:moveTo>
                  <a:lnTo>
                    <a:pt x="0" y="2344"/>
                  </a:lnTo>
                  <a:lnTo>
                    <a:pt x="393" y="2344"/>
                  </a:lnTo>
                  <a:lnTo>
                    <a:pt x="393" y="4523"/>
                  </a:lnTo>
                  <a:lnTo>
                    <a:pt x="3995" y="4523"/>
                  </a:lnTo>
                  <a:lnTo>
                    <a:pt x="3995" y="2344"/>
                  </a:lnTo>
                  <a:lnTo>
                    <a:pt x="4388" y="2344"/>
                  </a:lnTo>
                  <a:lnTo>
                    <a:pt x="4388" y="1494"/>
                  </a:lnTo>
                  <a:lnTo>
                    <a:pt x="0" y="1494"/>
                  </a:lnTo>
                  <a:close/>
                  <a:moveTo>
                    <a:pt x="2712" y="0"/>
                  </a:moveTo>
                  <a:lnTo>
                    <a:pt x="2194" y="1483"/>
                  </a:lnTo>
                  <a:lnTo>
                    <a:pt x="3690" y="1007"/>
                  </a:lnTo>
                  <a:lnTo>
                    <a:pt x="27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tIns="683957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8496792" y="2109800"/>
            <a:ext cx="1007940" cy="1007947"/>
            <a:chOff x="7126514" y="2833914"/>
            <a:chExt cx="1190172" cy="1190172"/>
          </a:xfrm>
        </p:grpSpPr>
        <p:sp>
          <p:nvSpPr>
            <p:cNvPr id="13" name="椭圆 12"/>
            <p:cNvSpPr/>
            <p:nvPr>
              <p:custDataLst>
                <p:tags r:id="rId8"/>
              </p:custDataLst>
            </p:nvPr>
          </p:nvSpPr>
          <p:spPr>
            <a:xfrm>
              <a:off x="7126514" y="2833914"/>
              <a:ext cx="1190172" cy="1190172"/>
            </a:xfrm>
            <a:prstGeom prst="ellipse">
              <a:avLst/>
            </a:prstGeom>
            <a:solidFill>
              <a:srgbClr val="EED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rmAutofit/>
            </a:bodyPr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4" name="KSO_Shape"/>
            <p:cNvSpPr/>
            <p:nvPr>
              <p:custDataLst>
                <p:tags r:id="rId9"/>
              </p:custDataLst>
            </p:nvPr>
          </p:nvSpPr>
          <p:spPr>
            <a:xfrm>
              <a:off x="7472170" y="3105754"/>
              <a:ext cx="498860" cy="646492"/>
            </a:xfrm>
            <a:custGeom>
              <a:avLst/>
              <a:gdLst>
                <a:gd name="connsiteX0" fmla="*/ 119442 w 2112807"/>
                <a:gd name="connsiteY0" fmla="*/ 0 h 3733939"/>
                <a:gd name="connsiteX1" fmla="*/ 238884 w 2112807"/>
                <a:gd name="connsiteY1" fmla="*/ 119442 h 3733939"/>
                <a:gd name="connsiteX2" fmla="*/ 165934 w 2112807"/>
                <a:gd name="connsiteY2" fmla="*/ 229498 h 3733939"/>
                <a:gd name="connsiteX3" fmla="*/ 142301 w 2112807"/>
                <a:gd name="connsiteY3" fmla="*/ 234269 h 3733939"/>
                <a:gd name="connsiteX4" fmla="*/ 142301 w 2112807"/>
                <a:gd name="connsiteY4" fmla="*/ 412408 h 3733939"/>
                <a:gd name="connsiteX5" fmla="*/ 159590 w 2112807"/>
                <a:gd name="connsiteY5" fmla="*/ 392780 h 3733939"/>
                <a:gd name="connsiteX6" fmla="*/ 2112807 w 2112807"/>
                <a:gd name="connsiteY6" fmla="*/ 464309 h 3733939"/>
                <a:gd name="connsiteX7" fmla="*/ 2112807 w 2112807"/>
                <a:gd name="connsiteY7" fmla="*/ 1976477 h 3733939"/>
                <a:gd name="connsiteX8" fmla="*/ 159590 w 2112807"/>
                <a:gd name="connsiteY8" fmla="*/ 1904948 h 3733939"/>
                <a:gd name="connsiteX9" fmla="*/ 142301 w 2112807"/>
                <a:gd name="connsiteY9" fmla="*/ 1924576 h 3733939"/>
                <a:gd name="connsiteX10" fmla="*/ 142301 w 2112807"/>
                <a:gd name="connsiteY10" fmla="*/ 3733939 h 3733939"/>
                <a:gd name="connsiteX11" fmla="*/ 96582 w 2112807"/>
                <a:gd name="connsiteY11" fmla="*/ 3733939 h 3733939"/>
                <a:gd name="connsiteX12" fmla="*/ 96582 w 2112807"/>
                <a:gd name="connsiteY12" fmla="*/ 234269 h 3733939"/>
                <a:gd name="connsiteX13" fmla="*/ 72950 w 2112807"/>
                <a:gd name="connsiteY13" fmla="*/ 229498 h 3733939"/>
                <a:gd name="connsiteX14" fmla="*/ 0 w 2112807"/>
                <a:gd name="connsiteY14" fmla="*/ 119442 h 3733939"/>
                <a:gd name="connsiteX15" fmla="*/ 119442 w 2112807"/>
                <a:gd name="connsiteY15" fmla="*/ 0 h 373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12807" h="3733939">
                  <a:moveTo>
                    <a:pt x="119442" y="0"/>
                  </a:moveTo>
                  <a:cubicBezTo>
                    <a:pt x="185408" y="0"/>
                    <a:pt x="238884" y="53476"/>
                    <a:pt x="238884" y="119442"/>
                  </a:cubicBezTo>
                  <a:cubicBezTo>
                    <a:pt x="238884" y="168916"/>
                    <a:pt x="208804" y="211365"/>
                    <a:pt x="165934" y="229498"/>
                  </a:cubicBezTo>
                  <a:lnTo>
                    <a:pt x="142301" y="234269"/>
                  </a:lnTo>
                  <a:lnTo>
                    <a:pt x="142301" y="412408"/>
                  </a:lnTo>
                  <a:lnTo>
                    <a:pt x="159590" y="392780"/>
                  </a:lnTo>
                  <a:cubicBezTo>
                    <a:pt x="810663" y="-273233"/>
                    <a:pt x="1461735" y="1278149"/>
                    <a:pt x="2112807" y="464309"/>
                  </a:cubicBezTo>
                  <a:lnTo>
                    <a:pt x="2112807" y="1976477"/>
                  </a:lnTo>
                  <a:cubicBezTo>
                    <a:pt x="1461735" y="2790317"/>
                    <a:pt x="810663" y="1238935"/>
                    <a:pt x="159590" y="1904948"/>
                  </a:cubicBezTo>
                  <a:lnTo>
                    <a:pt x="142301" y="1924576"/>
                  </a:lnTo>
                  <a:lnTo>
                    <a:pt x="142301" y="3733939"/>
                  </a:lnTo>
                  <a:lnTo>
                    <a:pt x="96582" y="3733939"/>
                  </a:lnTo>
                  <a:lnTo>
                    <a:pt x="96582" y="234269"/>
                  </a:lnTo>
                  <a:lnTo>
                    <a:pt x="72950" y="229498"/>
                  </a:lnTo>
                  <a:cubicBezTo>
                    <a:pt x="30080" y="211365"/>
                    <a:pt x="0" y="168916"/>
                    <a:pt x="0" y="119442"/>
                  </a:cubicBezTo>
                  <a:cubicBezTo>
                    <a:pt x="0" y="53476"/>
                    <a:pt x="53476" y="0"/>
                    <a:pt x="1194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bIns="683957" anchor="ctr">
              <a:normAutofit fontScale="25000" lnSpcReduction="20000"/>
            </a:bodyPr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0"/>
            </p:custDataLst>
          </p:nvPr>
        </p:nvGrpSpPr>
        <p:grpSpPr>
          <a:xfrm>
            <a:off x="6126746" y="3458767"/>
            <a:ext cx="1007940" cy="1007947"/>
            <a:chOff x="3875314" y="2833914"/>
            <a:chExt cx="1190172" cy="1190172"/>
          </a:xfrm>
        </p:grpSpPr>
        <p:sp>
          <p:nvSpPr>
            <p:cNvPr id="19" name="椭圆 18"/>
            <p:cNvSpPr/>
            <p:nvPr>
              <p:custDataLst>
                <p:tags r:id="rId11"/>
              </p:custDataLst>
            </p:nvPr>
          </p:nvSpPr>
          <p:spPr>
            <a:xfrm>
              <a:off x="3875314" y="2833914"/>
              <a:ext cx="1190172" cy="1190172"/>
            </a:xfrm>
            <a:prstGeom prst="ellipse">
              <a:avLst/>
            </a:prstGeom>
            <a:solidFill>
              <a:srgbClr val="00C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20" name="KSO_Shape"/>
            <p:cNvSpPr/>
            <p:nvPr>
              <p:custDataLst>
                <p:tags r:id="rId12"/>
              </p:custDataLst>
            </p:nvPr>
          </p:nvSpPr>
          <p:spPr bwMode="auto">
            <a:xfrm rot="1800000">
              <a:off x="4253670" y="3032564"/>
              <a:ext cx="433460" cy="710590"/>
            </a:xfrm>
            <a:custGeom>
              <a:avLst/>
              <a:gdLst>
                <a:gd name="T0" fmla="*/ 1029029 w 3535"/>
                <a:gd name="T1" fmla="*/ 1156466 h 5800"/>
                <a:gd name="T2" fmla="*/ 818493 w 3535"/>
                <a:gd name="T3" fmla="*/ 1179458 h 5800"/>
                <a:gd name="T4" fmla="*/ 848054 w 3535"/>
                <a:gd name="T5" fmla="*/ 1077639 h 5800"/>
                <a:gd name="T6" fmla="*/ 875315 w 3535"/>
                <a:gd name="T7" fmla="*/ 972864 h 5800"/>
                <a:gd name="T8" fmla="*/ 898635 w 3535"/>
                <a:gd name="T9" fmla="*/ 868417 h 5800"/>
                <a:gd name="T10" fmla="*/ 916371 w 3535"/>
                <a:gd name="T11" fmla="*/ 767255 h 5800"/>
                <a:gd name="T12" fmla="*/ 926553 w 3535"/>
                <a:gd name="T13" fmla="*/ 672662 h 5800"/>
                <a:gd name="T14" fmla="*/ 927538 w 3535"/>
                <a:gd name="T15" fmla="*/ 635876 h 5800"/>
                <a:gd name="T16" fmla="*/ 926553 w 3535"/>
                <a:gd name="T17" fmla="*/ 582996 h 5800"/>
                <a:gd name="T18" fmla="*/ 921955 w 3535"/>
                <a:gd name="T19" fmla="*/ 531429 h 5800"/>
                <a:gd name="T20" fmla="*/ 914072 w 3535"/>
                <a:gd name="T21" fmla="*/ 481505 h 5800"/>
                <a:gd name="T22" fmla="*/ 903233 w 3535"/>
                <a:gd name="T23" fmla="*/ 433223 h 5800"/>
                <a:gd name="T24" fmla="*/ 889438 w 3535"/>
                <a:gd name="T25" fmla="*/ 387241 h 5800"/>
                <a:gd name="T26" fmla="*/ 873673 w 3535"/>
                <a:gd name="T27" fmla="*/ 342900 h 5800"/>
                <a:gd name="T28" fmla="*/ 855936 w 3535"/>
                <a:gd name="T29" fmla="*/ 301187 h 5800"/>
                <a:gd name="T30" fmla="*/ 836230 w 3535"/>
                <a:gd name="T31" fmla="*/ 261773 h 5800"/>
                <a:gd name="T32" fmla="*/ 808640 w 3535"/>
                <a:gd name="T33" fmla="*/ 212178 h 5800"/>
                <a:gd name="T34" fmla="*/ 763314 w 3535"/>
                <a:gd name="T35" fmla="*/ 146816 h 5800"/>
                <a:gd name="T36" fmla="*/ 717660 w 3535"/>
                <a:gd name="T37" fmla="*/ 92622 h 5800"/>
                <a:gd name="T38" fmla="*/ 673319 w 3535"/>
                <a:gd name="T39" fmla="*/ 50253 h 5800"/>
                <a:gd name="T40" fmla="*/ 632592 w 3535"/>
                <a:gd name="T41" fmla="*/ 20035 h 5800"/>
                <a:gd name="T42" fmla="*/ 608943 w 3535"/>
                <a:gd name="T43" fmla="*/ 7226 h 5800"/>
                <a:gd name="T44" fmla="*/ 593835 w 3535"/>
                <a:gd name="T45" fmla="*/ 1971 h 5800"/>
                <a:gd name="T46" fmla="*/ 580697 w 3535"/>
                <a:gd name="T47" fmla="*/ 0 h 5800"/>
                <a:gd name="T48" fmla="*/ 572486 w 3535"/>
                <a:gd name="T49" fmla="*/ 657 h 5800"/>
                <a:gd name="T50" fmla="*/ 558034 w 3535"/>
                <a:gd name="T51" fmla="*/ 5255 h 5800"/>
                <a:gd name="T52" fmla="*/ 541283 w 3535"/>
                <a:gd name="T53" fmla="*/ 12809 h 5800"/>
                <a:gd name="T54" fmla="*/ 502526 w 3535"/>
                <a:gd name="T55" fmla="*/ 38428 h 5800"/>
                <a:gd name="T56" fmla="*/ 459171 w 3535"/>
                <a:gd name="T57" fmla="*/ 77185 h 5800"/>
                <a:gd name="T58" fmla="*/ 413517 w 3535"/>
                <a:gd name="T59" fmla="*/ 127438 h 5800"/>
                <a:gd name="T60" fmla="*/ 368191 w 3535"/>
                <a:gd name="T61" fmla="*/ 189515 h 5800"/>
                <a:gd name="T62" fmla="*/ 332390 w 3535"/>
                <a:gd name="T63" fmla="*/ 248635 h 5800"/>
                <a:gd name="T64" fmla="*/ 312026 w 3535"/>
                <a:gd name="T65" fmla="*/ 287721 h 5800"/>
                <a:gd name="T66" fmla="*/ 293633 w 3535"/>
                <a:gd name="T67" fmla="*/ 328777 h 5800"/>
                <a:gd name="T68" fmla="*/ 277210 w 3535"/>
                <a:gd name="T69" fmla="*/ 371803 h 5800"/>
                <a:gd name="T70" fmla="*/ 263087 w 3535"/>
                <a:gd name="T71" fmla="*/ 417458 h 5800"/>
                <a:gd name="T72" fmla="*/ 250935 w 3535"/>
                <a:gd name="T73" fmla="*/ 465083 h 5800"/>
                <a:gd name="T74" fmla="*/ 242066 w 3535"/>
                <a:gd name="T75" fmla="*/ 514350 h 5800"/>
                <a:gd name="T76" fmla="*/ 236483 w 3535"/>
                <a:gd name="T77" fmla="*/ 565588 h 5800"/>
                <a:gd name="T78" fmla="*/ 233855 w 3535"/>
                <a:gd name="T79" fmla="*/ 618468 h 5800"/>
                <a:gd name="T80" fmla="*/ 235169 w 3535"/>
                <a:gd name="T81" fmla="*/ 672662 h 5800"/>
                <a:gd name="T82" fmla="*/ 241410 w 3535"/>
                <a:gd name="T83" fmla="*/ 734739 h 5800"/>
                <a:gd name="T84" fmla="*/ 256190 w 3535"/>
                <a:gd name="T85" fmla="*/ 834259 h 5800"/>
                <a:gd name="T86" fmla="*/ 277867 w 3535"/>
                <a:gd name="T87" fmla="*/ 938048 h 5800"/>
                <a:gd name="T88" fmla="*/ 304143 w 3535"/>
                <a:gd name="T89" fmla="*/ 1043152 h 5800"/>
                <a:gd name="T90" fmla="*/ 333047 w 3535"/>
                <a:gd name="T91" fmla="*/ 1146284 h 5800"/>
                <a:gd name="T92" fmla="*/ 132693 w 3535"/>
                <a:gd name="T93" fmla="*/ 1156466 h 5800"/>
                <a:gd name="T94" fmla="*/ 580697 w 3535"/>
                <a:gd name="T95" fmla="*/ 1905000 h 58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535" h="5800">
                  <a:moveTo>
                    <a:pt x="2174" y="4724"/>
                  </a:moveTo>
                  <a:lnTo>
                    <a:pt x="3535" y="5397"/>
                  </a:lnTo>
                  <a:lnTo>
                    <a:pt x="3133" y="3521"/>
                  </a:lnTo>
                  <a:lnTo>
                    <a:pt x="2462" y="3691"/>
                  </a:lnTo>
                  <a:lnTo>
                    <a:pt x="2492" y="3591"/>
                  </a:lnTo>
                  <a:lnTo>
                    <a:pt x="2523" y="3490"/>
                  </a:lnTo>
                  <a:lnTo>
                    <a:pt x="2552" y="3385"/>
                  </a:lnTo>
                  <a:lnTo>
                    <a:pt x="2582" y="3281"/>
                  </a:lnTo>
                  <a:lnTo>
                    <a:pt x="2611" y="3176"/>
                  </a:lnTo>
                  <a:lnTo>
                    <a:pt x="2638" y="3069"/>
                  </a:lnTo>
                  <a:lnTo>
                    <a:pt x="2665" y="2962"/>
                  </a:lnTo>
                  <a:lnTo>
                    <a:pt x="2691" y="2856"/>
                  </a:lnTo>
                  <a:lnTo>
                    <a:pt x="2714" y="2749"/>
                  </a:lnTo>
                  <a:lnTo>
                    <a:pt x="2736" y="2644"/>
                  </a:lnTo>
                  <a:lnTo>
                    <a:pt x="2757" y="2540"/>
                  </a:lnTo>
                  <a:lnTo>
                    <a:pt x="2774" y="2437"/>
                  </a:lnTo>
                  <a:lnTo>
                    <a:pt x="2790" y="2336"/>
                  </a:lnTo>
                  <a:lnTo>
                    <a:pt x="2802" y="2237"/>
                  </a:lnTo>
                  <a:lnTo>
                    <a:pt x="2813" y="2141"/>
                  </a:lnTo>
                  <a:lnTo>
                    <a:pt x="2821" y="2048"/>
                  </a:lnTo>
                  <a:lnTo>
                    <a:pt x="2823" y="1992"/>
                  </a:lnTo>
                  <a:lnTo>
                    <a:pt x="2824" y="1936"/>
                  </a:lnTo>
                  <a:lnTo>
                    <a:pt x="2824" y="1883"/>
                  </a:lnTo>
                  <a:lnTo>
                    <a:pt x="2823" y="1829"/>
                  </a:lnTo>
                  <a:lnTo>
                    <a:pt x="2821" y="1775"/>
                  </a:lnTo>
                  <a:lnTo>
                    <a:pt x="2817" y="1722"/>
                  </a:lnTo>
                  <a:lnTo>
                    <a:pt x="2813" y="1669"/>
                  </a:lnTo>
                  <a:lnTo>
                    <a:pt x="2807" y="1618"/>
                  </a:lnTo>
                  <a:lnTo>
                    <a:pt x="2800" y="1566"/>
                  </a:lnTo>
                  <a:lnTo>
                    <a:pt x="2791" y="1515"/>
                  </a:lnTo>
                  <a:lnTo>
                    <a:pt x="2783" y="1466"/>
                  </a:lnTo>
                  <a:lnTo>
                    <a:pt x="2773" y="1416"/>
                  </a:lnTo>
                  <a:lnTo>
                    <a:pt x="2762" y="1367"/>
                  </a:lnTo>
                  <a:lnTo>
                    <a:pt x="2750" y="1319"/>
                  </a:lnTo>
                  <a:lnTo>
                    <a:pt x="2736" y="1271"/>
                  </a:lnTo>
                  <a:lnTo>
                    <a:pt x="2723" y="1224"/>
                  </a:lnTo>
                  <a:lnTo>
                    <a:pt x="2708" y="1179"/>
                  </a:lnTo>
                  <a:lnTo>
                    <a:pt x="2693" y="1132"/>
                  </a:lnTo>
                  <a:lnTo>
                    <a:pt x="2677" y="1088"/>
                  </a:lnTo>
                  <a:lnTo>
                    <a:pt x="2660" y="1044"/>
                  </a:lnTo>
                  <a:lnTo>
                    <a:pt x="2643" y="1001"/>
                  </a:lnTo>
                  <a:lnTo>
                    <a:pt x="2625" y="958"/>
                  </a:lnTo>
                  <a:lnTo>
                    <a:pt x="2606" y="917"/>
                  </a:lnTo>
                  <a:lnTo>
                    <a:pt x="2587" y="876"/>
                  </a:lnTo>
                  <a:lnTo>
                    <a:pt x="2567" y="836"/>
                  </a:lnTo>
                  <a:lnTo>
                    <a:pt x="2546" y="797"/>
                  </a:lnTo>
                  <a:lnTo>
                    <a:pt x="2525" y="757"/>
                  </a:lnTo>
                  <a:lnTo>
                    <a:pt x="2505" y="719"/>
                  </a:lnTo>
                  <a:lnTo>
                    <a:pt x="2462" y="646"/>
                  </a:lnTo>
                  <a:lnTo>
                    <a:pt x="2416" y="577"/>
                  </a:lnTo>
                  <a:lnTo>
                    <a:pt x="2371" y="511"/>
                  </a:lnTo>
                  <a:lnTo>
                    <a:pt x="2324" y="447"/>
                  </a:lnTo>
                  <a:lnTo>
                    <a:pt x="2278" y="388"/>
                  </a:lnTo>
                  <a:lnTo>
                    <a:pt x="2231" y="333"/>
                  </a:lnTo>
                  <a:lnTo>
                    <a:pt x="2185" y="282"/>
                  </a:lnTo>
                  <a:lnTo>
                    <a:pt x="2139" y="235"/>
                  </a:lnTo>
                  <a:lnTo>
                    <a:pt x="2094" y="191"/>
                  </a:lnTo>
                  <a:lnTo>
                    <a:pt x="2050" y="153"/>
                  </a:lnTo>
                  <a:lnTo>
                    <a:pt x="2007" y="117"/>
                  </a:lnTo>
                  <a:lnTo>
                    <a:pt x="1965" y="87"/>
                  </a:lnTo>
                  <a:lnTo>
                    <a:pt x="1926" y="61"/>
                  </a:lnTo>
                  <a:lnTo>
                    <a:pt x="1889" y="39"/>
                  </a:lnTo>
                  <a:lnTo>
                    <a:pt x="1871" y="30"/>
                  </a:lnTo>
                  <a:lnTo>
                    <a:pt x="1854" y="22"/>
                  </a:lnTo>
                  <a:lnTo>
                    <a:pt x="1838" y="16"/>
                  </a:lnTo>
                  <a:lnTo>
                    <a:pt x="1823" y="10"/>
                  </a:lnTo>
                  <a:lnTo>
                    <a:pt x="1808" y="6"/>
                  </a:lnTo>
                  <a:lnTo>
                    <a:pt x="1794" y="2"/>
                  </a:lnTo>
                  <a:lnTo>
                    <a:pt x="1780" y="1"/>
                  </a:lnTo>
                  <a:lnTo>
                    <a:pt x="1768" y="0"/>
                  </a:lnTo>
                  <a:lnTo>
                    <a:pt x="1757" y="1"/>
                  </a:lnTo>
                  <a:lnTo>
                    <a:pt x="1743" y="2"/>
                  </a:lnTo>
                  <a:lnTo>
                    <a:pt x="1729" y="6"/>
                  </a:lnTo>
                  <a:lnTo>
                    <a:pt x="1714" y="10"/>
                  </a:lnTo>
                  <a:lnTo>
                    <a:pt x="1699" y="16"/>
                  </a:lnTo>
                  <a:lnTo>
                    <a:pt x="1682" y="22"/>
                  </a:lnTo>
                  <a:lnTo>
                    <a:pt x="1666" y="30"/>
                  </a:lnTo>
                  <a:lnTo>
                    <a:pt x="1648" y="39"/>
                  </a:lnTo>
                  <a:lnTo>
                    <a:pt x="1611" y="61"/>
                  </a:lnTo>
                  <a:lnTo>
                    <a:pt x="1572" y="87"/>
                  </a:lnTo>
                  <a:lnTo>
                    <a:pt x="1530" y="117"/>
                  </a:lnTo>
                  <a:lnTo>
                    <a:pt x="1487" y="153"/>
                  </a:lnTo>
                  <a:lnTo>
                    <a:pt x="1443" y="191"/>
                  </a:lnTo>
                  <a:lnTo>
                    <a:pt x="1398" y="235"/>
                  </a:lnTo>
                  <a:lnTo>
                    <a:pt x="1352" y="282"/>
                  </a:lnTo>
                  <a:lnTo>
                    <a:pt x="1306" y="333"/>
                  </a:lnTo>
                  <a:lnTo>
                    <a:pt x="1259" y="388"/>
                  </a:lnTo>
                  <a:lnTo>
                    <a:pt x="1213" y="447"/>
                  </a:lnTo>
                  <a:lnTo>
                    <a:pt x="1166" y="511"/>
                  </a:lnTo>
                  <a:lnTo>
                    <a:pt x="1121" y="577"/>
                  </a:lnTo>
                  <a:lnTo>
                    <a:pt x="1075" y="646"/>
                  </a:lnTo>
                  <a:lnTo>
                    <a:pt x="1032" y="719"/>
                  </a:lnTo>
                  <a:lnTo>
                    <a:pt x="1012" y="757"/>
                  </a:lnTo>
                  <a:lnTo>
                    <a:pt x="991" y="797"/>
                  </a:lnTo>
                  <a:lnTo>
                    <a:pt x="970" y="836"/>
                  </a:lnTo>
                  <a:lnTo>
                    <a:pt x="950" y="876"/>
                  </a:lnTo>
                  <a:lnTo>
                    <a:pt x="931" y="917"/>
                  </a:lnTo>
                  <a:lnTo>
                    <a:pt x="912" y="958"/>
                  </a:lnTo>
                  <a:lnTo>
                    <a:pt x="894" y="1001"/>
                  </a:lnTo>
                  <a:lnTo>
                    <a:pt x="877" y="1044"/>
                  </a:lnTo>
                  <a:lnTo>
                    <a:pt x="860" y="1088"/>
                  </a:lnTo>
                  <a:lnTo>
                    <a:pt x="844" y="1132"/>
                  </a:lnTo>
                  <a:lnTo>
                    <a:pt x="829" y="1179"/>
                  </a:lnTo>
                  <a:lnTo>
                    <a:pt x="814" y="1224"/>
                  </a:lnTo>
                  <a:lnTo>
                    <a:pt x="801" y="1271"/>
                  </a:lnTo>
                  <a:lnTo>
                    <a:pt x="787" y="1319"/>
                  </a:lnTo>
                  <a:lnTo>
                    <a:pt x="775" y="1367"/>
                  </a:lnTo>
                  <a:lnTo>
                    <a:pt x="764" y="1416"/>
                  </a:lnTo>
                  <a:lnTo>
                    <a:pt x="754" y="1466"/>
                  </a:lnTo>
                  <a:lnTo>
                    <a:pt x="746" y="1515"/>
                  </a:lnTo>
                  <a:lnTo>
                    <a:pt x="737" y="1566"/>
                  </a:lnTo>
                  <a:lnTo>
                    <a:pt x="730" y="1618"/>
                  </a:lnTo>
                  <a:lnTo>
                    <a:pt x="723" y="1669"/>
                  </a:lnTo>
                  <a:lnTo>
                    <a:pt x="720" y="1722"/>
                  </a:lnTo>
                  <a:lnTo>
                    <a:pt x="716" y="1775"/>
                  </a:lnTo>
                  <a:lnTo>
                    <a:pt x="714" y="1829"/>
                  </a:lnTo>
                  <a:lnTo>
                    <a:pt x="712" y="1883"/>
                  </a:lnTo>
                  <a:lnTo>
                    <a:pt x="712" y="1936"/>
                  </a:lnTo>
                  <a:lnTo>
                    <a:pt x="714" y="1992"/>
                  </a:lnTo>
                  <a:lnTo>
                    <a:pt x="716" y="2048"/>
                  </a:lnTo>
                  <a:lnTo>
                    <a:pt x="723" y="2141"/>
                  </a:lnTo>
                  <a:lnTo>
                    <a:pt x="735" y="2237"/>
                  </a:lnTo>
                  <a:lnTo>
                    <a:pt x="747" y="2336"/>
                  </a:lnTo>
                  <a:lnTo>
                    <a:pt x="763" y="2437"/>
                  </a:lnTo>
                  <a:lnTo>
                    <a:pt x="780" y="2540"/>
                  </a:lnTo>
                  <a:lnTo>
                    <a:pt x="801" y="2644"/>
                  </a:lnTo>
                  <a:lnTo>
                    <a:pt x="823" y="2749"/>
                  </a:lnTo>
                  <a:lnTo>
                    <a:pt x="846" y="2856"/>
                  </a:lnTo>
                  <a:lnTo>
                    <a:pt x="872" y="2962"/>
                  </a:lnTo>
                  <a:lnTo>
                    <a:pt x="899" y="3069"/>
                  </a:lnTo>
                  <a:lnTo>
                    <a:pt x="926" y="3176"/>
                  </a:lnTo>
                  <a:lnTo>
                    <a:pt x="955" y="3281"/>
                  </a:lnTo>
                  <a:lnTo>
                    <a:pt x="985" y="3385"/>
                  </a:lnTo>
                  <a:lnTo>
                    <a:pt x="1014" y="3490"/>
                  </a:lnTo>
                  <a:lnTo>
                    <a:pt x="1045" y="3591"/>
                  </a:lnTo>
                  <a:lnTo>
                    <a:pt x="1075" y="3691"/>
                  </a:lnTo>
                  <a:lnTo>
                    <a:pt x="404" y="3521"/>
                  </a:lnTo>
                  <a:lnTo>
                    <a:pt x="0" y="5397"/>
                  </a:lnTo>
                  <a:lnTo>
                    <a:pt x="1362" y="4724"/>
                  </a:lnTo>
                  <a:lnTo>
                    <a:pt x="1768" y="5800"/>
                  </a:lnTo>
                  <a:lnTo>
                    <a:pt x="2174" y="47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>
            <a:off x="6910632" y="2109800"/>
            <a:ext cx="1007940" cy="1007947"/>
          </a:xfrm>
          <a:prstGeom prst="ellipse">
            <a:avLst/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23" name="KSO_Shape"/>
          <p:cNvSpPr/>
          <p:nvPr>
            <p:custDataLst>
              <p:tags r:id="rId14"/>
            </p:custDataLst>
          </p:nvPr>
        </p:nvSpPr>
        <p:spPr bwMode="auto">
          <a:xfrm>
            <a:off x="7138242" y="2319745"/>
            <a:ext cx="552719" cy="563046"/>
          </a:xfrm>
          <a:custGeom>
            <a:avLst/>
            <a:gdLst>
              <a:gd name="T0" fmla="*/ 2147483646 w 4946"/>
              <a:gd name="T1" fmla="*/ 0 h 5041"/>
              <a:gd name="T2" fmla="*/ 2147483646 w 4946"/>
              <a:gd name="T3" fmla="*/ 2147483646 h 5041"/>
              <a:gd name="T4" fmla="*/ 2147483646 w 4946"/>
              <a:gd name="T5" fmla="*/ 2147483646 h 5041"/>
              <a:gd name="T6" fmla="*/ 2147483646 w 4946"/>
              <a:gd name="T7" fmla="*/ 2147483646 h 5041"/>
              <a:gd name="T8" fmla="*/ 2147483646 w 4946"/>
              <a:gd name="T9" fmla="*/ 2147483646 h 5041"/>
              <a:gd name="T10" fmla="*/ 2147483646 w 4946"/>
              <a:gd name="T11" fmla="*/ 2147483646 h 5041"/>
              <a:gd name="T12" fmla="*/ 2147483646 w 4946"/>
              <a:gd name="T13" fmla="*/ 2147483646 h 5041"/>
              <a:gd name="T14" fmla="*/ 2147483646 w 4946"/>
              <a:gd name="T15" fmla="*/ 2147483646 h 5041"/>
              <a:gd name="T16" fmla="*/ 2147483646 w 4946"/>
              <a:gd name="T17" fmla="*/ 2147483646 h 5041"/>
              <a:gd name="T18" fmla="*/ 2147483646 w 4946"/>
              <a:gd name="T19" fmla="*/ 2147483646 h 5041"/>
              <a:gd name="T20" fmla="*/ 2147483646 w 4946"/>
              <a:gd name="T21" fmla="*/ 2147483646 h 5041"/>
              <a:gd name="T22" fmla="*/ 2147483646 w 4946"/>
              <a:gd name="T23" fmla="*/ 2147483646 h 5041"/>
              <a:gd name="T24" fmla="*/ 2147483646 w 4946"/>
              <a:gd name="T25" fmla="*/ 2147483646 h 5041"/>
              <a:gd name="T26" fmla="*/ 2147483646 w 4946"/>
              <a:gd name="T27" fmla="*/ 2147483646 h 5041"/>
              <a:gd name="T28" fmla="*/ 2147483646 w 4946"/>
              <a:gd name="T29" fmla="*/ 2147483646 h 5041"/>
              <a:gd name="T30" fmla="*/ 2147483646 w 4946"/>
              <a:gd name="T31" fmla="*/ 2147483646 h 5041"/>
              <a:gd name="T32" fmla="*/ 2147483646 w 4946"/>
              <a:gd name="T33" fmla="*/ 2147483646 h 5041"/>
              <a:gd name="T34" fmla="*/ 2147483646 w 4946"/>
              <a:gd name="T35" fmla="*/ 2147483646 h 5041"/>
              <a:gd name="T36" fmla="*/ 2147483646 w 4946"/>
              <a:gd name="T37" fmla="*/ 2147483646 h 5041"/>
              <a:gd name="T38" fmla="*/ 2147483646 w 4946"/>
              <a:gd name="T39" fmla="*/ 2147483646 h 5041"/>
              <a:gd name="T40" fmla="*/ 2147483646 w 4946"/>
              <a:gd name="T41" fmla="*/ 2147483646 h 5041"/>
              <a:gd name="T42" fmla="*/ 2147483646 w 4946"/>
              <a:gd name="T43" fmla="*/ 2147483646 h 5041"/>
              <a:gd name="T44" fmla="*/ 2147483646 w 4946"/>
              <a:gd name="T45" fmla="*/ 2147483646 h 5041"/>
              <a:gd name="T46" fmla="*/ 2147483646 w 4946"/>
              <a:gd name="T47" fmla="*/ 2147483646 h 5041"/>
              <a:gd name="T48" fmla="*/ 2147483646 w 4946"/>
              <a:gd name="T49" fmla="*/ 2147483646 h 5041"/>
              <a:gd name="T50" fmla="*/ 2147483646 w 4946"/>
              <a:gd name="T51" fmla="*/ 2147483646 h 5041"/>
              <a:gd name="T52" fmla="*/ 2147483646 w 4946"/>
              <a:gd name="T53" fmla="*/ 2147483646 h 5041"/>
              <a:gd name="T54" fmla="*/ 0 w 4946"/>
              <a:gd name="T55" fmla="*/ 2147483646 h 5041"/>
              <a:gd name="T56" fmla="*/ 2147483646 w 4946"/>
              <a:gd name="T57" fmla="*/ 2147483646 h 5041"/>
              <a:gd name="T58" fmla="*/ 2147483646 w 4946"/>
              <a:gd name="T59" fmla="*/ 2147483646 h 5041"/>
              <a:gd name="T60" fmla="*/ 2147483646 w 4946"/>
              <a:gd name="T61" fmla="*/ 2147483646 h 5041"/>
              <a:gd name="T62" fmla="*/ 2147483646 w 4946"/>
              <a:gd name="T63" fmla="*/ 2147483646 h 5041"/>
              <a:gd name="T64" fmla="*/ 2147483646 w 4946"/>
              <a:gd name="T65" fmla="*/ 2147483646 h 5041"/>
              <a:gd name="T66" fmla="*/ 2147483646 w 4946"/>
              <a:gd name="T67" fmla="*/ 2147483646 h 5041"/>
              <a:gd name="T68" fmla="*/ 2147483646 w 4946"/>
              <a:gd name="T69" fmla="*/ 2147483646 h 5041"/>
              <a:gd name="T70" fmla="*/ 2147483646 w 4946"/>
              <a:gd name="T71" fmla="*/ 2147483646 h 5041"/>
              <a:gd name="T72" fmla="*/ 2147483646 w 4946"/>
              <a:gd name="T73" fmla="*/ 2147483646 h 5041"/>
              <a:gd name="T74" fmla="*/ 2147483646 w 4946"/>
              <a:gd name="T75" fmla="*/ 2147483646 h 5041"/>
              <a:gd name="T76" fmla="*/ 2147483646 w 4946"/>
              <a:gd name="T77" fmla="*/ 2147483646 h 5041"/>
              <a:gd name="T78" fmla="*/ 2147483646 w 4946"/>
              <a:gd name="T79" fmla="*/ 2147483646 h 5041"/>
              <a:gd name="T80" fmla="*/ 2147483646 w 4946"/>
              <a:gd name="T81" fmla="*/ 2147483646 h 5041"/>
              <a:gd name="T82" fmla="*/ 2147483646 w 4946"/>
              <a:gd name="T83" fmla="*/ 2147483646 h 5041"/>
              <a:gd name="T84" fmla="*/ 2147483646 w 4946"/>
              <a:gd name="T85" fmla="*/ 2147483646 h 5041"/>
              <a:gd name="T86" fmla="*/ 2147483646 w 4946"/>
              <a:gd name="T87" fmla="*/ 2147483646 h 5041"/>
              <a:gd name="T88" fmla="*/ 2147483646 w 4946"/>
              <a:gd name="T89" fmla="*/ 2147483646 h 5041"/>
              <a:gd name="T90" fmla="*/ 2147483646 w 4946"/>
              <a:gd name="T91" fmla="*/ 2147483646 h 5041"/>
              <a:gd name="T92" fmla="*/ 2147483646 w 4946"/>
              <a:gd name="T93" fmla="*/ 2147483646 h 5041"/>
              <a:gd name="T94" fmla="*/ 2147483646 w 4946"/>
              <a:gd name="T95" fmla="*/ 2147483646 h 5041"/>
              <a:gd name="T96" fmla="*/ 2147483646 w 4946"/>
              <a:gd name="T97" fmla="*/ 2147483646 h 5041"/>
              <a:gd name="T98" fmla="*/ 2147483646 w 4946"/>
              <a:gd name="T99" fmla="*/ 2147483646 h 5041"/>
              <a:gd name="T100" fmla="*/ 2147483646 w 4946"/>
              <a:gd name="T101" fmla="*/ 2147483646 h 5041"/>
              <a:gd name="T102" fmla="*/ 2147483646 w 4946"/>
              <a:gd name="T103" fmla="*/ 2147483646 h 5041"/>
              <a:gd name="T104" fmla="*/ 2147483646 w 4946"/>
              <a:gd name="T105" fmla="*/ 2147483646 h 5041"/>
              <a:gd name="T106" fmla="*/ 2147483646 w 4946"/>
              <a:gd name="T107" fmla="*/ 2147483646 h 5041"/>
              <a:gd name="T108" fmla="*/ 2147483646 w 4946"/>
              <a:gd name="T109" fmla="*/ 2147483646 h 5041"/>
              <a:gd name="T110" fmla="*/ 2147483646 w 4946"/>
              <a:gd name="T111" fmla="*/ 2147483646 h 5041"/>
              <a:gd name="T112" fmla="*/ 2147483646 w 4946"/>
              <a:gd name="T113" fmla="*/ 2147483646 h 5041"/>
              <a:gd name="T114" fmla="*/ 2147483646 w 4946"/>
              <a:gd name="T115" fmla="*/ 2147483646 h 5041"/>
              <a:gd name="T116" fmla="*/ 2147483646 w 4946"/>
              <a:gd name="T117" fmla="*/ 2147483646 h 504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946" h="5041">
                <a:moveTo>
                  <a:pt x="4946" y="532"/>
                </a:moveTo>
                <a:lnTo>
                  <a:pt x="4534" y="270"/>
                </a:lnTo>
                <a:lnTo>
                  <a:pt x="4106" y="0"/>
                </a:lnTo>
                <a:lnTo>
                  <a:pt x="2142" y="3139"/>
                </a:lnTo>
                <a:lnTo>
                  <a:pt x="2117" y="3136"/>
                </a:lnTo>
                <a:lnTo>
                  <a:pt x="2091" y="3134"/>
                </a:lnTo>
                <a:lnTo>
                  <a:pt x="2066" y="3133"/>
                </a:lnTo>
                <a:lnTo>
                  <a:pt x="2039" y="3133"/>
                </a:lnTo>
                <a:lnTo>
                  <a:pt x="2014" y="3134"/>
                </a:lnTo>
                <a:lnTo>
                  <a:pt x="1989" y="3136"/>
                </a:lnTo>
                <a:lnTo>
                  <a:pt x="1963" y="3138"/>
                </a:lnTo>
                <a:lnTo>
                  <a:pt x="1938" y="3142"/>
                </a:lnTo>
                <a:lnTo>
                  <a:pt x="1912" y="3147"/>
                </a:lnTo>
                <a:lnTo>
                  <a:pt x="1888" y="3153"/>
                </a:lnTo>
                <a:lnTo>
                  <a:pt x="1862" y="3160"/>
                </a:lnTo>
                <a:lnTo>
                  <a:pt x="1838" y="3168"/>
                </a:lnTo>
                <a:lnTo>
                  <a:pt x="1813" y="3177"/>
                </a:lnTo>
                <a:lnTo>
                  <a:pt x="1789" y="3188"/>
                </a:lnTo>
                <a:lnTo>
                  <a:pt x="1765" y="3200"/>
                </a:lnTo>
                <a:lnTo>
                  <a:pt x="1742" y="3212"/>
                </a:lnTo>
                <a:lnTo>
                  <a:pt x="1719" y="3226"/>
                </a:lnTo>
                <a:lnTo>
                  <a:pt x="1695" y="3242"/>
                </a:lnTo>
                <a:lnTo>
                  <a:pt x="1673" y="3259"/>
                </a:lnTo>
                <a:lnTo>
                  <a:pt x="1651" y="3277"/>
                </a:lnTo>
                <a:lnTo>
                  <a:pt x="1629" y="3297"/>
                </a:lnTo>
                <a:lnTo>
                  <a:pt x="1609" y="3317"/>
                </a:lnTo>
                <a:lnTo>
                  <a:pt x="1587" y="3339"/>
                </a:lnTo>
                <a:lnTo>
                  <a:pt x="1568" y="3363"/>
                </a:lnTo>
                <a:lnTo>
                  <a:pt x="1547" y="3388"/>
                </a:lnTo>
                <a:lnTo>
                  <a:pt x="1529" y="3415"/>
                </a:lnTo>
                <a:lnTo>
                  <a:pt x="1510" y="3442"/>
                </a:lnTo>
                <a:lnTo>
                  <a:pt x="1492" y="3472"/>
                </a:lnTo>
                <a:lnTo>
                  <a:pt x="1475" y="3503"/>
                </a:lnTo>
                <a:lnTo>
                  <a:pt x="1459" y="3536"/>
                </a:lnTo>
                <a:lnTo>
                  <a:pt x="1442" y="3570"/>
                </a:lnTo>
                <a:lnTo>
                  <a:pt x="1427" y="3605"/>
                </a:lnTo>
                <a:lnTo>
                  <a:pt x="1411" y="3653"/>
                </a:lnTo>
                <a:lnTo>
                  <a:pt x="1393" y="3699"/>
                </a:lnTo>
                <a:lnTo>
                  <a:pt x="1373" y="3744"/>
                </a:lnTo>
                <a:lnTo>
                  <a:pt x="1354" y="3787"/>
                </a:lnTo>
                <a:lnTo>
                  <a:pt x="1332" y="3828"/>
                </a:lnTo>
                <a:lnTo>
                  <a:pt x="1311" y="3868"/>
                </a:lnTo>
                <a:lnTo>
                  <a:pt x="1289" y="3908"/>
                </a:lnTo>
                <a:lnTo>
                  <a:pt x="1265" y="3944"/>
                </a:lnTo>
                <a:lnTo>
                  <a:pt x="1241" y="3981"/>
                </a:lnTo>
                <a:lnTo>
                  <a:pt x="1216" y="4016"/>
                </a:lnTo>
                <a:lnTo>
                  <a:pt x="1191" y="4048"/>
                </a:lnTo>
                <a:lnTo>
                  <a:pt x="1165" y="4081"/>
                </a:lnTo>
                <a:lnTo>
                  <a:pt x="1139" y="4111"/>
                </a:lnTo>
                <a:lnTo>
                  <a:pt x="1111" y="4141"/>
                </a:lnTo>
                <a:lnTo>
                  <a:pt x="1084" y="4170"/>
                </a:lnTo>
                <a:lnTo>
                  <a:pt x="1056" y="4197"/>
                </a:lnTo>
                <a:lnTo>
                  <a:pt x="1028" y="4222"/>
                </a:lnTo>
                <a:lnTo>
                  <a:pt x="999" y="4248"/>
                </a:lnTo>
                <a:lnTo>
                  <a:pt x="970" y="4271"/>
                </a:lnTo>
                <a:lnTo>
                  <a:pt x="940" y="4295"/>
                </a:lnTo>
                <a:lnTo>
                  <a:pt x="911" y="4316"/>
                </a:lnTo>
                <a:lnTo>
                  <a:pt x="881" y="4337"/>
                </a:lnTo>
                <a:lnTo>
                  <a:pt x="852" y="4356"/>
                </a:lnTo>
                <a:lnTo>
                  <a:pt x="821" y="4375"/>
                </a:lnTo>
                <a:lnTo>
                  <a:pt x="792" y="4393"/>
                </a:lnTo>
                <a:lnTo>
                  <a:pt x="761" y="4410"/>
                </a:lnTo>
                <a:lnTo>
                  <a:pt x="731" y="4425"/>
                </a:lnTo>
                <a:lnTo>
                  <a:pt x="701" y="4440"/>
                </a:lnTo>
                <a:lnTo>
                  <a:pt x="671" y="4455"/>
                </a:lnTo>
                <a:lnTo>
                  <a:pt x="641" y="4468"/>
                </a:lnTo>
                <a:lnTo>
                  <a:pt x="611" y="4480"/>
                </a:lnTo>
                <a:lnTo>
                  <a:pt x="582" y="4492"/>
                </a:lnTo>
                <a:lnTo>
                  <a:pt x="524" y="4513"/>
                </a:lnTo>
                <a:lnTo>
                  <a:pt x="468" y="4531"/>
                </a:lnTo>
                <a:lnTo>
                  <a:pt x="413" y="4547"/>
                </a:lnTo>
                <a:lnTo>
                  <a:pt x="359" y="4561"/>
                </a:lnTo>
                <a:lnTo>
                  <a:pt x="309" y="4572"/>
                </a:lnTo>
                <a:lnTo>
                  <a:pt x="261" y="4581"/>
                </a:lnTo>
                <a:lnTo>
                  <a:pt x="215" y="4588"/>
                </a:lnTo>
                <a:lnTo>
                  <a:pt x="174" y="4594"/>
                </a:lnTo>
                <a:lnTo>
                  <a:pt x="135" y="4598"/>
                </a:lnTo>
                <a:lnTo>
                  <a:pt x="102" y="4601"/>
                </a:lnTo>
                <a:lnTo>
                  <a:pt x="72" y="4603"/>
                </a:lnTo>
                <a:lnTo>
                  <a:pt x="47" y="4604"/>
                </a:lnTo>
                <a:lnTo>
                  <a:pt x="12" y="4605"/>
                </a:lnTo>
                <a:lnTo>
                  <a:pt x="0" y="4605"/>
                </a:lnTo>
                <a:lnTo>
                  <a:pt x="17" y="4616"/>
                </a:lnTo>
                <a:lnTo>
                  <a:pt x="68" y="4645"/>
                </a:lnTo>
                <a:lnTo>
                  <a:pt x="105" y="4666"/>
                </a:lnTo>
                <a:lnTo>
                  <a:pt x="150" y="4689"/>
                </a:lnTo>
                <a:lnTo>
                  <a:pt x="201" y="4714"/>
                </a:lnTo>
                <a:lnTo>
                  <a:pt x="258" y="4743"/>
                </a:lnTo>
                <a:lnTo>
                  <a:pt x="321" y="4773"/>
                </a:lnTo>
                <a:lnTo>
                  <a:pt x="390" y="4802"/>
                </a:lnTo>
                <a:lnTo>
                  <a:pt x="466" y="4833"/>
                </a:lnTo>
                <a:lnTo>
                  <a:pt x="545" y="4863"/>
                </a:lnTo>
                <a:lnTo>
                  <a:pt x="587" y="4878"/>
                </a:lnTo>
                <a:lnTo>
                  <a:pt x="630" y="4893"/>
                </a:lnTo>
                <a:lnTo>
                  <a:pt x="673" y="4908"/>
                </a:lnTo>
                <a:lnTo>
                  <a:pt x="718" y="4921"/>
                </a:lnTo>
                <a:lnTo>
                  <a:pt x="764" y="4935"/>
                </a:lnTo>
                <a:lnTo>
                  <a:pt x="811" y="4949"/>
                </a:lnTo>
                <a:lnTo>
                  <a:pt x="858" y="4961"/>
                </a:lnTo>
                <a:lnTo>
                  <a:pt x="907" y="4973"/>
                </a:lnTo>
                <a:lnTo>
                  <a:pt x="956" y="4983"/>
                </a:lnTo>
                <a:lnTo>
                  <a:pt x="1006" y="4995"/>
                </a:lnTo>
                <a:lnTo>
                  <a:pt x="1057" y="5004"/>
                </a:lnTo>
                <a:lnTo>
                  <a:pt x="1108" y="5012"/>
                </a:lnTo>
                <a:lnTo>
                  <a:pt x="1160" y="5020"/>
                </a:lnTo>
                <a:lnTo>
                  <a:pt x="1213" y="5026"/>
                </a:lnTo>
                <a:lnTo>
                  <a:pt x="1266" y="5032"/>
                </a:lnTo>
                <a:lnTo>
                  <a:pt x="1320" y="5036"/>
                </a:lnTo>
                <a:lnTo>
                  <a:pt x="1374" y="5039"/>
                </a:lnTo>
                <a:lnTo>
                  <a:pt x="1429" y="5040"/>
                </a:lnTo>
                <a:lnTo>
                  <a:pt x="1484" y="5041"/>
                </a:lnTo>
                <a:lnTo>
                  <a:pt x="1539" y="5040"/>
                </a:lnTo>
                <a:lnTo>
                  <a:pt x="1594" y="5037"/>
                </a:lnTo>
                <a:lnTo>
                  <a:pt x="1650" y="5033"/>
                </a:lnTo>
                <a:lnTo>
                  <a:pt x="1706" y="5027"/>
                </a:lnTo>
                <a:lnTo>
                  <a:pt x="1762" y="5019"/>
                </a:lnTo>
                <a:lnTo>
                  <a:pt x="1818" y="5010"/>
                </a:lnTo>
                <a:lnTo>
                  <a:pt x="1874" y="4999"/>
                </a:lnTo>
                <a:lnTo>
                  <a:pt x="1930" y="4985"/>
                </a:lnTo>
                <a:lnTo>
                  <a:pt x="1986" y="4970"/>
                </a:lnTo>
                <a:lnTo>
                  <a:pt x="2043" y="4953"/>
                </a:lnTo>
                <a:lnTo>
                  <a:pt x="2099" y="4933"/>
                </a:lnTo>
                <a:lnTo>
                  <a:pt x="2155" y="4912"/>
                </a:lnTo>
                <a:lnTo>
                  <a:pt x="2210" y="4888"/>
                </a:lnTo>
                <a:lnTo>
                  <a:pt x="2265" y="4862"/>
                </a:lnTo>
                <a:lnTo>
                  <a:pt x="2320" y="4834"/>
                </a:lnTo>
                <a:lnTo>
                  <a:pt x="2375" y="4802"/>
                </a:lnTo>
                <a:lnTo>
                  <a:pt x="2429" y="4768"/>
                </a:lnTo>
                <a:lnTo>
                  <a:pt x="2455" y="4751"/>
                </a:lnTo>
                <a:lnTo>
                  <a:pt x="2482" y="4733"/>
                </a:lnTo>
                <a:lnTo>
                  <a:pt x="2508" y="4713"/>
                </a:lnTo>
                <a:lnTo>
                  <a:pt x="2535" y="4694"/>
                </a:lnTo>
                <a:lnTo>
                  <a:pt x="2561" y="4673"/>
                </a:lnTo>
                <a:lnTo>
                  <a:pt x="2588" y="4652"/>
                </a:lnTo>
                <a:lnTo>
                  <a:pt x="2614" y="4630"/>
                </a:lnTo>
                <a:lnTo>
                  <a:pt x="2639" y="4608"/>
                </a:lnTo>
                <a:lnTo>
                  <a:pt x="2661" y="4588"/>
                </a:lnTo>
                <a:lnTo>
                  <a:pt x="2681" y="4569"/>
                </a:lnTo>
                <a:lnTo>
                  <a:pt x="2701" y="4547"/>
                </a:lnTo>
                <a:lnTo>
                  <a:pt x="2719" y="4527"/>
                </a:lnTo>
                <a:lnTo>
                  <a:pt x="2737" y="4506"/>
                </a:lnTo>
                <a:lnTo>
                  <a:pt x="2755" y="4483"/>
                </a:lnTo>
                <a:lnTo>
                  <a:pt x="2771" y="4461"/>
                </a:lnTo>
                <a:lnTo>
                  <a:pt x="2786" y="4438"/>
                </a:lnTo>
                <a:lnTo>
                  <a:pt x="2800" y="4415"/>
                </a:lnTo>
                <a:lnTo>
                  <a:pt x="2815" y="4392"/>
                </a:lnTo>
                <a:lnTo>
                  <a:pt x="2827" y="4367"/>
                </a:lnTo>
                <a:lnTo>
                  <a:pt x="2839" y="4344"/>
                </a:lnTo>
                <a:lnTo>
                  <a:pt x="2850" y="4319"/>
                </a:lnTo>
                <a:lnTo>
                  <a:pt x="2861" y="4294"/>
                </a:lnTo>
                <a:lnTo>
                  <a:pt x="2871" y="4268"/>
                </a:lnTo>
                <a:lnTo>
                  <a:pt x="2880" y="4243"/>
                </a:lnTo>
                <a:lnTo>
                  <a:pt x="2887" y="4217"/>
                </a:lnTo>
                <a:lnTo>
                  <a:pt x="2894" y="4192"/>
                </a:lnTo>
                <a:lnTo>
                  <a:pt x="2900" y="4166"/>
                </a:lnTo>
                <a:lnTo>
                  <a:pt x="2906" y="4140"/>
                </a:lnTo>
                <a:lnTo>
                  <a:pt x="2910" y="4113"/>
                </a:lnTo>
                <a:lnTo>
                  <a:pt x="2915" y="4087"/>
                </a:lnTo>
                <a:lnTo>
                  <a:pt x="2918" y="4061"/>
                </a:lnTo>
                <a:lnTo>
                  <a:pt x="2919" y="4034"/>
                </a:lnTo>
                <a:lnTo>
                  <a:pt x="2921" y="4008"/>
                </a:lnTo>
                <a:lnTo>
                  <a:pt x="2921" y="3981"/>
                </a:lnTo>
                <a:lnTo>
                  <a:pt x="2920" y="3955"/>
                </a:lnTo>
                <a:lnTo>
                  <a:pt x="2919" y="3928"/>
                </a:lnTo>
                <a:lnTo>
                  <a:pt x="2917" y="3901"/>
                </a:lnTo>
                <a:lnTo>
                  <a:pt x="2912" y="3874"/>
                </a:lnTo>
                <a:lnTo>
                  <a:pt x="2909" y="3849"/>
                </a:lnTo>
                <a:lnTo>
                  <a:pt x="2904" y="3822"/>
                </a:lnTo>
                <a:lnTo>
                  <a:pt x="4946" y="532"/>
                </a:lnTo>
                <a:close/>
                <a:moveTo>
                  <a:pt x="2479" y="3126"/>
                </a:moveTo>
                <a:lnTo>
                  <a:pt x="2732" y="2726"/>
                </a:lnTo>
                <a:lnTo>
                  <a:pt x="3096" y="2957"/>
                </a:lnTo>
                <a:lnTo>
                  <a:pt x="2842" y="3358"/>
                </a:lnTo>
                <a:lnTo>
                  <a:pt x="2479" y="31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normAutofit/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>
              <a:solidFill>
                <a:srgbClr val="FFFFFF"/>
              </a:solidFill>
              <a:sym typeface="Arial" pitchFamily="34" charset="0"/>
            </a:endParaRPr>
          </a:p>
        </p:txBody>
      </p:sp>
      <p:sp>
        <p:nvSpPr>
          <p:cNvPr id="24" name="上箭头 23"/>
          <p:cNvSpPr/>
          <p:nvPr>
            <p:custDataLst>
              <p:tags r:id="rId15"/>
            </p:custDataLst>
          </p:nvPr>
        </p:nvSpPr>
        <p:spPr>
          <a:xfrm rot="16200000">
            <a:off x="7208673" y="3838411"/>
            <a:ext cx="346727" cy="29740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grpSp>
        <p:nvGrpSpPr>
          <p:cNvPr id="26" name="组合 25"/>
          <p:cNvGrpSpPr/>
          <p:nvPr>
            <p:custDataLst>
              <p:tags r:id="rId16"/>
            </p:custDataLst>
          </p:nvPr>
        </p:nvGrpSpPr>
        <p:grpSpPr>
          <a:xfrm>
            <a:off x="7704686" y="3458767"/>
            <a:ext cx="1007940" cy="1007947"/>
            <a:chOff x="5638800" y="2971800"/>
            <a:chExt cx="914400" cy="914400"/>
          </a:xfrm>
        </p:grpSpPr>
        <p:sp>
          <p:nvSpPr>
            <p:cNvPr id="27" name="椭圆 26"/>
            <p:cNvSpPr/>
            <p:nvPr>
              <p:custDataLst>
                <p:tags r:id="rId17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28" name="KSO_Shape"/>
            <p:cNvSpPr/>
            <p:nvPr>
              <p:custDataLst>
                <p:tags r:id="rId18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bIns="899943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9"/>
            </p:custDataLst>
          </p:nvPr>
        </p:nvGrpSpPr>
        <p:grpSpPr>
          <a:xfrm>
            <a:off x="5365392" y="2047511"/>
            <a:ext cx="1409617" cy="421562"/>
            <a:chOff x="3403600" y="1970870"/>
            <a:chExt cx="1257300" cy="421584"/>
          </a:xfrm>
        </p:grpSpPr>
        <p:cxnSp>
          <p:nvCxnSpPr>
            <p:cNvPr id="31" name="直接连接符 30"/>
            <p:cNvCxnSpPr/>
            <p:nvPr>
              <p:custDataLst>
                <p:tags r:id="rId20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21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22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直接连接符 33"/>
          <p:cNvCxnSpPr/>
          <p:nvPr>
            <p:custDataLst>
              <p:tags r:id="rId23"/>
            </p:custDataLst>
          </p:nvPr>
        </p:nvCxnSpPr>
        <p:spPr>
          <a:xfrm flipH="1">
            <a:off x="5365393" y="4019691"/>
            <a:ext cx="615912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>
            <p:custDataLst>
              <p:tags r:id="rId24"/>
            </p:custDataLst>
          </p:nvPr>
        </p:nvSpPr>
        <p:spPr>
          <a:xfrm>
            <a:off x="803109" y="2329605"/>
            <a:ext cx="4416799" cy="857205"/>
          </a:xfrm>
          <a:prstGeom prst="rect">
            <a:avLst/>
          </a:prstGeom>
          <a:noFill/>
        </p:spPr>
        <p:txBody>
          <a:bodyPr wrap="square" rtlCol="0"/>
          <a:p>
            <a:pPr indent="0" algn="r">
              <a:lnSpc>
                <a:spcPct val="120000"/>
              </a:lnSpc>
              <a:buFont typeface="Wingdings" charset="0"/>
              <a:buNone/>
            </a:pP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设置不同梯度的充值金额，赠送金额、优惠券，引导顾客多充值多消费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36" name="文本框 35"/>
          <p:cNvSpPr txBox="1"/>
          <p:nvPr>
            <p:custDataLst>
              <p:tags r:id="rId25"/>
            </p:custDataLst>
          </p:nvPr>
        </p:nvSpPr>
        <p:spPr>
          <a:xfrm>
            <a:off x="2395594" y="1829252"/>
            <a:ext cx="2824313" cy="400029"/>
          </a:xfrm>
          <a:prstGeom prst="rect">
            <a:avLst/>
          </a:prstGeom>
          <a:noFill/>
        </p:spPr>
        <p:txBody>
          <a:bodyPr wrap="square" rtlCol="0"/>
          <a:p>
            <a:pPr algn="r"/>
            <a:r>
              <a:rPr lang="zh-CN" altLang="en-US" sz="28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  <a:sym typeface="Arial" pitchFamily="34" charset="0"/>
              </a:rPr>
              <a:t>智能充值引导</a:t>
            </a:r>
            <a:endParaRPr lang="zh-CN" altLang="en-US" sz="28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  <a:sym typeface="Arial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26"/>
            </p:custDataLst>
          </p:nvPr>
        </p:nvSpPr>
        <p:spPr>
          <a:xfrm>
            <a:off x="1712375" y="4012267"/>
            <a:ext cx="3507533" cy="1149289"/>
          </a:xfrm>
          <a:prstGeom prst="rect">
            <a:avLst/>
          </a:prstGeom>
          <a:noFill/>
        </p:spPr>
        <p:txBody>
          <a:bodyPr wrap="square" rtlCol="0"/>
          <a:p>
            <a:pPr>
              <a:lnSpc>
                <a:spcPct val="120000"/>
              </a:lnSpc>
            </a:pPr>
            <a:r>
              <a:rPr lang="en-US" altLang="zh-CN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商户后台设置不同优惠券,顾客线上领券可线下门店使用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；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27"/>
            </p:custDataLst>
          </p:nvPr>
        </p:nvSpPr>
        <p:spPr>
          <a:xfrm>
            <a:off x="2527666" y="3511913"/>
            <a:ext cx="2692241" cy="400029"/>
          </a:xfrm>
          <a:prstGeom prst="rect">
            <a:avLst/>
          </a:prstGeom>
          <a:noFill/>
        </p:spPr>
        <p:txBody>
          <a:bodyPr wrap="square" rtlCol="0"/>
          <a:p>
            <a:pPr algn="r"/>
            <a:r>
              <a:rPr lang="zh-CN" altLang="en-US" sz="28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  <a:sym typeface="Arial" pitchFamily="34" charset="0"/>
              </a:rPr>
              <a:t>通用卡券管理</a:t>
            </a:r>
            <a:endParaRPr lang="zh-CN" altLang="en-US" sz="28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  <a:sym typeface="Arial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28"/>
            </p:custDataLst>
          </p:nvPr>
        </p:nvSpPr>
        <p:spPr>
          <a:xfrm>
            <a:off x="11192999" y="3964645"/>
            <a:ext cx="4277108" cy="1149289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>
              <a:lnSpc>
                <a:spcPct val="12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每一位店员或会员都可成为粉丝推广员，帮商家发展会员；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37" name="文本框 36"/>
          <p:cNvSpPr txBox="1"/>
          <p:nvPr>
            <p:custDataLst>
              <p:tags r:id="rId29"/>
            </p:custDataLst>
          </p:nvPr>
        </p:nvSpPr>
        <p:spPr>
          <a:xfrm>
            <a:off x="10818371" y="3464291"/>
            <a:ext cx="3042740" cy="400029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  <a:sym typeface="Arial" pitchFamily="34" charset="0"/>
              </a:rPr>
              <a:t>粉丝推广员</a:t>
            </a:r>
            <a:endParaRPr lang="zh-CN" altLang="en-US" sz="28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  <a:sym typeface="Arial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30"/>
            </p:custDataLst>
          </p:nvPr>
        </p:nvSpPr>
        <p:spPr>
          <a:xfrm>
            <a:off x="11192999" y="2240711"/>
            <a:ext cx="4568555" cy="1149289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l">
              <a:lnSpc>
                <a:spcPct val="12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幸运转盘、分享有礼、签到有礼；通过微信红包发送，效果更直接；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31"/>
            </p:custDataLst>
          </p:nvPr>
        </p:nvSpPr>
        <p:spPr>
          <a:xfrm>
            <a:off x="10836785" y="1740357"/>
            <a:ext cx="2896699" cy="400029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  <a:sym typeface="Arial" pitchFamily="34" charset="0"/>
              </a:rPr>
              <a:t>多样微营销</a:t>
            </a:r>
            <a:endParaRPr lang="zh-CN" altLang="en-US" sz="28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  <a:sym typeface="Arial" pitchFamily="34" charset="0"/>
            </a:endParaRPr>
          </a:p>
        </p:txBody>
      </p:sp>
      <p:sp>
        <p:nvSpPr>
          <p:cNvPr id="53" name="上箭头 52"/>
          <p:cNvSpPr/>
          <p:nvPr>
            <p:custDataLst>
              <p:tags r:id="rId32"/>
            </p:custDataLst>
          </p:nvPr>
        </p:nvSpPr>
        <p:spPr>
          <a:xfrm rot="19800000">
            <a:off x="7628918" y="3110166"/>
            <a:ext cx="346725" cy="29741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54" name="上箭头 53"/>
          <p:cNvSpPr/>
          <p:nvPr>
            <p:custDataLst>
              <p:tags r:id="rId33"/>
            </p:custDataLst>
          </p:nvPr>
        </p:nvSpPr>
        <p:spPr>
          <a:xfrm rot="1800000">
            <a:off x="8441670" y="3110166"/>
            <a:ext cx="346725" cy="29741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55" name="上箭头 54"/>
          <p:cNvSpPr/>
          <p:nvPr>
            <p:custDataLst>
              <p:tags r:id="rId34"/>
            </p:custDataLst>
          </p:nvPr>
        </p:nvSpPr>
        <p:spPr>
          <a:xfrm rot="5400000">
            <a:off x="8848046" y="3814035"/>
            <a:ext cx="346727" cy="29740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CDD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56" name="上箭头 55"/>
          <p:cNvSpPr/>
          <p:nvPr>
            <p:custDataLst>
              <p:tags r:id="rId35"/>
            </p:custDataLst>
          </p:nvPr>
        </p:nvSpPr>
        <p:spPr>
          <a:xfrm rot="9000000">
            <a:off x="8441670" y="4517902"/>
            <a:ext cx="346725" cy="29741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EA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57" name="上箭头 56"/>
          <p:cNvSpPr/>
          <p:nvPr>
            <p:custDataLst>
              <p:tags r:id="rId36"/>
            </p:custDataLst>
          </p:nvPr>
        </p:nvSpPr>
        <p:spPr>
          <a:xfrm rot="12600000">
            <a:off x="7628919" y="4517902"/>
            <a:ext cx="346725" cy="297410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A54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grpSp>
        <p:nvGrpSpPr>
          <p:cNvPr id="96" name="组合 95"/>
          <p:cNvGrpSpPr/>
          <p:nvPr>
            <p:custDataLst>
              <p:tags r:id="rId37"/>
            </p:custDataLst>
          </p:nvPr>
        </p:nvGrpSpPr>
        <p:grpSpPr>
          <a:xfrm>
            <a:off x="8508292" y="4796265"/>
            <a:ext cx="1007940" cy="1007947"/>
            <a:chOff x="6394285" y="4719769"/>
            <a:chExt cx="1008000" cy="1008000"/>
          </a:xfrm>
        </p:grpSpPr>
        <p:sp>
          <p:nvSpPr>
            <p:cNvPr id="62" name="椭圆 61"/>
            <p:cNvSpPr/>
            <p:nvPr>
              <p:custDataLst>
                <p:tags r:id="rId38"/>
              </p:custDataLst>
            </p:nvPr>
          </p:nvSpPr>
          <p:spPr>
            <a:xfrm>
              <a:off x="6394285" y="4719769"/>
              <a:ext cx="1008000" cy="1008000"/>
            </a:xfrm>
            <a:prstGeom prst="ellipse">
              <a:avLst/>
            </a:prstGeom>
            <a:solidFill>
              <a:srgbClr val="0EA4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64" name="KSO_Shape"/>
            <p:cNvSpPr/>
            <p:nvPr>
              <p:custDataLst>
                <p:tags r:id="rId39"/>
              </p:custDataLst>
            </p:nvPr>
          </p:nvSpPr>
          <p:spPr bwMode="auto">
            <a:xfrm>
              <a:off x="6630397" y="4955044"/>
              <a:ext cx="554071" cy="537449"/>
            </a:xfrm>
            <a:custGeom>
              <a:avLst/>
              <a:gdLst>
                <a:gd name="T0" fmla="*/ 1742441 w 2041526"/>
                <a:gd name="T1" fmla="*/ 1193165 h 1979612"/>
                <a:gd name="T2" fmla="*/ 1991996 w 2041526"/>
                <a:gd name="T3" fmla="*/ 1302068 h 1979612"/>
                <a:gd name="T4" fmla="*/ 2027239 w 2041526"/>
                <a:gd name="T5" fmla="*/ 1369695 h 1979612"/>
                <a:gd name="T6" fmla="*/ 1892619 w 2041526"/>
                <a:gd name="T7" fmla="*/ 1469390 h 1979612"/>
                <a:gd name="T8" fmla="*/ 1731963 w 2041526"/>
                <a:gd name="T9" fmla="*/ 1707833 h 1979612"/>
                <a:gd name="T10" fmla="*/ 1573531 w 2041526"/>
                <a:gd name="T11" fmla="*/ 1864678 h 1979612"/>
                <a:gd name="T12" fmla="*/ 1443673 w 2041526"/>
                <a:gd name="T13" fmla="*/ 1909128 h 1979612"/>
                <a:gd name="T14" fmla="*/ 1297941 w 2041526"/>
                <a:gd name="T15" fmla="*/ 1895793 h 1979612"/>
                <a:gd name="T16" fmla="*/ 1186180 w 2041526"/>
                <a:gd name="T17" fmla="*/ 1820228 h 1979612"/>
                <a:gd name="T18" fmla="*/ 1305561 w 2041526"/>
                <a:gd name="T19" fmla="*/ 1764348 h 1979612"/>
                <a:gd name="T20" fmla="*/ 1469073 w 2041526"/>
                <a:gd name="T21" fmla="*/ 1590993 h 1979612"/>
                <a:gd name="T22" fmla="*/ 1598296 w 2041526"/>
                <a:gd name="T23" fmla="*/ 1438275 h 1979612"/>
                <a:gd name="T24" fmla="*/ 1641158 w 2041526"/>
                <a:gd name="T25" fmla="*/ 1376363 h 1979612"/>
                <a:gd name="T26" fmla="*/ 1473836 w 2041526"/>
                <a:gd name="T27" fmla="*/ 1374458 h 1979612"/>
                <a:gd name="T28" fmla="*/ 1122363 w 2041526"/>
                <a:gd name="T29" fmla="*/ 1490345 h 1979612"/>
                <a:gd name="T30" fmla="*/ 1188720 w 2041526"/>
                <a:gd name="T31" fmla="*/ 1315720 h 1979612"/>
                <a:gd name="T32" fmla="*/ 1303973 w 2041526"/>
                <a:gd name="T33" fmla="*/ 1219518 h 1979612"/>
                <a:gd name="T34" fmla="*/ 1510031 w 2041526"/>
                <a:gd name="T35" fmla="*/ 1169988 h 1979612"/>
                <a:gd name="T36" fmla="*/ 474459 w 2041526"/>
                <a:gd name="T37" fmla="*/ 1705182 h 1979612"/>
                <a:gd name="T38" fmla="*/ 614828 w 2041526"/>
                <a:gd name="T39" fmla="*/ 1613705 h 1979612"/>
                <a:gd name="T40" fmla="*/ 659606 w 2041526"/>
                <a:gd name="T41" fmla="*/ 1010214 h 1979612"/>
                <a:gd name="T42" fmla="*/ 591327 w 2041526"/>
                <a:gd name="T43" fmla="*/ 866964 h 1979612"/>
                <a:gd name="T44" fmla="*/ 436350 w 2041526"/>
                <a:gd name="T45" fmla="*/ 793909 h 1979612"/>
                <a:gd name="T46" fmla="*/ 1689937 w 2041526"/>
                <a:gd name="T47" fmla="*/ 637247 h 1979612"/>
                <a:gd name="T48" fmla="*/ 1695008 w 2041526"/>
                <a:gd name="T49" fmla="*/ 774583 h 1979612"/>
                <a:gd name="T50" fmla="*/ 1785965 w 2041526"/>
                <a:gd name="T51" fmla="*/ 1009835 h 1979612"/>
                <a:gd name="T52" fmla="*/ 1670605 w 2041526"/>
                <a:gd name="T53" fmla="*/ 1048620 h 1979612"/>
                <a:gd name="T54" fmla="*/ 1547322 w 2041526"/>
                <a:gd name="T55" fmla="*/ 967235 h 1979612"/>
                <a:gd name="T56" fmla="*/ 1530525 w 2041526"/>
                <a:gd name="T57" fmla="*/ 885215 h 1979612"/>
                <a:gd name="T58" fmla="*/ 1439252 w 2041526"/>
                <a:gd name="T59" fmla="*/ 1011107 h 1979612"/>
                <a:gd name="T60" fmla="*/ 1280790 w 2041526"/>
                <a:gd name="T61" fmla="*/ 1100439 h 1979612"/>
                <a:gd name="T62" fmla="*/ 1300756 w 2041526"/>
                <a:gd name="T63" fmla="*/ 947843 h 1979612"/>
                <a:gd name="T64" fmla="*/ 1375867 w 2041526"/>
                <a:gd name="T65" fmla="*/ 820362 h 1979612"/>
                <a:gd name="T66" fmla="*/ 1524821 w 2041526"/>
                <a:gd name="T67" fmla="*/ 684298 h 1979612"/>
                <a:gd name="T68" fmla="*/ 974007 w 2041526"/>
                <a:gd name="T69" fmla="*/ 395287 h 1979612"/>
                <a:gd name="T70" fmla="*/ 1180432 w 2041526"/>
                <a:gd name="T71" fmla="*/ 463577 h 1979612"/>
                <a:gd name="T72" fmla="*/ 1303969 w 2041526"/>
                <a:gd name="T73" fmla="*/ 637319 h 1979612"/>
                <a:gd name="T74" fmla="*/ 1229021 w 2041526"/>
                <a:gd name="T75" fmla="*/ 815508 h 1979612"/>
                <a:gd name="T76" fmla="*/ 1159789 w 2041526"/>
                <a:gd name="T77" fmla="*/ 993379 h 1979612"/>
                <a:gd name="T78" fmla="*/ 1168682 w 2041526"/>
                <a:gd name="T79" fmla="*/ 1160134 h 1979612"/>
                <a:gd name="T80" fmla="*/ 1064834 w 2041526"/>
                <a:gd name="T81" fmla="*/ 1279244 h 1979612"/>
                <a:gd name="T82" fmla="*/ 1006400 w 2041526"/>
                <a:gd name="T83" fmla="*/ 1435517 h 1979612"/>
                <a:gd name="T84" fmla="*/ 1002589 w 2041526"/>
                <a:gd name="T85" fmla="*/ 1667384 h 1979612"/>
                <a:gd name="T86" fmla="*/ 1073726 w 2041526"/>
                <a:gd name="T87" fmla="*/ 1877018 h 1979612"/>
                <a:gd name="T88" fmla="*/ 1073726 w 2041526"/>
                <a:gd name="T89" fmla="*/ 1964684 h 1979612"/>
                <a:gd name="T90" fmla="*/ 328692 w 2041526"/>
                <a:gd name="T91" fmla="*/ 1979294 h 1979612"/>
                <a:gd name="T92" fmla="*/ 113692 w 2041526"/>
                <a:gd name="T93" fmla="*/ 1889406 h 1979612"/>
                <a:gd name="T94" fmla="*/ 3811 w 2041526"/>
                <a:gd name="T95" fmla="*/ 1686124 h 1979612"/>
                <a:gd name="T96" fmla="*/ 33981 w 2041526"/>
                <a:gd name="T97" fmla="*/ 591898 h 1979612"/>
                <a:gd name="T98" fmla="*/ 196262 w 2041526"/>
                <a:gd name="T99" fmla="*/ 429591 h 1979612"/>
                <a:gd name="T100" fmla="*/ 937260 w 2041526"/>
                <a:gd name="T101" fmla="*/ 318 h 1979612"/>
                <a:gd name="T102" fmla="*/ 1016953 w 2041526"/>
                <a:gd name="T103" fmla="*/ 38418 h 1979612"/>
                <a:gd name="T104" fmla="*/ 1054735 w 2041526"/>
                <a:gd name="T105" fmla="*/ 118428 h 1979612"/>
                <a:gd name="T106" fmla="*/ 1032828 w 2041526"/>
                <a:gd name="T107" fmla="*/ 205740 h 1979612"/>
                <a:gd name="T108" fmla="*/ 962660 w 2041526"/>
                <a:gd name="T109" fmla="*/ 257810 h 1979612"/>
                <a:gd name="T110" fmla="*/ 350520 w 2041526"/>
                <a:gd name="T111" fmla="*/ 255905 h 1979612"/>
                <a:gd name="T112" fmla="*/ 282575 w 2041526"/>
                <a:gd name="T113" fmla="*/ 200343 h 1979612"/>
                <a:gd name="T114" fmla="*/ 264795 w 2041526"/>
                <a:gd name="T115" fmla="*/ 111760 h 1979612"/>
                <a:gd name="T116" fmla="*/ 307023 w 2041526"/>
                <a:gd name="T117" fmla="*/ 33973 h 1979612"/>
                <a:gd name="T118" fmla="*/ 388620 w 2041526"/>
                <a:gd name="T119" fmla="*/ 0 h 1979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41526" h="1979612">
                  <a:moveTo>
                    <a:pt x="1545273" y="1168400"/>
                  </a:moveTo>
                  <a:lnTo>
                    <a:pt x="1556386" y="1168400"/>
                  </a:lnTo>
                  <a:lnTo>
                    <a:pt x="1568451" y="1168400"/>
                  </a:lnTo>
                  <a:lnTo>
                    <a:pt x="1581151" y="1168718"/>
                  </a:lnTo>
                  <a:lnTo>
                    <a:pt x="1594803" y="1169670"/>
                  </a:lnTo>
                  <a:lnTo>
                    <a:pt x="1609408" y="1170305"/>
                  </a:lnTo>
                  <a:lnTo>
                    <a:pt x="1624331" y="1171893"/>
                  </a:lnTo>
                  <a:lnTo>
                    <a:pt x="1639571" y="1173798"/>
                  </a:lnTo>
                  <a:lnTo>
                    <a:pt x="1655446" y="1175703"/>
                  </a:lnTo>
                  <a:lnTo>
                    <a:pt x="1672273" y="1178560"/>
                  </a:lnTo>
                  <a:lnTo>
                    <a:pt x="1689101" y="1181735"/>
                  </a:lnTo>
                  <a:lnTo>
                    <a:pt x="1706881" y="1184910"/>
                  </a:lnTo>
                  <a:lnTo>
                    <a:pt x="1724343" y="1188720"/>
                  </a:lnTo>
                  <a:lnTo>
                    <a:pt x="1742441" y="1193165"/>
                  </a:lnTo>
                  <a:lnTo>
                    <a:pt x="1760538" y="1197610"/>
                  </a:lnTo>
                  <a:lnTo>
                    <a:pt x="1778953" y="1202690"/>
                  </a:lnTo>
                  <a:lnTo>
                    <a:pt x="1797368" y="1208405"/>
                  </a:lnTo>
                  <a:lnTo>
                    <a:pt x="1816101" y="1214120"/>
                  </a:lnTo>
                  <a:lnTo>
                    <a:pt x="1834516" y="1220788"/>
                  </a:lnTo>
                  <a:lnTo>
                    <a:pt x="1852931" y="1227773"/>
                  </a:lnTo>
                  <a:lnTo>
                    <a:pt x="1871346" y="1235393"/>
                  </a:lnTo>
                  <a:lnTo>
                    <a:pt x="1889444" y="1243330"/>
                  </a:lnTo>
                  <a:lnTo>
                    <a:pt x="1907541" y="1251903"/>
                  </a:lnTo>
                  <a:lnTo>
                    <a:pt x="1925004" y="1260793"/>
                  </a:lnTo>
                  <a:lnTo>
                    <a:pt x="1942784" y="1270318"/>
                  </a:lnTo>
                  <a:lnTo>
                    <a:pt x="1959611" y="1280478"/>
                  </a:lnTo>
                  <a:lnTo>
                    <a:pt x="1976121" y="1290955"/>
                  </a:lnTo>
                  <a:lnTo>
                    <a:pt x="1991996" y="1302068"/>
                  </a:lnTo>
                  <a:lnTo>
                    <a:pt x="2007871" y="1313815"/>
                  </a:lnTo>
                  <a:lnTo>
                    <a:pt x="2022794" y="1326198"/>
                  </a:lnTo>
                  <a:lnTo>
                    <a:pt x="2036764" y="1339215"/>
                  </a:lnTo>
                  <a:lnTo>
                    <a:pt x="2038669" y="1341120"/>
                  </a:lnTo>
                  <a:lnTo>
                    <a:pt x="2040256" y="1343343"/>
                  </a:lnTo>
                  <a:lnTo>
                    <a:pt x="2041209" y="1346200"/>
                  </a:lnTo>
                  <a:lnTo>
                    <a:pt x="2041526" y="1348423"/>
                  </a:lnTo>
                  <a:lnTo>
                    <a:pt x="2041209" y="1350963"/>
                  </a:lnTo>
                  <a:lnTo>
                    <a:pt x="2040256" y="1353820"/>
                  </a:lnTo>
                  <a:lnTo>
                    <a:pt x="2038986" y="1356360"/>
                  </a:lnTo>
                  <a:lnTo>
                    <a:pt x="2037716" y="1358900"/>
                  </a:lnTo>
                  <a:lnTo>
                    <a:pt x="2035494" y="1361440"/>
                  </a:lnTo>
                  <a:lnTo>
                    <a:pt x="2033271" y="1364298"/>
                  </a:lnTo>
                  <a:lnTo>
                    <a:pt x="2027239" y="1369695"/>
                  </a:lnTo>
                  <a:lnTo>
                    <a:pt x="2020254" y="1375093"/>
                  </a:lnTo>
                  <a:lnTo>
                    <a:pt x="2012634" y="1380173"/>
                  </a:lnTo>
                  <a:lnTo>
                    <a:pt x="2004379" y="1385888"/>
                  </a:lnTo>
                  <a:lnTo>
                    <a:pt x="1995489" y="1391285"/>
                  </a:lnTo>
                  <a:lnTo>
                    <a:pt x="1978344" y="1401128"/>
                  </a:lnTo>
                  <a:lnTo>
                    <a:pt x="1962786" y="1410018"/>
                  </a:lnTo>
                  <a:lnTo>
                    <a:pt x="1956119" y="1414145"/>
                  </a:lnTo>
                  <a:lnTo>
                    <a:pt x="1951039" y="1417955"/>
                  </a:lnTo>
                  <a:lnTo>
                    <a:pt x="1939926" y="1426210"/>
                  </a:lnTo>
                  <a:lnTo>
                    <a:pt x="1929766" y="1434465"/>
                  </a:lnTo>
                  <a:lnTo>
                    <a:pt x="1919924" y="1443038"/>
                  </a:lnTo>
                  <a:lnTo>
                    <a:pt x="1910081" y="1451610"/>
                  </a:lnTo>
                  <a:lnTo>
                    <a:pt x="1901191" y="1460500"/>
                  </a:lnTo>
                  <a:lnTo>
                    <a:pt x="1892619" y="1469390"/>
                  </a:lnTo>
                  <a:lnTo>
                    <a:pt x="1884046" y="1478280"/>
                  </a:lnTo>
                  <a:lnTo>
                    <a:pt x="1876109" y="1487805"/>
                  </a:lnTo>
                  <a:lnTo>
                    <a:pt x="1868171" y="1496695"/>
                  </a:lnTo>
                  <a:lnTo>
                    <a:pt x="1860551" y="1506220"/>
                  </a:lnTo>
                  <a:lnTo>
                    <a:pt x="1853248" y="1515428"/>
                  </a:lnTo>
                  <a:lnTo>
                    <a:pt x="1846263" y="1525270"/>
                  </a:lnTo>
                  <a:lnTo>
                    <a:pt x="1832611" y="1544320"/>
                  </a:lnTo>
                  <a:lnTo>
                    <a:pt x="1819593" y="1564005"/>
                  </a:lnTo>
                  <a:lnTo>
                    <a:pt x="1807211" y="1584008"/>
                  </a:lnTo>
                  <a:lnTo>
                    <a:pt x="1795146" y="1604010"/>
                  </a:lnTo>
                  <a:lnTo>
                    <a:pt x="1770698" y="1645285"/>
                  </a:lnTo>
                  <a:lnTo>
                    <a:pt x="1758633" y="1665923"/>
                  </a:lnTo>
                  <a:lnTo>
                    <a:pt x="1745616" y="1687195"/>
                  </a:lnTo>
                  <a:lnTo>
                    <a:pt x="1731963" y="1707833"/>
                  </a:lnTo>
                  <a:lnTo>
                    <a:pt x="1717676" y="1729105"/>
                  </a:lnTo>
                  <a:lnTo>
                    <a:pt x="1706563" y="1744980"/>
                  </a:lnTo>
                  <a:lnTo>
                    <a:pt x="1693863" y="1760220"/>
                  </a:lnTo>
                  <a:lnTo>
                    <a:pt x="1680846" y="1775778"/>
                  </a:lnTo>
                  <a:lnTo>
                    <a:pt x="1667828" y="1790065"/>
                  </a:lnTo>
                  <a:lnTo>
                    <a:pt x="1653541" y="1804353"/>
                  </a:lnTo>
                  <a:lnTo>
                    <a:pt x="1638618" y="1817688"/>
                  </a:lnTo>
                  <a:lnTo>
                    <a:pt x="1623061" y="1830388"/>
                  </a:lnTo>
                  <a:lnTo>
                    <a:pt x="1615123" y="1836738"/>
                  </a:lnTo>
                  <a:lnTo>
                    <a:pt x="1607186" y="1842770"/>
                  </a:lnTo>
                  <a:lnTo>
                    <a:pt x="1599248" y="1848485"/>
                  </a:lnTo>
                  <a:lnTo>
                    <a:pt x="1590358" y="1853883"/>
                  </a:lnTo>
                  <a:lnTo>
                    <a:pt x="1582103" y="1859598"/>
                  </a:lnTo>
                  <a:lnTo>
                    <a:pt x="1573531" y="1864678"/>
                  </a:lnTo>
                  <a:lnTo>
                    <a:pt x="1564641" y="1869758"/>
                  </a:lnTo>
                  <a:lnTo>
                    <a:pt x="1556068" y="1874520"/>
                  </a:lnTo>
                  <a:lnTo>
                    <a:pt x="1546861" y="1878648"/>
                  </a:lnTo>
                  <a:lnTo>
                    <a:pt x="1537653" y="1883093"/>
                  </a:lnTo>
                  <a:lnTo>
                    <a:pt x="1528446" y="1886903"/>
                  </a:lnTo>
                  <a:lnTo>
                    <a:pt x="1519238" y="1890395"/>
                  </a:lnTo>
                  <a:lnTo>
                    <a:pt x="1509713" y="1893888"/>
                  </a:lnTo>
                  <a:lnTo>
                    <a:pt x="1499871" y="1897063"/>
                  </a:lnTo>
                  <a:lnTo>
                    <a:pt x="1490028" y="1900238"/>
                  </a:lnTo>
                  <a:lnTo>
                    <a:pt x="1480503" y="1902460"/>
                  </a:lnTo>
                  <a:lnTo>
                    <a:pt x="1470661" y="1905000"/>
                  </a:lnTo>
                  <a:lnTo>
                    <a:pt x="1460818" y="1906905"/>
                  </a:lnTo>
                  <a:lnTo>
                    <a:pt x="1452246" y="1908175"/>
                  </a:lnTo>
                  <a:lnTo>
                    <a:pt x="1443673" y="1909128"/>
                  </a:lnTo>
                  <a:lnTo>
                    <a:pt x="1434148" y="1910080"/>
                  </a:lnTo>
                  <a:lnTo>
                    <a:pt x="1424623" y="1910715"/>
                  </a:lnTo>
                  <a:lnTo>
                    <a:pt x="1415098" y="1911350"/>
                  </a:lnTo>
                  <a:lnTo>
                    <a:pt x="1404621" y="1911350"/>
                  </a:lnTo>
                  <a:lnTo>
                    <a:pt x="1394461" y="1910715"/>
                  </a:lnTo>
                  <a:lnTo>
                    <a:pt x="1383983" y="1910398"/>
                  </a:lnTo>
                  <a:lnTo>
                    <a:pt x="1373506" y="1909763"/>
                  </a:lnTo>
                  <a:lnTo>
                    <a:pt x="1362393" y="1908493"/>
                  </a:lnTo>
                  <a:lnTo>
                    <a:pt x="1351916" y="1907223"/>
                  </a:lnTo>
                  <a:lnTo>
                    <a:pt x="1340803" y="1905635"/>
                  </a:lnTo>
                  <a:lnTo>
                    <a:pt x="1330008" y="1903730"/>
                  </a:lnTo>
                  <a:lnTo>
                    <a:pt x="1319213" y="1901508"/>
                  </a:lnTo>
                  <a:lnTo>
                    <a:pt x="1308418" y="1898650"/>
                  </a:lnTo>
                  <a:lnTo>
                    <a:pt x="1297941" y="1895793"/>
                  </a:lnTo>
                  <a:lnTo>
                    <a:pt x="1287463" y="1892935"/>
                  </a:lnTo>
                  <a:lnTo>
                    <a:pt x="1277303" y="1889125"/>
                  </a:lnTo>
                  <a:lnTo>
                    <a:pt x="1267778" y="1885315"/>
                  </a:lnTo>
                  <a:lnTo>
                    <a:pt x="1257936" y="1881188"/>
                  </a:lnTo>
                  <a:lnTo>
                    <a:pt x="1248411" y="1876743"/>
                  </a:lnTo>
                  <a:lnTo>
                    <a:pt x="1239520" y="1871980"/>
                  </a:lnTo>
                  <a:lnTo>
                    <a:pt x="1231265" y="1866583"/>
                  </a:lnTo>
                  <a:lnTo>
                    <a:pt x="1223010" y="1861185"/>
                  </a:lnTo>
                  <a:lnTo>
                    <a:pt x="1215390" y="1855153"/>
                  </a:lnTo>
                  <a:lnTo>
                    <a:pt x="1208405" y="1848803"/>
                  </a:lnTo>
                  <a:lnTo>
                    <a:pt x="1201738" y="1842135"/>
                  </a:lnTo>
                  <a:lnTo>
                    <a:pt x="1196023" y="1835150"/>
                  </a:lnTo>
                  <a:lnTo>
                    <a:pt x="1190943" y="1828165"/>
                  </a:lnTo>
                  <a:lnTo>
                    <a:pt x="1186180" y="1820228"/>
                  </a:lnTo>
                  <a:lnTo>
                    <a:pt x="1182688" y="1811973"/>
                  </a:lnTo>
                  <a:lnTo>
                    <a:pt x="1179513" y="1803400"/>
                  </a:lnTo>
                  <a:lnTo>
                    <a:pt x="1185228" y="1803718"/>
                  </a:lnTo>
                  <a:lnTo>
                    <a:pt x="1191260" y="1803718"/>
                  </a:lnTo>
                  <a:lnTo>
                    <a:pt x="1203325" y="1802765"/>
                  </a:lnTo>
                  <a:lnTo>
                    <a:pt x="1215073" y="1801178"/>
                  </a:lnTo>
                  <a:lnTo>
                    <a:pt x="1226820" y="1798638"/>
                  </a:lnTo>
                  <a:lnTo>
                    <a:pt x="1238568" y="1795780"/>
                  </a:lnTo>
                  <a:lnTo>
                    <a:pt x="1250316" y="1791653"/>
                  </a:lnTo>
                  <a:lnTo>
                    <a:pt x="1261746" y="1786890"/>
                  </a:lnTo>
                  <a:lnTo>
                    <a:pt x="1273176" y="1781810"/>
                  </a:lnTo>
                  <a:lnTo>
                    <a:pt x="1283971" y="1776413"/>
                  </a:lnTo>
                  <a:lnTo>
                    <a:pt x="1295083" y="1770698"/>
                  </a:lnTo>
                  <a:lnTo>
                    <a:pt x="1305561" y="1764348"/>
                  </a:lnTo>
                  <a:lnTo>
                    <a:pt x="1315721" y="1757680"/>
                  </a:lnTo>
                  <a:lnTo>
                    <a:pt x="1325881" y="1750695"/>
                  </a:lnTo>
                  <a:lnTo>
                    <a:pt x="1335723" y="1743393"/>
                  </a:lnTo>
                  <a:lnTo>
                    <a:pt x="1345248" y="1736408"/>
                  </a:lnTo>
                  <a:lnTo>
                    <a:pt x="1354138" y="1729105"/>
                  </a:lnTo>
                  <a:lnTo>
                    <a:pt x="1371601" y="1714500"/>
                  </a:lnTo>
                  <a:lnTo>
                    <a:pt x="1386841" y="1700530"/>
                  </a:lnTo>
                  <a:lnTo>
                    <a:pt x="1400493" y="1687195"/>
                  </a:lnTo>
                  <a:lnTo>
                    <a:pt x="1411923" y="1675448"/>
                  </a:lnTo>
                  <a:lnTo>
                    <a:pt x="1421131" y="1665288"/>
                  </a:lnTo>
                  <a:lnTo>
                    <a:pt x="1427798" y="1657350"/>
                  </a:lnTo>
                  <a:lnTo>
                    <a:pt x="1433831" y="1650683"/>
                  </a:lnTo>
                  <a:lnTo>
                    <a:pt x="1451928" y="1619250"/>
                  </a:lnTo>
                  <a:lnTo>
                    <a:pt x="1469073" y="1590993"/>
                  </a:lnTo>
                  <a:lnTo>
                    <a:pt x="1484948" y="1566545"/>
                  </a:lnTo>
                  <a:lnTo>
                    <a:pt x="1500506" y="1544320"/>
                  </a:lnTo>
                  <a:lnTo>
                    <a:pt x="1514158" y="1525270"/>
                  </a:lnTo>
                  <a:lnTo>
                    <a:pt x="1526541" y="1508760"/>
                  </a:lnTo>
                  <a:lnTo>
                    <a:pt x="1538288" y="1494790"/>
                  </a:lnTo>
                  <a:lnTo>
                    <a:pt x="1548448" y="1482725"/>
                  </a:lnTo>
                  <a:lnTo>
                    <a:pt x="1557973" y="1472883"/>
                  </a:lnTo>
                  <a:lnTo>
                    <a:pt x="1565911" y="1464945"/>
                  </a:lnTo>
                  <a:lnTo>
                    <a:pt x="1572896" y="1458595"/>
                  </a:lnTo>
                  <a:lnTo>
                    <a:pt x="1578293" y="1453833"/>
                  </a:lnTo>
                  <a:lnTo>
                    <a:pt x="1583056" y="1450340"/>
                  </a:lnTo>
                  <a:lnTo>
                    <a:pt x="1586231" y="1448118"/>
                  </a:lnTo>
                  <a:lnTo>
                    <a:pt x="1588453" y="1446530"/>
                  </a:lnTo>
                  <a:lnTo>
                    <a:pt x="1598296" y="1438275"/>
                  </a:lnTo>
                  <a:lnTo>
                    <a:pt x="1608456" y="1429703"/>
                  </a:lnTo>
                  <a:lnTo>
                    <a:pt x="1618616" y="1421448"/>
                  </a:lnTo>
                  <a:lnTo>
                    <a:pt x="1623378" y="1417003"/>
                  </a:lnTo>
                  <a:lnTo>
                    <a:pt x="1627823" y="1412875"/>
                  </a:lnTo>
                  <a:lnTo>
                    <a:pt x="1631633" y="1408430"/>
                  </a:lnTo>
                  <a:lnTo>
                    <a:pt x="1635126" y="1403668"/>
                  </a:lnTo>
                  <a:lnTo>
                    <a:pt x="1637983" y="1399540"/>
                  </a:lnTo>
                  <a:lnTo>
                    <a:pt x="1640206" y="1394460"/>
                  </a:lnTo>
                  <a:lnTo>
                    <a:pt x="1641476" y="1389698"/>
                  </a:lnTo>
                  <a:lnTo>
                    <a:pt x="1641793" y="1386840"/>
                  </a:lnTo>
                  <a:lnTo>
                    <a:pt x="1642111" y="1384618"/>
                  </a:lnTo>
                  <a:lnTo>
                    <a:pt x="1641793" y="1381760"/>
                  </a:lnTo>
                  <a:lnTo>
                    <a:pt x="1641476" y="1379220"/>
                  </a:lnTo>
                  <a:lnTo>
                    <a:pt x="1641158" y="1376363"/>
                  </a:lnTo>
                  <a:lnTo>
                    <a:pt x="1639888" y="1373505"/>
                  </a:lnTo>
                  <a:lnTo>
                    <a:pt x="1637983" y="1372870"/>
                  </a:lnTo>
                  <a:lnTo>
                    <a:pt x="1631633" y="1371600"/>
                  </a:lnTo>
                  <a:lnTo>
                    <a:pt x="1621473" y="1370013"/>
                  </a:lnTo>
                  <a:lnTo>
                    <a:pt x="1606868" y="1368425"/>
                  </a:lnTo>
                  <a:lnTo>
                    <a:pt x="1588136" y="1367473"/>
                  </a:lnTo>
                  <a:lnTo>
                    <a:pt x="1577658" y="1366838"/>
                  </a:lnTo>
                  <a:lnTo>
                    <a:pt x="1565911" y="1366838"/>
                  </a:lnTo>
                  <a:lnTo>
                    <a:pt x="1552893" y="1366838"/>
                  </a:lnTo>
                  <a:lnTo>
                    <a:pt x="1539241" y="1367790"/>
                  </a:lnTo>
                  <a:lnTo>
                    <a:pt x="1524318" y="1368425"/>
                  </a:lnTo>
                  <a:lnTo>
                    <a:pt x="1508443" y="1370013"/>
                  </a:lnTo>
                  <a:lnTo>
                    <a:pt x="1491616" y="1371600"/>
                  </a:lnTo>
                  <a:lnTo>
                    <a:pt x="1473836" y="1374458"/>
                  </a:lnTo>
                  <a:lnTo>
                    <a:pt x="1454786" y="1377315"/>
                  </a:lnTo>
                  <a:lnTo>
                    <a:pt x="1435418" y="1380808"/>
                  </a:lnTo>
                  <a:lnTo>
                    <a:pt x="1414463" y="1384935"/>
                  </a:lnTo>
                  <a:lnTo>
                    <a:pt x="1392556" y="1390015"/>
                  </a:lnTo>
                  <a:lnTo>
                    <a:pt x="1370331" y="1396048"/>
                  </a:lnTo>
                  <a:lnTo>
                    <a:pt x="1346518" y="1402398"/>
                  </a:lnTo>
                  <a:lnTo>
                    <a:pt x="1321753" y="1409700"/>
                  </a:lnTo>
                  <a:lnTo>
                    <a:pt x="1296353" y="1418273"/>
                  </a:lnTo>
                  <a:lnTo>
                    <a:pt x="1269683" y="1427798"/>
                  </a:lnTo>
                  <a:lnTo>
                    <a:pt x="1242060" y="1437958"/>
                  </a:lnTo>
                  <a:lnTo>
                    <a:pt x="1213485" y="1449388"/>
                  </a:lnTo>
                  <a:lnTo>
                    <a:pt x="1184275" y="1461770"/>
                  </a:lnTo>
                  <a:lnTo>
                    <a:pt x="1153478" y="1475423"/>
                  </a:lnTo>
                  <a:lnTo>
                    <a:pt x="1122363" y="1490345"/>
                  </a:lnTo>
                  <a:lnTo>
                    <a:pt x="1124585" y="1474788"/>
                  </a:lnTo>
                  <a:lnTo>
                    <a:pt x="1127443" y="1459865"/>
                  </a:lnTo>
                  <a:lnTo>
                    <a:pt x="1130618" y="1444943"/>
                  </a:lnTo>
                  <a:lnTo>
                    <a:pt x="1134110" y="1431290"/>
                  </a:lnTo>
                  <a:lnTo>
                    <a:pt x="1137920" y="1417638"/>
                  </a:lnTo>
                  <a:lnTo>
                    <a:pt x="1142365" y="1404620"/>
                  </a:lnTo>
                  <a:lnTo>
                    <a:pt x="1146810" y="1391603"/>
                  </a:lnTo>
                  <a:lnTo>
                    <a:pt x="1151573" y="1379538"/>
                  </a:lnTo>
                  <a:lnTo>
                    <a:pt x="1157288" y="1367790"/>
                  </a:lnTo>
                  <a:lnTo>
                    <a:pt x="1163003" y="1356678"/>
                  </a:lnTo>
                  <a:lnTo>
                    <a:pt x="1169035" y="1345883"/>
                  </a:lnTo>
                  <a:lnTo>
                    <a:pt x="1175068" y="1335405"/>
                  </a:lnTo>
                  <a:lnTo>
                    <a:pt x="1181735" y="1325563"/>
                  </a:lnTo>
                  <a:lnTo>
                    <a:pt x="1188720" y="1315720"/>
                  </a:lnTo>
                  <a:lnTo>
                    <a:pt x="1196023" y="1306513"/>
                  </a:lnTo>
                  <a:lnTo>
                    <a:pt x="1203325" y="1297940"/>
                  </a:lnTo>
                  <a:lnTo>
                    <a:pt x="1210945" y="1289368"/>
                  </a:lnTo>
                  <a:lnTo>
                    <a:pt x="1218565" y="1281430"/>
                  </a:lnTo>
                  <a:lnTo>
                    <a:pt x="1226503" y="1273810"/>
                  </a:lnTo>
                  <a:lnTo>
                    <a:pt x="1234758" y="1266190"/>
                  </a:lnTo>
                  <a:lnTo>
                    <a:pt x="1243013" y="1259523"/>
                  </a:lnTo>
                  <a:lnTo>
                    <a:pt x="1251268" y="1252855"/>
                  </a:lnTo>
                  <a:lnTo>
                    <a:pt x="1259841" y="1246823"/>
                  </a:lnTo>
                  <a:lnTo>
                    <a:pt x="1268413" y="1240473"/>
                  </a:lnTo>
                  <a:lnTo>
                    <a:pt x="1277303" y="1235075"/>
                  </a:lnTo>
                  <a:lnTo>
                    <a:pt x="1286193" y="1229360"/>
                  </a:lnTo>
                  <a:lnTo>
                    <a:pt x="1295083" y="1224915"/>
                  </a:lnTo>
                  <a:lnTo>
                    <a:pt x="1303973" y="1219518"/>
                  </a:lnTo>
                  <a:lnTo>
                    <a:pt x="1313181" y="1215390"/>
                  </a:lnTo>
                  <a:lnTo>
                    <a:pt x="1322071" y="1210945"/>
                  </a:lnTo>
                  <a:lnTo>
                    <a:pt x="1339851" y="1203643"/>
                  </a:lnTo>
                  <a:lnTo>
                    <a:pt x="1357631" y="1196975"/>
                  </a:lnTo>
                  <a:lnTo>
                    <a:pt x="1375411" y="1190943"/>
                  </a:lnTo>
                  <a:lnTo>
                    <a:pt x="1392556" y="1186498"/>
                  </a:lnTo>
                  <a:lnTo>
                    <a:pt x="1409066" y="1182053"/>
                  </a:lnTo>
                  <a:lnTo>
                    <a:pt x="1425576" y="1178878"/>
                  </a:lnTo>
                  <a:lnTo>
                    <a:pt x="1440816" y="1176020"/>
                  </a:lnTo>
                  <a:lnTo>
                    <a:pt x="1455421" y="1174115"/>
                  </a:lnTo>
                  <a:lnTo>
                    <a:pt x="1468756" y="1172210"/>
                  </a:lnTo>
                  <a:lnTo>
                    <a:pt x="1481138" y="1170940"/>
                  </a:lnTo>
                  <a:lnTo>
                    <a:pt x="1492251" y="1170305"/>
                  </a:lnTo>
                  <a:lnTo>
                    <a:pt x="1510031" y="1169988"/>
                  </a:lnTo>
                  <a:lnTo>
                    <a:pt x="1521778" y="1169670"/>
                  </a:lnTo>
                  <a:lnTo>
                    <a:pt x="1525906" y="1169988"/>
                  </a:lnTo>
                  <a:lnTo>
                    <a:pt x="1535113" y="1169035"/>
                  </a:lnTo>
                  <a:lnTo>
                    <a:pt x="1545273" y="1168400"/>
                  </a:lnTo>
                  <a:close/>
                  <a:moveTo>
                    <a:pt x="132112" y="791368"/>
                  </a:moveTo>
                  <a:lnTo>
                    <a:pt x="132112" y="822496"/>
                  </a:lnTo>
                  <a:lnTo>
                    <a:pt x="132112" y="1715664"/>
                  </a:lnTo>
                  <a:lnTo>
                    <a:pt x="396336" y="1715664"/>
                  </a:lnTo>
                  <a:lnTo>
                    <a:pt x="409674" y="1715029"/>
                  </a:lnTo>
                  <a:lnTo>
                    <a:pt x="423330" y="1714393"/>
                  </a:lnTo>
                  <a:lnTo>
                    <a:pt x="436350" y="1712805"/>
                  </a:lnTo>
                  <a:lnTo>
                    <a:pt x="449053" y="1710899"/>
                  </a:lnTo>
                  <a:lnTo>
                    <a:pt x="462074" y="1708041"/>
                  </a:lnTo>
                  <a:lnTo>
                    <a:pt x="474459" y="1705182"/>
                  </a:lnTo>
                  <a:lnTo>
                    <a:pt x="486845" y="1701371"/>
                  </a:lnTo>
                  <a:lnTo>
                    <a:pt x="498913" y="1697559"/>
                  </a:lnTo>
                  <a:lnTo>
                    <a:pt x="510663" y="1692795"/>
                  </a:lnTo>
                  <a:lnTo>
                    <a:pt x="522096" y="1687713"/>
                  </a:lnTo>
                  <a:lnTo>
                    <a:pt x="532893" y="1682313"/>
                  </a:lnTo>
                  <a:lnTo>
                    <a:pt x="543691" y="1676278"/>
                  </a:lnTo>
                  <a:lnTo>
                    <a:pt x="554171" y="1669608"/>
                  </a:lnTo>
                  <a:lnTo>
                    <a:pt x="564016" y="1662938"/>
                  </a:lnTo>
                  <a:lnTo>
                    <a:pt x="573861" y="1655632"/>
                  </a:lnTo>
                  <a:lnTo>
                    <a:pt x="582753" y="1648009"/>
                  </a:lnTo>
                  <a:lnTo>
                    <a:pt x="591327" y="1639751"/>
                  </a:lnTo>
                  <a:lnTo>
                    <a:pt x="599585" y="1631493"/>
                  </a:lnTo>
                  <a:lnTo>
                    <a:pt x="607524" y="1622917"/>
                  </a:lnTo>
                  <a:lnTo>
                    <a:pt x="614828" y="1613705"/>
                  </a:lnTo>
                  <a:lnTo>
                    <a:pt x="622132" y="1604494"/>
                  </a:lnTo>
                  <a:lnTo>
                    <a:pt x="628166" y="1594648"/>
                  </a:lnTo>
                  <a:lnTo>
                    <a:pt x="634200" y="1584484"/>
                  </a:lnTo>
                  <a:lnTo>
                    <a:pt x="639282" y="1574320"/>
                  </a:lnTo>
                  <a:lnTo>
                    <a:pt x="644045" y="1564156"/>
                  </a:lnTo>
                  <a:lnTo>
                    <a:pt x="648174" y="1553356"/>
                  </a:lnTo>
                  <a:lnTo>
                    <a:pt x="651667" y="1542239"/>
                  </a:lnTo>
                  <a:lnTo>
                    <a:pt x="654843" y="1531440"/>
                  </a:lnTo>
                  <a:lnTo>
                    <a:pt x="657383" y="1520005"/>
                  </a:lnTo>
                  <a:lnTo>
                    <a:pt x="658971" y="1508253"/>
                  </a:lnTo>
                  <a:lnTo>
                    <a:pt x="659606" y="1496501"/>
                  </a:lnTo>
                  <a:lnTo>
                    <a:pt x="659924" y="1484749"/>
                  </a:lnTo>
                  <a:lnTo>
                    <a:pt x="659924" y="1022601"/>
                  </a:lnTo>
                  <a:lnTo>
                    <a:pt x="659606" y="1010214"/>
                  </a:lnTo>
                  <a:lnTo>
                    <a:pt x="658971" y="998461"/>
                  </a:lnTo>
                  <a:lnTo>
                    <a:pt x="657383" y="987344"/>
                  </a:lnTo>
                  <a:lnTo>
                    <a:pt x="654843" y="975910"/>
                  </a:lnTo>
                  <a:lnTo>
                    <a:pt x="651667" y="964475"/>
                  </a:lnTo>
                  <a:lnTo>
                    <a:pt x="648174" y="953676"/>
                  </a:lnTo>
                  <a:lnTo>
                    <a:pt x="644045" y="942877"/>
                  </a:lnTo>
                  <a:lnTo>
                    <a:pt x="639282" y="932395"/>
                  </a:lnTo>
                  <a:lnTo>
                    <a:pt x="634200" y="922231"/>
                  </a:lnTo>
                  <a:lnTo>
                    <a:pt x="628166" y="912384"/>
                  </a:lnTo>
                  <a:lnTo>
                    <a:pt x="622132" y="902538"/>
                  </a:lnTo>
                  <a:lnTo>
                    <a:pt x="614828" y="893327"/>
                  </a:lnTo>
                  <a:lnTo>
                    <a:pt x="607524" y="884116"/>
                  </a:lnTo>
                  <a:lnTo>
                    <a:pt x="599585" y="875540"/>
                  </a:lnTo>
                  <a:lnTo>
                    <a:pt x="591327" y="866964"/>
                  </a:lnTo>
                  <a:lnTo>
                    <a:pt x="582753" y="859023"/>
                  </a:lnTo>
                  <a:lnTo>
                    <a:pt x="573861" y="851082"/>
                  </a:lnTo>
                  <a:lnTo>
                    <a:pt x="564016" y="844094"/>
                  </a:lnTo>
                  <a:lnTo>
                    <a:pt x="554171" y="837107"/>
                  </a:lnTo>
                  <a:lnTo>
                    <a:pt x="543691" y="830754"/>
                  </a:lnTo>
                  <a:lnTo>
                    <a:pt x="532893" y="825037"/>
                  </a:lnTo>
                  <a:lnTo>
                    <a:pt x="522096" y="819002"/>
                  </a:lnTo>
                  <a:lnTo>
                    <a:pt x="510663" y="813920"/>
                  </a:lnTo>
                  <a:lnTo>
                    <a:pt x="498913" y="809791"/>
                  </a:lnTo>
                  <a:lnTo>
                    <a:pt x="486845" y="805344"/>
                  </a:lnTo>
                  <a:lnTo>
                    <a:pt x="474459" y="801850"/>
                  </a:lnTo>
                  <a:lnTo>
                    <a:pt x="462074" y="798674"/>
                  </a:lnTo>
                  <a:lnTo>
                    <a:pt x="449053" y="795815"/>
                  </a:lnTo>
                  <a:lnTo>
                    <a:pt x="436350" y="793909"/>
                  </a:lnTo>
                  <a:lnTo>
                    <a:pt x="423330" y="792321"/>
                  </a:lnTo>
                  <a:lnTo>
                    <a:pt x="409674" y="791686"/>
                  </a:lnTo>
                  <a:lnTo>
                    <a:pt x="396336" y="791368"/>
                  </a:lnTo>
                  <a:lnTo>
                    <a:pt x="132112" y="791368"/>
                  </a:lnTo>
                  <a:close/>
                  <a:moveTo>
                    <a:pt x="1676943" y="617537"/>
                  </a:moveTo>
                  <a:lnTo>
                    <a:pt x="1679162" y="617855"/>
                  </a:lnTo>
                  <a:lnTo>
                    <a:pt x="1680746" y="618491"/>
                  </a:lnTo>
                  <a:lnTo>
                    <a:pt x="1682648" y="619127"/>
                  </a:lnTo>
                  <a:lnTo>
                    <a:pt x="1683916" y="620716"/>
                  </a:lnTo>
                  <a:lnTo>
                    <a:pt x="1685500" y="622306"/>
                  </a:lnTo>
                  <a:lnTo>
                    <a:pt x="1686451" y="623895"/>
                  </a:lnTo>
                  <a:lnTo>
                    <a:pt x="1687402" y="626121"/>
                  </a:lnTo>
                  <a:lnTo>
                    <a:pt x="1688669" y="631207"/>
                  </a:lnTo>
                  <a:lnTo>
                    <a:pt x="1689937" y="637247"/>
                  </a:lnTo>
                  <a:lnTo>
                    <a:pt x="1690254" y="644241"/>
                  </a:lnTo>
                  <a:lnTo>
                    <a:pt x="1690254" y="651235"/>
                  </a:lnTo>
                  <a:lnTo>
                    <a:pt x="1689303" y="666495"/>
                  </a:lnTo>
                  <a:lnTo>
                    <a:pt x="1687719" y="682072"/>
                  </a:lnTo>
                  <a:lnTo>
                    <a:pt x="1686768" y="695742"/>
                  </a:lnTo>
                  <a:lnTo>
                    <a:pt x="1686451" y="701147"/>
                  </a:lnTo>
                  <a:lnTo>
                    <a:pt x="1686451" y="706233"/>
                  </a:lnTo>
                  <a:lnTo>
                    <a:pt x="1687085" y="716406"/>
                  </a:lnTo>
                  <a:lnTo>
                    <a:pt x="1687402" y="726579"/>
                  </a:lnTo>
                  <a:lnTo>
                    <a:pt x="1688669" y="736752"/>
                  </a:lnTo>
                  <a:lnTo>
                    <a:pt x="1689937" y="746290"/>
                  </a:lnTo>
                  <a:lnTo>
                    <a:pt x="1691522" y="756145"/>
                  </a:lnTo>
                  <a:lnTo>
                    <a:pt x="1693106" y="765364"/>
                  </a:lnTo>
                  <a:lnTo>
                    <a:pt x="1695008" y="774583"/>
                  </a:lnTo>
                  <a:lnTo>
                    <a:pt x="1697226" y="783485"/>
                  </a:lnTo>
                  <a:lnTo>
                    <a:pt x="1701980" y="801606"/>
                  </a:lnTo>
                  <a:lnTo>
                    <a:pt x="1707685" y="818773"/>
                  </a:lnTo>
                  <a:lnTo>
                    <a:pt x="1713706" y="835622"/>
                  </a:lnTo>
                  <a:lnTo>
                    <a:pt x="1720362" y="852471"/>
                  </a:lnTo>
                  <a:lnTo>
                    <a:pt x="1727334" y="869002"/>
                  </a:lnTo>
                  <a:lnTo>
                    <a:pt x="1734940" y="885533"/>
                  </a:lnTo>
                  <a:lnTo>
                    <a:pt x="1749519" y="918596"/>
                  </a:lnTo>
                  <a:lnTo>
                    <a:pt x="1757125" y="935445"/>
                  </a:lnTo>
                  <a:lnTo>
                    <a:pt x="1765048" y="952612"/>
                  </a:lnTo>
                  <a:lnTo>
                    <a:pt x="1772020" y="970414"/>
                  </a:lnTo>
                  <a:lnTo>
                    <a:pt x="1778992" y="988853"/>
                  </a:lnTo>
                  <a:lnTo>
                    <a:pt x="1782478" y="999344"/>
                  </a:lnTo>
                  <a:lnTo>
                    <a:pt x="1785965" y="1009835"/>
                  </a:lnTo>
                  <a:lnTo>
                    <a:pt x="1789134" y="1020962"/>
                  </a:lnTo>
                  <a:lnTo>
                    <a:pt x="1791986" y="1032406"/>
                  </a:lnTo>
                  <a:lnTo>
                    <a:pt x="1794521" y="1043533"/>
                  </a:lnTo>
                  <a:lnTo>
                    <a:pt x="1796740" y="1054660"/>
                  </a:lnTo>
                  <a:lnTo>
                    <a:pt x="1798641" y="1066423"/>
                  </a:lnTo>
                  <a:lnTo>
                    <a:pt x="1800226" y="1077867"/>
                  </a:lnTo>
                  <a:lnTo>
                    <a:pt x="1782795" y="1072781"/>
                  </a:lnTo>
                  <a:lnTo>
                    <a:pt x="1766632" y="1068330"/>
                  </a:lnTo>
                  <a:lnTo>
                    <a:pt x="1749519" y="1064197"/>
                  </a:lnTo>
                  <a:lnTo>
                    <a:pt x="1733355" y="1060382"/>
                  </a:lnTo>
                  <a:lnTo>
                    <a:pt x="1717192" y="1056885"/>
                  </a:lnTo>
                  <a:lnTo>
                    <a:pt x="1701663" y="1053706"/>
                  </a:lnTo>
                  <a:lnTo>
                    <a:pt x="1685817" y="1051163"/>
                  </a:lnTo>
                  <a:lnTo>
                    <a:pt x="1670605" y="1048620"/>
                  </a:lnTo>
                  <a:lnTo>
                    <a:pt x="1655709" y="1046712"/>
                  </a:lnTo>
                  <a:lnTo>
                    <a:pt x="1641765" y="1044805"/>
                  </a:lnTo>
                  <a:lnTo>
                    <a:pt x="1628137" y="1043533"/>
                  </a:lnTo>
                  <a:lnTo>
                    <a:pt x="1614827" y="1042580"/>
                  </a:lnTo>
                  <a:lnTo>
                    <a:pt x="1601833" y="1041308"/>
                  </a:lnTo>
                  <a:lnTo>
                    <a:pt x="1589790" y="1040990"/>
                  </a:lnTo>
                  <a:lnTo>
                    <a:pt x="1578380" y="1040672"/>
                  </a:lnTo>
                  <a:lnTo>
                    <a:pt x="1567288" y="1040672"/>
                  </a:lnTo>
                  <a:lnTo>
                    <a:pt x="1563168" y="1027956"/>
                  </a:lnTo>
                  <a:lnTo>
                    <a:pt x="1559682" y="1016511"/>
                  </a:lnTo>
                  <a:lnTo>
                    <a:pt x="1556513" y="1006020"/>
                  </a:lnTo>
                  <a:lnTo>
                    <a:pt x="1553661" y="996483"/>
                  </a:lnTo>
                  <a:lnTo>
                    <a:pt x="1549857" y="979952"/>
                  </a:lnTo>
                  <a:lnTo>
                    <a:pt x="1547322" y="967235"/>
                  </a:lnTo>
                  <a:lnTo>
                    <a:pt x="1546371" y="957380"/>
                  </a:lnTo>
                  <a:lnTo>
                    <a:pt x="1545737" y="950704"/>
                  </a:lnTo>
                  <a:lnTo>
                    <a:pt x="1546371" y="947207"/>
                  </a:lnTo>
                  <a:lnTo>
                    <a:pt x="1546371" y="945936"/>
                  </a:lnTo>
                  <a:lnTo>
                    <a:pt x="1545104" y="936080"/>
                  </a:lnTo>
                  <a:lnTo>
                    <a:pt x="1544470" y="925907"/>
                  </a:lnTo>
                  <a:lnTo>
                    <a:pt x="1543519" y="916052"/>
                  </a:lnTo>
                  <a:lnTo>
                    <a:pt x="1542251" y="906833"/>
                  </a:lnTo>
                  <a:lnTo>
                    <a:pt x="1541301" y="902064"/>
                  </a:lnTo>
                  <a:lnTo>
                    <a:pt x="1540033" y="898249"/>
                  </a:lnTo>
                  <a:lnTo>
                    <a:pt x="1538448" y="894117"/>
                  </a:lnTo>
                  <a:lnTo>
                    <a:pt x="1536230" y="890620"/>
                  </a:lnTo>
                  <a:lnTo>
                    <a:pt x="1533694" y="887441"/>
                  </a:lnTo>
                  <a:lnTo>
                    <a:pt x="1530525" y="885215"/>
                  </a:lnTo>
                  <a:lnTo>
                    <a:pt x="1527039" y="883308"/>
                  </a:lnTo>
                  <a:lnTo>
                    <a:pt x="1522919" y="881718"/>
                  </a:lnTo>
                  <a:lnTo>
                    <a:pt x="1520384" y="883626"/>
                  </a:lnTo>
                  <a:lnTo>
                    <a:pt x="1513728" y="890620"/>
                  </a:lnTo>
                  <a:lnTo>
                    <a:pt x="1508974" y="896024"/>
                  </a:lnTo>
                  <a:lnTo>
                    <a:pt x="1503270" y="902700"/>
                  </a:lnTo>
                  <a:lnTo>
                    <a:pt x="1496931" y="910648"/>
                  </a:lnTo>
                  <a:lnTo>
                    <a:pt x="1489959" y="920503"/>
                  </a:lnTo>
                  <a:lnTo>
                    <a:pt x="1482670" y="931312"/>
                  </a:lnTo>
                  <a:lnTo>
                    <a:pt x="1474430" y="944028"/>
                  </a:lnTo>
                  <a:lnTo>
                    <a:pt x="1465873" y="958016"/>
                  </a:lnTo>
                  <a:lnTo>
                    <a:pt x="1456999" y="974229"/>
                  </a:lnTo>
                  <a:lnTo>
                    <a:pt x="1448125" y="991396"/>
                  </a:lnTo>
                  <a:lnTo>
                    <a:pt x="1439252" y="1011107"/>
                  </a:lnTo>
                  <a:lnTo>
                    <a:pt x="1430061" y="1032406"/>
                  </a:lnTo>
                  <a:lnTo>
                    <a:pt x="1421187" y="1054978"/>
                  </a:lnTo>
                  <a:lnTo>
                    <a:pt x="1404707" y="1059429"/>
                  </a:lnTo>
                  <a:lnTo>
                    <a:pt x="1387910" y="1064197"/>
                  </a:lnTo>
                  <a:lnTo>
                    <a:pt x="1370796" y="1069602"/>
                  </a:lnTo>
                  <a:lnTo>
                    <a:pt x="1353049" y="1076278"/>
                  </a:lnTo>
                  <a:lnTo>
                    <a:pt x="1335618" y="1083590"/>
                  </a:lnTo>
                  <a:lnTo>
                    <a:pt x="1326427" y="1087722"/>
                  </a:lnTo>
                  <a:lnTo>
                    <a:pt x="1317870" y="1092173"/>
                  </a:lnTo>
                  <a:lnTo>
                    <a:pt x="1308996" y="1096942"/>
                  </a:lnTo>
                  <a:lnTo>
                    <a:pt x="1300123" y="1101710"/>
                  </a:lnTo>
                  <a:lnTo>
                    <a:pt x="1291566" y="1107115"/>
                  </a:lnTo>
                  <a:lnTo>
                    <a:pt x="1283009" y="1112837"/>
                  </a:lnTo>
                  <a:lnTo>
                    <a:pt x="1280790" y="1100439"/>
                  </a:lnTo>
                  <a:lnTo>
                    <a:pt x="1279206" y="1088358"/>
                  </a:lnTo>
                  <a:lnTo>
                    <a:pt x="1278255" y="1076278"/>
                  </a:lnTo>
                  <a:lnTo>
                    <a:pt x="1277938" y="1064515"/>
                  </a:lnTo>
                  <a:lnTo>
                    <a:pt x="1277938" y="1052753"/>
                  </a:lnTo>
                  <a:lnTo>
                    <a:pt x="1278889" y="1040990"/>
                  </a:lnTo>
                  <a:lnTo>
                    <a:pt x="1279840" y="1029545"/>
                  </a:lnTo>
                  <a:lnTo>
                    <a:pt x="1281424" y="1018419"/>
                  </a:lnTo>
                  <a:lnTo>
                    <a:pt x="1283326" y="1007610"/>
                  </a:lnTo>
                  <a:lnTo>
                    <a:pt x="1285544" y="997119"/>
                  </a:lnTo>
                  <a:lnTo>
                    <a:pt x="1288080" y="986310"/>
                  </a:lnTo>
                  <a:lnTo>
                    <a:pt x="1290932" y="976137"/>
                  </a:lnTo>
                  <a:lnTo>
                    <a:pt x="1294101" y="966282"/>
                  </a:lnTo>
                  <a:lnTo>
                    <a:pt x="1297270" y="957062"/>
                  </a:lnTo>
                  <a:lnTo>
                    <a:pt x="1300756" y="947843"/>
                  </a:lnTo>
                  <a:lnTo>
                    <a:pt x="1304243" y="938942"/>
                  </a:lnTo>
                  <a:lnTo>
                    <a:pt x="1311532" y="922728"/>
                  </a:lnTo>
                  <a:lnTo>
                    <a:pt x="1319138" y="907787"/>
                  </a:lnTo>
                  <a:lnTo>
                    <a:pt x="1325793" y="895388"/>
                  </a:lnTo>
                  <a:lnTo>
                    <a:pt x="1332449" y="884262"/>
                  </a:lnTo>
                  <a:lnTo>
                    <a:pt x="1337836" y="875678"/>
                  </a:lnTo>
                  <a:lnTo>
                    <a:pt x="1342273" y="869002"/>
                  </a:lnTo>
                  <a:lnTo>
                    <a:pt x="1346076" y="863915"/>
                  </a:lnTo>
                  <a:lnTo>
                    <a:pt x="1349563" y="857557"/>
                  </a:lnTo>
                  <a:lnTo>
                    <a:pt x="1353366" y="850881"/>
                  </a:lnTo>
                  <a:lnTo>
                    <a:pt x="1358119" y="843887"/>
                  </a:lnTo>
                  <a:lnTo>
                    <a:pt x="1363507" y="836575"/>
                  </a:lnTo>
                  <a:lnTo>
                    <a:pt x="1369529" y="828628"/>
                  </a:lnTo>
                  <a:lnTo>
                    <a:pt x="1375867" y="820362"/>
                  </a:lnTo>
                  <a:lnTo>
                    <a:pt x="1390129" y="803195"/>
                  </a:lnTo>
                  <a:lnTo>
                    <a:pt x="1398052" y="794612"/>
                  </a:lnTo>
                  <a:lnTo>
                    <a:pt x="1406292" y="785074"/>
                  </a:lnTo>
                  <a:lnTo>
                    <a:pt x="1415165" y="776173"/>
                  </a:lnTo>
                  <a:lnTo>
                    <a:pt x="1424673" y="766636"/>
                  </a:lnTo>
                  <a:lnTo>
                    <a:pt x="1434498" y="757416"/>
                  </a:lnTo>
                  <a:lnTo>
                    <a:pt x="1444322" y="747879"/>
                  </a:lnTo>
                  <a:lnTo>
                    <a:pt x="1454781" y="738342"/>
                  </a:lnTo>
                  <a:lnTo>
                    <a:pt x="1465873" y="729123"/>
                  </a:lnTo>
                  <a:lnTo>
                    <a:pt x="1476965" y="719585"/>
                  </a:lnTo>
                  <a:lnTo>
                    <a:pt x="1488374" y="710684"/>
                  </a:lnTo>
                  <a:lnTo>
                    <a:pt x="1500418" y="701465"/>
                  </a:lnTo>
                  <a:lnTo>
                    <a:pt x="1512778" y="692881"/>
                  </a:lnTo>
                  <a:lnTo>
                    <a:pt x="1524821" y="684298"/>
                  </a:lnTo>
                  <a:lnTo>
                    <a:pt x="1537814" y="676032"/>
                  </a:lnTo>
                  <a:lnTo>
                    <a:pt x="1550491" y="668084"/>
                  </a:lnTo>
                  <a:lnTo>
                    <a:pt x="1563485" y="660772"/>
                  </a:lnTo>
                  <a:lnTo>
                    <a:pt x="1577113" y="653779"/>
                  </a:lnTo>
                  <a:lnTo>
                    <a:pt x="1590423" y="647102"/>
                  </a:lnTo>
                  <a:lnTo>
                    <a:pt x="1604051" y="640744"/>
                  </a:lnTo>
                  <a:lnTo>
                    <a:pt x="1618313" y="635022"/>
                  </a:lnTo>
                  <a:lnTo>
                    <a:pt x="1631940" y="629618"/>
                  </a:lnTo>
                  <a:lnTo>
                    <a:pt x="1645885" y="625167"/>
                  </a:lnTo>
                  <a:lnTo>
                    <a:pt x="1660463" y="621034"/>
                  </a:lnTo>
                  <a:lnTo>
                    <a:pt x="1674725" y="617855"/>
                  </a:lnTo>
                  <a:lnTo>
                    <a:pt x="1676943" y="617537"/>
                  </a:lnTo>
                  <a:close/>
                  <a:moveTo>
                    <a:pt x="346476" y="395287"/>
                  </a:moveTo>
                  <a:lnTo>
                    <a:pt x="974007" y="395287"/>
                  </a:lnTo>
                  <a:lnTo>
                    <a:pt x="990521" y="395922"/>
                  </a:lnTo>
                  <a:lnTo>
                    <a:pt x="1006400" y="396875"/>
                  </a:lnTo>
                  <a:lnTo>
                    <a:pt x="1022596" y="398781"/>
                  </a:lnTo>
                  <a:lnTo>
                    <a:pt x="1038475" y="401322"/>
                  </a:lnTo>
                  <a:lnTo>
                    <a:pt x="1053719" y="404816"/>
                  </a:lnTo>
                  <a:lnTo>
                    <a:pt x="1069598" y="408627"/>
                  </a:lnTo>
                  <a:lnTo>
                    <a:pt x="1084524" y="413392"/>
                  </a:lnTo>
                  <a:lnTo>
                    <a:pt x="1099450" y="418791"/>
                  </a:lnTo>
                  <a:lnTo>
                    <a:pt x="1113423" y="424826"/>
                  </a:lnTo>
                  <a:lnTo>
                    <a:pt x="1127397" y="431497"/>
                  </a:lnTo>
                  <a:lnTo>
                    <a:pt x="1141370" y="438484"/>
                  </a:lnTo>
                  <a:lnTo>
                    <a:pt x="1154708" y="446425"/>
                  </a:lnTo>
                  <a:lnTo>
                    <a:pt x="1168046" y="454683"/>
                  </a:lnTo>
                  <a:lnTo>
                    <a:pt x="1180432" y="463577"/>
                  </a:lnTo>
                  <a:lnTo>
                    <a:pt x="1192500" y="473106"/>
                  </a:lnTo>
                  <a:lnTo>
                    <a:pt x="1203933" y="483270"/>
                  </a:lnTo>
                  <a:lnTo>
                    <a:pt x="1215365" y="493751"/>
                  </a:lnTo>
                  <a:lnTo>
                    <a:pt x="1226163" y="504868"/>
                  </a:lnTo>
                  <a:lnTo>
                    <a:pt x="1236643" y="515985"/>
                  </a:lnTo>
                  <a:lnTo>
                    <a:pt x="1246170" y="527738"/>
                  </a:lnTo>
                  <a:lnTo>
                    <a:pt x="1255380" y="540443"/>
                  </a:lnTo>
                  <a:lnTo>
                    <a:pt x="1264272" y="552830"/>
                  </a:lnTo>
                  <a:lnTo>
                    <a:pt x="1272211" y="566171"/>
                  </a:lnTo>
                  <a:lnTo>
                    <a:pt x="1280151" y="579511"/>
                  </a:lnTo>
                  <a:lnTo>
                    <a:pt x="1286820" y="593804"/>
                  </a:lnTo>
                  <a:lnTo>
                    <a:pt x="1293489" y="607780"/>
                  </a:lnTo>
                  <a:lnTo>
                    <a:pt x="1298888" y="622391"/>
                  </a:lnTo>
                  <a:lnTo>
                    <a:pt x="1303969" y="637319"/>
                  </a:lnTo>
                  <a:lnTo>
                    <a:pt x="1308098" y="652565"/>
                  </a:lnTo>
                  <a:lnTo>
                    <a:pt x="1312226" y="667811"/>
                  </a:lnTo>
                  <a:lnTo>
                    <a:pt x="1315402" y="684010"/>
                  </a:lnTo>
                  <a:lnTo>
                    <a:pt x="1317625" y="699574"/>
                  </a:lnTo>
                  <a:lnTo>
                    <a:pt x="1305240" y="712914"/>
                  </a:lnTo>
                  <a:lnTo>
                    <a:pt x="1293807" y="726255"/>
                  </a:lnTo>
                  <a:lnTo>
                    <a:pt x="1282692" y="739277"/>
                  </a:lnTo>
                  <a:lnTo>
                    <a:pt x="1272847" y="751347"/>
                  </a:lnTo>
                  <a:lnTo>
                    <a:pt x="1263637" y="763417"/>
                  </a:lnTo>
                  <a:lnTo>
                    <a:pt x="1255380" y="775169"/>
                  </a:lnTo>
                  <a:lnTo>
                    <a:pt x="1247758" y="786604"/>
                  </a:lnTo>
                  <a:lnTo>
                    <a:pt x="1241724" y="796768"/>
                  </a:lnTo>
                  <a:lnTo>
                    <a:pt x="1236008" y="805026"/>
                  </a:lnTo>
                  <a:lnTo>
                    <a:pt x="1229021" y="815508"/>
                  </a:lnTo>
                  <a:lnTo>
                    <a:pt x="1221717" y="828213"/>
                  </a:lnTo>
                  <a:lnTo>
                    <a:pt x="1213142" y="842506"/>
                  </a:lnTo>
                  <a:lnTo>
                    <a:pt x="1204250" y="859341"/>
                  </a:lnTo>
                  <a:lnTo>
                    <a:pt x="1195676" y="877763"/>
                  </a:lnTo>
                  <a:lnTo>
                    <a:pt x="1191547" y="887609"/>
                  </a:lnTo>
                  <a:lnTo>
                    <a:pt x="1187101" y="897774"/>
                  </a:lnTo>
                  <a:lnTo>
                    <a:pt x="1182655" y="908573"/>
                  </a:lnTo>
                  <a:lnTo>
                    <a:pt x="1178844" y="919690"/>
                  </a:lnTo>
                  <a:lnTo>
                    <a:pt x="1175033" y="931124"/>
                  </a:lnTo>
                  <a:lnTo>
                    <a:pt x="1171540" y="942877"/>
                  </a:lnTo>
                  <a:lnTo>
                    <a:pt x="1168046" y="954946"/>
                  </a:lnTo>
                  <a:lnTo>
                    <a:pt x="1164871" y="967651"/>
                  </a:lnTo>
                  <a:lnTo>
                    <a:pt x="1162012" y="980039"/>
                  </a:lnTo>
                  <a:lnTo>
                    <a:pt x="1159789" y="993379"/>
                  </a:lnTo>
                  <a:lnTo>
                    <a:pt x="1157249" y="1006720"/>
                  </a:lnTo>
                  <a:lnTo>
                    <a:pt x="1155661" y="1020695"/>
                  </a:lnTo>
                  <a:lnTo>
                    <a:pt x="1154708" y="1034353"/>
                  </a:lnTo>
                  <a:lnTo>
                    <a:pt x="1153755" y="1048329"/>
                  </a:lnTo>
                  <a:lnTo>
                    <a:pt x="1153755" y="1062940"/>
                  </a:lnTo>
                  <a:lnTo>
                    <a:pt x="1153755" y="1077551"/>
                  </a:lnTo>
                  <a:lnTo>
                    <a:pt x="1155026" y="1092161"/>
                  </a:lnTo>
                  <a:lnTo>
                    <a:pt x="1156614" y="1107090"/>
                  </a:lnTo>
                  <a:lnTo>
                    <a:pt x="1158519" y="1122336"/>
                  </a:lnTo>
                  <a:lnTo>
                    <a:pt x="1161377" y="1137900"/>
                  </a:lnTo>
                  <a:lnTo>
                    <a:pt x="1162965" y="1143617"/>
                  </a:lnTo>
                  <a:lnTo>
                    <a:pt x="1164871" y="1149017"/>
                  </a:lnTo>
                  <a:lnTo>
                    <a:pt x="1166776" y="1154734"/>
                  </a:lnTo>
                  <a:lnTo>
                    <a:pt x="1168682" y="1160134"/>
                  </a:lnTo>
                  <a:lnTo>
                    <a:pt x="1153120" y="1173474"/>
                  </a:lnTo>
                  <a:lnTo>
                    <a:pt x="1145181" y="1180144"/>
                  </a:lnTo>
                  <a:lnTo>
                    <a:pt x="1137877" y="1187450"/>
                  </a:lnTo>
                  <a:lnTo>
                    <a:pt x="1130255" y="1194437"/>
                  </a:lnTo>
                  <a:lnTo>
                    <a:pt x="1122951" y="1202060"/>
                  </a:lnTo>
                  <a:lnTo>
                    <a:pt x="1115646" y="1210001"/>
                  </a:lnTo>
                  <a:lnTo>
                    <a:pt x="1108660" y="1217624"/>
                  </a:lnTo>
                  <a:lnTo>
                    <a:pt x="1101990" y="1225882"/>
                  </a:lnTo>
                  <a:lnTo>
                    <a:pt x="1095321" y="1234141"/>
                  </a:lnTo>
                  <a:lnTo>
                    <a:pt x="1088652" y="1242717"/>
                  </a:lnTo>
                  <a:lnTo>
                    <a:pt x="1082618" y="1251928"/>
                  </a:lnTo>
                  <a:lnTo>
                    <a:pt x="1076267" y="1260822"/>
                  </a:lnTo>
                  <a:lnTo>
                    <a:pt x="1070233" y="1269715"/>
                  </a:lnTo>
                  <a:lnTo>
                    <a:pt x="1064834" y="1279244"/>
                  </a:lnTo>
                  <a:lnTo>
                    <a:pt x="1059118" y="1289090"/>
                  </a:lnTo>
                  <a:lnTo>
                    <a:pt x="1053719" y="1298937"/>
                  </a:lnTo>
                  <a:lnTo>
                    <a:pt x="1048320" y="1309101"/>
                  </a:lnTo>
                  <a:lnTo>
                    <a:pt x="1043556" y="1319265"/>
                  </a:lnTo>
                  <a:lnTo>
                    <a:pt x="1039110" y="1329747"/>
                  </a:lnTo>
                  <a:lnTo>
                    <a:pt x="1034347" y="1340864"/>
                  </a:lnTo>
                  <a:lnTo>
                    <a:pt x="1029901" y="1351663"/>
                  </a:lnTo>
                  <a:lnTo>
                    <a:pt x="1026090" y="1363097"/>
                  </a:lnTo>
                  <a:lnTo>
                    <a:pt x="1022279" y="1374532"/>
                  </a:lnTo>
                  <a:lnTo>
                    <a:pt x="1018468" y="1386284"/>
                  </a:lnTo>
                  <a:lnTo>
                    <a:pt x="1014974" y="1398036"/>
                  </a:lnTo>
                  <a:lnTo>
                    <a:pt x="1011799" y="1410106"/>
                  </a:lnTo>
                  <a:lnTo>
                    <a:pt x="1009258" y="1422811"/>
                  </a:lnTo>
                  <a:lnTo>
                    <a:pt x="1006400" y="1435517"/>
                  </a:lnTo>
                  <a:lnTo>
                    <a:pt x="1004177" y="1448539"/>
                  </a:lnTo>
                  <a:lnTo>
                    <a:pt x="1002271" y="1461562"/>
                  </a:lnTo>
                  <a:lnTo>
                    <a:pt x="1000048" y="1474902"/>
                  </a:lnTo>
                  <a:lnTo>
                    <a:pt x="998460" y="1488560"/>
                  </a:lnTo>
                  <a:lnTo>
                    <a:pt x="997508" y="1504759"/>
                  </a:lnTo>
                  <a:lnTo>
                    <a:pt x="996237" y="1525723"/>
                  </a:lnTo>
                  <a:lnTo>
                    <a:pt x="995602" y="1551133"/>
                  </a:lnTo>
                  <a:lnTo>
                    <a:pt x="995602" y="1565744"/>
                  </a:lnTo>
                  <a:lnTo>
                    <a:pt x="995920" y="1580990"/>
                  </a:lnTo>
                  <a:lnTo>
                    <a:pt x="996237" y="1596871"/>
                  </a:lnTo>
                  <a:lnTo>
                    <a:pt x="997190" y="1613705"/>
                  </a:lnTo>
                  <a:lnTo>
                    <a:pt x="998460" y="1630857"/>
                  </a:lnTo>
                  <a:lnTo>
                    <a:pt x="1000048" y="1648962"/>
                  </a:lnTo>
                  <a:lnTo>
                    <a:pt x="1002589" y="1667384"/>
                  </a:lnTo>
                  <a:lnTo>
                    <a:pt x="1005130" y="1686124"/>
                  </a:lnTo>
                  <a:lnTo>
                    <a:pt x="1008941" y="1705182"/>
                  </a:lnTo>
                  <a:lnTo>
                    <a:pt x="1012751" y="1724557"/>
                  </a:lnTo>
                  <a:lnTo>
                    <a:pt x="1017515" y="1744250"/>
                  </a:lnTo>
                  <a:lnTo>
                    <a:pt x="1022914" y="1763308"/>
                  </a:lnTo>
                  <a:lnTo>
                    <a:pt x="1029265" y="1783001"/>
                  </a:lnTo>
                  <a:lnTo>
                    <a:pt x="1036252" y="1802376"/>
                  </a:lnTo>
                  <a:lnTo>
                    <a:pt x="1044192" y="1821434"/>
                  </a:lnTo>
                  <a:lnTo>
                    <a:pt x="1048320" y="1831280"/>
                  </a:lnTo>
                  <a:lnTo>
                    <a:pt x="1053084" y="1840491"/>
                  </a:lnTo>
                  <a:lnTo>
                    <a:pt x="1057847" y="1849702"/>
                  </a:lnTo>
                  <a:lnTo>
                    <a:pt x="1062929" y="1858914"/>
                  </a:lnTo>
                  <a:lnTo>
                    <a:pt x="1068327" y="1868125"/>
                  </a:lnTo>
                  <a:lnTo>
                    <a:pt x="1073726" y="1877018"/>
                  </a:lnTo>
                  <a:lnTo>
                    <a:pt x="1079760" y="1885594"/>
                  </a:lnTo>
                  <a:lnTo>
                    <a:pt x="1085476" y="1894488"/>
                  </a:lnTo>
                  <a:lnTo>
                    <a:pt x="1092146" y="1902746"/>
                  </a:lnTo>
                  <a:lnTo>
                    <a:pt x="1098815" y="1911640"/>
                  </a:lnTo>
                  <a:lnTo>
                    <a:pt x="1105484" y="1919581"/>
                  </a:lnTo>
                  <a:lnTo>
                    <a:pt x="1113106" y="1927521"/>
                  </a:lnTo>
                  <a:lnTo>
                    <a:pt x="1120410" y="1935462"/>
                  </a:lnTo>
                  <a:lnTo>
                    <a:pt x="1128349" y="1943403"/>
                  </a:lnTo>
                  <a:lnTo>
                    <a:pt x="1119775" y="1947214"/>
                  </a:lnTo>
                  <a:lnTo>
                    <a:pt x="1110565" y="1951343"/>
                  </a:lnTo>
                  <a:lnTo>
                    <a:pt x="1101673" y="1955155"/>
                  </a:lnTo>
                  <a:lnTo>
                    <a:pt x="1092146" y="1958649"/>
                  </a:lnTo>
                  <a:lnTo>
                    <a:pt x="1083253" y="1962143"/>
                  </a:lnTo>
                  <a:lnTo>
                    <a:pt x="1073726" y="1964684"/>
                  </a:lnTo>
                  <a:lnTo>
                    <a:pt x="1064199" y="1967542"/>
                  </a:lnTo>
                  <a:lnTo>
                    <a:pt x="1054672" y="1970401"/>
                  </a:lnTo>
                  <a:lnTo>
                    <a:pt x="1044827" y="1972307"/>
                  </a:lnTo>
                  <a:lnTo>
                    <a:pt x="1034664" y="1974212"/>
                  </a:lnTo>
                  <a:lnTo>
                    <a:pt x="1024819" y="1975801"/>
                  </a:lnTo>
                  <a:lnTo>
                    <a:pt x="1014657" y="1977389"/>
                  </a:lnTo>
                  <a:lnTo>
                    <a:pt x="1004494" y="1978024"/>
                  </a:lnTo>
                  <a:lnTo>
                    <a:pt x="994332" y="1978977"/>
                  </a:lnTo>
                  <a:lnTo>
                    <a:pt x="984170" y="1979612"/>
                  </a:lnTo>
                  <a:lnTo>
                    <a:pt x="974007" y="1979612"/>
                  </a:lnTo>
                  <a:lnTo>
                    <a:pt x="955588" y="1979612"/>
                  </a:lnTo>
                  <a:lnTo>
                    <a:pt x="364895" y="1979612"/>
                  </a:lnTo>
                  <a:lnTo>
                    <a:pt x="346476" y="1979612"/>
                  </a:lnTo>
                  <a:lnTo>
                    <a:pt x="328692" y="1979294"/>
                  </a:lnTo>
                  <a:lnTo>
                    <a:pt x="311225" y="1977706"/>
                  </a:lnTo>
                  <a:lnTo>
                    <a:pt x="294076" y="1975801"/>
                  </a:lnTo>
                  <a:lnTo>
                    <a:pt x="276609" y="1972624"/>
                  </a:lnTo>
                  <a:lnTo>
                    <a:pt x="259778" y="1968813"/>
                  </a:lnTo>
                  <a:lnTo>
                    <a:pt x="243264" y="1964048"/>
                  </a:lnTo>
                  <a:lnTo>
                    <a:pt x="227385" y="1958649"/>
                  </a:lnTo>
                  <a:lnTo>
                    <a:pt x="211506" y="1952614"/>
                  </a:lnTo>
                  <a:lnTo>
                    <a:pt x="196262" y="1945626"/>
                  </a:lnTo>
                  <a:lnTo>
                    <a:pt x="181336" y="1937685"/>
                  </a:lnTo>
                  <a:lnTo>
                    <a:pt x="167045" y="1929427"/>
                  </a:lnTo>
                  <a:lnTo>
                    <a:pt x="152754" y="1920533"/>
                  </a:lnTo>
                  <a:lnTo>
                    <a:pt x="139098" y="1910687"/>
                  </a:lnTo>
                  <a:lnTo>
                    <a:pt x="126078" y="1900523"/>
                  </a:lnTo>
                  <a:lnTo>
                    <a:pt x="113692" y="1889406"/>
                  </a:lnTo>
                  <a:lnTo>
                    <a:pt x="101624" y="1878289"/>
                  </a:lnTo>
                  <a:lnTo>
                    <a:pt x="90192" y="1865901"/>
                  </a:lnTo>
                  <a:lnTo>
                    <a:pt x="79077" y="1853514"/>
                  </a:lnTo>
                  <a:lnTo>
                    <a:pt x="68914" y="1840491"/>
                  </a:lnTo>
                  <a:lnTo>
                    <a:pt x="59069" y="1826833"/>
                  </a:lnTo>
                  <a:lnTo>
                    <a:pt x="50177" y="1812858"/>
                  </a:lnTo>
                  <a:lnTo>
                    <a:pt x="41920" y="1798247"/>
                  </a:lnTo>
                  <a:lnTo>
                    <a:pt x="33981" y="1783318"/>
                  </a:lnTo>
                  <a:lnTo>
                    <a:pt x="26994" y="1768072"/>
                  </a:lnTo>
                  <a:lnTo>
                    <a:pt x="21278" y="1752509"/>
                  </a:lnTo>
                  <a:lnTo>
                    <a:pt x="15561" y="1736310"/>
                  </a:lnTo>
                  <a:lnTo>
                    <a:pt x="11115" y="1719793"/>
                  </a:lnTo>
                  <a:lnTo>
                    <a:pt x="6987" y="1702959"/>
                  </a:lnTo>
                  <a:lnTo>
                    <a:pt x="3811" y="1686124"/>
                  </a:lnTo>
                  <a:lnTo>
                    <a:pt x="1588" y="1668337"/>
                  </a:lnTo>
                  <a:lnTo>
                    <a:pt x="318" y="1650868"/>
                  </a:lnTo>
                  <a:lnTo>
                    <a:pt x="0" y="1633081"/>
                  </a:lnTo>
                  <a:lnTo>
                    <a:pt x="0" y="792321"/>
                  </a:lnTo>
                  <a:lnTo>
                    <a:pt x="0" y="742136"/>
                  </a:lnTo>
                  <a:lnTo>
                    <a:pt x="318" y="724349"/>
                  </a:lnTo>
                  <a:lnTo>
                    <a:pt x="1588" y="706562"/>
                  </a:lnTo>
                  <a:lnTo>
                    <a:pt x="3811" y="689410"/>
                  </a:lnTo>
                  <a:lnTo>
                    <a:pt x="6987" y="672258"/>
                  </a:lnTo>
                  <a:lnTo>
                    <a:pt x="11115" y="655106"/>
                  </a:lnTo>
                  <a:lnTo>
                    <a:pt x="15561" y="638907"/>
                  </a:lnTo>
                  <a:lnTo>
                    <a:pt x="21278" y="622708"/>
                  </a:lnTo>
                  <a:lnTo>
                    <a:pt x="26994" y="607144"/>
                  </a:lnTo>
                  <a:lnTo>
                    <a:pt x="33981" y="591898"/>
                  </a:lnTo>
                  <a:lnTo>
                    <a:pt x="41920" y="576970"/>
                  </a:lnTo>
                  <a:lnTo>
                    <a:pt x="50177" y="562359"/>
                  </a:lnTo>
                  <a:lnTo>
                    <a:pt x="59069" y="548383"/>
                  </a:lnTo>
                  <a:lnTo>
                    <a:pt x="68914" y="534408"/>
                  </a:lnTo>
                  <a:lnTo>
                    <a:pt x="79077" y="521703"/>
                  </a:lnTo>
                  <a:lnTo>
                    <a:pt x="90192" y="508998"/>
                  </a:lnTo>
                  <a:lnTo>
                    <a:pt x="101624" y="496928"/>
                  </a:lnTo>
                  <a:lnTo>
                    <a:pt x="113692" y="485493"/>
                  </a:lnTo>
                  <a:lnTo>
                    <a:pt x="126078" y="474694"/>
                  </a:lnTo>
                  <a:lnTo>
                    <a:pt x="139098" y="463894"/>
                  </a:lnTo>
                  <a:lnTo>
                    <a:pt x="152754" y="454683"/>
                  </a:lnTo>
                  <a:lnTo>
                    <a:pt x="167045" y="445472"/>
                  </a:lnTo>
                  <a:lnTo>
                    <a:pt x="181336" y="437214"/>
                  </a:lnTo>
                  <a:lnTo>
                    <a:pt x="196262" y="429591"/>
                  </a:lnTo>
                  <a:lnTo>
                    <a:pt x="211506" y="422285"/>
                  </a:lnTo>
                  <a:lnTo>
                    <a:pt x="227385" y="416250"/>
                  </a:lnTo>
                  <a:lnTo>
                    <a:pt x="243264" y="411168"/>
                  </a:lnTo>
                  <a:lnTo>
                    <a:pt x="259778" y="406404"/>
                  </a:lnTo>
                  <a:lnTo>
                    <a:pt x="276609" y="402592"/>
                  </a:lnTo>
                  <a:lnTo>
                    <a:pt x="294076" y="399416"/>
                  </a:lnTo>
                  <a:lnTo>
                    <a:pt x="311225" y="396875"/>
                  </a:lnTo>
                  <a:lnTo>
                    <a:pt x="328692" y="395922"/>
                  </a:lnTo>
                  <a:lnTo>
                    <a:pt x="346476" y="395287"/>
                  </a:lnTo>
                  <a:close/>
                  <a:moveTo>
                    <a:pt x="388620" y="0"/>
                  </a:moveTo>
                  <a:lnTo>
                    <a:pt x="395923" y="0"/>
                  </a:lnTo>
                  <a:lnTo>
                    <a:pt x="923608" y="0"/>
                  </a:lnTo>
                  <a:lnTo>
                    <a:pt x="930275" y="0"/>
                  </a:lnTo>
                  <a:lnTo>
                    <a:pt x="937260" y="318"/>
                  </a:lnTo>
                  <a:lnTo>
                    <a:pt x="943610" y="1270"/>
                  </a:lnTo>
                  <a:lnTo>
                    <a:pt x="950278" y="2223"/>
                  </a:lnTo>
                  <a:lnTo>
                    <a:pt x="956628" y="3810"/>
                  </a:lnTo>
                  <a:lnTo>
                    <a:pt x="962660" y="5715"/>
                  </a:lnTo>
                  <a:lnTo>
                    <a:pt x="969010" y="7938"/>
                  </a:lnTo>
                  <a:lnTo>
                    <a:pt x="975043" y="10160"/>
                  </a:lnTo>
                  <a:lnTo>
                    <a:pt x="980758" y="13018"/>
                  </a:lnTo>
                  <a:lnTo>
                    <a:pt x="986155" y="15558"/>
                  </a:lnTo>
                  <a:lnTo>
                    <a:pt x="991870" y="18733"/>
                  </a:lnTo>
                  <a:lnTo>
                    <a:pt x="997268" y="22225"/>
                  </a:lnTo>
                  <a:lnTo>
                    <a:pt x="1002348" y="25718"/>
                  </a:lnTo>
                  <a:lnTo>
                    <a:pt x="1007428" y="29845"/>
                  </a:lnTo>
                  <a:lnTo>
                    <a:pt x="1012190" y="33973"/>
                  </a:lnTo>
                  <a:lnTo>
                    <a:pt x="1016953" y="38418"/>
                  </a:lnTo>
                  <a:lnTo>
                    <a:pt x="1021080" y="43180"/>
                  </a:lnTo>
                  <a:lnTo>
                    <a:pt x="1025525" y="47625"/>
                  </a:lnTo>
                  <a:lnTo>
                    <a:pt x="1029335" y="53023"/>
                  </a:lnTo>
                  <a:lnTo>
                    <a:pt x="1032828" y="58103"/>
                  </a:lnTo>
                  <a:lnTo>
                    <a:pt x="1036320" y="63183"/>
                  </a:lnTo>
                  <a:lnTo>
                    <a:pt x="1039495" y="68898"/>
                  </a:lnTo>
                  <a:lnTo>
                    <a:pt x="1042353" y="74295"/>
                  </a:lnTo>
                  <a:lnTo>
                    <a:pt x="1045210" y="80328"/>
                  </a:lnTo>
                  <a:lnTo>
                    <a:pt x="1047433" y="86043"/>
                  </a:lnTo>
                  <a:lnTo>
                    <a:pt x="1049338" y="92393"/>
                  </a:lnTo>
                  <a:lnTo>
                    <a:pt x="1051243" y="98743"/>
                  </a:lnTo>
                  <a:lnTo>
                    <a:pt x="1052830" y="105093"/>
                  </a:lnTo>
                  <a:lnTo>
                    <a:pt x="1054100" y="111760"/>
                  </a:lnTo>
                  <a:lnTo>
                    <a:pt x="1054735" y="118428"/>
                  </a:lnTo>
                  <a:lnTo>
                    <a:pt x="1055370" y="125095"/>
                  </a:lnTo>
                  <a:lnTo>
                    <a:pt x="1055688" y="131763"/>
                  </a:lnTo>
                  <a:lnTo>
                    <a:pt x="1055370" y="138430"/>
                  </a:lnTo>
                  <a:lnTo>
                    <a:pt x="1054735" y="145098"/>
                  </a:lnTo>
                  <a:lnTo>
                    <a:pt x="1054100" y="151448"/>
                  </a:lnTo>
                  <a:lnTo>
                    <a:pt x="1052830" y="158115"/>
                  </a:lnTo>
                  <a:lnTo>
                    <a:pt x="1051243" y="164465"/>
                  </a:lnTo>
                  <a:lnTo>
                    <a:pt x="1049338" y="170815"/>
                  </a:lnTo>
                  <a:lnTo>
                    <a:pt x="1047433" y="177165"/>
                  </a:lnTo>
                  <a:lnTo>
                    <a:pt x="1045210" y="182880"/>
                  </a:lnTo>
                  <a:lnTo>
                    <a:pt x="1042353" y="188913"/>
                  </a:lnTo>
                  <a:lnTo>
                    <a:pt x="1039495" y="194628"/>
                  </a:lnTo>
                  <a:lnTo>
                    <a:pt x="1036320" y="200343"/>
                  </a:lnTo>
                  <a:lnTo>
                    <a:pt x="1032828" y="205740"/>
                  </a:lnTo>
                  <a:lnTo>
                    <a:pt x="1029335" y="210820"/>
                  </a:lnTo>
                  <a:lnTo>
                    <a:pt x="1025525" y="215900"/>
                  </a:lnTo>
                  <a:lnTo>
                    <a:pt x="1021080" y="220663"/>
                  </a:lnTo>
                  <a:lnTo>
                    <a:pt x="1016953" y="225108"/>
                  </a:lnTo>
                  <a:lnTo>
                    <a:pt x="1012190" y="229553"/>
                  </a:lnTo>
                  <a:lnTo>
                    <a:pt x="1007428" y="233363"/>
                  </a:lnTo>
                  <a:lnTo>
                    <a:pt x="1002348" y="237490"/>
                  </a:lnTo>
                  <a:lnTo>
                    <a:pt x="997268" y="241300"/>
                  </a:lnTo>
                  <a:lnTo>
                    <a:pt x="991870" y="244793"/>
                  </a:lnTo>
                  <a:lnTo>
                    <a:pt x="986155" y="247968"/>
                  </a:lnTo>
                  <a:lnTo>
                    <a:pt x="980758" y="250825"/>
                  </a:lnTo>
                  <a:lnTo>
                    <a:pt x="975043" y="253365"/>
                  </a:lnTo>
                  <a:lnTo>
                    <a:pt x="969010" y="255905"/>
                  </a:lnTo>
                  <a:lnTo>
                    <a:pt x="962660" y="257810"/>
                  </a:lnTo>
                  <a:lnTo>
                    <a:pt x="956628" y="259715"/>
                  </a:lnTo>
                  <a:lnTo>
                    <a:pt x="950278" y="261303"/>
                  </a:lnTo>
                  <a:lnTo>
                    <a:pt x="943610" y="262573"/>
                  </a:lnTo>
                  <a:lnTo>
                    <a:pt x="937260" y="263208"/>
                  </a:lnTo>
                  <a:lnTo>
                    <a:pt x="930275" y="263525"/>
                  </a:lnTo>
                  <a:lnTo>
                    <a:pt x="923608" y="263525"/>
                  </a:lnTo>
                  <a:lnTo>
                    <a:pt x="395923" y="263525"/>
                  </a:lnTo>
                  <a:lnTo>
                    <a:pt x="388620" y="263525"/>
                  </a:lnTo>
                  <a:lnTo>
                    <a:pt x="381953" y="263208"/>
                  </a:lnTo>
                  <a:lnTo>
                    <a:pt x="375285" y="262573"/>
                  </a:lnTo>
                  <a:lnTo>
                    <a:pt x="369253" y="261303"/>
                  </a:lnTo>
                  <a:lnTo>
                    <a:pt x="362585" y="259715"/>
                  </a:lnTo>
                  <a:lnTo>
                    <a:pt x="356235" y="257810"/>
                  </a:lnTo>
                  <a:lnTo>
                    <a:pt x="350520" y="255905"/>
                  </a:lnTo>
                  <a:lnTo>
                    <a:pt x="344170" y="253365"/>
                  </a:lnTo>
                  <a:lnTo>
                    <a:pt x="338138" y="250825"/>
                  </a:lnTo>
                  <a:lnTo>
                    <a:pt x="332740" y="247968"/>
                  </a:lnTo>
                  <a:lnTo>
                    <a:pt x="327343" y="244793"/>
                  </a:lnTo>
                  <a:lnTo>
                    <a:pt x="321628" y="241300"/>
                  </a:lnTo>
                  <a:lnTo>
                    <a:pt x="316548" y="237490"/>
                  </a:lnTo>
                  <a:lnTo>
                    <a:pt x="311468" y="233363"/>
                  </a:lnTo>
                  <a:lnTo>
                    <a:pt x="307023" y="229553"/>
                  </a:lnTo>
                  <a:lnTo>
                    <a:pt x="302260" y="225108"/>
                  </a:lnTo>
                  <a:lnTo>
                    <a:pt x="297815" y="220663"/>
                  </a:lnTo>
                  <a:lnTo>
                    <a:pt x="293688" y="215900"/>
                  </a:lnTo>
                  <a:lnTo>
                    <a:pt x="289560" y="210820"/>
                  </a:lnTo>
                  <a:lnTo>
                    <a:pt x="286068" y="205740"/>
                  </a:lnTo>
                  <a:lnTo>
                    <a:pt x="282575" y="200343"/>
                  </a:lnTo>
                  <a:lnTo>
                    <a:pt x="279400" y="194628"/>
                  </a:lnTo>
                  <a:lnTo>
                    <a:pt x="276860" y="188913"/>
                  </a:lnTo>
                  <a:lnTo>
                    <a:pt x="274003" y="182880"/>
                  </a:lnTo>
                  <a:lnTo>
                    <a:pt x="271463" y="177165"/>
                  </a:lnTo>
                  <a:lnTo>
                    <a:pt x="269558" y="170815"/>
                  </a:lnTo>
                  <a:lnTo>
                    <a:pt x="267653" y="164465"/>
                  </a:lnTo>
                  <a:lnTo>
                    <a:pt x="266065" y="158115"/>
                  </a:lnTo>
                  <a:lnTo>
                    <a:pt x="264795" y="151448"/>
                  </a:lnTo>
                  <a:lnTo>
                    <a:pt x="264160" y="145098"/>
                  </a:lnTo>
                  <a:lnTo>
                    <a:pt x="263843" y="138430"/>
                  </a:lnTo>
                  <a:lnTo>
                    <a:pt x="263525" y="131763"/>
                  </a:lnTo>
                  <a:lnTo>
                    <a:pt x="263843" y="125095"/>
                  </a:lnTo>
                  <a:lnTo>
                    <a:pt x="264160" y="118428"/>
                  </a:lnTo>
                  <a:lnTo>
                    <a:pt x="264795" y="111760"/>
                  </a:lnTo>
                  <a:lnTo>
                    <a:pt x="266065" y="105093"/>
                  </a:lnTo>
                  <a:lnTo>
                    <a:pt x="267653" y="98743"/>
                  </a:lnTo>
                  <a:lnTo>
                    <a:pt x="269558" y="92393"/>
                  </a:lnTo>
                  <a:lnTo>
                    <a:pt x="271463" y="86043"/>
                  </a:lnTo>
                  <a:lnTo>
                    <a:pt x="274003" y="80328"/>
                  </a:lnTo>
                  <a:lnTo>
                    <a:pt x="276860" y="74295"/>
                  </a:lnTo>
                  <a:lnTo>
                    <a:pt x="279400" y="68898"/>
                  </a:lnTo>
                  <a:lnTo>
                    <a:pt x="282575" y="63183"/>
                  </a:lnTo>
                  <a:lnTo>
                    <a:pt x="286068" y="58103"/>
                  </a:lnTo>
                  <a:lnTo>
                    <a:pt x="289560" y="53023"/>
                  </a:lnTo>
                  <a:lnTo>
                    <a:pt x="293688" y="47625"/>
                  </a:lnTo>
                  <a:lnTo>
                    <a:pt x="297815" y="43180"/>
                  </a:lnTo>
                  <a:lnTo>
                    <a:pt x="302260" y="38418"/>
                  </a:lnTo>
                  <a:lnTo>
                    <a:pt x="307023" y="33973"/>
                  </a:lnTo>
                  <a:lnTo>
                    <a:pt x="311468" y="29845"/>
                  </a:lnTo>
                  <a:lnTo>
                    <a:pt x="316548" y="25718"/>
                  </a:lnTo>
                  <a:lnTo>
                    <a:pt x="321628" y="22225"/>
                  </a:lnTo>
                  <a:lnTo>
                    <a:pt x="327343" y="18733"/>
                  </a:lnTo>
                  <a:lnTo>
                    <a:pt x="332740" y="15558"/>
                  </a:lnTo>
                  <a:lnTo>
                    <a:pt x="338138" y="13018"/>
                  </a:lnTo>
                  <a:lnTo>
                    <a:pt x="344170" y="10160"/>
                  </a:lnTo>
                  <a:lnTo>
                    <a:pt x="350520" y="7938"/>
                  </a:lnTo>
                  <a:lnTo>
                    <a:pt x="356235" y="5715"/>
                  </a:lnTo>
                  <a:lnTo>
                    <a:pt x="362585" y="3810"/>
                  </a:lnTo>
                  <a:lnTo>
                    <a:pt x="369253" y="2223"/>
                  </a:lnTo>
                  <a:lnTo>
                    <a:pt x="375285" y="1270"/>
                  </a:lnTo>
                  <a:lnTo>
                    <a:pt x="381953" y="318"/>
                  </a:lnTo>
                  <a:lnTo>
                    <a:pt x="3886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95" name="组合 94"/>
          <p:cNvGrpSpPr/>
          <p:nvPr>
            <p:custDataLst>
              <p:tags r:id="rId40"/>
            </p:custDataLst>
          </p:nvPr>
        </p:nvGrpSpPr>
        <p:grpSpPr>
          <a:xfrm>
            <a:off x="6882759" y="4809305"/>
            <a:ext cx="1007940" cy="1007947"/>
            <a:chOff x="4768657" y="4732810"/>
            <a:chExt cx="1008000" cy="1008000"/>
          </a:xfrm>
        </p:grpSpPr>
        <p:sp>
          <p:nvSpPr>
            <p:cNvPr id="61" name="椭圆 60"/>
            <p:cNvSpPr/>
            <p:nvPr>
              <p:custDataLst>
                <p:tags r:id="rId41"/>
              </p:custDataLst>
            </p:nvPr>
          </p:nvSpPr>
          <p:spPr>
            <a:xfrm>
              <a:off x="4768657" y="4732810"/>
              <a:ext cx="1008000" cy="1008000"/>
            </a:xfrm>
            <a:prstGeom prst="ellipse">
              <a:avLst/>
            </a:prstGeom>
            <a:solidFill>
              <a:srgbClr val="FA54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 b="1">
                <a:sym typeface="Arial" pitchFamily="34" charset="0"/>
              </a:endParaRPr>
            </a:p>
          </p:txBody>
        </p:sp>
        <p:sp>
          <p:nvSpPr>
            <p:cNvPr id="74" name="KSO_Shape"/>
            <p:cNvSpPr/>
            <p:nvPr>
              <p:custDataLst>
                <p:tags r:id="rId42"/>
              </p:custDataLst>
            </p:nvPr>
          </p:nvSpPr>
          <p:spPr bwMode="auto">
            <a:xfrm>
              <a:off x="4991534" y="4944724"/>
              <a:ext cx="513099" cy="574364"/>
            </a:xfrm>
            <a:custGeom>
              <a:avLst/>
              <a:gdLst>
                <a:gd name="T0" fmla="*/ 248428 w 2033587"/>
                <a:gd name="T1" fmla="*/ 944529 h 2276475"/>
                <a:gd name="T2" fmla="*/ 1175716 w 2033587"/>
                <a:gd name="T3" fmla="*/ 709393 h 2276475"/>
                <a:gd name="T4" fmla="*/ 1178374 w 2033587"/>
                <a:gd name="T5" fmla="*/ 591162 h 2276475"/>
                <a:gd name="T6" fmla="*/ 1585424 w 2033587"/>
                <a:gd name="T7" fmla="*/ 232745 h 2276475"/>
                <a:gd name="T8" fmla="*/ 1623685 w 2033587"/>
                <a:gd name="T9" fmla="*/ 244701 h 2276475"/>
                <a:gd name="T10" fmla="*/ 1656631 w 2033587"/>
                <a:gd name="T11" fmla="*/ 266753 h 2276475"/>
                <a:gd name="T12" fmla="*/ 1682138 w 2033587"/>
                <a:gd name="T13" fmla="*/ 297308 h 2276475"/>
                <a:gd name="T14" fmla="*/ 1697549 w 2033587"/>
                <a:gd name="T15" fmla="*/ 334505 h 2276475"/>
                <a:gd name="T16" fmla="*/ 1701800 w 2033587"/>
                <a:gd name="T17" fmla="*/ 1767638 h 2276475"/>
                <a:gd name="T18" fmla="*/ 1695689 w 2033587"/>
                <a:gd name="T19" fmla="*/ 1808289 h 2276475"/>
                <a:gd name="T20" fmla="*/ 1678419 w 2033587"/>
                <a:gd name="T21" fmla="*/ 1844423 h 2276475"/>
                <a:gd name="T22" fmla="*/ 1651849 w 2033587"/>
                <a:gd name="T23" fmla="*/ 1873649 h 2276475"/>
                <a:gd name="T24" fmla="*/ 1617839 w 2033587"/>
                <a:gd name="T25" fmla="*/ 1894372 h 2276475"/>
                <a:gd name="T26" fmla="*/ 1578251 w 2033587"/>
                <a:gd name="T27" fmla="*/ 1904469 h 2276475"/>
                <a:gd name="T28" fmla="*/ 381012 w 2033587"/>
                <a:gd name="T29" fmla="*/ 1903672 h 2276475"/>
                <a:gd name="T30" fmla="*/ 342220 w 2033587"/>
                <a:gd name="T31" fmla="*/ 1891715 h 2276475"/>
                <a:gd name="T32" fmla="*/ 309539 w 2033587"/>
                <a:gd name="T33" fmla="*/ 1869397 h 2276475"/>
                <a:gd name="T34" fmla="*/ 284298 w 2033587"/>
                <a:gd name="T35" fmla="*/ 1838844 h 2276475"/>
                <a:gd name="T36" fmla="*/ 268621 w 2033587"/>
                <a:gd name="T37" fmla="*/ 1801912 h 2276475"/>
                <a:gd name="T38" fmla="*/ 382075 w 2033587"/>
                <a:gd name="T39" fmla="*/ 1767638 h 2276475"/>
                <a:gd name="T40" fmla="*/ 385528 w 2033587"/>
                <a:gd name="T41" fmla="*/ 1778531 h 2276475"/>
                <a:gd name="T42" fmla="*/ 398017 w 2033587"/>
                <a:gd name="T43" fmla="*/ 1786768 h 2276475"/>
                <a:gd name="T44" fmla="*/ 1570013 w 2033587"/>
                <a:gd name="T45" fmla="*/ 1786502 h 2276475"/>
                <a:gd name="T46" fmla="*/ 1581704 w 2033587"/>
                <a:gd name="T47" fmla="*/ 1776937 h 2276475"/>
                <a:gd name="T48" fmla="*/ 1583830 w 2033587"/>
                <a:gd name="T49" fmla="*/ 368513 h 2276475"/>
                <a:gd name="T50" fmla="*/ 1580376 w 2033587"/>
                <a:gd name="T51" fmla="*/ 357619 h 2276475"/>
                <a:gd name="T52" fmla="*/ 1568419 w 2033587"/>
                <a:gd name="T53" fmla="*/ 349383 h 2276475"/>
                <a:gd name="T54" fmla="*/ 492697 w 2033587"/>
                <a:gd name="T55" fmla="*/ 362402 h 2276475"/>
                <a:gd name="T56" fmla="*/ 484724 w 2033587"/>
                <a:gd name="T57" fmla="*/ 402787 h 2276475"/>
                <a:gd name="T58" fmla="*/ 465590 w 2033587"/>
                <a:gd name="T59" fmla="*/ 437592 h 2276475"/>
                <a:gd name="T60" fmla="*/ 437421 w 2033587"/>
                <a:gd name="T61" fmla="*/ 465490 h 2276475"/>
                <a:gd name="T62" fmla="*/ 402608 w 2033587"/>
                <a:gd name="T63" fmla="*/ 484619 h 2276475"/>
                <a:gd name="T64" fmla="*/ 362480 w 2033587"/>
                <a:gd name="T65" fmla="*/ 492856 h 2276475"/>
                <a:gd name="T66" fmla="*/ 118789 w 2033587"/>
                <a:gd name="T67" fmla="*/ 1542067 h 2276475"/>
                <a:gd name="T68" fmla="*/ 128090 w 2033587"/>
                <a:gd name="T69" fmla="*/ 1553757 h 2276475"/>
                <a:gd name="T70" fmla="*/ 1299773 w 2033587"/>
                <a:gd name="T71" fmla="*/ 1556149 h 2276475"/>
                <a:gd name="T72" fmla="*/ 1310934 w 2033587"/>
                <a:gd name="T73" fmla="*/ 1552695 h 2276475"/>
                <a:gd name="T74" fmla="*/ 1319438 w 2033587"/>
                <a:gd name="T75" fmla="*/ 1540208 h 2276475"/>
                <a:gd name="T76" fmla="*/ 1318907 w 2033587"/>
                <a:gd name="T77" fmla="*/ 131782 h 2276475"/>
                <a:gd name="T78" fmla="*/ 1309340 w 2033587"/>
                <a:gd name="T79" fmla="*/ 120357 h 2276475"/>
                <a:gd name="T80" fmla="*/ 492963 w 2033587"/>
                <a:gd name="T81" fmla="*/ 117967 h 2276475"/>
                <a:gd name="T82" fmla="*/ 1327676 w 2033587"/>
                <a:gd name="T83" fmla="*/ 2922 h 2276475"/>
                <a:gd name="T84" fmla="*/ 1365413 w 2033587"/>
                <a:gd name="T85" fmla="*/ 16738 h 2276475"/>
                <a:gd name="T86" fmla="*/ 1397303 w 2033587"/>
                <a:gd name="T87" fmla="*/ 40385 h 2276475"/>
                <a:gd name="T88" fmla="*/ 1420954 w 2033587"/>
                <a:gd name="T89" fmla="*/ 72268 h 2276475"/>
                <a:gd name="T90" fmla="*/ 1434773 w 2033587"/>
                <a:gd name="T91" fmla="*/ 109996 h 2276475"/>
                <a:gd name="T92" fmla="*/ 1437430 w 2033587"/>
                <a:gd name="T93" fmla="*/ 1543396 h 2276475"/>
                <a:gd name="T94" fmla="*/ 1429192 w 2033587"/>
                <a:gd name="T95" fmla="*/ 1583515 h 2276475"/>
                <a:gd name="T96" fmla="*/ 1410324 w 2033587"/>
                <a:gd name="T97" fmla="*/ 1618586 h 2276475"/>
                <a:gd name="T98" fmla="*/ 1382155 w 2033587"/>
                <a:gd name="T99" fmla="*/ 1646749 h 2276475"/>
                <a:gd name="T100" fmla="*/ 1347076 w 2033587"/>
                <a:gd name="T101" fmla="*/ 1665613 h 2276475"/>
                <a:gd name="T102" fmla="*/ 1307214 w 2033587"/>
                <a:gd name="T103" fmla="*/ 1673849 h 2276475"/>
                <a:gd name="T104" fmla="*/ 109754 w 2033587"/>
                <a:gd name="T105" fmla="*/ 1671192 h 2276475"/>
                <a:gd name="T106" fmla="*/ 72017 w 2033587"/>
                <a:gd name="T107" fmla="*/ 1657377 h 2276475"/>
                <a:gd name="T108" fmla="*/ 40394 w 2033587"/>
                <a:gd name="T109" fmla="*/ 1633731 h 2276475"/>
                <a:gd name="T110" fmla="*/ 16476 w 2033587"/>
                <a:gd name="T111" fmla="*/ 1601848 h 2276475"/>
                <a:gd name="T112" fmla="*/ 2657 w 2033587"/>
                <a:gd name="T113" fmla="*/ 1564120 h 2276475"/>
                <a:gd name="T114" fmla="*/ 409517 w 2033587"/>
                <a:gd name="T115" fmla="*/ 0 h 227647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33587" h="2276475">
                  <a:moveTo>
                    <a:pt x="312737" y="1411287"/>
                  </a:moveTo>
                  <a:lnTo>
                    <a:pt x="1422400" y="1411287"/>
                  </a:lnTo>
                  <a:lnTo>
                    <a:pt x="1422400" y="1552575"/>
                  </a:lnTo>
                  <a:lnTo>
                    <a:pt x="312737" y="1552575"/>
                  </a:lnTo>
                  <a:lnTo>
                    <a:pt x="312737" y="1411287"/>
                  </a:lnTo>
                  <a:close/>
                  <a:moveTo>
                    <a:pt x="296862" y="1128712"/>
                  </a:moveTo>
                  <a:lnTo>
                    <a:pt x="1404937" y="1128712"/>
                  </a:lnTo>
                  <a:lnTo>
                    <a:pt x="1404937" y="1270000"/>
                  </a:lnTo>
                  <a:lnTo>
                    <a:pt x="296862" y="1270000"/>
                  </a:lnTo>
                  <a:lnTo>
                    <a:pt x="296862" y="1128712"/>
                  </a:lnTo>
                  <a:close/>
                  <a:moveTo>
                    <a:pt x="296862" y="847725"/>
                  </a:moveTo>
                  <a:lnTo>
                    <a:pt x="1404937" y="847725"/>
                  </a:lnTo>
                  <a:lnTo>
                    <a:pt x="1404937" y="987425"/>
                  </a:lnTo>
                  <a:lnTo>
                    <a:pt x="296862" y="987425"/>
                  </a:lnTo>
                  <a:lnTo>
                    <a:pt x="296862" y="847725"/>
                  </a:lnTo>
                  <a:close/>
                  <a:moveTo>
                    <a:pt x="869950" y="565150"/>
                  </a:moveTo>
                  <a:lnTo>
                    <a:pt x="1408113" y="565150"/>
                  </a:lnTo>
                  <a:lnTo>
                    <a:pt x="1408113" y="706438"/>
                  </a:lnTo>
                  <a:lnTo>
                    <a:pt x="869950" y="706438"/>
                  </a:lnTo>
                  <a:lnTo>
                    <a:pt x="869950" y="565150"/>
                  </a:lnTo>
                  <a:close/>
                  <a:moveTo>
                    <a:pt x="1869440" y="276225"/>
                  </a:moveTo>
                  <a:lnTo>
                    <a:pt x="1877695" y="276543"/>
                  </a:lnTo>
                  <a:lnTo>
                    <a:pt x="1885950" y="276860"/>
                  </a:lnTo>
                  <a:lnTo>
                    <a:pt x="1894522" y="278130"/>
                  </a:lnTo>
                  <a:lnTo>
                    <a:pt x="1902460" y="279400"/>
                  </a:lnTo>
                  <a:lnTo>
                    <a:pt x="1910080" y="281305"/>
                  </a:lnTo>
                  <a:lnTo>
                    <a:pt x="1918017" y="283528"/>
                  </a:lnTo>
                  <a:lnTo>
                    <a:pt x="1925955" y="286068"/>
                  </a:lnTo>
                  <a:lnTo>
                    <a:pt x="1933257" y="288925"/>
                  </a:lnTo>
                  <a:lnTo>
                    <a:pt x="1940242" y="292418"/>
                  </a:lnTo>
                  <a:lnTo>
                    <a:pt x="1947545" y="296228"/>
                  </a:lnTo>
                  <a:lnTo>
                    <a:pt x="1954530" y="299720"/>
                  </a:lnTo>
                  <a:lnTo>
                    <a:pt x="1961197" y="304165"/>
                  </a:lnTo>
                  <a:lnTo>
                    <a:pt x="1967865" y="308928"/>
                  </a:lnTo>
                  <a:lnTo>
                    <a:pt x="1973897" y="313690"/>
                  </a:lnTo>
                  <a:lnTo>
                    <a:pt x="1979612" y="318770"/>
                  </a:lnTo>
                  <a:lnTo>
                    <a:pt x="1985645" y="324168"/>
                  </a:lnTo>
                  <a:lnTo>
                    <a:pt x="1991042" y="330200"/>
                  </a:lnTo>
                  <a:lnTo>
                    <a:pt x="1996122" y="335915"/>
                  </a:lnTo>
                  <a:lnTo>
                    <a:pt x="2000885" y="342265"/>
                  </a:lnTo>
                  <a:lnTo>
                    <a:pt x="2005647" y="348615"/>
                  </a:lnTo>
                  <a:lnTo>
                    <a:pt x="2010092" y="355283"/>
                  </a:lnTo>
                  <a:lnTo>
                    <a:pt x="2013585" y="362268"/>
                  </a:lnTo>
                  <a:lnTo>
                    <a:pt x="2017395" y="369570"/>
                  </a:lnTo>
                  <a:lnTo>
                    <a:pt x="2020570" y="376873"/>
                  </a:lnTo>
                  <a:lnTo>
                    <a:pt x="2023745" y="384175"/>
                  </a:lnTo>
                  <a:lnTo>
                    <a:pt x="2026285" y="391795"/>
                  </a:lnTo>
                  <a:lnTo>
                    <a:pt x="2028507" y="399733"/>
                  </a:lnTo>
                  <a:lnTo>
                    <a:pt x="2030412" y="407670"/>
                  </a:lnTo>
                  <a:lnTo>
                    <a:pt x="2032000" y="415608"/>
                  </a:lnTo>
                  <a:lnTo>
                    <a:pt x="2032952" y="423863"/>
                  </a:lnTo>
                  <a:lnTo>
                    <a:pt x="2033270" y="432118"/>
                  </a:lnTo>
                  <a:lnTo>
                    <a:pt x="2033587" y="440373"/>
                  </a:lnTo>
                  <a:lnTo>
                    <a:pt x="2033587" y="2112328"/>
                  </a:lnTo>
                  <a:lnTo>
                    <a:pt x="2033270" y="2120583"/>
                  </a:lnTo>
                  <a:lnTo>
                    <a:pt x="2032952" y="2128838"/>
                  </a:lnTo>
                  <a:lnTo>
                    <a:pt x="2032000" y="2137410"/>
                  </a:lnTo>
                  <a:lnTo>
                    <a:pt x="2030412" y="2145348"/>
                  </a:lnTo>
                  <a:lnTo>
                    <a:pt x="2028507" y="2153285"/>
                  </a:lnTo>
                  <a:lnTo>
                    <a:pt x="2026285" y="2160905"/>
                  </a:lnTo>
                  <a:lnTo>
                    <a:pt x="2023745" y="2168525"/>
                  </a:lnTo>
                  <a:lnTo>
                    <a:pt x="2020570" y="2175828"/>
                  </a:lnTo>
                  <a:lnTo>
                    <a:pt x="2017395" y="2183130"/>
                  </a:lnTo>
                  <a:lnTo>
                    <a:pt x="2013585" y="2190433"/>
                  </a:lnTo>
                  <a:lnTo>
                    <a:pt x="2010092" y="2197418"/>
                  </a:lnTo>
                  <a:lnTo>
                    <a:pt x="2005647" y="2204085"/>
                  </a:lnTo>
                  <a:lnTo>
                    <a:pt x="2000885" y="2210435"/>
                  </a:lnTo>
                  <a:lnTo>
                    <a:pt x="1996122" y="2216785"/>
                  </a:lnTo>
                  <a:lnTo>
                    <a:pt x="1991042" y="2222500"/>
                  </a:lnTo>
                  <a:lnTo>
                    <a:pt x="1985645" y="2228533"/>
                  </a:lnTo>
                  <a:lnTo>
                    <a:pt x="1979612" y="2233930"/>
                  </a:lnTo>
                  <a:lnTo>
                    <a:pt x="1973897" y="2239010"/>
                  </a:lnTo>
                  <a:lnTo>
                    <a:pt x="1967865" y="2243773"/>
                  </a:lnTo>
                  <a:lnTo>
                    <a:pt x="1961197" y="2248535"/>
                  </a:lnTo>
                  <a:lnTo>
                    <a:pt x="1954530" y="2252980"/>
                  </a:lnTo>
                  <a:lnTo>
                    <a:pt x="1947545" y="2256790"/>
                  </a:lnTo>
                  <a:lnTo>
                    <a:pt x="1940242" y="2260600"/>
                  </a:lnTo>
                  <a:lnTo>
                    <a:pt x="1933257" y="2263775"/>
                  </a:lnTo>
                  <a:lnTo>
                    <a:pt x="1925955" y="2266633"/>
                  </a:lnTo>
                  <a:lnTo>
                    <a:pt x="1918017" y="2269173"/>
                  </a:lnTo>
                  <a:lnTo>
                    <a:pt x="1910080" y="2271395"/>
                  </a:lnTo>
                  <a:lnTo>
                    <a:pt x="1902460" y="2273300"/>
                  </a:lnTo>
                  <a:lnTo>
                    <a:pt x="1894522" y="2274888"/>
                  </a:lnTo>
                  <a:lnTo>
                    <a:pt x="1885950" y="2275840"/>
                  </a:lnTo>
                  <a:lnTo>
                    <a:pt x="1877695" y="2276475"/>
                  </a:lnTo>
                  <a:lnTo>
                    <a:pt x="1869440" y="2276475"/>
                  </a:lnTo>
                  <a:lnTo>
                    <a:pt x="480377" y="2276475"/>
                  </a:lnTo>
                  <a:lnTo>
                    <a:pt x="471805" y="2276475"/>
                  </a:lnTo>
                  <a:lnTo>
                    <a:pt x="463550" y="2275840"/>
                  </a:lnTo>
                  <a:lnTo>
                    <a:pt x="455295" y="2274888"/>
                  </a:lnTo>
                  <a:lnTo>
                    <a:pt x="447040" y="2273300"/>
                  </a:lnTo>
                  <a:lnTo>
                    <a:pt x="439102" y="2271395"/>
                  </a:lnTo>
                  <a:lnTo>
                    <a:pt x="431482" y="2269173"/>
                  </a:lnTo>
                  <a:lnTo>
                    <a:pt x="423862" y="2266633"/>
                  </a:lnTo>
                  <a:lnTo>
                    <a:pt x="416242" y="2263775"/>
                  </a:lnTo>
                  <a:lnTo>
                    <a:pt x="408940" y="2260600"/>
                  </a:lnTo>
                  <a:lnTo>
                    <a:pt x="401955" y="2256790"/>
                  </a:lnTo>
                  <a:lnTo>
                    <a:pt x="394970" y="2252980"/>
                  </a:lnTo>
                  <a:lnTo>
                    <a:pt x="388620" y="2248535"/>
                  </a:lnTo>
                  <a:lnTo>
                    <a:pt x="381952" y="2243773"/>
                  </a:lnTo>
                  <a:lnTo>
                    <a:pt x="375602" y="2239010"/>
                  </a:lnTo>
                  <a:lnTo>
                    <a:pt x="369887" y="2233930"/>
                  </a:lnTo>
                  <a:lnTo>
                    <a:pt x="364172" y="2228533"/>
                  </a:lnTo>
                  <a:lnTo>
                    <a:pt x="358457" y="2222500"/>
                  </a:lnTo>
                  <a:lnTo>
                    <a:pt x="353377" y="2216785"/>
                  </a:lnTo>
                  <a:lnTo>
                    <a:pt x="348297" y="2210435"/>
                  </a:lnTo>
                  <a:lnTo>
                    <a:pt x="343852" y="2204085"/>
                  </a:lnTo>
                  <a:lnTo>
                    <a:pt x="339725" y="2197418"/>
                  </a:lnTo>
                  <a:lnTo>
                    <a:pt x="335597" y="2190433"/>
                  </a:lnTo>
                  <a:lnTo>
                    <a:pt x="332105" y="2183130"/>
                  </a:lnTo>
                  <a:lnTo>
                    <a:pt x="328612" y="2175828"/>
                  </a:lnTo>
                  <a:lnTo>
                    <a:pt x="325755" y="2168525"/>
                  </a:lnTo>
                  <a:lnTo>
                    <a:pt x="323215" y="2160905"/>
                  </a:lnTo>
                  <a:lnTo>
                    <a:pt x="320992" y="2153285"/>
                  </a:lnTo>
                  <a:lnTo>
                    <a:pt x="319087" y="2145348"/>
                  </a:lnTo>
                  <a:lnTo>
                    <a:pt x="317817" y="2137410"/>
                  </a:lnTo>
                  <a:lnTo>
                    <a:pt x="316547" y="2128838"/>
                  </a:lnTo>
                  <a:lnTo>
                    <a:pt x="315912" y="2120583"/>
                  </a:lnTo>
                  <a:lnTo>
                    <a:pt x="315912" y="2112328"/>
                  </a:lnTo>
                  <a:lnTo>
                    <a:pt x="456565" y="2112328"/>
                  </a:lnTo>
                  <a:lnTo>
                    <a:pt x="456882" y="2114868"/>
                  </a:lnTo>
                  <a:lnTo>
                    <a:pt x="457200" y="2116773"/>
                  </a:lnTo>
                  <a:lnTo>
                    <a:pt x="457835" y="2118995"/>
                  </a:lnTo>
                  <a:lnTo>
                    <a:pt x="458470" y="2121218"/>
                  </a:lnTo>
                  <a:lnTo>
                    <a:pt x="459422" y="2123440"/>
                  </a:lnTo>
                  <a:lnTo>
                    <a:pt x="460692" y="2125345"/>
                  </a:lnTo>
                  <a:lnTo>
                    <a:pt x="463550" y="2128838"/>
                  </a:lnTo>
                  <a:lnTo>
                    <a:pt x="467042" y="2132013"/>
                  </a:lnTo>
                  <a:lnTo>
                    <a:pt x="468947" y="2132965"/>
                  </a:lnTo>
                  <a:lnTo>
                    <a:pt x="471170" y="2133918"/>
                  </a:lnTo>
                  <a:lnTo>
                    <a:pt x="473392" y="2134870"/>
                  </a:lnTo>
                  <a:lnTo>
                    <a:pt x="475615" y="2135188"/>
                  </a:lnTo>
                  <a:lnTo>
                    <a:pt x="477837" y="2135505"/>
                  </a:lnTo>
                  <a:lnTo>
                    <a:pt x="480377" y="2135823"/>
                  </a:lnTo>
                  <a:lnTo>
                    <a:pt x="1869440" y="2135823"/>
                  </a:lnTo>
                  <a:lnTo>
                    <a:pt x="1871980" y="2135505"/>
                  </a:lnTo>
                  <a:lnTo>
                    <a:pt x="1874202" y="2135188"/>
                  </a:lnTo>
                  <a:lnTo>
                    <a:pt x="1876107" y="2134870"/>
                  </a:lnTo>
                  <a:lnTo>
                    <a:pt x="1878330" y="2133918"/>
                  </a:lnTo>
                  <a:lnTo>
                    <a:pt x="1880552" y="2132965"/>
                  </a:lnTo>
                  <a:lnTo>
                    <a:pt x="1882457" y="2132013"/>
                  </a:lnTo>
                  <a:lnTo>
                    <a:pt x="1885950" y="2128838"/>
                  </a:lnTo>
                  <a:lnTo>
                    <a:pt x="1888490" y="2125345"/>
                  </a:lnTo>
                  <a:lnTo>
                    <a:pt x="1890077" y="2123440"/>
                  </a:lnTo>
                  <a:lnTo>
                    <a:pt x="1890712" y="2121218"/>
                  </a:lnTo>
                  <a:lnTo>
                    <a:pt x="1891982" y="2118995"/>
                  </a:lnTo>
                  <a:lnTo>
                    <a:pt x="1892300" y="2116773"/>
                  </a:lnTo>
                  <a:lnTo>
                    <a:pt x="1892617" y="2114868"/>
                  </a:lnTo>
                  <a:lnTo>
                    <a:pt x="1892617" y="2112328"/>
                  </a:lnTo>
                  <a:lnTo>
                    <a:pt x="1892617" y="440373"/>
                  </a:lnTo>
                  <a:lnTo>
                    <a:pt x="1892617" y="438468"/>
                  </a:lnTo>
                  <a:lnTo>
                    <a:pt x="1892300" y="435928"/>
                  </a:lnTo>
                  <a:lnTo>
                    <a:pt x="1891982" y="433705"/>
                  </a:lnTo>
                  <a:lnTo>
                    <a:pt x="1890712" y="431483"/>
                  </a:lnTo>
                  <a:lnTo>
                    <a:pt x="1890077" y="429578"/>
                  </a:lnTo>
                  <a:lnTo>
                    <a:pt x="1888490" y="427355"/>
                  </a:lnTo>
                  <a:lnTo>
                    <a:pt x="1885950" y="424180"/>
                  </a:lnTo>
                  <a:lnTo>
                    <a:pt x="1882457" y="421323"/>
                  </a:lnTo>
                  <a:lnTo>
                    <a:pt x="1880552" y="420053"/>
                  </a:lnTo>
                  <a:lnTo>
                    <a:pt x="1878330" y="419100"/>
                  </a:lnTo>
                  <a:lnTo>
                    <a:pt x="1876107" y="418148"/>
                  </a:lnTo>
                  <a:lnTo>
                    <a:pt x="1874202" y="417513"/>
                  </a:lnTo>
                  <a:lnTo>
                    <a:pt x="1871980" y="417195"/>
                  </a:lnTo>
                  <a:lnTo>
                    <a:pt x="1869440" y="417195"/>
                  </a:lnTo>
                  <a:lnTo>
                    <a:pt x="1869440" y="276225"/>
                  </a:lnTo>
                  <a:close/>
                  <a:moveTo>
                    <a:pt x="589072" y="140970"/>
                  </a:moveTo>
                  <a:lnTo>
                    <a:pt x="589072" y="424815"/>
                  </a:lnTo>
                  <a:lnTo>
                    <a:pt x="588754" y="433070"/>
                  </a:lnTo>
                  <a:lnTo>
                    <a:pt x="588436" y="441643"/>
                  </a:lnTo>
                  <a:lnTo>
                    <a:pt x="587166" y="449580"/>
                  </a:lnTo>
                  <a:lnTo>
                    <a:pt x="585896" y="458153"/>
                  </a:lnTo>
                  <a:lnTo>
                    <a:pt x="583991" y="465773"/>
                  </a:lnTo>
                  <a:lnTo>
                    <a:pt x="581768" y="473710"/>
                  </a:lnTo>
                  <a:lnTo>
                    <a:pt x="579227" y="481330"/>
                  </a:lnTo>
                  <a:lnTo>
                    <a:pt x="576052" y="488633"/>
                  </a:lnTo>
                  <a:lnTo>
                    <a:pt x="572876" y="495935"/>
                  </a:lnTo>
                  <a:lnTo>
                    <a:pt x="569065" y="503238"/>
                  </a:lnTo>
                  <a:lnTo>
                    <a:pt x="565572" y="509905"/>
                  </a:lnTo>
                  <a:lnTo>
                    <a:pt x="561126" y="516573"/>
                  </a:lnTo>
                  <a:lnTo>
                    <a:pt x="556363" y="522923"/>
                  </a:lnTo>
                  <a:lnTo>
                    <a:pt x="551600" y="528955"/>
                  </a:lnTo>
                  <a:lnTo>
                    <a:pt x="546519" y="535305"/>
                  </a:lnTo>
                  <a:lnTo>
                    <a:pt x="541120" y="541020"/>
                  </a:lnTo>
                  <a:lnTo>
                    <a:pt x="535087" y="546100"/>
                  </a:lnTo>
                  <a:lnTo>
                    <a:pt x="529371" y="551815"/>
                  </a:lnTo>
                  <a:lnTo>
                    <a:pt x="522702" y="556260"/>
                  </a:lnTo>
                  <a:lnTo>
                    <a:pt x="516668" y="561023"/>
                  </a:lnTo>
                  <a:lnTo>
                    <a:pt x="509682" y="565150"/>
                  </a:lnTo>
                  <a:lnTo>
                    <a:pt x="503013" y="569278"/>
                  </a:lnTo>
                  <a:lnTo>
                    <a:pt x="495709" y="572770"/>
                  </a:lnTo>
                  <a:lnTo>
                    <a:pt x="488406" y="575945"/>
                  </a:lnTo>
                  <a:lnTo>
                    <a:pt x="481102" y="579120"/>
                  </a:lnTo>
                  <a:lnTo>
                    <a:pt x="473480" y="581978"/>
                  </a:lnTo>
                  <a:lnTo>
                    <a:pt x="465541" y="584200"/>
                  </a:lnTo>
                  <a:lnTo>
                    <a:pt x="457602" y="585788"/>
                  </a:lnTo>
                  <a:lnTo>
                    <a:pt x="449663" y="587375"/>
                  </a:lnTo>
                  <a:lnTo>
                    <a:pt x="441407" y="588328"/>
                  </a:lnTo>
                  <a:lnTo>
                    <a:pt x="433150" y="588963"/>
                  </a:lnTo>
                  <a:lnTo>
                    <a:pt x="424576" y="589280"/>
                  </a:lnTo>
                  <a:lnTo>
                    <a:pt x="140678" y="589280"/>
                  </a:lnTo>
                  <a:lnTo>
                    <a:pt x="140678" y="1836103"/>
                  </a:lnTo>
                  <a:lnTo>
                    <a:pt x="140678" y="1838643"/>
                  </a:lnTo>
                  <a:lnTo>
                    <a:pt x="140996" y="1840548"/>
                  </a:lnTo>
                  <a:lnTo>
                    <a:pt x="141948" y="1842770"/>
                  </a:lnTo>
                  <a:lnTo>
                    <a:pt x="142584" y="1844993"/>
                  </a:lnTo>
                  <a:lnTo>
                    <a:pt x="143536" y="1847215"/>
                  </a:lnTo>
                  <a:lnTo>
                    <a:pt x="144807" y="1849120"/>
                  </a:lnTo>
                  <a:lnTo>
                    <a:pt x="147665" y="1852613"/>
                  </a:lnTo>
                  <a:lnTo>
                    <a:pt x="151475" y="1855470"/>
                  </a:lnTo>
                  <a:lnTo>
                    <a:pt x="153063" y="1856740"/>
                  </a:lnTo>
                  <a:lnTo>
                    <a:pt x="155286" y="1857693"/>
                  </a:lnTo>
                  <a:lnTo>
                    <a:pt x="157191" y="1858645"/>
                  </a:lnTo>
                  <a:lnTo>
                    <a:pt x="159732" y="1858963"/>
                  </a:lnTo>
                  <a:lnTo>
                    <a:pt x="161955" y="1859280"/>
                  </a:lnTo>
                  <a:lnTo>
                    <a:pt x="164495" y="1859598"/>
                  </a:lnTo>
                  <a:lnTo>
                    <a:pt x="1553180" y="1859598"/>
                  </a:lnTo>
                  <a:lnTo>
                    <a:pt x="1556038" y="1859280"/>
                  </a:lnTo>
                  <a:lnTo>
                    <a:pt x="1557943" y="1858963"/>
                  </a:lnTo>
                  <a:lnTo>
                    <a:pt x="1560484" y="1858645"/>
                  </a:lnTo>
                  <a:lnTo>
                    <a:pt x="1562389" y="1857693"/>
                  </a:lnTo>
                  <a:lnTo>
                    <a:pt x="1564612" y="1856740"/>
                  </a:lnTo>
                  <a:lnTo>
                    <a:pt x="1566517" y="1855470"/>
                  </a:lnTo>
                  <a:lnTo>
                    <a:pt x="1570010" y="1852613"/>
                  </a:lnTo>
                  <a:lnTo>
                    <a:pt x="1572868" y="1849120"/>
                  </a:lnTo>
                  <a:lnTo>
                    <a:pt x="1574139" y="1847215"/>
                  </a:lnTo>
                  <a:lnTo>
                    <a:pt x="1575091" y="1844993"/>
                  </a:lnTo>
                  <a:lnTo>
                    <a:pt x="1576044" y="1842770"/>
                  </a:lnTo>
                  <a:lnTo>
                    <a:pt x="1576679" y="1840548"/>
                  </a:lnTo>
                  <a:lnTo>
                    <a:pt x="1576997" y="1838643"/>
                  </a:lnTo>
                  <a:lnTo>
                    <a:pt x="1576997" y="1836103"/>
                  </a:lnTo>
                  <a:lnTo>
                    <a:pt x="1576997" y="164782"/>
                  </a:lnTo>
                  <a:lnTo>
                    <a:pt x="1576997" y="161925"/>
                  </a:lnTo>
                  <a:lnTo>
                    <a:pt x="1576679" y="160020"/>
                  </a:lnTo>
                  <a:lnTo>
                    <a:pt x="1576044" y="157480"/>
                  </a:lnTo>
                  <a:lnTo>
                    <a:pt x="1575091" y="155257"/>
                  </a:lnTo>
                  <a:lnTo>
                    <a:pt x="1574139" y="153352"/>
                  </a:lnTo>
                  <a:lnTo>
                    <a:pt x="1572868" y="151447"/>
                  </a:lnTo>
                  <a:lnTo>
                    <a:pt x="1570010" y="147955"/>
                  </a:lnTo>
                  <a:lnTo>
                    <a:pt x="1566517" y="145097"/>
                  </a:lnTo>
                  <a:lnTo>
                    <a:pt x="1564612" y="143827"/>
                  </a:lnTo>
                  <a:lnTo>
                    <a:pt x="1562389" y="142875"/>
                  </a:lnTo>
                  <a:lnTo>
                    <a:pt x="1560484" y="141922"/>
                  </a:lnTo>
                  <a:lnTo>
                    <a:pt x="1557943" y="141287"/>
                  </a:lnTo>
                  <a:lnTo>
                    <a:pt x="1556038" y="140970"/>
                  </a:lnTo>
                  <a:lnTo>
                    <a:pt x="1553180" y="140970"/>
                  </a:lnTo>
                  <a:lnTo>
                    <a:pt x="589072" y="140970"/>
                  </a:lnTo>
                  <a:close/>
                  <a:moveTo>
                    <a:pt x="489358" y="0"/>
                  </a:moveTo>
                  <a:lnTo>
                    <a:pt x="1553180" y="0"/>
                  </a:lnTo>
                  <a:lnTo>
                    <a:pt x="1562071" y="317"/>
                  </a:lnTo>
                  <a:lnTo>
                    <a:pt x="1570010" y="952"/>
                  </a:lnTo>
                  <a:lnTo>
                    <a:pt x="1578584" y="2222"/>
                  </a:lnTo>
                  <a:lnTo>
                    <a:pt x="1586523" y="3492"/>
                  </a:lnTo>
                  <a:lnTo>
                    <a:pt x="1594462" y="5397"/>
                  </a:lnTo>
                  <a:lnTo>
                    <a:pt x="1602084" y="7620"/>
                  </a:lnTo>
                  <a:lnTo>
                    <a:pt x="1609705" y="10160"/>
                  </a:lnTo>
                  <a:lnTo>
                    <a:pt x="1617644" y="13017"/>
                  </a:lnTo>
                  <a:lnTo>
                    <a:pt x="1624630" y="16192"/>
                  </a:lnTo>
                  <a:lnTo>
                    <a:pt x="1631617" y="20002"/>
                  </a:lnTo>
                  <a:lnTo>
                    <a:pt x="1638603" y="23812"/>
                  </a:lnTo>
                  <a:lnTo>
                    <a:pt x="1645589" y="28257"/>
                  </a:lnTo>
                  <a:lnTo>
                    <a:pt x="1651623" y="32702"/>
                  </a:lnTo>
                  <a:lnTo>
                    <a:pt x="1657974" y="37782"/>
                  </a:lnTo>
                  <a:lnTo>
                    <a:pt x="1664008" y="42862"/>
                  </a:lnTo>
                  <a:lnTo>
                    <a:pt x="1669724" y="48260"/>
                  </a:lnTo>
                  <a:lnTo>
                    <a:pt x="1675122" y="53975"/>
                  </a:lnTo>
                  <a:lnTo>
                    <a:pt x="1680203" y="60007"/>
                  </a:lnTo>
                  <a:lnTo>
                    <a:pt x="1685284" y="66357"/>
                  </a:lnTo>
                  <a:lnTo>
                    <a:pt x="1689730" y="72390"/>
                  </a:lnTo>
                  <a:lnTo>
                    <a:pt x="1694176" y="79375"/>
                  </a:lnTo>
                  <a:lnTo>
                    <a:pt x="1697987" y="86360"/>
                  </a:lnTo>
                  <a:lnTo>
                    <a:pt x="1701797" y="93345"/>
                  </a:lnTo>
                  <a:lnTo>
                    <a:pt x="1704973" y="100647"/>
                  </a:lnTo>
                  <a:lnTo>
                    <a:pt x="1707831" y="108267"/>
                  </a:lnTo>
                  <a:lnTo>
                    <a:pt x="1710371" y="115570"/>
                  </a:lnTo>
                  <a:lnTo>
                    <a:pt x="1712594" y="123507"/>
                  </a:lnTo>
                  <a:lnTo>
                    <a:pt x="1714500" y="131445"/>
                  </a:lnTo>
                  <a:lnTo>
                    <a:pt x="1715770" y="139382"/>
                  </a:lnTo>
                  <a:lnTo>
                    <a:pt x="1717040" y="147637"/>
                  </a:lnTo>
                  <a:lnTo>
                    <a:pt x="1717675" y="155892"/>
                  </a:lnTo>
                  <a:lnTo>
                    <a:pt x="1717675" y="164782"/>
                  </a:lnTo>
                  <a:lnTo>
                    <a:pt x="1717675" y="1836103"/>
                  </a:lnTo>
                  <a:lnTo>
                    <a:pt x="1717675" y="1844358"/>
                  </a:lnTo>
                  <a:lnTo>
                    <a:pt x="1717040" y="1852613"/>
                  </a:lnTo>
                  <a:lnTo>
                    <a:pt x="1715770" y="1861185"/>
                  </a:lnTo>
                  <a:lnTo>
                    <a:pt x="1714500" y="1869123"/>
                  </a:lnTo>
                  <a:lnTo>
                    <a:pt x="1712594" y="1877060"/>
                  </a:lnTo>
                  <a:lnTo>
                    <a:pt x="1710371" y="1884680"/>
                  </a:lnTo>
                  <a:lnTo>
                    <a:pt x="1707831" y="1892300"/>
                  </a:lnTo>
                  <a:lnTo>
                    <a:pt x="1704973" y="1900238"/>
                  </a:lnTo>
                  <a:lnTo>
                    <a:pt x="1701797" y="1907223"/>
                  </a:lnTo>
                  <a:lnTo>
                    <a:pt x="1697987" y="1914208"/>
                  </a:lnTo>
                  <a:lnTo>
                    <a:pt x="1694176" y="1921193"/>
                  </a:lnTo>
                  <a:lnTo>
                    <a:pt x="1689730" y="1927860"/>
                  </a:lnTo>
                  <a:lnTo>
                    <a:pt x="1685284" y="1934210"/>
                  </a:lnTo>
                  <a:lnTo>
                    <a:pt x="1680203" y="1940560"/>
                  </a:lnTo>
                  <a:lnTo>
                    <a:pt x="1675122" y="1946275"/>
                  </a:lnTo>
                  <a:lnTo>
                    <a:pt x="1669724" y="1952308"/>
                  </a:lnTo>
                  <a:lnTo>
                    <a:pt x="1664008" y="1957705"/>
                  </a:lnTo>
                  <a:lnTo>
                    <a:pt x="1657974" y="1962785"/>
                  </a:lnTo>
                  <a:lnTo>
                    <a:pt x="1651623" y="1967865"/>
                  </a:lnTo>
                  <a:lnTo>
                    <a:pt x="1645589" y="1972310"/>
                  </a:lnTo>
                  <a:lnTo>
                    <a:pt x="1638603" y="1976755"/>
                  </a:lnTo>
                  <a:lnTo>
                    <a:pt x="1631617" y="1980565"/>
                  </a:lnTo>
                  <a:lnTo>
                    <a:pt x="1624630" y="1984375"/>
                  </a:lnTo>
                  <a:lnTo>
                    <a:pt x="1617644" y="1987550"/>
                  </a:lnTo>
                  <a:lnTo>
                    <a:pt x="1609705" y="1990408"/>
                  </a:lnTo>
                  <a:lnTo>
                    <a:pt x="1602084" y="1992948"/>
                  </a:lnTo>
                  <a:lnTo>
                    <a:pt x="1594462" y="1995170"/>
                  </a:lnTo>
                  <a:lnTo>
                    <a:pt x="1586523" y="1997075"/>
                  </a:lnTo>
                  <a:lnTo>
                    <a:pt x="1578584" y="1998345"/>
                  </a:lnTo>
                  <a:lnTo>
                    <a:pt x="1570010" y="1999615"/>
                  </a:lnTo>
                  <a:lnTo>
                    <a:pt x="1562071" y="2000250"/>
                  </a:lnTo>
                  <a:lnTo>
                    <a:pt x="1553180" y="2000250"/>
                  </a:lnTo>
                  <a:lnTo>
                    <a:pt x="164495" y="2000250"/>
                  </a:lnTo>
                  <a:lnTo>
                    <a:pt x="155604" y="2000250"/>
                  </a:lnTo>
                  <a:lnTo>
                    <a:pt x="147665" y="1999615"/>
                  </a:lnTo>
                  <a:lnTo>
                    <a:pt x="139408" y="1998345"/>
                  </a:lnTo>
                  <a:lnTo>
                    <a:pt x="131152" y="1997075"/>
                  </a:lnTo>
                  <a:lnTo>
                    <a:pt x="123213" y="1995170"/>
                  </a:lnTo>
                  <a:lnTo>
                    <a:pt x="115591" y="1992948"/>
                  </a:lnTo>
                  <a:lnTo>
                    <a:pt x="107970" y="1990408"/>
                  </a:lnTo>
                  <a:lnTo>
                    <a:pt x="100348" y="1987550"/>
                  </a:lnTo>
                  <a:lnTo>
                    <a:pt x="93044" y="1984375"/>
                  </a:lnTo>
                  <a:lnTo>
                    <a:pt x="86058" y="1980565"/>
                  </a:lnTo>
                  <a:lnTo>
                    <a:pt x="79072" y="1976755"/>
                  </a:lnTo>
                  <a:lnTo>
                    <a:pt x="72721" y="1972310"/>
                  </a:lnTo>
                  <a:lnTo>
                    <a:pt x="66052" y="1967865"/>
                  </a:lnTo>
                  <a:lnTo>
                    <a:pt x="59701" y="1962785"/>
                  </a:lnTo>
                  <a:lnTo>
                    <a:pt x="53667" y="1957705"/>
                  </a:lnTo>
                  <a:lnTo>
                    <a:pt x="48269" y="1952308"/>
                  </a:lnTo>
                  <a:lnTo>
                    <a:pt x="42553" y="1946275"/>
                  </a:lnTo>
                  <a:lnTo>
                    <a:pt x="37472" y="1940560"/>
                  </a:lnTo>
                  <a:lnTo>
                    <a:pt x="32391" y="1934210"/>
                  </a:lnTo>
                  <a:lnTo>
                    <a:pt x="27945" y="1927860"/>
                  </a:lnTo>
                  <a:lnTo>
                    <a:pt x="23817" y="1921193"/>
                  </a:lnTo>
                  <a:lnTo>
                    <a:pt x="19688" y="1914208"/>
                  </a:lnTo>
                  <a:lnTo>
                    <a:pt x="16195" y="1907223"/>
                  </a:lnTo>
                  <a:lnTo>
                    <a:pt x="12702" y="1900238"/>
                  </a:lnTo>
                  <a:lnTo>
                    <a:pt x="9844" y="1892300"/>
                  </a:lnTo>
                  <a:lnTo>
                    <a:pt x="7304" y="1884680"/>
                  </a:lnTo>
                  <a:lnTo>
                    <a:pt x="5081" y="1877060"/>
                  </a:lnTo>
                  <a:lnTo>
                    <a:pt x="3175" y="1869123"/>
                  </a:lnTo>
                  <a:lnTo>
                    <a:pt x="1905" y="1861185"/>
                  </a:lnTo>
                  <a:lnTo>
                    <a:pt x="635" y="1852613"/>
                  </a:lnTo>
                  <a:lnTo>
                    <a:pt x="0" y="1844358"/>
                  </a:lnTo>
                  <a:lnTo>
                    <a:pt x="0" y="1836103"/>
                  </a:lnTo>
                  <a:lnTo>
                    <a:pt x="0" y="489585"/>
                  </a:lnTo>
                  <a:lnTo>
                    <a:pt x="4893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77" name="组合 76"/>
          <p:cNvGrpSpPr/>
          <p:nvPr>
            <p:custDataLst>
              <p:tags r:id="rId43"/>
            </p:custDataLst>
          </p:nvPr>
        </p:nvGrpSpPr>
        <p:grpSpPr>
          <a:xfrm flipV="1">
            <a:off x="5365392" y="5278103"/>
            <a:ext cx="1409617" cy="421562"/>
            <a:chOff x="3403600" y="1970870"/>
            <a:chExt cx="1257300" cy="421584"/>
          </a:xfrm>
        </p:grpSpPr>
        <p:cxnSp>
          <p:nvCxnSpPr>
            <p:cNvPr id="78" name="直接连接符 77"/>
            <p:cNvCxnSpPr/>
            <p:nvPr>
              <p:custDataLst>
                <p:tags r:id="rId44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45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>
              <p:custDataLst>
                <p:tags r:id="rId46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文本框 80"/>
          <p:cNvSpPr txBox="1"/>
          <p:nvPr>
            <p:custDataLst>
              <p:tags r:id="rId47"/>
            </p:custDataLst>
          </p:nvPr>
        </p:nvSpPr>
        <p:spPr>
          <a:xfrm>
            <a:off x="1014550" y="5694294"/>
            <a:ext cx="4205356" cy="1149289"/>
          </a:xfrm>
          <a:prstGeom prst="rect">
            <a:avLst/>
          </a:prstGeom>
          <a:noFill/>
        </p:spPr>
        <p:txBody>
          <a:bodyPr wrap="square" rtlCol="0">
            <a:normAutofit lnSpcReduction="20000"/>
          </a:bodyPr>
          <a:p>
            <a:pPr algn="r"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支持线上积分兑换礼品，可上传礼品、设置兑换规则，管理兑换订单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48"/>
            </p:custDataLst>
          </p:nvPr>
        </p:nvSpPr>
        <p:spPr>
          <a:xfrm>
            <a:off x="1904768" y="5193940"/>
            <a:ext cx="3315139" cy="400029"/>
          </a:xfrm>
          <a:prstGeom prst="rect">
            <a:avLst/>
          </a:prstGeom>
          <a:noFill/>
        </p:spPr>
        <p:txBody>
          <a:bodyPr wrap="square" rtlCol="0"/>
          <a:p>
            <a:pPr algn="r"/>
            <a:r>
              <a:rPr lang="zh-CN" altLang="en-US" sz="28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  <a:sym typeface="Arial" pitchFamily="34" charset="0"/>
              </a:rPr>
              <a:t>积分商城在线兑换</a:t>
            </a:r>
            <a:endParaRPr lang="zh-CN" altLang="en-US" sz="28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  <a:sym typeface="Arial" pitchFamily="34" charset="0"/>
            </a:endParaRPr>
          </a:p>
        </p:txBody>
      </p:sp>
      <p:grpSp>
        <p:nvGrpSpPr>
          <p:cNvPr id="84" name="组合 83"/>
          <p:cNvGrpSpPr/>
          <p:nvPr>
            <p:custDataLst>
              <p:tags r:id="rId49"/>
            </p:custDataLst>
          </p:nvPr>
        </p:nvGrpSpPr>
        <p:grpSpPr>
          <a:xfrm flipH="1">
            <a:off x="9618476" y="2047511"/>
            <a:ext cx="1409617" cy="421562"/>
            <a:chOff x="3403600" y="1970870"/>
            <a:chExt cx="1257300" cy="421584"/>
          </a:xfrm>
        </p:grpSpPr>
        <p:cxnSp>
          <p:nvCxnSpPr>
            <p:cNvPr id="85" name="直接连接符 84"/>
            <p:cNvCxnSpPr/>
            <p:nvPr>
              <p:custDataLst>
                <p:tags r:id="rId50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51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52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直接连接符 87"/>
          <p:cNvCxnSpPr/>
          <p:nvPr>
            <p:custDataLst>
              <p:tags r:id="rId53"/>
            </p:custDataLst>
          </p:nvPr>
        </p:nvCxnSpPr>
        <p:spPr>
          <a:xfrm>
            <a:off x="10402233" y="4019691"/>
            <a:ext cx="615912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组合 88"/>
          <p:cNvGrpSpPr/>
          <p:nvPr>
            <p:custDataLst>
              <p:tags r:id="rId54"/>
            </p:custDataLst>
          </p:nvPr>
        </p:nvGrpSpPr>
        <p:grpSpPr>
          <a:xfrm flipH="1" flipV="1">
            <a:off x="9618476" y="5278103"/>
            <a:ext cx="1409617" cy="421562"/>
            <a:chOff x="3403600" y="1970870"/>
            <a:chExt cx="1257300" cy="421584"/>
          </a:xfrm>
        </p:grpSpPr>
        <p:cxnSp>
          <p:nvCxnSpPr>
            <p:cNvPr id="90" name="直接连接符 89"/>
            <p:cNvCxnSpPr/>
            <p:nvPr>
              <p:custDataLst>
                <p:tags r:id="rId55"/>
              </p:custDataLst>
            </p:nvPr>
          </p:nvCxnSpPr>
          <p:spPr>
            <a:xfrm flipH="1">
              <a:off x="4394201" y="2392454"/>
              <a:ext cx="266699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>
              <p:custDataLst>
                <p:tags r:id="rId56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57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文本框 92"/>
          <p:cNvSpPr txBox="1"/>
          <p:nvPr>
            <p:custDataLst>
              <p:tags r:id="rId58"/>
            </p:custDataLst>
          </p:nvPr>
        </p:nvSpPr>
        <p:spPr>
          <a:xfrm>
            <a:off x="11192999" y="5688579"/>
            <a:ext cx="4175513" cy="1149289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>
              <a:lnSpc>
                <a:spcPct val="120000"/>
              </a:lnSpc>
            </a:pP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提供老板助手模块，实时查报表看营收，随时随地快速掌握门店情况。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94" name="文本框 93"/>
          <p:cNvSpPr txBox="1"/>
          <p:nvPr>
            <p:custDataLst>
              <p:tags r:id="rId59"/>
            </p:custDataLst>
          </p:nvPr>
        </p:nvSpPr>
        <p:spPr>
          <a:xfrm>
            <a:off x="10932029" y="5188226"/>
            <a:ext cx="2122044" cy="400029"/>
          </a:xfrm>
          <a:prstGeom prst="rect">
            <a:avLst/>
          </a:prstGeom>
          <a:noFill/>
        </p:spPr>
        <p:txBody>
          <a:bodyPr wrap="square" rtlCol="0"/>
          <a:p>
            <a:r>
              <a:rPr lang="zh-CN" altLang="en-US" sz="28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j-cs"/>
                <a:sym typeface="Arial" pitchFamily="34" charset="0"/>
              </a:rPr>
              <a:t>老板助手</a:t>
            </a:r>
            <a:endParaRPr lang="zh-CN" altLang="en-US" sz="28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  <a:sym typeface="Arial" pitchFamily="34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3207058" y="7437259"/>
            <a:ext cx="2103623" cy="110483"/>
            <a:chOff x="2820" y="12052"/>
            <a:chExt cx="3313" cy="174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" name="矩形 65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993326" y="7437259"/>
            <a:ext cx="2103623" cy="110483"/>
            <a:chOff x="2820" y="12052"/>
            <a:chExt cx="3313" cy="174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" name="矩形 75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10851345" y="7437259"/>
            <a:ext cx="2103623" cy="110483"/>
            <a:chOff x="2820" y="12052"/>
            <a:chExt cx="3313" cy="174"/>
          </a:xfrm>
        </p:grpSpPr>
        <p:cxnSp>
          <p:nvCxnSpPr>
            <p:cNvPr id="98" name="直接连接符 97"/>
            <p:cNvCxnSpPr/>
            <p:nvPr/>
          </p:nvCxnSpPr>
          <p:spPr>
            <a:xfrm>
              <a:off x="2820" y="12139"/>
              <a:ext cx="331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A546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9" name="矩形 98"/>
            <p:cNvSpPr/>
            <p:nvPr/>
          </p:nvSpPr>
          <p:spPr>
            <a:xfrm>
              <a:off x="3297" y="12052"/>
              <a:ext cx="2377" cy="17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3288" y="12052"/>
              <a:ext cx="2377" cy="174"/>
            </a:xfrm>
            <a:prstGeom prst="rect">
              <a:avLst/>
            </a:prstGeom>
            <a:solidFill>
              <a:srgbClr val="FA546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34" tIns="45717" rIns="91434" bIns="45717" numCol="1" anchor="t" anchorCtr="0" compatLnSpc="1"/>
            <a:p>
              <a:pPr marL="0" marR="0" indent="0" algn="l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</a:pPr>
              <a:endParaRPr kumimoji="0" lang="zh-CN" altLang="en-US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101" name="文本框 100"/>
          <p:cNvSpPr txBox="1"/>
          <p:nvPr/>
        </p:nvSpPr>
        <p:spPr>
          <a:xfrm>
            <a:off x="3269919" y="7588379"/>
            <a:ext cx="2979234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智能会员管理</a:t>
            </a:r>
            <a:endParaRPr lang="zh-CN" altLang="en-US" sz="28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2503521" y="8063330"/>
            <a:ext cx="3461804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会员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注册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/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绑定、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积分兑换、专属领券、充值赠送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等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6688545" y="7588379"/>
            <a:ext cx="423328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首页自定义编辑</a:t>
            </a:r>
            <a:endParaRPr lang="zh-CN" altLang="en-US" sz="28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6124065" y="8063330"/>
            <a:ext cx="3693564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可根据品牌调性，编辑首页的页面视觉、会员卡面背景等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10794198" y="7602983"/>
            <a:ext cx="3503076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充值多支付渠道</a:t>
            </a:r>
            <a:endParaRPr lang="zh-CN" altLang="en-US" sz="28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0531325" y="8063330"/>
            <a:ext cx="3147498" cy="7226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对接思迅</a:t>
            </a:r>
            <a:r>
              <a:rPr lang="en-US" altLang="zh-CN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Pay</a:t>
            </a:r>
            <a:r>
              <a:rPr lang="zh-CN" altLang="en-US" sz="20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rPr>
              <a:t>，支付渠道提供多种选择，便捷配置</a:t>
            </a:r>
            <a:endParaRPr lang="zh-CN" altLang="en-US" sz="20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56154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产品主要功能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5900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621570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387702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04275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20848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538255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254828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4971401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40" name="任意多边形 39"/>
          <p:cNvSpPr/>
          <p:nvPr/>
        </p:nvSpPr>
        <p:spPr>
          <a:xfrm>
            <a:off x="6198870" y="3004185"/>
            <a:ext cx="616648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026910" y="4084320"/>
            <a:ext cx="7590790" cy="1135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微商店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(</a:t>
            </a:r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初级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)</a:t>
            </a:r>
            <a:endParaRPr lang="en-US" altLang="zh-CN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210935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531235" y="6196965"/>
            <a:ext cx="177546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02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7423785" y="5962015"/>
            <a:ext cx="2480310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微会员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3149600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14" name="KSO_Shape"/>
          <p:cNvSpPr/>
          <p:nvPr/>
        </p:nvSpPr>
        <p:spPr bwMode="auto">
          <a:xfrm>
            <a:off x="357378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7026910" y="3108960"/>
            <a:ext cx="261683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第二部分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136130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0662285" y="5962650"/>
            <a:ext cx="3045460" cy="440055"/>
            <a:chOff x="16791" y="9390"/>
            <a:chExt cx="4796" cy="693"/>
          </a:xfrm>
        </p:grpSpPr>
        <p:sp>
          <p:nvSpPr>
            <p:cNvPr id="24" name="文本框 9"/>
            <p:cNvSpPr txBox="1"/>
            <p:nvPr/>
          </p:nvSpPr>
          <p:spPr>
            <a:xfrm>
              <a:off x="17311" y="9390"/>
              <a:ext cx="4276" cy="6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L="0" lvl="1">
                <a:buFont typeface="Wingdings" pitchFamily="2" charset="2"/>
              </a:pPr>
              <a:r>
                <a:rPr lang="zh-CN" sz="26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商品销售</a:t>
              </a:r>
              <a:endParaRPr lang="zh-CN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6791" y="9664"/>
              <a:ext cx="251" cy="2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1" name="图片 40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" y="182245"/>
            <a:ext cx="2602230" cy="349250"/>
          </a:xfrm>
          <a:prstGeom prst="rect">
            <a:avLst/>
          </a:prstGeom>
        </p:spPr>
      </p:pic>
      <p:pic>
        <p:nvPicPr>
          <p:cNvPr id="43" name="图片 42" descr="客至LOGO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55" y="18224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什么是思迅微商店？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453890" y="2342515"/>
            <a:ext cx="10824210" cy="5212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54000" algn="l">
              <a:lnSpc>
                <a:spcPct val="150000"/>
              </a:lnSpc>
            </a:pPr>
            <a:r>
              <a:rPr lang="en-US" altLang="zh-CN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    “</a:t>
            </a:r>
            <a:r>
              <a:rPr lang="zh-CN" altLang="en-US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思迅微商店</a:t>
            </a:r>
            <a:r>
              <a:rPr lang="en-US" altLang="zh-CN" sz="32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”</a:t>
            </a:r>
            <a:r>
              <a:rPr lang="zh-CN" altLang="en-US" sz="320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是</a:t>
            </a:r>
            <a:r>
              <a:rPr lang="zh-CN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基于商家自有微信公共号的</a:t>
            </a:r>
            <a:r>
              <a:rPr lang="en-US" altLang="zh-CN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020</a:t>
            </a:r>
            <a:r>
              <a:rPr lang="zh-CN" altLang="en-US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产品，通过思迅微商店，商家可以快速建立一个专属个性微商店。商品上传展示、促销消息微信推送、优惠券发送、在线购物下单支付、会员营销管理等数十项功能一步到位。</a:t>
            </a:r>
            <a:endParaRPr lang="zh-CN" altLang="en-US" sz="320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pPr indent="254000" algn="l">
              <a:lnSpc>
                <a:spcPct val="150000"/>
              </a:lnSpc>
            </a:pPr>
            <a:r>
              <a:rPr lang="en-US" altLang="zh-CN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   </a:t>
            </a:r>
            <a:r>
              <a:rPr lang="zh-CN" altLang="en-US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思迅微商店与专卖店</a:t>
            </a:r>
            <a:r>
              <a:rPr lang="en-US" altLang="zh-CN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10</a:t>
            </a:r>
            <a:r>
              <a:rPr lang="zh-CN" altLang="en-US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管理系统实现无缝对接，实现商品、订单、会员线上</a:t>
            </a:r>
            <a:r>
              <a:rPr lang="en-US" altLang="zh-CN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+</a:t>
            </a:r>
            <a:r>
              <a:rPr lang="zh-CN" altLang="en-US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线下一体化，数据实时共享，形成完美</a:t>
            </a:r>
            <a:r>
              <a:rPr lang="en-US" altLang="zh-CN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020</a:t>
            </a:r>
            <a:r>
              <a:rPr lang="zh-CN" altLang="en-US" sz="320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闭环。</a:t>
            </a:r>
            <a:endParaRPr lang="zh-CN" altLang="en-US" sz="320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pic>
        <p:nvPicPr>
          <p:cNvPr id="6" name="图片 5" descr="微商城二维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75" y="3124200"/>
            <a:ext cx="3047365" cy="2768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29385" y="6084570"/>
            <a:ext cx="2024380" cy="5334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/>
              <a:t>微信扫一扫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>
                <a:latin typeface="Lantinghei SC Demibold"/>
                <a:ea typeface="微软雅黑" pitchFamily="2" charset="-122"/>
                <a:cs typeface="宋体" pitchFamily="2" charset="-122"/>
                <a:sym typeface="Lantinghei SC Demibold"/>
              </a:rPr>
              <a:t>实体店该如何转型？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735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6" name="标题 1"/>
          <p:cNvSpPr txBox="1"/>
          <p:nvPr/>
        </p:nvSpPr>
        <p:spPr>
          <a:xfrm>
            <a:off x="5318125" y="3855085"/>
            <a:ext cx="9888855" cy="46577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marL="342900" lvl="0" indent="-3429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zh-CN" altLang="en-US" sz="28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加速拓展销售渠道，通过目前用户基数最大的微信平台，直接切入移动电商，实现弯道超车</a:t>
            </a:r>
            <a:endParaRPr lang="zh-CN" altLang="en-US" sz="28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28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zh-CN" altLang="en-US" sz="28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利用实体店的体验和服务优势，通过线上线下数据打通，实现全渠道营销，盘活存量，扩大增量</a:t>
            </a:r>
            <a:endParaRPr lang="zh-CN" altLang="en-US" sz="28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28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altLang="zh-CN" sz="28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“</a:t>
            </a:r>
            <a:r>
              <a:rPr lang="zh-CN" altLang="en-US" sz="2800" b="1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思迅微商店</a:t>
            </a:r>
            <a:r>
              <a:rPr lang="en-US" altLang="zh-CN" sz="28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”</a:t>
            </a:r>
            <a:r>
              <a:rPr lang="zh-CN" altLang="en-US" sz="28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在此背景之下应运而生，目的就是为了帮助广大实体店轻松在微信平台开店，打通线上线下数据，以应对新的环境，实现成功转型！</a:t>
            </a:r>
            <a:endParaRPr lang="zh-CN" altLang="en-US" sz="28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342900" lvl="0" indent="-3429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28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342900" lvl="0" indent="-342900" eaLnBrk="1" hangingPunct="1">
              <a:lnSpc>
                <a:spcPct val="90000"/>
              </a:lnSpc>
            </a:pPr>
            <a:endParaRPr lang="zh-CN" altLang="en-US" sz="24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</p:txBody>
      </p:sp>
      <p:sp>
        <p:nvSpPr>
          <p:cNvPr id="9" name="MH_SubTitle_2"/>
          <p:cNvSpPr/>
          <p:nvPr/>
        </p:nvSpPr>
        <p:spPr>
          <a:xfrm>
            <a:off x="5749925" y="1477645"/>
            <a:ext cx="4959985" cy="1695450"/>
          </a:xfrm>
          <a:prstGeom prst="ellipse">
            <a:avLst/>
          </a:prstGeom>
          <a:solidFill>
            <a:srgbClr val="FF0000"/>
          </a:solidFill>
          <a:ln w="254000">
            <a:noFill/>
          </a:ln>
          <a:effectLst>
            <a:innerShdw blurRad="63500" dist="25400" dir="18900000">
              <a:prstClr val="black">
                <a:alpha val="15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p>
            <a:pPr marL="0" marR="0" lvl="0" algn="ctr" defTabSz="914400" rtl="0" eaLnBrk="1" latinLnBrk="0" hangingPunct="1">
              <a:spcBef>
                <a:spcPts val="0"/>
              </a:spcBef>
              <a:buNone/>
            </a:pPr>
            <a:r>
              <a:rPr kumimoji="0" lang="zh-CN" altLang="en-US" sz="4600" b="1" i="0" u="none" strike="noStrike" kern="1200" cap="none" normalizeH="0" baseline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实体店压力</a:t>
            </a:r>
            <a:endParaRPr kumimoji="0" lang="zh-CN" altLang="en-US" sz="4600" b="1" i="0" u="none" strike="noStrike" kern="1200" cap="none" normalizeH="0" baseline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565150" y="1837690"/>
            <a:ext cx="5912485" cy="899795"/>
          </a:xfrm>
          <a:prstGeom prst="rect">
            <a:avLst/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p>
            <a:pPr lvl="0" algn="ctr" eaLnBrk="1" hangingPunct="1">
              <a:lnSpc>
                <a:spcPct val="90000"/>
              </a:lnSpc>
            </a:pPr>
            <a:r>
              <a:rPr lang="zh-CN" altLang="en-US" sz="2800" b="1">
                <a:solidFill>
                  <a:schemeClr val="tx1"/>
                </a:solidFill>
                <a:latin typeface="Lantinghei SC Demibold"/>
                <a:ea typeface="微软雅黑" pitchFamily="2" charset="-122"/>
                <a:sym typeface="Lantinghei SC Demibold"/>
              </a:rPr>
              <a:t>开店成本高企，店租／人工持续增加</a:t>
            </a:r>
            <a:endParaRPr lang="zh-CN" altLang="en-US" sz="2800" b="1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9926320" y="1837690"/>
            <a:ext cx="5912485" cy="901700"/>
          </a:xfrm>
          <a:prstGeom prst="rect">
            <a:avLst/>
          </a:prstGeom>
          <a:solidFill>
            <a:srgbClr val="92D050"/>
          </a:solidFill>
          <a:ln w="9525">
            <a:noFill/>
            <a:miter/>
          </a:ln>
        </p:spPr>
        <p:txBody>
          <a:bodyPr anchor="ctr"/>
          <a:p>
            <a:pPr lvl="0" algn="ctr" eaLnBrk="1" hangingPunct="1">
              <a:lnSpc>
                <a:spcPct val="90000"/>
              </a:lnSpc>
            </a:pPr>
            <a:r>
              <a:rPr lang="zh-CN" altLang="en-US" sz="2800" b="1">
                <a:solidFill>
                  <a:schemeClr val="tx1"/>
                </a:solidFill>
                <a:latin typeface="Lantinghei SC Demibold"/>
                <a:ea typeface="微软雅黑" pitchFamily="2" charset="-122"/>
                <a:sym typeface="Lantinghei SC Demibold"/>
              </a:rPr>
              <a:t>电子商务对传统零售行业的蚕食</a:t>
            </a:r>
            <a:endParaRPr lang="zh-CN" altLang="en-US" sz="2800" b="1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</p:txBody>
      </p:sp>
      <p:sp>
        <p:nvSpPr>
          <p:cNvPr id="13" name="Freeform 5"/>
          <p:cNvSpPr>
            <a:spLocks noEditPoints="1" noChangeArrowheads="1"/>
          </p:cNvSpPr>
          <p:nvPr/>
        </p:nvSpPr>
        <p:spPr bwMode="auto">
          <a:xfrm>
            <a:off x="1357630" y="4646930"/>
            <a:ext cx="2999740" cy="3618865"/>
          </a:xfrm>
          <a:custGeom>
            <a:avLst/>
            <a:gdLst>
              <a:gd name="T0" fmla="*/ 14 w 71"/>
              <a:gd name="T1" fmla="*/ 4 h 81"/>
              <a:gd name="T2" fmla="*/ 6 w 71"/>
              <a:gd name="T3" fmla="*/ 13 h 81"/>
              <a:gd name="T4" fmla="*/ 14 w 71"/>
              <a:gd name="T5" fmla="*/ 22 h 81"/>
              <a:gd name="T6" fmla="*/ 23 w 71"/>
              <a:gd name="T7" fmla="*/ 13 h 81"/>
              <a:gd name="T8" fmla="*/ 14 w 71"/>
              <a:gd name="T9" fmla="*/ 4 h 81"/>
              <a:gd name="T10" fmla="*/ 40 w 71"/>
              <a:gd name="T11" fmla="*/ 23 h 81"/>
              <a:gd name="T12" fmla="*/ 41 w 71"/>
              <a:gd name="T13" fmla="*/ 30 h 81"/>
              <a:gd name="T14" fmla="*/ 45 w 71"/>
              <a:gd name="T15" fmla="*/ 31 h 81"/>
              <a:gd name="T16" fmla="*/ 48 w 71"/>
              <a:gd name="T17" fmla="*/ 25 h 81"/>
              <a:gd name="T18" fmla="*/ 40 w 71"/>
              <a:gd name="T19" fmla="*/ 23 h 81"/>
              <a:gd name="T20" fmla="*/ 53 w 71"/>
              <a:gd name="T21" fmla="*/ 26 h 81"/>
              <a:gd name="T22" fmla="*/ 48 w 71"/>
              <a:gd name="T23" fmla="*/ 35 h 81"/>
              <a:gd name="T24" fmla="*/ 48 w 71"/>
              <a:gd name="T25" fmla="*/ 37 h 81"/>
              <a:gd name="T26" fmla="*/ 46 w 71"/>
              <a:gd name="T27" fmla="*/ 36 h 81"/>
              <a:gd name="T28" fmla="*/ 42 w 71"/>
              <a:gd name="T29" fmla="*/ 35 h 81"/>
              <a:gd name="T30" fmla="*/ 31 w 71"/>
              <a:gd name="T31" fmla="*/ 43 h 81"/>
              <a:gd name="T32" fmla="*/ 24 w 71"/>
              <a:gd name="T33" fmla="*/ 36 h 81"/>
              <a:gd name="T34" fmla="*/ 24 w 71"/>
              <a:gd name="T35" fmla="*/ 51 h 81"/>
              <a:gd name="T36" fmla="*/ 25 w 71"/>
              <a:gd name="T37" fmla="*/ 81 h 81"/>
              <a:gd name="T38" fmla="*/ 18 w 71"/>
              <a:gd name="T39" fmla="*/ 81 h 81"/>
              <a:gd name="T40" fmla="*/ 16 w 71"/>
              <a:gd name="T41" fmla="*/ 55 h 81"/>
              <a:gd name="T42" fmla="*/ 13 w 71"/>
              <a:gd name="T43" fmla="*/ 55 h 81"/>
              <a:gd name="T44" fmla="*/ 12 w 71"/>
              <a:gd name="T45" fmla="*/ 81 h 81"/>
              <a:gd name="T46" fmla="*/ 4 w 71"/>
              <a:gd name="T47" fmla="*/ 81 h 81"/>
              <a:gd name="T48" fmla="*/ 5 w 71"/>
              <a:gd name="T49" fmla="*/ 51 h 81"/>
              <a:gd name="T50" fmla="*/ 0 w 71"/>
              <a:gd name="T51" fmla="*/ 46 h 81"/>
              <a:gd name="T52" fmla="*/ 4 w 71"/>
              <a:gd name="T53" fmla="*/ 24 h 81"/>
              <a:gd name="T54" fmla="*/ 25 w 71"/>
              <a:gd name="T55" fmla="*/ 24 h 81"/>
              <a:gd name="T56" fmla="*/ 32 w 71"/>
              <a:gd name="T57" fmla="*/ 34 h 81"/>
              <a:gd name="T58" fmla="*/ 37 w 71"/>
              <a:gd name="T59" fmla="*/ 33 h 81"/>
              <a:gd name="T60" fmla="*/ 37 w 71"/>
              <a:gd name="T61" fmla="*/ 33 h 81"/>
              <a:gd name="T62" fmla="*/ 35 w 71"/>
              <a:gd name="T63" fmla="*/ 22 h 81"/>
              <a:gd name="T64" fmla="*/ 28 w 71"/>
              <a:gd name="T65" fmla="*/ 20 h 81"/>
              <a:gd name="T66" fmla="*/ 28 w 71"/>
              <a:gd name="T67" fmla="*/ 10 h 81"/>
              <a:gd name="T68" fmla="*/ 71 w 71"/>
              <a:gd name="T69" fmla="*/ 0 h 81"/>
              <a:gd name="T70" fmla="*/ 71 w 71"/>
              <a:gd name="T71" fmla="*/ 30 h 81"/>
              <a:gd name="T72" fmla="*/ 53 w 71"/>
              <a:gd name="T73" fmla="*/ 26 h 81"/>
              <a:gd name="T74" fmla="*/ 31 w 71"/>
              <a:gd name="T75" fmla="*/ 12 h 81"/>
              <a:gd name="T76" fmla="*/ 31 w 71"/>
              <a:gd name="T77" fmla="*/ 14 h 81"/>
              <a:gd name="T78" fmla="*/ 67 w 71"/>
              <a:gd name="T79" fmla="*/ 12 h 81"/>
              <a:gd name="T80" fmla="*/ 67 w 71"/>
              <a:gd name="T81" fmla="*/ 5 h 81"/>
              <a:gd name="T82" fmla="*/ 31 w 71"/>
              <a:gd name="T83" fmla="*/ 12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1" h="81">
                <a:moveTo>
                  <a:pt x="14" y="4"/>
                </a:moveTo>
                <a:cubicBezTo>
                  <a:pt x="10" y="4"/>
                  <a:pt x="6" y="8"/>
                  <a:pt x="6" y="13"/>
                </a:cubicBezTo>
                <a:cubicBezTo>
                  <a:pt x="6" y="18"/>
                  <a:pt x="10" y="22"/>
                  <a:pt x="14" y="22"/>
                </a:cubicBezTo>
                <a:cubicBezTo>
                  <a:pt x="19" y="22"/>
                  <a:pt x="23" y="18"/>
                  <a:pt x="23" y="13"/>
                </a:cubicBezTo>
                <a:cubicBezTo>
                  <a:pt x="23" y="8"/>
                  <a:pt x="19" y="4"/>
                  <a:pt x="14" y="4"/>
                </a:cubicBezTo>
                <a:close/>
                <a:moveTo>
                  <a:pt x="40" y="23"/>
                </a:moveTo>
                <a:cubicBezTo>
                  <a:pt x="41" y="30"/>
                  <a:pt x="41" y="30"/>
                  <a:pt x="41" y="30"/>
                </a:cubicBezTo>
                <a:cubicBezTo>
                  <a:pt x="45" y="31"/>
                  <a:pt x="45" y="31"/>
                  <a:pt x="45" y="31"/>
                </a:cubicBezTo>
                <a:cubicBezTo>
                  <a:pt x="48" y="25"/>
                  <a:pt x="48" y="25"/>
                  <a:pt x="48" y="25"/>
                </a:cubicBezTo>
                <a:cubicBezTo>
                  <a:pt x="40" y="23"/>
                  <a:pt x="40" y="23"/>
                  <a:pt x="40" y="23"/>
                </a:cubicBezTo>
                <a:close/>
                <a:moveTo>
                  <a:pt x="53" y="26"/>
                </a:moveTo>
                <a:cubicBezTo>
                  <a:pt x="48" y="35"/>
                  <a:pt x="48" y="35"/>
                  <a:pt x="48" y="35"/>
                </a:cubicBezTo>
                <a:cubicBezTo>
                  <a:pt x="48" y="37"/>
                  <a:pt x="48" y="37"/>
                  <a:pt x="48" y="37"/>
                </a:cubicBezTo>
                <a:cubicBezTo>
                  <a:pt x="46" y="36"/>
                  <a:pt x="46" y="36"/>
                  <a:pt x="46" y="36"/>
                </a:cubicBezTo>
                <a:cubicBezTo>
                  <a:pt x="42" y="35"/>
                  <a:pt x="42" y="35"/>
                  <a:pt x="42" y="35"/>
                </a:cubicBezTo>
                <a:cubicBezTo>
                  <a:pt x="31" y="43"/>
                  <a:pt x="31" y="43"/>
                  <a:pt x="31" y="43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51"/>
                  <a:pt x="24" y="51"/>
                  <a:pt x="24" y="51"/>
                </a:cubicBezTo>
                <a:cubicBezTo>
                  <a:pt x="25" y="81"/>
                  <a:pt x="25" y="81"/>
                  <a:pt x="25" y="81"/>
                </a:cubicBezTo>
                <a:cubicBezTo>
                  <a:pt x="18" y="81"/>
                  <a:pt x="18" y="81"/>
                  <a:pt x="18" y="81"/>
                </a:cubicBezTo>
                <a:cubicBezTo>
                  <a:pt x="16" y="55"/>
                  <a:pt x="16" y="55"/>
                  <a:pt x="16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12" y="81"/>
                  <a:pt x="12" y="81"/>
                  <a:pt x="12" y="81"/>
                </a:cubicBezTo>
                <a:cubicBezTo>
                  <a:pt x="4" y="81"/>
                  <a:pt x="4" y="81"/>
                  <a:pt x="4" y="8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49"/>
                  <a:pt x="2" y="48"/>
                  <a:pt x="0" y="46"/>
                </a:cubicBezTo>
                <a:cubicBezTo>
                  <a:pt x="4" y="24"/>
                  <a:pt x="4" y="24"/>
                  <a:pt x="4" y="24"/>
                </a:cubicBezTo>
                <a:cubicBezTo>
                  <a:pt x="27" y="24"/>
                  <a:pt x="2" y="24"/>
                  <a:pt x="25" y="24"/>
                </a:cubicBezTo>
                <a:cubicBezTo>
                  <a:pt x="32" y="34"/>
                  <a:pt x="32" y="34"/>
                  <a:pt x="32" y="34"/>
                </a:cubicBezTo>
                <a:cubicBezTo>
                  <a:pt x="37" y="33"/>
                  <a:pt x="37" y="33"/>
                  <a:pt x="37" y="33"/>
                </a:cubicBezTo>
                <a:cubicBezTo>
                  <a:pt x="37" y="33"/>
                  <a:pt x="37" y="33"/>
                  <a:pt x="37" y="33"/>
                </a:cubicBezTo>
                <a:cubicBezTo>
                  <a:pt x="35" y="22"/>
                  <a:pt x="35" y="22"/>
                  <a:pt x="35" y="22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10"/>
                  <a:pt x="28" y="10"/>
                  <a:pt x="28" y="10"/>
                </a:cubicBezTo>
                <a:cubicBezTo>
                  <a:pt x="71" y="0"/>
                  <a:pt x="71" y="0"/>
                  <a:pt x="71" y="0"/>
                </a:cubicBezTo>
                <a:cubicBezTo>
                  <a:pt x="71" y="30"/>
                  <a:pt x="71" y="30"/>
                  <a:pt x="71" y="30"/>
                </a:cubicBezTo>
                <a:cubicBezTo>
                  <a:pt x="53" y="26"/>
                  <a:pt x="53" y="26"/>
                  <a:pt x="53" y="26"/>
                </a:cubicBezTo>
                <a:close/>
                <a:moveTo>
                  <a:pt x="31" y="12"/>
                </a:moveTo>
                <a:cubicBezTo>
                  <a:pt x="31" y="14"/>
                  <a:pt x="31" y="14"/>
                  <a:pt x="31" y="14"/>
                </a:cubicBezTo>
                <a:cubicBezTo>
                  <a:pt x="67" y="12"/>
                  <a:pt x="67" y="12"/>
                  <a:pt x="67" y="12"/>
                </a:cubicBezTo>
                <a:cubicBezTo>
                  <a:pt x="67" y="5"/>
                  <a:pt x="67" y="5"/>
                  <a:pt x="67" y="5"/>
                </a:cubicBezTo>
                <a:lnTo>
                  <a:pt x="31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Lantinghei SC Demibold"/>
              </a:rPr>
              <a:t>为什么商家需要思迅微商店？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18437" name="标题 1"/>
          <p:cNvSpPr txBox="1"/>
          <p:nvPr/>
        </p:nvSpPr>
        <p:spPr>
          <a:xfrm>
            <a:off x="2294019" y="7303230"/>
            <a:ext cx="6460922" cy="1608352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lvl="0" eaLnBrk="1" hangingPunct="1">
              <a:lnSpc>
                <a:spcPct val="90000"/>
              </a:lnSpc>
            </a:pPr>
            <a:endParaRPr lang="zh-CN" altLang="en-US" sz="3200" b="1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</p:txBody>
      </p:sp>
      <p:sp>
        <p:nvSpPr>
          <p:cNvPr id="18435" name="标题 1"/>
          <p:cNvSpPr txBox="1"/>
          <p:nvPr/>
        </p:nvSpPr>
        <p:spPr>
          <a:xfrm>
            <a:off x="637540" y="1478280"/>
            <a:ext cx="13976350" cy="456946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en-US" altLang="zh-CN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O2O</a:t>
            </a:r>
            <a:r>
              <a: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Lantinghei SC Demibold"/>
              </a:rPr>
              <a:t>：将线下的商业服务与互联网结合，消除时间和空间限制</a:t>
            </a:r>
            <a:endParaRPr lang="zh-CN" altLang="en-US" sz="3200"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32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zh-CN" altLang="en-US" sz="3200">
                <a:latin typeface="宋体" pitchFamily="2" charset="-122"/>
                <a:ea typeface="宋体" pitchFamily="2" charset="-122"/>
                <a:sym typeface="Lantinghei SC Demibold"/>
              </a:rPr>
              <a:t>其他软件厂商微信相关产品体验不佳，无法满足实际业务的应用</a:t>
            </a:r>
            <a:endParaRPr lang="zh-CN" altLang="en-US" sz="3200"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32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zh-CN" altLang="en-US" sz="3200">
                <a:latin typeface="宋体" pitchFamily="2" charset="-122"/>
                <a:ea typeface="宋体" pitchFamily="2" charset="-122"/>
                <a:sym typeface="Lantinghei SC Demibold"/>
              </a:rPr>
              <a:t>市面上解决方案不齐，绝大多数缺乏线下方案，无法实现真正的闭环</a:t>
            </a:r>
            <a:endParaRPr lang="zh-CN" altLang="en-US" sz="3200"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32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zh-CN" altLang="en-US" sz="3200">
                <a:latin typeface="宋体" pitchFamily="2" charset="-122"/>
                <a:ea typeface="宋体" pitchFamily="2" charset="-122"/>
                <a:cs typeface="+mn-ea"/>
                <a:sym typeface="+mn-ea"/>
              </a:rPr>
              <a:t>将接近6000家实体店通过思迅O2O平台接入了微信，共享6亿客户资源；</a:t>
            </a:r>
            <a:endParaRPr lang="zh-CN" altLang="en-US" sz="3200">
              <a:latin typeface="宋体" pitchFamily="2" charset="-122"/>
              <a:ea typeface="宋体" pitchFamily="2" charset="-122"/>
              <a:cs typeface="+mn-ea"/>
              <a:sym typeface="+mn-ea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3200">
              <a:latin typeface="宋体" pitchFamily="2" charset="-122"/>
              <a:ea typeface="宋体" pitchFamily="2" charset="-122"/>
              <a:cs typeface="+mn-ea"/>
              <a:sym typeface="+mn-ea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r>
              <a:rPr lang="zh-CN" altLang="en-US" sz="3200">
                <a:latin typeface="宋体" pitchFamily="2" charset="-122"/>
                <a:ea typeface="宋体" pitchFamily="2" charset="-122"/>
                <a:sym typeface="Lantinghei SC Demibold"/>
              </a:rPr>
              <a:t>实体店运营成本增加，利润下降，并且受到电商冲击，急需转型</a:t>
            </a:r>
            <a:endParaRPr lang="zh-CN" altLang="en-US" sz="3200">
              <a:latin typeface="宋体" pitchFamily="2" charset="-122"/>
              <a:ea typeface="宋体" pitchFamily="2" charset="-122"/>
              <a:cs typeface="+mn-ea"/>
            </a:endParaRPr>
          </a:p>
          <a:p>
            <a:pPr marL="457200" lvl="0" indent="-457200" eaLnBrk="1" hangingPunct="1">
              <a:lnSpc>
                <a:spcPct val="90000"/>
              </a:lnSpc>
              <a:buFont typeface="Wingdings" charset="0"/>
              <a:buChar char="l"/>
            </a:pPr>
            <a:endParaRPr lang="zh-CN" altLang="en-US" sz="3200">
              <a:solidFill>
                <a:schemeClr val="tx1"/>
              </a:solidFill>
              <a:latin typeface="宋体" pitchFamily="2" charset="-122"/>
              <a:ea typeface="宋体" pitchFamily="2" charset="-122"/>
              <a:sym typeface="Lantinghei SC Demibold"/>
            </a:endParaRPr>
          </a:p>
        </p:txBody>
      </p:sp>
      <p:pic>
        <p:nvPicPr>
          <p:cNvPr id="1331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05" y="5703570"/>
            <a:ext cx="15722600" cy="442214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735"/>
            <a:ext cx="2458720" cy="1368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>
                <a:latin typeface="Lantinghei SC Demibold"/>
                <a:ea typeface="微软雅黑" pitchFamily="2" charset="-122"/>
                <a:sym typeface="Lantinghei SC Demibold"/>
              </a:rPr>
              <a:t>思迅微商店的六大核心价值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19459" name="标题 1"/>
          <p:cNvSpPr txBox="1"/>
          <p:nvPr/>
        </p:nvSpPr>
        <p:spPr>
          <a:xfrm>
            <a:off x="568325" y="1666240"/>
            <a:ext cx="9274175" cy="7735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r>
              <a:rPr lang="zh-CN" altLang="en-US" sz="2665">
                <a:solidFill>
                  <a:schemeClr val="tx1"/>
                </a:solidFill>
                <a:latin typeface="Lantinghei SC Demibold"/>
                <a:ea typeface="微软雅黑" pitchFamily="2" charset="-122"/>
                <a:sym typeface="Lantinghei SC Demibold"/>
              </a:rPr>
              <a:t>简单三步帮客户建立微信商城，通过网页登录商户管理，随时随地打理微商店</a:t>
            </a:r>
            <a:endParaRPr lang="zh-CN" altLang="en-US" sz="2665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endParaRPr lang="zh-CN" altLang="en-US" sz="2665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r>
              <a:rPr lang="zh-CN" altLang="en-US" sz="2600">
                <a:latin typeface="Lantinghei SC Demibold"/>
                <a:ea typeface="微软雅黑" pitchFamily="2" charset="-122"/>
                <a:sym typeface="Lantinghei SC Demibold"/>
              </a:rPr>
              <a:t>商城首页丰富的自定义功能，按照客户的想法装修店铺</a:t>
            </a:r>
            <a:endParaRPr lang="zh-CN" altLang="en-US" sz="2600"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endParaRPr lang="zh-CN" altLang="en-US" sz="2600"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r>
              <a:rPr lang="zh-CN" altLang="en-US" sz="2600">
                <a:latin typeface="Lantinghei SC Demibold"/>
                <a:ea typeface="微软雅黑" pitchFamily="2" charset="-122"/>
                <a:sym typeface="Lantinghei SC Demibold"/>
              </a:rPr>
              <a:t>基于思迅领先的线下软件产品和全新</a:t>
            </a:r>
            <a:r>
              <a:rPr lang="zh-CN" altLang="en-US" sz="2600" b="1">
                <a:latin typeface="Lantinghei SC Demibold"/>
                <a:ea typeface="微软雅黑" pitchFamily="2" charset="-122"/>
                <a:sym typeface="Lantinghei SC Demibold"/>
              </a:rPr>
              <a:t>微商店助手</a:t>
            </a:r>
            <a:r>
              <a:rPr lang="zh-CN" altLang="en-US" sz="2600">
                <a:latin typeface="Lantinghei SC Demibold"/>
                <a:ea typeface="微软雅黑" pitchFamily="2" charset="-122"/>
                <a:sym typeface="Lantinghei SC Demibold"/>
              </a:rPr>
              <a:t>打通线上／线下数据；</a:t>
            </a:r>
            <a:endParaRPr lang="zh-CN" altLang="en-US" sz="2600"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endParaRPr lang="zh-CN" altLang="en-US" sz="2600"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r>
              <a:rPr lang="zh-CN" altLang="en-US" sz="2600">
                <a:latin typeface="Lantinghei SC Demibold"/>
                <a:ea typeface="微软雅黑" pitchFamily="2" charset="-122"/>
                <a:sym typeface="Lantinghei SC Demibold"/>
              </a:rPr>
              <a:t>通过线上种类丰富的营销活动，唤醒沉睡会员，实现全渠道营销</a:t>
            </a:r>
            <a:endParaRPr lang="zh-CN" altLang="en-US" sz="2600"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endParaRPr lang="zh-CN" altLang="en-US" sz="2600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r>
              <a:rPr lang="zh-CN" altLang="en-US" sz="2600">
                <a:latin typeface="Lantinghei SC Demibold"/>
                <a:ea typeface="微软雅黑" pitchFamily="2" charset="-122"/>
                <a:sym typeface="Lantinghei SC Demibold"/>
              </a:rPr>
              <a:t>线上购物体验升级，支付方式随心选择，微信支付／储值卡／到店付一应具全</a:t>
            </a:r>
            <a:endParaRPr lang="zh-CN" altLang="en-US" sz="2600"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endParaRPr lang="zh-CN" altLang="en-US" sz="2600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r>
              <a:rPr lang="zh-CN" altLang="en-US" sz="2600">
                <a:latin typeface="Lantinghei SC Demibold"/>
                <a:ea typeface="微软雅黑" pitchFamily="2" charset="-122"/>
                <a:sym typeface="Lantinghei SC Demibold"/>
              </a:rPr>
              <a:t>所有的线上数据加密存储在</a:t>
            </a:r>
            <a:r>
              <a:rPr lang="zh-CN" altLang="en-US" sz="2600" b="1">
                <a:latin typeface="Lantinghei SC Demibold"/>
                <a:ea typeface="微软雅黑" pitchFamily="2" charset="-122"/>
                <a:sym typeface="Lantinghei SC Demibold"/>
              </a:rPr>
              <a:t>阿里云</a:t>
            </a:r>
            <a:r>
              <a:rPr lang="zh-CN" altLang="en-US" sz="2600">
                <a:latin typeface="Lantinghei SC Demibold"/>
                <a:ea typeface="微软雅黑" pitchFamily="2" charset="-122"/>
                <a:sym typeface="Lantinghei SC Demibold"/>
              </a:rPr>
              <a:t>中，安全／稳定，不再担心数据损坏和丢失</a:t>
            </a:r>
            <a:endParaRPr lang="zh-CN" altLang="en-US" sz="2600"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endParaRPr lang="zh-CN" altLang="en-US" sz="2600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r>
              <a:rPr lang="zh-CN" altLang="en-US" sz="2600">
                <a:latin typeface="微软雅黑" pitchFamily="2" charset="-122"/>
                <a:ea typeface="微软雅黑" pitchFamily="2" charset="-122"/>
                <a:sym typeface="Lantinghei SC Demibold"/>
              </a:rPr>
              <a:t>短信被屏蔽？思迅微商店所有消息通过微信实时推送到顾客手机，</a:t>
            </a:r>
            <a:r>
              <a:rPr lang="en-US" altLang="zh-CN" sz="2600" b="1">
                <a:latin typeface="微软雅黑" pitchFamily="2" charset="-122"/>
                <a:ea typeface="微软雅黑" pitchFamily="2" charset="-122"/>
                <a:sym typeface="Lantinghei SC Demibold"/>
              </a:rPr>
              <a:t>100%</a:t>
            </a:r>
            <a:r>
              <a:rPr lang="zh-CN" altLang="en-US" sz="2600">
                <a:latin typeface="微软雅黑" pitchFamily="2" charset="-122"/>
                <a:ea typeface="微软雅黑" pitchFamily="2" charset="-122"/>
                <a:sym typeface="Lantinghei SC Demibold"/>
              </a:rPr>
              <a:t>到达，更能与顾客双向互动，全免费</a:t>
            </a:r>
            <a:endParaRPr lang="zh-CN" altLang="en-US" sz="260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Lantinghei SC Demibold"/>
            </a:endParaRPr>
          </a:p>
          <a:p>
            <a:pPr marL="514350" lvl="0" indent="-514350" eaLnBrk="1" hangingPunct="1">
              <a:lnSpc>
                <a:spcPct val="90000"/>
              </a:lnSpc>
              <a:buAutoNum type="arabicPeriod"/>
            </a:pPr>
            <a:endParaRPr lang="zh-CN" altLang="en-US" sz="2665">
              <a:solidFill>
                <a:schemeClr val="tx1"/>
              </a:solidFill>
              <a:latin typeface="Lantinghei SC Demibold"/>
              <a:ea typeface="微软雅黑" pitchFamily="2" charset="-122"/>
              <a:sym typeface="Lantinghei SC Demibold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4745" y="1406525"/>
            <a:ext cx="4973320" cy="4030980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0555" y="2990850"/>
            <a:ext cx="5092700" cy="5635625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610" y="5151120"/>
            <a:ext cx="5280660" cy="4319905"/>
          </a:xfrm>
          <a:prstGeom prst="rect">
            <a:avLst/>
          </a:prstGeom>
          <a:noFill/>
          <a:ln w="9525">
            <a:noFill/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8620760" y="445579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8620760" y="680783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84605" y="445579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284605" y="6807835"/>
            <a:ext cx="6120130" cy="1995170"/>
          </a:xfrm>
          <a:prstGeom prst="rect">
            <a:avLst/>
          </a:prstGeom>
          <a:solidFill>
            <a:srgbClr val="DEE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3" name="Rectangle 4"/>
          <p:cNvSpPr/>
          <p:nvPr/>
        </p:nvSpPr>
        <p:spPr>
          <a:xfrm>
            <a:off x="-26035" y="2163445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6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en-US" altLang="zh-CN" sz="3550" b="1" dirty="0" smtClean="0">
                <a:solidFill>
                  <a:srgbClr val="4B5E75"/>
                </a:solidFill>
                <a:cs typeface="+mn-ea"/>
                <a:sym typeface="+mn-ea"/>
              </a:rPr>
              <a:t>020</a:t>
            </a:r>
            <a:r>
              <a:rPr lang="zh-CN" altLang="en-US" sz="3550" b="1" dirty="0" smtClean="0">
                <a:solidFill>
                  <a:srgbClr val="4B5E75"/>
                </a:solidFill>
                <a:cs typeface="+mn-ea"/>
                <a:sym typeface="+mn-ea"/>
              </a:rPr>
              <a:t>微商城</a:t>
            </a:r>
            <a:endParaRPr lang="zh-CN" altLang="en-US" sz="3550" b="1" dirty="0" smtClean="0">
              <a:solidFill>
                <a:srgbClr val="4B5E75"/>
              </a:solidFill>
              <a:cs typeface="+mn-ea"/>
              <a:sym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2275205" y="2225358"/>
            <a:ext cx="3112135" cy="11169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订单管理</a:t>
            </a:r>
            <a:endParaRPr lang="zh-CN" altLang="en-US" sz="2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实时推送到门店</a:t>
            </a:r>
            <a:endParaRPr lang="zh-CN" altLang="en-US" sz="2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6984365" y="2225358"/>
            <a:ext cx="3580130" cy="111696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会员管理</a:t>
            </a:r>
            <a:endParaRPr lang="zh-CN" altLang="en-US" sz="2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2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随时随地不受限制</a:t>
            </a:r>
            <a:endParaRPr lang="zh-CN" altLang="en-US" sz="2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12151995" y="2225358"/>
            <a:ext cx="3215640" cy="111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多渠道支付</a:t>
            </a:r>
            <a:endParaRPr lang="zh-CN" altLang="en-US" sz="2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000"/>
              </a:lnSpc>
              <a:buNone/>
            </a:pPr>
            <a:r>
              <a:rPr lang="zh-CN" altLang="en-US" sz="2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顾客购买更便利</a:t>
            </a:r>
            <a:endParaRPr lang="zh-CN" altLang="en-US" sz="2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42" name="MH_SubTitle_2"/>
          <p:cNvSpPr/>
          <p:nvPr/>
        </p:nvSpPr>
        <p:spPr>
          <a:xfrm>
            <a:off x="6748400" y="5300191"/>
            <a:ext cx="2412529" cy="2412529"/>
          </a:xfrm>
          <a:prstGeom prst="ellipse">
            <a:avLst/>
          </a:prstGeom>
          <a:solidFill>
            <a:srgbClr val="75BC37"/>
          </a:solidFill>
          <a:ln w="254000">
            <a:noFill/>
          </a:ln>
          <a:effectLst>
            <a:innerShdw blurRad="63500" dist="25400" dir="18900000">
              <a:prstClr val="black">
                <a:alpha val="15000"/>
              </a:prstClr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p>
            <a:pPr marL="0" marR="0" lvl="0" algn="ctr" defTabSz="914400" rtl="0" eaLnBrk="1" latinLnBrk="0" hangingPunct="1">
              <a:spcBef>
                <a:spcPts val="0"/>
              </a:spcBef>
              <a:buNone/>
            </a:pPr>
            <a:r>
              <a:rPr kumimoji="0" lang="zh-CN" altLang="en-US" sz="4600" b="1" i="0" u="none" strike="noStrike" kern="1200" cap="none" normalizeH="0" baseline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核心</a:t>
            </a:r>
            <a:endParaRPr kumimoji="0" lang="zh-CN" altLang="en-US" sz="4600" b="1" i="0" u="none" strike="noStrike" kern="1200" cap="none" normalizeH="0" baseline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marL="0" marR="0" lvl="0" algn="ctr" defTabSz="914400" rtl="0" eaLnBrk="1" latinLnBrk="0" hangingPunct="1">
              <a:spcBef>
                <a:spcPts val="0"/>
              </a:spcBef>
              <a:buNone/>
            </a:pPr>
            <a:r>
              <a:rPr kumimoji="0" lang="zh-CN" altLang="en-US" sz="4600" b="1" i="0" u="none" strike="noStrike" kern="1200" cap="none" normalizeH="0" baseline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价值</a:t>
            </a:r>
            <a:endParaRPr kumimoji="0" lang="zh-CN" altLang="en-US" sz="4600" b="1" i="0" u="none" strike="noStrike" kern="1200" cap="none" normalizeH="0" baseline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679575" y="4415155"/>
            <a:ext cx="343725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一站式购物体验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1679575" y="5273675"/>
            <a:ext cx="4879975" cy="9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打开微信即可自助购物、支付、分享，体验完美的移动购物新姿势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3" name="TextBox 18"/>
          <p:cNvSpPr txBox="1"/>
          <p:nvPr/>
        </p:nvSpPr>
        <p:spPr bwMode="auto">
          <a:xfrm>
            <a:off x="1650365" y="6891655"/>
            <a:ext cx="343725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降低企业运营成本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1650365" y="7750175"/>
            <a:ext cx="48799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零0成本公众号营销，为企业节省开支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6" name="TextBox 18"/>
          <p:cNvSpPr txBox="1"/>
          <p:nvPr/>
        </p:nvSpPr>
        <p:spPr bwMode="auto">
          <a:xfrm>
            <a:off x="9351645" y="4457700"/>
            <a:ext cx="3437255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大数据精准营销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9351645" y="5316220"/>
            <a:ext cx="4879975" cy="9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会员消费行为分析，形成促销、优惠精准推送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16" name="TextBox 18"/>
          <p:cNvSpPr txBox="1"/>
          <p:nvPr/>
        </p:nvSpPr>
        <p:spPr bwMode="auto">
          <a:xfrm>
            <a:off x="9351645" y="7005955"/>
            <a:ext cx="393192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快速提升品牌知名度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17" name="矩形 1"/>
          <p:cNvSpPr>
            <a:spLocks noChangeArrowheads="1"/>
          </p:cNvSpPr>
          <p:nvPr/>
        </p:nvSpPr>
        <p:spPr bwMode="auto">
          <a:xfrm>
            <a:off x="9351645" y="7864475"/>
            <a:ext cx="48799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产品及品牌形象的移动展示平台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24" name="图片 23" descr="图标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085" y="2358390"/>
            <a:ext cx="984250" cy="900430"/>
          </a:xfrm>
          <a:prstGeom prst="rect">
            <a:avLst/>
          </a:prstGeom>
        </p:spPr>
      </p:pic>
      <p:pic>
        <p:nvPicPr>
          <p:cNvPr id="25" name="图片 24" descr="图标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830" y="2319020"/>
            <a:ext cx="767715" cy="991870"/>
          </a:xfrm>
          <a:prstGeom prst="rect">
            <a:avLst/>
          </a:prstGeom>
        </p:spPr>
      </p:pic>
      <p:pic>
        <p:nvPicPr>
          <p:cNvPr id="26" name="图片 25" descr="图标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200" y="2336800"/>
            <a:ext cx="862965" cy="956945"/>
          </a:xfrm>
          <a:prstGeom prst="rect">
            <a:avLst/>
          </a:prstGeom>
        </p:spPr>
      </p:pic>
      <p:pic>
        <p:nvPicPr>
          <p:cNvPr id="8" name="图片 7" descr="sixun-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pic>
        <p:nvPicPr>
          <p:cNvPr id="43" name="图片 42" descr="客至LOGO黑色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7855" y="18224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56154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产品主要功能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5900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621570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387702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04275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20848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538255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254828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4971401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40" name="任意多边形 39"/>
          <p:cNvSpPr/>
          <p:nvPr/>
        </p:nvSpPr>
        <p:spPr>
          <a:xfrm>
            <a:off x="6198870" y="3004185"/>
            <a:ext cx="616648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026910" y="4084320"/>
            <a:ext cx="7590790" cy="1135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思迅会员营销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(</a:t>
            </a:r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中级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)</a:t>
            </a:r>
            <a:endParaRPr lang="en-US" altLang="zh-CN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210935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531235" y="6196965"/>
            <a:ext cx="177546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03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7423785" y="5962015"/>
            <a:ext cx="2480310" cy="424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会员营销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3149600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14" name="KSO_Shape"/>
          <p:cNvSpPr/>
          <p:nvPr/>
        </p:nvSpPr>
        <p:spPr bwMode="auto">
          <a:xfrm>
            <a:off x="357378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7026910" y="3108960"/>
            <a:ext cx="261683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第三部分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136130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0662285" y="5962650"/>
            <a:ext cx="3045460" cy="440055"/>
            <a:chOff x="16791" y="9390"/>
            <a:chExt cx="4796" cy="693"/>
          </a:xfrm>
        </p:grpSpPr>
        <p:sp>
          <p:nvSpPr>
            <p:cNvPr id="24" name="文本框 9"/>
            <p:cNvSpPr txBox="1"/>
            <p:nvPr/>
          </p:nvSpPr>
          <p:spPr>
            <a:xfrm>
              <a:off x="17311" y="9390"/>
              <a:ext cx="4276" cy="6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L="0" lvl="1">
                <a:buFont typeface="Wingdings" pitchFamily="2" charset="2"/>
              </a:pPr>
              <a:r>
                <a:rPr lang="zh-CN" sz="26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微商店</a:t>
              </a:r>
              <a:endParaRPr lang="zh-CN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6791" y="9664"/>
              <a:ext cx="251" cy="2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1" name="图片 40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" y="182245"/>
            <a:ext cx="2602230" cy="349250"/>
          </a:xfrm>
          <a:prstGeom prst="rect">
            <a:avLst/>
          </a:prstGeom>
        </p:spPr>
      </p:pic>
      <p:pic>
        <p:nvPicPr>
          <p:cNvPr id="43" name="图片 42" descr="客至LOGO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55" y="182245"/>
            <a:ext cx="2602230" cy="349250"/>
          </a:xfrm>
          <a:prstGeom prst="rect">
            <a:avLst/>
          </a:prstGeom>
        </p:spPr>
      </p:pic>
      <p:sp>
        <p:nvSpPr>
          <p:cNvPr id="63" name="文本框 9"/>
          <p:cNvSpPr txBox="1"/>
          <p:nvPr/>
        </p:nvSpPr>
        <p:spPr>
          <a:xfrm>
            <a:off x="7423785" y="6735445"/>
            <a:ext cx="2480310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营销员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4" name="文本框 9"/>
          <p:cNvSpPr txBox="1"/>
          <p:nvPr/>
        </p:nvSpPr>
        <p:spPr>
          <a:xfrm>
            <a:off x="10992485" y="6735445"/>
            <a:ext cx="2380615" cy="424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微会员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7136130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10662285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2385"/>
            <a:ext cx="16269335" cy="101733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rgbClr val="58595B"/>
                </a:solidFill>
                <a:latin typeface="微软雅黑" pitchFamily="2" charset="-122"/>
                <a:ea typeface="微软雅黑" pitchFamily="2" charset="-122"/>
              </a:rPr>
              <a:t>公司历程</a:t>
            </a:r>
            <a:endParaRPr lang="zh-CN" altLang="en-US" sz="3555" b="1" dirty="0" smtClean="0">
              <a:solidFill>
                <a:srgbClr val="58595B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32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3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9250680" y="4948555"/>
            <a:ext cx="5918200" cy="430530"/>
            <a:chOff x="14568" y="9149"/>
            <a:chExt cx="9320" cy="678"/>
          </a:xfrm>
        </p:grpSpPr>
        <p:cxnSp>
          <p:nvCxnSpPr>
            <p:cNvPr id="369" name="Straight Connector 45"/>
            <p:cNvCxnSpPr/>
            <p:nvPr/>
          </p:nvCxnSpPr>
          <p:spPr>
            <a:xfrm>
              <a:off x="23888" y="9149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45"/>
            <p:cNvCxnSpPr/>
            <p:nvPr/>
          </p:nvCxnSpPr>
          <p:spPr>
            <a:xfrm>
              <a:off x="14568" y="9149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45"/>
            <p:cNvCxnSpPr/>
            <p:nvPr/>
          </p:nvCxnSpPr>
          <p:spPr>
            <a:xfrm>
              <a:off x="22024" y="9149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45"/>
            <p:cNvCxnSpPr/>
            <p:nvPr/>
          </p:nvCxnSpPr>
          <p:spPr>
            <a:xfrm>
              <a:off x="20160" y="9149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45"/>
            <p:cNvCxnSpPr/>
            <p:nvPr/>
          </p:nvCxnSpPr>
          <p:spPr>
            <a:xfrm>
              <a:off x="18296" y="9149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5"/>
            <p:cNvCxnSpPr/>
            <p:nvPr/>
          </p:nvCxnSpPr>
          <p:spPr>
            <a:xfrm>
              <a:off x="16432" y="9149"/>
              <a:ext cx="1" cy="679"/>
            </a:xfrm>
            <a:prstGeom prst="line">
              <a:avLst/>
            </a:prstGeom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5" name="Straight Connector 14"/>
          <p:cNvCxnSpPr/>
          <p:nvPr/>
        </p:nvCxnSpPr>
        <p:spPr>
          <a:xfrm>
            <a:off x="0" y="5604510"/>
            <a:ext cx="16252825" cy="0"/>
          </a:xfrm>
          <a:prstGeom prst="line">
            <a:avLst/>
          </a:prstGeom>
          <a:ln w="47625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9061450" y="5942965"/>
            <a:ext cx="6781800" cy="3489960"/>
            <a:chOff x="14175" y="2645"/>
            <a:chExt cx="10680" cy="5496"/>
          </a:xfrm>
        </p:grpSpPr>
        <p:sp>
          <p:nvSpPr>
            <p:cNvPr id="43" name="Text Box 5"/>
            <p:cNvSpPr txBox="1"/>
            <p:nvPr/>
          </p:nvSpPr>
          <p:spPr>
            <a:xfrm>
              <a:off x="16063" y="2645"/>
              <a:ext cx="8792" cy="9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170" tIns="46990" rIns="90170" bIns="46990" anchor="t">
              <a:spAutoFit/>
            </a:bodyPr>
            <a:lstStyle/>
            <a:p>
              <a:pPr lvl="0" indent="0">
                <a:lnSpc>
                  <a:spcPts val="4000"/>
                </a:lnSpc>
              </a:pPr>
              <a:r>
                <a:rPr lang="zh-CN" altLang="en-US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思迅软件被评为“深圳市重点软件企业”</a:t>
              </a:r>
              <a:endParaRPr lang="zh-CN" altLang="en-US" sz="17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sym typeface="+mn-ea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14175" y="2808"/>
              <a:ext cx="1712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en-US" altLang="zh-CN" sz="3200">
                  <a:solidFill>
                    <a:srgbClr val="FFC000"/>
                  </a:solidFill>
                </a:rPr>
                <a:t>2012</a:t>
              </a:r>
              <a:endParaRPr lang="en-US" altLang="zh-CN" sz="3200">
                <a:solidFill>
                  <a:srgbClr val="FFC000"/>
                </a:solidFill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14175" y="3535"/>
              <a:ext cx="10680" cy="4606"/>
              <a:chOff x="14175" y="3535"/>
              <a:chExt cx="10680" cy="4606"/>
            </a:xfrm>
          </p:grpSpPr>
          <p:sp>
            <p:nvSpPr>
              <p:cNvPr id="63" name="Text Box 5"/>
              <p:cNvSpPr txBox="1"/>
              <p:nvPr/>
            </p:nvSpPr>
            <p:spPr>
              <a:xfrm>
                <a:off x="16063" y="3535"/>
                <a:ext cx="8792" cy="17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0170" tIns="46990" rIns="90170" bIns="46990" anchor="t">
                <a:spAutoFit/>
              </a:bodyPr>
              <a:p>
                <a:pPr lvl="0" indent="0">
                  <a:lnSpc>
                    <a:spcPts val="4000"/>
                  </a:lnSpc>
                </a:pP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+mn-ea"/>
                  </a:rPr>
                  <a:t>引入战略投资者—石基信息（股票代码：002153）</a:t>
                </a:r>
                <a:endParaRPr lang="zh-CN" altLang="en-US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+mn-ea"/>
                </a:endParaRPr>
              </a:p>
              <a:p>
                <a:pPr lvl="0" indent="0">
                  <a:lnSpc>
                    <a:spcPts val="4000"/>
                  </a:lnSpc>
                </a:pPr>
                <a:endParaRPr lang="zh-CN" altLang="en-US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+mn-ea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14175" y="3691"/>
                <a:ext cx="1712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3200">
                    <a:solidFill>
                      <a:srgbClr val="FFC000"/>
                    </a:solidFill>
                  </a:rPr>
                  <a:t>2013</a:t>
                </a:r>
                <a:endParaRPr lang="en-US" altLang="zh-CN" sz="3200">
                  <a:solidFill>
                    <a:srgbClr val="FFC000"/>
                  </a:solidFill>
                </a:endParaRPr>
              </a:p>
            </p:txBody>
          </p:sp>
          <p:sp>
            <p:nvSpPr>
              <p:cNvPr id="65" name="Text Box 5"/>
              <p:cNvSpPr txBox="1"/>
              <p:nvPr/>
            </p:nvSpPr>
            <p:spPr>
              <a:xfrm>
                <a:off x="16063" y="4427"/>
                <a:ext cx="8792" cy="176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0170" tIns="46990" rIns="90170" bIns="46990" anchor="t">
                <a:spAutoFit/>
              </a:bodyPr>
              <a:lstStyle/>
              <a:p>
                <a:pPr lvl="0" indent="0">
                  <a:lnSpc>
                    <a:spcPts val="4000"/>
                  </a:lnSpc>
                </a:pP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+mn-ea"/>
                  </a:rPr>
                  <a:t>思迅软件发布基于公有云服务模式的管理软件-思迅天店</a:t>
                </a:r>
                <a:endParaRPr lang="zh-CN" altLang="en-US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+mn-ea"/>
                </a:endParaRPr>
              </a:p>
              <a:p>
                <a:pPr lvl="0" indent="0">
                  <a:lnSpc>
                    <a:spcPts val="4000"/>
                  </a:lnSpc>
                </a:pPr>
                <a:endParaRPr lang="zh-CN" altLang="en-US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+mn-ea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4175" y="4574"/>
                <a:ext cx="1712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3200">
                    <a:solidFill>
                      <a:srgbClr val="FFC000"/>
                    </a:solidFill>
                  </a:rPr>
                  <a:t>2014</a:t>
                </a:r>
                <a:endParaRPr lang="en-US" altLang="zh-CN" sz="3200">
                  <a:solidFill>
                    <a:srgbClr val="FFC000"/>
                  </a:solidFill>
                </a:endParaRPr>
              </a:p>
            </p:txBody>
          </p:sp>
          <p:sp>
            <p:nvSpPr>
              <p:cNvPr id="67" name="Text Box 5"/>
              <p:cNvSpPr txBox="1"/>
              <p:nvPr/>
            </p:nvSpPr>
            <p:spPr>
              <a:xfrm>
                <a:off x="16063" y="5316"/>
                <a:ext cx="8792" cy="9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0170" tIns="46990" rIns="90170" bIns="46990" anchor="t">
                <a:spAutoFit/>
              </a:bodyPr>
              <a:lstStyle/>
              <a:p>
                <a:pPr lvl="0" indent="0">
                  <a:lnSpc>
                    <a:spcPts val="4000"/>
                  </a:lnSpc>
                </a:pP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思迅软件设立全资子公司“思迅网络</a:t>
                </a: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+mn-ea"/>
                  </a:rPr>
                  <a:t>”</a:t>
                </a:r>
                <a:endParaRPr lang="zh-CN" altLang="en-US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+mn-ea"/>
                </a:endParaRPr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14175" y="5457"/>
                <a:ext cx="1712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3200">
                    <a:solidFill>
                      <a:srgbClr val="FFC000"/>
                    </a:solidFill>
                  </a:rPr>
                  <a:t>2015</a:t>
                </a:r>
                <a:endParaRPr lang="en-US" altLang="zh-CN" sz="3200">
                  <a:solidFill>
                    <a:srgbClr val="FFC000"/>
                  </a:solidFill>
                </a:endParaRPr>
              </a:p>
            </p:txBody>
          </p:sp>
          <p:sp>
            <p:nvSpPr>
              <p:cNvPr id="69" name="Text Box 5"/>
              <p:cNvSpPr txBox="1"/>
              <p:nvPr/>
            </p:nvSpPr>
            <p:spPr>
              <a:xfrm>
                <a:off x="16063" y="6134"/>
                <a:ext cx="6245" cy="9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0170" tIns="46990" rIns="90170" bIns="46990" anchor="t">
                <a:spAutoFit/>
              </a:bodyPr>
              <a:lstStyle/>
              <a:p>
                <a:pPr lvl="0" indent="0">
                  <a:lnSpc>
                    <a:spcPts val="4000"/>
                  </a:lnSpc>
                </a:pP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新三板上市（股票代码：</a:t>
                </a:r>
                <a:r>
                  <a:rPr lang="en-US" altLang="zh-CN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838758</a:t>
                </a: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）</a:t>
                </a:r>
                <a:endParaRPr lang="zh-CN" altLang="en-US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宋体" pitchFamily="2" charset="-122"/>
                </a:endParaRPr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14175" y="6340"/>
                <a:ext cx="1712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3200">
                    <a:solidFill>
                      <a:srgbClr val="FFC000"/>
                    </a:solidFill>
                  </a:rPr>
                  <a:t>2016</a:t>
                </a:r>
                <a:endParaRPr lang="en-US" altLang="zh-CN" sz="3200">
                  <a:solidFill>
                    <a:srgbClr val="FFC000"/>
                  </a:solidFill>
                </a:endParaRPr>
              </a:p>
            </p:txBody>
          </p:sp>
          <p:sp>
            <p:nvSpPr>
              <p:cNvPr id="71" name="Text Box 5"/>
              <p:cNvSpPr txBox="1"/>
              <p:nvPr/>
            </p:nvSpPr>
            <p:spPr>
              <a:xfrm>
                <a:off x="16063" y="7112"/>
                <a:ext cx="8792" cy="95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90170" tIns="46990" rIns="90170" bIns="46990" anchor="t">
                <a:spAutoFit/>
              </a:bodyPr>
              <a:lstStyle/>
              <a:p>
                <a:pPr lvl="0" indent="0">
                  <a:lnSpc>
                    <a:spcPts val="4000"/>
                  </a:lnSpc>
                </a:pP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荣获第十届中国商业信息化行业大会</a:t>
                </a:r>
                <a:r>
                  <a:rPr lang="en-US" altLang="zh-CN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“</a:t>
                </a:r>
                <a:r>
                  <a:rPr lang="zh-CN" altLang="en-US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十年贡献成就奖</a:t>
                </a:r>
                <a:r>
                  <a:rPr lang="en-US" altLang="zh-CN" sz="1700" b="1" dirty="0">
                    <a:solidFill>
                      <a:srgbClr val="006142"/>
                    </a:solidFill>
                    <a:latin typeface="微软雅黑" pitchFamily="2" charset="-122"/>
                    <a:ea typeface="微软雅黑" pitchFamily="2" charset="-122"/>
                    <a:sym typeface="宋体" pitchFamily="2" charset="-122"/>
                  </a:rPr>
                  <a:t>”</a:t>
                </a:r>
                <a:endParaRPr lang="en-US" altLang="zh-CN" sz="1700" b="1" dirty="0">
                  <a:solidFill>
                    <a:srgbClr val="006142"/>
                  </a:solidFill>
                  <a:latin typeface="微软雅黑" pitchFamily="2" charset="-122"/>
                  <a:ea typeface="微软雅黑" pitchFamily="2" charset="-122"/>
                  <a:sym typeface="宋体" pitchFamily="2" charset="-122"/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14175" y="7223"/>
                <a:ext cx="1712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 anchor="t">
                <a:spAutoFit/>
              </a:bodyPr>
              <a:p>
                <a:pPr algn="ctr"/>
                <a:r>
                  <a:rPr lang="en-US" altLang="zh-CN" sz="3200">
                    <a:solidFill>
                      <a:srgbClr val="FFC000"/>
                    </a:solidFill>
                  </a:rPr>
                  <a:t>2017</a:t>
                </a:r>
                <a:endParaRPr lang="en-US" altLang="zh-CN" sz="3200">
                  <a:solidFill>
                    <a:srgbClr val="FFC000"/>
                  </a:solidFill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590550" y="5942965"/>
            <a:ext cx="7645400" cy="3256243"/>
            <a:chOff x="1041" y="9428"/>
            <a:chExt cx="12040" cy="5500"/>
          </a:xfrm>
        </p:grpSpPr>
        <p:sp>
          <p:nvSpPr>
            <p:cNvPr id="104" name="Text Box 5"/>
            <p:cNvSpPr txBox="1"/>
            <p:nvPr/>
          </p:nvSpPr>
          <p:spPr>
            <a:xfrm>
              <a:off x="2929" y="9428"/>
              <a:ext cx="10152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170" tIns="46990" rIns="90170" bIns="46990" anchor="t">
              <a:spAutoFit/>
            </a:bodyPr>
            <a:p>
              <a:pPr lvl="0" indent="0">
                <a:lnSpc>
                  <a:spcPts val="4000"/>
                </a:lnSpc>
              </a:pP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</a:rPr>
                <a:t>推出国内第一个产品化的零售管理软件“思迅</a:t>
              </a:r>
              <a:r>
                <a:rPr lang="en-US" altLang="x-none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</a:rPr>
                <a:t> 2001 </a:t>
              </a: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</a:rPr>
                <a:t>进销存</a:t>
              </a:r>
              <a:r>
                <a:rPr lang="en-US" altLang="x-none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</a:rPr>
                <a:t>V2.0”</a:t>
              </a:r>
              <a:endParaRPr lang="en-US" altLang="x-none" sz="1700" b="1" dirty="0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1041" y="9545"/>
              <a:ext cx="1712" cy="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3200">
                  <a:solidFill>
                    <a:srgbClr val="7FB738"/>
                  </a:solidFill>
                </a:rPr>
                <a:t>1998</a:t>
              </a:r>
              <a:endParaRPr lang="en-US" altLang="zh-CN" sz="3200">
                <a:solidFill>
                  <a:srgbClr val="7FB738"/>
                </a:solidFill>
              </a:endParaRPr>
            </a:p>
          </p:txBody>
        </p:sp>
        <p:sp>
          <p:nvSpPr>
            <p:cNvPr id="106" name="Text Box 5"/>
            <p:cNvSpPr txBox="1"/>
            <p:nvPr/>
          </p:nvSpPr>
          <p:spPr>
            <a:xfrm>
              <a:off x="2929" y="10296"/>
              <a:ext cx="10152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170" tIns="46990" rIns="90170" bIns="46990" anchor="t">
              <a:spAutoFit/>
            </a:bodyPr>
            <a:p>
              <a:pPr lvl="0" indent="0">
                <a:lnSpc>
                  <a:spcPts val="4000"/>
                </a:lnSpc>
              </a:pP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荣获</a:t>
              </a:r>
              <a:r>
                <a:rPr lang="en-US" altLang="x-none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IBM</a:t>
              </a: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亚太区零售业成就奖</a:t>
              </a:r>
              <a:endParaRPr lang="zh-CN" altLang="en-US" sz="1700" b="1" dirty="0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  <a:sym typeface="+mn-ea"/>
              </a:endParaRPr>
            </a:p>
          </p:txBody>
        </p:sp>
        <p:sp>
          <p:nvSpPr>
            <p:cNvPr id="107" name="Text Box 5"/>
            <p:cNvSpPr txBox="1"/>
            <p:nvPr/>
          </p:nvSpPr>
          <p:spPr>
            <a:xfrm>
              <a:off x="2929" y="11164"/>
              <a:ext cx="10152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170" tIns="46990" rIns="90170" bIns="46990" anchor="t">
              <a:spAutoFit/>
            </a:bodyPr>
            <a:p>
              <a:pPr lvl="0" indent="0">
                <a:lnSpc>
                  <a:spcPts val="4000"/>
                </a:lnSpc>
              </a:pP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思迅软件当选</a:t>
              </a:r>
              <a:r>
                <a:rPr lang="en-US" altLang="x-none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“</a:t>
              </a: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零售业最受好评十佳</a:t>
              </a:r>
              <a:r>
                <a:rPr lang="en-US" altLang="x-none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IT</a:t>
              </a: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软件服务商</a:t>
              </a:r>
              <a:r>
                <a:rPr lang="en-US" altLang="x-none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”</a:t>
              </a:r>
              <a:endParaRPr lang="en-US" altLang="x-none" sz="1700" b="1" dirty="0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  <a:sym typeface="+mn-ea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1041" y="11307"/>
              <a:ext cx="1712" cy="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3200">
                  <a:solidFill>
                    <a:srgbClr val="7FB738"/>
                  </a:solidFill>
                </a:rPr>
                <a:t>2008</a:t>
              </a:r>
              <a:endParaRPr lang="en-US" altLang="zh-CN" sz="3200">
                <a:solidFill>
                  <a:srgbClr val="7FB738"/>
                </a:solidFill>
              </a:endParaRPr>
            </a:p>
          </p:txBody>
        </p:sp>
        <p:sp>
          <p:nvSpPr>
            <p:cNvPr id="109" name="Text Box 5"/>
            <p:cNvSpPr txBox="1"/>
            <p:nvPr/>
          </p:nvSpPr>
          <p:spPr>
            <a:xfrm>
              <a:off x="2929" y="12032"/>
              <a:ext cx="10152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170" tIns="46990" rIns="90170" bIns="46990" anchor="t">
              <a:spAutoFit/>
            </a:bodyPr>
            <a:p>
              <a:pPr lvl="0" indent="0">
                <a:lnSpc>
                  <a:spcPts val="4000"/>
                </a:lnSpc>
              </a:pP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思迅软件荣获</a:t>
              </a:r>
              <a:r>
                <a:rPr lang="en-US" altLang="x-none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“</a:t>
              </a: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国家级高新技术企业奖”</a:t>
              </a:r>
              <a:endParaRPr lang="zh-CN" altLang="en-US" sz="1700" b="1" dirty="0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  <a:sym typeface="+mn-ea"/>
              </a:endParaRPr>
            </a:p>
          </p:txBody>
        </p:sp>
        <p:sp>
          <p:nvSpPr>
            <p:cNvPr id="110" name="Text Box 5"/>
            <p:cNvSpPr txBox="1"/>
            <p:nvPr/>
          </p:nvSpPr>
          <p:spPr>
            <a:xfrm>
              <a:off x="2929" y="12900"/>
              <a:ext cx="10152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170" tIns="46990" rIns="90170" bIns="46990" anchor="t">
              <a:spAutoFit/>
            </a:bodyPr>
            <a:p>
              <a:pPr lvl="0" indent="0">
                <a:lnSpc>
                  <a:spcPts val="4000"/>
                </a:lnSpc>
              </a:pP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思迅软件荣获行业信息化“十大品牌企业奖”</a:t>
              </a:r>
              <a:endParaRPr lang="zh-CN" altLang="en-US" sz="1700" b="1" dirty="0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  <a:sym typeface="+mn-ea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1041" y="13069"/>
              <a:ext cx="1712" cy="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3200">
                  <a:solidFill>
                    <a:srgbClr val="7FB738"/>
                  </a:solidFill>
                </a:rPr>
                <a:t>2010</a:t>
              </a:r>
              <a:endParaRPr lang="en-US" altLang="zh-CN" sz="3200">
                <a:solidFill>
                  <a:srgbClr val="7FB738"/>
                </a:solidFill>
              </a:endParaRPr>
            </a:p>
          </p:txBody>
        </p:sp>
        <p:sp>
          <p:nvSpPr>
            <p:cNvPr id="112" name="Text Box 5"/>
            <p:cNvSpPr txBox="1"/>
            <p:nvPr/>
          </p:nvSpPr>
          <p:spPr>
            <a:xfrm>
              <a:off x="2929" y="13768"/>
              <a:ext cx="10152" cy="101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0170" tIns="46990" rIns="90170" bIns="46990" anchor="t">
              <a:spAutoFit/>
            </a:bodyPr>
            <a:p>
              <a:pPr lvl="0" indent="0">
                <a:lnSpc>
                  <a:spcPts val="4000"/>
                </a:lnSpc>
              </a:pPr>
              <a:r>
                <a:rPr lang="zh-CN" altLang="en-US" sz="1700" b="1" dirty="0">
                  <a:solidFill>
                    <a:srgbClr val="005220"/>
                  </a:solidFill>
                  <a:latin typeface="微软雅黑" pitchFamily="2" charset="-122"/>
                  <a:ea typeface="微软雅黑" pitchFamily="2" charset="-122"/>
                  <a:sym typeface="Arial" pitchFamily="34" charset="0"/>
                </a:rPr>
                <a:t>思迅软件用户数突破20万</a:t>
              </a:r>
              <a:endParaRPr lang="zh-CN" altLang="en-US" sz="1700" b="1" dirty="0">
                <a:solidFill>
                  <a:srgbClr val="005220"/>
                </a:solidFill>
                <a:latin typeface="微软雅黑" pitchFamily="2" charset="-122"/>
                <a:ea typeface="微软雅黑" pitchFamily="2" charset="-122"/>
                <a:sym typeface="Arial" pitchFamily="34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>
              <a:off x="1047" y="13950"/>
              <a:ext cx="1664" cy="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3200">
                  <a:solidFill>
                    <a:srgbClr val="7FB738"/>
                  </a:solidFill>
                </a:rPr>
                <a:t>2011</a:t>
              </a:r>
              <a:endParaRPr lang="en-US" altLang="zh-CN" sz="3200">
                <a:solidFill>
                  <a:srgbClr val="7FB738"/>
                </a:solidFill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1041" y="10426"/>
              <a:ext cx="1712" cy="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3200">
                  <a:solidFill>
                    <a:srgbClr val="7FB738"/>
                  </a:solidFill>
                </a:rPr>
                <a:t>2005</a:t>
              </a:r>
              <a:endParaRPr lang="en-US" altLang="zh-CN" sz="3200">
                <a:solidFill>
                  <a:srgbClr val="7FB738"/>
                </a:solidFill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1041" y="12188"/>
              <a:ext cx="1712" cy="9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3200">
                  <a:solidFill>
                    <a:srgbClr val="7FB738"/>
                  </a:solidFill>
                </a:rPr>
                <a:t>2009</a:t>
              </a:r>
              <a:endParaRPr lang="en-US" altLang="zh-CN" sz="3200">
                <a:solidFill>
                  <a:srgbClr val="7FB738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786495" y="3931920"/>
            <a:ext cx="6913245" cy="1010920"/>
            <a:chOff x="13837" y="9921"/>
            <a:chExt cx="10887" cy="1592"/>
          </a:xfrm>
        </p:grpSpPr>
        <p:sp>
          <p:nvSpPr>
            <p:cNvPr id="8" name="Oval 42"/>
            <p:cNvSpPr/>
            <p:nvPr/>
          </p:nvSpPr>
          <p:spPr>
            <a:xfrm>
              <a:off x="17555" y="9921"/>
              <a:ext cx="1592" cy="1593"/>
            </a:xfrm>
            <a:prstGeom prst="ellipse">
              <a:avLst/>
            </a:prstGeom>
            <a:solidFill>
              <a:srgbClr val="DEA700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2014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9" name="Oval 42"/>
            <p:cNvSpPr/>
            <p:nvPr/>
          </p:nvSpPr>
          <p:spPr>
            <a:xfrm>
              <a:off x="13837" y="9921"/>
              <a:ext cx="1592" cy="1593"/>
            </a:xfrm>
            <a:prstGeom prst="ellipse">
              <a:avLst/>
            </a:prstGeom>
            <a:solidFill>
              <a:srgbClr val="DEA700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2012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0" name="Oval 42"/>
            <p:cNvSpPr/>
            <p:nvPr/>
          </p:nvSpPr>
          <p:spPr>
            <a:xfrm>
              <a:off x="15696" y="9921"/>
              <a:ext cx="1592" cy="1593"/>
            </a:xfrm>
            <a:prstGeom prst="ellipse">
              <a:avLst/>
            </a:prstGeom>
            <a:solidFill>
              <a:srgbClr val="DEA700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2013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1" name="Oval 42"/>
            <p:cNvSpPr/>
            <p:nvPr/>
          </p:nvSpPr>
          <p:spPr>
            <a:xfrm>
              <a:off x="23132" y="9921"/>
              <a:ext cx="1592" cy="1593"/>
            </a:xfrm>
            <a:prstGeom prst="ellipse">
              <a:avLst/>
            </a:prstGeom>
            <a:solidFill>
              <a:srgbClr val="DEA700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2017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2" name="Oval 42"/>
            <p:cNvSpPr/>
            <p:nvPr/>
          </p:nvSpPr>
          <p:spPr>
            <a:xfrm>
              <a:off x="19414" y="9921"/>
              <a:ext cx="1592" cy="1593"/>
            </a:xfrm>
            <a:prstGeom prst="ellipse">
              <a:avLst/>
            </a:prstGeom>
            <a:solidFill>
              <a:srgbClr val="DEA700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2015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3" name="Oval 42"/>
            <p:cNvSpPr/>
            <p:nvPr/>
          </p:nvSpPr>
          <p:spPr>
            <a:xfrm>
              <a:off x="21273" y="9921"/>
              <a:ext cx="1592" cy="1593"/>
            </a:xfrm>
            <a:prstGeom prst="ellipse">
              <a:avLst/>
            </a:prstGeom>
            <a:solidFill>
              <a:srgbClr val="DEA700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2016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96265" y="3852545"/>
            <a:ext cx="6913245" cy="1943735"/>
            <a:chOff x="655" y="6021"/>
            <a:chExt cx="10887" cy="3061"/>
          </a:xfrm>
        </p:grpSpPr>
        <p:sp>
          <p:nvSpPr>
            <p:cNvPr id="45" name="Oval 44"/>
            <p:cNvSpPr/>
            <p:nvPr/>
          </p:nvSpPr>
          <p:spPr>
            <a:xfrm>
              <a:off x="10482" y="8542"/>
              <a:ext cx="540" cy="540"/>
            </a:xfrm>
            <a:prstGeom prst="ellipse">
              <a:avLst/>
            </a:prstGeom>
            <a:solidFill>
              <a:srgbClr val="75BC37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2135" dirty="0">
                <a:solidFill>
                  <a:schemeClr val="accent5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50" name="Oval 42"/>
            <p:cNvSpPr/>
            <p:nvPr/>
          </p:nvSpPr>
          <p:spPr>
            <a:xfrm>
              <a:off x="4373" y="6021"/>
              <a:ext cx="1592" cy="1593"/>
            </a:xfrm>
            <a:prstGeom prst="ellipse">
              <a:avLst/>
            </a:prstGeom>
            <a:solidFill>
              <a:srgbClr val="75BC37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2008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1434" y="7714"/>
              <a:ext cx="9320" cy="678"/>
              <a:chOff x="1095" y="7601"/>
              <a:chExt cx="9320" cy="678"/>
            </a:xfrm>
          </p:grpSpPr>
          <p:cxnSp>
            <p:nvCxnSpPr>
              <p:cNvPr id="56" name="Straight Connector 45"/>
              <p:cNvCxnSpPr/>
              <p:nvPr/>
            </p:nvCxnSpPr>
            <p:spPr>
              <a:xfrm>
                <a:off x="10415" y="7601"/>
                <a:ext cx="1" cy="679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45"/>
              <p:cNvCxnSpPr/>
              <p:nvPr/>
            </p:nvCxnSpPr>
            <p:spPr>
              <a:xfrm>
                <a:off x="8551" y="7601"/>
                <a:ext cx="1" cy="679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45"/>
              <p:cNvCxnSpPr/>
              <p:nvPr/>
            </p:nvCxnSpPr>
            <p:spPr>
              <a:xfrm>
                <a:off x="6687" y="7601"/>
                <a:ext cx="1" cy="679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45"/>
              <p:cNvCxnSpPr/>
              <p:nvPr/>
            </p:nvCxnSpPr>
            <p:spPr>
              <a:xfrm>
                <a:off x="4823" y="7601"/>
                <a:ext cx="1" cy="679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45"/>
              <p:cNvCxnSpPr/>
              <p:nvPr/>
            </p:nvCxnSpPr>
            <p:spPr>
              <a:xfrm>
                <a:off x="1095" y="7601"/>
                <a:ext cx="1" cy="679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45"/>
              <p:cNvCxnSpPr/>
              <p:nvPr/>
            </p:nvCxnSpPr>
            <p:spPr>
              <a:xfrm>
                <a:off x="2959" y="7601"/>
                <a:ext cx="1" cy="679"/>
              </a:xfrm>
              <a:prstGeom prst="line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Oval 42"/>
            <p:cNvSpPr/>
            <p:nvPr/>
          </p:nvSpPr>
          <p:spPr>
            <a:xfrm>
              <a:off x="655" y="6021"/>
              <a:ext cx="1592" cy="1593"/>
            </a:xfrm>
            <a:prstGeom prst="ellipse">
              <a:avLst/>
            </a:prstGeom>
            <a:solidFill>
              <a:srgbClr val="75BC37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1998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3" name="Oval 42"/>
            <p:cNvSpPr/>
            <p:nvPr/>
          </p:nvSpPr>
          <p:spPr>
            <a:xfrm>
              <a:off x="2514" y="6021"/>
              <a:ext cx="1592" cy="1593"/>
            </a:xfrm>
            <a:prstGeom prst="ellipse">
              <a:avLst/>
            </a:prstGeom>
            <a:solidFill>
              <a:srgbClr val="75BC37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2005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5" name="Oval 42"/>
            <p:cNvSpPr/>
            <p:nvPr/>
          </p:nvSpPr>
          <p:spPr>
            <a:xfrm>
              <a:off x="9950" y="6021"/>
              <a:ext cx="1592" cy="1593"/>
            </a:xfrm>
            <a:prstGeom prst="ellipse">
              <a:avLst/>
            </a:prstGeom>
            <a:solidFill>
              <a:srgbClr val="75BC37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2011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6" name="Oval 42"/>
            <p:cNvSpPr/>
            <p:nvPr/>
          </p:nvSpPr>
          <p:spPr>
            <a:xfrm>
              <a:off x="6232" y="6021"/>
              <a:ext cx="1592" cy="1593"/>
            </a:xfrm>
            <a:prstGeom prst="ellipse">
              <a:avLst/>
            </a:prstGeom>
            <a:solidFill>
              <a:srgbClr val="75BC37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2009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7" name="Oval 42"/>
            <p:cNvSpPr/>
            <p:nvPr/>
          </p:nvSpPr>
          <p:spPr>
            <a:xfrm>
              <a:off x="8091" y="6021"/>
              <a:ext cx="1592" cy="1593"/>
            </a:xfrm>
            <a:prstGeom prst="ellipse">
              <a:avLst/>
            </a:prstGeom>
            <a:solidFill>
              <a:srgbClr val="75BC37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1600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  <a:p>
              <a:pPr algn="ctr">
                <a:lnSpc>
                  <a:spcPts val="1320"/>
                </a:lnSpc>
              </a:pPr>
              <a:r>
                <a:rPr lang="en-US" sz="2135" b="1" dirty="0" smtClean="0">
                  <a:solidFill>
                    <a:schemeClr val="bg1"/>
                  </a:solidFill>
                  <a:latin typeface="微软雅黑" pitchFamily="2" charset="-122"/>
                  <a:ea typeface="微软雅黑" pitchFamily="2" charset="-122"/>
                  <a:cs typeface="Gotham Light"/>
                </a:rPr>
                <a:t>2010</a:t>
              </a:r>
              <a:endParaRPr lang="en-US" sz="213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4" name="Oval 44"/>
            <p:cNvSpPr/>
            <p:nvPr/>
          </p:nvSpPr>
          <p:spPr>
            <a:xfrm>
              <a:off x="8625" y="8542"/>
              <a:ext cx="540" cy="540"/>
            </a:xfrm>
            <a:prstGeom prst="ellipse">
              <a:avLst/>
            </a:prstGeom>
            <a:solidFill>
              <a:srgbClr val="75BC37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2135" dirty="0">
                <a:solidFill>
                  <a:schemeClr val="accent5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5" name="Oval 44"/>
            <p:cNvSpPr/>
            <p:nvPr/>
          </p:nvSpPr>
          <p:spPr>
            <a:xfrm>
              <a:off x="6768" y="8542"/>
              <a:ext cx="540" cy="540"/>
            </a:xfrm>
            <a:prstGeom prst="ellipse">
              <a:avLst/>
            </a:prstGeom>
            <a:solidFill>
              <a:srgbClr val="75BC37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2135" dirty="0">
                <a:solidFill>
                  <a:schemeClr val="accent5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6" name="Oval 44"/>
            <p:cNvSpPr/>
            <p:nvPr/>
          </p:nvSpPr>
          <p:spPr>
            <a:xfrm>
              <a:off x="4911" y="8542"/>
              <a:ext cx="540" cy="540"/>
            </a:xfrm>
            <a:prstGeom prst="ellipse">
              <a:avLst/>
            </a:prstGeom>
            <a:solidFill>
              <a:srgbClr val="75BC37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2135" dirty="0">
                <a:solidFill>
                  <a:schemeClr val="accent5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7" name="Oval 44"/>
            <p:cNvSpPr/>
            <p:nvPr/>
          </p:nvSpPr>
          <p:spPr>
            <a:xfrm>
              <a:off x="3054" y="8542"/>
              <a:ext cx="540" cy="540"/>
            </a:xfrm>
            <a:prstGeom prst="ellipse">
              <a:avLst/>
            </a:prstGeom>
            <a:solidFill>
              <a:srgbClr val="75BC37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2135" dirty="0">
                <a:solidFill>
                  <a:schemeClr val="accent5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  <p:sp>
          <p:nvSpPr>
            <p:cNvPr id="18" name="Oval 44"/>
            <p:cNvSpPr/>
            <p:nvPr/>
          </p:nvSpPr>
          <p:spPr>
            <a:xfrm>
              <a:off x="1197" y="8542"/>
              <a:ext cx="540" cy="540"/>
            </a:xfrm>
            <a:prstGeom prst="ellipse">
              <a:avLst/>
            </a:prstGeom>
            <a:solidFill>
              <a:srgbClr val="75BC37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p>
              <a:pPr algn="ctr">
                <a:lnSpc>
                  <a:spcPts val="1320"/>
                </a:lnSpc>
              </a:pPr>
              <a:endParaRPr lang="en-US" sz="2135" dirty="0">
                <a:solidFill>
                  <a:schemeClr val="accent5"/>
                </a:solidFill>
                <a:latin typeface="微软雅黑" pitchFamily="2" charset="-122"/>
                <a:ea typeface="微软雅黑" pitchFamily="2" charset="-122"/>
                <a:cs typeface="Gotham Light"/>
              </a:endParaRPr>
            </a:p>
          </p:txBody>
        </p:sp>
      </p:grpSp>
      <p:sp>
        <p:nvSpPr>
          <p:cNvPr id="33" name="Oval 44"/>
          <p:cNvSpPr/>
          <p:nvPr/>
        </p:nvSpPr>
        <p:spPr>
          <a:xfrm>
            <a:off x="1498854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itchFamily="2" charset="-122"/>
              <a:ea typeface="微软雅黑" pitchFamily="2" charset="-122"/>
              <a:cs typeface="Gotham Light"/>
            </a:endParaRPr>
          </a:p>
        </p:txBody>
      </p:sp>
      <p:sp>
        <p:nvSpPr>
          <p:cNvPr id="35" name="Oval 44"/>
          <p:cNvSpPr/>
          <p:nvPr/>
        </p:nvSpPr>
        <p:spPr>
          <a:xfrm>
            <a:off x="1380871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itchFamily="2" charset="-122"/>
              <a:ea typeface="微软雅黑" pitchFamily="2" charset="-122"/>
              <a:cs typeface="Gotham Light"/>
            </a:endParaRPr>
          </a:p>
        </p:txBody>
      </p:sp>
      <p:sp>
        <p:nvSpPr>
          <p:cNvPr id="36" name="Oval 44"/>
          <p:cNvSpPr/>
          <p:nvPr/>
        </p:nvSpPr>
        <p:spPr>
          <a:xfrm>
            <a:off x="12629515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itchFamily="2" charset="-122"/>
              <a:ea typeface="微软雅黑" pitchFamily="2" charset="-122"/>
              <a:cs typeface="Gotham Light"/>
            </a:endParaRPr>
          </a:p>
        </p:txBody>
      </p:sp>
      <p:sp>
        <p:nvSpPr>
          <p:cNvPr id="37" name="Oval 44"/>
          <p:cNvSpPr/>
          <p:nvPr/>
        </p:nvSpPr>
        <p:spPr>
          <a:xfrm>
            <a:off x="1145032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itchFamily="2" charset="-122"/>
              <a:ea typeface="微软雅黑" pitchFamily="2" charset="-122"/>
              <a:cs typeface="Gotham Light"/>
            </a:endParaRPr>
          </a:p>
        </p:txBody>
      </p:sp>
      <p:sp>
        <p:nvSpPr>
          <p:cNvPr id="38" name="Oval 44"/>
          <p:cNvSpPr/>
          <p:nvPr/>
        </p:nvSpPr>
        <p:spPr>
          <a:xfrm>
            <a:off x="10271125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itchFamily="2" charset="-122"/>
              <a:ea typeface="微软雅黑" pitchFamily="2" charset="-122"/>
              <a:cs typeface="Gotham Light"/>
            </a:endParaRPr>
          </a:p>
        </p:txBody>
      </p:sp>
      <p:sp>
        <p:nvSpPr>
          <p:cNvPr id="39" name="Oval 44"/>
          <p:cNvSpPr/>
          <p:nvPr/>
        </p:nvSpPr>
        <p:spPr>
          <a:xfrm>
            <a:off x="9091930" y="5422265"/>
            <a:ext cx="342900" cy="342900"/>
          </a:xfrm>
          <a:prstGeom prst="ellipse">
            <a:avLst/>
          </a:prstGeom>
          <a:solidFill>
            <a:srgbClr val="DEA700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p>
            <a:pPr algn="ctr">
              <a:lnSpc>
                <a:spcPts val="1320"/>
              </a:lnSpc>
            </a:pPr>
            <a:endParaRPr lang="en-US" sz="2135" dirty="0">
              <a:solidFill>
                <a:schemeClr val="accent5"/>
              </a:solidFill>
              <a:latin typeface="微软雅黑" pitchFamily="2" charset="-122"/>
              <a:ea typeface="微软雅黑" pitchFamily="2" charset="-122"/>
              <a:cs typeface="Gotham Light"/>
            </a:endParaRPr>
          </a:p>
        </p:txBody>
      </p:sp>
      <p:pic>
        <p:nvPicPr>
          <p:cNvPr id="19" name="图片 18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 flipH="1">
            <a:off x="840740" y="1550670"/>
            <a:ext cx="14295755" cy="1737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kumimoji="1" lang="zh-CN" altLang="en-US"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深圳市思迅软件股份有限公司，</a:t>
            </a:r>
            <a:r>
              <a:rPr kumimoji="1" lang="en-US" altLang="zh-CN"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(</a:t>
            </a:r>
            <a:r>
              <a:rPr kumimoji="1" lang="zh-CN" altLang="en-US"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股票代码：838758），是第一批“国家级高新技术企业”。长期致力于零售流通业、商业自动化与餐饮娱乐行业信息化技术研究开发与推广应用，拥有成熟的市场销售渠道及完善的技术服务网络，产品远销亚洲、欧洲、南非等国家和地区。</a:t>
            </a:r>
            <a:endParaRPr kumimoji="1" lang="zh-CN" altLang="en-US" sz="240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15363" name="Text Box 4"/>
          <p:cNvSpPr txBox="1"/>
          <p:nvPr/>
        </p:nvSpPr>
        <p:spPr>
          <a:xfrm>
            <a:off x="354888" y="965309"/>
            <a:ext cx="7401344" cy="1111885"/>
          </a:xfrm>
          <a:prstGeom prst="rect">
            <a:avLst/>
          </a:prstGeom>
          <a:noFill/>
          <a:ln w="9525">
            <a:noFill/>
          </a:ln>
        </p:spPr>
        <p:txBody>
          <a:bodyPr wrap="square" lIns="81140" tIns="42283" rIns="81140" bIns="42283" anchor="t">
            <a:spAutoFit/>
          </a:bodyPr>
          <a:p>
            <a:r>
              <a:rPr lang="zh-CN" altLang="en-US" sz="63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hlinkClick r:id="rId2"/>
              </a:rPr>
              <a:t>思迅会员营销系统</a:t>
            </a:r>
            <a:endParaRPr lang="zh-CN" altLang="en-US" sz="63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hlinkClick r:id="rId2"/>
            </a:endParaRPr>
          </a:p>
        </p:txBody>
      </p:sp>
      <p:sp>
        <p:nvSpPr>
          <p:cNvPr id="15364" name="Text Box 6"/>
          <p:cNvSpPr txBox="1"/>
          <p:nvPr/>
        </p:nvSpPr>
        <p:spPr>
          <a:xfrm>
            <a:off x="354888" y="2383956"/>
            <a:ext cx="8436269" cy="5593715"/>
          </a:xfrm>
          <a:prstGeom prst="rect">
            <a:avLst/>
          </a:prstGeom>
          <a:noFill/>
          <a:ln w="9525">
            <a:noFill/>
          </a:ln>
        </p:spPr>
        <p:txBody>
          <a:bodyPr wrap="square" lIns="81140" tIns="42283" rIns="81140" bIns="42283" anchor="t">
            <a:spAutoFit/>
          </a:bodyPr>
          <a:p>
            <a:pPr algn="just">
              <a:lnSpc>
                <a:spcPts val="36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智慧会员  突破传统会员制度</a:t>
            </a:r>
            <a:endParaRPr lang="zh-CN" altLang="en-US" sz="36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/>
            <a:endParaRPr lang="zh-CN" altLang="en-US" sz="36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marL="342900" indent="-342900" algn="l">
              <a:buAutoNum type="arabicPeriod"/>
            </a:pPr>
            <a:r>
              <a:rPr lang="zh-CN" sz="284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微软雅黑" pitchFamily="2" charset="-122"/>
              </a:rPr>
              <a:t>从商户、营销员、会员三方面切入</a:t>
            </a:r>
            <a:endParaRPr lang="zh-CN" sz="284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微软雅黑" pitchFamily="2" charset="-122"/>
            </a:endParaRPr>
          </a:p>
          <a:p>
            <a:pPr marL="342900" indent="-342900" algn="l">
              <a:buAutoNum type="arabicPeriod"/>
            </a:pPr>
            <a:r>
              <a:rPr lang="zh-CN" sz="284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微软雅黑" pitchFamily="2" charset="-122"/>
              </a:rPr>
              <a:t>运用线上线下消费渠道积累的会员消费数据</a:t>
            </a:r>
            <a:endParaRPr lang="zh-CN" sz="284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微软雅黑" pitchFamily="2" charset="-122"/>
            </a:endParaRPr>
          </a:p>
          <a:p>
            <a:pPr marL="342900" indent="-342900" algn="l">
              <a:buAutoNum type="arabicPeriod"/>
            </a:pPr>
            <a:r>
              <a:rPr lang="zh-CN" sz="284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微软雅黑" pitchFamily="2" charset="-122"/>
              </a:rPr>
              <a:t>通过大数据分析，实现对会员的精准营销</a:t>
            </a:r>
            <a:endParaRPr lang="zh-CN" sz="284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微软雅黑" pitchFamily="2" charset="-122"/>
            </a:endParaRPr>
          </a:p>
          <a:p>
            <a:pPr marL="342900" indent="-342900" algn="l">
              <a:buAutoNum type="arabicPeriod"/>
            </a:pPr>
            <a:r>
              <a:rPr lang="zh-CN" sz="284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微软雅黑" pitchFamily="2" charset="-122"/>
              </a:rPr>
              <a:t>同时也可以作为营销员管理平台</a:t>
            </a:r>
            <a:endParaRPr lang="zh-CN" sz="284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微软雅黑" pitchFamily="2" charset="-122"/>
            </a:endParaRPr>
          </a:p>
          <a:p>
            <a:pPr marL="342900" indent="-342900" algn="l">
              <a:buAutoNum type="arabicPeriod"/>
            </a:pPr>
            <a:r>
              <a:rPr lang="zh-CN" sz="284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微软雅黑" pitchFamily="2" charset="-122"/>
              </a:rPr>
              <a:t>帮助商户精细化管理、提升人效</a:t>
            </a:r>
            <a:endParaRPr lang="zh-CN" sz="284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微软雅黑" pitchFamily="2" charset="-122"/>
            </a:endParaRPr>
          </a:p>
          <a:p>
            <a:pPr algn="l"/>
            <a:endParaRPr lang="zh-CN" sz="284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微软雅黑" pitchFamily="2" charset="-122"/>
            </a:endParaRPr>
          </a:p>
          <a:p>
            <a:pPr marL="342900" indent="-342900" algn="just">
              <a:lnSpc>
                <a:spcPts val="3600"/>
              </a:lnSpc>
            </a:pPr>
            <a:endParaRPr lang="zh-CN" altLang="en-US" sz="284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微软雅黑" pitchFamily="2" charset="-122"/>
            </a:endParaRPr>
          </a:p>
          <a:p>
            <a:pPr algn="just">
              <a:lnSpc>
                <a:spcPts val="3600"/>
              </a:lnSpc>
            </a:pPr>
            <a:r>
              <a:rPr lang="zh-CN" altLang="en-US" sz="36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适用行业</a:t>
            </a:r>
            <a:endParaRPr lang="zh-CN" altLang="en-US" sz="36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r>
              <a:rPr lang="zh-CN" altLang="en-US" sz="252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中小型专业店、专卖店、有想法的商铺</a:t>
            </a:r>
            <a:endParaRPr lang="zh-CN" altLang="en-US" sz="252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algn="just">
              <a:lnSpc>
                <a:spcPts val="3600"/>
              </a:lnSpc>
            </a:pPr>
            <a:endParaRPr lang="zh-CN" altLang="en-US" sz="252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7" name="图片 6" descr="客至LOGO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3660" y="1521460"/>
            <a:ext cx="8503920" cy="7602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为什么选择思迅会员营销系统？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18301" y="1552500"/>
            <a:ext cx="10298421" cy="8216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80000"/>
              </a:lnSpc>
            </a:pPr>
            <a:r>
              <a:rPr lang="en-US" altLang="zh-CN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1.</a:t>
            </a:r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数据库根基全国认可</a:t>
            </a:r>
            <a:endParaRPr lang="zh-CN" altLang="en-US" sz="36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（数据安全性高，专卖软件沉淀了十年的产品）</a:t>
            </a:r>
            <a:endParaRPr lang="zh-CN" altLang="en-US" sz="36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zh-CN" altLang="en-US" sz="400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altLang="zh-CN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2.</a:t>
            </a:r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面向中小客户</a:t>
            </a:r>
            <a:endParaRPr lang="zh-CN" altLang="en-US" sz="36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（没有专业的营运经理也可以玩转会员营销）</a:t>
            </a:r>
            <a:endParaRPr lang="zh-CN" altLang="en-US" sz="36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zh-CN" altLang="en-US" sz="40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altLang="zh-CN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3.</a:t>
            </a:r>
            <a:r>
              <a:rPr lang="zh-CN" altLang="en-US" sz="36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贴近客户业务设计方案</a:t>
            </a:r>
            <a:endParaRPr lang="zh-CN" altLang="en-US" sz="36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effectLst/>
                <a:latin typeface="微软雅黑" pitchFamily="2" charset="-122"/>
                <a:ea typeface="微软雅黑" pitchFamily="2" charset="-122"/>
                <a:sym typeface="+mn-ea"/>
              </a:rPr>
              <a:t>（全国调研后，设计方案。充值营销，注册营销等</a:t>
            </a:r>
            <a:r>
              <a:rPr lang="en-US" altLang="zh-CN" sz="3600">
                <a:solidFill>
                  <a:srgbClr val="FF0000"/>
                </a:solidFill>
                <a:effectLst/>
                <a:latin typeface="微软雅黑" pitchFamily="2" charset="-122"/>
                <a:ea typeface="微软雅黑" pitchFamily="2" charset="-122"/>
                <a:sym typeface="+mn-ea"/>
              </a:rPr>
              <a:t>,</a:t>
            </a:r>
            <a:endParaRPr lang="en-US" altLang="zh-CN" sz="3600">
              <a:solidFill>
                <a:srgbClr val="FF0000"/>
              </a:solidFill>
              <a:effectLst/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effectLst/>
                <a:latin typeface="微软雅黑" pitchFamily="2" charset="-122"/>
                <a:ea typeface="微软雅黑" pitchFamily="2" charset="-122"/>
                <a:sym typeface="+mn-ea"/>
              </a:rPr>
              <a:t> 多种赠送方式：送劵、礼品、金额、积分）</a:t>
            </a:r>
            <a:endParaRPr lang="zh-CN" altLang="en-US" sz="3600">
              <a:solidFill>
                <a:srgbClr val="FF0000"/>
              </a:solidFill>
              <a:effectLst/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en-US" altLang="zh-CN" sz="3600" b="1"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en-US" altLang="zh-CN" sz="3600" b="1">
                <a:latin typeface="微软雅黑" pitchFamily="2" charset="-122"/>
                <a:ea typeface="微软雅黑" pitchFamily="2" charset="-122"/>
                <a:sym typeface="+mn-ea"/>
              </a:rPr>
              <a:t>4.</a:t>
            </a:r>
            <a:r>
              <a:rPr lang="zh-CN" altLang="en-US" sz="3600" b="1">
                <a:latin typeface="微软雅黑" pitchFamily="2" charset="-122"/>
                <a:ea typeface="微软雅黑" pitchFamily="2" charset="-122"/>
                <a:sym typeface="+mn-ea"/>
              </a:rPr>
              <a:t>方案落实性小视频</a:t>
            </a:r>
            <a:endParaRPr lang="zh-CN" altLang="en-US" sz="3600" b="1"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（开放公开的针对场景的小视频讲解说明</a:t>
            </a:r>
            <a:endParaRPr lang="zh-CN" altLang="en-US" sz="36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  例如：如何促使新会员转化、</a:t>
            </a:r>
            <a:endParaRPr lang="zh-CN" altLang="en-US" sz="36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            如何提高商品连带销售</a:t>
            </a:r>
            <a:endParaRPr lang="zh-CN" altLang="en-US" sz="36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endParaRPr lang="zh-CN" altLang="en-US" sz="36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80000"/>
              </a:lnSpc>
            </a:pPr>
            <a:r>
              <a:rPr lang="zh-CN" altLang="en-US" sz="360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（优酷观看地址）https://v.youku.com/v_show/id_XMzc1NzA2NTI3Mg==.html?spm=a2hzp.8244740.0.0</a:t>
            </a:r>
            <a:endParaRPr lang="zh-CN" altLang="en-US" sz="3600">
              <a:solidFill>
                <a:srgbClr val="FF0000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2" name="矩形 1"/>
          <p:cNvSpPr>
            <a:spLocks noChangeArrowheads="1"/>
          </p:cNvSpPr>
          <p:nvPr/>
        </p:nvSpPr>
        <p:spPr bwMode="auto">
          <a:xfrm>
            <a:off x="638175" y="2956560"/>
            <a:ext cx="4108450" cy="5332730"/>
          </a:xfrm>
          <a:prstGeom prst="rect">
            <a:avLst/>
          </a:prstGeom>
          <a:blipFill dpi="0" rotWithShape="1">
            <a:blip r:embed="rId4" cstate="screen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charset="0"/>
                <a:ea typeface="宋体" pitchFamily="2" charset="-122"/>
              </a:defRPr>
            </a:lvl9pPr>
          </a:lstStyle>
          <a:p>
            <a:pPr algn="ctr" eaLnBrk="1" hangingPunct="1"/>
            <a:endParaRPr lang="zh-CN" altLang="en-US" sz="3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思迅会员营销特色功能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1231193" y="8933605"/>
            <a:ext cx="877145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>
            <p:custDataLst>
              <p:tags r:id="rId4"/>
            </p:custDataLst>
          </p:nvPr>
        </p:nvSpPr>
        <p:spPr>
          <a:xfrm>
            <a:off x="8991433" y="6166958"/>
            <a:ext cx="1466057" cy="1578457"/>
          </a:xfrm>
          <a:prstGeom prst="ellipse">
            <a:avLst/>
          </a:prstGeom>
          <a:solidFill>
            <a:srgbClr val="EED0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rmAutofit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5042554" y="6115249"/>
            <a:ext cx="1466057" cy="1578457"/>
          </a:xfrm>
          <a:prstGeom prst="ellipse">
            <a:avLst/>
          </a:prstGeom>
          <a:solidFill>
            <a:srgbClr val="00C3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13" name="椭圆 12"/>
          <p:cNvSpPr/>
          <p:nvPr>
            <p:custDataLst>
              <p:tags r:id="rId6"/>
            </p:custDataLst>
          </p:nvPr>
        </p:nvSpPr>
        <p:spPr>
          <a:xfrm>
            <a:off x="6995825" y="2797087"/>
            <a:ext cx="1466057" cy="1578457"/>
          </a:xfrm>
          <a:prstGeom prst="ellipse">
            <a:avLst/>
          </a:prstGeom>
          <a:solidFill>
            <a:srgbClr val="FE8A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grpSp>
        <p:nvGrpSpPr>
          <p:cNvPr id="21" name="组合 20"/>
          <p:cNvGrpSpPr/>
          <p:nvPr>
            <p:custDataLst>
              <p:tags r:id="rId7"/>
            </p:custDataLst>
          </p:nvPr>
        </p:nvGrpSpPr>
        <p:grpSpPr>
          <a:xfrm>
            <a:off x="7031425" y="5183114"/>
            <a:ext cx="1465870" cy="1578254"/>
            <a:chOff x="5638800" y="2971800"/>
            <a:chExt cx="914400" cy="914400"/>
          </a:xfrm>
        </p:grpSpPr>
        <p:sp>
          <p:nvSpPr>
            <p:cNvPr id="14" name="椭圆 13"/>
            <p:cNvSpPr/>
            <p:nvPr>
              <p:custDataLst>
                <p:tags r:id="rId8"/>
              </p:custDataLst>
            </p:nvPr>
          </p:nvSpPr>
          <p:spPr>
            <a:xfrm>
              <a:off x="5638800" y="2971800"/>
              <a:ext cx="914400" cy="914400"/>
            </a:xfrm>
            <a:prstGeom prst="ellipse">
              <a:avLst/>
            </a:prstGeom>
            <a:solidFill>
              <a:srgbClr val="80808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p>
              <a:pPr algn="ctr"/>
              <a:endParaRPr lang="zh-CN" altLang="en-US">
                <a:sym typeface="Arial" pitchFamily="34" charset="0"/>
              </a:endParaRPr>
            </a:p>
          </p:txBody>
        </p:sp>
        <p:sp>
          <p:nvSpPr>
            <p:cNvPr id="15" name="KSO_Shape"/>
            <p:cNvSpPr/>
            <p:nvPr>
              <p:custDataLst>
                <p:tags r:id="rId9"/>
              </p:custDataLst>
            </p:nvPr>
          </p:nvSpPr>
          <p:spPr bwMode="auto">
            <a:xfrm flipH="1">
              <a:off x="5934850" y="3249613"/>
              <a:ext cx="322300" cy="358774"/>
            </a:xfrm>
            <a:custGeom>
              <a:avLst/>
              <a:gdLst>
                <a:gd name="T0" fmla="*/ 324081616 w 7313"/>
                <a:gd name="T1" fmla="*/ 0 h 8141"/>
                <a:gd name="T2" fmla="*/ 339365365 w 7313"/>
                <a:gd name="T3" fmla="*/ 6789765 h 8141"/>
                <a:gd name="T4" fmla="*/ 339639393 w 7313"/>
                <a:gd name="T5" fmla="*/ 26009182 h 8141"/>
                <a:gd name="T6" fmla="*/ 326382416 w 7313"/>
                <a:gd name="T7" fmla="*/ 33127484 h 8141"/>
                <a:gd name="T8" fmla="*/ 340954068 w 7313"/>
                <a:gd name="T9" fmla="*/ 36139074 h 8141"/>
                <a:gd name="T10" fmla="*/ 364619402 w 7313"/>
                <a:gd name="T11" fmla="*/ 25187839 h 8141"/>
                <a:gd name="T12" fmla="*/ 386367247 w 7313"/>
                <a:gd name="T13" fmla="*/ 35591512 h 8141"/>
                <a:gd name="T14" fmla="*/ 395296418 w 7313"/>
                <a:gd name="T15" fmla="*/ 52018598 h 8141"/>
                <a:gd name="T16" fmla="*/ 400445838 w 7313"/>
                <a:gd name="T17" fmla="*/ 76604119 h 8141"/>
                <a:gd name="T18" fmla="*/ 386257496 w 7313"/>
                <a:gd name="T19" fmla="*/ 111593547 h 8141"/>
                <a:gd name="T20" fmla="*/ 345555668 w 7313"/>
                <a:gd name="T21" fmla="*/ 148663476 h 8141"/>
                <a:gd name="T22" fmla="*/ 311043908 w 7313"/>
                <a:gd name="T23" fmla="*/ 169525578 h 8141"/>
                <a:gd name="T24" fmla="*/ 317288969 w 7313"/>
                <a:gd name="T25" fmla="*/ 180531569 h 8141"/>
                <a:gd name="T26" fmla="*/ 326053864 w 7313"/>
                <a:gd name="T27" fmla="*/ 197177679 h 8141"/>
                <a:gd name="T28" fmla="*/ 312523094 w 7313"/>
                <a:gd name="T29" fmla="*/ 210154892 h 8141"/>
                <a:gd name="T30" fmla="*/ 284584946 w 7313"/>
                <a:gd name="T31" fmla="*/ 217985025 h 8141"/>
                <a:gd name="T32" fmla="*/ 253798179 w 7313"/>
                <a:gd name="T33" fmla="*/ 242515790 h 8141"/>
                <a:gd name="T34" fmla="*/ 237473548 w 7313"/>
                <a:gd name="T35" fmla="*/ 260530805 h 8141"/>
                <a:gd name="T36" fmla="*/ 245855132 w 7313"/>
                <a:gd name="T37" fmla="*/ 279093147 h 8141"/>
                <a:gd name="T38" fmla="*/ 233091217 w 7313"/>
                <a:gd name="T39" fmla="*/ 290975236 h 8141"/>
                <a:gd name="T40" fmla="*/ 229914045 w 7313"/>
                <a:gd name="T41" fmla="*/ 321529181 h 8141"/>
                <a:gd name="T42" fmla="*/ 254620027 w 7313"/>
                <a:gd name="T43" fmla="*/ 354656899 h 8141"/>
                <a:gd name="T44" fmla="*/ 266069032 w 7313"/>
                <a:gd name="T45" fmla="*/ 365827158 h 8141"/>
                <a:gd name="T46" fmla="*/ 282284147 w 7313"/>
                <a:gd name="T47" fmla="*/ 389974630 h 8141"/>
                <a:gd name="T48" fmla="*/ 284913498 w 7313"/>
                <a:gd name="T49" fmla="*/ 407441849 h 8141"/>
                <a:gd name="T50" fmla="*/ 290720256 w 7313"/>
                <a:gd name="T51" fmla="*/ 422061981 h 8141"/>
                <a:gd name="T52" fmla="*/ 274340866 w 7313"/>
                <a:gd name="T53" fmla="*/ 434984438 h 8141"/>
                <a:gd name="T54" fmla="*/ 211014586 w 7313"/>
                <a:gd name="T55" fmla="*/ 445552379 h 8141"/>
                <a:gd name="T56" fmla="*/ 137499219 w 7313"/>
                <a:gd name="T57" fmla="*/ 438324565 h 8141"/>
                <a:gd name="T58" fmla="*/ 111423568 w 7313"/>
                <a:gd name="T59" fmla="*/ 425894913 h 8141"/>
                <a:gd name="T60" fmla="*/ 115751374 w 7313"/>
                <a:gd name="T61" fmla="*/ 407551362 h 8141"/>
                <a:gd name="T62" fmla="*/ 118654753 w 7313"/>
                <a:gd name="T63" fmla="*/ 389810362 h 8141"/>
                <a:gd name="T64" fmla="*/ 134650599 w 7313"/>
                <a:gd name="T65" fmla="*/ 365443865 h 8141"/>
                <a:gd name="T66" fmla="*/ 146318873 w 7313"/>
                <a:gd name="T67" fmla="*/ 354383118 h 8141"/>
                <a:gd name="T68" fmla="*/ 170860579 w 7313"/>
                <a:gd name="T69" fmla="*/ 321310156 h 8141"/>
                <a:gd name="T70" fmla="*/ 165984952 w 7313"/>
                <a:gd name="T71" fmla="*/ 290372919 h 8141"/>
                <a:gd name="T72" fmla="*/ 154700223 w 7313"/>
                <a:gd name="T73" fmla="*/ 275479240 h 8141"/>
                <a:gd name="T74" fmla="*/ 165218097 w 7313"/>
                <a:gd name="T75" fmla="*/ 257354713 h 8141"/>
                <a:gd name="T76" fmla="*/ 145004197 w 7313"/>
                <a:gd name="T77" fmla="*/ 241475423 h 8141"/>
                <a:gd name="T78" fmla="*/ 114710492 w 7313"/>
                <a:gd name="T79" fmla="*/ 216287583 h 8141"/>
                <a:gd name="T80" fmla="*/ 88689599 w 7313"/>
                <a:gd name="T81" fmla="*/ 210319160 h 8141"/>
                <a:gd name="T82" fmla="*/ 75158829 w 7313"/>
                <a:gd name="T83" fmla="*/ 199203657 h 8141"/>
                <a:gd name="T84" fmla="*/ 81403890 w 7313"/>
                <a:gd name="T85" fmla="*/ 181900473 h 8141"/>
                <a:gd name="T86" fmla="*/ 92469585 w 7313"/>
                <a:gd name="T87" fmla="*/ 173796559 h 8141"/>
                <a:gd name="T88" fmla="*/ 63545314 w 7313"/>
                <a:gd name="T89" fmla="*/ 152934458 h 8141"/>
                <a:gd name="T90" fmla="*/ 18351404 w 7313"/>
                <a:gd name="T91" fmla="*/ 116904896 h 8141"/>
                <a:gd name="T92" fmla="*/ 602579 w 7313"/>
                <a:gd name="T93" fmla="*/ 79889490 h 8141"/>
                <a:gd name="T94" fmla="*/ 5039902 w 7313"/>
                <a:gd name="T95" fmla="*/ 52675672 h 8141"/>
                <a:gd name="T96" fmla="*/ 12654398 w 7313"/>
                <a:gd name="T97" fmla="*/ 39205653 h 8141"/>
                <a:gd name="T98" fmla="*/ 30896284 w 7313"/>
                <a:gd name="T99" fmla="*/ 25625889 h 8141"/>
                <a:gd name="T100" fmla="*/ 57026460 w 7313"/>
                <a:gd name="T101" fmla="*/ 32744191 h 8141"/>
                <a:gd name="T102" fmla="*/ 78171725 w 7313"/>
                <a:gd name="T103" fmla="*/ 41067363 h 8141"/>
                <a:gd name="T104" fmla="*/ 60751686 w 7313"/>
                <a:gd name="T105" fmla="*/ 25461620 h 8141"/>
                <a:gd name="T106" fmla="*/ 62559424 w 7313"/>
                <a:gd name="T107" fmla="*/ 5366105 h 8141"/>
                <a:gd name="T108" fmla="*/ 53246708 w 7313"/>
                <a:gd name="T109" fmla="*/ 102722814 h 8141"/>
                <a:gd name="T110" fmla="*/ 87046372 w 7313"/>
                <a:gd name="T111" fmla="*/ 132455649 h 8141"/>
                <a:gd name="T112" fmla="*/ 65079258 w 7313"/>
                <a:gd name="T113" fmla="*/ 79287172 h 8141"/>
                <a:gd name="T114" fmla="*/ 51164944 w 7313"/>
                <a:gd name="T115" fmla="*/ 85803156 h 8141"/>
                <a:gd name="T116" fmla="*/ 315042928 w 7313"/>
                <a:gd name="T117" fmla="*/ 102558545 h 8141"/>
                <a:gd name="T118" fmla="*/ 341228096 w 7313"/>
                <a:gd name="T119" fmla="*/ 111319533 h 8141"/>
                <a:gd name="T120" fmla="*/ 350759846 w 7313"/>
                <a:gd name="T121" fmla="*/ 89252795 h 8141"/>
                <a:gd name="T122" fmla="*/ 341611406 w 7313"/>
                <a:gd name="T123" fmla="*/ 79068147 h 81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313" h="8141">
                  <a:moveTo>
                    <a:pt x="1162" y="79"/>
                  </a:moveTo>
                  <a:lnTo>
                    <a:pt x="1162" y="79"/>
                  </a:lnTo>
                  <a:lnTo>
                    <a:pt x="1173" y="69"/>
                  </a:lnTo>
                  <a:lnTo>
                    <a:pt x="1185" y="60"/>
                  </a:lnTo>
                  <a:lnTo>
                    <a:pt x="1198" y="51"/>
                  </a:lnTo>
                  <a:lnTo>
                    <a:pt x="1211" y="42"/>
                  </a:lnTo>
                  <a:lnTo>
                    <a:pt x="1224" y="35"/>
                  </a:lnTo>
                  <a:lnTo>
                    <a:pt x="1238" y="28"/>
                  </a:lnTo>
                  <a:lnTo>
                    <a:pt x="1252" y="23"/>
                  </a:lnTo>
                  <a:lnTo>
                    <a:pt x="1266" y="17"/>
                  </a:lnTo>
                  <a:lnTo>
                    <a:pt x="1282" y="13"/>
                  </a:lnTo>
                  <a:lnTo>
                    <a:pt x="1296" y="10"/>
                  </a:lnTo>
                  <a:lnTo>
                    <a:pt x="1326" y="4"/>
                  </a:lnTo>
                  <a:lnTo>
                    <a:pt x="1357" y="1"/>
                  </a:lnTo>
                  <a:lnTo>
                    <a:pt x="1388" y="0"/>
                  </a:lnTo>
                  <a:lnTo>
                    <a:pt x="5916" y="0"/>
                  </a:lnTo>
                  <a:lnTo>
                    <a:pt x="5936" y="0"/>
                  </a:lnTo>
                  <a:lnTo>
                    <a:pt x="5954" y="0"/>
                  </a:lnTo>
                  <a:lnTo>
                    <a:pt x="5973" y="2"/>
                  </a:lnTo>
                  <a:lnTo>
                    <a:pt x="5992" y="4"/>
                  </a:lnTo>
                  <a:lnTo>
                    <a:pt x="6011" y="8"/>
                  </a:lnTo>
                  <a:lnTo>
                    <a:pt x="6029" y="13"/>
                  </a:lnTo>
                  <a:lnTo>
                    <a:pt x="6048" y="18"/>
                  </a:lnTo>
                  <a:lnTo>
                    <a:pt x="6065" y="25"/>
                  </a:lnTo>
                  <a:lnTo>
                    <a:pt x="6083" y="31"/>
                  </a:lnTo>
                  <a:lnTo>
                    <a:pt x="6099" y="40"/>
                  </a:lnTo>
                  <a:lnTo>
                    <a:pt x="6115" y="50"/>
                  </a:lnTo>
                  <a:lnTo>
                    <a:pt x="6132" y="61"/>
                  </a:lnTo>
                  <a:lnTo>
                    <a:pt x="6146" y="72"/>
                  </a:lnTo>
                  <a:lnTo>
                    <a:pt x="6160" y="85"/>
                  </a:lnTo>
                  <a:lnTo>
                    <a:pt x="6173" y="99"/>
                  </a:lnTo>
                  <a:lnTo>
                    <a:pt x="6186" y="113"/>
                  </a:lnTo>
                  <a:lnTo>
                    <a:pt x="6195" y="124"/>
                  </a:lnTo>
                  <a:lnTo>
                    <a:pt x="6202" y="136"/>
                  </a:lnTo>
                  <a:lnTo>
                    <a:pt x="6210" y="148"/>
                  </a:lnTo>
                  <a:lnTo>
                    <a:pt x="6216" y="160"/>
                  </a:lnTo>
                  <a:lnTo>
                    <a:pt x="6223" y="172"/>
                  </a:lnTo>
                  <a:lnTo>
                    <a:pt x="6228" y="185"/>
                  </a:lnTo>
                  <a:lnTo>
                    <a:pt x="6238" y="211"/>
                  </a:lnTo>
                  <a:lnTo>
                    <a:pt x="6245" y="237"/>
                  </a:lnTo>
                  <a:lnTo>
                    <a:pt x="6249" y="264"/>
                  </a:lnTo>
                  <a:lnTo>
                    <a:pt x="6251" y="292"/>
                  </a:lnTo>
                  <a:lnTo>
                    <a:pt x="6251" y="319"/>
                  </a:lnTo>
                  <a:lnTo>
                    <a:pt x="6249" y="348"/>
                  </a:lnTo>
                  <a:lnTo>
                    <a:pt x="6243" y="375"/>
                  </a:lnTo>
                  <a:lnTo>
                    <a:pt x="6236" y="401"/>
                  </a:lnTo>
                  <a:lnTo>
                    <a:pt x="6226" y="427"/>
                  </a:lnTo>
                  <a:lnTo>
                    <a:pt x="6221" y="439"/>
                  </a:lnTo>
                  <a:lnTo>
                    <a:pt x="6214" y="452"/>
                  </a:lnTo>
                  <a:lnTo>
                    <a:pt x="6208" y="464"/>
                  </a:lnTo>
                  <a:lnTo>
                    <a:pt x="6200" y="475"/>
                  </a:lnTo>
                  <a:lnTo>
                    <a:pt x="6191" y="487"/>
                  </a:lnTo>
                  <a:lnTo>
                    <a:pt x="6183" y="498"/>
                  </a:lnTo>
                  <a:lnTo>
                    <a:pt x="6173" y="508"/>
                  </a:lnTo>
                  <a:lnTo>
                    <a:pt x="6163" y="517"/>
                  </a:lnTo>
                  <a:lnTo>
                    <a:pt x="6151" y="530"/>
                  </a:lnTo>
                  <a:lnTo>
                    <a:pt x="6137" y="542"/>
                  </a:lnTo>
                  <a:lnTo>
                    <a:pt x="6123" y="552"/>
                  </a:lnTo>
                  <a:lnTo>
                    <a:pt x="6109" y="562"/>
                  </a:lnTo>
                  <a:lnTo>
                    <a:pt x="6093" y="571"/>
                  </a:lnTo>
                  <a:lnTo>
                    <a:pt x="6077" y="578"/>
                  </a:lnTo>
                  <a:lnTo>
                    <a:pt x="6061" y="585"/>
                  </a:lnTo>
                  <a:lnTo>
                    <a:pt x="6045" y="590"/>
                  </a:lnTo>
                  <a:lnTo>
                    <a:pt x="6027" y="594"/>
                  </a:lnTo>
                  <a:lnTo>
                    <a:pt x="6010" y="599"/>
                  </a:lnTo>
                  <a:lnTo>
                    <a:pt x="5992" y="602"/>
                  </a:lnTo>
                  <a:lnTo>
                    <a:pt x="5975" y="604"/>
                  </a:lnTo>
                  <a:lnTo>
                    <a:pt x="5958" y="605"/>
                  </a:lnTo>
                  <a:lnTo>
                    <a:pt x="5939" y="606"/>
                  </a:lnTo>
                  <a:lnTo>
                    <a:pt x="5922" y="606"/>
                  </a:lnTo>
                  <a:lnTo>
                    <a:pt x="5904" y="606"/>
                  </a:lnTo>
                  <a:lnTo>
                    <a:pt x="5870" y="894"/>
                  </a:lnTo>
                  <a:lnTo>
                    <a:pt x="5908" y="876"/>
                  </a:lnTo>
                  <a:lnTo>
                    <a:pt x="5947" y="858"/>
                  </a:lnTo>
                  <a:lnTo>
                    <a:pt x="5985" y="840"/>
                  </a:lnTo>
                  <a:lnTo>
                    <a:pt x="6024" y="824"/>
                  </a:lnTo>
                  <a:lnTo>
                    <a:pt x="6103" y="793"/>
                  </a:lnTo>
                  <a:lnTo>
                    <a:pt x="6183" y="764"/>
                  </a:lnTo>
                  <a:lnTo>
                    <a:pt x="6186" y="750"/>
                  </a:lnTo>
                  <a:lnTo>
                    <a:pt x="6189" y="737"/>
                  </a:lnTo>
                  <a:lnTo>
                    <a:pt x="6199" y="710"/>
                  </a:lnTo>
                  <a:lnTo>
                    <a:pt x="6210" y="685"/>
                  </a:lnTo>
                  <a:lnTo>
                    <a:pt x="6224" y="660"/>
                  </a:lnTo>
                  <a:lnTo>
                    <a:pt x="6239" y="637"/>
                  </a:lnTo>
                  <a:lnTo>
                    <a:pt x="6255" y="615"/>
                  </a:lnTo>
                  <a:lnTo>
                    <a:pt x="6274" y="594"/>
                  </a:lnTo>
                  <a:lnTo>
                    <a:pt x="6295" y="576"/>
                  </a:lnTo>
                  <a:lnTo>
                    <a:pt x="6316" y="558"/>
                  </a:lnTo>
                  <a:lnTo>
                    <a:pt x="6339" y="541"/>
                  </a:lnTo>
                  <a:lnTo>
                    <a:pt x="6363" y="527"/>
                  </a:lnTo>
                  <a:lnTo>
                    <a:pt x="6387" y="514"/>
                  </a:lnTo>
                  <a:lnTo>
                    <a:pt x="6413" y="502"/>
                  </a:lnTo>
                  <a:lnTo>
                    <a:pt x="6439" y="491"/>
                  </a:lnTo>
                  <a:lnTo>
                    <a:pt x="6465" y="483"/>
                  </a:lnTo>
                  <a:lnTo>
                    <a:pt x="6492" y="476"/>
                  </a:lnTo>
                  <a:lnTo>
                    <a:pt x="6524" y="469"/>
                  </a:lnTo>
                  <a:lnTo>
                    <a:pt x="6556" y="465"/>
                  </a:lnTo>
                  <a:lnTo>
                    <a:pt x="6590" y="462"/>
                  </a:lnTo>
                  <a:lnTo>
                    <a:pt x="6623" y="460"/>
                  </a:lnTo>
                  <a:lnTo>
                    <a:pt x="6656" y="460"/>
                  </a:lnTo>
                  <a:lnTo>
                    <a:pt x="6690" y="461"/>
                  </a:lnTo>
                  <a:lnTo>
                    <a:pt x="6723" y="464"/>
                  </a:lnTo>
                  <a:lnTo>
                    <a:pt x="6755" y="469"/>
                  </a:lnTo>
                  <a:lnTo>
                    <a:pt x="6788" y="476"/>
                  </a:lnTo>
                  <a:lnTo>
                    <a:pt x="6820" y="485"/>
                  </a:lnTo>
                  <a:lnTo>
                    <a:pt x="6851" y="496"/>
                  </a:lnTo>
                  <a:lnTo>
                    <a:pt x="6881" y="508"/>
                  </a:lnTo>
                  <a:lnTo>
                    <a:pt x="6911" y="523"/>
                  </a:lnTo>
                  <a:lnTo>
                    <a:pt x="6939" y="539"/>
                  </a:lnTo>
                  <a:lnTo>
                    <a:pt x="6966" y="559"/>
                  </a:lnTo>
                  <a:lnTo>
                    <a:pt x="6979" y="568"/>
                  </a:lnTo>
                  <a:lnTo>
                    <a:pt x="6992" y="579"/>
                  </a:lnTo>
                  <a:lnTo>
                    <a:pt x="7006" y="592"/>
                  </a:lnTo>
                  <a:lnTo>
                    <a:pt x="7020" y="605"/>
                  </a:lnTo>
                  <a:lnTo>
                    <a:pt x="7031" y="619"/>
                  </a:lnTo>
                  <a:lnTo>
                    <a:pt x="7043" y="635"/>
                  </a:lnTo>
                  <a:lnTo>
                    <a:pt x="7053" y="650"/>
                  </a:lnTo>
                  <a:lnTo>
                    <a:pt x="7063" y="666"/>
                  </a:lnTo>
                  <a:lnTo>
                    <a:pt x="7072" y="683"/>
                  </a:lnTo>
                  <a:lnTo>
                    <a:pt x="7079" y="700"/>
                  </a:lnTo>
                  <a:lnTo>
                    <a:pt x="7086" y="717"/>
                  </a:lnTo>
                  <a:lnTo>
                    <a:pt x="7091" y="736"/>
                  </a:lnTo>
                  <a:lnTo>
                    <a:pt x="7095" y="753"/>
                  </a:lnTo>
                  <a:lnTo>
                    <a:pt x="7098" y="772"/>
                  </a:lnTo>
                  <a:lnTo>
                    <a:pt x="7100" y="791"/>
                  </a:lnTo>
                  <a:lnTo>
                    <a:pt x="7100" y="810"/>
                  </a:lnTo>
                  <a:lnTo>
                    <a:pt x="7099" y="828"/>
                  </a:lnTo>
                  <a:lnTo>
                    <a:pt x="7097" y="848"/>
                  </a:lnTo>
                  <a:lnTo>
                    <a:pt x="7121" y="864"/>
                  </a:lnTo>
                  <a:lnTo>
                    <a:pt x="7143" y="881"/>
                  </a:lnTo>
                  <a:lnTo>
                    <a:pt x="7165" y="899"/>
                  </a:lnTo>
                  <a:lnTo>
                    <a:pt x="7187" y="918"/>
                  </a:lnTo>
                  <a:lnTo>
                    <a:pt x="7206" y="939"/>
                  </a:lnTo>
                  <a:lnTo>
                    <a:pt x="7216" y="950"/>
                  </a:lnTo>
                  <a:lnTo>
                    <a:pt x="7225" y="961"/>
                  </a:lnTo>
                  <a:lnTo>
                    <a:pt x="7233" y="973"/>
                  </a:lnTo>
                  <a:lnTo>
                    <a:pt x="7240" y="985"/>
                  </a:lnTo>
                  <a:lnTo>
                    <a:pt x="7247" y="998"/>
                  </a:lnTo>
                  <a:lnTo>
                    <a:pt x="7253" y="1011"/>
                  </a:lnTo>
                  <a:lnTo>
                    <a:pt x="7265" y="1041"/>
                  </a:lnTo>
                  <a:lnTo>
                    <a:pt x="7276" y="1073"/>
                  </a:lnTo>
                  <a:lnTo>
                    <a:pt x="7285" y="1104"/>
                  </a:lnTo>
                  <a:lnTo>
                    <a:pt x="7293" y="1137"/>
                  </a:lnTo>
                  <a:lnTo>
                    <a:pt x="7300" y="1168"/>
                  </a:lnTo>
                  <a:lnTo>
                    <a:pt x="7305" y="1201"/>
                  </a:lnTo>
                  <a:lnTo>
                    <a:pt x="7309" y="1234"/>
                  </a:lnTo>
                  <a:lnTo>
                    <a:pt x="7312" y="1267"/>
                  </a:lnTo>
                  <a:lnTo>
                    <a:pt x="7313" y="1300"/>
                  </a:lnTo>
                  <a:lnTo>
                    <a:pt x="7313" y="1333"/>
                  </a:lnTo>
                  <a:lnTo>
                    <a:pt x="7312" y="1366"/>
                  </a:lnTo>
                  <a:lnTo>
                    <a:pt x="7310" y="1399"/>
                  </a:lnTo>
                  <a:lnTo>
                    <a:pt x="7306" y="1431"/>
                  </a:lnTo>
                  <a:lnTo>
                    <a:pt x="7302" y="1465"/>
                  </a:lnTo>
                  <a:lnTo>
                    <a:pt x="7297" y="1498"/>
                  </a:lnTo>
                  <a:lnTo>
                    <a:pt x="7290" y="1529"/>
                  </a:lnTo>
                  <a:lnTo>
                    <a:pt x="7279" y="1572"/>
                  </a:lnTo>
                  <a:lnTo>
                    <a:pt x="7267" y="1614"/>
                  </a:lnTo>
                  <a:lnTo>
                    <a:pt x="7254" y="1655"/>
                  </a:lnTo>
                  <a:lnTo>
                    <a:pt x="7239" y="1696"/>
                  </a:lnTo>
                  <a:lnTo>
                    <a:pt x="7223" y="1736"/>
                  </a:lnTo>
                  <a:lnTo>
                    <a:pt x="7205" y="1776"/>
                  </a:lnTo>
                  <a:lnTo>
                    <a:pt x="7187" y="1815"/>
                  </a:lnTo>
                  <a:lnTo>
                    <a:pt x="7166" y="1853"/>
                  </a:lnTo>
                  <a:lnTo>
                    <a:pt x="7146" y="1891"/>
                  </a:lnTo>
                  <a:lnTo>
                    <a:pt x="7123" y="1929"/>
                  </a:lnTo>
                  <a:lnTo>
                    <a:pt x="7100" y="1966"/>
                  </a:lnTo>
                  <a:lnTo>
                    <a:pt x="7076" y="2002"/>
                  </a:lnTo>
                  <a:lnTo>
                    <a:pt x="7051" y="2038"/>
                  </a:lnTo>
                  <a:lnTo>
                    <a:pt x="7026" y="2073"/>
                  </a:lnTo>
                  <a:lnTo>
                    <a:pt x="7000" y="2108"/>
                  </a:lnTo>
                  <a:lnTo>
                    <a:pt x="6973" y="2142"/>
                  </a:lnTo>
                  <a:lnTo>
                    <a:pt x="6933" y="2190"/>
                  </a:lnTo>
                  <a:lnTo>
                    <a:pt x="6891" y="2237"/>
                  </a:lnTo>
                  <a:lnTo>
                    <a:pt x="6848" y="2284"/>
                  </a:lnTo>
                  <a:lnTo>
                    <a:pt x="6804" y="2329"/>
                  </a:lnTo>
                  <a:lnTo>
                    <a:pt x="6759" y="2373"/>
                  </a:lnTo>
                  <a:lnTo>
                    <a:pt x="6713" y="2416"/>
                  </a:lnTo>
                  <a:lnTo>
                    <a:pt x="6666" y="2458"/>
                  </a:lnTo>
                  <a:lnTo>
                    <a:pt x="6617" y="2499"/>
                  </a:lnTo>
                  <a:lnTo>
                    <a:pt x="6568" y="2538"/>
                  </a:lnTo>
                  <a:lnTo>
                    <a:pt x="6518" y="2576"/>
                  </a:lnTo>
                  <a:lnTo>
                    <a:pt x="6467" y="2613"/>
                  </a:lnTo>
                  <a:lnTo>
                    <a:pt x="6415" y="2649"/>
                  </a:lnTo>
                  <a:lnTo>
                    <a:pt x="6362" y="2683"/>
                  </a:lnTo>
                  <a:lnTo>
                    <a:pt x="6308" y="2715"/>
                  </a:lnTo>
                  <a:lnTo>
                    <a:pt x="6253" y="2746"/>
                  </a:lnTo>
                  <a:lnTo>
                    <a:pt x="6198" y="2775"/>
                  </a:lnTo>
                  <a:lnTo>
                    <a:pt x="6129" y="2805"/>
                  </a:lnTo>
                  <a:lnTo>
                    <a:pt x="6062" y="2837"/>
                  </a:lnTo>
                  <a:lnTo>
                    <a:pt x="5995" y="2869"/>
                  </a:lnTo>
                  <a:lnTo>
                    <a:pt x="5962" y="2887"/>
                  </a:lnTo>
                  <a:lnTo>
                    <a:pt x="5928" y="2905"/>
                  </a:lnTo>
                  <a:lnTo>
                    <a:pt x="5897" y="2924"/>
                  </a:lnTo>
                  <a:lnTo>
                    <a:pt x="5865" y="2943"/>
                  </a:lnTo>
                  <a:lnTo>
                    <a:pt x="5834" y="2964"/>
                  </a:lnTo>
                  <a:lnTo>
                    <a:pt x="5803" y="2986"/>
                  </a:lnTo>
                  <a:lnTo>
                    <a:pt x="5774" y="3008"/>
                  </a:lnTo>
                  <a:lnTo>
                    <a:pt x="5745" y="3031"/>
                  </a:lnTo>
                  <a:lnTo>
                    <a:pt x="5717" y="3056"/>
                  </a:lnTo>
                  <a:lnTo>
                    <a:pt x="5690" y="3083"/>
                  </a:lnTo>
                  <a:lnTo>
                    <a:pt x="5678" y="3096"/>
                  </a:lnTo>
                  <a:lnTo>
                    <a:pt x="5666" y="3109"/>
                  </a:lnTo>
                  <a:lnTo>
                    <a:pt x="5657" y="3123"/>
                  </a:lnTo>
                  <a:lnTo>
                    <a:pt x="5647" y="3138"/>
                  </a:lnTo>
                  <a:lnTo>
                    <a:pt x="5638" y="3153"/>
                  </a:lnTo>
                  <a:lnTo>
                    <a:pt x="5629" y="3169"/>
                  </a:lnTo>
                  <a:lnTo>
                    <a:pt x="5615" y="3201"/>
                  </a:lnTo>
                  <a:lnTo>
                    <a:pt x="5623" y="3210"/>
                  </a:lnTo>
                  <a:lnTo>
                    <a:pt x="5632" y="3217"/>
                  </a:lnTo>
                  <a:lnTo>
                    <a:pt x="5640" y="3224"/>
                  </a:lnTo>
                  <a:lnTo>
                    <a:pt x="5650" y="3229"/>
                  </a:lnTo>
                  <a:lnTo>
                    <a:pt x="5670" y="3240"/>
                  </a:lnTo>
                  <a:lnTo>
                    <a:pt x="5690" y="3250"/>
                  </a:lnTo>
                  <a:lnTo>
                    <a:pt x="5733" y="3266"/>
                  </a:lnTo>
                  <a:lnTo>
                    <a:pt x="5753" y="3275"/>
                  </a:lnTo>
                  <a:lnTo>
                    <a:pt x="5773" y="3286"/>
                  </a:lnTo>
                  <a:lnTo>
                    <a:pt x="5792" y="3297"/>
                  </a:lnTo>
                  <a:lnTo>
                    <a:pt x="5810" y="3309"/>
                  </a:lnTo>
                  <a:lnTo>
                    <a:pt x="5828" y="3321"/>
                  </a:lnTo>
                  <a:lnTo>
                    <a:pt x="5845" y="3335"/>
                  </a:lnTo>
                  <a:lnTo>
                    <a:pt x="5861" y="3350"/>
                  </a:lnTo>
                  <a:lnTo>
                    <a:pt x="5876" y="3365"/>
                  </a:lnTo>
                  <a:lnTo>
                    <a:pt x="5890" y="3381"/>
                  </a:lnTo>
                  <a:lnTo>
                    <a:pt x="5903" y="3399"/>
                  </a:lnTo>
                  <a:lnTo>
                    <a:pt x="5915" y="3417"/>
                  </a:lnTo>
                  <a:lnTo>
                    <a:pt x="5926" y="3437"/>
                  </a:lnTo>
                  <a:lnTo>
                    <a:pt x="5935" y="3456"/>
                  </a:lnTo>
                  <a:lnTo>
                    <a:pt x="5942" y="3476"/>
                  </a:lnTo>
                  <a:lnTo>
                    <a:pt x="5948" y="3497"/>
                  </a:lnTo>
                  <a:lnTo>
                    <a:pt x="5952" y="3518"/>
                  </a:lnTo>
                  <a:lnTo>
                    <a:pt x="5954" y="3540"/>
                  </a:lnTo>
                  <a:lnTo>
                    <a:pt x="5954" y="3563"/>
                  </a:lnTo>
                  <a:lnTo>
                    <a:pt x="5954" y="3581"/>
                  </a:lnTo>
                  <a:lnTo>
                    <a:pt x="5952" y="3601"/>
                  </a:lnTo>
                  <a:lnTo>
                    <a:pt x="5948" y="3619"/>
                  </a:lnTo>
                  <a:lnTo>
                    <a:pt x="5943" y="3637"/>
                  </a:lnTo>
                  <a:lnTo>
                    <a:pt x="5936" y="3654"/>
                  </a:lnTo>
                  <a:lnTo>
                    <a:pt x="5928" y="3672"/>
                  </a:lnTo>
                  <a:lnTo>
                    <a:pt x="5918" y="3687"/>
                  </a:lnTo>
                  <a:lnTo>
                    <a:pt x="5909" y="3703"/>
                  </a:lnTo>
                  <a:lnTo>
                    <a:pt x="5897" y="3717"/>
                  </a:lnTo>
                  <a:lnTo>
                    <a:pt x="5884" y="3733"/>
                  </a:lnTo>
                  <a:lnTo>
                    <a:pt x="5871" y="3746"/>
                  </a:lnTo>
                  <a:lnTo>
                    <a:pt x="5857" y="3758"/>
                  </a:lnTo>
                  <a:lnTo>
                    <a:pt x="5841" y="3769"/>
                  </a:lnTo>
                  <a:lnTo>
                    <a:pt x="5826" y="3780"/>
                  </a:lnTo>
                  <a:lnTo>
                    <a:pt x="5810" y="3791"/>
                  </a:lnTo>
                  <a:lnTo>
                    <a:pt x="5793" y="3800"/>
                  </a:lnTo>
                  <a:lnTo>
                    <a:pt x="5765" y="3814"/>
                  </a:lnTo>
                  <a:lnTo>
                    <a:pt x="5735" y="3827"/>
                  </a:lnTo>
                  <a:lnTo>
                    <a:pt x="5705" y="3838"/>
                  </a:lnTo>
                  <a:lnTo>
                    <a:pt x="5675" y="3848"/>
                  </a:lnTo>
                  <a:lnTo>
                    <a:pt x="5643" y="3856"/>
                  </a:lnTo>
                  <a:lnTo>
                    <a:pt x="5612" y="3863"/>
                  </a:lnTo>
                  <a:lnTo>
                    <a:pt x="5580" y="3868"/>
                  </a:lnTo>
                  <a:lnTo>
                    <a:pt x="5549" y="3873"/>
                  </a:lnTo>
                  <a:lnTo>
                    <a:pt x="5517" y="3875"/>
                  </a:lnTo>
                  <a:lnTo>
                    <a:pt x="5485" y="3877"/>
                  </a:lnTo>
                  <a:lnTo>
                    <a:pt x="5452" y="3876"/>
                  </a:lnTo>
                  <a:lnTo>
                    <a:pt x="5421" y="3875"/>
                  </a:lnTo>
                  <a:lnTo>
                    <a:pt x="5388" y="3872"/>
                  </a:lnTo>
                  <a:lnTo>
                    <a:pt x="5357" y="3867"/>
                  </a:lnTo>
                  <a:lnTo>
                    <a:pt x="5325" y="3862"/>
                  </a:lnTo>
                  <a:lnTo>
                    <a:pt x="5293" y="3855"/>
                  </a:lnTo>
                  <a:lnTo>
                    <a:pt x="5270" y="3888"/>
                  </a:lnTo>
                  <a:lnTo>
                    <a:pt x="5246" y="3919"/>
                  </a:lnTo>
                  <a:lnTo>
                    <a:pt x="5221" y="3951"/>
                  </a:lnTo>
                  <a:lnTo>
                    <a:pt x="5195" y="3981"/>
                  </a:lnTo>
                  <a:lnTo>
                    <a:pt x="5168" y="4012"/>
                  </a:lnTo>
                  <a:lnTo>
                    <a:pt x="5141" y="4042"/>
                  </a:lnTo>
                  <a:lnTo>
                    <a:pt x="5114" y="4071"/>
                  </a:lnTo>
                  <a:lnTo>
                    <a:pt x="5086" y="4100"/>
                  </a:lnTo>
                  <a:lnTo>
                    <a:pt x="5057" y="4127"/>
                  </a:lnTo>
                  <a:lnTo>
                    <a:pt x="5027" y="4155"/>
                  </a:lnTo>
                  <a:lnTo>
                    <a:pt x="4997" y="4181"/>
                  </a:lnTo>
                  <a:lnTo>
                    <a:pt x="4966" y="4208"/>
                  </a:lnTo>
                  <a:lnTo>
                    <a:pt x="4935" y="4233"/>
                  </a:lnTo>
                  <a:lnTo>
                    <a:pt x="4903" y="4258"/>
                  </a:lnTo>
                  <a:lnTo>
                    <a:pt x="4871" y="4281"/>
                  </a:lnTo>
                  <a:lnTo>
                    <a:pt x="4838" y="4305"/>
                  </a:lnTo>
                  <a:lnTo>
                    <a:pt x="4805" y="4327"/>
                  </a:lnTo>
                  <a:lnTo>
                    <a:pt x="4772" y="4350"/>
                  </a:lnTo>
                  <a:lnTo>
                    <a:pt x="4737" y="4371"/>
                  </a:lnTo>
                  <a:lnTo>
                    <a:pt x="4702" y="4391"/>
                  </a:lnTo>
                  <a:lnTo>
                    <a:pt x="4667" y="4411"/>
                  </a:lnTo>
                  <a:lnTo>
                    <a:pt x="4633" y="4429"/>
                  </a:lnTo>
                  <a:lnTo>
                    <a:pt x="4597" y="4448"/>
                  </a:lnTo>
                  <a:lnTo>
                    <a:pt x="4560" y="4465"/>
                  </a:lnTo>
                  <a:lnTo>
                    <a:pt x="4524" y="4483"/>
                  </a:lnTo>
                  <a:lnTo>
                    <a:pt x="4487" y="4498"/>
                  </a:lnTo>
                  <a:lnTo>
                    <a:pt x="4449" y="4513"/>
                  </a:lnTo>
                  <a:lnTo>
                    <a:pt x="4412" y="4527"/>
                  </a:lnTo>
                  <a:lnTo>
                    <a:pt x="4374" y="4540"/>
                  </a:lnTo>
                  <a:lnTo>
                    <a:pt x="4336" y="4553"/>
                  </a:lnTo>
                  <a:lnTo>
                    <a:pt x="4297" y="4565"/>
                  </a:lnTo>
                  <a:lnTo>
                    <a:pt x="4259" y="4576"/>
                  </a:lnTo>
                  <a:lnTo>
                    <a:pt x="4270" y="4665"/>
                  </a:lnTo>
                  <a:lnTo>
                    <a:pt x="4285" y="4683"/>
                  </a:lnTo>
                  <a:lnTo>
                    <a:pt x="4299" y="4700"/>
                  </a:lnTo>
                  <a:lnTo>
                    <a:pt x="4312" y="4718"/>
                  </a:lnTo>
                  <a:lnTo>
                    <a:pt x="4324" y="4737"/>
                  </a:lnTo>
                  <a:lnTo>
                    <a:pt x="4335" y="4758"/>
                  </a:lnTo>
                  <a:lnTo>
                    <a:pt x="4343" y="4778"/>
                  </a:lnTo>
                  <a:lnTo>
                    <a:pt x="4350" y="4800"/>
                  </a:lnTo>
                  <a:lnTo>
                    <a:pt x="4354" y="4823"/>
                  </a:lnTo>
                  <a:lnTo>
                    <a:pt x="4375" y="4836"/>
                  </a:lnTo>
                  <a:lnTo>
                    <a:pt x="4396" y="4851"/>
                  </a:lnTo>
                  <a:lnTo>
                    <a:pt x="4413" y="4867"/>
                  </a:lnTo>
                  <a:lnTo>
                    <a:pt x="4430" y="4887"/>
                  </a:lnTo>
                  <a:lnTo>
                    <a:pt x="4445" y="4906"/>
                  </a:lnTo>
                  <a:lnTo>
                    <a:pt x="4458" y="4928"/>
                  </a:lnTo>
                  <a:lnTo>
                    <a:pt x="4470" y="4951"/>
                  </a:lnTo>
                  <a:lnTo>
                    <a:pt x="4478" y="4974"/>
                  </a:lnTo>
                  <a:lnTo>
                    <a:pt x="4485" y="4998"/>
                  </a:lnTo>
                  <a:lnTo>
                    <a:pt x="4489" y="5023"/>
                  </a:lnTo>
                  <a:lnTo>
                    <a:pt x="4491" y="5047"/>
                  </a:lnTo>
                  <a:lnTo>
                    <a:pt x="4491" y="5072"/>
                  </a:lnTo>
                  <a:lnTo>
                    <a:pt x="4489" y="5084"/>
                  </a:lnTo>
                  <a:lnTo>
                    <a:pt x="4488" y="5097"/>
                  </a:lnTo>
                  <a:lnTo>
                    <a:pt x="4485" y="5109"/>
                  </a:lnTo>
                  <a:lnTo>
                    <a:pt x="4482" y="5121"/>
                  </a:lnTo>
                  <a:lnTo>
                    <a:pt x="4478" y="5133"/>
                  </a:lnTo>
                  <a:lnTo>
                    <a:pt x="4473" y="5144"/>
                  </a:lnTo>
                  <a:lnTo>
                    <a:pt x="4467" y="5155"/>
                  </a:lnTo>
                  <a:lnTo>
                    <a:pt x="4462" y="5167"/>
                  </a:lnTo>
                  <a:lnTo>
                    <a:pt x="4448" y="5187"/>
                  </a:lnTo>
                  <a:lnTo>
                    <a:pt x="4433" y="5204"/>
                  </a:lnTo>
                  <a:lnTo>
                    <a:pt x="4416" y="5221"/>
                  </a:lnTo>
                  <a:lnTo>
                    <a:pt x="4399" y="5237"/>
                  </a:lnTo>
                  <a:lnTo>
                    <a:pt x="4380" y="5250"/>
                  </a:lnTo>
                  <a:lnTo>
                    <a:pt x="4361" y="5263"/>
                  </a:lnTo>
                  <a:lnTo>
                    <a:pt x="4341" y="5275"/>
                  </a:lnTo>
                  <a:lnTo>
                    <a:pt x="4321" y="5286"/>
                  </a:lnTo>
                  <a:lnTo>
                    <a:pt x="4299" y="5297"/>
                  </a:lnTo>
                  <a:lnTo>
                    <a:pt x="4277" y="5305"/>
                  </a:lnTo>
                  <a:lnTo>
                    <a:pt x="4255" y="5314"/>
                  </a:lnTo>
                  <a:lnTo>
                    <a:pt x="4233" y="5323"/>
                  </a:lnTo>
                  <a:lnTo>
                    <a:pt x="4188" y="5337"/>
                  </a:lnTo>
                  <a:lnTo>
                    <a:pt x="4143" y="5351"/>
                  </a:lnTo>
                  <a:lnTo>
                    <a:pt x="4146" y="5384"/>
                  </a:lnTo>
                  <a:lnTo>
                    <a:pt x="4148" y="5416"/>
                  </a:lnTo>
                  <a:lnTo>
                    <a:pt x="4149" y="5483"/>
                  </a:lnTo>
                  <a:lnTo>
                    <a:pt x="4150" y="5549"/>
                  </a:lnTo>
                  <a:lnTo>
                    <a:pt x="4151" y="5614"/>
                  </a:lnTo>
                  <a:lnTo>
                    <a:pt x="4153" y="5648"/>
                  </a:lnTo>
                  <a:lnTo>
                    <a:pt x="4155" y="5680"/>
                  </a:lnTo>
                  <a:lnTo>
                    <a:pt x="4159" y="5713"/>
                  </a:lnTo>
                  <a:lnTo>
                    <a:pt x="4163" y="5744"/>
                  </a:lnTo>
                  <a:lnTo>
                    <a:pt x="4170" y="5777"/>
                  </a:lnTo>
                  <a:lnTo>
                    <a:pt x="4177" y="5809"/>
                  </a:lnTo>
                  <a:lnTo>
                    <a:pt x="4186" y="5840"/>
                  </a:lnTo>
                  <a:lnTo>
                    <a:pt x="4197" y="5872"/>
                  </a:lnTo>
                  <a:lnTo>
                    <a:pt x="4214" y="5915"/>
                  </a:lnTo>
                  <a:lnTo>
                    <a:pt x="4234" y="5959"/>
                  </a:lnTo>
                  <a:lnTo>
                    <a:pt x="4254" y="6000"/>
                  </a:lnTo>
                  <a:lnTo>
                    <a:pt x="4277" y="6040"/>
                  </a:lnTo>
                  <a:lnTo>
                    <a:pt x="4301" y="6080"/>
                  </a:lnTo>
                  <a:lnTo>
                    <a:pt x="4327" y="6119"/>
                  </a:lnTo>
                  <a:lnTo>
                    <a:pt x="4353" y="6158"/>
                  </a:lnTo>
                  <a:lnTo>
                    <a:pt x="4382" y="6194"/>
                  </a:lnTo>
                  <a:lnTo>
                    <a:pt x="4411" y="6231"/>
                  </a:lnTo>
                  <a:lnTo>
                    <a:pt x="4441" y="6266"/>
                  </a:lnTo>
                  <a:lnTo>
                    <a:pt x="4472" y="6302"/>
                  </a:lnTo>
                  <a:lnTo>
                    <a:pt x="4504" y="6336"/>
                  </a:lnTo>
                  <a:lnTo>
                    <a:pt x="4536" y="6369"/>
                  </a:lnTo>
                  <a:lnTo>
                    <a:pt x="4570" y="6402"/>
                  </a:lnTo>
                  <a:lnTo>
                    <a:pt x="4603" y="6435"/>
                  </a:lnTo>
                  <a:lnTo>
                    <a:pt x="4637" y="6466"/>
                  </a:lnTo>
                  <a:lnTo>
                    <a:pt x="4648" y="6477"/>
                  </a:lnTo>
                  <a:lnTo>
                    <a:pt x="4660" y="6486"/>
                  </a:lnTo>
                  <a:lnTo>
                    <a:pt x="4673" y="6494"/>
                  </a:lnTo>
                  <a:lnTo>
                    <a:pt x="4686" y="6503"/>
                  </a:lnTo>
                  <a:lnTo>
                    <a:pt x="4712" y="6517"/>
                  </a:lnTo>
                  <a:lnTo>
                    <a:pt x="4739" y="6531"/>
                  </a:lnTo>
                  <a:lnTo>
                    <a:pt x="4765" y="6547"/>
                  </a:lnTo>
                  <a:lnTo>
                    <a:pt x="4778" y="6555"/>
                  </a:lnTo>
                  <a:lnTo>
                    <a:pt x="4790" y="6564"/>
                  </a:lnTo>
                  <a:lnTo>
                    <a:pt x="4802" y="6573"/>
                  </a:lnTo>
                  <a:lnTo>
                    <a:pt x="4813" y="6584"/>
                  </a:lnTo>
                  <a:lnTo>
                    <a:pt x="4823" y="6596"/>
                  </a:lnTo>
                  <a:lnTo>
                    <a:pt x="4832" y="6608"/>
                  </a:lnTo>
                  <a:lnTo>
                    <a:pt x="4840" y="6622"/>
                  </a:lnTo>
                  <a:lnTo>
                    <a:pt x="4847" y="6637"/>
                  </a:lnTo>
                  <a:lnTo>
                    <a:pt x="4852" y="6651"/>
                  </a:lnTo>
                  <a:lnTo>
                    <a:pt x="4855" y="6666"/>
                  </a:lnTo>
                  <a:lnTo>
                    <a:pt x="4857" y="6681"/>
                  </a:lnTo>
                  <a:lnTo>
                    <a:pt x="4858" y="6698"/>
                  </a:lnTo>
                  <a:lnTo>
                    <a:pt x="4857" y="6713"/>
                  </a:lnTo>
                  <a:lnTo>
                    <a:pt x="4855" y="6728"/>
                  </a:lnTo>
                  <a:lnTo>
                    <a:pt x="4852" y="6744"/>
                  </a:lnTo>
                  <a:lnTo>
                    <a:pt x="4849" y="6760"/>
                  </a:lnTo>
                  <a:lnTo>
                    <a:pt x="4841" y="6791"/>
                  </a:lnTo>
                  <a:lnTo>
                    <a:pt x="4833" y="6823"/>
                  </a:lnTo>
                  <a:lnTo>
                    <a:pt x="4825" y="6852"/>
                  </a:lnTo>
                  <a:lnTo>
                    <a:pt x="4865" y="6886"/>
                  </a:lnTo>
                  <a:lnTo>
                    <a:pt x="4908" y="6918"/>
                  </a:lnTo>
                  <a:lnTo>
                    <a:pt x="4992" y="6983"/>
                  </a:lnTo>
                  <a:lnTo>
                    <a:pt x="5035" y="7015"/>
                  </a:lnTo>
                  <a:lnTo>
                    <a:pt x="5076" y="7049"/>
                  </a:lnTo>
                  <a:lnTo>
                    <a:pt x="5096" y="7066"/>
                  </a:lnTo>
                  <a:lnTo>
                    <a:pt x="5115" y="7084"/>
                  </a:lnTo>
                  <a:lnTo>
                    <a:pt x="5135" y="7103"/>
                  </a:lnTo>
                  <a:lnTo>
                    <a:pt x="5153" y="7122"/>
                  </a:lnTo>
                  <a:lnTo>
                    <a:pt x="5166" y="7138"/>
                  </a:lnTo>
                  <a:lnTo>
                    <a:pt x="5179" y="7155"/>
                  </a:lnTo>
                  <a:lnTo>
                    <a:pt x="5189" y="7174"/>
                  </a:lnTo>
                  <a:lnTo>
                    <a:pt x="5198" y="7193"/>
                  </a:lnTo>
                  <a:lnTo>
                    <a:pt x="5205" y="7213"/>
                  </a:lnTo>
                  <a:lnTo>
                    <a:pt x="5211" y="7233"/>
                  </a:lnTo>
                  <a:lnTo>
                    <a:pt x="5215" y="7253"/>
                  </a:lnTo>
                  <a:lnTo>
                    <a:pt x="5218" y="7274"/>
                  </a:lnTo>
                  <a:lnTo>
                    <a:pt x="5220" y="7294"/>
                  </a:lnTo>
                  <a:lnTo>
                    <a:pt x="5221" y="7316"/>
                  </a:lnTo>
                  <a:lnTo>
                    <a:pt x="5220" y="7337"/>
                  </a:lnTo>
                  <a:lnTo>
                    <a:pt x="5217" y="7359"/>
                  </a:lnTo>
                  <a:lnTo>
                    <a:pt x="5215" y="7379"/>
                  </a:lnTo>
                  <a:lnTo>
                    <a:pt x="5211" y="7401"/>
                  </a:lnTo>
                  <a:lnTo>
                    <a:pt x="5207" y="7422"/>
                  </a:lnTo>
                  <a:lnTo>
                    <a:pt x="5201" y="7441"/>
                  </a:lnTo>
                  <a:lnTo>
                    <a:pt x="5214" y="7453"/>
                  </a:lnTo>
                  <a:lnTo>
                    <a:pt x="5227" y="7465"/>
                  </a:lnTo>
                  <a:lnTo>
                    <a:pt x="5239" y="7478"/>
                  </a:lnTo>
                  <a:lnTo>
                    <a:pt x="5250" y="7492"/>
                  </a:lnTo>
                  <a:lnTo>
                    <a:pt x="5261" y="7506"/>
                  </a:lnTo>
                  <a:lnTo>
                    <a:pt x="5270" y="7522"/>
                  </a:lnTo>
                  <a:lnTo>
                    <a:pt x="5279" y="7537"/>
                  </a:lnTo>
                  <a:lnTo>
                    <a:pt x="5287" y="7552"/>
                  </a:lnTo>
                  <a:lnTo>
                    <a:pt x="5293" y="7568"/>
                  </a:lnTo>
                  <a:lnTo>
                    <a:pt x="5299" y="7585"/>
                  </a:lnTo>
                  <a:lnTo>
                    <a:pt x="5304" y="7602"/>
                  </a:lnTo>
                  <a:lnTo>
                    <a:pt x="5308" y="7619"/>
                  </a:lnTo>
                  <a:lnTo>
                    <a:pt x="5310" y="7637"/>
                  </a:lnTo>
                  <a:lnTo>
                    <a:pt x="5311" y="7654"/>
                  </a:lnTo>
                  <a:lnTo>
                    <a:pt x="5310" y="7672"/>
                  </a:lnTo>
                  <a:lnTo>
                    <a:pt x="5308" y="7689"/>
                  </a:lnTo>
                  <a:lnTo>
                    <a:pt x="5307" y="7708"/>
                  </a:lnTo>
                  <a:lnTo>
                    <a:pt x="5303" y="7725"/>
                  </a:lnTo>
                  <a:lnTo>
                    <a:pt x="5298" y="7741"/>
                  </a:lnTo>
                  <a:lnTo>
                    <a:pt x="5291" y="7756"/>
                  </a:lnTo>
                  <a:lnTo>
                    <a:pt x="5284" y="7771"/>
                  </a:lnTo>
                  <a:lnTo>
                    <a:pt x="5274" y="7785"/>
                  </a:lnTo>
                  <a:lnTo>
                    <a:pt x="5264" y="7798"/>
                  </a:lnTo>
                  <a:lnTo>
                    <a:pt x="5252" y="7811"/>
                  </a:lnTo>
                  <a:lnTo>
                    <a:pt x="5240" y="7823"/>
                  </a:lnTo>
                  <a:lnTo>
                    <a:pt x="5227" y="7834"/>
                  </a:lnTo>
                  <a:lnTo>
                    <a:pt x="5213" y="7844"/>
                  </a:lnTo>
                  <a:lnTo>
                    <a:pt x="5199" y="7854"/>
                  </a:lnTo>
                  <a:lnTo>
                    <a:pt x="5170" y="7873"/>
                  </a:lnTo>
                  <a:lnTo>
                    <a:pt x="5140" y="7888"/>
                  </a:lnTo>
                  <a:lnTo>
                    <a:pt x="5108" y="7904"/>
                  </a:lnTo>
                  <a:lnTo>
                    <a:pt x="5074" y="7918"/>
                  </a:lnTo>
                  <a:lnTo>
                    <a:pt x="5041" y="7931"/>
                  </a:lnTo>
                  <a:lnTo>
                    <a:pt x="5008" y="7944"/>
                  </a:lnTo>
                  <a:lnTo>
                    <a:pt x="4974" y="7956"/>
                  </a:lnTo>
                  <a:lnTo>
                    <a:pt x="4939" y="7968"/>
                  </a:lnTo>
                  <a:lnTo>
                    <a:pt x="4904" y="7978"/>
                  </a:lnTo>
                  <a:lnTo>
                    <a:pt x="4870" y="7988"/>
                  </a:lnTo>
                  <a:lnTo>
                    <a:pt x="4800" y="8006"/>
                  </a:lnTo>
                  <a:lnTo>
                    <a:pt x="4730" y="8023"/>
                  </a:lnTo>
                  <a:lnTo>
                    <a:pt x="4660" y="8038"/>
                  </a:lnTo>
                  <a:lnTo>
                    <a:pt x="4589" y="8052"/>
                  </a:lnTo>
                  <a:lnTo>
                    <a:pt x="4508" y="8066"/>
                  </a:lnTo>
                  <a:lnTo>
                    <a:pt x="4426" y="8079"/>
                  </a:lnTo>
                  <a:lnTo>
                    <a:pt x="4345" y="8091"/>
                  </a:lnTo>
                  <a:lnTo>
                    <a:pt x="4263" y="8102"/>
                  </a:lnTo>
                  <a:lnTo>
                    <a:pt x="4180" y="8112"/>
                  </a:lnTo>
                  <a:lnTo>
                    <a:pt x="4099" y="8119"/>
                  </a:lnTo>
                  <a:lnTo>
                    <a:pt x="4016" y="8127"/>
                  </a:lnTo>
                  <a:lnTo>
                    <a:pt x="3935" y="8133"/>
                  </a:lnTo>
                  <a:lnTo>
                    <a:pt x="3852" y="8137"/>
                  </a:lnTo>
                  <a:lnTo>
                    <a:pt x="3770" y="8140"/>
                  </a:lnTo>
                  <a:lnTo>
                    <a:pt x="3687" y="8141"/>
                  </a:lnTo>
                  <a:lnTo>
                    <a:pt x="3604" y="8141"/>
                  </a:lnTo>
                  <a:lnTo>
                    <a:pt x="3522" y="8139"/>
                  </a:lnTo>
                  <a:lnTo>
                    <a:pt x="3439" y="8136"/>
                  </a:lnTo>
                  <a:lnTo>
                    <a:pt x="3358" y="8131"/>
                  </a:lnTo>
                  <a:lnTo>
                    <a:pt x="3275" y="8125"/>
                  </a:lnTo>
                  <a:lnTo>
                    <a:pt x="3157" y="8113"/>
                  </a:lnTo>
                  <a:lnTo>
                    <a:pt x="3038" y="8100"/>
                  </a:lnTo>
                  <a:lnTo>
                    <a:pt x="2920" y="8085"/>
                  </a:lnTo>
                  <a:lnTo>
                    <a:pt x="2860" y="8076"/>
                  </a:lnTo>
                  <a:lnTo>
                    <a:pt x="2801" y="8066"/>
                  </a:lnTo>
                  <a:lnTo>
                    <a:pt x="2742" y="8055"/>
                  </a:lnTo>
                  <a:lnTo>
                    <a:pt x="2684" y="8044"/>
                  </a:lnTo>
                  <a:lnTo>
                    <a:pt x="2626" y="8033"/>
                  </a:lnTo>
                  <a:lnTo>
                    <a:pt x="2567" y="8019"/>
                  </a:lnTo>
                  <a:lnTo>
                    <a:pt x="2510" y="8005"/>
                  </a:lnTo>
                  <a:lnTo>
                    <a:pt x="2452" y="7990"/>
                  </a:lnTo>
                  <a:lnTo>
                    <a:pt x="2395" y="7974"/>
                  </a:lnTo>
                  <a:lnTo>
                    <a:pt x="2338" y="7955"/>
                  </a:lnTo>
                  <a:lnTo>
                    <a:pt x="2296" y="7940"/>
                  </a:lnTo>
                  <a:lnTo>
                    <a:pt x="2254" y="7925"/>
                  </a:lnTo>
                  <a:lnTo>
                    <a:pt x="2213" y="7908"/>
                  </a:lnTo>
                  <a:lnTo>
                    <a:pt x="2192" y="7898"/>
                  </a:lnTo>
                  <a:lnTo>
                    <a:pt x="2172" y="7888"/>
                  </a:lnTo>
                  <a:lnTo>
                    <a:pt x="2152" y="7877"/>
                  </a:lnTo>
                  <a:lnTo>
                    <a:pt x="2134" y="7866"/>
                  </a:lnTo>
                  <a:lnTo>
                    <a:pt x="2115" y="7853"/>
                  </a:lnTo>
                  <a:lnTo>
                    <a:pt x="2097" y="7840"/>
                  </a:lnTo>
                  <a:lnTo>
                    <a:pt x="2080" y="7826"/>
                  </a:lnTo>
                  <a:lnTo>
                    <a:pt x="2064" y="7811"/>
                  </a:lnTo>
                  <a:lnTo>
                    <a:pt x="2049" y="7796"/>
                  </a:lnTo>
                  <a:lnTo>
                    <a:pt x="2034" y="7778"/>
                  </a:lnTo>
                  <a:lnTo>
                    <a:pt x="2028" y="7767"/>
                  </a:lnTo>
                  <a:lnTo>
                    <a:pt x="2023" y="7756"/>
                  </a:lnTo>
                  <a:lnTo>
                    <a:pt x="2014" y="7735"/>
                  </a:lnTo>
                  <a:lnTo>
                    <a:pt x="2009" y="7712"/>
                  </a:lnTo>
                  <a:lnTo>
                    <a:pt x="2005" y="7689"/>
                  </a:lnTo>
                  <a:lnTo>
                    <a:pt x="2003" y="7666"/>
                  </a:lnTo>
                  <a:lnTo>
                    <a:pt x="2004" y="7642"/>
                  </a:lnTo>
                  <a:lnTo>
                    <a:pt x="2008" y="7619"/>
                  </a:lnTo>
                  <a:lnTo>
                    <a:pt x="2012" y="7597"/>
                  </a:lnTo>
                  <a:lnTo>
                    <a:pt x="2019" y="7575"/>
                  </a:lnTo>
                  <a:lnTo>
                    <a:pt x="2027" y="7553"/>
                  </a:lnTo>
                  <a:lnTo>
                    <a:pt x="2038" y="7533"/>
                  </a:lnTo>
                  <a:lnTo>
                    <a:pt x="2050" y="7512"/>
                  </a:lnTo>
                  <a:lnTo>
                    <a:pt x="2063" y="7492"/>
                  </a:lnTo>
                  <a:lnTo>
                    <a:pt x="2078" y="7475"/>
                  </a:lnTo>
                  <a:lnTo>
                    <a:pt x="2095" y="7459"/>
                  </a:lnTo>
                  <a:lnTo>
                    <a:pt x="2113" y="7443"/>
                  </a:lnTo>
                  <a:lnTo>
                    <a:pt x="2108" y="7424"/>
                  </a:lnTo>
                  <a:lnTo>
                    <a:pt x="2103" y="7404"/>
                  </a:lnTo>
                  <a:lnTo>
                    <a:pt x="2100" y="7385"/>
                  </a:lnTo>
                  <a:lnTo>
                    <a:pt x="2097" y="7365"/>
                  </a:lnTo>
                  <a:lnTo>
                    <a:pt x="2095" y="7346"/>
                  </a:lnTo>
                  <a:lnTo>
                    <a:pt x="2094" y="7326"/>
                  </a:lnTo>
                  <a:lnTo>
                    <a:pt x="2094" y="7306"/>
                  </a:lnTo>
                  <a:lnTo>
                    <a:pt x="2095" y="7286"/>
                  </a:lnTo>
                  <a:lnTo>
                    <a:pt x="2097" y="7266"/>
                  </a:lnTo>
                  <a:lnTo>
                    <a:pt x="2099" y="7247"/>
                  </a:lnTo>
                  <a:lnTo>
                    <a:pt x="2104" y="7228"/>
                  </a:lnTo>
                  <a:lnTo>
                    <a:pt x="2110" y="7210"/>
                  </a:lnTo>
                  <a:lnTo>
                    <a:pt x="2116" y="7191"/>
                  </a:lnTo>
                  <a:lnTo>
                    <a:pt x="2125" y="7174"/>
                  </a:lnTo>
                  <a:lnTo>
                    <a:pt x="2136" y="7156"/>
                  </a:lnTo>
                  <a:lnTo>
                    <a:pt x="2148" y="7140"/>
                  </a:lnTo>
                  <a:lnTo>
                    <a:pt x="2166" y="7119"/>
                  </a:lnTo>
                  <a:lnTo>
                    <a:pt x="2185" y="7099"/>
                  </a:lnTo>
                  <a:lnTo>
                    <a:pt x="2205" y="7079"/>
                  </a:lnTo>
                  <a:lnTo>
                    <a:pt x="2226" y="7061"/>
                  </a:lnTo>
                  <a:lnTo>
                    <a:pt x="2247" y="7042"/>
                  </a:lnTo>
                  <a:lnTo>
                    <a:pt x="2269" y="7025"/>
                  </a:lnTo>
                  <a:lnTo>
                    <a:pt x="2312" y="6990"/>
                  </a:lnTo>
                  <a:lnTo>
                    <a:pt x="2402" y="6923"/>
                  </a:lnTo>
                  <a:lnTo>
                    <a:pt x="2446" y="6889"/>
                  </a:lnTo>
                  <a:lnTo>
                    <a:pt x="2489" y="6853"/>
                  </a:lnTo>
                  <a:lnTo>
                    <a:pt x="2483" y="6824"/>
                  </a:lnTo>
                  <a:lnTo>
                    <a:pt x="2474" y="6794"/>
                  </a:lnTo>
                  <a:lnTo>
                    <a:pt x="2466" y="6764"/>
                  </a:lnTo>
                  <a:lnTo>
                    <a:pt x="2460" y="6734"/>
                  </a:lnTo>
                  <a:lnTo>
                    <a:pt x="2458" y="6718"/>
                  </a:lnTo>
                  <a:lnTo>
                    <a:pt x="2457" y="6703"/>
                  </a:lnTo>
                  <a:lnTo>
                    <a:pt x="2457" y="6688"/>
                  </a:lnTo>
                  <a:lnTo>
                    <a:pt x="2458" y="6674"/>
                  </a:lnTo>
                  <a:lnTo>
                    <a:pt x="2460" y="6659"/>
                  </a:lnTo>
                  <a:lnTo>
                    <a:pt x="2464" y="6644"/>
                  </a:lnTo>
                  <a:lnTo>
                    <a:pt x="2470" y="6630"/>
                  </a:lnTo>
                  <a:lnTo>
                    <a:pt x="2477" y="6616"/>
                  </a:lnTo>
                  <a:lnTo>
                    <a:pt x="2486" y="6602"/>
                  </a:lnTo>
                  <a:lnTo>
                    <a:pt x="2495" y="6590"/>
                  </a:lnTo>
                  <a:lnTo>
                    <a:pt x="2505" y="6579"/>
                  </a:lnTo>
                  <a:lnTo>
                    <a:pt x="2516" y="6569"/>
                  </a:lnTo>
                  <a:lnTo>
                    <a:pt x="2528" y="6561"/>
                  </a:lnTo>
                  <a:lnTo>
                    <a:pt x="2541" y="6552"/>
                  </a:lnTo>
                  <a:lnTo>
                    <a:pt x="2567" y="6537"/>
                  </a:lnTo>
                  <a:lnTo>
                    <a:pt x="2595" y="6522"/>
                  </a:lnTo>
                  <a:lnTo>
                    <a:pt x="2622" y="6508"/>
                  </a:lnTo>
                  <a:lnTo>
                    <a:pt x="2635" y="6499"/>
                  </a:lnTo>
                  <a:lnTo>
                    <a:pt x="2647" y="6491"/>
                  </a:lnTo>
                  <a:lnTo>
                    <a:pt x="2659" y="6481"/>
                  </a:lnTo>
                  <a:lnTo>
                    <a:pt x="2671" y="6472"/>
                  </a:lnTo>
                  <a:lnTo>
                    <a:pt x="2705" y="6440"/>
                  </a:lnTo>
                  <a:lnTo>
                    <a:pt x="2739" y="6406"/>
                  </a:lnTo>
                  <a:lnTo>
                    <a:pt x="2773" y="6374"/>
                  </a:lnTo>
                  <a:lnTo>
                    <a:pt x="2807" y="6339"/>
                  </a:lnTo>
                  <a:lnTo>
                    <a:pt x="2839" y="6305"/>
                  </a:lnTo>
                  <a:lnTo>
                    <a:pt x="2871" y="6269"/>
                  </a:lnTo>
                  <a:lnTo>
                    <a:pt x="2901" y="6234"/>
                  </a:lnTo>
                  <a:lnTo>
                    <a:pt x="2932" y="6197"/>
                  </a:lnTo>
                  <a:lnTo>
                    <a:pt x="2960" y="6159"/>
                  </a:lnTo>
                  <a:lnTo>
                    <a:pt x="2987" y="6119"/>
                  </a:lnTo>
                  <a:lnTo>
                    <a:pt x="3013" y="6080"/>
                  </a:lnTo>
                  <a:lnTo>
                    <a:pt x="3038" y="6040"/>
                  </a:lnTo>
                  <a:lnTo>
                    <a:pt x="3061" y="5999"/>
                  </a:lnTo>
                  <a:lnTo>
                    <a:pt x="3082" y="5956"/>
                  </a:lnTo>
                  <a:lnTo>
                    <a:pt x="3101" y="5913"/>
                  </a:lnTo>
                  <a:lnTo>
                    <a:pt x="3119" y="5868"/>
                  </a:lnTo>
                  <a:lnTo>
                    <a:pt x="3129" y="5837"/>
                  </a:lnTo>
                  <a:lnTo>
                    <a:pt x="3138" y="5805"/>
                  </a:lnTo>
                  <a:lnTo>
                    <a:pt x="3146" y="5774"/>
                  </a:lnTo>
                  <a:lnTo>
                    <a:pt x="3151" y="5742"/>
                  </a:lnTo>
                  <a:lnTo>
                    <a:pt x="3155" y="5710"/>
                  </a:lnTo>
                  <a:lnTo>
                    <a:pt x="3159" y="5678"/>
                  </a:lnTo>
                  <a:lnTo>
                    <a:pt x="3161" y="5646"/>
                  </a:lnTo>
                  <a:lnTo>
                    <a:pt x="3163" y="5613"/>
                  </a:lnTo>
                  <a:lnTo>
                    <a:pt x="3164" y="5548"/>
                  </a:lnTo>
                  <a:lnTo>
                    <a:pt x="3165" y="5481"/>
                  </a:lnTo>
                  <a:lnTo>
                    <a:pt x="3167" y="5416"/>
                  </a:lnTo>
                  <a:lnTo>
                    <a:pt x="3169" y="5384"/>
                  </a:lnTo>
                  <a:lnTo>
                    <a:pt x="3172" y="5352"/>
                  </a:lnTo>
                  <a:lnTo>
                    <a:pt x="3125" y="5337"/>
                  </a:lnTo>
                  <a:lnTo>
                    <a:pt x="3077" y="5321"/>
                  </a:lnTo>
                  <a:lnTo>
                    <a:pt x="3053" y="5312"/>
                  </a:lnTo>
                  <a:lnTo>
                    <a:pt x="3030" y="5303"/>
                  </a:lnTo>
                  <a:lnTo>
                    <a:pt x="3008" y="5292"/>
                  </a:lnTo>
                  <a:lnTo>
                    <a:pt x="2985" y="5281"/>
                  </a:lnTo>
                  <a:lnTo>
                    <a:pt x="2963" y="5269"/>
                  </a:lnTo>
                  <a:lnTo>
                    <a:pt x="2942" y="5256"/>
                  </a:lnTo>
                  <a:lnTo>
                    <a:pt x="2923" y="5242"/>
                  </a:lnTo>
                  <a:lnTo>
                    <a:pt x="2903" y="5226"/>
                  </a:lnTo>
                  <a:lnTo>
                    <a:pt x="2886" y="5210"/>
                  </a:lnTo>
                  <a:lnTo>
                    <a:pt x="2870" y="5191"/>
                  </a:lnTo>
                  <a:lnTo>
                    <a:pt x="2855" y="5171"/>
                  </a:lnTo>
                  <a:lnTo>
                    <a:pt x="2842" y="5149"/>
                  </a:lnTo>
                  <a:lnTo>
                    <a:pt x="2838" y="5137"/>
                  </a:lnTo>
                  <a:lnTo>
                    <a:pt x="2834" y="5126"/>
                  </a:lnTo>
                  <a:lnTo>
                    <a:pt x="2830" y="5114"/>
                  </a:lnTo>
                  <a:lnTo>
                    <a:pt x="2827" y="5102"/>
                  </a:lnTo>
                  <a:lnTo>
                    <a:pt x="2824" y="5079"/>
                  </a:lnTo>
                  <a:lnTo>
                    <a:pt x="2823" y="5055"/>
                  </a:lnTo>
                  <a:lnTo>
                    <a:pt x="2824" y="5031"/>
                  </a:lnTo>
                  <a:lnTo>
                    <a:pt x="2827" y="5009"/>
                  </a:lnTo>
                  <a:lnTo>
                    <a:pt x="2833" y="4986"/>
                  </a:lnTo>
                  <a:lnTo>
                    <a:pt x="2840" y="4963"/>
                  </a:lnTo>
                  <a:lnTo>
                    <a:pt x="2850" y="4942"/>
                  </a:lnTo>
                  <a:lnTo>
                    <a:pt x="2861" y="4921"/>
                  </a:lnTo>
                  <a:lnTo>
                    <a:pt x="2874" y="4901"/>
                  </a:lnTo>
                  <a:lnTo>
                    <a:pt x="2889" y="4881"/>
                  </a:lnTo>
                  <a:lnTo>
                    <a:pt x="2905" y="4864"/>
                  </a:lnTo>
                  <a:lnTo>
                    <a:pt x="2923" y="4848"/>
                  </a:lnTo>
                  <a:lnTo>
                    <a:pt x="2941" y="4833"/>
                  </a:lnTo>
                  <a:lnTo>
                    <a:pt x="2961" y="4819"/>
                  </a:lnTo>
                  <a:lnTo>
                    <a:pt x="2965" y="4798"/>
                  </a:lnTo>
                  <a:lnTo>
                    <a:pt x="2973" y="4776"/>
                  </a:lnTo>
                  <a:lnTo>
                    <a:pt x="2982" y="4755"/>
                  </a:lnTo>
                  <a:lnTo>
                    <a:pt x="2991" y="4736"/>
                  </a:lnTo>
                  <a:lnTo>
                    <a:pt x="3003" y="4717"/>
                  </a:lnTo>
                  <a:lnTo>
                    <a:pt x="3016" y="4700"/>
                  </a:lnTo>
                  <a:lnTo>
                    <a:pt x="3032" y="4683"/>
                  </a:lnTo>
                  <a:lnTo>
                    <a:pt x="3047" y="4666"/>
                  </a:lnTo>
                  <a:lnTo>
                    <a:pt x="3048" y="4643"/>
                  </a:lnTo>
                  <a:lnTo>
                    <a:pt x="3050" y="4622"/>
                  </a:lnTo>
                  <a:lnTo>
                    <a:pt x="3055" y="4576"/>
                  </a:lnTo>
                  <a:lnTo>
                    <a:pt x="3016" y="4565"/>
                  </a:lnTo>
                  <a:lnTo>
                    <a:pt x="2978" y="4553"/>
                  </a:lnTo>
                  <a:lnTo>
                    <a:pt x="2940" y="4541"/>
                  </a:lnTo>
                  <a:lnTo>
                    <a:pt x="2902" y="4527"/>
                  </a:lnTo>
                  <a:lnTo>
                    <a:pt x="2864" y="4513"/>
                  </a:lnTo>
                  <a:lnTo>
                    <a:pt x="2827" y="4498"/>
                  </a:lnTo>
                  <a:lnTo>
                    <a:pt x="2790" y="4481"/>
                  </a:lnTo>
                  <a:lnTo>
                    <a:pt x="2754" y="4465"/>
                  </a:lnTo>
                  <a:lnTo>
                    <a:pt x="2717" y="4448"/>
                  </a:lnTo>
                  <a:lnTo>
                    <a:pt x="2682" y="4429"/>
                  </a:lnTo>
                  <a:lnTo>
                    <a:pt x="2647" y="4410"/>
                  </a:lnTo>
                  <a:lnTo>
                    <a:pt x="2612" y="4390"/>
                  </a:lnTo>
                  <a:lnTo>
                    <a:pt x="2577" y="4369"/>
                  </a:lnTo>
                  <a:lnTo>
                    <a:pt x="2542" y="4349"/>
                  </a:lnTo>
                  <a:lnTo>
                    <a:pt x="2509" y="4327"/>
                  </a:lnTo>
                  <a:lnTo>
                    <a:pt x="2476" y="4304"/>
                  </a:lnTo>
                  <a:lnTo>
                    <a:pt x="2444" y="4280"/>
                  </a:lnTo>
                  <a:lnTo>
                    <a:pt x="2411" y="4256"/>
                  </a:lnTo>
                  <a:lnTo>
                    <a:pt x="2379" y="4231"/>
                  </a:lnTo>
                  <a:lnTo>
                    <a:pt x="2348" y="4206"/>
                  </a:lnTo>
                  <a:lnTo>
                    <a:pt x="2317" y="4180"/>
                  </a:lnTo>
                  <a:lnTo>
                    <a:pt x="2287" y="4153"/>
                  </a:lnTo>
                  <a:lnTo>
                    <a:pt x="2258" y="4126"/>
                  </a:lnTo>
                  <a:lnTo>
                    <a:pt x="2228" y="4099"/>
                  </a:lnTo>
                  <a:lnTo>
                    <a:pt x="2200" y="4069"/>
                  </a:lnTo>
                  <a:lnTo>
                    <a:pt x="2173" y="4041"/>
                  </a:lnTo>
                  <a:lnTo>
                    <a:pt x="2146" y="4011"/>
                  </a:lnTo>
                  <a:lnTo>
                    <a:pt x="2119" y="3980"/>
                  </a:lnTo>
                  <a:lnTo>
                    <a:pt x="2094" y="3950"/>
                  </a:lnTo>
                  <a:lnTo>
                    <a:pt x="2069" y="3918"/>
                  </a:lnTo>
                  <a:lnTo>
                    <a:pt x="2044" y="3887"/>
                  </a:lnTo>
                  <a:lnTo>
                    <a:pt x="2020" y="3854"/>
                  </a:lnTo>
                  <a:lnTo>
                    <a:pt x="1991" y="3861"/>
                  </a:lnTo>
                  <a:lnTo>
                    <a:pt x="1963" y="3866"/>
                  </a:lnTo>
                  <a:lnTo>
                    <a:pt x="1934" y="3871"/>
                  </a:lnTo>
                  <a:lnTo>
                    <a:pt x="1905" y="3874"/>
                  </a:lnTo>
                  <a:lnTo>
                    <a:pt x="1876" y="3876"/>
                  </a:lnTo>
                  <a:lnTo>
                    <a:pt x="1848" y="3877"/>
                  </a:lnTo>
                  <a:lnTo>
                    <a:pt x="1819" y="3876"/>
                  </a:lnTo>
                  <a:lnTo>
                    <a:pt x="1789" y="3875"/>
                  </a:lnTo>
                  <a:lnTo>
                    <a:pt x="1761" y="3873"/>
                  </a:lnTo>
                  <a:lnTo>
                    <a:pt x="1732" y="3868"/>
                  </a:lnTo>
                  <a:lnTo>
                    <a:pt x="1703" y="3863"/>
                  </a:lnTo>
                  <a:lnTo>
                    <a:pt x="1675" y="3858"/>
                  </a:lnTo>
                  <a:lnTo>
                    <a:pt x="1647" y="3850"/>
                  </a:lnTo>
                  <a:lnTo>
                    <a:pt x="1619" y="3841"/>
                  </a:lnTo>
                  <a:lnTo>
                    <a:pt x="1591" y="3831"/>
                  </a:lnTo>
                  <a:lnTo>
                    <a:pt x="1564" y="3822"/>
                  </a:lnTo>
                  <a:lnTo>
                    <a:pt x="1548" y="3814"/>
                  </a:lnTo>
                  <a:lnTo>
                    <a:pt x="1532" y="3805"/>
                  </a:lnTo>
                  <a:lnTo>
                    <a:pt x="1515" y="3797"/>
                  </a:lnTo>
                  <a:lnTo>
                    <a:pt x="1500" y="3787"/>
                  </a:lnTo>
                  <a:lnTo>
                    <a:pt x="1485" y="3777"/>
                  </a:lnTo>
                  <a:lnTo>
                    <a:pt x="1470" y="3766"/>
                  </a:lnTo>
                  <a:lnTo>
                    <a:pt x="1456" y="3754"/>
                  </a:lnTo>
                  <a:lnTo>
                    <a:pt x="1441" y="3742"/>
                  </a:lnTo>
                  <a:lnTo>
                    <a:pt x="1429" y="3729"/>
                  </a:lnTo>
                  <a:lnTo>
                    <a:pt x="1416" y="3716"/>
                  </a:lnTo>
                  <a:lnTo>
                    <a:pt x="1406" y="3702"/>
                  </a:lnTo>
                  <a:lnTo>
                    <a:pt x="1396" y="3687"/>
                  </a:lnTo>
                  <a:lnTo>
                    <a:pt x="1386" y="3672"/>
                  </a:lnTo>
                  <a:lnTo>
                    <a:pt x="1378" y="3655"/>
                  </a:lnTo>
                  <a:lnTo>
                    <a:pt x="1372" y="3638"/>
                  </a:lnTo>
                  <a:lnTo>
                    <a:pt x="1366" y="3619"/>
                  </a:lnTo>
                  <a:lnTo>
                    <a:pt x="1362" y="3599"/>
                  </a:lnTo>
                  <a:lnTo>
                    <a:pt x="1359" y="3577"/>
                  </a:lnTo>
                  <a:lnTo>
                    <a:pt x="1359" y="3556"/>
                  </a:lnTo>
                  <a:lnTo>
                    <a:pt x="1360" y="3536"/>
                  </a:lnTo>
                  <a:lnTo>
                    <a:pt x="1363" y="3514"/>
                  </a:lnTo>
                  <a:lnTo>
                    <a:pt x="1367" y="3493"/>
                  </a:lnTo>
                  <a:lnTo>
                    <a:pt x="1374" y="3474"/>
                  </a:lnTo>
                  <a:lnTo>
                    <a:pt x="1382" y="3454"/>
                  </a:lnTo>
                  <a:lnTo>
                    <a:pt x="1390" y="3435"/>
                  </a:lnTo>
                  <a:lnTo>
                    <a:pt x="1401" y="3416"/>
                  </a:lnTo>
                  <a:lnTo>
                    <a:pt x="1412" y="3398"/>
                  </a:lnTo>
                  <a:lnTo>
                    <a:pt x="1425" y="3380"/>
                  </a:lnTo>
                  <a:lnTo>
                    <a:pt x="1439" y="3364"/>
                  </a:lnTo>
                  <a:lnTo>
                    <a:pt x="1454" y="3349"/>
                  </a:lnTo>
                  <a:lnTo>
                    <a:pt x="1470" y="3335"/>
                  </a:lnTo>
                  <a:lnTo>
                    <a:pt x="1486" y="3322"/>
                  </a:lnTo>
                  <a:lnTo>
                    <a:pt x="1497" y="3313"/>
                  </a:lnTo>
                  <a:lnTo>
                    <a:pt x="1507" y="3305"/>
                  </a:lnTo>
                  <a:lnTo>
                    <a:pt x="1529" y="3292"/>
                  </a:lnTo>
                  <a:lnTo>
                    <a:pt x="1552" y="3279"/>
                  </a:lnTo>
                  <a:lnTo>
                    <a:pt x="1576" y="3268"/>
                  </a:lnTo>
                  <a:lnTo>
                    <a:pt x="1600" y="3259"/>
                  </a:lnTo>
                  <a:lnTo>
                    <a:pt x="1624" y="3249"/>
                  </a:lnTo>
                  <a:lnTo>
                    <a:pt x="1673" y="3230"/>
                  </a:lnTo>
                  <a:lnTo>
                    <a:pt x="1679" y="3224"/>
                  </a:lnTo>
                  <a:lnTo>
                    <a:pt x="1685" y="3218"/>
                  </a:lnTo>
                  <a:lnTo>
                    <a:pt x="1689" y="3211"/>
                  </a:lnTo>
                  <a:lnTo>
                    <a:pt x="1691" y="3204"/>
                  </a:lnTo>
                  <a:lnTo>
                    <a:pt x="1692" y="3197"/>
                  </a:lnTo>
                  <a:lnTo>
                    <a:pt x="1691" y="3189"/>
                  </a:lnTo>
                  <a:lnTo>
                    <a:pt x="1690" y="3181"/>
                  </a:lnTo>
                  <a:lnTo>
                    <a:pt x="1688" y="3174"/>
                  </a:lnTo>
                  <a:lnTo>
                    <a:pt x="1682" y="3159"/>
                  </a:lnTo>
                  <a:lnTo>
                    <a:pt x="1673" y="3143"/>
                  </a:lnTo>
                  <a:lnTo>
                    <a:pt x="1663" y="3129"/>
                  </a:lnTo>
                  <a:lnTo>
                    <a:pt x="1654" y="3117"/>
                  </a:lnTo>
                  <a:lnTo>
                    <a:pt x="1640" y="3101"/>
                  </a:lnTo>
                  <a:lnTo>
                    <a:pt x="1625" y="3085"/>
                  </a:lnTo>
                  <a:lnTo>
                    <a:pt x="1596" y="3055"/>
                  </a:lnTo>
                  <a:lnTo>
                    <a:pt x="1564" y="3026"/>
                  </a:lnTo>
                  <a:lnTo>
                    <a:pt x="1532" y="3000"/>
                  </a:lnTo>
                  <a:lnTo>
                    <a:pt x="1497" y="2975"/>
                  </a:lnTo>
                  <a:lnTo>
                    <a:pt x="1462" y="2951"/>
                  </a:lnTo>
                  <a:lnTo>
                    <a:pt x="1426" y="2928"/>
                  </a:lnTo>
                  <a:lnTo>
                    <a:pt x="1389" y="2908"/>
                  </a:lnTo>
                  <a:lnTo>
                    <a:pt x="1352" y="2887"/>
                  </a:lnTo>
                  <a:lnTo>
                    <a:pt x="1314" y="2867"/>
                  </a:lnTo>
                  <a:lnTo>
                    <a:pt x="1237" y="2829"/>
                  </a:lnTo>
                  <a:lnTo>
                    <a:pt x="1160" y="2793"/>
                  </a:lnTo>
                  <a:lnTo>
                    <a:pt x="1084" y="2756"/>
                  </a:lnTo>
                  <a:lnTo>
                    <a:pt x="1029" y="2727"/>
                  </a:lnTo>
                  <a:lnTo>
                    <a:pt x="977" y="2697"/>
                  </a:lnTo>
                  <a:lnTo>
                    <a:pt x="925" y="2664"/>
                  </a:lnTo>
                  <a:lnTo>
                    <a:pt x="874" y="2630"/>
                  </a:lnTo>
                  <a:lnTo>
                    <a:pt x="823" y="2596"/>
                  </a:lnTo>
                  <a:lnTo>
                    <a:pt x="774" y="2560"/>
                  </a:lnTo>
                  <a:lnTo>
                    <a:pt x="725" y="2522"/>
                  </a:lnTo>
                  <a:lnTo>
                    <a:pt x="678" y="2484"/>
                  </a:lnTo>
                  <a:lnTo>
                    <a:pt x="632" y="2443"/>
                  </a:lnTo>
                  <a:lnTo>
                    <a:pt x="586" y="2402"/>
                  </a:lnTo>
                  <a:lnTo>
                    <a:pt x="541" y="2360"/>
                  </a:lnTo>
                  <a:lnTo>
                    <a:pt x="498" y="2317"/>
                  </a:lnTo>
                  <a:lnTo>
                    <a:pt x="456" y="2273"/>
                  </a:lnTo>
                  <a:lnTo>
                    <a:pt x="414" y="2227"/>
                  </a:lnTo>
                  <a:lnTo>
                    <a:pt x="374" y="2181"/>
                  </a:lnTo>
                  <a:lnTo>
                    <a:pt x="335" y="2135"/>
                  </a:lnTo>
                  <a:lnTo>
                    <a:pt x="301" y="2090"/>
                  </a:lnTo>
                  <a:lnTo>
                    <a:pt x="267" y="2046"/>
                  </a:lnTo>
                  <a:lnTo>
                    <a:pt x="236" y="1999"/>
                  </a:lnTo>
                  <a:lnTo>
                    <a:pt x="206" y="1952"/>
                  </a:lnTo>
                  <a:lnTo>
                    <a:pt x="176" y="1903"/>
                  </a:lnTo>
                  <a:lnTo>
                    <a:pt x="148" y="1854"/>
                  </a:lnTo>
                  <a:lnTo>
                    <a:pt x="123" y="1804"/>
                  </a:lnTo>
                  <a:lnTo>
                    <a:pt x="99" y="1753"/>
                  </a:lnTo>
                  <a:lnTo>
                    <a:pt x="77" y="1701"/>
                  </a:lnTo>
                  <a:lnTo>
                    <a:pt x="58" y="1649"/>
                  </a:lnTo>
                  <a:lnTo>
                    <a:pt x="49" y="1623"/>
                  </a:lnTo>
                  <a:lnTo>
                    <a:pt x="41" y="1596"/>
                  </a:lnTo>
                  <a:lnTo>
                    <a:pt x="34" y="1568"/>
                  </a:lnTo>
                  <a:lnTo>
                    <a:pt x="27" y="1541"/>
                  </a:lnTo>
                  <a:lnTo>
                    <a:pt x="21" y="1514"/>
                  </a:lnTo>
                  <a:lnTo>
                    <a:pt x="16" y="1487"/>
                  </a:lnTo>
                  <a:lnTo>
                    <a:pt x="11" y="1459"/>
                  </a:lnTo>
                  <a:lnTo>
                    <a:pt x="8" y="1431"/>
                  </a:lnTo>
                  <a:lnTo>
                    <a:pt x="4" y="1403"/>
                  </a:lnTo>
                  <a:lnTo>
                    <a:pt x="2" y="1375"/>
                  </a:lnTo>
                  <a:lnTo>
                    <a:pt x="1" y="1347"/>
                  </a:lnTo>
                  <a:lnTo>
                    <a:pt x="0" y="1318"/>
                  </a:lnTo>
                  <a:lnTo>
                    <a:pt x="1" y="1286"/>
                  </a:lnTo>
                  <a:lnTo>
                    <a:pt x="4" y="1252"/>
                  </a:lnTo>
                  <a:lnTo>
                    <a:pt x="8" y="1217"/>
                  </a:lnTo>
                  <a:lnTo>
                    <a:pt x="12" y="1184"/>
                  </a:lnTo>
                  <a:lnTo>
                    <a:pt x="19" y="1150"/>
                  </a:lnTo>
                  <a:lnTo>
                    <a:pt x="26" y="1116"/>
                  </a:lnTo>
                  <a:lnTo>
                    <a:pt x="35" y="1084"/>
                  </a:lnTo>
                  <a:lnTo>
                    <a:pt x="47" y="1051"/>
                  </a:lnTo>
                  <a:lnTo>
                    <a:pt x="60" y="1021"/>
                  </a:lnTo>
                  <a:lnTo>
                    <a:pt x="75" y="990"/>
                  </a:lnTo>
                  <a:lnTo>
                    <a:pt x="83" y="976"/>
                  </a:lnTo>
                  <a:lnTo>
                    <a:pt x="92" y="962"/>
                  </a:lnTo>
                  <a:lnTo>
                    <a:pt x="101" y="948"/>
                  </a:lnTo>
                  <a:lnTo>
                    <a:pt x="112" y="935"/>
                  </a:lnTo>
                  <a:lnTo>
                    <a:pt x="123" y="923"/>
                  </a:lnTo>
                  <a:lnTo>
                    <a:pt x="134" y="910"/>
                  </a:lnTo>
                  <a:lnTo>
                    <a:pt x="146" y="899"/>
                  </a:lnTo>
                  <a:lnTo>
                    <a:pt x="159" y="887"/>
                  </a:lnTo>
                  <a:lnTo>
                    <a:pt x="172" y="877"/>
                  </a:lnTo>
                  <a:lnTo>
                    <a:pt x="186" y="867"/>
                  </a:lnTo>
                  <a:lnTo>
                    <a:pt x="201" y="858"/>
                  </a:lnTo>
                  <a:lnTo>
                    <a:pt x="217" y="849"/>
                  </a:lnTo>
                  <a:lnTo>
                    <a:pt x="215" y="829"/>
                  </a:lnTo>
                  <a:lnTo>
                    <a:pt x="214" y="811"/>
                  </a:lnTo>
                  <a:lnTo>
                    <a:pt x="215" y="791"/>
                  </a:lnTo>
                  <a:lnTo>
                    <a:pt x="217" y="772"/>
                  </a:lnTo>
                  <a:lnTo>
                    <a:pt x="221" y="753"/>
                  </a:lnTo>
                  <a:lnTo>
                    <a:pt x="225" y="735"/>
                  </a:lnTo>
                  <a:lnTo>
                    <a:pt x="231" y="716"/>
                  </a:lnTo>
                  <a:lnTo>
                    <a:pt x="237" y="698"/>
                  </a:lnTo>
                  <a:lnTo>
                    <a:pt x="245" y="680"/>
                  </a:lnTo>
                  <a:lnTo>
                    <a:pt x="253" y="663"/>
                  </a:lnTo>
                  <a:lnTo>
                    <a:pt x="263" y="647"/>
                  </a:lnTo>
                  <a:lnTo>
                    <a:pt x="274" y="631"/>
                  </a:lnTo>
                  <a:lnTo>
                    <a:pt x="286" y="616"/>
                  </a:lnTo>
                  <a:lnTo>
                    <a:pt x="299" y="601"/>
                  </a:lnTo>
                  <a:lnTo>
                    <a:pt x="312" y="588"/>
                  </a:lnTo>
                  <a:lnTo>
                    <a:pt x="327" y="575"/>
                  </a:lnTo>
                  <a:lnTo>
                    <a:pt x="353" y="554"/>
                  </a:lnTo>
                  <a:lnTo>
                    <a:pt x="381" y="536"/>
                  </a:lnTo>
                  <a:lnTo>
                    <a:pt x="409" y="519"/>
                  </a:lnTo>
                  <a:lnTo>
                    <a:pt x="438" y="505"/>
                  </a:lnTo>
                  <a:lnTo>
                    <a:pt x="469" y="493"/>
                  </a:lnTo>
                  <a:lnTo>
                    <a:pt x="500" y="484"/>
                  </a:lnTo>
                  <a:lnTo>
                    <a:pt x="532" y="475"/>
                  </a:lnTo>
                  <a:lnTo>
                    <a:pt x="564" y="468"/>
                  </a:lnTo>
                  <a:lnTo>
                    <a:pt x="597" y="464"/>
                  </a:lnTo>
                  <a:lnTo>
                    <a:pt x="629" y="461"/>
                  </a:lnTo>
                  <a:lnTo>
                    <a:pt x="663" y="460"/>
                  </a:lnTo>
                  <a:lnTo>
                    <a:pt x="696" y="460"/>
                  </a:lnTo>
                  <a:lnTo>
                    <a:pt x="729" y="462"/>
                  </a:lnTo>
                  <a:lnTo>
                    <a:pt x="762" y="466"/>
                  </a:lnTo>
                  <a:lnTo>
                    <a:pt x="795" y="471"/>
                  </a:lnTo>
                  <a:lnTo>
                    <a:pt x="826" y="477"/>
                  </a:lnTo>
                  <a:lnTo>
                    <a:pt x="853" y="485"/>
                  </a:lnTo>
                  <a:lnTo>
                    <a:pt x="879" y="493"/>
                  </a:lnTo>
                  <a:lnTo>
                    <a:pt x="904" y="504"/>
                  </a:lnTo>
                  <a:lnTo>
                    <a:pt x="931" y="516"/>
                  </a:lnTo>
                  <a:lnTo>
                    <a:pt x="954" y="529"/>
                  </a:lnTo>
                  <a:lnTo>
                    <a:pt x="978" y="544"/>
                  </a:lnTo>
                  <a:lnTo>
                    <a:pt x="1000" y="561"/>
                  </a:lnTo>
                  <a:lnTo>
                    <a:pt x="1022" y="578"/>
                  </a:lnTo>
                  <a:lnTo>
                    <a:pt x="1041" y="598"/>
                  </a:lnTo>
                  <a:lnTo>
                    <a:pt x="1060" y="617"/>
                  </a:lnTo>
                  <a:lnTo>
                    <a:pt x="1077" y="639"/>
                  </a:lnTo>
                  <a:lnTo>
                    <a:pt x="1091" y="662"/>
                  </a:lnTo>
                  <a:lnTo>
                    <a:pt x="1104" y="687"/>
                  </a:lnTo>
                  <a:lnTo>
                    <a:pt x="1116" y="712"/>
                  </a:lnTo>
                  <a:lnTo>
                    <a:pt x="1125" y="738"/>
                  </a:lnTo>
                  <a:lnTo>
                    <a:pt x="1128" y="752"/>
                  </a:lnTo>
                  <a:lnTo>
                    <a:pt x="1131" y="766"/>
                  </a:lnTo>
                  <a:lnTo>
                    <a:pt x="1172" y="779"/>
                  </a:lnTo>
                  <a:lnTo>
                    <a:pt x="1211" y="793"/>
                  </a:lnTo>
                  <a:lnTo>
                    <a:pt x="1251" y="809"/>
                  </a:lnTo>
                  <a:lnTo>
                    <a:pt x="1290" y="825"/>
                  </a:lnTo>
                  <a:lnTo>
                    <a:pt x="1369" y="858"/>
                  </a:lnTo>
                  <a:lnTo>
                    <a:pt x="1446" y="892"/>
                  </a:lnTo>
                  <a:lnTo>
                    <a:pt x="1436" y="822"/>
                  </a:lnTo>
                  <a:lnTo>
                    <a:pt x="1427" y="750"/>
                  </a:lnTo>
                  <a:lnTo>
                    <a:pt x="1410" y="606"/>
                  </a:lnTo>
                  <a:lnTo>
                    <a:pt x="1388" y="608"/>
                  </a:lnTo>
                  <a:lnTo>
                    <a:pt x="1366" y="608"/>
                  </a:lnTo>
                  <a:lnTo>
                    <a:pt x="1345" y="605"/>
                  </a:lnTo>
                  <a:lnTo>
                    <a:pt x="1323" y="603"/>
                  </a:lnTo>
                  <a:lnTo>
                    <a:pt x="1301" y="599"/>
                  </a:lnTo>
                  <a:lnTo>
                    <a:pt x="1279" y="593"/>
                  </a:lnTo>
                  <a:lnTo>
                    <a:pt x="1259" y="586"/>
                  </a:lnTo>
                  <a:lnTo>
                    <a:pt x="1239" y="578"/>
                  </a:lnTo>
                  <a:lnTo>
                    <a:pt x="1220" y="568"/>
                  </a:lnTo>
                  <a:lnTo>
                    <a:pt x="1200" y="558"/>
                  </a:lnTo>
                  <a:lnTo>
                    <a:pt x="1183" y="546"/>
                  </a:lnTo>
                  <a:lnTo>
                    <a:pt x="1165" y="531"/>
                  </a:lnTo>
                  <a:lnTo>
                    <a:pt x="1149" y="517"/>
                  </a:lnTo>
                  <a:lnTo>
                    <a:pt x="1135" y="501"/>
                  </a:lnTo>
                  <a:lnTo>
                    <a:pt x="1121" y="484"/>
                  </a:lnTo>
                  <a:lnTo>
                    <a:pt x="1109" y="465"/>
                  </a:lnTo>
                  <a:lnTo>
                    <a:pt x="1102" y="453"/>
                  </a:lnTo>
                  <a:lnTo>
                    <a:pt x="1096" y="442"/>
                  </a:lnTo>
                  <a:lnTo>
                    <a:pt x="1084" y="418"/>
                  </a:lnTo>
                  <a:lnTo>
                    <a:pt x="1075" y="393"/>
                  </a:lnTo>
                  <a:lnTo>
                    <a:pt x="1069" y="367"/>
                  </a:lnTo>
                  <a:lnTo>
                    <a:pt x="1064" y="341"/>
                  </a:lnTo>
                  <a:lnTo>
                    <a:pt x="1062" y="315"/>
                  </a:lnTo>
                  <a:lnTo>
                    <a:pt x="1063" y="289"/>
                  </a:lnTo>
                  <a:lnTo>
                    <a:pt x="1065" y="263"/>
                  </a:lnTo>
                  <a:lnTo>
                    <a:pt x="1070" y="237"/>
                  </a:lnTo>
                  <a:lnTo>
                    <a:pt x="1076" y="211"/>
                  </a:lnTo>
                  <a:lnTo>
                    <a:pt x="1086" y="186"/>
                  </a:lnTo>
                  <a:lnTo>
                    <a:pt x="1097" y="162"/>
                  </a:lnTo>
                  <a:lnTo>
                    <a:pt x="1110" y="139"/>
                  </a:lnTo>
                  <a:lnTo>
                    <a:pt x="1125" y="118"/>
                  </a:lnTo>
                  <a:lnTo>
                    <a:pt x="1134" y="108"/>
                  </a:lnTo>
                  <a:lnTo>
                    <a:pt x="1142" y="98"/>
                  </a:lnTo>
                  <a:lnTo>
                    <a:pt x="1152" y="89"/>
                  </a:lnTo>
                  <a:lnTo>
                    <a:pt x="1162" y="79"/>
                  </a:lnTo>
                  <a:close/>
                  <a:moveTo>
                    <a:pt x="925" y="1586"/>
                  </a:moveTo>
                  <a:lnTo>
                    <a:pt x="925" y="1586"/>
                  </a:lnTo>
                  <a:lnTo>
                    <a:pt x="917" y="1609"/>
                  </a:lnTo>
                  <a:lnTo>
                    <a:pt x="912" y="1631"/>
                  </a:lnTo>
                  <a:lnTo>
                    <a:pt x="910" y="1654"/>
                  </a:lnTo>
                  <a:lnTo>
                    <a:pt x="909" y="1677"/>
                  </a:lnTo>
                  <a:lnTo>
                    <a:pt x="910" y="1700"/>
                  </a:lnTo>
                  <a:lnTo>
                    <a:pt x="913" y="1723"/>
                  </a:lnTo>
                  <a:lnTo>
                    <a:pt x="917" y="1746"/>
                  </a:lnTo>
                  <a:lnTo>
                    <a:pt x="924" y="1768"/>
                  </a:lnTo>
                  <a:lnTo>
                    <a:pt x="932" y="1790"/>
                  </a:lnTo>
                  <a:lnTo>
                    <a:pt x="940" y="1813"/>
                  </a:lnTo>
                  <a:lnTo>
                    <a:pt x="950" y="1834"/>
                  </a:lnTo>
                  <a:lnTo>
                    <a:pt x="961" y="1855"/>
                  </a:lnTo>
                  <a:lnTo>
                    <a:pt x="972" y="1876"/>
                  </a:lnTo>
                  <a:lnTo>
                    <a:pt x="984" y="1897"/>
                  </a:lnTo>
                  <a:lnTo>
                    <a:pt x="1009" y="1935"/>
                  </a:lnTo>
                  <a:lnTo>
                    <a:pt x="1039" y="1976"/>
                  </a:lnTo>
                  <a:lnTo>
                    <a:pt x="1071" y="2015"/>
                  </a:lnTo>
                  <a:lnTo>
                    <a:pt x="1104" y="2053"/>
                  </a:lnTo>
                  <a:lnTo>
                    <a:pt x="1139" y="2090"/>
                  </a:lnTo>
                  <a:lnTo>
                    <a:pt x="1176" y="2125"/>
                  </a:lnTo>
                  <a:lnTo>
                    <a:pt x="1213" y="2160"/>
                  </a:lnTo>
                  <a:lnTo>
                    <a:pt x="1252" y="2192"/>
                  </a:lnTo>
                  <a:lnTo>
                    <a:pt x="1291" y="2224"/>
                  </a:lnTo>
                  <a:lnTo>
                    <a:pt x="1332" y="2254"/>
                  </a:lnTo>
                  <a:lnTo>
                    <a:pt x="1373" y="2285"/>
                  </a:lnTo>
                  <a:lnTo>
                    <a:pt x="1415" y="2313"/>
                  </a:lnTo>
                  <a:lnTo>
                    <a:pt x="1458" y="2341"/>
                  </a:lnTo>
                  <a:lnTo>
                    <a:pt x="1501" y="2367"/>
                  </a:lnTo>
                  <a:lnTo>
                    <a:pt x="1545" y="2393"/>
                  </a:lnTo>
                  <a:lnTo>
                    <a:pt x="1589" y="2419"/>
                  </a:lnTo>
                  <a:lnTo>
                    <a:pt x="1634" y="2443"/>
                  </a:lnTo>
                  <a:lnTo>
                    <a:pt x="1540" y="1683"/>
                  </a:lnTo>
                  <a:lnTo>
                    <a:pt x="1517" y="1669"/>
                  </a:lnTo>
                  <a:lnTo>
                    <a:pt x="1496" y="1656"/>
                  </a:lnTo>
                  <a:lnTo>
                    <a:pt x="1474" y="1642"/>
                  </a:lnTo>
                  <a:lnTo>
                    <a:pt x="1452" y="1628"/>
                  </a:lnTo>
                  <a:lnTo>
                    <a:pt x="1411" y="1598"/>
                  </a:lnTo>
                  <a:lnTo>
                    <a:pt x="1370" y="1566"/>
                  </a:lnTo>
                  <a:lnTo>
                    <a:pt x="1328" y="1536"/>
                  </a:lnTo>
                  <a:lnTo>
                    <a:pt x="1287" y="1505"/>
                  </a:lnTo>
                  <a:lnTo>
                    <a:pt x="1265" y="1491"/>
                  </a:lnTo>
                  <a:lnTo>
                    <a:pt x="1244" y="1477"/>
                  </a:lnTo>
                  <a:lnTo>
                    <a:pt x="1221" y="1465"/>
                  </a:lnTo>
                  <a:lnTo>
                    <a:pt x="1198" y="1453"/>
                  </a:lnTo>
                  <a:lnTo>
                    <a:pt x="1188" y="1448"/>
                  </a:lnTo>
                  <a:lnTo>
                    <a:pt x="1177" y="1444"/>
                  </a:lnTo>
                  <a:lnTo>
                    <a:pt x="1167" y="1441"/>
                  </a:lnTo>
                  <a:lnTo>
                    <a:pt x="1157" y="1439"/>
                  </a:lnTo>
                  <a:lnTo>
                    <a:pt x="1147" y="1437"/>
                  </a:lnTo>
                  <a:lnTo>
                    <a:pt x="1136" y="1436"/>
                  </a:lnTo>
                  <a:lnTo>
                    <a:pt x="1126" y="1436"/>
                  </a:lnTo>
                  <a:lnTo>
                    <a:pt x="1115" y="1436"/>
                  </a:lnTo>
                  <a:lnTo>
                    <a:pt x="1096" y="1439"/>
                  </a:lnTo>
                  <a:lnTo>
                    <a:pt x="1075" y="1444"/>
                  </a:lnTo>
                  <a:lnTo>
                    <a:pt x="1056" y="1452"/>
                  </a:lnTo>
                  <a:lnTo>
                    <a:pt x="1037" y="1462"/>
                  </a:lnTo>
                  <a:lnTo>
                    <a:pt x="1019" y="1473"/>
                  </a:lnTo>
                  <a:lnTo>
                    <a:pt x="1002" y="1486"/>
                  </a:lnTo>
                  <a:lnTo>
                    <a:pt x="986" y="1500"/>
                  </a:lnTo>
                  <a:lnTo>
                    <a:pt x="971" y="1515"/>
                  </a:lnTo>
                  <a:lnTo>
                    <a:pt x="957" y="1533"/>
                  </a:lnTo>
                  <a:lnTo>
                    <a:pt x="945" y="1550"/>
                  </a:lnTo>
                  <a:lnTo>
                    <a:pt x="934" y="1567"/>
                  </a:lnTo>
                  <a:lnTo>
                    <a:pt x="925" y="1586"/>
                  </a:lnTo>
                  <a:close/>
                  <a:moveTo>
                    <a:pt x="6110" y="1456"/>
                  </a:moveTo>
                  <a:lnTo>
                    <a:pt x="6110" y="1456"/>
                  </a:lnTo>
                  <a:lnTo>
                    <a:pt x="6088" y="1468"/>
                  </a:lnTo>
                  <a:lnTo>
                    <a:pt x="6065" y="1481"/>
                  </a:lnTo>
                  <a:lnTo>
                    <a:pt x="6045" y="1494"/>
                  </a:lnTo>
                  <a:lnTo>
                    <a:pt x="6023" y="1509"/>
                  </a:lnTo>
                  <a:lnTo>
                    <a:pt x="5983" y="1538"/>
                  </a:lnTo>
                  <a:lnTo>
                    <a:pt x="5941" y="1568"/>
                  </a:lnTo>
                  <a:lnTo>
                    <a:pt x="5901" y="1599"/>
                  </a:lnTo>
                  <a:lnTo>
                    <a:pt x="5861" y="1629"/>
                  </a:lnTo>
                  <a:lnTo>
                    <a:pt x="5840" y="1643"/>
                  </a:lnTo>
                  <a:lnTo>
                    <a:pt x="5818" y="1658"/>
                  </a:lnTo>
                  <a:lnTo>
                    <a:pt x="5797" y="1671"/>
                  </a:lnTo>
                  <a:lnTo>
                    <a:pt x="5775" y="1683"/>
                  </a:lnTo>
                  <a:lnTo>
                    <a:pt x="5751" y="1873"/>
                  </a:lnTo>
                  <a:lnTo>
                    <a:pt x="5727" y="2063"/>
                  </a:lnTo>
                  <a:lnTo>
                    <a:pt x="5683" y="2443"/>
                  </a:lnTo>
                  <a:lnTo>
                    <a:pt x="5743" y="2410"/>
                  </a:lnTo>
                  <a:lnTo>
                    <a:pt x="5804" y="2374"/>
                  </a:lnTo>
                  <a:lnTo>
                    <a:pt x="5863" y="2337"/>
                  </a:lnTo>
                  <a:lnTo>
                    <a:pt x="5922" y="2298"/>
                  </a:lnTo>
                  <a:lnTo>
                    <a:pt x="5979" y="2258"/>
                  </a:lnTo>
                  <a:lnTo>
                    <a:pt x="6008" y="2236"/>
                  </a:lnTo>
                  <a:lnTo>
                    <a:pt x="6035" y="2214"/>
                  </a:lnTo>
                  <a:lnTo>
                    <a:pt x="6063" y="2192"/>
                  </a:lnTo>
                  <a:lnTo>
                    <a:pt x="6089" y="2169"/>
                  </a:lnTo>
                  <a:lnTo>
                    <a:pt x="6116" y="2147"/>
                  </a:lnTo>
                  <a:lnTo>
                    <a:pt x="6141" y="2123"/>
                  </a:lnTo>
                  <a:lnTo>
                    <a:pt x="6186" y="2078"/>
                  </a:lnTo>
                  <a:lnTo>
                    <a:pt x="6208" y="2055"/>
                  </a:lnTo>
                  <a:lnTo>
                    <a:pt x="6229" y="2033"/>
                  </a:lnTo>
                  <a:lnTo>
                    <a:pt x="6250" y="2009"/>
                  </a:lnTo>
                  <a:lnTo>
                    <a:pt x="6271" y="1984"/>
                  </a:lnTo>
                  <a:lnTo>
                    <a:pt x="6289" y="1959"/>
                  </a:lnTo>
                  <a:lnTo>
                    <a:pt x="6308" y="1933"/>
                  </a:lnTo>
                  <a:lnTo>
                    <a:pt x="6325" y="1906"/>
                  </a:lnTo>
                  <a:lnTo>
                    <a:pt x="6341" y="1879"/>
                  </a:lnTo>
                  <a:lnTo>
                    <a:pt x="6355" y="1851"/>
                  </a:lnTo>
                  <a:lnTo>
                    <a:pt x="6368" y="1823"/>
                  </a:lnTo>
                  <a:lnTo>
                    <a:pt x="6380" y="1793"/>
                  </a:lnTo>
                  <a:lnTo>
                    <a:pt x="6390" y="1764"/>
                  </a:lnTo>
                  <a:lnTo>
                    <a:pt x="6398" y="1734"/>
                  </a:lnTo>
                  <a:lnTo>
                    <a:pt x="6404" y="1702"/>
                  </a:lnTo>
                  <a:lnTo>
                    <a:pt x="6406" y="1688"/>
                  </a:lnTo>
                  <a:lnTo>
                    <a:pt x="6406" y="1674"/>
                  </a:lnTo>
                  <a:lnTo>
                    <a:pt x="6406" y="1659"/>
                  </a:lnTo>
                  <a:lnTo>
                    <a:pt x="6405" y="1644"/>
                  </a:lnTo>
                  <a:lnTo>
                    <a:pt x="6403" y="1630"/>
                  </a:lnTo>
                  <a:lnTo>
                    <a:pt x="6400" y="1616"/>
                  </a:lnTo>
                  <a:lnTo>
                    <a:pt x="6396" y="1602"/>
                  </a:lnTo>
                  <a:lnTo>
                    <a:pt x="6390" y="1589"/>
                  </a:lnTo>
                  <a:lnTo>
                    <a:pt x="6385" y="1575"/>
                  </a:lnTo>
                  <a:lnTo>
                    <a:pt x="6378" y="1562"/>
                  </a:lnTo>
                  <a:lnTo>
                    <a:pt x="6371" y="1550"/>
                  </a:lnTo>
                  <a:lnTo>
                    <a:pt x="6362" y="1537"/>
                  </a:lnTo>
                  <a:lnTo>
                    <a:pt x="6353" y="1525"/>
                  </a:lnTo>
                  <a:lnTo>
                    <a:pt x="6343" y="1514"/>
                  </a:lnTo>
                  <a:lnTo>
                    <a:pt x="6334" y="1503"/>
                  </a:lnTo>
                  <a:lnTo>
                    <a:pt x="6323" y="1493"/>
                  </a:lnTo>
                  <a:lnTo>
                    <a:pt x="6312" y="1484"/>
                  </a:lnTo>
                  <a:lnTo>
                    <a:pt x="6300" y="1475"/>
                  </a:lnTo>
                  <a:lnTo>
                    <a:pt x="6288" y="1467"/>
                  </a:lnTo>
                  <a:lnTo>
                    <a:pt x="6276" y="1460"/>
                  </a:lnTo>
                  <a:lnTo>
                    <a:pt x="6263" y="1453"/>
                  </a:lnTo>
                  <a:lnTo>
                    <a:pt x="6250" y="1449"/>
                  </a:lnTo>
                  <a:lnTo>
                    <a:pt x="6236" y="1444"/>
                  </a:lnTo>
                  <a:lnTo>
                    <a:pt x="6223" y="1440"/>
                  </a:lnTo>
                  <a:lnTo>
                    <a:pt x="6209" y="1438"/>
                  </a:lnTo>
                  <a:lnTo>
                    <a:pt x="6195" y="1437"/>
                  </a:lnTo>
                  <a:lnTo>
                    <a:pt x="6180" y="1437"/>
                  </a:lnTo>
                  <a:lnTo>
                    <a:pt x="6166" y="1438"/>
                  </a:lnTo>
                  <a:lnTo>
                    <a:pt x="6152" y="1441"/>
                  </a:lnTo>
                  <a:lnTo>
                    <a:pt x="6138" y="1444"/>
                  </a:lnTo>
                  <a:lnTo>
                    <a:pt x="6124" y="1450"/>
                  </a:lnTo>
                  <a:lnTo>
                    <a:pt x="6110" y="1456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bIns="899943" anchor="ctr">
              <a:normAutofit fontScale="25000" lnSpcReduction="2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sym typeface="Arial" pitchFamily="34" charset="0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10"/>
            </p:custDataLst>
          </p:nvPr>
        </p:nvGrpSpPr>
        <p:grpSpPr>
          <a:xfrm>
            <a:off x="3864166" y="2973354"/>
            <a:ext cx="2927488" cy="660087"/>
            <a:chOff x="3403600" y="1970870"/>
            <a:chExt cx="2013077" cy="421584"/>
          </a:xfrm>
        </p:grpSpPr>
        <p:cxnSp>
          <p:nvCxnSpPr>
            <p:cNvPr id="29" name="直接连接符 28"/>
            <p:cNvCxnSpPr/>
            <p:nvPr>
              <p:custDataLst>
                <p:tags r:id="rId11"/>
              </p:custDataLst>
            </p:nvPr>
          </p:nvCxnSpPr>
          <p:spPr>
            <a:xfrm flipH="1">
              <a:off x="4394200" y="2392454"/>
              <a:ext cx="1022477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1" name="直接连接符 30"/>
            <p:cNvCxnSpPr/>
            <p:nvPr>
              <p:custDataLst>
                <p:tags r:id="rId12"/>
              </p:custDataLst>
            </p:nvPr>
          </p:nvCxnSpPr>
          <p:spPr>
            <a:xfrm flipV="1">
              <a:off x="4394200" y="1970870"/>
              <a:ext cx="0" cy="421584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3" name="直接连接符 32"/>
            <p:cNvCxnSpPr/>
            <p:nvPr>
              <p:custDataLst>
                <p:tags r:id="rId13"/>
              </p:custDataLst>
            </p:nvPr>
          </p:nvCxnSpPr>
          <p:spPr>
            <a:xfrm flipH="1">
              <a:off x="3403600" y="1970870"/>
              <a:ext cx="990600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  <a:tailEnd type="oval"/>
            </a:ln>
            <a:effectLst/>
          </p:spPr>
        </p:cxnSp>
      </p:grpSp>
      <p:grpSp>
        <p:nvGrpSpPr>
          <p:cNvPr id="40" name="组合 39"/>
          <p:cNvGrpSpPr/>
          <p:nvPr>
            <p:custDataLst>
              <p:tags r:id="rId14"/>
            </p:custDataLst>
          </p:nvPr>
        </p:nvGrpSpPr>
        <p:grpSpPr>
          <a:xfrm>
            <a:off x="3852624" y="7783964"/>
            <a:ext cx="1630103" cy="578821"/>
            <a:chOff x="3395663" y="4563384"/>
            <a:chExt cx="1120935" cy="1156713"/>
          </a:xfrm>
        </p:grpSpPr>
        <p:cxnSp>
          <p:nvCxnSpPr>
            <p:cNvPr id="36" name="直接连接符 35"/>
            <p:cNvCxnSpPr/>
            <p:nvPr>
              <p:custDataLst>
                <p:tags r:id="rId15"/>
              </p:custDataLst>
            </p:nvPr>
          </p:nvCxnSpPr>
          <p:spPr>
            <a:xfrm>
              <a:off x="4516597" y="4563384"/>
              <a:ext cx="0" cy="11567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38" name="直接连接符 37"/>
            <p:cNvCxnSpPr/>
            <p:nvPr>
              <p:custDataLst>
                <p:tags r:id="rId16"/>
              </p:custDataLst>
            </p:nvPr>
          </p:nvCxnSpPr>
          <p:spPr>
            <a:xfrm flipH="1">
              <a:off x="3395663" y="5720097"/>
              <a:ext cx="1120935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  <a:tailEnd type="oval"/>
            </a:ln>
            <a:effectLst/>
          </p:spPr>
        </p:cxnSp>
      </p:grpSp>
      <p:grpSp>
        <p:nvGrpSpPr>
          <p:cNvPr id="42" name="组合 41"/>
          <p:cNvGrpSpPr/>
          <p:nvPr>
            <p:custDataLst>
              <p:tags r:id="rId17"/>
            </p:custDataLst>
          </p:nvPr>
        </p:nvGrpSpPr>
        <p:grpSpPr>
          <a:xfrm rot="10800000">
            <a:off x="9675160" y="5183111"/>
            <a:ext cx="2188302" cy="770879"/>
            <a:chOff x="3395663" y="4563384"/>
            <a:chExt cx="1120935" cy="1156713"/>
          </a:xfrm>
        </p:grpSpPr>
        <p:cxnSp>
          <p:nvCxnSpPr>
            <p:cNvPr id="43" name="直接连接符 42"/>
            <p:cNvCxnSpPr/>
            <p:nvPr>
              <p:custDataLst>
                <p:tags r:id="rId18"/>
              </p:custDataLst>
            </p:nvPr>
          </p:nvCxnSpPr>
          <p:spPr>
            <a:xfrm>
              <a:off x="4516597" y="4563384"/>
              <a:ext cx="0" cy="1156713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</a:ln>
            <a:effectLst/>
          </p:spPr>
        </p:cxnSp>
        <p:cxnSp>
          <p:nvCxnSpPr>
            <p:cNvPr id="44" name="直接连接符 43"/>
            <p:cNvCxnSpPr/>
            <p:nvPr>
              <p:custDataLst>
                <p:tags r:id="rId19"/>
              </p:custDataLst>
            </p:nvPr>
          </p:nvCxnSpPr>
          <p:spPr>
            <a:xfrm flipH="1">
              <a:off x="3395663" y="5720097"/>
              <a:ext cx="1120935" cy="0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  <a:miter lim="800000"/>
              <a:tailEnd type="oval"/>
            </a:ln>
            <a:effectLst/>
          </p:spPr>
        </p:cxnSp>
      </p:grpSp>
      <p:sp>
        <p:nvSpPr>
          <p:cNvPr id="49" name="文本框 48"/>
          <p:cNvSpPr txBox="1"/>
          <p:nvPr>
            <p:custDataLst>
              <p:tags r:id="rId20"/>
            </p:custDataLst>
          </p:nvPr>
        </p:nvSpPr>
        <p:spPr>
          <a:xfrm>
            <a:off x="974416" y="3213292"/>
            <a:ext cx="4200945" cy="1799637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筛选分析会员消费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定制个性化优惠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提供服务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布置导购的任务和奖励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21"/>
            </p:custDataLst>
          </p:nvPr>
        </p:nvSpPr>
        <p:spPr>
          <a:xfrm>
            <a:off x="974668" y="2632659"/>
            <a:ext cx="6534706" cy="626756"/>
          </a:xfrm>
          <a:prstGeom prst="rect">
            <a:avLst/>
          </a:prstGeom>
          <a:noFill/>
        </p:spPr>
        <p:txBody>
          <a:bodyPr wrap="square" rtlCol="0"/>
          <a:p>
            <a:pPr algn="l"/>
            <a:r>
              <a:rPr lang="zh-CN" altLang="zh-CN" sz="36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定制会员营销方案</a:t>
            </a:r>
            <a:endParaRPr lang="zh-CN" altLang="zh-CN" sz="36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22"/>
            </p:custDataLst>
          </p:nvPr>
        </p:nvSpPr>
        <p:spPr>
          <a:xfrm>
            <a:off x="11980054" y="5296806"/>
            <a:ext cx="3755825" cy="1799637"/>
          </a:xfrm>
          <a:prstGeom prst="rect">
            <a:avLst/>
          </a:prstGeom>
          <a:noFill/>
        </p:spPr>
        <p:txBody>
          <a:bodyPr wrap="square" rtlCol="0"/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会员推广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线上线下促销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自助查询权益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线上购物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23"/>
            </p:custDataLst>
          </p:nvPr>
        </p:nvSpPr>
        <p:spPr>
          <a:xfrm>
            <a:off x="12117611" y="4715173"/>
            <a:ext cx="4116624" cy="626736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zh-CN" sz="36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微会员</a:t>
            </a:r>
            <a:endParaRPr lang="zh-CN" altLang="zh-CN" sz="36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58" name="上箭头 57"/>
          <p:cNvSpPr/>
          <p:nvPr>
            <p:custDataLst>
              <p:tags r:id="rId24"/>
            </p:custDataLst>
          </p:nvPr>
        </p:nvSpPr>
        <p:spPr>
          <a:xfrm rot="14400000">
            <a:off x="6428660" y="6250321"/>
            <a:ext cx="542909" cy="43252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00C3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59" name="上箭头 58"/>
          <p:cNvSpPr/>
          <p:nvPr>
            <p:custDataLst>
              <p:tags r:id="rId25"/>
            </p:custDataLst>
          </p:nvPr>
        </p:nvSpPr>
        <p:spPr>
          <a:xfrm>
            <a:off x="7487629" y="4460176"/>
            <a:ext cx="504249" cy="46568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FE8A5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50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60" name="上箭头 59"/>
          <p:cNvSpPr/>
          <p:nvPr>
            <p:custDataLst>
              <p:tags r:id="rId26"/>
            </p:custDataLst>
          </p:nvPr>
        </p:nvSpPr>
        <p:spPr>
          <a:xfrm rot="7200000">
            <a:off x="8507939" y="6250321"/>
            <a:ext cx="542909" cy="432528"/>
          </a:xfrm>
          <a:prstGeom prst="upArrow">
            <a:avLst>
              <a:gd name="adj1" fmla="val 57862"/>
              <a:gd name="adj2" fmla="val 61457"/>
            </a:avLst>
          </a:prstGeom>
          <a:solidFill>
            <a:srgbClr val="EED05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rmAutofit fontScale="25000" lnSpcReduction="20000"/>
          </a:bodyPr>
          <a:p>
            <a:pPr algn="ctr"/>
            <a:endParaRPr lang="zh-CN" altLang="en-US">
              <a:sym typeface="Arial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18403" y="3206545"/>
            <a:ext cx="1198880" cy="7435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latin typeface="微软雅黑" pitchFamily="2" charset="-122"/>
                <a:ea typeface="微软雅黑" pitchFamily="2" charset="-122"/>
              </a:rPr>
              <a:t>商家</a:t>
            </a:r>
            <a:endParaRPr lang="zh-CN" altLang="en-US" sz="4000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18307" y="6591527"/>
            <a:ext cx="1198880" cy="7435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latin typeface="微软雅黑" pitchFamily="2" charset="-122"/>
                <a:ea typeface="微软雅黑" pitchFamily="2" charset="-122"/>
              </a:rPr>
              <a:t>导购</a:t>
            </a:r>
            <a:endParaRPr lang="zh-CN" altLang="en-US" sz="4000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06142" y="6591526"/>
            <a:ext cx="1198880" cy="7435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 b="1">
                <a:latin typeface="微软雅黑" pitchFamily="2" charset="-122"/>
                <a:ea typeface="微软雅黑" pitchFamily="2" charset="-122"/>
              </a:rPr>
              <a:t>会员</a:t>
            </a:r>
            <a:endParaRPr lang="zh-CN" altLang="en-US" sz="4000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27"/>
            </p:custDataLst>
          </p:nvPr>
        </p:nvSpPr>
        <p:spPr>
          <a:xfrm>
            <a:off x="974416" y="6668333"/>
            <a:ext cx="4200945" cy="1799637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会员推广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给会员贴标签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工作任务及完成度查询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800" dirty="0" smtClean="0">
                <a:solidFill>
                  <a:srgbClr val="595959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会员互动记录</a:t>
            </a: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endParaRPr lang="zh-CN" altLang="en-US" sz="2800" dirty="0" smtClean="0">
              <a:solidFill>
                <a:srgbClr val="595959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28"/>
            </p:custDataLst>
          </p:nvPr>
        </p:nvSpPr>
        <p:spPr>
          <a:xfrm>
            <a:off x="974416" y="6116598"/>
            <a:ext cx="4116624" cy="626736"/>
          </a:xfrm>
          <a:prstGeom prst="rect">
            <a:avLst/>
          </a:prstGeom>
          <a:noFill/>
        </p:spPr>
        <p:txBody>
          <a:bodyPr wrap="square" rtlCol="0"/>
          <a:p>
            <a:pPr algn="l"/>
            <a:r>
              <a:rPr lang="zh-CN" altLang="zh-CN" sz="36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营销员移动平台</a:t>
            </a:r>
            <a:endParaRPr lang="zh-CN" altLang="zh-CN" sz="36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sym typeface="+mn-ea"/>
              </a:rPr>
              <a:t>营销员的业绩提升平台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23" name="Rectangle 14"/>
          <p:cNvSpPr/>
          <p:nvPr/>
        </p:nvSpPr>
        <p:spPr>
          <a:xfrm>
            <a:off x="994221" y="2954470"/>
            <a:ext cx="4345033" cy="140208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None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营销员有自己的专属二维码，只要分享给顾客，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pPr algn="l">
              <a:buNone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即可随时随地发展新会员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sp>
        <p:nvSpPr>
          <p:cNvPr id="24" name="Rectangle 15"/>
          <p:cNvSpPr/>
          <p:nvPr/>
        </p:nvSpPr>
        <p:spPr>
          <a:xfrm>
            <a:off x="1065971" y="2205471"/>
            <a:ext cx="4246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 smtClean="0"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二维码发展新会员</a:t>
            </a:r>
            <a:endParaRPr lang="zh-CN" altLang="en-US" sz="4000" b="1" dirty="0" smtClean="0"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26" name="Rectangle 14"/>
          <p:cNvSpPr/>
          <p:nvPr/>
        </p:nvSpPr>
        <p:spPr>
          <a:xfrm>
            <a:off x="994221" y="6646130"/>
            <a:ext cx="5322872" cy="18288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在遇到会员不满意、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抱怨较多时；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与会员沟通较愉快时，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可以直接给会员送优惠。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sp>
        <p:nvSpPr>
          <p:cNvPr id="27" name="Rectangle 15"/>
          <p:cNvSpPr/>
          <p:nvPr/>
        </p:nvSpPr>
        <p:spPr>
          <a:xfrm>
            <a:off x="1065971" y="5839732"/>
            <a:ext cx="4246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 smtClean="0"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提升销售额的利器</a:t>
            </a:r>
            <a:endParaRPr lang="zh-CN" altLang="en-US" sz="4000" b="1" dirty="0" smtClean="0"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Rectangle 15"/>
          <p:cNvSpPr/>
          <p:nvPr/>
        </p:nvSpPr>
        <p:spPr>
          <a:xfrm>
            <a:off x="10876743" y="2205471"/>
            <a:ext cx="3230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单</a:t>
            </a:r>
            <a:r>
              <a:rPr lang="zh-CN" altLang="en-US" sz="4000" b="1" dirty="0" smtClean="0"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客互动管理</a:t>
            </a:r>
            <a:endParaRPr lang="zh-CN" altLang="en-US" sz="4000" b="1" dirty="0" smtClean="0"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4" name="Rectangle 15"/>
          <p:cNvSpPr/>
          <p:nvPr/>
        </p:nvSpPr>
        <p:spPr>
          <a:xfrm>
            <a:off x="10876743" y="5839732"/>
            <a:ext cx="3230880" cy="74358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000" b="1" dirty="0" smtClean="0"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业绩考核查询</a:t>
            </a:r>
            <a:endParaRPr lang="zh-CN" altLang="en-US" sz="4000" b="1" dirty="0" smtClean="0"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02427" y="2705566"/>
            <a:ext cx="5482247" cy="3644037"/>
            <a:chOff x="6999" y="3459"/>
            <a:chExt cx="9854" cy="6772"/>
          </a:xfrm>
        </p:grpSpPr>
        <p:sp>
          <p:nvSpPr>
            <p:cNvPr id="7" name="椭圆 6"/>
            <p:cNvSpPr/>
            <p:nvPr/>
          </p:nvSpPr>
          <p:spPr>
            <a:xfrm>
              <a:off x="9943" y="4563"/>
              <a:ext cx="4266" cy="4266"/>
            </a:xfrm>
            <a:prstGeom prst="ellipse">
              <a:avLst/>
            </a:prstGeom>
            <a:solidFill>
              <a:srgbClr val="008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  <p:sp>
          <p:nvSpPr>
            <p:cNvPr id="8" name="Freeform 23"/>
            <p:cNvSpPr>
              <a:spLocks noEditPoints="1"/>
            </p:cNvSpPr>
            <p:nvPr/>
          </p:nvSpPr>
          <p:spPr bwMode="auto">
            <a:xfrm>
              <a:off x="11013" y="5571"/>
              <a:ext cx="2124" cy="1762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  <a:round/>
            </a:ln>
          </p:spPr>
          <p:txBody>
            <a:bodyPr vert="horz" wrap="square" lIns="162517" tIns="81258" rIns="162517" bIns="81258" numCol="1" anchor="t" anchorCtr="0" compatLnSpc="1"/>
            <a:p>
              <a:endParaRPr lang="en-US" sz="5155"/>
            </a:p>
          </p:txBody>
        </p:sp>
        <p:sp>
          <p:nvSpPr>
            <p:cNvPr id="10" name="Oval 10"/>
            <p:cNvSpPr/>
            <p:nvPr/>
          </p:nvSpPr>
          <p:spPr>
            <a:xfrm>
              <a:off x="6999" y="3459"/>
              <a:ext cx="1033" cy="1033"/>
            </a:xfrm>
            <a:prstGeom prst="ellipse">
              <a:avLst/>
            </a:prstGeom>
            <a:solidFill>
              <a:srgbClr val="A2B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sp>
          <p:nvSpPr>
            <p:cNvPr id="18" name="Oval 11"/>
            <p:cNvSpPr/>
            <p:nvPr/>
          </p:nvSpPr>
          <p:spPr>
            <a:xfrm>
              <a:off x="15821" y="3459"/>
              <a:ext cx="1033" cy="1033"/>
            </a:xfrm>
            <a:prstGeom prst="ellipse">
              <a:avLst/>
            </a:prstGeom>
            <a:solidFill>
              <a:srgbClr val="008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sp>
          <p:nvSpPr>
            <p:cNvPr id="20" name="Oval 13"/>
            <p:cNvSpPr/>
            <p:nvPr/>
          </p:nvSpPr>
          <p:spPr>
            <a:xfrm>
              <a:off x="15821" y="9199"/>
              <a:ext cx="1033" cy="1033"/>
            </a:xfrm>
            <a:prstGeom prst="ellipse">
              <a:avLst/>
            </a:prstGeom>
            <a:solidFill>
              <a:srgbClr val="19B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sp>
          <p:nvSpPr>
            <p:cNvPr id="22" name="Oval 12"/>
            <p:cNvSpPr/>
            <p:nvPr/>
          </p:nvSpPr>
          <p:spPr>
            <a:xfrm>
              <a:off x="6999" y="9199"/>
              <a:ext cx="1033" cy="1033"/>
            </a:xfrm>
            <a:prstGeom prst="ellipse">
              <a:avLst/>
            </a:prstGeom>
            <a:solidFill>
              <a:srgbClr val="2B8F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5155"/>
            </a:p>
          </p:txBody>
        </p:sp>
        <p:cxnSp>
          <p:nvCxnSpPr>
            <p:cNvPr id="35" name="直接连接符 34"/>
            <p:cNvCxnSpPr>
              <a:stCxn id="10" idx="5"/>
              <a:endCxn id="7" idx="1"/>
            </p:cNvCxnSpPr>
            <p:nvPr/>
          </p:nvCxnSpPr>
          <p:spPr>
            <a:xfrm>
              <a:off x="7881" y="4228"/>
              <a:ext cx="2687" cy="847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7" idx="7"/>
              <a:endCxn id="18" idx="2"/>
            </p:cNvCxnSpPr>
            <p:nvPr/>
          </p:nvCxnSpPr>
          <p:spPr>
            <a:xfrm flipV="1">
              <a:off x="13584" y="3863"/>
              <a:ext cx="2237" cy="1212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>
              <a:stCxn id="7" idx="5"/>
              <a:endCxn id="20" idx="2"/>
            </p:cNvCxnSpPr>
            <p:nvPr/>
          </p:nvCxnSpPr>
          <p:spPr>
            <a:xfrm>
              <a:off x="13584" y="8091"/>
              <a:ext cx="2237" cy="1512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7" idx="3"/>
              <a:endCxn id="22" idx="7"/>
            </p:cNvCxnSpPr>
            <p:nvPr/>
          </p:nvCxnSpPr>
          <p:spPr>
            <a:xfrm flipH="1">
              <a:off x="7881" y="8091"/>
              <a:ext cx="2687" cy="1146"/>
            </a:xfrm>
            <a:prstGeom prst="line">
              <a:avLst/>
            </a:prstGeom>
            <a:ln>
              <a:solidFill>
                <a:srgbClr val="4C60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14"/>
          <p:cNvSpPr/>
          <p:nvPr/>
        </p:nvSpPr>
        <p:spPr>
          <a:xfrm>
            <a:off x="10948494" y="6646130"/>
            <a:ext cx="5075238" cy="97536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None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查询营销员自己的任务、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pPr algn="l">
              <a:buNone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任务完成情况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  <p:sp>
        <p:nvSpPr>
          <p:cNvPr id="19" name="Rectangle 14"/>
          <p:cNvSpPr/>
          <p:nvPr/>
        </p:nvSpPr>
        <p:spPr>
          <a:xfrm>
            <a:off x="10935335" y="3134995"/>
            <a:ext cx="4543425" cy="1828800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buFont typeface="Arial" pitchFamily="34" charset="0"/>
              <a:buChar char="•"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查询会员信息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给会员贴标签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针对会员的喜好做互动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zh-CN" altLang="en-US" sz="2800" dirty="0" smtClean="0">
                <a:latin typeface="微软雅黑" pitchFamily="2" charset="-122"/>
                <a:ea typeface="微软雅黑" pitchFamily="2" charset="-122"/>
                <a:cs typeface="Open Sans Light" pitchFamily="34" charset="0"/>
              </a:rPr>
              <a:t>监管单客互动情况</a:t>
            </a:r>
            <a:endParaRPr lang="zh-CN" altLang="en-US" sz="2800" dirty="0" smtClean="0">
              <a:latin typeface="微软雅黑" pitchFamily="2" charset="-122"/>
              <a:ea typeface="微软雅黑" pitchFamily="2" charset="-122"/>
              <a:cs typeface="Open Sans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思迅会员系统功能</a:t>
            </a:r>
            <a:r>
              <a:rPr lang="en-US" altLang="zh-CN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--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会员定位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430517" y="3157086"/>
            <a:ext cx="2624154" cy="2556434"/>
          </a:xfrm>
          <a:prstGeom prst="ellipse">
            <a:avLst/>
          </a:prstGeom>
          <a:solidFill>
            <a:srgbClr val="19B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470002" y="3157086"/>
            <a:ext cx="2624154" cy="2556434"/>
          </a:xfrm>
          <a:prstGeom prst="ellipse">
            <a:avLst/>
          </a:prstGeom>
          <a:solidFill>
            <a:srgbClr val="19B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11070165" y="3157086"/>
            <a:ext cx="2624154" cy="2556434"/>
          </a:xfrm>
          <a:prstGeom prst="ellipse">
            <a:avLst/>
          </a:prstGeom>
          <a:solidFill>
            <a:srgbClr val="19B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3147376" y="3676541"/>
            <a:ext cx="1190436" cy="1732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15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拉新</a:t>
            </a:r>
            <a:endParaRPr lang="zh-CN" altLang="en-US" sz="515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7186861" y="3690510"/>
            <a:ext cx="1190436" cy="1732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155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锁客</a:t>
            </a:r>
            <a:endParaRPr lang="zh-CN" altLang="en-US" sz="5155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1787024" y="3690510"/>
            <a:ext cx="1190436" cy="17322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155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唤醒</a:t>
            </a:r>
            <a:endParaRPr lang="zh-CN" altLang="en-US" sz="5155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2942474" y="6424846"/>
            <a:ext cx="1663860" cy="639946"/>
          </a:xfrm>
          <a:prstGeom prst="roundRect">
            <a:avLst/>
          </a:prstGeom>
          <a:solidFill>
            <a:srgbClr val="A2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90" dirty="0" smtClean="0">
                <a:solidFill>
                  <a:schemeClr val="tx1"/>
                </a:solidFill>
              </a:rPr>
              <a:t>营业员</a:t>
            </a:r>
            <a:endParaRPr lang="zh-CN" altLang="en-US" sz="2490" dirty="0" smtClean="0">
              <a:solidFill>
                <a:schemeClr val="tx1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2942474" y="7576749"/>
            <a:ext cx="1663860" cy="639946"/>
          </a:xfrm>
          <a:prstGeom prst="roundRect">
            <a:avLst/>
          </a:prstGeom>
          <a:solidFill>
            <a:srgbClr val="A2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90" dirty="0" smtClean="0">
                <a:solidFill>
                  <a:schemeClr val="tx1"/>
                </a:solidFill>
              </a:rPr>
              <a:t>会员</a:t>
            </a:r>
            <a:endParaRPr lang="zh-CN" altLang="en-US" sz="2490" dirty="0" smtClean="0">
              <a:solidFill>
                <a:schemeClr val="tx1"/>
              </a:solidFill>
            </a:endParaRPr>
          </a:p>
        </p:txBody>
      </p:sp>
      <p:cxnSp>
        <p:nvCxnSpPr>
          <p:cNvPr id="21" name="肘形连接符 20"/>
          <p:cNvCxnSpPr>
            <a:stCxn id="7" idx="2"/>
            <a:endCxn id="18" idx="1"/>
          </p:cNvCxnSpPr>
          <p:nvPr/>
        </p:nvCxnSpPr>
        <p:spPr>
          <a:xfrm rot="10800000" flipH="1" flipV="1">
            <a:off x="2430780" y="4363720"/>
            <a:ext cx="511810" cy="2309495"/>
          </a:xfrm>
          <a:prstGeom prst="bentConnector3">
            <a:avLst>
              <a:gd name="adj1" fmla="val -46526"/>
            </a:avLst>
          </a:prstGeom>
          <a:ln w="15875">
            <a:solidFill>
              <a:srgbClr val="4C60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>
            <a:stCxn id="7" idx="2"/>
            <a:endCxn id="19" idx="1"/>
          </p:cNvCxnSpPr>
          <p:nvPr/>
        </p:nvCxnSpPr>
        <p:spPr>
          <a:xfrm rot="10800000" flipH="1" flipV="1">
            <a:off x="2430780" y="4363720"/>
            <a:ext cx="511810" cy="3461385"/>
          </a:xfrm>
          <a:prstGeom prst="bentConnector3">
            <a:avLst>
              <a:gd name="adj1" fmla="val -46526"/>
            </a:avLst>
          </a:prstGeom>
          <a:ln w="15875">
            <a:solidFill>
              <a:srgbClr val="4C60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8377297" y="6552835"/>
            <a:ext cx="3204825" cy="1343887"/>
          </a:xfrm>
          <a:prstGeom prst="roundRect">
            <a:avLst/>
          </a:prstGeom>
          <a:solidFill>
            <a:srgbClr val="008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5155" b="1" dirty="0" smtClean="0">
                <a:solidFill>
                  <a:schemeClr val="tx1"/>
                </a:solidFill>
              </a:rPr>
              <a:t>优惠券</a:t>
            </a:r>
            <a:endParaRPr lang="zh-CN" altLang="en-US" sz="5155" b="1" dirty="0" smtClean="0">
              <a:solidFill>
                <a:schemeClr val="tx1"/>
              </a:solidFill>
            </a:endParaRPr>
          </a:p>
        </p:txBody>
      </p:sp>
      <p:cxnSp>
        <p:nvCxnSpPr>
          <p:cNvPr id="27" name="肘形连接符 26"/>
          <p:cNvCxnSpPr>
            <a:stCxn id="8" idx="6"/>
            <a:endCxn id="13" idx="0"/>
          </p:cNvCxnSpPr>
          <p:nvPr/>
        </p:nvCxnSpPr>
        <p:spPr>
          <a:xfrm>
            <a:off x="9094470" y="4363720"/>
            <a:ext cx="885825" cy="2117090"/>
          </a:xfrm>
          <a:prstGeom prst="bentConnector2">
            <a:avLst/>
          </a:prstGeom>
          <a:ln w="15875">
            <a:solidFill>
              <a:srgbClr val="4C60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9" idx="2"/>
            <a:endCxn id="13" idx="0"/>
          </p:cNvCxnSpPr>
          <p:nvPr/>
        </p:nvCxnSpPr>
        <p:spPr>
          <a:xfrm rot="10800000" flipV="1">
            <a:off x="9980295" y="4363720"/>
            <a:ext cx="1089660" cy="2117090"/>
          </a:xfrm>
          <a:prstGeom prst="bentConnector2">
            <a:avLst/>
          </a:prstGeom>
          <a:ln w="15875">
            <a:solidFill>
              <a:srgbClr val="4C606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4"/>
          <p:cNvSpPr>
            <a:spLocks noChangeArrowheads="1"/>
          </p:cNvSpPr>
          <p:nvPr/>
        </p:nvSpPr>
        <p:spPr bwMode="auto">
          <a:xfrm>
            <a:off x="8849320" y="7999927"/>
            <a:ext cx="6278880" cy="48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p>
            <a:r>
              <a:rPr lang="zh-CN" altLang="en-US" sz="2400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微软雅黑" pitchFamily="2" charset="-122"/>
              </a:rPr>
              <a:t>通过下一单使用，及使用范围等带动二次消费</a:t>
            </a:r>
            <a:endParaRPr lang="zh-CN" altLang="en-US" sz="24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微软雅黑" pitchFamily="2" charset="-122"/>
            </a:endParaRPr>
          </a:p>
        </p:txBody>
      </p:sp>
      <p:sp>
        <p:nvSpPr>
          <p:cNvPr id="35" name="文本框 6"/>
          <p:cNvSpPr>
            <a:spLocks noChangeArrowheads="1"/>
          </p:cNvSpPr>
          <p:nvPr/>
        </p:nvSpPr>
        <p:spPr bwMode="auto">
          <a:xfrm>
            <a:off x="8254402" y="8063217"/>
            <a:ext cx="722908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p>
            <a:pPr marL="0" marR="0" lvl="0" indent="0" algn="ctr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cs typeface="Calibri" charset="0"/>
                <a:sym typeface="Calibri" charset="0"/>
              </a:rPr>
              <a:t>Tips</a:t>
            </a:r>
            <a:endParaRPr kumimoji="0" lang="en-US" altLang="en-US" sz="1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1143" y="1262170"/>
            <a:ext cx="14846749" cy="15544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dirty="0" smtClean="0"/>
              <a:t>在消费者占市场主体的今天，</a:t>
            </a:r>
            <a:r>
              <a:rPr lang="zh-CN" altLang="en-US" sz="3200" dirty="0"/>
              <a:t>扩大客户群体、提升客户忠诚</a:t>
            </a:r>
            <a:r>
              <a:rPr lang="zh-CN" altLang="en-US" sz="3200" dirty="0" smtClean="0"/>
              <a:t>度成</a:t>
            </a:r>
            <a:r>
              <a:rPr lang="zh-CN" altLang="en-US" sz="3200" dirty="0"/>
              <a:t>为了越来越多商家心心念念的</a:t>
            </a:r>
            <a:r>
              <a:rPr lang="zh-CN" altLang="en-US" sz="3200" dirty="0" smtClean="0"/>
              <a:t>事情。</a:t>
            </a:r>
            <a:endParaRPr lang="zh-CN" alt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1" name="object 23"/>
          <p:cNvSpPr/>
          <p:nvPr/>
        </p:nvSpPr>
        <p:spPr>
          <a:xfrm>
            <a:off x="0" y="1159436"/>
            <a:ext cx="7236740" cy="715294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3865">
              <a:solidFill>
                <a:schemeClr val="tx1"/>
              </a:solidFill>
            </a:endParaRPr>
          </a:p>
        </p:txBody>
      </p:sp>
      <p:sp>
        <p:nvSpPr>
          <p:cNvPr id="32" name="object 24"/>
          <p:cNvSpPr txBox="1"/>
          <p:nvPr/>
        </p:nvSpPr>
        <p:spPr>
          <a:xfrm>
            <a:off x="1117382" y="1320582"/>
            <a:ext cx="5282168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拉新推送卡券并引导注册</a:t>
            </a:r>
            <a:endParaRPr lang="zh-CN" altLang="en-US" sz="32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771509" y="2704629"/>
            <a:ext cx="3211679" cy="590435"/>
          </a:xfrm>
          <a:prstGeom prst="rect">
            <a:avLst/>
          </a:prstGeom>
        </p:spPr>
        <p:txBody>
          <a:bodyPr vert="horz" anchor="ctr">
            <a:normAutofit fontScale="70000"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sz="3865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</a:endParaRPr>
          </a:p>
        </p:txBody>
      </p:sp>
      <p:pic>
        <p:nvPicPr>
          <p:cNvPr id="13" name="图片 12" descr="IMG_68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786" y="2133223"/>
            <a:ext cx="3839250" cy="6828746"/>
          </a:xfrm>
          <a:prstGeom prst="rect">
            <a:avLst/>
          </a:prstGeom>
        </p:spPr>
      </p:pic>
      <p:pic>
        <p:nvPicPr>
          <p:cNvPr id="15" name="图片 14" descr="IMG_68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31153" y="2133223"/>
            <a:ext cx="3839250" cy="6828746"/>
          </a:xfrm>
          <a:prstGeom prst="rect">
            <a:avLst/>
          </a:prstGeom>
        </p:spPr>
      </p:pic>
      <p:pic>
        <p:nvPicPr>
          <p:cNvPr id="16" name="图片 15" descr="IMG_68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359" y="2133223"/>
            <a:ext cx="3839250" cy="6828746"/>
          </a:xfrm>
          <a:prstGeom prst="rect">
            <a:avLst/>
          </a:prstGeom>
        </p:spPr>
      </p:pic>
      <p:pic>
        <p:nvPicPr>
          <p:cNvPr id="17" name="图片 16" descr="IMG_681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33223"/>
            <a:ext cx="3839250" cy="6828746"/>
          </a:xfrm>
          <a:prstGeom prst="rect">
            <a:avLst/>
          </a:prstGeom>
        </p:spPr>
      </p:pic>
      <p:sp>
        <p:nvSpPr>
          <p:cNvPr id="19" name="object 2"/>
          <p:cNvSpPr/>
          <p:nvPr/>
        </p:nvSpPr>
        <p:spPr>
          <a:xfrm>
            <a:off x="8739279" y="507940"/>
            <a:ext cx="7513546" cy="1523702"/>
          </a:xfrm>
          <a:custGeom>
            <a:avLst/>
            <a:gdLst/>
            <a:ahLst/>
            <a:cxnLst/>
            <a:rect l="l" t="t" r="r" b="b"/>
            <a:pathLst>
              <a:path w="5636259" h="538480">
                <a:moveTo>
                  <a:pt x="5635752" y="537971"/>
                </a:moveTo>
                <a:lnTo>
                  <a:pt x="0" y="537971"/>
                </a:lnTo>
                <a:lnTo>
                  <a:pt x="91440" y="0"/>
                </a:lnTo>
                <a:lnTo>
                  <a:pt x="5635752" y="0"/>
                </a:lnTo>
                <a:lnTo>
                  <a:pt x="5635752" y="537971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algn="ctr"/>
            <a:r>
              <a:rPr lang="zh-CN" altLang="en-US" sz="8000" b="1" dirty="0" smtClean="0">
                <a:solidFill>
                  <a:schemeClr val="tx1"/>
                </a:solidFill>
              </a:rPr>
              <a:t>到店前</a:t>
            </a:r>
            <a:endParaRPr lang="zh-CN" altLang="en-US" sz="8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1" name="object 23"/>
          <p:cNvSpPr/>
          <p:nvPr/>
        </p:nvSpPr>
        <p:spPr>
          <a:xfrm>
            <a:off x="0" y="1231191"/>
            <a:ext cx="7236740" cy="715294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3865">
              <a:solidFill>
                <a:schemeClr val="tx1"/>
              </a:solidFill>
            </a:endParaRPr>
          </a:p>
        </p:txBody>
      </p:sp>
      <p:sp>
        <p:nvSpPr>
          <p:cNvPr id="32" name="object 24"/>
          <p:cNvSpPr txBox="1"/>
          <p:nvPr/>
        </p:nvSpPr>
        <p:spPr>
          <a:xfrm>
            <a:off x="1118235" y="1320800"/>
            <a:ext cx="5887085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导购跟进单个顾客，推送礼券</a:t>
            </a:r>
            <a:endParaRPr lang="zh-CN" altLang="en-US" sz="32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771509" y="2704629"/>
            <a:ext cx="3211679" cy="590435"/>
          </a:xfrm>
          <a:prstGeom prst="rect">
            <a:avLst/>
          </a:prstGeom>
        </p:spPr>
        <p:txBody>
          <a:bodyPr vert="horz" anchor="ctr">
            <a:normAutofit fontScale="70000"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sz="3865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6344" y="2234803"/>
            <a:ext cx="3883500" cy="690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8016" y="2234803"/>
            <a:ext cx="3883500" cy="690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bject 2"/>
          <p:cNvSpPr/>
          <p:nvPr/>
        </p:nvSpPr>
        <p:spPr>
          <a:xfrm>
            <a:off x="8739279" y="507940"/>
            <a:ext cx="7513546" cy="1523702"/>
          </a:xfrm>
          <a:custGeom>
            <a:avLst/>
            <a:gdLst/>
            <a:ahLst/>
            <a:cxnLst/>
            <a:rect l="l" t="t" r="r" b="b"/>
            <a:pathLst>
              <a:path w="5636259" h="538480">
                <a:moveTo>
                  <a:pt x="5635752" y="537971"/>
                </a:moveTo>
                <a:lnTo>
                  <a:pt x="0" y="537971"/>
                </a:lnTo>
                <a:lnTo>
                  <a:pt x="91440" y="0"/>
                </a:lnTo>
                <a:lnTo>
                  <a:pt x="5635752" y="0"/>
                </a:lnTo>
                <a:lnTo>
                  <a:pt x="5635752" y="537971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algn="ctr"/>
            <a:r>
              <a:rPr lang="zh-CN" altLang="en-US" sz="8000" b="1" dirty="0" smtClean="0">
                <a:solidFill>
                  <a:schemeClr val="tx1"/>
                </a:solidFill>
              </a:rPr>
              <a:t>进店后</a:t>
            </a:r>
            <a:endParaRPr lang="zh-CN" altLang="en-US" sz="8000" b="1" dirty="0" smtClean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2710" y="4063246"/>
            <a:ext cx="2571266" cy="2510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6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导购查看顾客信息及所有优惠券</a:t>
            </a:r>
            <a:endParaRPr lang="zh-CN" altLang="en-US" sz="386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1" name="object 23"/>
          <p:cNvSpPr/>
          <p:nvPr/>
        </p:nvSpPr>
        <p:spPr>
          <a:xfrm>
            <a:off x="0" y="1231265"/>
            <a:ext cx="9555480" cy="715010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3865"/>
          </a:p>
        </p:txBody>
      </p:sp>
      <p:sp>
        <p:nvSpPr>
          <p:cNvPr id="32" name="object 24"/>
          <p:cNvSpPr txBox="1"/>
          <p:nvPr/>
        </p:nvSpPr>
        <p:spPr>
          <a:xfrm>
            <a:off x="1117600" y="1320800"/>
            <a:ext cx="7614920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导购员优惠券销售与推送领券</a:t>
            </a:r>
            <a:endParaRPr lang="zh-CN" altLang="en-US" sz="32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6279409" y="2704629"/>
            <a:ext cx="3211679" cy="590435"/>
          </a:xfrm>
          <a:prstGeom prst="rect">
            <a:avLst/>
          </a:prstGeom>
        </p:spPr>
        <p:txBody>
          <a:bodyPr vert="horz" anchor="ctr">
            <a:normAutofit fontScale="70000"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sz="3865" b="1" dirty="0">
              <a:latin typeface="微软雅黑" pitchFamily="2" charset="-122"/>
              <a:ea typeface="微软雅黑" pitchFamily="2" charset="-122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7940" y="4063365"/>
            <a:ext cx="37852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65" b="1" dirty="0" smtClean="0">
                <a:latin typeface="微软雅黑" pitchFamily="2" charset="-122"/>
                <a:ea typeface="微软雅黑" pitchFamily="2" charset="-122"/>
              </a:rPr>
              <a:t>导购快速分享</a:t>
            </a:r>
            <a:endParaRPr lang="en-US" altLang="zh-CN" sz="3865" b="1" dirty="0" smtClean="0">
              <a:latin typeface="微软雅黑" pitchFamily="2" charset="-122"/>
              <a:ea typeface="微软雅黑" pitchFamily="2" charset="-122"/>
            </a:endParaRPr>
          </a:p>
          <a:p>
            <a:r>
              <a:rPr lang="zh-CN" altLang="en-US" sz="3865" b="1" dirty="0" smtClean="0">
                <a:latin typeface="微软雅黑" pitchFamily="2" charset="-122"/>
                <a:ea typeface="微软雅黑" pitchFamily="2" charset="-122"/>
              </a:rPr>
              <a:t>顾客扫码领券</a:t>
            </a:r>
            <a:endParaRPr lang="zh-CN" altLang="en-US" sz="3865" b="1" dirty="0"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3930" y="2616200"/>
            <a:ext cx="5568315" cy="632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290" y="2641600"/>
            <a:ext cx="5298440" cy="632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3"/>
          <p:cNvSpPr/>
          <p:nvPr/>
        </p:nvSpPr>
        <p:spPr>
          <a:xfrm>
            <a:off x="15240" y="584126"/>
            <a:ext cx="7236740" cy="715294"/>
          </a:xfrm>
          <a:custGeom>
            <a:avLst/>
            <a:gdLst/>
            <a:ahLst/>
            <a:cxnLst/>
            <a:rect l="l" t="t" r="r" b="b"/>
            <a:pathLst>
              <a:path w="5428615" h="536575">
                <a:moveTo>
                  <a:pt x="5337048" y="536447"/>
                </a:moveTo>
                <a:lnTo>
                  <a:pt x="0" y="536447"/>
                </a:lnTo>
                <a:lnTo>
                  <a:pt x="0" y="0"/>
                </a:lnTo>
                <a:lnTo>
                  <a:pt x="5428488" y="0"/>
                </a:lnTo>
                <a:lnTo>
                  <a:pt x="5337048" y="536447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endParaRPr sz="3865">
              <a:solidFill>
                <a:schemeClr val="tx1"/>
              </a:solidFill>
            </a:endParaRPr>
          </a:p>
        </p:txBody>
      </p:sp>
      <p:sp>
        <p:nvSpPr>
          <p:cNvPr id="32" name="object 24"/>
          <p:cNvSpPr txBox="1"/>
          <p:nvPr/>
        </p:nvSpPr>
        <p:spPr>
          <a:xfrm>
            <a:off x="1132622" y="673517"/>
            <a:ext cx="5282168" cy="521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3200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充值送豪礼</a:t>
            </a:r>
            <a:endParaRPr lang="zh-CN" altLang="en-US" sz="3200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5786749" y="2703359"/>
            <a:ext cx="3211679" cy="590435"/>
          </a:xfrm>
          <a:prstGeom prst="rect">
            <a:avLst/>
          </a:prstGeom>
        </p:spPr>
        <p:txBody>
          <a:bodyPr vert="horz" anchor="ctr">
            <a:normAutofit fontScale="70000"/>
          </a:bodyPr>
          <a:lstStyle/>
          <a:p>
            <a:pPr lvl="0" algn="ctr">
              <a:spcBef>
                <a:spcPct val="0"/>
              </a:spcBef>
              <a:defRPr/>
            </a:pPr>
            <a:endParaRPr lang="zh-CN" altLang="en-US" sz="3865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j-cs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8754519" y="4385"/>
            <a:ext cx="7513546" cy="1523702"/>
          </a:xfrm>
          <a:custGeom>
            <a:avLst/>
            <a:gdLst/>
            <a:ahLst/>
            <a:cxnLst/>
            <a:rect l="l" t="t" r="r" b="b"/>
            <a:pathLst>
              <a:path w="5636259" h="538480">
                <a:moveTo>
                  <a:pt x="5635752" y="537971"/>
                </a:moveTo>
                <a:lnTo>
                  <a:pt x="0" y="537971"/>
                </a:lnTo>
                <a:lnTo>
                  <a:pt x="91440" y="0"/>
                </a:lnTo>
                <a:lnTo>
                  <a:pt x="5635752" y="0"/>
                </a:lnTo>
                <a:lnTo>
                  <a:pt x="5635752" y="537971"/>
                </a:lnTo>
                <a:close/>
              </a:path>
            </a:pathLst>
          </a:custGeom>
          <a:solidFill>
            <a:srgbClr val="FF9500"/>
          </a:solidFill>
        </p:spPr>
        <p:txBody>
          <a:bodyPr wrap="square" lIns="0" tIns="0" rIns="0" bIns="0" rtlCol="0"/>
          <a:lstStyle/>
          <a:p>
            <a:pPr algn="ctr"/>
            <a:r>
              <a:rPr lang="zh-CN" altLang="en-US" sz="8000" b="1" dirty="0" smtClean="0">
                <a:solidFill>
                  <a:schemeClr val="tx1"/>
                </a:solidFill>
              </a:rPr>
              <a:t>营销活动</a:t>
            </a:r>
            <a:endParaRPr lang="zh-CN" altLang="en-US" sz="8000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425" y="1669415"/>
            <a:ext cx="15788005" cy="8479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56154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产品主要功能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5900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621570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387702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04275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20848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538255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254828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4971401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40" name="任意多边形 39"/>
          <p:cNvSpPr/>
          <p:nvPr/>
        </p:nvSpPr>
        <p:spPr>
          <a:xfrm>
            <a:off x="6198870" y="3004185"/>
            <a:ext cx="616648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026910" y="4084320"/>
            <a:ext cx="7590790" cy="11353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客至会员营销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(</a:t>
            </a:r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高级</a:t>
            </a:r>
            <a:r>
              <a:rPr lang="en-US" altLang="zh-CN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)</a:t>
            </a:r>
            <a:endParaRPr lang="en-US" altLang="zh-CN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6210935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531235" y="6196965"/>
            <a:ext cx="1775460" cy="457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04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7423785" y="5962015"/>
            <a:ext cx="2480310" cy="424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会员营销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0">
            <a:off x="3149600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14" name="KSO_Shape"/>
          <p:cNvSpPr/>
          <p:nvPr/>
        </p:nvSpPr>
        <p:spPr bwMode="auto">
          <a:xfrm>
            <a:off x="357378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7026910" y="3108960"/>
            <a:ext cx="2616835" cy="7435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第四部分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136130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10662285" y="5962650"/>
            <a:ext cx="3045460" cy="440055"/>
            <a:chOff x="16791" y="9390"/>
            <a:chExt cx="4796" cy="693"/>
          </a:xfrm>
        </p:grpSpPr>
        <p:sp>
          <p:nvSpPr>
            <p:cNvPr id="24" name="文本框 9"/>
            <p:cNvSpPr txBox="1"/>
            <p:nvPr/>
          </p:nvSpPr>
          <p:spPr>
            <a:xfrm>
              <a:off x="17311" y="9390"/>
              <a:ext cx="4276" cy="6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marL="0" lvl="1">
                <a:buFont typeface="Wingdings" pitchFamily="2" charset="2"/>
              </a:pPr>
              <a:r>
                <a:rPr lang="zh-CN" sz="266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2" charset="-122"/>
                  <a:ea typeface="微软雅黑" pitchFamily="2" charset="-122"/>
                </a:rPr>
                <a:t>微商店</a:t>
              </a:r>
              <a:endParaRPr lang="zh-CN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6791" y="9664"/>
              <a:ext cx="251" cy="2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1" name="图片 40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" y="182245"/>
            <a:ext cx="2602230" cy="349250"/>
          </a:xfrm>
          <a:prstGeom prst="rect">
            <a:avLst/>
          </a:prstGeom>
        </p:spPr>
      </p:pic>
      <p:pic>
        <p:nvPicPr>
          <p:cNvPr id="43" name="图片 42" descr="客至LOGO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855" y="182245"/>
            <a:ext cx="2602230" cy="349250"/>
          </a:xfrm>
          <a:prstGeom prst="rect">
            <a:avLst/>
          </a:prstGeom>
        </p:spPr>
      </p:pic>
      <p:sp>
        <p:nvSpPr>
          <p:cNvPr id="63" name="文本框 9"/>
          <p:cNvSpPr txBox="1"/>
          <p:nvPr/>
        </p:nvSpPr>
        <p:spPr>
          <a:xfrm>
            <a:off x="7423785" y="6735445"/>
            <a:ext cx="2480310" cy="44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营销员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4" name="文本框 9"/>
          <p:cNvSpPr txBox="1"/>
          <p:nvPr/>
        </p:nvSpPr>
        <p:spPr>
          <a:xfrm>
            <a:off x="10992485" y="6735445"/>
            <a:ext cx="2380615" cy="4241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微会员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7136130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10662285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2385"/>
            <a:ext cx="16269335" cy="101733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34563" y="1111385"/>
            <a:ext cx="3583698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rgbClr val="58595B"/>
                </a:solidFill>
                <a:latin typeface="微软雅黑" pitchFamily="2" charset="-122"/>
                <a:ea typeface="微软雅黑" pitchFamily="2" charset="-122"/>
              </a:rPr>
              <a:t>四大品牌</a:t>
            </a:r>
            <a:endParaRPr lang="zh-CN" altLang="en-US" sz="3555" b="1" dirty="0" smtClean="0">
              <a:solidFill>
                <a:srgbClr val="58595B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32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3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pic>
        <p:nvPicPr>
          <p:cNvPr id="19" name="图片 18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446405" y="5082540"/>
            <a:ext cx="7984490" cy="2556510"/>
            <a:chOff x="695537" y="2972493"/>
            <a:chExt cx="3644342" cy="910638"/>
          </a:xfrm>
        </p:grpSpPr>
        <p:sp>
          <p:nvSpPr>
            <p:cNvPr id="41" name="任意多边形 40"/>
            <p:cNvSpPr/>
            <p:nvPr/>
          </p:nvSpPr>
          <p:spPr>
            <a:xfrm rot="5400000">
              <a:off x="2270760" y="1932305"/>
              <a:ext cx="887730" cy="3001010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695537" y="2983124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pic>
          <p:nvPicPr>
            <p:cNvPr id="46" name="Picture 7" descr="logo---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575" y="3283585"/>
              <a:ext cx="709930" cy="2990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7" name="文本框 7"/>
            <p:cNvSpPr txBox="1"/>
            <p:nvPr/>
          </p:nvSpPr>
          <p:spPr>
            <a:xfrm>
              <a:off x="1622881" y="2972493"/>
              <a:ext cx="2716998" cy="804781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“eShop”品牌涵盖“eShop商业管理系统、eShop服装管理系统、eShop分销管理系统”三大</a:t>
              </a:r>
              <a:r>
                <a:rPr lang="zh-CN" altLang="en-US" sz="3200" dirty="0" smtClean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产品。</a:t>
              </a:r>
              <a:endParaRPr lang="zh-CN" altLang="en-US" sz="32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ea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47040" y="2125345"/>
            <a:ext cx="7710805" cy="2529840"/>
            <a:chOff x="695537" y="1600729"/>
            <a:chExt cx="3501178" cy="900007"/>
          </a:xfrm>
        </p:grpSpPr>
        <p:sp>
          <p:nvSpPr>
            <p:cNvPr id="49" name="任意多边形 48"/>
            <p:cNvSpPr/>
            <p:nvPr/>
          </p:nvSpPr>
          <p:spPr>
            <a:xfrm rot="5400000">
              <a:off x="2252980" y="552450"/>
              <a:ext cx="886460" cy="3001010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695537" y="1600729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pic>
          <p:nvPicPr>
            <p:cNvPr id="52" name="图片 51" descr="思迅logo-智慧门店-反白"/>
            <p:cNvPicPr>
              <a:picLocks noChangeAspect="1"/>
            </p:cNvPicPr>
            <p:nvPr/>
          </p:nvPicPr>
          <p:blipFill>
            <a:blip r:embed="rId5"/>
            <a:srcRect l="1237" t="8821" r="62683" b="6964"/>
            <a:stretch>
              <a:fillRect/>
            </a:stretch>
          </p:blipFill>
          <p:spPr>
            <a:xfrm>
              <a:off x="870585" y="1928495"/>
              <a:ext cx="549910" cy="244475"/>
            </a:xfrm>
            <a:prstGeom prst="rect">
              <a:avLst/>
            </a:prstGeom>
          </p:spPr>
        </p:pic>
        <p:sp>
          <p:nvSpPr>
            <p:cNvPr id="53" name="文本框 1"/>
            <p:cNvSpPr txBox="1"/>
            <p:nvPr/>
          </p:nvSpPr>
          <p:spPr>
            <a:xfrm>
              <a:off x="1718013" y="1628289"/>
              <a:ext cx="2392834" cy="803771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“思迅”品牌产品覆盖零售、专卖行业，部分产品涉及云计算领域</a:t>
              </a:r>
              <a:r>
                <a:rPr lang="zh-CN" altLang="en-US" sz="3200" dirty="0" smtClean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。</a:t>
              </a:r>
              <a:endParaRPr lang="zh-CN" altLang="en-US" sz="32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344535" y="2125980"/>
            <a:ext cx="7766050" cy="2526665"/>
            <a:chOff x="4906857" y="1606762"/>
            <a:chExt cx="3446552" cy="900007"/>
          </a:xfrm>
        </p:grpSpPr>
        <p:sp>
          <p:nvSpPr>
            <p:cNvPr id="55" name="任意多边形 54"/>
            <p:cNvSpPr/>
            <p:nvPr/>
          </p:nvSpPr>
          <p:spPr>
            <a:xfrm rot="5400000">
              <a:off x="6424930" y="592455"/>
              <a:ext cx="886460" cy="2921635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4906857" y="1606762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74" name="文本框 2"/>
            <p:cNvSpPr txBox="1"/>
            <p:nvPr/>
          </p:nvSpPr>
          <p:spPr>
            <a:xfrm>
              <a:off x="5818292" y="1634357"/>
              <a:ext cx="2535117" cy="804781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“美食家”品牌涵盖食通天、快餐王、美食通、美食广场、快饮奶茶饮品、无线点菜等。</a:t>
              </a:r>
              <a:endParaRPr lang="zh-CN" altLang="en-US" sz="32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endParaRPr>
            </a:p>
          </p:txBody>
        </p:sp>
        <p:pic>
          <p:nvPicPr>
            <p:cNvPr id="75" name="图片 74" descr="美食家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4600" y="1955165"/>
              <a:ext cx="661670" cy="203200"/>
            </a:xfrm>
            <a:prstGeom prst="rect">
              <a:avLst/>
            </a:prstGeom>
          </p:spPr>
        </p:pic>
      </p:grpSp>
      <p:grpSp>
        <p:nvGrpSpPr>
          <p:cNvPr id="76" name="组合 75"/>
          <p:cNvGrpSpPr/>
          <p:nvPr/>
        </p:nvGrpSpPr>
        <p:grpSpPr>
          <a:xfrm>
            <a:off x="8344535" y="5114290"/>
            <a:ext cx="7907020" cy="2525395"/>
            <a:chOff x="4906857" y="2983124"/>
            <a:chExt cx="3520281" cy="900007"/>
          </a:xfrm>
        </p:grpSpPr>
        <p:sp>
          <p:nvSpPr>
            <p:cNvPr id="77" name="任意多边形 76"/>
            <p:cNvSpPr/>
            <p:nvPr/>
          </p:nvSpPr>
          <p:spPr>
            <a:xfrm rot="5400000">
              <a:off x="6435090" y="1972310"/>
              <a:ext cx="887730" cy="2921635"/>
            </a:xfrm>
            <a:custGeom>
              <a:avLst/>
              <a:gdLst>
                <a:gd name="connsiteX0" fmla="*/ 0 w 1715"/>
                <a:gd name="connsiteY0" fmla="*/ 0 h 4396"/>
                <a:gd name="connsiteX1" fmla="*/ 1715 w 1715"/>
                <a:gd name="connsiteY1" fmla="*/ 0 h 4396"/>
                <a:gd name="connsiteX2" fmla="*/ 1715 w 1715"/>
                <a:gd name="connsiteY2" fmla="*/ 3628 h 4396"/>
                <a:gd name="connsiteX3" fmla="*/ 848 w 1715"/>
                <a:gd name="connsiteY3" fmla="*/ 4396 h 4396"/>
                <a:gd name="connsiteX4" fmla="*/ 0 w 1715"/>
                <a:gd name="connsiteY4" fmla="*/ 3628 h 4396"/>
                <a:gd name="connsiteX5" fmla="*/ 0 w 1715"/>
                <a:gd name="connsiteY5" fmla="*/ 0 h 4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5" h="4396">
                  <a:moveTo>
                    <a:pt x="0" y="0"/>
                  </a:moveTo>
                  <a:lnTo>
                    <a:pt x="1715" y="0"/>
                  </a:lnTo>
                  <a:lnTo>
                    <a:pt x="1715" y="3628"/>
                  </a:lnTo>
                  <a:lnTo>
                    <a:pt x="848" y="4396"/>
                  </a:lnTo>
                  <a:lnTo>
                    <a:pt x="0" y="36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19F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78" name="椭圆 77"/>
            <p:cNvSpPr/>
            <p:nvPr/>
          </p:nvSpPr>
          <p:spPr>
            <a:xfrm>
              <a:off x="4906857" y="2983124"/>
              <a:ext cx="900007" cy="90000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l"/>
              <a:endParaRPr lang="zh-CN" altLang="en-US" sz="3200">
                <a:solidFill>
                  <a:schemeClr val="tx1"/>
                </a:solidFill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79" name="文本框 4"/>
            <p:cNvSpPr txBox="1"/>
            <p:nvPr/>
          </p:nvSpPr>
          <p:spPr>
            <a:xfrm>
              <a:off x="5788585" y="2997834"/>
              <a:ext cx="2638553" cy="544485"/>
            </a:xfrm>
            <a:prstGeom prst="rect">
              <a:avLst/>
            </a:prstGeom>
            <a:noFill/>
          </p:spPr>
          <p:txBody>
            <a:bodyPr wrap="square" lIns="65933" tIns="32966" rIns="65933" bIns="32966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“</a:t>
              </a: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天店</a:t>
              </a:r>
              <a:r>
                <a:rPr lang="en-US" altLang="zh-CN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”</a:t>
              </a: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品牌涵盖</a:t>
              </a:r>
              <a:r>
                <a:rPr lang="en-US" altLang="zh-CN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“</a:t>
              </a: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天店零售</a:t>
              </a:r>
              <a:r>
                <a:rPr lang="en-US" altLang="zh-CN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”</a:t>
              </a: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、</a:t>
              </a:r>
              <a:r>
                <a:rPr lang="en-US" altLang="zh-CN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“</a:t>
              </a: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天店餐饮</a:t>
              </a:r>
              <a:r>
                <a:rPr lang="en-US" altLang="zh-CN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”</a:t>
              </a:r>
              <a:r>
                <a:rPr lang="zh-CN" altLang="en-US" sz="3200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等管理</a:t>
              </a:r>
              <a:r>
                <a:rPr lang="zh-CN" altLang="en-US" sz="3200" dirty="0" smtClean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  <a:sym typeface="+mn-ea"/>
                </a:rPr>
                <a:t>软件。</a:t>
              </a:r>
              <a:endParaRPr lang="zh-CN" altLang="en-US" sz="3200" dirty="0" smtClean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endParaRPr>
            </a:p>
          </p:txBody>
        </p:sp>
        <p:pic>
          <p:nvPicPr>
            <p:cNvPr id="80" name="图片 79" descr="思迅软件产品logo总汇-0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7930" y="3319145"/>
              <a:ext cx="657860" cy="227965"/>
            </a:xfrm>
            <a:prstGeom prst="rect">
              <a:avLst/>
            </a:prstGeom>
          </p:spPr>
        </p:pic>
      </p:grpSp>
      <p:sp>
        <p:nvSpPr>
          <p:cNvPr id="81" name="文本框 80"/>
          <p:cNvSpPr txBox="1"/>
          <p:nvPr/>
        </p:nvSpPr>
        <p:spPr>
          <a:xfrm>
            <a:off x="1285240" y="8103235"/>
            <a:ext cx="13207365" cy="955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34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除以上品牌产品，思迅软件还推出多项移动应用和硬件产品。移动应用涵盖老板助手、掌上会员、思迅微商店、美食家微餐厅等产品；硬件产品涵盖盘点机、点菜宝、天宝Tbox。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CA" sz="5400" b="1" spc="-150" smtClean="0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  <a:sym typeface="+mn-ea"/>
              </a:rPr>
              <a:t>客至会员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理念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3335" y="3742425"/>
            <a:ext cx="16252825" cy="18961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/>
          </a:p>
        </p:txBody>
      </p:sp>
      <p:sp>
        <p:nvSpPr>
          <p:cNvPr id="14" name="Oval 13"/>
          <p:cNvSpPr/>
          <p:nvPr/>
        </p:nvSpPr>
        <p:spPr>
          <a:xfrm>
            <a:off x="1232297" y="3065224"/>
            <a:ext cx="2979685" cy="2979685"/>
          </a:xfrm>
          <a:prstGeom prst="ellipse">
            <a:avLst/>
          </a:prstGeom>
          <a:solidFill>
            <a:srgbClr val="FFC000"/>
          </a:solidFill>
          <a:ln w="5715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/>
          </a:p>
        </p:txBody>
      </p:sp>
      <p:sp>
        <p:nvSpPr>
          <p:cNvPr id="20" name="Oval 19"/>
          <p:cNvSpPr/>
          <p:nvPr/>
        </p:nvSpPr>
        <p:spPr>
          <a:xfrm>
            <a:off x="6548325" y="3065224"/>
            <a:ext cx="2979685" cy="2979685"/>
          </a:xfrm>
          <a:prstGeom prst="ellipse">
            <a:avLst/>
          </a:prstGeom>
          <a:solidFill>
            <a:srgbClr val="FFC000"/>
          </a:solidFill>
          <a:ln w="5715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/>
          </a:p>
        </p:txBody>
      </p:sp>
      <p:sp>
        <p:nvSpPr>
          <p:cNvPr id="22" name="Oval 21"/>
          <p:cNvSpPr/>
          <p:nvPr/>
        </p:nvSpPr>
        <p:spPr>
          <a:xfrm>
            <a:off x="11796633" y="3065224"/>
            <a:ext cx="2979685" cy="2979685"/>
          </a:xfrm>
          <a:prstGeom prst="ellipse">
            <a:avLst/>
          </a:prstGeom>
          <a:solidFill>
            <a:srgbClr val="FFC000"/>
          </a:solidFill>
          <a:ln w="5715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/>
          </a:p>
        </p:txBody>
      </p:sp>
      <p:pic>
        <p:nvPicPr>
          <p:cNvPr id="6" name="图片 5" descr="合作_实心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981" y="3855292"/>
            <a:ext cx="1502258" cy="150225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5428" y="7417648"/>
            <a:ext cx="4514674" cy="1393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1087755"/>
            <a:r>
              <a:rPr lang="zh-CN" altLang="en-US" sz="2135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专注服务实体店专注构建“以会员为中心”的</a:t>
            </a:r>
            <a:endParaRPr lang="zh-CN" altLang="en-US" sz="2135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defTabSz="1087755"/>
            <a:r>
              <a:rPr lang="zh-CN" altLang="en-US" sz="2135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运营管理平台</a:t>
            </a:r>
            <a:endParaRPr lang="zh-CN" altLang="en-US" sz="2135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defTabSz="1087755"/>
            <a:r>
              <a:rPr lang="zh-CN" altLang="en-US" sz="2135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专注为企业创造价值</a:t>
            </a:r>
            <a:endParaRPr lang="zh-CN" altLang="en-US" sz="2135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77710" y="7417648"/>
            <a:ext cx="4847631" cy="1073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135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不触碰客户数据</a:t>
            </a:r>
            <a:endParaRPr lang="zh-CN" altLang="en-US" sz="2135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r>
              <a:rPr lang="zh-CN" altLang="en-US" sz="2135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不触碰供应商商品遵从规则对接第三方软件系统</a:t>
            </a:r>
            <a:endParaRPr lang="zh-CN" altLang="en-US" sz="2135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783298" y="6298009"/>
            <a:ext cx="1899549" cy="548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45" b="1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开放合作</a:t>
            </a:r>
            <a:endParaRPr lang="zh-CN" altLang="en-US" sz="2845" b="1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546278" y="7417648"/>
            <a:ext cx="3717834" cy="10737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2135" b="0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广泛协同第三方服务商、</a:t>
            </a:r>
            <a:endParaRPr lang="zh-CN" altLang="en-US" sz="2135" b="0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pPr indent="0"/>
            <a:r>
              <a:rPr lang="en-US" altLang="zh-CN" sz="2135" b="0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ISV</a:t>
            </a:r>
            <a:r>
              <a:rPr lang="zh-CN" altLang="en-US" sz="2135" b="0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软件开发商和平台商打造数字化门店应用生态圈</a:t>
            </a:r>
            <a:endParaRPr lang="zh-CN" altLang="en-US" sz="2135" b="0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</p:txBody>
      </p:sp>
      <p:pic>
        <p:nvPicPr>
          <p:cNvPr id="13" name="图片 12" descr="平台应用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621" y="3870244"/>
            <a:ext cx="1332957" cy="1332957"/>
          </a:xfrm>
          <a:prstGeom prst="rect">
            <a:avLst/>
          </a:prstGeom>
        </p:spPr>
      </p:pic>
      <p:pic>
        <p:nvPicPr>
          <p:cNvPr id="16" name="图片 15" descr="规则报表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3275" y="3842027"/>
            <a:ext cx="1356659" cy="1356659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139672" y="6298009"/>
            <a:ext cx="3250565" cy="5372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845" b="1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专注</a:t>
            </a:r>
            <a:endParaRPr lang="zh-CN" altLang="en-US" sz="2845" b="1" smtClean="0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965520" y="6298009"/>
            <a:ext cx="1559820" cy="548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45" b="1">
                <a:solidFill>
                  <a:schemeClr val="bg2">
                    <a:lumMod val="50000"/>
                  </a:schemeClr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讲规则</a:t>
            </a:r>
            <a:endParaRPr lang="zh-CN" altLang="en-US" sz="2845" b="1">
              <a:solidFill>
                <a:schemeClr val="bg2">
                  <a:lumMod val="50000"/>
                </a:schemeClr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110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>
                <a:solidFill>
                  <a:schemeClr val="tx1"/>
                </a:solidFill>
                <a:latin typeface="Lantinghei SC Demibold"/>
                <a:ea typeface="微软雅黑" pitchFamily="2" charset="-122"/>
                <a:cs typeface="+mn-ea"/>
                <a:sym typeface="+mn-ea"/>
              </a:rPr>
              <a:t>布局 · 以人为中心的开放平台</a:t>
            </a:r>
            <a:endParaRPr lang="zh-CN" altLang="en-US" sz="5400" b="1">
              <a:solidFill>
                <a:schemeClr val="tx1"/>
              </a:solidFill>
              <a:latin typeface="Lantinghei SC Demibold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6409909" y="4106331"/>
            <a:ext cx="3080223" cy="3080223"/>
            <a:chOff x="5054337" y="1274187"/>
            <a:chExt cx="1732964" cy="1732964"/>
          </a:xfrm>
        </p:grpSpPr>
        <p:grpSp>
          <p:nvGrpSpPr>
            <p:cNvPr id="15" name="组合 14"/>
            <p:cNvGrpSpPr/>
            <p:nvPr/>
          </p:nvGrpSpPr>
          <p:grpSpPr>
            <a:xfrm>
              <a:off x="5054337" y="1274187"/>
              <a:ext cx="1732964" cy="1732964"/>
              <a:chOff x="5054337" y="1274187"/>
              <a:chExt cx="1732964" cy="1732964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5054337" y="1274187"/>
                <a:ext cx="1732964" cy="173296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5307292" y="1526067"/>
                <a:ext cx="1216057" cy="121605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5155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TextBox 5"/>
            <p:cNvSpPr txBox="1"/>
            <p:nvPr/>
          </p:nvSpPr>
          <p:spPr>
            <a:xfrm>
              <a:off x="5612502" y="1956177"/>
              <a:ext cx="760095" cy="34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 dirty="0">
                  <a:solidFill>
                    <a:schemeClr val="tx1"/>
                  </a:solidFill>
                  <a:latin typeface="微软雅黑" pitchFamily="2" charset="-122"/>
                  <a:ea typeface="微软雅黑" pitchFamily="2" charset="-122"/>
                </a:rPr>
                <a:t>客至</a:t>
              </a:r>
              <a:endPara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</p:grpSp>
      <p:sp>
        <p:nvSpPr>
          <p:cNvPr id="10259" name="Donut 13"/>
          <p:cNvSpPr/>
          <p:nvPr/>
        </p:nvSpPr>
        <p:spPr>
          <a:xfrm flipV="1">
            <a:off x="8783865" y="2496770"/>
            <a:ext cx="1721219" cy="1724042"/>
          </a:xfrm>
          <a:custGeom>
            <a:avLst/>
            <a:gdLst>
              <a:gd name="txL" fmla="*/ 0 w 713232"/>
              <a:gd name="txT" fmla="*/ 0 h 713232"/>
              <a:gd name="txR" fmla="*/ 713232 w 713232"/>
              <a:gd name="txB" fmla="*/ 713232 h 713232"/>
            </a:gdLst>
            <a:ahLst/>
            <a:cxnLst>
              <a:cxn ang="0">
                <a:pos x="357095" y="0"/>
              </a:cxn>
              <a:cxn ang="0">
                <a:pos x="104590" y="104510"/>
              </a:cxn>
              <a:cxn ang="0">
                <a:pos x="0" y="356820"/>
              </a:cxn>
              <a:cxn ang="0">
                <a:pos x="104590" y="609130"/>
              </a:cxn>
              <a:cxn ang="0">
                <a:pos x="357095" y="713640"/>
              </a:cxn>
              <a:cxn ang="0">
                <a:pos x="609599" y="609130"/>
              </a:cxn>
              <a:cxn ang="0">
                <a:pos x="714189" y="356820"/>
              </a:cxn>
              <a:cxn ang="0">
                <a:pos x="609599" y="104510"/>
              </a:cxn>
            </a:cxnLst>
            <a:rect l="txL" t="txT" r="txR" b="txB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lnTo>
                  <a:pt x="85467" y="35661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7" name="Donut 13"/>
          <p:cNvSpPr/>
          <p:nvPr/>
        </p:nvSpPr>
        <p:spPr>
          <a:xfrm flipV="1">
            <a:off x="10005084" y="4785709"/>
            <a:ext cx="1721219" cy="1724042"/>
          </a:xfrm>
          <a:custGeom>
            <a:avLst/>
            <a:gdLst>
              <a:gd name="txL" fmla="*/ 0 w 713232"/>
              <a:gd name="txT" fmla="*/ 0 h 713232"/>
              <a:gd name="txR" fmla="*/ 713232 w 713232"/>
              <a:gd name="txB" fmla="*/ 713232 h 713232"/>
            </a:gdLst>
            <a:ahLst/>
            <a:cxnLst>
              <a:cxn ang="0">
                <a:pos x="357095" y="0"/>
              </a:cxn>
              <a:cxn ang="0">
                <a:pos x="104590" y="104510"/>
              </a:cxn>
              <a:cxn ang="0">
                <a:pos x="0" y="356820"/>
              </a:cxn>
              <a:cxn ang="0">
                <a:pos x="104590" y="609130"/>
              </a:cxn>
              <a:cxn ang="0">
                <a:pos x="357095" y="713640"/>
              </a:cxn>
              <a:cxn ang="0">
                <a:pos x="609599" y="609130"/>
              </a:cxn>
              <a:cxn ang="0">
                <a:pos x="714189" y="356820"/>
              </a:cxn>
              <a:cxn ang="0">
                <a:pos x="609599" y="104510"/>
              </a:cxn>
            </a:cxnLst>
            <a:rect l="txL" t="txT" r="txR" b="txB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lnTo>
                  <a:pt x="85467" y="35661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8" name="Donut 13"/>
          <p:cNvSpPr/>
          <p:nvPr/>
        </p:nvSpPr>
        <p:spPr>
          <a:xfrm flipV="1">
            <a:off x="8926077" y="7187516"/>
            <a:ext cx="1721219" cy="1724042"/>
          </a:xfrm>
          <a:custGeom>
            <a:avLst/>
            <a:gdLst>
              <a:gd name="txL" fmla="*/ 0 w 713232"/>
              <a:gd name="txT" fmla="*/ 0 h 713232"/>
              <a:gd name="txR" fmla="*/ 713232 w 713232"/>
              <a:gd name="txB" fmla="*/ 713232 h 713232"/>
            </a:gdLst>
            <a:ahLst/>
            <a:cxnLst>
              <a:cxn ang="0">
                <a:pos x="357095" y="0"/>
              </a:cxn>
              <a:cxn ang="0">
                <a:pos x="104590" y="104510"/>
              </a:cxn>
              <a:cxn ang="0">
                <a:pos x="0" y="356820"/>
              </a:cxn>
              <a:cxn ang="0">
                <a:pos x="104590" y="609130"/>
              </a:cxn>
              <a:cxn ang="0">
                <a:pos x="357095" y="713640"/>
              </a:cxn>
              <a:cxn ang="0">
                <a:pos x="609599" y="609130"/>
              </a:cxn>
              <a:cxn ang="0">
                <a:pos x="714189" y="356820"/>
              </a:cxn>
              <a:cxn ang="0">
                <a:pos x="609599" y="104510"/>
              </a:cxn>
            </a:cxnLst>
            <a:rect l="txL" t="txT" r="txR" b="txB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lnTo>
                  <a:pt x="85467" y="35661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10" name="Donut 13"/>
          <p:cNvSpPr/>
          <p:nvPr/>
        </p:nvSpPr>
        <p:spPr>
          <a:xfrm flipV="1">
            <a:off x="5400117" y="2496770"/>
            <a:ext cx="1721219" cy="1724042"/>
          </a:xfrm>
          <a:custGeom>
            <a:avLst/>
            <a:gdLst>
              <a:gd name="txL" fmla="*/ 0 w 713232"/>
              <a:gd name="txT" fmla="*/ 0 h 713232"/>
              <a:gd name="txR" fmla="*/ 713232 w 713232"/>
              <a:gd name="txB" fmla="*/ 713232 h 713232"/>
            </a:gdLst>
            <a:ahLst/>
            <a:cxnLst>
              <a:cxn ang="0">
                <a:pos x="357095" y="0"/>
              </a:cxn>
              <a:cxn ang="0">
                <a:pos x="104590" y="104510"/>
              </a:cxn>
              <a:cxn ang="0">
                <a:pos x="0" y="356820"/>
              </a:cxn>
              <a:cxn ang="0">
                <a:pos x="104590" y="609130"/>
              </a:cxn>
              <a:cxn ang="0">
                <a:pos x="357095" y="713640"/>
              </a:cxn>
              <a:cxn ang="0">
                <a:pos x="609599" y="609130"/>
              </a:cxn>
              <a:cxn ang="0">
                <a:pos x="714189" y="356820"/>
              </a:cxn>
              <a:cxn ang="0">
                <a:pos x="609599" y="104510"/>
              </a:cxn>
            </a:cxnLst>
            <a:rect l="txL" t="txT" r="txR" b="txB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lnTo>
                  <a:pt x="85467" y="35661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11" name="Donut 13"/>
          <p:cNvSpPr/>
          <p:nvPr/>
        </p:nvSpPr>
        <p:spPr>
          <a:xfrm flipV="1">
            <a:off x="4145037" y="4772165"/>
            <a:ext cx="1721219" cy="1724042"/>
          </a:xfrm>
          <a:custGeom>
            <a:avLst/>
            <a:gdLst>
              <a:gd name="txL" fmla="*/ 0 w 713232"/>
              <a:gd name="txT" fmla="*/ 0 h 713232"/>
              <a:gd name="txR" fmla="*/ 713232 w 713232"/>
              <a:gd name="txB" fmla="*/ 713232 h 713232"/>
            </a:gdLst>
            <a:ahLst/>
            <a:cxnLst>
              <a:cxn ang="0">
                <a:pos x="357095" y="0"/>
              </a:cxn>
              <a:cxn ang="0">
                <a:pos x="104590" y="104510"/>
              </a:cxn>
              <a:cxn ang="0">
                <a:pos x="0" y="356820"/>
              </a:cxn>
              <a:cxn ang="0">
                <a:pos x="104590" y="609130"/>
              </a:cxn>
              <a:cxn ang="0">
                <a:pos x="357095" y="713640"/>
              </a:cxn>
              <a:cxn ang="0">
                <a:pos x="609599" y="609130"/>
              </a:cxn>
              <a:cxn ang="0">
                <a:pos x="714189" y="356820"/>
              </a:cxn>
              <a:cxn ang="0">
                <a:pos x="609599" y="104510"/>
              </a:cxn>
            </a:cxnLst>
            <a:rect l="txL" t="txT" r="txR" b="txB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lnTo>
                  <a:pt x="85467" y="35661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12" name="Donut 13"/>
          <p:cNvSpPr/>
          <p:nvPr/>
        </p:nvSpPr>
        <p:spPr>
          <a:xfrm flipV="1">
            <a:off x="5522013" y="7187516"/>
            <a:ext cx="1721219" cy="1724042"/>
          </a:xfrm>
          <a:custGeom>
            <a:avLst/>
            <a:gdLst>
              <a:gd name="txL" fmla="*/ 0 w 713232"/>
              <a:gd name="txT" fmla="*/ 0 h 713232"/>
              <a:gd name="txR" fmla="*/ 713232 w 713232"/>
              <a:gd name="txB" fmla="*/ 713232 h 713232"/>
            </a:gdLst>
            <a:ahLst/>
            <a:cxnLst>
              <a:cxn ang="0">
                <a:pos x="357095" y="0"/>
              </a:cxn>
              <a:cxn ang="0">
                <a:pos x="104590" y="104510"/>
              </a:cxn>
              <a:cxn ang="0">
                <a:pos x="0" y="356820"/>
              </a:cxn>
              <a:cxn ang="0">
                <a:pos x="104590" y="609130"/>
              </a:cxn>
              <a:cxn ang="0">
                <a:pos x="357095" y="713640"/>
              </a:cxn>
              <a:cxn ang="0">
                <a:pos x="609599" y="609130"/>
              </a:cxn>
              <a:cxn ang="0">
                <a:pos x="714189" y="356820"/>
              </a:cxn>
              <a:cxn ang="0">
                <a:pos x="609599" y="104510"/>
              </a:cxn>
            </a:cxnLst>
            <a:rect l="txL" t="txT" r="txR" b="txB"/>
            <a:pathLst>
              <a:path w="713232" h="713232">
                <a:moveTo>
                  <a:pt x="0" y="356616"/>
                </a:moveTo>
                <a:lnTo>
                  <a:pt x="-1" y="356615"/>
                </a:lnTo>
                <a:cubicBezTo>
                  <a:pt x="0" y="159662"/>
                  <a:pt x="159662" y="0"/>
                  <a:pt x="356616" y="0"/>
                </a:cubicBezTo>
                <a:cubicBezTo>
                  <a:pt x="356616" y="-1"/>
                  <a:pt x="356616" y="0"/>
                  <a:pt x="356616" y="0"/>
                </a:cubicBezTo>
                <a:lnTo>
                  <a:pt x="356617" y="-1"/>
                </a:lnTo>
                <a:cubicBezTo>
                  <a:pt x="553570" y="0"/>
                  <a:pt x="713233" y="159662"/>
                  <a:pt x="713233" y="356616"/>
                </a:cubicBezTo>
                <a:cubicBezTo>
                  <a:pt x="713233" y="356616"/>
                  <a:pt x="713232" y="356616"/>
                  <a:pt x="713232" y="356616"/>
                </a:cubicBezTo>
                <a:lnTo>
                  <a:pt x="713233" y="356617"/>
                </a:lnTo>
                <a:cubicBezTo>
                  <a:pt x="713233" y="553570"/>
                  <a:pt x="553570" y="713232"/>
                  <a:pt x="356617" y="713232"/>
                </a:cubicBezTo>
                <a:cubicBezTo>
                  <a:pt x="159663" y="713232"/>
                  <a:pt x="0" y="553570"/>
                  <a:pt x="0" y="356616"/>
                </a:cubicBezTo>
                <a:close/>
                <a:moveTo>
                  <a:pt x="85467" y="356616"/>
                </a:moveTo>
                <a:lnTo>
                  <a:pt x="85466" y="356615"/>
                </a:lnTo>
                <a:cubicBezTo>
                  <a:pt x="85466" y="506367"/>
                  <a:pt x="206864" y="627765"/>
                  <a:pt x="356615" y="627765"/>
                </a:cubicBezTo>
                <a:lnTo>
                  <a:pt x="356616" y="627764"/>
                </a:lnTo>
                <a:cubicBezTo>
                  <a:pt x="506367" y="627764"/>
                  <a:pt x="627765" y="506367"/>
                  <a:pt x="627765" y="356616"/>
                </a:cubicBezTo>
                <a:cubicBezTo>
                  <a:pt x="627765" y="206864"/>
                  <a:pt x="506367" y="85467"/>
                  <a:pt x="356616" y="85467"/>
                </a:cubicBezTo>
                <a:lnTo>
                  <a:pt x="356616" y="85466"/>
                </a:lnTo>
                <a:cubicBezTo>
                  <a:pt x="206864" y="85466"/>
                  <a:pt x="85466" y="206864"/>
                  <a:pt x="85466" y="356615"/>
                </a:cubicBezTo>
                <a:lnTo>
                  <a:pt x="85467" y="356616"/>
                </a:lnTo>
                <a:close/>
              </a:path>
            </a:pathLst>
          </a:custGeom>
          <a:solidFill>
            <a:srgbClr val="FFC000">
              <a:alpha val="100000"/>
            </a:srgbClr>
          </a:solidFill>
          <a:ln w="9525">
            <a:noFill/>
          </a:ln>
        </p:spPr>
        <p:txBody>
          <a:bodyPr/>
          <a:p>
            <a:endParaRPr lang="zh-CN" altLang="en-US" sz="5155">
              <a:solidFill>
                <a:schemeClr val="tx1"/>
              </a:solidFill>
            </a:endParaRPr>
          </a:p>
        </p:txBody>
      </p:sp>
      <p:pic>
        <p:nvPicPr>
          <p:cNvPr id="13" name="图片 12" descr="大数据分析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636" y="2911558"/>
            <a:ext cx="822799" cy="822799"/>
          </a:xfrm>
          <a:prstGeom prst="rect">
            <a:avLst/>
          </a:prstGeom>
        </p:spPr>
      </p:pic>
      <p:sp>
        <p:nvSpPr>
          <p:cNvPr id="49" name="内容占位符 2"/>
          <p:cNvSpPr txBox="1"/>
          <p:nvPr/>
        </p:nvSpPr>
        <p:spPr>
          <a:xfrm>
            <a:off x="10204040" y="2548656"/>
            <a:ext cx="3200904" cy="979684"/>
          </a:xfrm>
          <a:prstGeom prst="rect">
            <a:avLst/>
          </a:prstGeom>
        </p:spPr>
        <p:txBody>
          <a:bodyPr vert="horz">
            <a:normAutofit/>
          </a:bodyPr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大数据分析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pic>
        <p:nvPicPr>
          <p:cNvPr id="14" name="图片 13" descr="大屏展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142" y="5347224"/>
            <a:ext cx="800226" cy="721219"/>
          </a:xfrm>
          <a:prstGeom prst="rect">
            <a:avLst/>
          </a:prstGeom>
        </p:spPr>
      </p:pic>
      <p:sp>
        <p:nvSpPr>
          <p:cNvPr id="16" name="内容占位符 2"/>
          <p:cNvSpPr txBox="1"/>
          <p:nvPr/>
        </p:nvSpPr>
        <p:spPr>
          <a:xfrm>
            <a:off x="11352147" y="5285148"/>
            <a:ext cx="3200904" cy="979684"/>
          </a:xfrm>
          <a:prstGeom prst="rect">
            <a:avLst/>
          </a:prstGeom>
        </p:spPr>
        <p:txBody>
          <a:bodyPr vert="horz">
            <a:normAutofit/>
          </a:bodyPr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数字大屏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7" name="内容占位符 2"/>
          <p:cNvSpPr txBox="1"/>
          <p:nvPr/>
        </p:nvSpPr>
        <p:spPr>
          <a:xfrm>
            <a:off x="10475171" y="7742259"/>
            <a:ext cx="3200904" cy="979684"/>
          </a:xfrm>
          <a:prstGeom prst="rect">
            <a:avLst/>
          </a:prstGeom>
        </p:spPr>
        <p:txBody>
          <a:bodyPr vert="horz">
            <a:normAutofit/>
          </a:bodyPr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kumimoji="0" lang="zh-CN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百度数据云</a:t>
            </a:r>
            <a:endParaRPr kumimoji="0" lang="zh-CN" alt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8" name="内容占位符 2"/>
          <p:cNvSpPr txBox="1"/>
          <p:nvPr/>
        </p:nvSpPr>
        <p:spPr>
          <a:xfrm>
            <a:off x="2498356" y="7742259"/>
            <a:ext cx="3200904" cy="979684"/>
          </a:xfrm>
          <a:prstGeom prst="rect">
            <a:avLst/>
          </a:prstGeom>
        </p:spPr>
        <p:txBody>
          <a:bodyPr vert="horz">
            <a:normAutofit/>
          </a:bodyPr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客流分析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9" name="内容占位符 2"/>
          <p:cNvSpPr txBox="1"/>
          <p:nvPr/>
        </p:nvSpPr>
        <p:spPr>
          <a:xfrm>
            <a:off x="1117567" y="5302334"/>
            <a:ext cx="3200904" cy="979684"/>
          </a:xfrm>
          <a:prstGeom prst="rect">
            <a:avLst/>
          </a:prstGeom>
        </p:spPr>
        <p:txBody>
          <a:bodyPr vert="horz">
            <a:normAutofit/>
          </a:bodyPr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kumimoji="0" lang="zh-CN" altLang="en-US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电子价签</a:t>
            </a:r>
            <a:endParaRPr kumimoji="0" lang="zh-CN" alt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0" name="内容占位符 2"/>
          <p:cNvSpPr txBox="1"/>
          <p:nvPr/>
        </p:nvSpPr>
        <p:spPr>
          <a:xfrm>
            <a:off x="2507901" y="2618104"/>
            <a:ext cx="3200904" cy="979684"/>
          </a:xfrm>
          <a:prstGeom prst="rect">
            <a:avLst/>
          </a:prstGeom>
        </p:spPr>
        <p:txBody>
          <a:bodyPr vert="horz">
            <a:normAutofit/>
          </a:bodyPr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人脸识别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pic>
        <p:nvPicPr>
          <p:cNvPr id="21" name="图片 20" descr="云数据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036" y="7613591"/>
            <a:ext cx="871332" cy="871332"/>
          </a:xfrm>
          <a:prstGeom prst="rect">
            <a:avLst/>
          </a:prstGeom>
        </p:spPr>
      </p:pic>
      <p:pic>
        <p:nvPicPr>
          <p:cNvPr id="22" name="图片 21" descr="客流分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913" y="7613591"/>
            <a:ext cx="887133" cy="887133"/>
          </a:xfrm>
          <a:prstGeom prst="rect">
            <a:avLst/>
          </a:prstGeom>
        </p:spPr>
      </p:pic>
      <p:pic>
        <p:nvPicPr>
          <p:cNvPr id="23" name="图片 22" descr="标签,价格,标签,电子商务,购物,线性,扁平,填充,单色,简约,圆润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048" y="5230972"/>
            <a:ext cx="804741" cy="804741"/>
          </a:xfrm>
          <a:prstGeom prst="rect">
            <a:avLst/>
          </a:prstGeom>
        </p:spPr>
      </p:pic>
      <p:pic>
        <p:nvPicPr>
          <p:cNvPr id="24" name="图片 23" descr="人脸识别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5848" y="2921716"/>
            <a:ext cx="770881" cy="770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solidFill>
                  <a:srgbClr val="222A35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客至软件</a:t>
            </a:r>
            <a:endParaRPr lang="zh-CN" altLang="en-US" sz="5400" b="1" dirty="0" smtClean="0">
              <a:solidFill>
                <a:schemeClr val="tx1"/>
              </a:solidFill>
              <a:latin typeface="Lantinghei SC Demibold"/>
              <a:ea typeface="微软雅黑" pitchFamily="2" charset="-122"/>
              <a:cs typeface="+mn-ea"/>
              <a:sym typeface="Lantinghei SC Demibold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24" name="Freeform 6"/>
          <p:cNvSpPr/>
          <p:nvPr/>
        </p:nvSpPr>
        <p:spPr bwMode="auto">
          <a:xfrm>
            <a:off x="9926017" y="2518042"/>
            <a:ext cx="3693172" cy="2877797"/>
          </a:xfrm>
          <a:custGeom>
            <a:avLst/>
            <a:gdLst>
              <a:gd name="T0" fmla="*/ 648 w 892"/>
              <a:gd name="T1" fmla="*/ 695 h 695"/>
              <a:gd name="T2" fmla="*/ 628 w 892"/>
              <a:gd name="T3" fmla="*/ 684 h 695"/>
              <a:gd name="T4" fmla="*/ 629 w 892"/>
              <a:gd name="T5" fmla="*/ 663 h 695"/>
              <a:gd name="T6" fmla="*/ 652 w 892"/>
              <a:gd name="T7" fmla="*/ 590 h 695"/>
              <a:gd name="T8" fmla="*/ 552 w 892"/>
              <a:gd name="T9" fmla="*/ 499 h 695"/>
              <a:gd name="T10" fmla="*/ 451 w 892"/>
              <a:gd name="T11" fmla="*/ 590 h 695"/>
              <a:gd name="T12" fmla="*/ 474 w 892"/>
              <a:gd name="T13" fmla="*/ 663 h 695"/>
              <a:gd name="T14" fmla="*/ 476 w 892"/>
              <a:gd name="T15" fmla="*/ 684 h 695"/>
              <a:gd name="T16" fmla="*/ 457 w 892"/>
              <a:gd name="T17" fmla="*/ 694 h 695"/>
              <a:gd name="T18" fmla="*/ 457 w 892"/>
              <a:gd name="T19" fmla="*/ 694 h 695"/>
              <a:gd name="T20" fmla="*/ 450 w 892"/>
              <a:gd name="T21" fmla="*/ 694 h 695"/>
              <a:gd name="T22" fmla="*/ 243 w 892"/>
              <a:gd name="T23" fmla="*/ 694 h 695"/>
              <a:gd name="T24" fmla="*/ 230 w 892"/>
              <a:gd name="T25" fmla="*/ 694 h 695"/>
              <a:gd name="T26" fmla="*/ 196 w 892"/>
              <a:gd name="T27" fmla="*/ 694 h 695"/>
              <a:gd name="T28" fmla="*/ 196 w 892"/>
              <a:gd name="T29" fmla="*/ 459 h 695"/>
              <a:gd name="T30" fmla="*/ 196 w 892"/>
              <a:gd name="T31" fmla="*/ 453 h 695"/>
              <a:gd name="T32" fmla="*/ 195 w 892"/>
              <a:gd name="T33" fmla="*/ 453 h 695"/>
              <a:gd name="T34" fmla="*/ 196 w 892"/>
              <a:gd name="T35" fmla="*/ 453 h 695"/>
              <a:gd name="T36" fmla="*/ 152 w 892"/>
              <a:gd name="T37" fmla="*/ 405 h 695"/>
              <a:gd name="T38" fmla="*/ 127 w 892"/>
              <a:gd name="T39" fmla="*/ 411 h 695"/>
              <a:gd name="T40" fmla="*/ 65 w 892"/>
              <a:gd name="T41" fmla="*/ 432 h 695"/>
              <a:gd name="T42" fmla="*/ 0 w 892"/>
              <a:gd name="T43" fmla="*/ 357 h 695"/>
              <a:gd name="T44" fmla="*/ 65 w 892"/>
              <a:gd name="T45" fmla="*/ 281 h 695"/>
              <a:gd name="T46" fmla="*/ 127 w 892"/>
              <a:gd name="T47" fmla="*/ 302 h 695"/>
              <a:gd name="T48" fmla="*/ 151 w 892"/>
              <a:gd name="T49" fmla="*/ 308 h 695"/>
              <a:gd name="T50" fmla="*/ 195 w 892"/>
              <a:gd name="T51" fmla="*/ 262 h 695"/>
              <a:gd name="T52" fmla="*/ 184 w 892"/>
              <a:gd name="T53" fmla="*/ 262 h 695"/>
              <a:gd name="T54" fmla="*/ 186 w 892"/>
              <a:gd name="T55" fmla="*/ 262 h 695"/>
              <a:gd name="T56" fmla="*/ 195 w 892"/>
              <a:gd name="T57" fmla="*/ 262 h 695"/>
              <a:gd name="T58" fmla="*/ 195 w 892"/>
              <a:gd name="T59" fmla="*/ 261 h 695"/>
              <a:gd name="T60" fmla="*/ 196 w 892"/>
              <a:gd name="T61" fmla="*/ 261 h 695"/>
              <a:gd name="T62" fmla="*/ 196 w 892"/>
              <a:gd name="T63" fmla="*/ 260 h 695"/>
              <a:gd name="T64" fmla="*/ 196 w 892"/>
              <a:gd name="T65" fmla="*/ 255 h 695"/>
              <a:gd name="T66" fmla="*/ 196 w 892"/>
              <a:gd name="T67" fmla="*/ 0 h 695"/>
              <a:gd name="T68" fmla="*/ 237 w 892"/>
              <a:gd name="T69" fmla="*/ 1 h 695"/>
              <a:gd name="T70" fmla="*/ 330 w 892"/>
              <a:gd name="T71" fmla="*/ 1 h 695"/>
              <a:gd name="T72" fmla="*/ 341 w 892"/>
              <a:gd name="T73" fmla="*/ 1 h 695"/>
              <a:gd name="T74" fmla="*/ 449 w 892"/>
              <a:gd name="T75" fmla="*/ 1 h 695"/>
              <a:gd name="T76" fmla="*/ 648 w 892"/>
              <a:gd name="T77" fmla="*/ 1 h 695"/>
              <a:gd name="T78" fmla="*/ 648 w 892"/>
              <a:gd name="T79" fmla="*/ 1 h 695"/>
              <a:gd name="T80" fmla="*/ 649 w 892"/>
              <a:gd name="T81" fmla="*/ 1 h 695"/>
              <a:gd name="T82" fmla="*/ 859 w 892"/>
              <a:gd name="T83" fmla="*/ 1 h 695"/>
              <a:gd name="T84" fmla="*/ 890 w 892"/>
              <a:gd name="T85" fmla="*/ 1 h 695"/>
              <a:gd name="T86" fmla="*/ 890 w 892"/>
              <a:gd name="T87" fmla="*/ 257 h 695"/>
              <a:gd name="T88" fmla="*/ 890 w 892"/>
              <a:gd name="T89" fmla="*/ 261 h 695"/>
              <a:gd name="T90" fmla="*/ 890 w 892"/>
              <a:gd name="T91" fmla="*/ 459 h 695"/>
              <a:gd name="T92" fmla="*/ 890 w 892"/>
              <a:gd name="T93" fmla="*/ 694 h 695"/>
              <a:gd name="T94" fmla="*/ 655 w 892"/>
              <a:gd name="T95" fmla="*/ 694 h 695"/>
              <a:gd name="T96" fmla="*/ 650 w 892"/>
              <a:gd name="T97" fmla="*/ 694 h 695"/>
              <a:gd name="T98" fmla="*/ 648 w 892"/>
              <a:gd name="T99" fmla="*/ 69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2" h="695">
                <a:moveTo>
                  <a:pt x="648" y="695"/>
                </a:moveTo>
                <a:cubicBezTo>
                  <a:pt x="638" y="693"/>
                  <a:pt x="631" y="690"/>
                  <a:pt x="628" y="684"/>
                </a:cubicBezTo>
                <a:cubicBezTo>
                  <a:pt x="625" y="679"/>
                  <a:pt x="625" y="671"/>
                  <a:pt x="629" y="663"/>
                </a:cubicBezTo>
                <a:cubicBezTo>
                  <a:pt x="631" y="659"/>
                  <a:pt x="652" y="615"/>
                  <a:pt x="652" y="590"/>
                </a:cubicBezTo>
                <a:cubicBezTo>
                  <a:pt x="652" y="540"/>
                  <a:pt x="607" y="499"/>
                  <a:pt x="552" y="499"/>
                </a:cubicBezTo>
                <a:cubicBezTo>
                  <a:pt x="496" y="499"/>
                  <a:pt x="451" y="540"/>
                  <a:pt x="451" y="590"/>
                </a:cubicBezTo>
                <a:cubicBezTo>
                  <a:pt x="451" y="615"/>
                  <a:pt x="472" y="659"/>
                  <a:pt x="474" y="663"/>
                </a:cubicBezTo>
                <a:cubicBezTo>
                  <a:pt x="477" y="669"/>
                  <a:pt x="479" y="677"/>
                  <a:pt x="476" y="684"/>
                </a:cubicBezTo>
                <a:cubicBezTo>
                  <a:pt x="473" y="689"/>
                  <a:pt x="466" y="693"/>
                  <a:pt x="457" y="694"/>
                </a:cubicBezTo>
                <a:cubicBezTo>
                  <a:pt x="457" y="694"/>
                  <a:pt x="457" y="694"/>
                  <a:pt x="457" y="694"/>
                </a:cubicBezTo>
                <a:cubicBezTo>
                  <a:pt x="456" y="694"/>
                  <a:pt x="453" y="694"/>
                  <a:pt x="450" y="694"/>
                </a:cubicBezTo>
                <a:cubicBezTo>
                  <a:pt x="243" y="694"/>
                  <a:pt x="243" y="694"/>
                  <a:pt x="243" y="694"/>
                </a:cubicBezTo>
                <a:cubicBezTo>
                  <a:pt x="230" y="694"/>
                  <a:pt x="230" y="694"/>
                  <a:pt x="230" y="694"/>
                </a:cubicBezTo>
                <a:cubicBezTo>
                  <a:pt x="196" y="694"/>
                  <a:pt x="196" y="694"/>
                  <a:pt x="196" y="694"/>
                </a:cubicBezTo>
                <a:cubicBezTo>
                  <a:pt x="196" y="459"/>
                  <a:pt x="196" y="459"/>
                  <a:pt x="196" y="459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5" y="453"/>
                  <a:pt x="195" y="453"/>
                  <a:pt x="195" y="453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3" y="424"/>
                  <a:pt x="176" y="405"/>
                  <a:pt x="152" y="405"/>
                </a:cubicBezTo>
                <a:cubicBezTo>
                  <a:pt x="144" y="405"/>
                  <a:pt x="136" y="407"/>
                  <a:pt x="127" y="411"/>
                </a:cubicBezTo>
                <a:cubicBezTo>
                  <a:pt x="111" y="419"/>
                  <a:pt x="80" y="432"/>
                  <a:pt x="65" y="432"/>
                </a:cubicBezTo>
                <a:cubicBezTo>
                  <a:pt x="29" y="432"/>
                  <a:pt x="0" y="398"/>
                  <a:pt x="0" y="357"/>
                </a:cubicBezTo>
                <a:cubicBezTo>
                  <a:pt x="0" y="315"/>
                  <a:pt x="29" y="281"/>
                  <a:pt x="65" y="281"/>
                </a:cubicBezTo>
                <a:cubicBezTo>
                  <a:pt x="80" y="281"/>
                  <a:pt x="111" y="294"/>
                  <a:pt x="127" y="302"/>
                </a:cubicBezTo>
                <a:cubicBezTo>
                  <a:pt x="136" y="306"/>
                  <a:pt x="144" y="308"/>
                  <a:pt x="151" y="308"/>
                </a:cubicBezTo>
                <a:cubicBezTo>
                  <a:pt x="175" y="308"/>
                  <a:pt x="192" y="290"/>
                  <a:pt x="195" y="262"/>
                </a:cubicBezTo>
                <a:cubicBezTo>
                  <a:pt x="184" y="262"/>
                  <a:pt x="184" y="262"/>
                  <a:pt x="184" y="262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62"/>
                  <a:pt x="195" y="262"/>
                  <a:pt x="195" y="262"/>
                </a:cubicBezTo>
                <a:cubicBezTo>
                  <a:pt x="195" y="261"/>
                  <a:pt x="195" y="261"/>
                  <a:pt x="195" y="261"/>
                </a:cubicBezTo>
                <a:cubicBezTo>
                  <a:pt x="196" y="261"/>
                  <a:pt x="196" y="261"/>
                  <a:pt x="196" y="261"/>
                </a:cubicBezTo>
                <a:cubicBezTo>
                  <a:pt x="196" y="260"/>
                  <a:pt x="196" y="260"/>
                  <a:pt x="196" y="260"/>
                </a:cubicBezTo>
                <a:cubicBezTo>
                  <a:pt x="196" y="259"/>
                  <a:pt x="196" y="257"/>
                  <a:pt x="196" y="255"/>
                </a:cubicBezTo>
                <a:cubicBezTo>
                  <a:pt x="196" y="0"/>
                  <a:pt x="196" y="0"/>
                  <a:pt x="196" y="0"/>
                </a:cubicBezTo>
                <a:cubicBezTo>
                  <a:pt x="211" y="0"/>
                  <a:pt x="234" y="1"/>
                  <a:pt x="237" y="1"/>
                </a:cubicBezTo>
                <a:cubicBezTo>
                  <a:pt x="330" y="1"/>
                  <a:pt x="330" y="1"/>
                  <a:pt x="330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449" y="1"/>
                  <a:pt x="449" y="1"/>
                  <a:pt x="449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9" y="1"/>
                  <a:pt x="649" y="1"/>
                  <a:pt x="649" y="1"/>
                </a:cubicBezTo>
                <a:cubicBezTo>
                  <a:pt x="859" y="1"/>
                  <a:pt x="859" y="1"/>
                  <a:pt x="859" y="1"/>
                </a:cubicBezTo>
                <a:cubicBezTo>
                  <a:pt x="890" y="1"/>
                  <a:pt x="890" y="1"/>
                  <a:pt x="890" y="1"/>
                </a:cubicBezTo>
                <a:cubicBezTo>
                  <a:pt x="890" y="257"/>
                  <a:pt x="890" y="257"/>
                  <a:pt x="890" y="257"/>
                </a:cubicBezTo>
                <a:cubicBezTo>
                  <a:pt x="890" y="258"/>
                  <a:pt x="890" y="260"/>
                  <a:pt x="890" y="261"/>
                </a:cubicBezTo>
                <a:cubicBezTo>
                  <a:pt x="892" y="294"/>
                  <a:pt x="890" y="458"/>
                  <a:pt x="890" y="459"/>
                </a:cubicBezTo>
                <a:cubicBezTo>
                  <a:pt x="890" y="694"/>
                  <a:pt x="890" y="694"/>
                  <a:pt x="890" y="694"/>
                </a:cubicBezTo>
                <a:cubicBezTo>
                  <a:pt x="655" y="694"/>
                  <a:pt x="655" y="694"/>
                  <a:pt x="655" y="694"/>
                </a:cubicBezTo>
                <a:cubicBezTo>
                  <a:pt x="650" y="694"/>
                  <a:pt x="650" y="694"/>
                  <a:pt x="650" y="694"/>
                </a:cubicBezTo>
                <a:cubicBezTo>
                  <a:pt x="649" y="694"/>
                  <a:pt x="648" y="695"/>
                  <a:pt x="648" y="695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45703" tIns="22852" rIns="45703" bIns="22852" numCol="1" anchor="t" anchorCtr="0" compatLnSpc="1"/>
          <a:p>
            <a:pPr>
              <a:lnSpc>
                <a:spcPct val="120000"/>
              </a:lnSpc>
            </a:pPr>
            <a:endParaRPr lang="en-US" sz="700" b="1">
              <a:solidFill>
                <a:schemeClr val="tx1"/>
              </a:solidFill>
              <a:latin typeface="Arial" pitchFamily="34" charset="0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6" name="Freeform 11"/>
          <p:cNvSpPr/>
          <p:nvPr/>
        </p:nvSpPr>
        <p:spPr bwMode="auto">
          <a:xfrm>
            <a:off x="7651654" y="2518186"/>
            <a:ext cx="3013694" cy="2877797"/>
          </a:xfrm>
          <a:custGeom>
            <a:avLst/>
            <a:gdLst>
              <a:gd name="T0" fmla="*/ 252 w 728"/>
              <a:gd name="T1" fmla="*/ 694 h 695"/>
              <a:gd name="T2" fmla="*/ 247 w 728"/>
              <a:gd name="T3" fmla="*/ 694 h 695"/>
              <a:gd name="T4" fmla="*/ 0 w 728"/>
              <a:gd name="T5" fmla="*/ 694 h 695"/>
              <a:gd name="T6" fmla="*/ 0 w 728"/>
              <a:gd name="T7" fmla="*/ 459 h 695"/>
              <a:gd name="T8" fmla="*/ 0 w 728"/>
              <a:gd name="T9" fmla="*/ 455 h 695"/>
              <a:gd name="T10" fmla="*/ 0 w 728"/>
              <a:gd name="T11" fmla="*/ 455 h 695"/>
              <a:gd name="T12" fmla="*/ 20 w 728"/>
              <a:gd name="T13" fmla="*/ 431 h 695"/>
              <a:gd name="T14" fmla="*/ 33 w 728"/>
              <a:gd name="T15" fmla="*/ 434 h 695"/>
              <a:gd name="T16" fmla="*/ 110 w 728"/>
              <a:gd name="T17" fmla="*/ 457 h 695"/>
              <a:gd name="T18" fmla="*/ 206 w 728"/>
              <a:gd name="T19" fmla="*/ 357 h 695"/>
              <a:gd name="T20" fmla="*/ 110 w 728"/>
              <a:gd name="T21" fmla="*/ 256 h 695"/>
              <a:gd name="T22" fmla="*/ 33 w 728"/>
              <a:gd name="T23" fmla="*/ 279 h 695"/>
              <a:gd name="T24" fmla="*/ 20 w 728"/>
              <a:gd name="T25" fmla="*/ 283 h 695"/>
              <a:gd name="T26" fmla="*/ 1 w 728"/>
              <a:gd name="T27" fmla="*/ 260 h 695"/>
              <a:gd name="T28" fmla="*/ 0 w 728"/>
              <a:gd name="T29" fmla="*/ 259 h 695"/>
              <a:gd name="T30" fmla="*/ 0 w 728"/>
              <a:gd name="T31" fmla="*/ 259 h 695"/>
              <a:gd name="T32" fmla="*/ 0 w 728"/>
              <a:gd name="T33" fmla="*/ 255 h 695"/>
              <a:gd name="T34" fmla="*/ 0 w 728"/>
              <a:gd name="T35" fmla="*/ 1 h 695"/>
              <a:gd name="T36" fmla="*/ 33 w 728"/>
              <a:gd name="T37" fmla="*/ 1 h 695"/>
              <a:gd name="T38" fmla="*/ 253 w 728"/>
              <a:gd name="T39" fmla="*/ 1 h 695"/>
              <a:gd name="T40" fmla="*/ 254 w 728"/>
              <a:gd name="T41" fmla="*/ 1 h 695"/>
              <a:gd name="T42" fmla="*/ 254 w 728"/>
              <a:gd name="T43" fmla="*/ 1 h 695"/>
              <a:gd name="T44" fmla="*/ 463 w 728"/>
              <a:gd name="T45" fmla="*/ 1 h 695"/>
              <a:gd name="T46" fmla="*/ 589 w 728"/>
              <a:gd name="T47" fmla="*/ 1 h 695"/>
              <a:gd name="T48" fmla="*/ 589 w 728"/>
              <a:gd name="T49" fmla="*/ 0 h 695"/>
              <a:gd name="T50" fmla="*/ 685 w 728"/>
              <a:gd name="T51" fmla="*/ 0 h 695"/>
              <a:gd name="T52" fmla="*/ 728 w 728"/>
              <a:gd name="T53" fmla="*/ 0 h 695"/>
              <a:gd name="T54" fmla="*/ 728 w 728"/>
              <a:gd name="T55" fmla="*/ 255 h 695"/>
              <a:gd name="T56" fmla="*/ 728 w 728"/>
              <a:gd name="T57" fmla="*/ 260 h 695"/>
              <a:gd name="T58" fmla="*/ 709 w 728"/>
              <a:gd name="T59" fmla="*/ 282 h 695"/>
              <a:gd name="T60" fmla="*/ 695 w 728"/>
              <a:gd name="T61" fmla="*/ 279 h 695"/>
              <a:gd name="T62" fmla="*/ 619 w 728"/>
              <a:gd name="T63" fmla="*/ 256 h 695"/>
              <a:gd name="T64" fmla="*/ 523 w 728"/>
              <a:gd name="T65" fmla="*/ 356 h 695"/>
              <a:gd name="T66" fmla="*/ 619 w 728"/>
              <a:gd name="T67" fmla="*/ 457 h 695"/>
              <a:gd name="T68" fmla="*/ 695 w 728"/>
              <a:gd name="T69" fmla="*/ 434 h 695"/>
              <a:gd name="T70" fmla="*/ 709 w 728"/>
              <a:gd name="T71" fmla="*/ 431 h 695"/>
              <a:gd name="T72" fmla="*/ 728 w 728"/>
              <a:gd name="T73" fmla="*/ 454 h 695"/>
              <a:gd name="T74" fmla="*/ 728 w 728"/>
              <a:gd name="T75" fmla="*/ 459 h 695"/>
              <a:gd name="T76" fmla="*/ 728 w 728"/>
              <a:gd name="T77" fmla="*/ 694 h 695"/>
              <a:gd name="T78" fmla="*/ 679 w 728"/>
              <a:gd name="T79" fmla="*/ 694 h 695"/>
              <a:gd name="T80" fmla="*/ 679 w 728"/>
              <a:gd name="T81" fmla="*/ 694 h 695"/>
              <a:gd name="T82" fmla="*/ 461 w 728"/>
              <a:gd name="T83" fmla="*/ 694 h 695"/>
              <a:gd name="T84" fmla="*/ 454 w 728"/>
              <a:gd name="T85" fmla="*/ 694 h 695"/>
              <a:gd name="T86" fmla="*/ 454 w 728"/>
              <a:gd name="T87" fmla="*/ 694 h 695"/>
              <a:gd name="T88" fmla="*/ 434 w 728"/>
              <a:gd name="T89" fmla="*/ 684 h 695"/>
              <a:gd name="T90" fmla="*/ 436 w 728"/>
              <a:gd name="T91" fmla="*/ 663 h 695"/>
              <a:gd name="T92" fmla="*/ 461 w 728"/>
              <a:gd name="T93" fmla="*/ 590 h 695"/>
              <a:gd name="T94" fmla="*/ 355 w 728"/>
              <a:gd name="T95" fmla="*/ 499 h 695"/>
              <a:gd name="T96" fmla="*/ 249 w 728"/>
              <a:gd name="T97" fmla="*/ 590 h 695"/>
              <a:gd name="T98" fmla="*/ 274 w 728"/>
              <a:gd name="T99" fmla="*/ 663 h 695"/>
              <a:gd name="T100" fmla="*/ 275 w 728"/>
              <a:gd name="T101" fmla="*/ 684 h 695"/>
              <a:gd name="T102" fmla="*/ 254 w 728"/>
              <a:gd name="T103" fmla="*/ 695 h 695"/>
              <a:gd name="T104" fmla="*/ 252 w 728"/>
              <a:gd name="T105" fmla="*/ 694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28" h="695">
                <a:moveTo>
                  <a:pt x="252" y="694"/>
                </a:moveTo>
                <a:cubicBezTo>
                  <a:pt x="247" y="694"/>
                  <a:pt x="247" y="694"/>
                  <a:pt x="247" y="694"/>
                </a:cubicBezTo>
                <a:cubicBezTo>
                  <a:pt x="0" y="694"/>
                  <a:pt x="0" y="694"/>
                  <a:pt x="0" y="694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55"/>
                  <a:pt x="0" y="455"/>
                  <a:pt x="0" y="455"/>
                </a:cubicBezTo>
                <a:cubicBezTo>
                  <a:pt x="1" y="449"/>
                  <a:pt x="4" y="431"/>
                  <a:pt x="20" y="431"/>
                </a:cubicBezTo>
                <a:cubicBezTo>
                  <a:pt x="24" y="431"/>
                  <a:pt x="28" y="432"/>
                  <a:pt x="33" y="434"/>
                </a:cubicBezTo>
                <a:cubicBezTo>
                  <a:pt x="38" y="436"/>
                  <a:pt x="84" y="457"/>
                  <a:pt x="110" y="457"/>
                </a:cubicBezTo>
                <a:cubicBezTo>
                  <a:pt x="163" y="457"/>
                  <a:pt x="206" y="412"/>
                  <a:pt x="206" y="357"/>
                </a:cubicBezTo>
                <a:cubicBezTo>
                  <a:pt x="206" y="301"/>
                  <a:pt x="163" y="256"/>
                  <a:pt x="110" y="256"/>
                </a:cubicBezTo>
                <a:cubicBezTo>
                  <a:pt x="84" y="256"/>
                  <a:pt x="38" y="277"/>
                  <a:pt x="33" y="279"/>
                </a:cubicBezTo>
                <a:cubicBezTo>
                  <a:pt x="28" y="281"/>
                  <a:pt x="24" y="283"/>
                  <a:pt x="20" y="283"/>
                </a:cubicBezTo>
                <a:cubicBezTo>
                  <a:pt x="5" y="283"/>
                  <a:pt x="1" y="267"/>
                  <a:pt x="1" y="260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8"/>
                  <a:pt x="0" y="255"/>
                  <a:pt x="0" y="255"/>
                </a:cubicBezTo>
                <a:cubicBezTo>
                  <a:pt x="0" y="1"/>
                  <a:pt x="0" y="1"/>
                  <a:pt x="0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253" y="1"/>
                  <a:pt x="253" y="1"/>
                  <a:pt x="253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589" y="1"/>
                  <a:pt x="589" y="1"/>
                  <a:pt x="589" y="1"/>
                </a:cubicBezTo>
                <a:cubicBezTo>
                  <a:pt x="589" y="0"/>
                  <a:pt x="589" y="0"/>
                  <a:pt x="589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88" y="0"/>
                  <a:pt x="712" y="0"/>
                  <a:pt x="728" y="0"/>
                </a:cubicBezTo>
                <a:cubicBezTo>
                  <a:pt x="728" y="255"/>
                  <a:pt x="728" y="255"/>
                  <a:pt x="728" y="255"/>
                </a:cubicBezTo>
                <a:cubicBezTo>
                  <a:pt x="728" y="257"/>
                  <a:pt x="728" y="259"/>
                  <a:pt x="728" y="260"/>
                </a:cubicBezTo>
                <a:cubicBezTo>
                  <a:pt x="727" y="266"/>
                  <a:pt x="724" y="282"/>
                  <a:pt x="709" y="282"/>
                </a:cubicBezTo>
                <a:cubicBezTo>
                  <a:pt x="705" y="282"/>
                  <a:pt x="700" y="281"/>
                  <a:pt x="695" y="279"/>
                </a:cubicBezTo>
                <a:cubicBezTo>
                  <a:pt x="690" y="277"/>
                  <a:pt x="645" y="256"/>
                  <a:pt x="619" y="256"/>
                </a:cubicBezTo>
                <a:cubicBezTo>
                  <a:pt x="566" y="256"/>
                  <a:pt x="523" y="301"/>
                  <a:pt x="523" y="356"/>
                </a:cubicBezTo>
                <a:cubicBezTo>
                  <a:pt x="523" y="412"/>
                  <a:pt x="566" y="457"/>
                  <a:pt x="619" y="457"/>
                </a:cubicBezTo>
                <a:cubicBezTo>
                  <a:pt x="645" y="457"/>
                  <a:pt x="690" y="436"/>
                  <a:pt x="695" y="434"/>
                </a:cubicBezTo>
                <a:cubicBezTo>
                  <a:pt x="700" y="432"/>
                  <a:pt x="705" y="431"/>
                  <a:pt x="709" y="431"/>
                </a:cubicBezTo>
                <a:cubicBezTo>
                  <a:pt x="724" y="431"/>
                  <a:pt x="728" y="447"/>
                  <a:pt x="728" y="454"/>
                </a:cubicBezTo>
                <a:cubicBezTo>
                  <a:pt x="728" y="459"/>
                  <a:pt x="728" y="459"/>
                  <a:pt x="728" y="459"/>
                </a:cubicBezTo>
                <a:cubicBezTo>
                  <a:pt x="728" y="694"/>
                  <a:pt x="728" y="694"/>
                  <a:pt x="728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461" y="694"/>
                  <a:pt x="461" y="694"/>
                  <a:pt x="461" y="694"/>
                </a:cubicBezTo>
                <a:cubicBezTo>
                  <a:pt x="458" y="694"/>
                  <a:pt x="455" y="694"/>
                  <a:pt x="454" y="694"/>
                </a:cubicBezTo>
                <a:cubicBezTo>
                  <a:pt x="454" y="694"/>
                  <a:pt x="454" y="694"/>
                  <a:pt x="454" y="694"/>
                </a:cubicBezTo>
                <a:cubicBezTo>
                  <a:pt x="445" y="693"/>
                  <a:pt x="438" y="689"/>
                  <a:pt x="434" y="684"/>
                </a:cubicBezTo>
                <a:cubicBezTo>
                  <a:pt x="431" y="677"/>
                  <a:pt x="433" y="669"/>
                  <a:pt x="436" y="663"/>
                </a:cubicBezTo>
                <a:cubicBezTo>
                  <a:pt x="439" y="659"/>
                  <a:pt x="461" y="615"/>
                  <a:pt x="461" y="590"/>
                </a:cubicBezTo>
                <a:cubicBezTo>
                  <a:pt x="461" y="540"/>
                  <a:pt x="413" y="499"/>
                  <a:pt x="355" y="499"/>
                </a:cubicBezTo>
                <a:cubicBezTo>
                  <a:pt x="296" y="499"/>
                  <a:pt x="249" y="540"/>
                  <a:pt x="249" y="590"/>
                </a:cubicBezTo>
                <a:cubicBezTo>
                  <a:pt x="249" y="615"/>
                  <a:pt x="271" y="659"/>
                  <a:pt x="274" y="663"/>
                </a:cubicBezTo>
                <a:cubicBezTo>
                  <a:pt x="278" y="671"/>
                  <a:pt x="278" y="679"/>
                  <a:pt x="275" y="684"/>
                </a:cubicBezTo>
                <a:cubicBezTo>
                  <a:pt x="272" y="690"/>
                  <a:pt x="264" y="693"/>
                  <a:pt x="254" y="695"/>
                </a:cubicBezTo>
                <a:cubicBezTo>
                  <a:pt x="253" y="694"/>
                  <a:pt x="252" y="694"/>
                  <a:pt x="252" y="694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45703" tIns="22852" rIns="45703" bIns="22852" numCol="1" anchor="t" anchorCtr="0" compatLnSpc="1"/>
          <a:p>
            <a:pPr>
              <a:lnSpc>
                <a:spcPct val="120000"/>
              </a:lnSpc>
            </a:pPr>
            <a:endParaRPr lang="en-US" sz="700" b="1">
              <a:solidFill>
                <a:schemeClr val="tx1"/>
              </a:solidFill>
              <a:latin typeface="Arial" pitchFamily="34" charset="0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19" name="Freeform 5"/>
          <p:cNvSpPr/>
          <p:nvPr/>
        </p:nvSpPr>
        <p:spPr bwMode="auto">
          <a:xfrm>
            <a:off x="4696844" y="2521855"/>
            <a:ext cx="3693172" cy="2873799"/>
          </a:xfrm>
          <a:custGeom>
            <a:avLst/>
            <a:gdLst>
              <a:gd name="T0" fmla="*/ 243 w 892"/>
              <a:gd name="T1" fmla="*/ 694 h 694"/>
              <a:gd name="T2" fmla="*/ 237 w 892"/>
              <a:gd name="T3" fmla="*/ 694 h 694"/>
              <a:gd name="T4" fmla="*/ 2 w 892"/>
              <a:gd name="T5" fmla="*/ 694 h 694"/>
              <a:gd name="T6" fmla="*/ 2 w 892"/>
              <a:gd name="T7" fmla="*/ 459 h 694"/>
              <a:gd name="T8" fmla="*/ 2 w 892"/>
              <a:gd name="T9" fmla="*/ 261 h 694"/>
              <a:gd name="T10" fmla="*/ 2 w 892"/>
              <a:gd name="T11" fmla="*/ 257 h 694"/>
              <a:gd name="T12" fmla="*/ 2 w 892"/>
              <a:gd name="T13" fmla="*/ 0 h 694"/>
              <a:gd name="T14" fmla="*/ 33 w 892"/>
              <a:gd name="T15" fmla="*/ 1 h 694"/>
              <a:gd name="T16" fmla="*/ 244 w 892"/>
              <a:gd name="T17" fmla="*/ 1 h 694"/>
              <a:gd name="T18" fmla="*/ 244 w 892"/>
              <a:gd name="T19" fmla="*/ 1 h 694"/>
              <a:gd name="T20" fmla="*/ 244 w 892"/>
              <a:gd name="T21" fmla="*/ 1 h 694"/>
              <a:gd name="T22" fmla="*/ 443 w 892"/>
              <a:gd name="T23" fmla="*/ 1 h 694"/>
              <a:gd name="T24" fmla="*/ 564 w 892"/>
              <a:gd name="T25" fmla="*/ 1 h 694"/>
              <a:gd name="T26" fmla="*/ 564 w 892"/>
              <a:gd name="T27" fmla="*/ 0 h 694"/>
              <a:gd name="T28" fmla="*/ 655 w 892"/>
              <a:gd name="T29" fmla="*/ 0 h 694"/>
              <a:gd name="T30" fmla="*/ 696 w 892"/>
              <a:gd name="T31" fmla="*/ 0 h 694"/>
              <a:gd name="T32" fmla="*/ 696 w 892"/>
              <a:gd name="T33" fmla="*/ 254 h 694"/>
              <a:gd name="T34" fmla="*/ 696 w 892"/>
              <a:gd name="T35" fmla="*/ 260 h 694"/>
              <a:gd name="T36" fmla="*/ 697 w 892"/>
              <a:gd name="T37" fmla="*/ 260 h 694"/>
              <a:gd name="T38" fmla="*/ 697 w 892"/>
              <a:gd name="T39" fmla="*/ 262 h 694"/>
              <a:gd name="T40" fmla="*/ 710 w 892"/>
              <a:gd name="T41" fmla="*/ 261 h 694"/>
              <a:gd name="T42" fmla="*/ 712 w 892"/>
              <a:gd name="T43" fmla="*/ 261 h 694"/>
              <a:gd name="T44" fmla="*/ 697 w 892"/>
              <a:gd name="T45" fmla="*/ 262 h 694"/>
              <a:gd name="T46" fmla="*/ 741 w 892"/>
              <a:gd name="T47" fmla="*/ 308 h 694"/>
              <a:gd name="T48" fmla="*/ 765 w 892"/>
              <a:gd name="T49" fmla="*/ 302 h 694"/>
              <a:gd name="T50" fmla="*/ 827 w 892"/>
              <a:gd name="T51" fmla="*/ 281 h 694"/>
              <a:gd name="T52" fmla="*/ 892 w 892"/>
              <a:gd name="T53" fmla="*/ 356 h 694"/>
              <a:gd name="T54" fmla="*/ 827 w 892"/>
              <a:gd name="T55" fmla="*/ 432 h 694"/>
              <a:gd name="T56" fmla="*/ 765 w 892"/>
              <a:gd name="T57" fmla="*/ 411 h 694"/>
              <a:gd name="T58" fmla="*/ 741 w 892"/>
              <a:gd name="T59" fmla="*/ 405 h 694"/>
              <a:gd name="T60" fmla="*/ 697 w 892"/>
              <a:gd name="T61" fmla="*/ 453 h 694"/>
              <a:gd name="T62" fmla="*/ 696 w 892"/>
              <a:gd name="T63" fmla="*/ 454 h 694"/>
              <a:gd name="T64" fmla="*/ 696 w 892"/>
              <a:gd name="T65" fmla="*/ 459 h 694"/>
              <a:gd name="T66" fmla="*/ 696 w 892"/>
              <a:gd name="T67" fmla="*/ 694 h 694"/>
              <a:gd name="T68" fmla="*/ 649 w 892"/>
              <a:gd name="T69" fmla="*/ 694 h 694"/>
              <a:gd name="T70" fmla="*/ 649 w 892"/>
              <a:gd name="T71" fmla="*/ 694 h 694"/>
              <a:gd name="T72" fmla="*/ 442 w 892"/>
              <a:gd name="T73" fmla="*/ 694 h 694"/>
              <a:gd name="T74" fmla="*/ 435 w 892"/>
              <a:gd name="T75" fmla="*/ 694 h 694"/>
              <a:gd name="T76" fmla="*/ 435 w 892"/>
              <a:gd name="T77" fmla="*/ 694 h 694"/>
              <a:gd name="T78" fmla="*/ 416 w 892"/>
              <a:gd name="T79" fmla="*/ 684 h 694"/>
              <a:gd name="T80" fmla="*/ 418 w 892"/>
              <a:gd name="T81" fmla="*/ 663 h 694"/>
              <a:gd name="T82" fmla="*/ 441 w 892"/>
              <a:gd name="T83" fmla="*/ 590 h 694"/>
              <a:gd name="T84" fmla="*/ 340 w 892"/>
              <a:gd name="T85" fmla="*/ 499 h 694"/>
              <a:gd name="T86" fmla="*/ 240 w 892"/>
              <a:gd name="T87" fmla="*/ 590 h 694"/>
              <a:gd name="T88" fmla="*/ 263 w 892"/>
              <a:gd name="T89" fmla="*/ 663 h 694"/>
              <a:gd name="T90" fmla="*/ 264 w 892"/>
              <a:gd name="T91" fmla="*/ 684 h 694"/>
              <a:gd name="T92" fmla="*/ 244 w 892"/>
              <a:gd name="T93" fmla="*/ 694 h 694"/>
              <a:gd name="T94" fmla="*/ 243 w 892"/>
              <a:gd name="T95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92" h="694">
                <a:moveTo>
                  <a:pt x="243" y="694"/>
                </a:moveTo>
                <a:cubicBezTo>
                  <a:pt x="237" y="694"/>
                  <a:pt x="237" y="694"/>
                  <a:pt x="237" y="694"/>
                </a:cubicBezTo>
                <a:cubicBezTo>
                  <a:pt x="2" y="694"/>
                  <a:pt x="2" y="694"/>
                  <a:pt x="2" y="694"/>
                </a:cubicBezTo>
                <a:cubicBezTo>
                  <a:pt x="2" y="459"/>
                  <a:pt x="2" y="459"/>
                  <a:pt x="2" y="459"/>
                </a:cubicBezTo>
                <a:cubicBezTo>
                  <a:pt x="2" y="458"/>
                  <a:pt x="0" y="294"/>
                  <a:pt x="2" y="261"/>
                </a:cubicBezTo>
                <a:cubicBezTo>
                  <a:pt x="2" y="260"/>
                  <a:pt x="2" y="258"/>
                  <a:pt x="2" y="257"/>
                </a:cubicBezTo>
                <a:cubicBezTo>
                  <a:pt x="2" y="0"/>
                  <a:pt x="2" y="0"/>
                  <a:pt x="2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443" y="1"/>
                  <a:pt x="443" y="1"/>
                  <a:pt x="443" y="1"/>
                </a:cubicBezTo>
                <a:cubicBezTo>
                  <a:pt x="564" y="1"/>
                  <a:pt x="564" y="1"/>
                  <a:pt x="564" y="1"/>
                </a:cubicBezTo>
                <a:cubicBezTo>
                  <a:pt x="564" y="0"/>
                  <a:pt x="564" y="0"/>
                  <a:pt x="564" y="0"/>
                </a:cubicBezTo>
                <a:cubicBezTo>
                  <a:pt x="655" y="0"/>
                  <a:pt x="655" y="0"/>
                  <a:pt x="655" y="0"/>
                </a:cubicBezTo>
                <a:cubicBezTo>
                  <a:pt x="658" y="0"/>
                  <a:pt x="681" y="0"/>
                  <a:pt x="696" y="0"/>
                </a:cubicBezTo>
                <a:cubicBezTo>
                  <a:pt x="696" y="254"/>
                  <a:pt x="696" y="254"/>
                  <a:pt x="696" y="254"/>
                </a:cubicBezTo>
                <a:cubicBezTo>
                  <a:pt x="696" y="257"/>
                  <a:pt x="696" y="259"/>
                  <a:pt x="696" y="260"/>
                </a:cubicBezTo>
                <a:cubicBezTo>
                  <a:pt x="697" y="260"/>
                  <a:pt x="697" y="260"/>
                  <a:pt x="697" y="260"/>
                </a:cubicBezTo>
                <a:cubicBezTo>
                  <a:pt x="697" y="261"/>
                  <a:pt x="697" y="261"/>
                  <a:pt x="697" y="262"/>
                </a:cubicBezTo>
                <a:cubicBezTo>
                  <a:pt x="710" y="261"/>
                  <a:pt x="710" y="261"/>
                  <a:pt x="710" y="261"/>
                </a:cubicBezTo>
                <a:cubicBezTo>
                  <a:pt x="712" y="261"/>
                  <a:pt x="712" y="261"/>
                  <a:pt x="712" y="261"/>
                </a:cubicBezTo>
                <a:cubicBezTo>
                  <a:pt x="697" y="262"/>
                  <a:pt x="697" y="262"/>
                  <a:pt x="697" y="262"/>
                </a:cubicBezTo>
                <a:cubicBezTo>
                  <a:pt x="700" y="290"/>
                  <a:pt x="717" y="308"/>
                  <a:pt x="741" y="308"/>
                </a:cubicBezTo>
                <a:cubicBezTo>
                  <a:pt x="748" y="308"/>
                  <a:pt x="756" y="306"/>
                  <a:pt x="765" y="302"/>
                </a:cubicBezTo>
                <a:cubicBezTo>
                  <a:pt x="781" y="294"/>
                  <a:pt x="812" y="281"/>
                  <a:pt x="827" y="281"/>
                </a:cubicBezTo>
                <a:cubicBezTo>
                  <a:pt x="863" y="281"/>
                  <a:pt x="892" y="315"/>
                  <a:pt x="892" y="356"/>
                </a:cubicBezTo>
                <a:cubicBezTo>
                  <a:pt x="892" y="398"/>
                  <a:pt x="863" y="432"/>
                  <a:pt x="827" y="432"/>
                </a:cubicBezTo>
                <a:cubicBezTo>
                  <a:pt x="812" y="432"/>
                  <a:pt x="781" y="419"/>
                  <a:pt x="765" y="411"/>
                </a:cubicBezTo>
                <a:cubicBezTo>
                  <a:pt x="756" y="407"/>
                  <a:pt x="748" y="405"/>
                  <a:pt x="741" y="405"/>
                </a:cubicBezTo>
                <a:cubicBezTo>
                  <a:pt x="716" y="405"/>
                  <a:pt x="699" y="424"/>
                  <a:pt x="697" y="453"/>
                </a:cubicBezTo>
                <a:cubicBezTo>
                  <a:pt x="696" y="454"/>
                  <a:pt x="696" y="454"/>
                  <a:pt x="696" y="454"/>
                </a:cubicBezTo>
                <a:cubicBezTo>
                  <a:pt x="696" y="459"/>
                  <a:pt x="696" y="459"/>
                  <a:pt x="696" y="459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442" y="694"/>
                  <a:pt x="442" y="694"/>
                  <a:pt x="442" y="694"/>
                </a:cubicBezTo>
                <a:cubicBezTo>
                  <a:pt x="439" y="694"/>
                  <a:pt x="436" y="694"/>
                  <a:pt x="435" y="694"/>
                </a:cubicBezTo>
                <a:cubicBezTo>
                  <a:pt x="435" y="694"/>
                  <a:pt x="435" y="694"/>
                  <a:pt x="435" y="694"/>
                </a:cubicBezTo>
                <a:cubicBezTo>
                  <a:pt x="426" y="693"/>
                  <a:pt x="419" y="689"/>
                  <a:pt x="416" y="684"/>
                </a:cubicBezTo>
                <a:cubicBezTo>
                  <a:pt x="413" y="677"/>
                  <a:pt x="415" y="669"/>
                  <a:pt x="418" y="663"/>
                </a:cubicBezTo>
                <a:cubicBezTo>
                  <a:pt x="420" y="658"/>
                  <a:pt x="441" y="615"/>
                  <a:pt x="441" y="590"/>
                </a:cubicBezTo>
                <a:cubicBezTo>
                  <a:pt x="441" y="540"/>
                  <a:pt x="396" y="499"/>
                  <a:pt x="340" y="499"/>
                </a:cubicBezTo>
                <a:cubicBezTo>
                  <a:pt x="285" y="499"/>
                  <a:pt x="240" y="540"/>
                  <a:pt x="240" y="590"/>
                </a:cubicBezTo>
                <a:cubicBezTo>
                  <a:pt x="240" y="615"/>
                  <a:pt x="261" y="658"/>
                  <a:pt x="263" y="663"/>
                </a:cubicBezTo>
                <a:cubicBezTo>
                  <a:pt x="267" y="671"/>
                  <a:pt x="267" y="679"/>
                  <a:pt x="264" y="684"/>
                </a:cubicBezTo>
                <a:cubicBezTo>
                  <a:pt x="261" y="690"/>
                  <a:pt x="254" y="693"/>
                  <a:pt x="244" y="694"/>
                </a:cubicBezTo>
                <a:cubicBezTo>
                  <a:pt x="244" y="694"/>
                  <a:pt x="243" y="694"/>
                  <a:pt x="243" y="694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45703" tIns="22852" rIns="45703" bIns="22852" numCol="1" anchor="t" anchorCtr="0" compatLnSpc="1"/>
          <a:p>
            <a:pPr>
              <a:lnSpc>
                <a:spcPct val="120000"/>
              </a:lnSpc>
            </a:pPr>
            <a:endParaRPr lang="en-US" sz="700" b="1">
              <a:solidFill>
                <a:schemeClr val="tx1"/>
              </a:solidFill>
              <a:latin typeface="Arial" pitchFamily="34" charset="0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45836" y="2721942"/>
            <a:ext cx="1930023" cy="2235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155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获取</a:t>
            </a:r>
            <a:endParaRPr lang="zh-CN" altLang="en-US" sz="515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/>
            <a:r>
              <a:rPr lang="en-US" altLang="zh-CN" sz="853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A</a:t>
            </a:r>
            <a:endParaRPr lang="en-US" altLang="zh-CN" sz="8530" b="1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193240" y="2721942"/>
            <a:ext cx="1930023" cy="2235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155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留存</a:t>
            </a:r>
            <a:endParaRPr lang="zh-CN" altLang="en-US" sz="515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/>
            <a:r>
              <a:rPr lang="en-US" altLang="zh-CN" sz="853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B</a:t>
            </a:r>
            <a:endParaRPr lang="en-US" altLang="zh-CN" sz="8530" b="1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223715" y="2721942"/>
            <a:ext cx="1930023" cy="2235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15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效率</a:t>
            </a:r>
            <a:endParaRPr lang="zh-CN" altLang="en-US" sz="515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pPr algn="ctr"/>
            <a:r>
              <a:rPr lang="en-US" altLang="zh-CN" sz="853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E</a:t>
            </a:r>
            <a:endParaRPr lang="en-US" altLang="zh-CN" sz="853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55993" y="3546998"/>
            <a:ext cx="3402935" cy="9074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975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客至</a:t>
            </a:r>
            <a:r>
              <a:rPr lang="zh-CN" altLang="en-US" sz="4265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    </a:t>
            </a:r>
            <a:r>
              <a:rPr lang="en-US" altLang="zh-CN" sz="4265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=</a:t>
            </a:r>
            <a:endParaRPr lang="en-US" altLang="zh-CN" sz="4265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709042" y="3437518"/>
            <a:ext cx="886005" cy="960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690" b="1">
                <a:solidFill>
                  <a:schemeClr val="tx1"/>
                </a:solidFill>
              </a:rPr>
              <a:t>+</a:t>
            </a:r>
            <a:endParaRPr lang="en-US" altLang="zh-CN" sz="5690" b="1">
              <a:solidFill>
                <a:schemeClr val="tx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906559" y="3470249"/>
            <a:ext cx="886005" cy="960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690" b="1">
                <a:solidFill>
                  <a:schemeClr val="tx1"/>
                </a:solidFill>
              </a:rPr>
              <a:t>+</a:t>
            </a:r>
            <a:endParaRPr lang="en-US" altLang="zh-CN" sz="5690" b="1">
              <a:solidFill>
                <a:schemeClr val="tx1"/>
              </a:solidFill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382541" y="5784072"/>
            <a:ext cx="2573364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创造更多机会</a:t>
            </a:r>
            <a:r>
              <a:rPr 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 </a:t>
            </a:r>
            <a:endParaRPr 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28" name="Oval 23"/>
          <p:cNvSpPr/>
          <p:nvPr/>
        </p:nvSpPr>
        <p:spPr>
          <a:xfrm>
            <a:off x="4691539" y="5695162"/>
            <a:ext cx="555563" cy="558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1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402084" y="6641407"/>
            <a:ext cx="2573364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提高转化率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0" name="Oval 23"/>
          <p:cNvSpPr/>
          <p:nvPr/>
        </p:nvSpPr>
        <p:spPr>
          <a:xfrm>
            <a:off x="4711081" y="6569252"/>
            <a:ext cx="555563" cy="558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2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404877" y="7532246"/>
            <a:ext cx="2573364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增加平均订单量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3" name="Oval 23"/>
          <p:cNvSpPr/>
          <p:nvPr/>
        </p:nvSpPr>
        <p:spPr>
          <a:xfrm>
            <a:off x="4713874" y="7443336"/>
            <a:ext cx="555563" cy="55875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3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8300789" y="5803621"/>
            <a:ext cx="2573364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提高客户满意度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6" name="Oval 23"/>
          <p:cNvSpPr/>
          <p:nvPr/>
        </p:nvSpPr>
        <p:spPr>
          <a:xfrm>
            <a:off x="7609786" y="5714710"/>
            <a:ext cx="555563" cy="55875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1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8320334" y="6526909"/>
            <a:ext cx="2118338" cy="7423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提高服务质量和可靠性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8" name="Oval 23"/>
          <p:cNvSpPr/>
          <p:nvPr/>
        </p:nvSpPr>
        <p:spPr>
          <a:xfrm>
            <a:off x="7629329" y="6605556"/>
            <a:ext cx="555563" cy="55875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2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8323124" y="7434504"/>
            <a:ext cx="2216079" cy="7423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提高忠诚度和支持度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40" name="Oval 23"/>
          <p:cNvSpPr/>
          <p:nvPr/>
        </p:nvSpPr>
        <p:spPr>
          <a:xfrm>
            <a:off x="7632122" y="7446128"/>
            <a:ext cx="555563" cy="55875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3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1369836" y="5672366"/>
            <a:ext cx="2319399" cy="7423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提升自主服务的成功率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42" name="Oval 23"/>
          <p:cNvSpPr/>
          <p:nvPr/>
        </p:nvSpPr>
        <p:spPr>
          <a:xfrm>
            <a:off x="10678833" y="5683991"/>
            <a:ext cx="555563" cy="55875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1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11389379" y="6563213"/>
            <a:ext cx="2132302" cy="7423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降低每次交互的成本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44" name="Oval 23"/>
          <p:cNvSpPr/>
          <p:nvPr/>
        </p:nvSpPr>
        <p:spPr>
          <a:xfrm>
            <a:off x="10698376" y="6574837"/>
            <a:ext cx="555563" cy="55875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2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11392171" y="7487564"/>
            <a:ext cx="2573364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81264" tIns="40632" rIns="81264" bIns="40632">
            <a:spAutoFit/>
          </a:bodyPr>
          <a:p>
            <a:pPr defTabSz="1087755"/>
            <a:r>
              <a:rPr lang="zh-CN" altLang="en-US" sz="2135" b="1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提高服务效率</a:t>
            </a:r>
            <a:endParaRPr lang="zh-CN" altLang="en-US" sz="213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  <p:sp>
        <p:nvSpPr>
          <p:cNvPr id="46" name="Oval 23"/>
          <p:cNvSpPr/>
          <p:nvPr/>
        </p:nvSpPr>
        <p:spPr>
          <a:xfrm>
            <a:off x="10701168" y="7398653"/>
            <a:ext cx="555563" cy="55875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45" dirty="0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Open Sans" panose="020B0606030504020204" pitchFamily="34" charset="0"/>
              </a:rPr>
              <a:t>3</a:t>
            </a:r>
            <a:endParaRPr lang="en-US" sz="2845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0"/>
              </a:spcBef>
            </a:pPr>
            <a:r>
              <a:rPr lang="zh-CN" altLang="en-US" sz="5400" b="1" dirty="0">
                <a:solidFill>
                  <a:srgbClr val="222A35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客至软件</a:t>
            </a:r>
            <a:r>
              <a:rPr lang="en-US" altLang="zh-CN" sz="5400" b="1" dirty="0">
                <a:solidFill>
                  <a:srgbClr val="222A35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--</a:t>
            </a:r>
            <a:r>
              <a:rPr lang="zh-CN" altLang="en-US" sz="5400" b="1" dirty="0">
                <a:solidFill>
                  <a:srgbClr val="222A35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搭建用户平台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/>
        </p:nvSpPr>
        <p:spPr>
          <a:xfrm>
            <a:off x="12138829" y="6912513"/>
            <a:ext cx="2806152" cy="992743"/>
          </a:xfrm>
          <a:prstGeom prst="rect">
            <a:avLst/>
          </a:prstGeom>
          <a:noFill/>
          <a:ln w="9525">
            <a:noFill/>
          </a:ln>
        </p:spPr>
        <p:txBody>
          <a:bodyPr lIns="148992" tIns="74496" rIns="148992" bIns="74496" anchor="t">
            <a:normAutofit lnSpcReduction="10000"/>
          </a:bodyPr>
          <a:lstStyle>
            <a:lvl1pPr marL="558800" lvl="0" indent="-5588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5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09675" lvl="1" indent="-46482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4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62455" lvl="2" indent="-37338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 sz="39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06675" lvl="3" indent="-371475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352800" lvl="4" indent="-372745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1489075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让每一个员工了解每一个客户，并成为每一个营销、互动和服务的节点。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菱形 6"/>
          <p:cNvSpPr/>
          <p:nvPr/>
        </p:nvSpPr>
        <p:spPr>
          <a:xfrm>
            <a:off x="1511005" y="2201734"/>
            <a:ext cx="2615689" cy="2615689"/>
          </a:xfrm>
          <a:prstGeom prst="diamond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5" b="1" dirty="0"/>
          </a:p>
        </p:txBody>
      </p:sp>
      <p:sp>
        <p:nvSpPr>
          <p:cNvPr id="8" name="内容占位符 2"/>
          <p:cNvSpPr txBox="1"/>
          <p:nvPr/>
        </p:nvSpPr>
        <p:spPr>
          <a:xfrm>
            <a:off x="1460216" y="3156080"/>
            <a:ext cx="2666478" cy="1064559"/>
          </a:xfrm>
          <a:prstGeom prst="rect">
            <a:avLst/>
          </a:prstGeom>
        </p:spPr>
        <p:txBody>
          <a:bodyPr vert="horz">
            <a:normAutofit fontScale="70000"/>
          </a:bodyPr>
          <a:lstStyle/>
          <a:p>
            <a:pPr marL="365760" marR="0" lvl="0" indent="-255905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defRPr/>
            </a:pPr>
            <a:r>
              <a:rPr kumimoji="0" lang="zh-CN" altLang="en-US" sz="386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搭建用户平台</a:t>
            </a:r>
            <a:endParaRPr kumimoji="0" lang="en-US" altLang="zh-CN" sz="386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  <a:p>
            <a:pPr marL="365760" marR="0" lvl="0" indent="-255905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defRPr/>
            </a:pPr>
            <a:r>
              <a:rPr kumimoji="0" lang="zh-CN" altLang="en-US" sz="386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连接用户</a:t>
            </a:r>
            <a:endParaRPr kumimoji="0" lang="zh-CN" altLang="en-US" sz="386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4" name="菱形 13"/>
          <p:cNvSpPr/>
          <p:nvPr/>
        </p:nvSpPr>
        <p:spPr>
          <a:xfrm>
            <a:off x="7194821" y="2201734"/>
            <a:ext cx="2615689" cy="2615689"/>
          </a:xfrm>
          <a:prstGeom prst="diamond">
            <a:avLst/>
          </a:prstGeom>
          <a:solidFill>
            <a:srgbClr val="2F4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5" b="1" dirty="0"/>
          </a:p>
        </p:txBody>
      </p:sp>
      <p:sp>
        <p:nvSpPr>
          <p:cNvPr id="15" name="内容占位符 2"/>
          <p:cNvSpPr txBox="1"/>
          <p:nvPr/>
        </p:nvSpPr>
        <p:spPr>
          <a:xfrm>
            <a:off x="7080545" y="3156080"/>
            <a:ext cx="2666478" cy="1229626"/>
          </a:xfrm>
          <a:prstGeom prst="rect">
            <a:avLst/>
          </a:prstGeom>
        </p:spPr>
        <p:txBody>
          <a:bodyPr vert="horz">
            <a:normAutofit fontScale="60000"/>
          </a:bodyPr>
          <a:lstStyle/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3865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为市场提供面向用户的运营工具</a:t>
            </a:r>
            <a:endParaRPr kumimoji="0" lang="zh-CN" altLang="en-US" sz="386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6" name="菱形 15"/>
          <p:cNvSpPr/>
          <p:nvPr/>
        </p:nvSpPr>
        <p:spPr>
          <a:xfrm>
            <a:off x="12215014" y="2227129"/>
            <a:ext cx="2615689" cy="2615689"/>
          </a:xfrm>
          <a:prstGeom prst="diamond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5" b="1" dirty="0"/>
          </a:p>
        </p:txBody>
      </p:sp>
      <p:sp>
        <p:nvSpPr>
          <p:cNvPr id="17" name="内容占位符 2"/>
          <p:cNvSpPr txBox="1"/>
          <p:nvPr/>
        </p:nvSpPr>
        <p:spPr>
          <a:xfrm>
            <a:off x="12126132" y="3181475"/>
            <a:ext cx="2666478" cy="1064559"/>
          </a:xfrm>
          <a:prstGeom prst="rect">
            <a:avLst/>
          </a:prstGeom>
        </p:spPr>
        <p:txBody>
          <a:bodyPr vert="horz">
            <a:normAutofit fontScale="70000"/>
          </a:bodyPr>
          <a:lstStyle/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3865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为营运提供效率执行工具</a:t>
            </a:r>
            <a:endParaRPr kumimoji="0" lang="zh-CN" altLang="en-US" sz="386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0" name="菱形 19"/>
          <p:cNvSpPr/>
          <p:nvPr/>
        </p:nvSpPr>
        <p:spPr>
          <a:xfrm>
            <a:off x="1079289" y="5496475"/>
            <a:ext cx="1314458" cy="1314458"/>
          </a:xfrm>
          <a:prstGeom prst="diamond">
            <a:avLst/>
          </a:prstGeom>
          <a:noFill/>
          <a:ln>
            <a:solidFill>
              <a:srgbClr val="1AB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 b="1" dirty="0"/>
          </a:p>
        </p:txBody>
      </p:sp>
      <p:sp>
        <p:nvSpPr>
          <p:cNvPr id="22" name="菱形 21"/>
          <p:cNvSpPr/>
          <p:nvPr/>
        </p:nvSpPr>
        <p:spPr>
          <a:xfrm>
            <a:off x="3212472" y="5496475"/>
            <a:ext cx="1314458" cy="1314458"/>
          </a:xfrm>
          <a:prstGeom prst="diamond">
            <a:avLst/>
          </a:prstGeom>
          <a:noFill/>
          <a:ln>
            <a:solidFill>
              <a:srgbClr val="1AB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 b="1" dirty="0"/>
          </a:p>
        </p:txBody>
      </p:sp>
      <p:sp>
        <p:nvSpPr>
          <p:cNvPr id="23" name="内容占位符 2"/>
          <p:cNvSpPr txBox="1"/>
          <p:nvPr/>
        </p:nvSpPr>
        <p:spPr>
          <a:xfrm>
            <a:off x="2784272" y="5837283"/>
            <a:ext cx="2069696" cy="70811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865" b="1" dirty="0">
                <a:solidFill>
                  <a:srgbClr val="1AB394"/>
                </a:solidFill>
                <a:latin typeface="微软雅黑" pitchFamily="2" charset="-122"/>
                <a:ea typeface="微软雅黑" pitchFamily="2" charset="-122"/>
              </a:rPr>
              <a:t>完善客户</a:t>
            </a:r>
            <a:endParaRPr lang="en-US" altLang="zh-CN" sz="1865" b="1" dirty="0">
              <a:solidFill>
                <a:srgbClr val="1AB394"/>
              </a:solidFill>
              <a:latin typeface="微软雅黑" pitchFamily="2" charset="-122"/>
              <a:ea typeface="微软雅黑" pitchFamily="2" charset="-122"/>
            </a:endParaRPr>
          </a:p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865" b="1" dirty="0">
                <a:solidFill>
                  <a:srgbClr val="1AB394"/>
                </a:solidFill>
                <a:latin typeface="微软雅黑" pitchFamily="2" charset="-122"/>
                <a:ea typeface="微软雅黑" pitchFamily="2" charset="-122"/>
              </a:rPr>
              <a:t>体系</a:t>
            </a:r>
            <a:endParaRPr kumimoji="0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srgbClr val="1AB394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4" name="内容占位符 2"/>
          <p:cNvSpPr txBox="1"/>
          <p:nvPr/>
        </p:nvSpPr>
        <p:spPr>
          <a:xfrm>
            <a:off x="947336" y="6912513"/>
            <a:ext cx="1540768" cy="787957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latinLnBrk="0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   互动、点评、活动、体验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2818849" y="6912515"/>
            <a:ext cx="2107787" cy="63193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algn="ctr"/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拓客、新客、转化 、 复购直至忠诚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7" name="菱形 26"/>
          <p:cNvSpPr/>
          <p:nvPr/>
        </p:nvSpPr>
        <p:spPr>
          <a:xfrm>
            <a:off x="5785975" y="5496475"/>
            <a:ext cx="1314458" cy="1314458"/>
          </a:xfrm>
          <a:prstGeom prst="diamond">
            <a:avLst/>
          </a:prstGeom>
          <a:noFill/>
          <a:ln>
            <a:solidFill>
              <a:srgbClr val="2F4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 b="1" dirty="0"/>
          </a:p>
        </p:txBody>
      </p:sp>
      <p:sp>
        <p:nvSpPr>
          <p:cNvPr id="28" name="内容占位符 2"/>
          <p:cNvSpPr txBox="1"/>
          <p:nvPr/>
        </p:nvSpPr>
        <p:spPr>
          <a:xfrm>
            <a:off x="5608210" y="5956760"/>
            <a:ext cx="1518729" cy="394622"/>
          </a:xfrm>
          <a:prstGeom prst="rect">
            <a:avLst/>
          </a:prstGeom>
          <a:noFill/>
          <a:ln>
            <a:noFill/>
          </a:ln>
        </p:spPr>
        <p:txBody>
          <a:bodyPr vert="horz">
            <a:noAutofit/>
          </a:bodyPr>
          <a:lstStyle/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865" b="1" dirty="0">
                <a:solidFill>
                  <a:srgbClr val="2F4050"/>
                </a:solidFill>
                <a:latin typeface="微软雅黑" pitchFamily="2" charset="-122"/>
                <a:ea typeface="微软雅黑" pitchFamily="2" charset="-122"/>
              </a:rPr>
              <a:t>促销传递</a:t>
            </a:r>
            <a:endParaRPr kumimoji="0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9" name="菱形 28"/>
          <p:cNvSpPr/>
          <p:nvPr/>
        </p:nvSpPr>
        <p:spPr>
          <a:xfrm>
            <a:off x="7893763" y="5496475"/>
            <a:ext cx="1314458" cy="1314458"/>
          </a:xfrm>
          <a:prstGeom prst="diamond">
            <a:avLst/>
          </a:prstGeom>
          <a:noFill/>
          <a:ln>
            <a:solidFill>
              <a:srgbClr val="2F4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 b="1" dirty="0"/>
          </a:p>
        </p:txBody>
      </p:sp>
      <p:sp>
        <p:nvSpPr>
          <p:cNvPr id="30" name="内容占位符 2"/>
          <p:cNvSpPr txBox="1"/>
          <p:nvPr/>
        </p:nvSpPr>
        <p:spPr>
          <a:xfrm>
            <a:off x="7715998" y="5951694"/>
            <a:ext cx="1518730" cy="419409"/>
          </a:xfrm>
          <a:prstGeom prst="rect">
            <a:avLst/>
          </a:prstGeom>
          <a:noFill/>
          <a:ln>
            <a:noFill/>
          </a:ln>
        </p:spPr>
        <p:txBody>
          <a:bodyPr vert="horz">
            <a:noAutofit/>
          </a:bodyPr>
          <a:lstStyle/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865" b="1" dirty="0">
                <a:solidFill>
                  <a:srgbClr val="2F4050"/>
                </a:solidFill>
                <a:latin typeface="微软雅黑" pitchFamily="2" charset="-122"/>
                <a:ea typeface="微软雅黑" pitchFamily="2" charset="-122"/>
              </a:rPr>
              <a:t>营销服务前置</a:t>
            </a:r>
            <a:endParaRPr kumimoji="0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31" name="内容占位符 2"/>
          <p:cNvSpPr txBox="1"/>
          <p:nvPr/>
        </p:nvSpPr>
        <p:spPr>
          <a:xfrm>
            <a:off x="5493932" y="6912513"/>
            <a:ext cx="1930023" cy="6806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lvl="0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精准传递给消费者，千人千面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32" name="内容占位符 2"/>
          <p:cNvSpPr txBox="1"/>
          <p:nvPr/>
        </p:nvSpPr>
        <p:spPr>
          <a:xfrm>
            <a:off x="7627115" y="6912515"/>
            <a:ext cx="1866535" cy="701332"/>
          </a:xfrm>
          <a:prstGeom prst="rect">
            <a:avLst/>
          </a:prstGeom>
        </p:spPr>
        <p:txBody>
          <a:bodyPr vert="horz" anchor="t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营销前置，客户进店前结束战役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3" name="菱形 32"/>
          <p:cNvSpPr/>
          <p:nvPr/>
        </p:nvSpPr>
        <p:spPr>
          <a:xfrm>
            <a:off x="12862587" y="5428214"/>
            <a:ext cx="1314458" cy="1314458"/>
          </a:xfrm>
          <a:prstGeom prst="diamond">
            <a:avLst/>
          </a:prstGeom>
          <a:noFill/>
          <a:ln>
            <a:solidFill>
              <a:srgbClr val="1AB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 b="1" dirty="0"/>
          </a:p>
        </p:txBody>
      </p:sp>
      <p:sp>
        <p:nvSpPr>
          <p:cNvPr id="34" name="内容占位符 2"/>
          <p:cNvSpPr txBox="1"/>
          <p:nvPr/>
        </p:nvSpPr>
        <p:spPr>
          <a:xfrm>
            <a:off x="12595938" y="5849157"/>
            <a:ext cx="1764955" cy="4318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865" b="1" dirty="0">
                <a:solidFill>
                  <a:srgbClr val="1AB394"/>
                </a:solidFill>
                <a:latin typeface="微软雅黑" pitchFamily="2" charset="-122"/>
                <a:ea typeface="微软雅黑" pitchFamily="2" charset="-122"/>
              </a:rPr>
              <a:t>全员参与</a:t>
            </a:r>
            <a:endParaRPr kumimoji="0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srgbClr val="1AB394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35" name="菱形 34"/>
          <p:cNvSpPr/>
          <p:nvPr/>
        </p:nvSpPr>
        <p:spPr>
          <a:xfrm>
            <a:off x="10009467" y="5493836"/>
            <a:ext cx="1314458" cy="1314458"/>
          </a:xfrm>
          <a:prstGeom prst="diamond">
            <a:avLst/>
          </a:prstGeom>
          <a:noFill/>
          <a:ln>
            <a:solidFill>
              <a:srgbClr val="2F4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65" b="1" dirty="0"/>
          </a:p>
        </p:txBody>
      </p:sp>
      <p:sp>
        <p:nvSpPr>
          <p:cNvPr id="37" name="内容占位符 2"/>
          <p:cNvSpPr txBox="1"/>
          <p:nvPr/>
        </p:nvSpPr>
        <p:spPr>
          <a:xfrm>
            <a:off x="9751086" y="5931441"/>
            <a:ext cx="1723041" cy="633323"/>
          </a:xfrm>
          <a:prstGeom prst="rect">
            <a:avLst/>
          </a:prstGeom>
          <a:noFill/>
          <a:ln>
            <a:noFill/>
          </a:ln>
        </p:spPr>
        <p:txBody>
          <a:bodyPr vert="horz">
            <a:noAutofit/>
          </a:bodyPr>
          <a:lstStyle/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865" b="1" noProof="0" dirty="0">
                <a:solidFill>
                  <a:srgbClr val="2F4050"/>
                </a:solidFill>
                <a:latin typeface="微软雅黑" pitchFamily="2" charset="-122"/>
                <a:ea typeface="微软雅黑" pitchFamily="2" charset="-122"/>
              </a:rPr>
              <a:t>洞察用户</a:t>
            </a:r>
            <a:endParaRPr kumimoji="0" lang="zh-CN" altLang="en-US" sz="1865" b="1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39" name="内容占位符 2"/>
          <p:cNvSpPr txBox="1"/>
          <p:nvPr/>
        </p:nvSpPr>
        <p:spPr>
          <a:xfrm>
            <a:off x="9742819" y="6909875"/>
            <a:ext cx="1866535" cy="701332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搭建各场景触点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43" name="直接箭头连接符 42"/>
          <p:cNvCxnSpPr/>
          <p:nvPr/>
        </p:nvCxnSpPr>
        <p:spPr>
          <a:xfrm>
            <a:off x="4507619" y="3496881"/>
            <a:ext cx="1993511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10031040" y="3509578"/>
            <a:ext cx="1993511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13522858" y="4957095"/>
            <a:ext cx="0" cy="368228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/>
          <p:nvPr/>
        </p:nvCxnSpPr>
        <p:spPr>
          <a:xfrm flipH="1">
            <a:off x="1803048" y="4652355"/>
            <a:ext cx="609482" cy="698364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>
            <a:off x="3225170" y="4652355"/>
            <a:ext cx="571388" cy="71106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>
            <a:off x="6577315" y="4766632"/>
            <a:ext cx="1523704" cy="60948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箭头连接符 57"/>
          <p:cNvCxnSpPr/>
          <p:nvPr/>
        </p:nvCxnSpPr>
        <p:spPr>
          <a:xfrm>
            <a:off x="8532733" y="4906305"/>
            <a:ext cx="12698" cy="495203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>
            <a:off x="9066029" y="4779330"/>
            <a:ext cx="1447517" cy="609481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内容占位符 2"/>
          <p:cNvSpPr txBox="1"/>
          <p:nvPr/>
        </p:nvSpPr>
        <p:spPr>
          <a:xfrm>
            <a:off x="703925" y="5922528"/>
            <a:ext cx="1955418" cy="716864"/>
          </a:xfrm>
          <a:prstGeom prst="rect">
            <a:avLst/>
          </a:prstGeom>
        </p:spPr>
        <p:txBody>
          <a:bodyPr vert="horz">
            <a:noAutofit/>
          </a:bodyPr>
          <a:p>
            <a:pPr marL="365760" lvl="0" indent="-255905" algn="ctr">
              <a:spcBef>
                <a:spcPts val="300"/>
              </a:spcBef>
              <a:buClr>
                <a:schemeClr val="accent3"/>
              </a:buClr>
            </a:pPr>
            <a:r>
              <a:rPr lang="zh-CN" altLang="en-US" sz="1865" dirty="0">
                <a:solidFill>
                  <a:srgbClr val="1AB394"/>
                </a:solidFill>
                <a:latin typeface="微软雅黑" pitchFamily="2" charset="-122"/>
                <a:ea typeface="微软雅黑" pitchFamily="2" charset="-122"/>
              </a:rPr>
              <a:t>营造场景 </a:t>
            </a:r>
            <a:endParaRPr kumimoji="0" lang="zh-CN" altLang="en-US" sz="1865" b="0" i="0" u="none" strike="noStrike" kern="1200" cap="none" spc="0" normalizeH="0" baseline="0" noProof="0" dirty="0">
              <a:ln>
                <a:noFill/>
              </a:ln>
              <a:solidFill>
                <a:srgbClr val="1AB394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solidFill>
                  <a:srgbClr val="2F4050"/>
                </a:solidFill>
                <a:latin typeface="微软雅黑" pitchFamily="2" charset="-122"/>
                <a:ea typeface="微软雅黑" pitchFamily="2" charset="-122"/>
                <a:cs typeface="+mj-cs"/>
                <a:sym typeface="+mn-ea"/>
              </a:rPr>
              <a:t>创建</a:t>
            </a:r>
            <a:r>
              <a:rPr lang="zh-CN" altLang="en-US" sz="5400" b="1" noProof="0" dirty="0">
                <a:ln>
                  <a:noFill/>
                </a:ln>
                <a:solidFill>
                  <a:srgbClr val="2F4050"/>
                </a:solidFill>
                <a:uLnTx/>
                <a:uFillTx/>
                <a:latin typeface="微软雅黑" pitchFamily="2" charset="-122"/>
                <a:ea typeface="微软雅黑" pitchFamily="2" charset="-122"/>
                <a:cs typeface="+mj-cs"/>
                <a:sym typeface="+mn-ea"/>
              </a:rPr>
              <a:t>运营支持工具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5561514" y="3466463"/>
            <a:ext cx="4456829" cy="4456829"/>
          </a:xfrm>
          <a:prstGeom prst="ellipse">
            <a:avLst/>
          </a:prstGeom>
          <a:noFill/>
          <a:ln>
            <a:solidFill>
              <a:srgbClr val="1AB3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 dirty="0">
              <a:solidFill>
                <a:schemeClr val="tx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7167327" y="5237343"/>
            <a:ext cx="1524549" cy="854966"/>
          </a:xfrm>
          <a:prstGeom prst="roundRect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7167327" y="5392253"/>
            <a:ext cx="1403499" cy="601016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客至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545712" y="4228314"/>
            <a:ext cx="1701468" cy="1701468"/>
          </a:xfrm>
          <a:prstGeom prst="ellipse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4513594" y="4848377"/>
            <a:ext cx="1778397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en-US" altLang="zh-CN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CRM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系统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970938" y="2463358"/>
            <a:ext cx="1701468" cy="1701468"/>
          </a:xfrm>
          <a:prstGeom prst="ellipse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12" name="内容占位符 2"/>
          <p:cNvSpPr txBox="1"/>
          <p:nvPr/>
        </p:nvSpPr>
        <p:spPr>
          <a:xfrm>
            <a:off x="6938820" y="2994539"/>
            <a:ext cx="1778397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lang="zh-CN" altLang="en-US" sz="266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促销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系统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9358072" y="4291801"/>
            <a:ext cx="1701468" cy="1701468"/>
          </a:xfrm>
          <a:prstGeom prst="ellipse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14" name="内容占位符 2"/>
          <p:cNvSpPr txBox="1"/>
          <p:nvPr/>
        </p:nvSpPr>
        <p:spPr>
          <a:xfrm>
            <a:off x="9325954" y="4822982"/>
            <a:ext cx="1778397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lang="zh-CN" altLang="en-US" sz="2665" noProof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营销系统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647011" y="6780515"/>
            <a:ext cx="1701468" cy="1701468"/>
          </a:xfrm>
          <a:prstGeom prst="ellipse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16" name="内容占位符 2"/>
          <p:cNvSpPr txBox="1"/>
          <p:nvPr/>
        </p:nvSpPr>
        <p:spPr>
          <a:xfrm>
            <a:off x="8614893" y="7311695"/>
            <a:ext cx="1778397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导购系统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447236" y="6818608"/>
            <a:ext cx="1701468" cy="1701468"/>
          </a:xfrm>
          <a:prstGeom prst="ellipse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18" name="内容占位符 2"/>
          <p:cNvSpPr txBox="1"/>
          <p:nvPr/>
        </p:nvSpPr>
        <p:spPr>
          <a:xfrm>
            <a:off x="5415118" y="7349788"/>
            <a:ext cx="1778397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lang="zh-CN" altLang="en-US" sz="266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线上互动体验</a:t>
            </a: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系统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206264" y="4837795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21" name="内容占位符 2"/>
          <p:cNvSpPr txBox="1"/>
          <p:nvPr/>
        </p:nvSpPr>
        <p:spPr>
          <a:xfrm>
            <a:off x="1237634" y="5165815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lang="zh-CN" altLang="en-US" sz="2665" noProof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券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1536400" y="6653540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23" name="内容占位符 2"/>
          <p:cNvSpPr txBox="1"/>
          <p:nvPr/>
        </p:nvSpPr>
        <p:spPr>
          <a:xfrm>
            <a:off x="1567770" y="6981560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卡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2641084" y="8075662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26" name="内容占位符 2"/>
          <p:cNvSpPr txBox="1"/>
          <p:nvPr/>
        </p:nvSpPr>
        <p:spPr>
          <a:xfrm>
            <a:off x="2672454" y="8403682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红包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815745" y="3098234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28" name="内容占位符 2"/>
          <p:cNvSpPr txBox="1"/>
          <p:nvPr/>
        </p:nvSpPr>
        <p:spPr>
          <a:xfrm>
            <a:off x="1847115" y="3426254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积分</a:t>
            </a:r>
            <a:endParaRPr kumimoji="0" lang="zh-CN" altLang="en-US" sz="26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161682" y="1980853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30" name="内容占位符 2"/>
          <p:cNvSpPr txBox="1"/>
          <p:nvPr/>
        </p:nvSpPr>
        <p:spPr>
          <a:xfrm>
            <a:off x="3002589" y="2359663"/>
            <a:ext cx="1543123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en-US" altLang="zh-CN" sz="38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SFA</a:t>
            </a:r>
            <a:endParaRPr kumimoji="0" lang="en-US" altLang="zh-CN" sz="38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H="1" flipV="1">
            <a:off x="4444132" y="2768099"/>
            <a:ext cx="1853839" cy="1218962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 flipH="1" flipV="1">
            <a:off x="3072801" y="3910876"/>
            <a:ext cx="2971218" cy="317438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 flipV="1">
            <a:off x="2387136" y="5688530"/>
            <a:ext cx="3225167" cy="495202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H="1">
            <a:off x="2793454" y="6437682"/>
            <a:ext cx="2895034" cy="660271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endCxn id="24" idx="7"/>
          </p:cNvCxnSpPr>
          <p:nvPr/>
        </p:nvCxnSpPr>
        <p:spPr>
          <a:xfrm flipH="1">
            <a:off x="3692371" y="6691632"/>
            <a:ext cx="2110396" cy="1564402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/>
        </p:nvSpPr>
        <p:spPr>
          <a:xfrm>
            <a:off x="10450059" y="1879273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45" name="内容占位符 2"/>
          <p:cNvSpPr txBox="1"/>
          <p:nvPr/>
        </p:nvSpPr>
        <p:spPr>
          <a:xfrm>
            <a:off x="10290966" y="2258083"/>
            <a:ext cx="1543123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38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会员方案</a:t>
            </a:r>
            <a:endParaRPr kumimoji="0" lang="zh-CN" altLang="en-US" sz="38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11961063" y="3072839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47" name="内容占位符 2"/>
          <p:cNvSpPr txBox="1"/>
          <p:nvPr/>
        </p:nvSpPr>
        <p:spPr>
          <a:xfrm>
            <a:off x="11801970" y="3451649"/>
            <a:ext cx="1543123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38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忠诚度方案</a:t>
            </a:r>
            <a:endParaRPr kumimoji="0" lang="zh-CN" altLang="en-US" sz="38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2519754" y="4888585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49" name="内容占位符 2"/>
          <p:cNvSpPr txBox="1"/>
          <p:nvPr/>
        </p:nvSpPr>
        <p:spPr>
          <a:xfrm>
            <a:off x="12360661" y="5267395"/>
            <a:ext cx="1543123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38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营销方案</a:t>
            </a:r>
            <a:endParaRPr kumimoji="0" lang="zh-CN" altLang="en-US" sz="38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12329291" y="6564657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51" name="内容占位符 2"/>
          <p:cNvSpPr txBox="1"/>
          <p:nvPr/>
        </p:nvSpPr>
        <p:spPr>
          <a:xfrm>
            <a:off x="12170199" y="6943467"/>
            <a:ext cx="1543123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lang="zh-CN" altLang="en-US" sz="3865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促销</a:t>
            </a:r>
            <a:r>
              <a:rPr kumimoji="0" lang="zh-CN" altLang="en-US" sz="38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方案</a:t>
            </a:r>
            <a:endParaRPr kumimoji="0" lang="zh-CN" altLang="en-US" sz="38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1567440" y="7935989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>
              <a:solidFill>
                <a:schemeClr val="tx1"/>
              </a:solidFill>
            </a:endParaRPr>
          </a:p>
        </p:txBody>
      </p:sp>
      <p:sp>
        <p:nvSpPr>
          <p:cNvPr id="53" name="内容占位符 2"/>
          <p:cNvSpPr txBox="1"/>
          <p:nvPr/>
        </p:nvSpPr>
        <p:spPr>
          <a:xfrm>
            <a:off x="11408347" y="8314799"/>
            <a:ext cx="1543123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3865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考核方案</a:t>
            </a:r>
            <a:endParaRPr kumimoji="0" lang="zh-CN" altLang="en-US" sz="3865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cxnSp>
        <p:nvCxnSpPr>
          <p:cNvPr id="54" name="直接箭头连接符 53"/>
          <p:cNvCxnSpPr/>
          <p:nvPr/>
        </p:nvCxnSpPr>
        <p:spPr>
          <a:xfrm flipV="1">
            <a:off x="8900961" y="2856982"/>
            <a:ext cx="1625283" cy="863431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/>
          <p:nvPr/>
        </p:nvCxnSpPr>
        <p:spPr>
          <a:xfrm flipV="1">
            <a:off x="9172996" y="3783902"/>
            <a:ext cx="2788067" cy="126974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/>
          <p:cNvCxnSpPr/>
          <p:nvPr/>
        </p:nvCxnSpPr>
        <p:spPr>
          <a:xfrm flipV="1">
            <a:off x="9967553" y="5586948"/>
            <a:ext cx="2488714" cy="622180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/>
          <p:cNvCxnSpPr>
            <a:endCxn id="50" idx="1"/>
          </p:cNvCxnSpPr>
          <p:nvPr/>
        </p:nvCxnSpPr>
        <p:spPr>
          <a:xfrm>
            <a:off x="9936386" y="6467310"/>
            <a:ext cx="2573279" cy="277720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>
            <a:endCxn id="52" idx="1"/>
          </p:cNvCxnSpPr>
          <p:nvPr/>
        </p:nvCxnSpPr>
        <p:spPr>
          <a:xfrm>
            <a:off x="9904065" y="6653540"/>
            <a:ext cx="1843748" cy="1462822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281940"/>
            <a:ext cx="11193780" cy="110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5400" b="1">
                <a:latin typeface="Lantinghei SC Demibold"/>
                <a:ea typeface="微软雅黑" pitchFamily="2" charset="-122"/>
                <a:sym typeface="Lantinghei SC Demibold"/>
              </a:rPr>
              <a:t>“</a:t>
            </a:r>
            <a:r>
              <a:rPr lang="zh-CN" altLang="en-US" sz="5400" b="1">
                <a:latin typeface="Lantinghei SC Demibold"/>
                <a:ea typeface="微软雅黑" pitchFamily="2" charset="-122"/>
                <a:sym typeface="Lantinghei SC Demibold"/>
              </a:rPr>
              <a:t>客至</a:t>
            </a:r>
            <a:r>
              <a:rPr lang="en-US" altLang="zh-CN" sz="5400" b="1">
                <a:latin typeface="Lantinghei SC Demibold"/>
                <a:ea typeface="微软雅黑" pitchFamily="2" charset="-122"/>
                <a:sym typeface="Lantinghei SC Demibold"/>
              </a:rPr>
              <a:t>”</a:t>
            </a:r>
            <a:r>
              <a:rPr lang="zh-CN" altLang="en-US" sz="5400" b="1" dirty="0">
                <a:solidFill>
                  <a:srgbClr val="2F4050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利用云技术连接所有节点</a:t>
            </a:r>
            <a:endParaRPr lang="en-US" altLang="zh-CN" sz="5400" b="1" dirty="0" smtClean="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4" name="图片 3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6704290" y="4393381"/>
            <a:ext cx="2209368" cy="660271"/>
          </a:xfrm>
          <a:prstGeom prst="roundRect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pic>
        <p:nvPicPr>
          <p:cNvPr id="1026" name="Picture 2" descr="C:\Users\Administrator\Desktop\images\aas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689" y="2114179"/>
            <a:ext cx="2766362" cy="1464545"/>
          </a:xfrm>
          <a:prstGeom prst="rect">
            <a:avLst/>
          </a:prstGeom>
          <a:noFill/>
        </p:spPr>
      </p:pic>
      <p:sp>
        <p:nvSpPr>
          <p:cNvPr id="8" name="内容占位符 2"/>
          <p:cNvSpPr txBox="1"/>
          <p:nvPr/>
        </p:nvSpPr>
        <p:spPr>
          <a:xfrm>
            <a:off x="6888030" y="2664403"/>
            <a:ext cx="1778397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rgbClr val="1AB394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私有云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1AB394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7643907" y="3593438"/>
            <a:ext cx="330136" cy="666500"/>
          </a:xfrm>
          <a:prstGeom prst="downArrow">
            <a:avLst/>
          </a:prstGeom>
          <a:solidFill>
            <a:srgbClr val="1AB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13" name="内容占位符 2"/>
          <p:cNvSpPr txBox="1"/>
          <p:nvPr/>
        </p:nvSpPr>
        <p:spPr>
          <a:xfrm>
            <a:off x="6875333" y="4416661"/>
            <a:ext cx="1778397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客至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882337" y="4393381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15" name="内容占位符 2"/>
          <p:cNvSpPr txBox="1"/>
          <p:nvPr/>
        </p:nvSpPr>
        <p:spPr>
          <a:xfrm>
            <a:off x="2989892" y="4962654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rgbClr val="2F4050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客户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542608" y="6094849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17" name="内容占位符 2"/>
          <p:cNvSpPr txBox="1"/>
          <p:nvPr/>
        </p:nvSpPr>
        <p:spPr>
          <a:xfrm>
            <a:off x="3573978" y="6638727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rgbClr val="2F4050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员工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193285" y="6844003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19" name="内容占位符 2"/>
          <p:cNvSpPr txBox="1"/>
          <p:nvPr/>
        </p:nvSpPr>
        <p:spPr>
          <a:xfrm>
            <a:off x="5262748" y="7464066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rgbClr val="2F4050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商品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237586" y="7186836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21" name="内容占位符 2"/>
          <p:cNvSpPr txBox="1"/>
          <p:nvPr/>
        </p:nvSpPr>
        <p:spPr>
          <a:xfrm>
            <a:off x="7268956" y="7819596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en-US" altLang="zh-CN" sz="2665" b="0" i="0" u="none" strike="noStrike" kern="1200" cap="none" spc="0" normalizeH="0" baseline="0" noProof="0" dirty="0">
                <a:ln>
                  <a:noFill/>
                </a:ln>
                <a:solidFill>
                  <a:srgbClr val="2F4050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POS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9243794" y="7021768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6" name="内容占位符 2"/>
          <p:cNvSpPr txBox="1"/>
          <p:nvPr/>
        </p:nvSpPr>
        <p:spPr>
          <a:xfrm>
            <a:off x="9275164" y="7603738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rgbClr val="2F4050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门店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0919867" y="6132942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27" name="内容占位符 2"/>
          <p:cNvSpPr txBox="1"/>
          <p:nvPr/>
        </p:nvSpPr>
        <p:spPr>
          <a:xfrm>
            <a:off x="10951237" y="6753004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rgbClr val="2F4050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市场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1948366" y="4406079"/>
            <a:ext cx="1231659" cy="1231659"/>
          </a:xfrm>
          <a:prstGeom prst="ellipse">
            <a:avLst/>
          </a:prstGeom>
          <a:solidFill>
            <a:schemeClr val="bg1"/>
          </a:solidFill>
          <a:ln w="12700">
            <a:solidFill>
              <a:srgbClr val="2F4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865"/>
          </a:p>
        </p:txBody>
      </p:sp>
      <p:sp>
        <p:nvSpPr>
          <p:cNvPr id="29" name="内容占位符 2"/>
          <p:cNvSpPr txBox="1"/>
          <p:nvPr/>
        </p:nvSpPr>
        <p:spPr>
          <a:xfrm>
            <a:off x="12043223" y="5064234"/>
            <a:ext cx="1174894" cy="601017"/>
          </a:xfrm>
          <a:prstGeom prst="rect">
            <a:avLst/>
          </a:prstGeom>
        </p:spPr>
        <p:txBody>
          <a:bodyPr vert="horz" anchor="ctr">
            <a:noAutofit/>
          </a:bodyPr>
          <a:p>
            <a:pPr marL="0" marR="0" lvl="0" indent="0" algn="ctr" defTabSz="914400" rtl="0" eaLnBrk="1" latinLnBrk="0" hangingPunct="1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defRPr/>
            </a:pPr>
            <a:r>
              <a:rPr kumimoji="0" lang="zh-CN" altLang="en-US" sz="2665" b="0" i="0" u="none" strike="noStrike" kern="1200" cap="none" spc="0" normalizeH="0" baseline="0" noProof="0" dirty="0">
                <a:ln>
                  <a:noFill/>
                </a:ln>
                <a:solidFill>
                  <a:srgbClr val="2F4050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cs"/>
              </a:rPr>
              <a:t>运营</a:t>
            </a:r>
            <a:endParaRPr kumimoji="0" lang="en-US" altLang="zh-CN" sz="2665" b="0" i="0" u="none" strike="noStrike" kern="1200" cap="none" spc="0" normalizeH="0" baseline="0" noProof="0" dirty="0">
              <a:ln>
                <a:noFill/>
              </a:ln>
              <a:solidFill>
                <a:srgbClr val="2F4050"/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cs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H="1">
            <a:off x="4329854" y="4723517"/>
            <a:ext cx="2171276" cy="190463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>
            <a:off x="4875849" y="5180628"/>
            <a:ext cx="1752258" cy="1091987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flipH="1">
            <a:off x="6158297" y="5345695"/>
            <a:ext cx="926923" cy="1434820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>
            <a:off x="7796277" y="5320300"/>
            <a:ext cx="25395" cy="1714165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8443850" y="5345695"/>
            <a:ext cx="1079289" cy="1561795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>
            <a:off x="9002541" y="5104443"/>
            <a:ext cx="1917325" cy="1117382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9078726" y="4672727"/>
            <a:ext cx="2704572" cy="317438"/>
          </a:xfrm>
          <a:prstGeom prst="straightConnector1">
            <a:avLst/>
          </a:prstGeom>
          <a:ln>
            <a:solidFill>
              <a:srgbClr val="2F4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C:\Users\Administrator\Desktop\images\私有云1_0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0837" y="6247218"/>
            <a:ext cx="520597" cy="457109"/>
          </a:xfrm>
          <a:prstGeom prst="rect">
            <a:avLst/>
          </a:prstGeom>
          <a:noFill/>
        </p:spPr>
      </p:pic>
      <p:pic>
        <p:nvPicPr>
          <p:cNvPr id="1027" name="Picture 3" descr="C:\Users\Administrator\Desktop\images\私有云2_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7867" y="4545750"/>
            <a:ext cx="563982" cy="495203"/>
          </a:xfrm>
          <a:prstGeom prst="rect">
            <a:avLst/>
          </a:prstGeom>
          <a:noFill/>
        </p:spPr>
      </p:pic>
      <p:pic>
        <p:nvPicPr>
          <p:cNvPr id="1028" name="Picture 4" descr="C:\Users\Administrator\Desktop\images\私有云3_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6119" y="7034466"/>
            <a:ext cx="571388" cy="501706"/>
          </a:xfrm>
          <a:prstGeom prst="rect">
            <a:avLst/>
          </a:prstGeom>
          <a:noFill/>
        </p:spPr>
      </p:pic>
      <p:pic>
        <p:nvPicPr>
          <p:cNvPr id="1029" name="Picture 5" descr="C:\Users\Administrator\Desktop\images\私有云4_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16933" y="7301113"/>
            <a:ext cx="665209" cy="584086"/>
          </a:xfrm>
          <a:prstGeom prst="rect">
            <a:avLst/>
          </a:prstGeom>
          <a:noFill/>
        </p:spPr>
      </p:pic>
      <p:pic>
        <p:nvPicPr>
          <p:cNvPr id="1030" name="Picture 6" descr="C:\Users\Administrator\Desktop\images\私有云5_0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86627" y="7174138"/>
            <a:ext cx="571388" cy="501707"/>
          </a:xfrm>
          <a:prstGeom prst="rect">
            <a:avLst/>
          </a:prstGeom>
          <a:noFill/>
        </p:spPr>
      </p:pic>
      <p:pic>
        <p:nvPicPr>
          <p:cNvPr id="1031" name="Picture 7" descr="C:\Users\Administrator\Desktop\images\私有云6_0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65351" y="6196428"/>
            <a:ext cx="737516" cy="647575"/>
          </a:xfrm>
          <a:prstGeom prst="rect">
            <a:avLst/>
          </a:prstGeom>
          <a:noFill/>
        </p:spPr>
      </p:pic>
      <p:pic>
        <p:nvPicPr>
          <p:cNvPr id="1032" name="Picture 8" descr="C:\Users\Administrator\Desktop\images\私有云7_0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303898" y="4593136"/>
            <a:ext cx="596782" cy="524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3302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28178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产品选择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>
            <a:endCxn id="94" idx="0"/>
          </p:cNvCxnSpPr>
          <p:nvPr/>
        </p:nvCxnSpPr>
        <p:spPr>
          <a:xfrm>
            <a:off x="8126413" y="3976056"/>
            <a:ext cx="43172" cy="358408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222"/>
          <p:cNvSpPr txBox="1"/>
          <p:nvPr/>
        </p:nvSpPr>
        <p:spPr>
          <a:xfrm>
            <a:off x="2200057" y="2803652"/>
            <a:ext cx="3646728" cy="731520"/>
          </a:xfrm>
          <a:prstGeom prst="rect">
            <a:avLst/>
          </a:prstGeom>
          <a:noFill/>
        </p:spPr>
        <p:txBody>
          <a:bodyPr wrap="square" lIns="91412" tIns="0" rIns="91412" bIns="0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华文黑体" pitchFamily="2" charset="-122"/>
                <a:sym typeface="Arial"/>
              </a:rPr>
              <a:t>思迅会员营销系统</a:t>
            </a:r>
            <a:endParaRPr lang="en-US" altLang="zh-CN" sz="32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华文黑体" pitchFamily="2" charset="-122"/>
              <a:sym typeface="Arial"/>
            </a:endParaRPr>
          </a:p>
        </p:txBody>
      </p:sp>
      <p:sp>
        <p:nvSpPr>
          <p:cNvPr id="85" name="TextBox 228"/>
          <p:cNvSpPr txBox="1"/>
          <p:nvPr/>
        </p:nvSpPr>
        <p:spPr>
          <a:xfrm>
            <a:off x="10259059" y="2803652"/>
            <a:ext cx="3646728" cy="731520"/>
          </a:xfrm>
          <a:prstGeom prst="rect">
            <a:avLst/>
          </a:prstGeom>
          <a:noFill/>
        </p:spPr>
        <p:txBody>
          <a:bodyPr wrap="square" lIns="91412" tIns="0" rIns="91412" bIns="0" rtlCol="0" anchor="t">
            <a:spAutoFit/>
          </a:bodyPr>
          <a:p>
            <a:pPr algn="l">
              <a:lnSpc>
                <a:spcPct val="150000"/>
              </a:lnSpc>
            </a:pPr>
            <a:r>
              <a:rPr lang="zh-CN" sz="32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华文黑体" pitchFamily="2" charset="-122"/>
                <a:sym typeface="Arial"/>
              </a:rPr>
              <a:t>客户会员系统</a:t>
            </a:r>
            <a:endParaRPr lang="zh-CN" sz="32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华文黑体" pitchFamily="2" charset="-122"/>
              <a:sym typeface="Arial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1013262" y="4753144"/>
            <a:ext cx="6702597" cy="542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适用：</a:t>
            </a:r>
            <a:r>
              <a:rPr lang="zh-CN" altLang="en-US" sz="24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中小型连锁店（单店也可以）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1028499" y="5698686"/>
            <a:ext cx="6702597" cy="542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面向：</a:t>
            </a:r>
            <a:r>
              <a:rPr lang="zh-CN" altLang="en-US" sz="24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对会员管理、特性要求较的客户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013262" y="6629838"/>
            <a:ext cx="6894753" cy="542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维护：</a:t>
            </a:r>
            <a:r>
              <a:rPr lang="zh-CN" altLang="en-US" sz="240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傻瓜式操作、落地快、简易理解</a:t>
            </a:r>
            <a:endParaRPr lang="en-US" altLang="zh-CN" sz="2400" dirty="0">
              <a:solidFill>
                <a:schemeClr val="tx1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8800228" y="4753144"/>
            <a:ext cx="6702597" cy="542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适用：</a:t>
            </a:r>
            <a:r>
              <a:rPr lang="zh-CN" altLang="en-US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大型、中高端的客户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8800228" y="5698686"/>
            <a:ext cx="6702597" cy="542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面向：</a:t>
            </a:r>
            <a:r>
              <a:rPr lang="zh-CN" altLang="en-US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会员管理多样化、功能要求高客户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sp>
        <p:nvSpPr>
          <p:cNvPr id="94" name="等腰三角形 93"/>
          <p:cNvSpPr/>
          <p:nvPr/>
        </p:nvSpPr>
        <p:spPr>
          <a:xfrm>
            <a:off x="7907241" y="7559976"/>
            <a:ext cx="525088" cy="452662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00" b="1">
              <a:solidFill>
                <a:srgbClr val="DF3F4E"/>
              </a:solidFill>
              <a:latin typeface="宋体" pitchFamily="2" charset="-122"/>
              <a:ea typeface="宋体" pitchFamily="2" charset="-122"/>
              <a:sym typeface="Arial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46031" y="3760198"/>
            <a:ext cx="3954780" cy="5029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665" b="1">
                <a:sym typeface="+mn-ea"/>
              </a:rPr>
              <a:t>简单化模式会员管理软件</a:t>
            </a:r>
            <a:endParaRPr lang="zh-CN" altLang="en-US" sz="2665" b="1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88548" y="3760198"/>
            <a:ext cx="2583180" cy="5029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665" b="1" dirty="0">
                <a:sym typeface="+mn-ea"/>
              </a:rPr>
              <a:t>高要求会员管理</a:t>
            </a:r>
            <a:endParaRPr lang="zh-CN" altLang="en-US" sz="2665" b="1" dirty="0"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800228" y="6629838"/>
            <a:ext cx="6702597" cy="5426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维护：</a:t>
            </a:r>
            <a:r>
              <a:rPr lang="zh-CN" altLang="en-US" sz="2400" dirty="0">
                <a:solidFill>
                  <a:schemeClr val="tx1"/>
                </a:solidFill>
                <a:latin typeface="宋体" pitchFamily="2" charset="-122"/>
                <a:ea typeface="宋体" pitchFamily="2" charset="-122"/>
                <a:sym typeface="+mn-ea"/>
              </a:rPr>
              <a:t>专业的营运维护</a:t>
            </a:r>
            <a:endParaRPr lang="zh-CN" altLang="en-US" sz="2400" dirty="0">
              <a:solidFill>
                <a:schemeClr val="tx1"/>
              </a:solidFill>
              <a:latin typeface="宋体" pitchFamily="2" charset="-122"/>
              <a:ea typeface="宋体" pitchFamily="2" charset="-122"/>
              <a:sym typeface="+mn-ea"/>
            </a:endParaRPr>
          </a:p>
        </p:txBody>
      </p:sp>
      <p:sp>
        <p:nvSpPr>
          <p:cNvPr id="80" name="TextBox 15"/>
          <p:cNvSpPr txBox="1"/>
          <p:nvPr/>
        </p:nvSpPr>
        <p:spPr>
          <a:xfrm>
            <a:off x="7573576" y="2584439"/>
            <a:ext cx="1192048" cy="1184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665" dirty="0" err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Arial"/>
              </a:rPr>
              <a:t>vs</a:t>
            </a:r>
            <a:endParaRPr lang="en-US" altLang="zh-CN" sz="6665" dirty="0" err="1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Arial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65" y="38100"/>
            <a:ext cx="2458720" cy="1368425"/>
          </a:xfrm>
          <a:prstGeom prst="rect">
            <a:avLst/>
          </a:prstGeom>
        </p:spPr>
      </p:pic>
      <p:pic>
        <p:nvPicPr>
          <p:cNvPr id="9" name="图片 8" descr="客至LOGO黑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5455" y="542925"/>
            <a:ext cx="2458720" cy="285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底纹-02"/>
          <p:cNvPicPr>
            <a:picLocks noChangeAspect="1"/>
          </p:cNvPicPr>
          <p:nvPr/>
        </p:nvPicPr>
        <p:blipFill>
          <a:blip r:embed="rId1"/>
          <a:srcRect l="4123" t="15227" r="17385" b="230"/>
          <a:stretch>
            <a:fillRect/>
          </a:stretch>
        </p:blipFill>
        <p:spPr>
          <a:xfrm>
            <a:off x="1662430" y="-33020"/>
            <a:ext cx="15132050" cy="10236835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>
            <a:off x="-48895" y="-7366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479665" y="3529330"/>
            <a:ext cx="8737600" cy="1116330"/>
            <a:chOff x="12344" y="5558"/>
            <a:chExt cx="13760" cy="1758"/>
          </a:xfrm>
        </p:grpSpPr>
        <p:sp>
          <p:nvSpPr>
            <p:cNvPr id="40" name="平行四边形 39"/>
            <p:cNvSpPr/>
            <p:nvPr/>
          </p:nvSpPr>
          <p:spPr>
            <a:xfrm>
              <a:off x="12344" y="5558"/>
              <a:ext cx="13760" cy="1758"/>
            </a:xfrm>
            <a:prstGeom prst="parallelogram">
              <a:avLst/>
            </a:prstGeom>
            <a:solidFill>
              <a:srgbClr val="006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308" y="5625"/>
              <a:ext cx="10227" cy="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solidFill>
                    <a:schemeClr val="bg1">
                      <a:lumMod val="95000"/>
                    </a:schemeClr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思迅智慧门店</a:t>
              </a:r>
              <a:endParaRPr lang="zh-CN" altLang="en-US" sz="60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940040" y="102108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5</a:t>
            </a:r>
            <a:endParaRPr lang="en-US" altLang="zh-CN" sz="1600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" name="图片 3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pic>
        <p:nvPicPr>
          <p:cNvPr id="4" name="图片 3" descr="6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477" y="-105436"/>
            <a:ext cx="17070908" cy="1086798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智慧门店解决方案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智慧门店组成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6526917" y="3028650"/>
            <a:ext cx="3583474" cy="35834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1983314" y="3028650"/>
            <a:ext cx="3583474" cy="35834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1070521" y="3028650"/>
            <a:ext cx="3583474" cy="35834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2783732" y="4983479"/>
            <a:ext cx="1842844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线下门店</a:t>
            </a:r>
            <a:endParaRPr lang="zh-CN" altLang="en-US" sz="3555" b="1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7135566" y="4983479"/>
            <a:ext cx="2366177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硬件设备</a:t>
            </a:r>
            <a:endParaRPr lang="zh-CN" altLang="en-US" sz="3555" b="1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11825631" y="4983479"/>
            <a:ext cx="2073253" cy="5873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微商城</a:t>
            </a:r>
            <a:endParaRPr lang="zh-CN" altLang="en-US" sz="3555" b="1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1" name="KSO_Shape"/>
          <p:cNvSpPr/>
          <p:nvPr/>
        </p:nvSpPr>
        <p:spPr bwMode="auto">
          <a:xfrm>
            <a:off x="3022998" y="3609120"/>
            <a:ext cx="1263745" cy="945701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bIns="639833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2" name="KSO_Shape"/>
          <p:cNvSpPr/>
          <p:nvPr/>
        </p:nvSpPr>
        <p:spPr bwMode="auto">
          <a:xfrm>
            <a:off x="12373280" y="3654292"/>
            <a:ext cx="1014263" cy="855360"/>
          </a:xfrm>
          <a:custGeom>
            <a:avLst/>
            <a:gdLst>
              <a:gd name="T0" fmla="*/ 332222 w 2301876"/>
              <a:gd name="T1" fmla="*/ 1410232 h 1941513"/>
              <a:gd name="T2" fmla="*/ 321717 w 2301876"/>
              <a:gd name="T3" fmla="*/ 1470415 h 1941513"/>
              <a:gd name="T4" fmla="*/ 382384 w 2301876"/>
              <a:gd name="T5" fmla="*/ 1525343 h 1941513"/>
              <a:gd name="T6" fmla="*/ 696485 w 2301876"/>
              <a:gd name="T7" fmla="*/ 1509573 h 1941513"/>
              <a:gd name="T8" fmla="*/ 723010 w 2301876"/>
              <a:gd name="T9" fmla="*/ 1444398 h 1941513"/>
              <a:gd name="T10" fmla="*/ 671273 w 2301876"/>
              <a:gd name="T11" fmla="*/ 1380797 h 1941513"/>
              <a:gd name="T12" fmla="*/ 1348867 w 2301876"/>
              <a:gd name="T13" fmla="*/ 1247408 h 1941513"/>
              <a:gd name="T14" fmla="*/ 1327043 w 2301876"/>
              <a:gd name="T15" fmla="*/ 1320445 h 1941513"/>
              <a:gd name="T16" fmla="*/ 1593934 w 2301876"/>
              <a:gd name="T17" fmla="*/ 1356438 h 1941513"/>
              <a:gd name="T18" fmla="*/ 1647838 w 2301876"/>
              <a:gd name="T19" fmla="*/ 1303105 h 1941513"/>
              <a:gd name="T20" fmla="*/ 1606030 w 2301876"/>
              <a:gd name="T21" fmla="*/ 1239789 h 1941513"/>
              <a:gd name="T22" fmla="*/ 1529191 w 2301876"/>
              <a:gd name="T23" fmla="*/ 516517 h 1941513"/>
              <a:gd name="T24" fmla="*/ 1584982 w 2301876"/>
              <a:gd name="T25" fmla="*/ 576970 h 1941513"/>
              <a:gd name="T26" fmla="*/ 1601035 w 2301876"/>
              <a:gd name="T27" fmla="*/ 667649 h 1941513"/>
              <a:gd name="T28" fmla="*/ 1640510 w 2301876"/>
              <a:gd name="T29" fmla="*/ 716799 h 1941513"/>
              <a:gd name="T30" fmla="*/ 1583140 w 2301876"/>
              <a:gd name="T31" fmla="*/ 840071 h 1941513"/>
              <a:gd name="T32" fmla="*/ 1691827 w 2301876"/>
              <a:gd name="T33" fmla="*/ 916820 h 1941513"/>
              <a:gd name="T34" fmla="*/ 1229710 w 2301876"/>
              <a:gd name="T35" fmla="*/ 1106063 h 1941513"/>
              <a:gd name="T36" fmla="*/ 1284448 w 2301876"/>
              <a:gd name="T37" fmla="*/ 909460 h 1941513"/>
              <a:gd name="T38" fmla="*/ 1396556 w 2301876"/>
              <a:gd name="T39" fmla="*/ 836654 h 1941513"/>
              <a:gd name="T40" fmla="*/ 1335239 w 2301876"/>
              <a:gd name="T41" fmla="*/ 712857 h 1941513"/>
              <a:gd name="T42" fmla="*/ 1370240 w 2301876"/>
              <a:gd name="T43" fmla="*/ 660815 h 1941513"/>
              <a:gd name="T44" fmla="*/ 1388398 w 2301876"/>
              <a:gd name="T45" fmla="*/ 571451 h 1941513"/>
              <a:gd name="T46" fmla="*/ 1446031 w 2301876"/>
              <a:gd name="T47" fmla="*/ 514152 h 1941513"/>
              <a:gd name="T48" fmla="*/ 570227 w 2301876"/>
              <a:gd name="T49" fmla="*/ 477627 h 1941513"/>
              <a:gd name="T50" fmla="*/ 641756 w 2301876"/>
              <a:gd name="T51" fmla="*/ 549062 h 1941513"/>
              <a:gd name="T52" fmla="*/ 661216 w 2301876"/>
              <a:gd name="T53" fmla="*/ 657005 h 1941513"/>
              <a:gd name="T54" fmla="*/ 633078 w 2301876"/>
              <a:gd name="T55" fmla="*/ 739471 h 1941513"/>
              <a:gd name="T56" fmla="*/ 574697 w 2301876"/>
              <a:gd name="T57" fmla="*/ 792786 h 1941513"/>
              <a:gd name="T58" fmla="*/ 708552 w 2301876"/>
              <a:gd name="T59" fmla="*/ 915697 h 1941513"/>
              <a:gd name="T60" fmla="*/ 815320 w 2301876"/>
              <a:gd name="T61" fmla="*/ 1036508 h 1941513"/>
              <a:gd name="T62" fmla="*/ 222836 w 2301876"/>
              <a:gd name="T63" fmla="*/ 1047276 h 1941513"/>
              <a:gd name="T64" fmla="*/ 324870 w 2301876"/>
              <a:gd name="T65" fmla="*/ 922526 h 1941513"/>
              <a:gd name="T66" fmla="*/ 473189 w 2301876"/>
              <a:gd name="T67" fmla="*/ 794886 h 1941513"/>
              <a:gd name="T68" fmla="*/ 413493 w 2301876"/>
              <a:gd name="T69" fmla="*/ 744461 h 1941513"/>
              <a:gd name="T70" fmla="*/ 382462 w 2301876"/>
              <a:gd name="T71" fmla="*/ 663570 h 1941513"/>
              <a:gd name="T72" fmla="*/ 397978 w 2301876"/>
              <a:gd name="T73" fmla="*/ 556154 h 1941513"/>
              <a:gd name="T74" fmla="*/ 466878 w 2301876"/>
              <a:gd name="T75" fmla="*/ 480778 h 1941513"/>
              <a:gd name="T76" fmla="*/ 140242 w 2301876"/>
              <a:gd name="T77" fmla="*/ 134558 h 1941513"/>
              <a:gd name="T78" fmla="*/ 133677 w 2301876"/>
              <a:gd name="T79" fmla="*/ 1210760 h 1941513"/>
              <a:gd name="T80" fmla="*/ 198545 w 2301876"/>
              <a:gd name="T81" fmla="*/ 1290654 h 1941513"/>
              <a:gd name="T82" fmla="*/ 905010 w 2301876"/>
              <a:gd name="T83" fmla="*/ 1223901 h 1941513"/>
              <a:gd name="T84" fmla="*/ 906061 w 2301876"/>
              <a:gd name="T85" fmla="*/ 137186 h 1941513"/>
              <a:gd name="T86" fmla="*/ 1795088 w 2301876"/>
              <a:gd name="T87" fmla="*/ 130835 h 1941513"/>
              <a:gd name="T88" fmla="*/ 1869239 w 2301876"/>
              <a:gd name="T89" fmla="*/ 166040 h 1941513"/>
              <a:gd name="T90" fmla="*/ 1904211 w 2301876"/>
              <a:gd name="T91" fmla="*/ 240391 h 1941513"/>
              <a:gd name="T92" fmla="*/ 1879757 w 2301876"/>
              <a:gd name="T93" fmla="*/ 1330166 h 1941513"/>
              <a:gd name="T94" fmla="*/ 1769057 w 2301876"/>
              <a:gd name="T95" fmla="*/ 1410033 h 1941513"/>
              <a:gd name="T96" fmla="*/ 1237904 w 2301876"/>
              <a:gd name="T97" fmla="*/ 1415550 h 1941513"/>
              <a:gd name="T98" fmla="*/ 1189785 w 2301876"/>
              <a:gd name="T99" fmla="*/ 1139429 h 1941513"/>
              <a:gd name="T100" fmla="*/ 1756435 w 2301876"/>
              <a:gd name="T101" fmla="*/ 1159921 h 1941513"/>
              <a:gd name="T102" fmla="*/ 1799821 w 2301876"/>
              <a:gd name="T103" fmla="*/ 1088198 h 1941513"/>
              <a:gd name="T104" fmla="*/ 898445 w 2301876"/>
              <a:gd name="T105" fmla="*/ 262 h 1941513"/>
              <a:gd name="T106" fmla="*/ 992990 w 2301876"/>
              <a:gd name="T107" fmla="*/ 39421 h 1941513"/>
              <a:gd name="T108" fmla="*/ 1041313 w 2301876"/>
              <a:gd name="T109" fmla="*/ 129302 h 1941513"/>
              <a:gd name="T110" fmla="*/ 1017414 w 2301876"/>
              <a:gd name="T111" fmla="*/ 1483030 h 1941513"/>
              <a:gd name="T112" fmla="*/ 887939 w 2301876"/>
              <a:gd name="T113" fmla="*/ 1588417 h 1941513"/>
              <a:gd name="T114" fmla="*/ 200909 w 2301876"/>
              <a:gd name="T115" fmla="*/ 1599454 h 1941513"/>
              <a:gd name="T116" fmla="*/ 45959 w 2301876"/>
              <a:gd name="T117" fmla="*/ 1513779 h 1941513"/>
              <a:gd name="T118" fmla="*/ 0 w 2301876"/>
              <a:gd name="T119" fmla="*/ 152429 h 1941513"/>
              <a:gd name="T120" fmla="*/ 34667 w 2301876"/>
              <a:gd name="T121" fmla="*/ 55452 h 1941513"/>
              <a:gd name="T122" fmla="*/ 121596 w 2301876"/>
              <a:gd name="T123" fmla="*/ 2891 h 19415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01876" h="1941513">
                <a:moveTo>
                  <a:pt x="475693" y="1664563"/>
                </a:moveTo>
                <a:lnTo>
                  <a:pt x="471250" y="1664880"/>
                </a:lnTo>
                <a:lnTo>
                  <a:pt x="466490" y="1665198"/>
                </a:lnTo>
                <a:lnTo>
                  <a:pt x="462047" y="1665515"/>
                </a:lnTo>
                <a:lnTo>
                  <a:pt x="457605" y="1666468"/>
                </a:lnTo>
                <a:lnTo>
                  <a:pt x="453162" y="1667421"/>
                </a:lnTo>
                <a:lnTo>
                  <a:pt x="449354" y="1668691"/>
                </a:lnTo>
                <a:lnTo>
                  <a:pt x="440786" y="1671550"/>
                </a:lnTo>
                <a:lnTo>
                  <a:pt x="433170" y="1675679"/>
                </a:lnTo>
                <a:lnTo>
                  <a:pt x="425553" y="1680125"/>
                </a:lnTo>
                <a:lnTo>
                  <a:pt x="418572" y="1685207"/>
                </a:lnTo>
                <a:lnTo>
                  <a:pt x="412542" y="1691241"/>
                </a:lnTo>
                <a:lnTo>
                  <a:pt x="406513" y="1697276"/>
                </a:lnTo>
                <a:lnTo>
                  <a:pt x="401435" y="1704263"/>
                </a:lnTo>
                <a:lnTo>
                  <a:pt x="396993" y="1711886"/>
                </a:lnTo>
                <a:lnTo>
                  <a:pt x="392867" y="1719508"/>
                </a:lnTo>
                <a:lnTo>
                  <a:pt x="390011" y="1728083"/>
                </a:lnTo>
                <a:lnTo>
                  <a:pt x="388742" y="1732212"/>
                </a:lnTo>
                <a:lnTo>
                  <a:pt x="387790" y="1736341"/>
                </a:lnTo>
                <a:lnTo>
                  <a:pt x="386838" y="1740787"/>
                </a:lnTo>
                <a:lnTo>
                  <a:pt x="386203" y="1745552"/>
                </a:lnTo>
                <a:lnTo>
                  <a:pt x="385886" y="1749998"/>
                </a:lnTo>
                <a:lnTo>
                  <a:pt x="385886" y="1754444"/>
                </a:lnTo>
                <a:lnTo>
                  <a:pt x="385886" y="1759209"/>
                </a:lnTo>
                <a:lnTo>
                  <a:pt x="386203" y="1763655"/>
                </a:lnTo>
                <a:lnTo>
                  <a:pt x="386838" y="1768419"/>
                </a:lnTo>
                <a:lnTo>
                  <a:pt x="387790" y="1772865"/>
                </a:lnTo>
                <a:lnTo>
                  <a:pt x="388742" y="1776994"/>
                </a:lnTo>
                <a:lnTo>
                  <a:pt x="390011" y="1781441"/>
                </a:lnTo>
                <a:lnTo>
                  <a:pt x="392867" y="1789698"/>
                </a:lnTo>
                <a:lnTo>
                  <a:pt x="396993" y="1797639"/>
                </a:lnTo>
                <a:lnTo>
                  <a:pt x="401435" y="1804943"/>
                </a:lnTo>
                <a:lnTo>
                  <a:pt x="406513" y="1812248"/>
                </a:lnTo>
                <a:lnTo>
                  <a:pt x="412542" y="1818283"/>
                </a:lnTo>
                <a:lnTo>
                  <a:pt x="418572" y="1824317"/>
                </a:lnTo>
                <a:lnTo>
                  <a:pt x="425553" y="1829399"/>
                </a:lnTo>
                <a:lnTo>
                  <a:pt x="433170" y="1833845"/>
                </a:lnTo>
                <a:lnTo>
                  <a:pt x="440786" y="1837657"/>
                </a:lnTo>
                <a:lnTo>
                  <a:pt x="449354" y="1840515"/>
                </a:lnTo>
                <a:lnTo>
                  <a:pt x="453162" y="1842103"/>
                </a:lnTo>
                <a:lnTo>
                  <a:pt x="457605" y="1842738"/>
                </a:lnTo>
                <a:lnTo>
                  <a:pt x="462047" y="1843374"/>
                </a:lnTo>
                <a:lnTo>
                  <a:pt x="466490" y="1844326"/>
                </a:lnTo>
                <a:lnTo>
                  <a:pt x="471250" y="1844644"/>
                </a:lnTo>
                <a:lnTo>
                  <a:pt x="475693" y="1844644"/>
                </a:lnTo>
                <a:lnTo>
                  <a:pt x="784465" y="1844644"/>
                </a:lnTo>
                <a:lnTo>
                  <a:pt x="788908" y="1844644"/>
                </a:lnTo>
                <a:lnTo>
                  <a:pt x="793668" y="1844326"/>
                </a:lnTo>
                <a:lnTo>
                  <a:pt x="798111" y="1843374"/>
                </a:lnTo>
                <a:lnTo>
                  <a:pt x="802553" y="1842738"/>
                </a:lnTo>
                <a:lnTo>
                  <a:pt x="806996" y="1842103"/>
                </a:lnTo>
                <a:lnTo>
                  <a:pt x="811122" y="1840515"/>
                </a:lnTo>
                <a:lnTo>
                  <a:pt x="819690" y="1837657"/>
                </a:lnTo>
                <a:lnTo>
                  <a:pt x="827306" y="1833845"/>
                </a:lnTo>
                <a:lnTo>
                  <a:pt x="834605" y="1829399"/>
                </a:lnTo>
                <a:lnTo>
                  <a:pt x="841586" y="1824317"/>
                </a:lnTo>
                <a:lnTo>
                  <a:pt x="847933" y="1818283"/>
                </a:lnTo>
                <a:lnTo>
                  <a:pt x="853963" y="1812248"/>
                </a:lnTo>
                <a:lnTo>
                  <a:pt x="859040" y="1804943"/>
                </a:lnTo>
                <a:lnTo>
                  <a:pt x="863483" y="1797639"/>
                </a:lnTo>
                <a:lnTo>
                  <a:pt x="867608" y="1789698"/>
                </a:lnTo>
                <a:lnTo>
                  <a:pt x="870464" y="1781441"/>
                </a:lnTo>
                <a:lnTo>
                  <a:pt x="871734" y="1776994"/>
                </a:lnTo>
                <a:lnTo>
                  <a:pt x="872686" y="1772865"/>
                </a:lnTo>
                <a:lnTo>
                  <a:pt x="873320" y="1768419"/>
                </a:lnTo>
                <a:lnTo>
                  <a:pt x="873638" y="1763655"/>
                </a:lnTo>
                <a:lnTo>
                  <a:pt x="874272" y="1759209"/>
                </a:lnTo>
                <a:lnTo>
                  <a:pt x="874590" y="1754444"/>
                </a:lnTo>
                <a:lnTo>
                  <a:pt x="874272" y="1749998"/>
                </a:lnTo>
                <a:lnTo>
                  <a:pt x="873638" y="1745552"/>
                </a:lnTo>
                <a:lnTo>
                  <a:pt x="873320" y="1740787"/>
                </a:lnTo>
                <a:lnTo>
                  <a:pt x="872686" y="1736341"/>
                </a:lnTo>
                <a:lnTo>
                  <a:pt x="871734" y="1732212"/>
                </a:lnTo>
                <a:lnTo>
                  <a:pt x="870464" y="1728083"/>
                </a:lnTo>
                <a:lnTo>
                  <a:pt x="867608" y="1719508"/>
                </a:lnTo>
                <a:lnTo>
                  <a:pt x="863483" y="1711886"/>
                </a:lnTo>
                <a:lnTo>
                  <a:pt x="859040" y="1704263"/>
                </a:lnTo>
                <a:lnTo>
                  <a:pt x="853963" y="1697276"/>
                </a:lnTo>
                <a:lnTo>
                  <a:pt x="847933" y="1691241"/>
                </a:lnTo>
                <a:lnTo>
                  <a:pt x="841586" y="1685207"/>
                </a:lnTo>
                <a:lnTo>
                  <a:pt x="834605" y="1680125"/>
                </a:lnTo>
                <a:lnTo>
                  <a:pt x="827306" y="1675679"/>
                </a:lnTo>
                <a:lnTo>
                  <a:pt x="819690" y="1671550"/>
                </a:lnTo>
                <a:lnTo>
                  <a:pt x="811122" y="1668691"/>
                </a:lnTo>
                <a:lnTo>
                  <a:pt x="806996" y="1667421"/>
                </a:lnTo>
                <a:lnTo>
                  <a:pt x="802553" y="1666468"/>
                </a:lnTo>
                <a:lnTo>
                  <a:pt x="798111" y="1665515"/>
                </a:lnTo>
                <a:lnTo>
                  <a:pt x="793668" y="1665198"/>
                </a:lnTo>
                <a:lnTo>
                  <a:pt x="788908" y="1664880"/>
                </a:lnTo>
                <a:lnTo>
                  <a:pt x="784465" y="1664563"/>
                </a:lnTo>
                <a:lnTo>
                  <a:pt x="475693" y="1664563"/>
                </a:lnTo>
                <a:close/>
                <a:moveTo>
                  <a:pt x="1670551" y="1495108"/>
                </a:moveTo>
                <a:lnTo>
                  <a:pt x="1662926" y="1495425"/>
                </a:lnTo>
                <a:lnTo>
                  <a:pt x="1655936" y="1496695"/>
                </a:lnTo>
                <a:lnTo>
                  <a:pt x="1648946" y="1498283"/>
                </a:lnTo>
                <a:lnTo>
                  <a:pt x="1642274" y="1500823"/>
                </a:lnTo>
                <a:lnTo>
                  <a:pt x="1636237" y="1503998"/>
                </a:lnTo>
                <a:lnTo>
                  <a:pt x="1629882" y="1507490"/>
                </a:lnTo>
                <a:lnTo>
                  <a:pt x="1624481" y="1511618"/>
                </a:lnTo>
                <a:lnTo>
                  <a:pt x="1619080" y="1516380"/>
                </a:lnTo>
                <a:lnTo>
                  <a:pt x="1614631" y="1521778"/>
                </a:lnTo>
                <a:lnTo>
                  <a:pt x="1610183" y="1527175"/>
                </a:lnTo>
                <a:lnTo>
                  <a:pt x="1606688" y="1533208"/>
                </a:lnTo>
                <a:lnTo>
                  <a:pt x="1603511" y="1539240"/>
                </a:lnTo>
                <a:lnTo>
                  <a:pt x="1601605" y="1545908"/>
                </a:lnTo>
                <a:lnTo>
                  <a:pt x="1599698" y="1552893"/>
                </a:lnTo>
                <a:lnTo>
                  <a:pt x="1598427" y="1559878"/>
                </a:lnTo>
                <a:lnTo>
                  <a:pt x="1598110" y="1567498"/>
                </a:lnTo>
                <a:lnTo>
                  <a:pt x="1598427" y="1574800"/>
                </a:lnTo>
                <a:lnTo>
                  <a:pt x="1599698" y="1582103"/>
                </a:lnTo>
                <a:lnTo>
                  <a:pt x="1601605" y="1589088"/>
                </a:lnTo>
                <a:lnTo>
                  <a:pt x="1603511" y="1595755"/>
                </a:lnTo>
                <a:lnTo>
                  <a:pt x="1606688" y="1602105"/>
                </a:lnTo>
                <a:lnTo>
                  <a:pt x="1610183" y="1607820"/>
                </a:lnTo>
                <a:lnTo>
                  <a:pt x="1614631" y="1613535"/>
                </a:lnTo>
                <a:lnTo>
                  <a:pt x="1619080" y="1618615"/>
                </a:lnTo>
                <a:lnTo>
                  <a:pt x="1624481" y="1623378"/>
                </a:lnTo>
                <a:lnTo>
                  <a:pt x="1629882" y="1627505"/>
                </a:lnTo>
                <a:lnTo>
                  <a:pt x="1636237" y="1630998"/>
                </a:lnTo>
                <a:lnTo>
                  <a:pt x="1642274" y="1634173"/>
                </a:lnTo>
                <a:lnTo>
                  <a:pt x="1648946" y="1636713"/>
                </a:lnTo>
                <a:lnTo>
                  <a:pt x="1655936" y="1638300"/>
                </a:lnTo>
                <a:lnTo>
                  <a:pt x="1662926" y="1639253"/>
                </a:lnTo>
                <a:lnTo>
                  <a:pt x="1670551" y="1639570"/>
                </a:lnTo>
                <a:lnTo>
                  <a:pt x="1918697" y="1639570"/>
                </a:lnTo>
                <a:lnTo>
                  <a:pt x="1926004" y="1639253"/>
                </a:lnTo>
                <a:lnTo>
                  <a:pt x="1933630" y="1638300"/>
                </a:lnTo>
                <a:lnTo>
                  <a:pt x="1940620" y="1636713"/>
                </a:lnTo>
                <a:lnTo>
                  <a:pt x="1947292" y="1634173"/>
                </a:lnTo>
                <a:lnTo>
                  <a:pt x="1953329" y="1630998"/>
                </a:lnTo>
                <a:lnTo>
                  <a:pt x="1959366" y="1627505"/>
                </a:lnTo>
                <a:lnTo>
                  <a:pt x="1964767" y="1623378"/>
                </a:lnTo>
                <a:lnTo>
                  <a:pt x="1970168" y="1618615"/>
                </a:lnTo>
                <a:lnTo>
                  <a:pt x="1974934" y="1613535"/>
                </a:lnTo>
                <a:lnTo>
                  <a:pt x="1979065" y="1607820"/>
                </a:lnTo>
                <a:lnTo>
                  <a:pt x="1982560" y="1602105"/>
                </a:lnTo>
                <a:lnTo>
                  <a:pt x="1985419" y="1595755"/>
                </a:lnTo>
                <a:lnTo>
                  <a:pt x="1988279" y="1589088"/>
                </a:lnTo>
                <a:lnTo>
                  <a:pt x="1989868" y="1582103"/>
                </a:lnTo>
                <a:lnTo>
                  <a:pt x="1991138" y="1574800"/>
                </a:lnTo>
                <a:lnTo>
                  <a:pt x="1991456" y="1567498"/>
                </a:lnTo>
                <a:lnTo>
                  <a:pt x="1991138" y="1559878"/>
                </a:lnTo>
                <a:lnTo>
                  <a:pt x="1989868" y="1552893"/>
                </a:lnTo>
                <a:lnTo>
                  <a:pt x="1988279" y="1545908"/>
                </a:lnTo>
                <a:lnTo>
                  <a:pt x="1985419" y="1539240"/>
                </a:lnTo>
                <a:lnTo>
                  <a:pt x="1982560" y="1533208"/>
                </a:lnTo>
                <a:lnTo>
                  <a:pt x="1979065" y="1527175"/>
                </a:lnTo>
                <a:lnTo>
                  <a:pt x="1974934" y="1521778"/>
                </a:lnTo>
                <a:lnTo>
                  <a:pt x="1970168" y="1516380"/>
                </a:lnTo>
                <a:lnTo>
                  <a:pt x="1964767" y="1511618"/>
                </a:lnTo>
                <a:lnTo>
                  <a:pt x="1959366" y="1507490"/>
                </a:lnTo>
                <a:lnTo>
                  <a:pt x="1953329" y="1503998"/>
                </a:lnTo>
                <a:lnTo>
                  <a:pt x="1947292" y="1500823"/>
                </a:lnTo>
                <a:lnTo>
                  <a:pt x="1940620" y="1498283"/>
                </a:lnTo>
                <a:lnTo>
                  <a:pt x="1933630" y="1496695"/>
                </a:lnTo>
                <a:lnTo>
                  <a:pt x="1926004" y="1495425"/>
                </a:lnTo>
                <a:lnTo>
                  <a:pt x="1918697" y="1495108"/>
                </a:lnTo>
                <a:lnTo>
                  <a:pt x="1670551" y="1495108"/>
                </a:lnTo>
                <a:close/>
                <a:moveTo>
                  <a:pt x="1787673" y="611187"/>
                </a:moveTo>
                <a:lnTo>
                  <a:pt x="1794669" y="611187"/>
                </a:lnTo>
                <a:lnTo>
                  <a:pt x="1801665" y="611187"/>
                </a:lnTo>
                <a:lnTo>
                  <a:pt x="1808661" y="612140"/>
                </a:lnTo>
                <a:lnTo>
                  <a:pt x="1815338" y="613093"/>
                </a:lnTo>
                <a:lnTo>
                  <a:pt x="1822016" y="614681"/>
                </a:lnTo>
                <a:lnTo>
                  <a:pt x="1828694" y="616587"/>
                </a:lnTo>
                <a:lnTo>
                  <a:pt x="1835372" y="618810"/>
                </a:lnTo>
                <a:lnTo>
                  <a:pt x="1841732" y="621352"/>
                </a:lnTo>
                <a:lnTo>
                  <a:pt x="1847773" y="624210"/>
                </a:lnTo>
                <a:lnTo>
                  <a:pt x="1853815" y="627387"/>
                </a:lnTo>
                <a:lnTo>
                  <a:pt x="1859539" y="631198"/>
                </a:lnTo>
                <a:lnTo>
                  <a:pt x="1865581" y="635010"/>
                </a:lnTo>
                <a:lnTo>
                  <a:pt x="1870987" y="639457"/>
                </a:lnTo>
                <a:lnTo>
                  <a:pt x="1876393" y="643904"/>
                </a:lnTo>
                <a:lnTo>
                  <a:pt x="1881480" y="648986"/>
                </a:lnTo>
                <a:lnTo>
                  <a:pt x="1886568" y="654068"/>
                </a:lnTo>
                <a:lnTo>
                  <a:pt x="1891338" y="659151"/>
                </a:lnTo>
                <a:lnTo>
                  <a:pt x="1895790" y="665186"/>
                </a:lnTo>
                <a:lnTo>
                  <a:pt x="1900242" y="670903"/>
                </a:lnTo>
                <a:lnTo>
                  <a:pt x="1904376" y="677256"/>
                </a:lnTo>
                <a:lnTo>
                  <a:pt x="1908192" y="683609"/>
                </a:lnTo>
                <a:lnTo>
                  <a:pt x="1911690" y="690597"/>
                </a:lnTo>
                <a:lnTo>
                  <a:pt x="1915188" y="697267"/>
                </a:lnTo>
                <a:lnTo>
                  <a:pt x="1918049" y="704255"/>
                </a:lnTo>
                <a:lnTo>
                  <a:pt x="1920593" y="711561"/>
                </a:lnTo>
                <a:lnTo>
                  <a:pt x="1923137" y="718867"/>
                </a:lnTo>
                <a:lnTo>
                  <a:pt x="1925363" y="726808"/>
                </a:lnTo>
                <a:lnTo>
                  <a:pt x="1927271" y="734431"/>
                </a:lnTo>
                <a:lnTo>
                  <a:pt x="1928861" y="742690"/>
                </a:lnTo>
                <a:lnTo>
                  <a:pt x="1929815" y="750631"/>
                </a:lnTo>
                <a:lnTo>
                  <a:pt x="1930451" y="758889"/>
                </a:lnTo>
                <a:lnTo>
                  <a:pt x="1931405" y="767466"/>
                </a:lnTo>
                <a:lnTo>
                  <a:pt x="1931405" y="775724"/>
                </a:lnTo>
                <a:lnTo>
                  <a:pt x="1931723" y="784301"/>
                </a:lnTo>
                <a:lnTo>
                  <a:pt x="1932359" y="791924"/>
                </a:lnTo>
                <a:lnTo>
                  <a:pt x="1933313" y="799865"/>
                </a:lnTo>
                <a:lnTo>
                  <a:pt x="1934585" y="806853"/>
                </a:lnTo>
                <a:lnTo>
                  <a:pt x="1936175" y="813206"/>
                </a:lnTo>
                <a:lnTo>
                  <a:pt x="1938401" y="819241"/>
                </a:lnTo>
                <a:lnTo>
                  <a:pt x="1940627" y="824958"/>
                </a:lnTo>
                <a:lnTo>
                  <a:pt x="1943171" y="830041"/>
                </a:lnTo>
                <a:lnTo>
                  <a:pt x="1945715" y="834805"/>
                </a:lnTo>
                <a:lnTo>
                  <a:pt x="1948576" y="839252"/>
                </a:lnTo>
                <a:lnTo>
                  <a:pt x="1951756" y="843381"/>
                </a:lnTo>
                <a:lnTo>
                  <a:pt x="1954936" y="846875"/>
                </a:lnTo>
                <a:lnTo>
                  <a:pt x="1958116" y="850687"/>
                </a:lnTo>
                <a:lnTo>
                  <a:pt x="1961614" y="853546"/>
                </a:lnTo>
                <a:lnTo>
                  <a:pt x="1965430" y="856087"/>
                </a:lnTo>
                <a:lnTo>
                  <a:pt x="1968610" y="858946"/>
                </a:lnTo>
                <a:lnTo>
                  <a:pt x="1975606" y="862757"/>
                </a:lnTo>
                <a:lnTo>
                  <a:pt x="1982284" y="866251"/>
                </a:lnTo>
                <a:lnTo>
                  <a:pt x="1988643" y="868475"/>
                </a:lnTo>
                <a:lnTo>
                  <a:pt x="1994049" y="869745"/>
                </a:lnTo>
                <a:lnTo>
                  <a:pt x="1998819" y="871016"/>
                </a:lnTo>
                <a:lnTo>
                  <a:pt x="2002635" y="871334"/>
                </a:lnTo>
                <a:lnTo>
                  <a:pt x="2005815" y="871651"/>
                </a:lnTo>
                <a:lnTo>
                  <a:pt x="2005815" y="932320"/>
                </a:lnTo>
                <a:lnTo>
                  <a:pt x="1841096" y="932320"/>
                </a:lnTo>
                <a:lnTo>
                  <a:pt x="1841096" y="997119"/>
                </a:lnTo>
                <a:lnTo>
                  <a:pt x="1853815" y="999025"/>
                </a:lnTo>
                <a:lnTo>
                  <a:pt x="1865899" y="1001566"/>
                </a:lnTo>
                <a:lnTo>
                  <a:pt x="1877983" y="1004107"/>
                </a:lnTo>
                <a:lnTo>
                  <a:pt x="1890066" y="1007601"/>
                </a:lnTo>
                <a:lnTo>
                  <a:pt x="1901514" y="1011095"/>
                </a:lnTo>
                <a:lnTo>
                  <a:pt x="1912962" y="1015224"/>
                </a:lnTo>
                <a:lnTo>
                  <a:pt x="1923773" y="1019354"/>
                </a:lnTo>
                <a:lnTo>
                  <a:pt x="1934903" y="1024118"/>
                </a:lnTo>
                <a:lnTo>
                  <a:pt x="1945715" y="1029200"/>
                </a:lnTo>
                <a:lnTo>
                  <a:pt x="1956208" y="1034918"/>
                </a:lnTo>
                <a:lnTo>
                  <a:pt x="1966384" y="1040635"/>
                </a:lnTo>
                <a:lnTo>
                  <a:pt x="1976242" y="1046988"/>
                </a:lnTo>
                <a:lnTo>
                  <a:pt x="1986099" y="1053659"/>
                </a:lnTo>
                <a:lnTo>
                  <a:pt x="1995321" y="1060329"/>
                </a:lnTo>
                <a:lnTo>
                  <a:pt x="2003907" y="1067635"/>
                </a:lnTo>
                <a:lnTo>
                  <a:pt x="2012811" y="1074940"/>
                </a:lnTo>
                <a:lnTo>
                  <a:pt x="2021396" y="1082881"/>
                </a:lnTo>
                <a:lnTo>
                  <a:pt x="2029028" y="1090822"/>
                </a:lnTo>
                <a:lnTo>
                  <a:pt x="2036978" y="1099081"/>
                </a:lnTo>
                <a:lnTo>
                  <a:pt x="2044292" y="1107975"/>
                </a:lnTo>
                <a:lnTo>
                  <a:pt x="2051288" y="1116551"/>
                </a:lnTo>
                <a:lnTo>
                  <a:pt x="2057965" y="1125445"/>
                </a:lnTo>
                <a:lnTo>
                  <a:pt x="2064325" y="1135292"/>
                </a:lnTo>
                <a:lnTo>
                  <a:pt x="2069731" y="1144821"/>
                </a:lnTo>
                <a:lnTo>
                  <a:pt x="2075455" y="1154350"/>
                </a:lnTo>
                <a:lnTo>
                  <a:pt x="2080225" y="1164515"/>
                </a:lnTo>
                <a:lnTo>
                  <a:pt x="2084995" y="1174679"/>
                </a:lnTo>
                <a:lnTo>
                  <a:pt x="2089128" y="1185161"/>
                </a:lnTo>
                <a:lnTo>
                  <a:pt x="2092626" y="1195643"/>
                </a:lnTo>
                <a:lnTo>
                  <a:pt x="2095488" y="1206761"/>
                </a:lnTo>
                <a:lnTo>
                  <a:pt x="2098668" y="1217560"/>
                </a:lnTo>
                <a:lnTo>
                  <a:pt x="2100894" y="1228995"/>
                </a:lnTo>
                <a:lnTo>
                  <a:pt x="2103438" y="1336675"/>
                </a:lnTo>
                <a:lnTo>
                  <a:pt x="1485900" y="1336675"/>
                </a:lnTo>
                <a:lnTo>
                  <a:pt x="1488444" y="1228995"/>
                </a:lnTo>
                <a:lnTo>
                  <a:pt x="1490670" y="1217560"/>
                </a:lnTo>
                <a:lnTo>
                  <a:pt x="1493214" y="1206761"/>
                </a:lnTo>
                <a:lnTo>
                  <a:pt x="1496712" y="1195643"/>
                </a:lnTo>
                <a:lnTo>
                  <a:pt x="1500210" y="1185161"/>
                </a:lnTo>
                <a:lnTo>
                  <a:pt x="1504343" y="1174679"/>
                </a:lnTo>
                <a:lnTo>
                  <a:pt x="1508795" y="1164515"/>
                </a:lnTo>
                <a:lnTo>
                  <a:pt x="1513565" y="1154350"/>
                </a:lnTo>
                <a:lnTo>
                  <a:pt x="1519289" y="1144821"/>
                </a:lnTo>
                <a:lnTo>
                  <a:pt x="1525013" y="1135292"/>
                </a:lnTo>
                <a:lnTo>
                  <a:pt x="1531055" y="1125763"/>
                </a:lnTo>
                <a:lnTo>
                  <a:pt x="1537732" y="1116551"/>
                </a:lnTo>
                <a:lnTo>
                  <a:pt x="1544728" y="1107975"/>
                </a:lnTo>
                <a:lnTo>
                  <a:pt x="1552042" y="1099081"/>
                </a:lnTo>
                <a:lnTo>
                  <a:pt x="1559674" y="1090822"/>
                </a:lnTo>
                <a:lnTo>
                  <a:pt x="1567942" y="1082881"/>
                </a:lnTo>
                <a:lnTo>
                  <a:pt x="1576209" y="1074940"/>
                </a:lnTo>
                <a:lnTo>
                  <a:pt x="1584795" y="1067635"/>
                </a:lnTo>
                <a:lnTo>
                  <a:pt x="1593699" y="1060329"/>
                </a:lnTo>
                <a:lnTo>
                  <a:pt x="1603239" y="1053659"/>
                </a:lnTo>
                <a:lnTo>
                  <a:pt x="1613096" y="1046988"/>
                </a:lnTo>
                <a:lnTo>
                  <a:pt x="1622954" y="1040635"/>
                </a:lnTo>
                <a:lnTo>
                  <a:pt x="1632812" y="1034918"/>
                </a:lnTo>
                <a:lnTo>
                  <a:pt x="1643305" y="1029200"/>
                </a:lnTo>
                <a:lnTo>
                  <a:pt x="1654117" y="1024118"/>
                </a:lnTo>
                <a:lnTo>
                  <a:pt x="1664929" y="1019671"/>
                </a:lnTo>
                <a:lnTo>
                  <a:pt x="1676058" y="1015224"/>
                </a:lnTo>
                <a:lnTo>
                  <a:pt x="1687506" y="1011095"/>
                </a:lnTo>
                <a:lnTo>
                  <a:pt x="1699272" y="1007601"/>
                </a:lnTo>
                <a:lnTo>
                  <a:pt x="1711355" y="1004107"/>
                </a:lnTo>
                <a:lnTo>
                  <a:pt x="1723439" y="1001566"/>
                </a:lnTo>
                <a:lnTo>
                  <a:pt x="1735523" y="999025"/>
                </a:lnTo>
                <a:lnTo>
                  <a:pt x="1747924" y="997119"/>
                </a:lnTo>
                <a:lnTo>
                  <a:pt x="1747924" y="932320"/>
                </a:lnTo>
                <a:lnTo>
                  <a:pt x="1583205" y="932320"/>
                </a:lnTo>
                <a:lnTo>
                  <a:pt x="1583205" y="871651"/>
                </a:lnTo>
                <a:lnTo>
                  <a:pt x="1586385" y="871334"/>
                </a:lnTo>
                <a:lnTo>
                  <a:pt x="1590201" y="870698"/>
                </a:lnTo>
                <a:lnTo>
                  <a:pt x="1594971" y="869110"/>
                </a:lnTo>
                <a:lnTo>
                  <a:pt x="1600377" y="867204"/>
                </a:lnTo>
                <a:lnTo>
                  <a:pt x="1606736" y="864663"/>
                </a:lnTo>
                <a:lnTo>
                  <a:pt x="1613414" y="861487"/>
                </a:lnTo>
                <a:lnTo>
                  <a:pt x="1620410" y="857358"/>
                </a:lnTo>
                <a:lnTo>
                  <a:pt x="1624226" y="854816"/>
                </a:lnTo>
                <a:lnTo>
                  <a:pt x="1627406" y="851958"/>
                </a:lnTo>
                <a:lnTo>
                  <a:pt x="1630586" y="848464"/>
                </a:lnTo>
                <a:lnTo>
                  <a:pt x="1634084" y="845287"/>
                </a:lnTo>
                <a:lnTo>
                  <a:pt x="1637264" y="841476"/>
                </a:lnTo>
                <a:lnTo>
                  <a:pt x="1640444" y="837346"/>
                </a:lnTo>
                <a:lnTo>
                  <a:pt x="1643305" y="832899"/>
                </a:lnTo>
                <a:lnTo>
                  <a:pt x="1646167" y="828135"/>
                </a:lnTo>
                <a:lnTo>
                  <a:pt x="1648393" y="823052"/>
                </a:lnTo>
                <a:lnTo>
                  <a:pt x="1650619" y="817653"/>
                </a:lnTo>
                <a:lnTo>
                  <a:pt x="1652845" y="811617"/>
                </a:lnTo>
                <a:lnTo>
                  <a:pt x="1654435" y="805265"/>
                </a:lnTo>
                <a:lnTo>
                  <a:pt x="1655707" y="798594"/>
                </a:lnTo>
                <a:lnTo>
                  <a:pt x="1656979" y="791289"/>
                </a:lnTo>
                <a:lnTo>
                  <a:pt x="1657297" y="783983"/>
                </a:lnTo>
                <a:lnTo>
                  <a:pt x="1657615" y="775724"/>
                </a:lnTo>
                <a:lnTo>
                  <a:pt x="1657933" y="767466"/>
                </a:lnTo>
                <a:lnTo>
                  <a:pt x="1658569" y="758889"/>
                </a:lnTo>
                <a:lnTo>
                  <a:pt x="1659205" y="750631"/>
                </a:lnTo>
                <a:lnTo>
                  <a:pt x="1660477" y="742690"/>
                </a:lnTo>
                <a:lnTo>
                  <a:pt x="1662067" y="734431"/>
                </a:lnTo>
                <a:lnTo>
                  <a:pt x="1663975" y="726808"/>
                </a:lnTo>
                <a:lnTo>
                  <a:pt x="1666201" y="718867"/>
                </a:lnTo>
                <a:lnTo>
                  <a:pt x="1668427" y="711561"/>
                </a:lnTo>
                <a:lnTo>
                  <a:pt x="1671289" y="704255"/>
                </a:lnTo>
                <a:lnTo>
                  <a:pt x="1674151" y="697267"/>
                </a:lnTo>
                <a:lnTo>
                  <a:pt x="1677648" y="690597"/>
                </a:lnTo>
                <a:lnTo>
                  <a:pt x="1680828" y="683609"/>
                </a:lnTo>
                <a:lnTo>
                  <a:pt x="1684962" y="677256"/>
                </a:lnTo>
                <a:lnTo>
                  <a:pt x="1689096" y="670903"/>
                </a:lnTo>
                <a:lnTo>
                  <a:pt x="1693230" y="665186"/>
                </a:lnTo>
                <a:lnTo>
                  <a:pt x="1698000" y="659151"/>
                </a:lnTo>
                <a:lnTo>
                  <a:pt x="1702770" y="654068"/>
                </a:lnTo>
                <a:lnTo>
                  <a:pt x="1707540" y="648986"/>
                </a:lnTo>
                <a:lnTo>
                  <a:pt x="1712627" y="643904"/>
                </a:lnTo>
                <a:lnTo>
                  <a:pt x="1718351" y="639457"/>
                </a:lnTo>
                <a:lnTo>
                  <a:pt x="1723757" y="635010"/>
                </a:lnTo>
                <a:lnTo>
                  <a:pt x="1729163" y="631198"/>
                </a:lnTo>
                <a:lnTo>
                  <a:pt x="1735205" y="627387"/>
                </a:lnTo>
                <a:lnTo>
                  <a:pt x="1741565" y="624210"/>
                </a:lnTo>
                <a:lnTo>
                  <a:pt x="1747288" y="621352"/>
                </a:lnTo>
                <a:lnTo>
                  <a:pt x="1753966" y="618810"/>
                </a:lnTo>
                <a:lnTo>
                  <a:pt x="1760326" y="616587"/>
                </a:lnTo>
                <a:lnTo>
                  <a:pt x="1767004" y="614681"/>
                </a:lnTo>
                <a:lnTo>
                  <a:pt x="1773682" y="613093"/>
                </a:lnTo>
                <a:lnTo>
                  <a:pt x="1780677" y="612140"/>
                </a:lnTo>
                <a:lnTo>
                  <a:pt x="1787673" y="611187"/>
                </a:lnTo>
                <a:close/>
                <a:moveTo>
                  <a:pt x="630238" y="565150"/>
                </a:moveTo>
                <a:lnTo>
                  <a:pt x="639136" y="565468"/>
                </a:lnTo>
                <a:lnTo>
                  <a:pt x="647397" y="566420"/>
                </a:lnTo>
                <a:lnTo>
                  <a:pt x="655977" y="567372"/>
                </a:lnTo>
                <a:lnTo>
                  <a:pt x="664557" y="569276"/>
                </a:lnTo>
                <a:lnTo>
                  <a:pt x="672501" y="571498"/>
                </a:lnTo>
                <a:lnTo>
                  <a:pt x="680762" y="574354"/>
                </a:lnTo>
                <a:lnTo>
                  <a:pt x="689024" y="577211"/>
                </a:lnTo>
                <a:lnTo>
                  <a:pt x="696333" y="581020"/>
                </a:lnTo>
                <a:lnTo>
                  <a:pt x="703959" y="585463"/>
                </a:lnTo>
                <a:lnTo>
                  <a:pt x="711268" y="589907"/>
                </a:lnTo>
                <a:lnTo>
                  <a:pt x="718258" y="594667"/>
                </a:lnTo>
                <a:lnTo>
                  <a:pt x="725249" y="600063"/>
                </a:lnTo>
                <a:lnTo>
                  <a:pt x="731922" y="605776"/>
                </a:lnTo>
                <a:lnTo>
                  <a:pt x="738278" y="611489"/>
                </a:lnTo>
                <a:lnTo>
                  <a:pt x="744633" y="618154"/>
                </a:lnTo>
                <a:lnTo>
                  <a:pt x="750353" y="624820"/>
                </a:lnTo>
                <a:lnTo>
                  <a:pt x="756072" y="632437"/>
                </a:lnTo>
                <a:lnTo>
                  <a:pt x="761474" y="639737"/>
                </a:lnTo>
                <a:lnTo>
                  <a:pt x="766241" y="647354"/>
                </a:lnTo>
                <a:lnTo>
                  <a:pt x="771007" y="655289"/>
                </a:lnTo>
                <a:lnTo>
                  <a:pt x="775456" y="663541"/>
                </a:lnTo>
                <a:lnTo>
                  <a:pt x="779587" y="672111"/>
                </a:lnTo>
                <a:lnTo>
                  <a:pt x="783400" y="680998"/>
                </a:lnTo>
                <a:lnTo>
                  <a:pt x="786895" y="690202"/>
                </a:lnTo>
                <a:lnTo>
                  <a:pt x="790073" y="699406"/>
                </a:lnTo>
                <a:lnTo>
                  <a:pt x="792615" y="708611"/>
                </a:lnTo>
                <a:lnTo>
                  <a:pt x="794839" y="718450"/>
                </a:lnTo>
                <a:lnTo>
                  <a:pt x="796746" y="728606"/>
                </a:lnTo>
                <a:lnTo>
                  <a:pt x="798017" y="738445"/>
                </a:lnTo>
                <a:lnTo>
                  <a:pt x="799288" y="748919"/>
                </a:lnTo>
                <a:lnTo>
                  <a:pt x="799923" y="759076"/>
                </a:lnTo>
                <a:lnTo>
                  <a:pt x="800241" y="769550"/>
                </a:lnTo>
                <a:lnTo>
                  <a:pt x="799923" y="777802"/>
                </a:lnTo>
                <a:lnTo>
                  <a:pt x="799606" y="786054"/>
                </a:lnTo>
                <a:lnTo>
                  <a:pt x="798970" y="793989"/>
                </a:lnTo>
                <a:lnTo>
                  <a:pt x="798017" y="801923"/>
                </a:lnTo>
                <a:lnTo>
                  <a:pt x="797064" y="809541"/>
                </a:lnTo>
                <a:lnTo>
                  <a:pt x="795475" y="817476"/>
                </a:lnTo>
                <a:lnTo>
                  <a:pt x="793568" y="825093"/>
                </a:lnTo>
                <a:lnTo>
                  <a:pt x="791979" y="832710"/>
                </a:lnTo>
                <a:lnTo>
                  <a:pt x="789755" y="840328"/>
                </a:lnTo>
                <a:lnTo>
                  <a:pt x="787531" y="847310"/>
                </a:lnTo>
                <a:lnTo>
                  <a:pt x="784671" y="854293"/>
                </a:lnTo>
                <a:lnTo>
                  <a:pt x="781811" y="861276"/>
                </a:lnTo>
                <a:lnTo>
                  <a:pt x="778951" y="868258"/>
                </a:lnTo>
                <a:lnTo>
                  <a:pt x="775456" y="874923"/>
                </a:lnTo>
                <a:lnTo>
                  <a:pt x="772278" y="880954"/>
                </a:lnTo>
                <a:lnTo>
                  <a:pt x="768465" y="887619"/>
                </a:lnTo>
                <a:lnTo>
                  <a:pt x="764970" y="893649"/>
                </a:lnTo>
                <a:lnTo>
                  <a:pt x="760839" y="899680"/>
                </a:lnTo>
                <a:lnTo>
                  <a:pt x="756708" y="905393"/>
                </a:lnTo>
                <a:lnTo>
                  <a:pt x="752259" y="911106"/>
                </a:lnTo>
                <a:lnTo>
                  <a:pt x="747810" y="916501"/>
                </a:lnTo>
                <a:lnTo>
                  <a:pt x="743044" y="921580"/>
                </a:lnTo>
                <a:lnTo>
                  <a:pt x="738278" y="926341"/>
                </a:lnTo>
                <a:lnTo>
                  <a:pt x="733193" y="931101"/>
                </a:lnTo>
                <a:lnTo>
                  <a:pt x="728109" y="936180"/>
                </a:lnTo>
                <a:lnTo>
                  <a:pt x="722707" y="939988"/>
                </a:lnTo>
                <a:lnTo>
                  <a:pt x="717305" y="944114"/>
                </a:lnTo>
                <a:lnTo>
                  <a:pt x="711903" y="948241"/>
                </a:lnTo>
                <a:lnTo>
                  <a:pt x="706183" y="951414"/>
                </a:lnTo>
                <a:lnTo>
                  <a:pt x="700464" y="954906"/>
                </a:lnTo>
                <a:lnTo>
                  <a:pt x="694426" y="958080"/>
                </a:lnTo>
                <a:lnTo>
                  <a:pt x="688071" y="960619"/>
                </a:lnTo>
                <a:lnTo>
                  <a:pt x="688071" y="1044727"/>
                </a:lnTo>
                <a:lnTo>
                  <a:pt x="703641" y="1047266"/>
                </a:lnTo>
                <a:lnTo>
                  <a:pt x="718894" y="1050440"/>
                </a:lnTo>
                <a:lnTo>
                  <a:pt x="733829" y="1053614"/>
                </a:lnTo>
                <a:lnTo>
                  <a:pt x="748764" y="1057740"/>
                </a:lnTo>
                <a:lnTo>
                  <a:pt x="763063" y="1062184"/>
                </a:lnTo>
                <a:lnTo>
                  <a:pt x="777045" y="1066945"/>
                </a:lnTo>
                <a:lnTo>
                  <a:pt x="791026" y="1072340"/>
                </a:lnTo>
                <a:lnTo>
                  <a:pt x="804690" y="1078371"/>
                </a:lnTo>
                <a:lnTo>
                  <a:pt x="818036" y="1085036"/>
                </a:lnTo>
                <a:lnTo>
                  <a:pt x="831064" y="1091701"/>
                </a:lnTo>
                <a:lnTo>
                  <a:pt x="843775" y="1099001"/>
                </a:lnTo>
                <a:lnTo>
                  <a:pt x="856167" y="1106618"/>
                </a:lnTo>
                <a:lnTo>
                  <a:pt x="867925" y="1114871"/>
                </a:lnTo>
                <a:lnTo>
                  <a:pt x="879682" y="1123440"/>
                </a:lnTo>
                <a:lnTo>
                  <a:pt x="890804" y="1132010"/>
                </a:lnTo>
                <a:lnTo>
                  <a:pt x="901925" y="1141214"/>
                </a:lnTo>
                <a:lnTo>
                  <a:pt x="912094" y="1151370"/>
                </a:lnTo>
                <a:lnTo>
                  <a:pt x="921944" y="1161210"/>
                </a:lnTo>
                <a:lnTo>
                  <a:pt x="931795" y="1171683"/>
                </a:lnTo>
                <a:lnTo>
                  <a:pt x="940692" y="1182157"/>
                </a:lnTo>
                <a:lnTo>
                  <a:pt x="949272" y="1193266"/>
                </a:lnTo>
                <a:lnTo>
                  <a:pt x="957534" y="1204692"/>
                </a:lnTo>
                <a:lnTo>
                  <a:pt x="965160" y="1216118"/>
                </a:lnTo>
                <a:lnTo>
                  <a:pt x="972151" y="1227862"/>
                </a:lnTo>
                <a:lnTo>
                  <a:pt x="979142" y="1240557"/>
                </a:lnTo>
                <a:lnTo>
                  <a:pt x="985179" y="1252618"/>
                </a:lnTo>
                <a:lnTo>
                  <a:pt x="991217" y="1265631"/>
                </a:lnTo>
                <a:lnTo>
                  <a:pt x="995983" y="1278327"/>
                </a:lnTo>
                <a:lnTo>
                  <a:pt x="1000749" y="1291657"/>
                </a:lnTo>
                <a:lnTo>
                  <a:pt x="1004880" y="1304988"/>
                </a:lnTo>
                <a:lnTo>
                  <a:pt x="1008058" y="1318635"/>
                </a:lnTo>
                <a:lnTo>
                  <a:pt x="1010600" y="1332600"/>
                </a:lnTo>
                <a:lnTo>
                  <a:pt x="1014413" y="1484313"/>
                </a:lnTo>
                <a:lnTo>
                  <a:pt x="246063" y="1484313"/>
                </a:lnTo>
                <a:lnTo>
                  <a:pt x="249876" y="1332600"/>
                </a:lnTo>
                <a:lnTo>
                  <a:pt x="252419" y="1318635"/>
                </a:lnTo>
                <a:lnTo>
                  <a:pt x="255596" y="1304988"/>
                </a:lnTo>
                <a:lnTo>
                  <a:pt x="259727" y="1291657"/>
                </a:lnTo>
                <a:lnTo>
                  <a:pt x="264176" y="1278327"/>
                </a:lnTo>
                <a:lnTo>
                  <a:pt x="269260" y="1265631"/>
                </a:lnTo>
                <a:lnTo>
                  <a:pt x="275297" y="1252618"/>
                </a:lnTo>
                <a:lnTo>
                  <a:pt x="281017" y="1240557"/>
                </a:lnTo>
                <a:lnTo>
                  <a:pt x="288008" y="1227862"/>
                </a:lnTo>
                <a:lnTo>
                  <a:pt x="294999" y="1216118"/>
                </a:lnTo>
                <a:lnTo>
                  <a:pt x="302943" y="1204692"/>
                </a:lnTo>
                <a:lnTo>
                  <a:pt x="310887" y="1193266"/>
                </a:lnTo>
                <a:lnTo>
                  <a:pt x="319784" y="1182157"/>
                </a:lnTo>
                <a:lnTo>
                  <a:pt x="328682" y="1171683"/>
                </a:lnTo>
                <a:lnTo>
                  <a:pt x="338214" y="1161210"/>
                </a:lnTo>
                <a:lnTo>
                  <a:pt x="348383" y="1151370"/>
                </a:lnTo>
                <a:lnTo>
                  <a:pt x="358869" y="1141214"/>
                </a:lnTo>
                <a:lnTo>
                  <a:pt x="369673" y="1132010"/>
                </a:lnTo>
                <a:lnTo>
                  <a:pt x="380795" y="1123440"/>
                </a:lnTo>
                <a:lnTo>
                  <a:pt x="392552" y="1114871"/>
                </a:lnTo>
                <a:lnTo>
                  <a:pt x="404309" y="1106618"/>
                </a:lnTo>
                <a:lnTo>
                  <a:pt x="417020" y="1099001"/>
                </a:lnTo>
                <a:lnTo>
                  <a:pt x="429412" y="1091701"/>
                </a:lnTo>
                <a:lnTo>
                  <a:pt x="442441" y="1085036"/>
                </a:lnTo>
                <a:lnTo>
                  <a:pt x="455787" y="1078371"/>
                </a:lnTo>
                <a:lnTo>
                  <a:pt x="469450" y="1072340"/>
                </a:lnTo>
                <a:lnTo>
                  <a:pt x="483432" y="1066945"/>
                </a:lnTo>
                <a:lnTo>
                  <a:pt x="497413" y="1062184"/>
                </a:lnTo>
                <a:lnTo>
                  <a:pt x="511713" y="1057740"/>
                </a:lnTo>
                <a:lnTo>
                  <a:pt x="526648" y="1053614"/>
                </a:lnTo>
                <a:lnTo>
                  <a:pt x="541582" y="1050440"/>
                </a:lnTo>
                <a:lnTo>
                  <a:pt x="556835" y="1047266"/>
                </a:lnTo>
                <a:lnTo>
                  <a:pt x="571770" y="1044727"/>
                </a:lnTo>
                <a:lnTo>
                  <a:pt x="571770" y="960619"/>
                </a:lnTo>
                <a:lnTo>
                  <a:pt x="566050" y="958080"/>
                </a:lnTo>
                <a:lnTo>
                  <a:pt x="560013" y="954906"/>
                </a:lnTo>
                <a:lnTo>
                  <a:pt x="554293" y="951414"/>
                </a:lnTo>
                <a:lnTo>
                  <a:pt x="548573" y="948241"/>
                </a:lnTo>
                <a:lnTo>
                  <a:pt x="543171" y="944114"/>
                </a:lnTo>
                <a:lnTo>
                  <a:pt x="537452" y="939988"/>
                </a:lnTo>
                <a:lnTo>
                  <a:pt x="532367" y="935545"/>
                </a:lnTo>
                <a:lnTo>
                  <a:pt x="527283" y="931101"/>
                </a:lnTo>
                <a:lnTo>
                  <a:pt x="522199" y="926341"/>
                </a:lnTo>
                <a:lnTo>
                  <a:pt x="517433" y="921580"/>
                </a:lnTo>
                <a:lnTo>
                  <a:pt x="512348" y="916501"/>
                </a:lnTo>
                <a:lnTo>
                  <a:pt x="507900" y="911106"/>
                </a:lnTo>
                <a:lnTo>
                  <a:pt x="503769" y="905393"/>
                </a:lnTo>
                <a:lnTo>
                  <a:pt x="499638" y="899680"/>
                </a:lnTo>
                <a:lnTo>
                  <a:pt x="495507" y="893649"/>
                </a:lnTo>
                <a:lnTo>
                  <a:pt x="491694" y="887302"/>
                </a:lnTo>
                <a:lnTo>
                  <a:pt x="488198" y="880954"/>
                </a:lnTo>
                <a:lnTo>
                  <a:pt x="484385" y="874923"/>
                </a:lnTo>
                <a:lnTo>
                  <a:pt x="481525" y="868258"/>
                </a:lnTo>
                <a:lnTo>
                  <a:pt x="478665" y="861276"/>
                </a:lnTo>
                <a:lnTo>
                  <a:pt x="475488" y="854293"/>
                </a:lnTo>
                <a:lnTo>
                  <a:pt x="472946" y="847310"/>
                </a:lnTo>
                <a:lnTo>
                  <a:pt x="470404" y="839693"/>
                </a:lnTo>
                <a:lnTo>
                  <a:pt x="468497" y="832393"/>
                </a:lnTo>
                <a:lnTo>
                  <a:pt x="466273" y="825093"/>
                </a:lnTo>
                <a:lnTo>
                  <a:pt x="465002" y="817476"/>
                </a:lnTo>
                <a:lnTo>
                  <a:pt x="463413" y="809541"/>
                </a:lnTo>
                <a:lnTo>
                  <a:pt x="462142" y="801923"/>
                </a:lnTo>
                <a:lnTo>
                  <a:pt x="461189" y="793989"/>
                </a:lnTo>
                <a:lnTo>
                  <a:pt x="460871" y="786054"/>
                </a:lnTo>
                <a:lnTo>
                  <a:pt x="460235" y="777802"/>
                </a:lnTo>
                <a:lnTo>
                  <a:pt x="460235" y="769550"/>
                </a:lnTo>
                <a:lnTo>
                  <a:pt x="460553" y="759076"/>
                </a:lnTo>
                <a:lnTo>
                  <a:pt x="460871" y="748919"/>
                </a:lnTo>
                <a:lnTo>
                  <a:pt x="461824" y="738445"/>
                </a:lnTo>
                <a:lnTo>
                  <a:pt x="463413" y="728606"/>
                </a:lnTo>
                <a:lnTo>
                  <a:pt x="465637" y="718450"/>
                </a:lnTo>
                <a:lnTo>
                  <a:pt x="467862" y="708611"/>
                </a:lnTo>
                <a:lnTo>
                  <a:pt x="470404" y="699406"/>
                </a:lnTo>
                <a:lnTo>
                  <a:pt x="473264" y="690202"/>
                </a:lnTo>
                <a:lnTo>
                  <a:pt x="477077" y="680998"/>
                </a:lnTo>
                <a:lnTo>
                  <a:pt x="480890" y="672111"/>
                </a:lnTo>
                <a:lnTo>
                  <a:pt x="484703" y="663541"/>
                </a:lnTo>
                <a:lnTo>
                  <a:pt x="489152" y="655289"/>
                </a:lnTo>
                <a:lnTo>
                  <a:pt x="493918" y="647354"/>
                </a:lnTo>
                <a:lnTo>
                  <a:pt x="498685" y="639737"/>
                </a:lnTo>
                <a:lnTo>
                  <a:pt x="504404" y="632437"/>
                </a:lnTo>
                <a:lnTo>
                  <a:pt x="509806" y="624820"/>
                </a:lnTo>
                <a:lnTo>
                  <a:pt x="515844" y="618154"/>
                </a:lnTo>
                <a:lnTo>
                  <a:pt x="522199" y="611489"/>
                </a:lnTo>
                <a:lnTo>
                  <a:pt x="528236" y="605776"/>
                </a:lnTo>
                <a:lnTo>
                  <a:pt x="534909" y="600063"/>
                </a:lnTo>
                <a:lnTo>
                  <a:pt x="541900" y="594667"/>
                </a:lnTo>
                <a:lnTo>
                  <a:pt x="548891" y="589907"/>
                </a:lnTo>
                <a:lnTo>
                  <a:pt x="556517" y="585463"/>
                </a:lnTo>
                <a:lnTo>
                  <a:pt x="564144" y="581020"/>
                </a:lnTo>
                <a:lnTo>
                  <a:pt x="571770" y="577211"/>
                </a:lnTo>
                <a:lnTo>
                  <a:pt x="579714" y="574354"/>
                </a:lnTo>
                <a:lnTo>
                  <a:pt x="587658" y="571498"/>
                </a:lnTo>
                <a:lnTo>
                  <a:pt x="595920" y="569276"/>
                </a:lnTo>
                <a:lnTo>
                  <a:pt x="604499" y="567372"/>
                </a:lnTo>
                <a:lnTo>
                  <a:pt x="612761" y="566420"/>
                </a:lnTo>
                <a:lnTo>
                  <a:pt x="621659" y="565468"/>
                </a:lnTo>
                <a:lnTo>
                  <a:pt x="630238" y="565150"/>
                </a:lnTo>
                <a:close/>
                <a:moveTo>
                  <a:pt x="181836" y="158167"/>
                </a:moveTo>
                <a:lnTo>
                  <a:pt x="178980" y="158484"/>
                </a:lnTo>
                <a:lnTo>
                  <a:pt x="176441" y="159119"/>
                </a:lnTo>
                <a:lnTo>
                  <a:pt x="173902" y="160390"/>
                </a:lnTo>
                <a:lnTo>
                  <a:pt x="171681" y="161343"/>
                </a:lnTo>
                <a:lnTo>
                  <a:pt x="169459" y="162613"/>
                </a:lnTo>
                <a:lnTo>
                  <a:pt x="167238" y="163884"/>
                </a:lnTo>
                <a:lnTo>
                  <a:pt x="165651" y="165789"/>
                </a:lnTo>
                <a:lnTo>
                  <a:pt x="164065" y="167695"/>
                </a:lnTo>
                <a:lnTo>
                  <a:pt x="162478" y="169918"/>
                </a:lnTo>
                <a:lnTo>
                  <a:pt x="161209" y="171824"/>
                </a:lnTo>
                <a:lnTo>
                  <a:pt x="159939" y="174364"/>
                </a:lnTo>
                <a:lnTo>
                  <a:pt x="159305" y="176588"/>
                </a:lnTo>
                <a:lnTo>
                  <a:pt x="158352" y="179128"/>
                </a:lnTo>
                <a:lnTo>
                  <a:pt x="158035" y="181669"/>
                </a:lnTo>
                <a:lnTo>
                  <a:pt x="157718" y="184210"/>
                </a:lnTo>
                <a:lnTo>
                  <a:pt x="157718" y="1440334"/>
                </a:lnTo>
                <a:lnTo>
                  <a:pt x="158352" y="1447639"/>
                </a:lnTo>
                <a:lnTo>
                  <a:pt x="159622" y="1454944"/>
                </a:lnTo>
                <a:lnTo>
                  <a:pt x="161526" y="1463202"/>
                </a:lnTo>
                <a:lnTo>
                  <a:pt x="164065" y="1471142"/>
                </a:lnTo>
                <a:lnTo>
                  <a:pt x="167238" y="1479717"/>
                </a:lnTo>
                <a:lnTo>
                  <a:pt x="171363" y="1488610"/>
                </a:lnTo>
                <a:lnTo>
                  <a:pt x="175806" y="1497185"/>
                </a:lnTo>
                <a:lnTo>
                  <a:pt x="181201" y="1506078"/>
                </a:lnTo>
                <a:lnTo>
                  <a:pt x="187230" y="1514336"/>
                </a:lnTo>
                <a:lnTo>
                  <a:pt x="193577" y="1522594"/>
                </a:lnTo>
                <a:lnTo>
                  <a:pt x="200876" y="1530534"/>
                </a:lnTo>
                <a:lnTo>
                  <a:pt x="208492" y="1538156"/>
                </a:lnTo>
                <a:lnTo>
                  <a:pt x="216743" y="1545143"/>
                </a:lnTo>
                <a:lnTo>
                  <a:pt x="225629" y="1551178"/>
                </a:lnTo>
                <a:lnTo>
                  <a:pt x="230389" y="1554354"/>
                </a:lnTo>
                <a:lnTo>
                  <a:pt x="235149" y="1557212"/>
                </a:lnTo>
                <a:lnTo>
                  <a:pt x="239909" y="1559753"/>
                </a:lnTo>
                <a:lnTo>
                  <a:pt x="244669" y="1561976"/>
                </a:lnTo>
                <a:lnTo>
                  <a:pt x="1018979" y="1561976"/>
                </a:lnTo>
                <a:lnTo>
                  <a:pt x="1018979" y="1559436"/>
                </a:lnTo>
                <a:lnTo>
                  <a:pt x="1028182" y="1554354"/>
                </a:lnTo>
                <a:lnTo>
                  <a:pt x="1037068" y="1548637"/>
                </a:lnTo>
                <a:lnTo>
                  <a:pt x="1045636" y="1542603"/>
                </a:lnTo>
                <a:lnTo>
                  <a:pt x="1053252" y="1535298"/>
                </a:lnTo>
                <a:lnTo>
                  <a:pt x="1060551" y="1527993"/>
                </a:lnTo>
                <a:lnTo>
                  <a:pt x="1067532" y="1520370"/>
                </a:lnTo>
                <a:lnTo>
                  <a:pt x="1073879" y="1512113"/>
                </a:lnTo>
                <a:lnTo>
                  <a:pt x="1079908" y="1504173"/>
                </a:lnTo>
                <a:lnTo>
                  <a:pt x="1084986" y="1495597"/>
                </a:lnTo>
                <a:lnTo>
                  <a:pt x="1089429" y="1487022"/>
                </a:lnTo>
                <a:lnTo>
                  <a:pt x="1093554" y="1479082"/>
                </a:lnTo>
                <a:lnTo>
                  <a:pt x="1096728" y="1470507"/>
                </a:lnTo>
                <a:lnTo>
                  <a:pt x="1099266" y="1462884"/>
                </a:lnTo>
                <a:lnTo>
                  <a:pt x="1101170" y="1454626"/>
                </a:lnTo>
                <a:lnTo>
                  <a:pt x="1102122" y="1447321"/>
                </a:lnTo>
                <a:lnTo>
                  <a:pt x="1102757" y="1440334"/>
                </a:lnTo>
                <a:lnTo>
                  <a:pt x="1102757" y="184210"/>
                </a:lnTo>
                <a:lnTo>
                  <a:pt x="1102122" y="181669"/>
                </a:lnTo>
                <a:lnTo>
                  <a:pt x="1101805" y="179128"/>
                </a:lnTo>
                <a:lnTo>
                  <a:pt x="1101170" y="176588"/>
                </a:lnTo>
                <a:lnTo>
                  <a:pt x="1100536" y="174364"/>
                </a:lnTo>
                <a:lnTo>
                  <a:pt x="1099266" y="171824"/>
                </a:lnTo>
                <a:lnTo>
                  <a:pt x="1097997" y="169918"/>
                </a:lnTo>
                <a:lnTo>
                  <a:pt x="1096410" y="167695"/>
                </a:lnTo>
                <a:lnTo>
                  <a:pt x="1094824" y="165789"/>
                </a:lnTo>
                <a:lnTo>
                  <a:pt x="1092919" y="163884"/>
                </a:lnTo>
                <a:lnTo>
                  <a:pt x="1090698" y="162613"/>
                </a:lnTo>
                <a:lnTo>
                  <a:pt x="1088794" y="161343"/>
                </a:lnTo>
                <a:lnTo>
                  <a:pt x="1086573" y="160390"/>
                </a:lnTo>
                <a:lnTo>
                  <a:pt x="1083716" y="159119"/>
                </a:lnTo>
                <a:lnTo>
                  <a:pt x="1081178" y="158484"/>
                </a:lnTo>
                <a:lnTo>
                  <a:pt x="1078639" y="158167"/>
                </a:lnTo>
                <a:lnTo>
                  <a:pt x="1076100" y="158167"/>
                </a:lnTo>
                <a:lnTo>
                  <a:pt x="184374" y="158167"/>
                </a:lnTo>
                <a:lnTo>
                  <a:pt x="181836" y="158167"/>
                </a:lnTo>
                <a:close/>
                <a:moveTo>
                  <a:pt x="1414463" y="157162"/>
                </a:moveTo>
                <a:lnTo>
                  <a:pt x="2153497" y="157162"/>
                </a:lnTo>
                <a:lnTo>
                  <a:pt x="2161123" y="157162"/>
                </a:lnTo>
                <a:lnTo>
                  <a:pt x="2169066" y="158114"/>
                </a:lnTo>
                <a:lnTo>
                  <a:pt x="2176374" y="158749"/>
                </a:lnTo>
                <a:lnTo>
                  <a:pt x="2183364" y="160337"/>
                </a:lnTo>
                <a:lnTo>
                  <a:pt x="2190671" y="161924"/>
                </a:lnTo>
                <a:lnTo>
                  <a:pt x="2197661" y="163829"/>
                </a:lnTo>
                <a:lnTo>
                  <a:pt x="2204651" y="166052"/>
                </a:lnTo>
                <a:lnTo>
                  <a:pt x="2211324" y="168909"/>
                </a:lnTo>
                <a:lnTo>
                  <a:pt x="2217996" y="172084"/>
                </a:lnTo>
                <a:lnTo>
                  <a:pt x="2224350" y="174942"/>
                </a:lnTo>
                <a:lnTo>
                  <a:pt x="2230387" y="178752"/>
                </a:lnTo>
                <a:lnTo>
                  <a:pt x="2236424" y="182562"/>
                </a:lnTo>
                <a:lnTo>
                  <a:pt x="2242461" y="186689"/>
                </a:lnTo>
                <a:lnTo>
                  <a:pt x="2247862" y="191134"/>
                </a:lnTo>
                <a:lnTo>
                  <a:pt x="2253264" y="195579"/>
                </a:lnTo>
                <a:lnTo>
                  <a:pt x="2258665" y="200659"/>
                </a:lnTo>
                <a:lnTo>
                  <a:pt x="2263431" y="206057"/>
                </a:lnTo>
                <a:lnTo>
                  <a:pt x="2268197" y="211137"/>
                </a:lnTo>
                <a:lnTo>
                  <a:pt x="2272645" y="216852"/>
                </a:lnTo>
                <a:lnTo>
                  <a:pt x="2276776" y="222567"/>
                </a:lnTo>
                <a:lnTo>
                  <a:pt x="2280270" y="228917"/>
                </a:lnTo>
                <a:lnTo>
                  <a:pt x="2284083" y="234949"/>
                </a:lnTo>
                <a:lnTo>
                  <a:pt x="2287261" y="241299"/>
                </a:lnTo>
                <a:lnTo>
                  <a:pt x="2290438" y="247967"/>
                </a:lnTo>
                <a:lnTo>
                  <a:pt x="2292980" y="254634"/>
                </a:lnTo>
                <a:lnTo>
                  <a:pt x="2295204" y="261619"/>
                </a:lnTo>
                <a:lnTo>
                  <a:pt x="2297428" y="268604"/>
                </a:lnTo>
                <a:lnTo>
                  <a:pt x="2298699" y="275589"/>
                </a:lnTo>
                <a:lnTo>
                  <a:pt x="2300287" y="282892"/>
                </a:lnTo>
                <a:lnTo>
                  <a:pt x="2300923" y="290512"/>
                </a:lnTo>
                <a:lnTo>
                  <a:pt x="2301876" y="297814"/>
                </a:lnTo>
                <a:lnTo>
                  <a:pt x="2301876" y="305434"/>
                </a:lnTo>
                <a:lnTo>
                  <a:pt x="2301876" y="1484630"/>
                </a:lnTo>
                <a:lnTo>
                  <a:pt x="2301876" y="1497013"/>
                </a:lnTo>
                <a:lnTo>
                  <a:pt x="2300923" y="1509078"/>
                </a:lnTo>
                <a:lnTo>
                  <a:pt x="2299652" y="1521143"/>
                </a:lnTo>
                <a:lnTo>
                  <a:pt x="2298063" y="1533208"/>
                </a:lnTo>
                <a:lnTo>
                  <a:pt x="2295839" y="1544638"/>
                </a:lnTo>
                <a:lnTo>
                  <a:pt x="2292980" y="1555433"/>
                </a:lnTo>
                <a:lnTo>
                  <a:pt x="2289802" y="1566545"/>
                </a:lnTo>
                <a:lnTo>
                  <a:pt x="2285990" y="1577340"/>
                </a:lnTo>
                <a:lnTo>
                  <a:pt x="2281859" y="1587500"/>
                </a:lnTo>
                <a:lnTo>
                  <a:pt x="2277093" y="1597660"/>
                </a:lnTo>
                <a:lnTo>
                  <a:pt x="2271374" y="1607503"/>
                </a:lnTo>
                <a:lnTo>
                  <a:pt x="2265655" y="1616710"/>
                </a:lnTo>
                <a:lnTo>
                  <a:pt x="2259300" y="1625918"/>
                </a:lnTo>
                <a:lnTo>
                  <a:pt x="2252310" y="1634808"/>
                </a:lnTo>
                <a:lnTo>
                  <a:pt x="2244685" y="1643063"/>
                </a:lnTo>
                <a:lnTo>
                  <a:pt x="2236424" y="1651000"/>
                </a:lnTo>
                <a:lnTo>
                  <a:pt x="2227846" y="1658938"/>
                </a:lnTo>
                <a:lnTo>
                  <a:pt x="2218631" y="1665923"/>
                </a:lnTo>
                <a:lnTo>
                  <a:pt x="2208782" y="1672908"/>
                </a:lnTo>
                <a:lnTo>
                  <a:pt x="2198297" y="1678940"/>
                </a:lnTo>
                <a:lnTo>
                  <a:pt x="2187494" y="1684973"/>
                </a:lnTo>
                <a:lnTo>
                  <a:pt x="2176056" y="1690370"/>
                </a:lnTo>
                <a:lnTo>
                  <a:pt x="2163664" y="1695450"/>
                </a:lnTo>
                <a:lnTo>
                  <a:pt x="2150955" y="1700213"/>
                </a:lnTo>
                <a:lnTo>
                  <a:pt x="2137611" y="1704023"/>
                </a:lnTo>
                <a:lnTo>
                  <a:pt x="2123631" y="1707515"/>
                </a:lnTo>
                <a:lnTo>
                  <a:pt x="2108698" y="1710373"/>
                </a:lnTo>
                <a:lnTo>
                  <a:pt x="2093764" y="1712913"/>
                </a:lnTo>
                <a:lnTo>
                  <a:pt x="2077878" y="1715135"/>
                </a:lnTo>
                <a:lnTo>
                  <a:pt x="2061038" y="1716405"/>
                </a:lnTo>
                <a:lnTo>
                  <a:pt x="2044199" y="1717358"/>
                </a:lnTo>
                <a:lnTo>
                  <a:pt x="2026406" y="1717675"/>
                </a:lnTo>
                <a:lnTo>
                  <a:pt x="1563159" y="1717675"/>
                </a:lnTo>
                <a:lnTo>
                  <a:pt x="1551721" y="1717358"/>
                </a:lnTo>
                <a:lnTo>
                  <a:pt x="1540601" y="1716723"/>
                </a:lnTo>
                <a:lnTo>
                  <a:pt x="1529163" y="1715453"/>
                </a:lnTo>
                <a:lnTo>
                  <a:pt x="1518042" y="1714500"/>
                </a:lnTo>
                <a:lnTo>
                  <a:pt x="1506922" y="1712913"/>
                </a:lnTo>
                <a:lnTo>
                  <a:pt x="1495801" y="1710690"/>
                </a:lnTo>
                <a:lnTo>
                  <a:pt x="1485634" y="1709103"/>
                </a:lnTo>
                <a:lnTo>
                  <a:pt x="1475149" y="1706880"/>
                </a:lnTo>
                <a:lnTo>
                  <a:pt x="1456085" y="1701800"/>
                </a:lnTo>
                <a:lnTo>
                  <a:pt x="1439246" y="1697038"/>
                </a:lnTo>
                <a:lnTo>
                  <a:pt x="1424948" y="1692593"/>
                </a:lnTo>
                <a:lnTo>
                  <a:pt x="1414463" y="1688783"/>
                </a:lnTo>
                <a:lnTo>
                  <a:pt x="1414463" y="1342708"/>
                </a:lnTo>
                <a:lnTo>
                  <a:pt x="1416687" y="1347470"/>
                </a:lnTo>
                <a:lnTo>
                  <a:pt x="1419229" y="1352233"/>
                </a:lnTo>
                <a:lnTo>
                  <a:pt x="1422088" y="1357630"/>
                </a:lnTo>
                <a:lnTo>
                  <a:pt x="1425583" y="1362393"/>
                </a:lnTo>
                <a:lnTo>
                  <a:pt x="1429078" y="1367473"/>
                </a:lnTo>
                <a:lnTo>
                  <a:pt x="1433209" y="1372235"/>
                </a:lnTo>
                <a:lnTo>
                  <a:pt x="1437657" y="1376998"/>
                </a:lnTo>
                <a:lnTo>
                  <a:pt x="1442105" y="1381760"/>
                </a:lnTo>
                <a:lnTo>
                  <a:pt x="1446871" y="1386523"/>
                </a:lnTo>
                <a:lnTo>
                  <a:pt x="1451637" y="1390968"/>
                </a:lnTo>
                <a:lnTo>
                  <a:pt x="1456721" y="1395413"/>
                </a:lnTo>
                <a:lnTo>
                  <a:pt x="1462440" y="1399540"/>
                </a:lnTo>
                <a:lnTo>
                  <a:pt x="1467523" y="1403350"/>
                </a:lnTo>
                <a:lnTo>
                  <a:pt x="1472925" y="1406525"/>
                </a:lnTo>
                <a:lnTo>
                  <a:pt x="1478644" y="1410018"/>
                </a:lnTo>
                <a:lnTo>
                  <a:pt x="1484045" y="1412558"/>
                </a:lnTo>
                <a:lnTo>
                  <a:pt x="1484045" y="1413510"/>
                </a:lnTo>
                <a:lnTo>
                  <a:pt x="2108062" y="1413510"/>
                </a:lnTo>
                <a:lnTo>
                  <a:pt x="2108062" y="1410335"/>
                </a:lnTo>
                <a:lnTo>
                  <a:pt x="2115370" y="1406208"/>
                </a:lnTo>
                <a:lnTo>
                  <a:pt x="2122360" y="1401763"/>
                </a:lnTo>
                <a:lnTo>
                  <a:pt x="2129032" y="1396683"/>
                </a:lnTo>
                <a:lnTo>
                  <a:pt x="2135387" y="1390968"/>
                </a:lnTo>
                <a:lnTo>
                  <a:pt x="2141106" y="1385253"/>
                </a:lnTo>
                <a:lnTo>
                  <a:pt x="2146825" y="1378903"/>
                </a:lnTo>
                <a:lnTo>
                  <a:pt x="2151909" y="1372235"/>
                </a:lnTo>
                <a:lnTo>
                  <a:pt x="2156357" y="1365568"/>
                </a:lnTo>
                <a:lnTo>
                  <a:pt x="2160805" y="1358900"/>
                </a:lnTo>
                <a:lnTo>
                  <a:pt x="2163982" y="1352233"/>
                </a:lnTo>
                <a:lnTo>
                  <a:pt x="2167477" y="1345883"/>
                </a:lnTo>
                <a:lnTo>
                  <a:pt x="2170019" y="1339215"/>
                </a:lnTo>
                <a:lnTo>
                  <a:pt x="2172243" y="1332865"/>
                </a:lnTo>
                <a:lnTo>
                  <a:pt x="2173832" y="1326515"/>
                </a:lnTo>
                <a:lnTo>
                  <a:pt x="2174467" y="1320800"/>
                </a:lnTo>
                <a:lnTo>
                  <a:pt x="2174785" y="1315085"/>
                </a:lnTo>
                <a:lnTo>
                  <a:pt x="2174785" y="305434"/>
                </a:lnTo>
                <a:lnTo>
                  <a:pt x="2174467" y="301307"/>
                </a:lnTo>
                <a:lnTo>
                  <a:pt x="2172879" y="297497"/>
                </a:lnTo>
                <a:lnTo>
                  <a:pt x="2171290" y="293687"/>
                </a:lnTo>
                <a:lnTo>
                  <a:pt x="2168430" y="290829"/>
                </a:lnTo>
                <a:lnTo>
                  <a:pt x="2165571" y="288289"/>
                </a:lnTo>
                <a:lnTo>
                  <a:pt x="2162076" y="286067"/>
                </a:lnTo>
                <a:lnTo>
                  <a:pt x="2157945" y="284797"/>
                </a:lnTo>
                <a:lnTo>
                  <a:pt x="2153497" y="284479"/>
                </a:lnTo>
                <a:lnTo>
                  <a:pt x="1414463" y="284479"/>
                </a:lnTo>
                <a:lnTo>
                  <a:pt x="1414463" y="157162"/>
                </a:lnTo>
                <a:close/>
                <a:moveTo>
                  <a:pt x="184374" y="0"/>
                </a:moveTo>
                <a:lnTo>
                  <a:pt x="1076100" y="0"/>
                </a:lnTo>
                <a:lnTo>
                  <a:pt x="1085621" y="317"/>
                </a:lnTo>
                <a:lnTo>
                  <a:pt x="1094824" y="953"/>
                </a:lnTo>
                <a:lnTo>
                  <a:pt x="1104026" y="1905"/>
                </a:lnTo>
                <a:lnTo>
                  <a:pt x="1113229" y="3494"/>
                </a:lnTo>
                <a:lnTo>
                  <a:pt x="1122115" y="5717"/>
                </a:lnTo>
                <a:lnTo>
                  <a:pt x="1131000" y="8258"/>
                </a:lnTo>
                <a:lnTo>
                  <a:pt x="1139568" y="11434"/>
                </a:lnTo>
                <a:lnTo>
                  <a:pt x="1147502" y="14610"/>
                </a:lnTo>
                <a:lnTo>
                  <a:pt x="1156070" y="18421"/>
                </a:lnTo>
                <a:lnTo>
                  <a:pt x="1163686" y="22232"/>
                </a:lnTo>
                <a:lnTo>
                  <a:pt x="1171620" y="26679"/>
                </a:lnTo>
                <a:lnTo>
                  <a:pt x="1178919" y="31443"/>
                </a:lnTo>
                <a:lnTo>
                  <a:pt x="1186217" y="36842"/>
                </a:lnTo>
                <a:lnTo>
                  <a:pt x="1193199" y="42241"/>
                </a:lnTo>
                <a:lnTo>
                  <a:pt x="1199863" y="47640"/>
                </a:lnTo>
                <a:lnTo>
                  <a:pt x="1206210" y="53993"/>
                </a:lnTo>
                <a:lnTo>
                  <a:pt x="1212557" y="60345"/>
                </a:lnTo>
                <a:lnTo>
                  <a:pt x="1218269" y="67014"/>
                </a:lnTo>
                <a:lnTo>
                  <a:pt x="1223981" y="74002"/>
                </a:lnTo>
                <a:lnTo>
                  <a:pt x="1229058" y="81306"/>
                </a:lnTo>
                <a:lnTo>
                  <a:pt x="1233818" y="88611"/>
                </a:lnTo>
                <a:lnTo>
                  <a:pt x="1238261" y="96551"/>
                </a:lnTo>
                <a:lnTo>
                  <a:pt x="1242387" y="104492"/>
                </a:lnTo>
                <a:lnTo>
                  <a:pt x="1245877" y="112749"/>
                </a:lnTo>
                <a:lnTo>
                  <a:pt x="1249368" y="121325"/>
                </a:lnTo>
                <a:lnTo>
                  <a:pt x="1252224" y="129582"/>
                </a:lnTo>
                <a:lnTo>
                  <a:pt x="1254446" y="138475"/>
                </a:lnTo>
                <a:lnTo>
                  <a:pt x="1256667" y="147368"/>
                </a:lnTo>
                <a:lnTo>
                  <a:pt x="1258254" y="156261"/>
                </a:lnTo>
                <a:lnTo>
                  <a:pt x="1259523" y="165472"/>
                </a:lnTo>
                <a:lnTo>
                  <a:pt x="1259840" y="175000"/>
                </a:lnTo>
                <a:lnTo>
                  <a:pt x="1260475" y="184210"/>
                </a:lnTo>
                <a:lnTo>
                  <a:pt x="1260475" y="1651541"/>
                </a:lnTo>
                <a:lnTo>
                  <a:pt x="1259840" y="1667103"/>
                </a:lnTo>
                <a:lnTo>
                  <a:pt x="1259206" y="1682348"/>
                </a:lnTo>
                <a:lnTo>
                  <a:pt x="1257936" y="1696958"/>
                </a:lnTo>
                <a:lnTo>
                  <a:pt x="1255715" y="1711886"/>
                </a:lnTo>
                <a:lnTo>
                  <a:pt x="1252542" y="1725860"/>
                </a:lnTo>
                <a:lnTo>
                  <a:pt x="1249368" y="1739835"/>
                </a:lnTo>
                <a:lnTo>
                  <a:pt x="1245243" y="1753492"/>
                </a:lnTo>
                <a:lnTo>
                  <a:pt x="1240483" y="1766831"/>
                </a:lnTo>
                <a:lnTo>
                  <a:pt x="1235405" y="1779535"/>
                </a:lnTo>
                <a:lnTo>
                  <a:pt x="1229376" y="1792239"/>
                </a:lnTo>
                <a:lnTo>
                  <a:pt x="1222712" y="1804308"/>
                </a:lnTo>
                <a:lnTo>
                  <a:pt x="1215413" y="1816060"/>
                </a:lnTo>
                <a:lnTo>
                  <a:pt x="1207162" y="1827493"/>
                </a:lnTo>
                <a:lnTo>
                  <a:pt x="1198594" y="1838292"/>
                </a:lnTo>
                <a:lnTo>
                  <a:pt x="1189391" y="1848773"/>
                </a:lnTo>
                <a:lnTo>
                  <a:pt x="1179236" y="1858619"/>
                </a:lnTo>
                <a:lnTo>
                  <a:pt x="1168129" y="1868147"/>
                </a:lnTo>
                <a:lnTo>
                  <a:pt x="1156705" y="1877040"/>
                </a:lnTo>
                <a:lnTo>
                  <a:pt x="1144646" y="1885615"/>
                </a:lnTo>
                <a:lnTo>
                  <a:pt x="1131635" y="1893555"/>
                </a:lnTo>
                <a:lnTo>
                  <a:pt x="1117989" y="1900860"/>
                </a:lnTo>
                <a:lnTo>
                  <a:pt x="1103709" y="1907530"/>
                </a:lnTo>
                <a:lnTo>
                  <a:pt x="1088794" y="1913882"/>
                </a:lnTo>
                <a:lnTo>
                  <a:pt x="1072927" y="1919599"/>
                </a:lnTo>
                <a:lnTo>
                  <a:pt x="1056108" y="1924680"/>
                </a:lnTo>
                <a:lnTo>
                  <a:pt x="1038654" y="1929127"/>
                </a:lnTo>
                <a:lnTo>
                  <a:pt x="1020566" y="1932620"/>
                </a:lnTo>
                <a:lnTo>
                  <a:pt x="1001526" y="1936114"/>
                </a:lnTo>
                <a:lnTo>
                  <a:pt x="981851" y="1938337"/>
                </a:lnTo>
                <a:lnTo>
                  <a:pt x="961541" y="1940243"/>
                </a:lnTo>
                <a:lnTo>
                  <a:pt x="940279" y="1941196"/>
                </a:lnTo>
                <a:lnTo>
                  <a:pt x="918065" y="1941513"/>
                </a:lnTo>
                <a:lnTo>
                  <a:pt x="342410" y="1941513"/>
                </a:lnTo>
                <a:lnTo>
                  <a:pt x="321148" y="1941196"/>
                </a:lnTo>
                <a:lnTo>
                  <a:pt x="300839" y="1940243"/>
                </a:lnTo>
                <a:lnTo>
                  <a:pt x="280846" y="1938337"/>
                </a:lnTo>
                <a:lnTo>
                  <a:pt x="261806" y="1936114"/>
                </a:lnTo>
                <a:lnTo>
                  <a:pt x="242765" y="1932938"/>
                </a:lnTo>
                <a:lnTo>
                  <a:pt x="225311" y="1929444"/>
                </a:lnTo>
                <a:lnTo>
                  <a:pt x="208175" y="1924998"/>
                </a:lnTo>
                <a:lnTo>
                  <a:pt x="191673" y="1920234"/>
                </a:lnTo>
                <a:lnTo>
                  <a:pt x="175806" y="1914517"/>
                </a:lnTo>
                <a:lnTo>
                  <a:pt x="160574" y="1908800"/>
                </a:lnTo>
                <a:lnTo>
                  <a:pt x="146294" y="1902130"/>
                </a:lnTo>
                <a:lnTo>
                  <a:pt x="132648" y="1894825"/>
                </a:lnTo>
                <a:lnTo>
                  <a:pt x="119954" y="1886885"/>
                </a:lnTo>
                <a:lnTo>
                  <a:pt x="107261" y="1878628"/>
                </a:lnTo>
                <a:lnTo>
                  <a:pt x="95836" y="1869735"/>
                </a:lnTo>
                <a:lnTo>
                  <a:pt x="84730" y="1860524"/>
                </a:lnTo>
                <a:lnTo>
                  <a:pt x="74575" y="1850361"/>
                </a:lnTo>
                <a:lnTo>
                  <a:pt x="64737" y="1840198"/>
                </a:lnTo>
                <a:lnTo>
                  <a:pt x="55534" y="1829399"/>
                </a:lnTo>
                <a:lnTo>
                  <a:pt x="47601" y="1817965"/>
                </a:lnTo>
                <a:lnTo>
                  <a:pt x="39985" y="1806532"/>
                </a:lnTo>
                <a:lnTo>
                  <a:pt x="32686" y="1794463"/>
                </a:lnTo>
                <a:lnTo>
                  <a:pt x="26656" y="1781758"/>
                </a:lnTo>
                <a:lnTo>
                  <a:pt x="20944" y="1768419"/>
                </a:lnTo>
                <a:lnTo>
                  <a:pt x="16184" y="1755397"/>
                </a:lnTo>
                <a:lnTo>
                  <a:pt x="11741" y="1741740"/>
                </a:lnTo>
                <a:lnTo>
                  <a:pt x="8251" y="1727131"/>
                </a:lnTo>
                <a:lnTo>
                  <a:pt x="5077" y="1712838"/>
                </a:lnTo>
                <a:lnTo>
                  <a:pt x="2856" y="1698229"/>
                </a:lnTo>
                <a:lnTo>
                  <a:pt x="1269" y="1682984"/>
                </a:lnTo>
                <a:lnTo>
                  <a:pt x="317" y="1667421"/>
                </a:lnTo>
                <a:lnTo>
                  <a:pt x="0" y="1651541"/>
                </a:lnTo>
                <a:lnTo>
                  <a:pt x="0" y="184210"/>
                </a:lnTo>
                <a:lnTo>
                  <a:pt x="0" y="175000"/>
                </a:lnTo>
                <a:lnTo>
                  <a:pt x="634" y="165472"/>
                </a:lnTo>
                <a:lnTo>
                  <a:pt x="1904" y="156261"/>
                </a:lnTo>
                <a:lnTo>
                  <a:pt x="3808" y="147368"/>
                </a:lnTo>
                <a:lnTo>
                  <a:pt x="6029" y="138475"/>
                </a:lnTo>
                <a:lnTo>
                  <a:pt x="8251" y="129582"/>
                </a:lnTo>
                <a:lnTo>
                  <a:pt x="11107" y="121325"/>
                </a:lnTo>
                <a:lnTo>
                  <a:pt x="14280" y="112749"/>
                </a:lnTo>
                <a:lnTo>
                  <a:pt x="18088" y="104492"/>
                </a:lnTo>
                <a:lnTo>
                  <a:pt x="22214" y="96551"/>
                </a:lnTo>
                <a:lnTo>
                  <a:pt x="26656" y="88611"/>
                </a:lnTo>
                <a:lnTo>
                  <a:pt x="31416" y="81306"/>
                </a:lnTo>
                <a:lnTo>
                  <a:pt x="36494" y="74002"/>
                </a:lnTo>
                <a:lnTo>
                  <a:pt x="41889" y="67014"/>
                </a:lnTo>
                <a:lnTo>
                  <a:pt x="47918" y="60345"/>
                </a:lnTo>
                <a:lnTo>
                  <a:pt x="53948" y="53993"/>
                </a:lnTo>
                <a:lnTo>
                  <a:pt x="60612" y="47640"/>
                </a:lnTo>
                <a:lnTo>
                  <a:pt x="66959" y="42241"/>
                </a:lnTo>
                <a:lnTo>
                  <a:pt x="74257" y="36842"/>
                </a:lnTo>
                <a:lnTo>
                  <a:pt x="81556" y="31443"/>
                </a:lnTo>
                <a:lnTo>
                  <a:pt x="88855" y="26679"/>
                </a:lnTo>
                <a:lnTo>
                  <a:pt x="96471" y="22232"/>
                </a:lnTo>
                <a:lnTo>
                  <a:pt x="104405" y="18421"/>
                </a:lnTo>
                <a:lnTo>
                  <a:pt x="112338" y="14610"/>
                </a:lnTo>
                <a:lnTo>
                  <a:pt x="120906" y="11434"/>
                </a:lnTo>
                <a:lnTo>
                  <a:pt x="129475" y="8258"/>
                </a:lnTo>
                <a:lnTo>
                  <a:pt x="138360" y="5717"/>
                </a:lnTo>
                <a:lnTo>
                  <a:pt x="146928" y="3494"/>
                </a:lnTo>
                <a:lnTo>
                  <a:pt x="156131" y="1905"/>
                </a:lnTo>
                <a:lnTo>
                  <a:pt x="165651" y="953"/>
                </a:lnTo>
                <a:lnTo>
                  <a:pt x="174854" y="317"/>
                </a:lnTo>
                <a:lnTo>
                  <a:pt x="18437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7792711" y="3527938"/>
            <a:ext cx="952934" cy="1108067"/>
          </a:xfrm>
          <a:custGeom>
            <a:avLst/>
            <a:gdLst>
              <a:gd name="T0" fmla="*/ 2147483646 w 5822"/>
              <a:gd name="T1" fmla="*/ 2147483646 h 6759"/>
              <a:gd name="T2" fmla="*/ 2147483646 w 5822"/>
              <a:gd name="T3" fmla="*/ 2147483646 h 6759"/>
              <a:gd name="T4" fmla="*/ 2147483646 w 5822"/>
              <a:gd name="T5" fmla="*/ 2147483646 h 6759"/>
              <a:gd name="T6" fmla="*/ 2147483646 w 5822"/>
              <a:gd name="T7" fmla="*/ 2147483646 h 6759"/>
              <a:gd name="T8" fmla="*/ 2147483646 w 5822"/>
              <a:gd name="T9" fmla="*/ 2147483646 h 6759"/>
              <a:gd name="T10" fmla="*/ 2147483646 w 5822"/>
              <a:gd name="T11" fmla="*/ 1253760573 h 6759"/>
              <a:gd name="T12" fmla="*/ 2147483646 w 5822"/>
              <a:gd name="T13" fmla="*/ 2147483646 h 6759"/>
              <a:gd name="T14" fmla="*/ 2147483646 w 5822"/>
              <a:gd name="T15" fmla="*/ 2147483646 h 6759"/>
              <a:gd name="T16" fmla="*/ 2147483646 w 5822"/>
              <a:gd name="T17" fmla="*/ 2147483646 h 6759"/>
              <a:gd name="T18" fmla="*/ 2147483646 w 5822"/>
              <a:gd name="T19" fmla="*/ 2147483646 h 6759"/>
              <a:gd name="T20" fmla="*/ 2147483646 w 5822"/>
              <a:gd name="T21" fmla="*/ 2147483646 h 6759"/>
              <a:gd name="T22" fmla="*/ 2147483646 w 5822"/>
              <a:gd name="T23" fmla="*/ 2147483646 h 6759"/>
              <a:gd name="T24" fmla="*/ 2147483646 w 5822"/>
              <a:gd name="T25" fmla="*/ 2147483646 h 6759"/>
              <a:gd name="T26" fmla="*/ 2147483646 w 5822"/>
              <a:gd name="T27" fmla="*/ 2147483646 h 6759"/>
              <a:gd name="T28" fmla="*/ 2147483646 w 5822"/>
              <a:gd name="T29" fmla="*/ 2147483646 h 6759"/>
              <a:gd name="T30" fmla="*/ 2147483646 w 5822"/>
              <a:gd name="T31" fmla="*/ 2147483646 h 6759"/>
              <a:gd name="T32" fmla="*/ 2147483646 w 5822"/>
              <a:gd name="T33" fmla="*/ 2147483646 h 6759"/>
              <a:gd name="T34" fmla="*/ 2147483646 w 5822"/>
              <a:gd name="T35" fmla="*/ 2147483646 h 6759"/>
              <a:gd name="T36" fmla="*/ 2147483646 w 5822"/>
              <a:gd name="T37" fmla="*/ 2147483646 h 6759"/>
              <a:gd name="T38" fmla="*/ 2147483646 w 5822"/>
              <a:gd name="T39" fmla="*/ 2147483646 h 6759"/>
              <a:gd name="T40" fmla="*/ 0 w 5822"/>
              <a:gd name="T41" fmla="*/ 2147483646 h 6759"/>
              <a:gd name="T42" fmla="*/ 2147483646 w 5822"/>
              <a:gd name="T43" fmla="*/ 2147483646 h 6759"/>
              <a:gd name="T44" fmla="*/ 2147483646 w 5822"/>
              <a:gd name="T45" fmla="*/ 2147483646 h 6759"/>
              <a:gd name="T46" fmla="*/ 2147483646 w 5822"/>
              <a:gd name="T47" fmla="*/ 2147483646 h 6759"/>
              <a:gd name="T48" fmla="*/ 2147483646 w 5822"/>
              <a:gd name="T49" fmla="*/ 2147483646 h 6759"/>
              <a:gd name="T50" fmla="*/ 2147483646 w 5822"/>
              <a:gd name="T51" fmla="*/ 2147483646 h 6759"/>
              <a:gd name="T52" fmla="*/ 2147483646 w 5822"/>
              <a:gd name="T53" fmla="*/ 2147483646 h 6759"/>
              <a:gd name="T54" fmla="*/ 2147483646 w 5822"/>
              <a:gd name="T55" fmla="*/ 2147483646 h 6759"/>
              <a:gd name="T56" fmla="*/ 2147483646 w 5822"/>
              <a:gd name="T57" fmla="*/ 2147483646 h 6759"/>
              <a:gd name="T58" fmla="*/ 2147483646 w 5822"/>
              <a:gd name="T59" fmla="*/ 2147483646 h 6759"/>
              <a:gd name="T60" fmla="*/ 2147483646 w 5822"/>
              <a:gd name="T61" fmla="*/ 2147483646 h 6759"/>
              <a:gd name="T62" fmla="*/ 2147483646 w 5822"/>
              <a:gd name="T63" fmla="*/ 2147483646 h 6759"/>
              <a:gd name="T64" fmla="*/ 2147483646 w 5822"/>
              <a:gd name="T65" fmla="*/ 2147483646 h 6759"/>
              <a:gd name="T66" fmla="*/ 2147483646 w 5822"/>
              <a:gd name="T67" fmla="*/ 2147483646 h 6759"/>
              <a:gd name="T68" fmla="*/ 2147483646 w 5822"/>
              <a:gd name="T69" fmla="*/ 2147483646 h 6759"/>
              <a:gd name="T70" fmla="*/ 2147483646 w 5822"/>
              <a:gd name="T71" fmla="*/ 2147483646 h 6759"/>
              <a:gd name="T72" fmla="*/ 2147483646 w 5822"/>
              <a:gd name="T73" fmla="*/ 2147483646 h 6759"/>
              <a:gd name="T74" fmla="*/ 2147483646 w 5822"/>
              <a:gd name="T75" fmla="*/ 2147483646 h 6759"/>
              <a:gd name="T76" fmla="*/ 2147483646 w 5822"/>
              <a:gd name="T77" fmla="*/ 2147483646 h 6759"/>
              <a:gd name="T78" fmla="*/ 2147483646 w 5822"/>
              <a:gd name="T79" fmla="*/ 2147483646 h 6759"/>
              <a:gd name="T80" fmla="*/ 2147483646 w 5822"/>
              <a:gd name="T81" fmla="*/ 2147483646 h 6759"/>
              <a:gd name="T82" fmla="*/ 2147483646 w 5822"/>
              <a:gd name="T83" fmla="*/ 2147483646 h 6759"/>
              <a:gd name="T84" fmla="*/ 2147483646 w 5822"/>
              <a:gd name="T85" fmla="*/ 2147483646 h 6759"/>
              <a:gd name="T86" fmla="*/ 2147483646 w 5822"/>
              <a:gd name="T87" fmla="*/ 2147483646 h 6759"/>
              <a:gd name="T88" fmla="*/ 2147483646 w 5822"/>
              <a:gd name="T89" fmla="*/ 2147483646 h 6759"/>
              <a:gd name="T90" fmla="*/ 2147483646 w 5822"/>
              <a:gd name="T91" fmla="*/ 2147483646 h 6759"/>
              <a:gd name="T92" fmla="*/ 2147483646 w 5822"/>
              <a:gd name="T93" fmla="*/ 2147483646 h 6759"/>
              <a:gd name="T94" fmla="*/ 2147483646 w 5822"/>
              <a:gd name="T95" fmla="*/ 2147483646 h 6759"/>
              <a:gd name="T96" fmla="*/ 2147483646 w 5822"/>
              <a:gd name="T97" fmla="*/ 2147483646 h 675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822" h="6759">
                <a:moveTo>
                  <a:pt x="0" y="6351"/>
                </a:moveTo>
                <a:lnTo>
                  <a:pt x="129" y="6351"/>
                </a:lnTo>
                <a:lnTo>
                  <a:pt x="129" y="3057"/>
                </a:lnTo>
                <a:lnTo>
                  <a:pt x="129" y="2914"/>
                </a:lnTo>
                <a:lnTo>
                  <a:pt x="266" y="2865"/>
                </a:lnTo>
                <a:lnTo>
                  <a:pt x="1775" y="2337"/>
                </a:lnTo>
                <a:lnTo>
                  <a:pt x="1775" y="1515"/>
                </a:lnTo>
                <a:lnTo>
                  <a:pt x="1775" y="1386"/>
                </a:lnTo>
                <a:lnTo>
                  <a:pt x="1892" y="1331"/>
                </a:lnTo>
                <a:lnTo>
                  <a:pt x="4422" y="137"/>
                </a:lnTo>
                <a:lnTo>
                  <a:pt x="4714" y="0"/>
                </a:lnTo>
                <a:lnTo>
                  <a:pt x="4714" y="56"/>
                </a:lnTo>
                <a:lnTo>
                  <a:pt x="5511" y="532"/>
                </a:lnTo>
                <a:lnTo>
                  <a:pt x="5511" y="6326"/>
                </a:lnTo>
                <a:lnTo>
                  <a:pt x="5822" y="6326"/>
                </a:lnTo>
                <a:lnTo>
                  <a:pt x="5822" y="6734"/>
                </a:lnTo>
                <a:lnTo>
                  <a:pt x="4510" y="6734"/>
                </a:lnTo>
                <a:lnTo>
                  <a:pt x="4305" y="6734"/>
                </a:lnTo>
                <a:lnTo>
                  <a:pt x="4305" y="6529"/>
                </a:lnTo>
                <a:lnTo>
                  <a:pt x="4305" y="643"/>
                </a:lnTo>
                <a:lnTo>
                  <a:pt x="2183" y="1644"/>
                </a:lnTo>
                <a:lnTo>
                  <a:pt x="2183" y="2194"/>
                </a:lnTo>
                <a:lnTo>
                  <a:pt x="2798" y="1979"/>
                </a:lnTo>
                <a:lnTo>
                  <a:pt x="3035" y="1895"/>
                </a:lnTo>
                <a:lnTo>
                  <a:pt x="3035" y="1889"/>
                </a:lnTo>
                <a:lnTo>
                  <a:pt x="3042" y="1892"/>
                </a:lnTo>
                <a:lnTo>
                  <a:pt x="3068" y="1884"/>
                </a:lnTo>
                <a:lnTo>
                  <a:pt x="3068" y="1909"/>
                </a:lnTo>
                <a:lnTo>
                  <a:pt x="3862" y="2381"/>
                </a:lnTo>
                <a:lnTo>
                  <a:pt x="3862" y="6313"/>
                </a:lnTo>
                <a:lnTo>
                  <a:pt x="4177" y="6313"/>
                </a:lnTo>
                <a:lnTo>
                  <a:pt x="4177" y="6722"/>
                </a:lnTo>
                <a:lnTo>
                  <a:pt x="2865" y="6722"/>
                </a:lnTo>
                <a:lnTo>
                  <a:pt x="2661" y="6722"/>
                </a:lnTo>
                <a:lnTo>
                  <a:pt x="2661" y="6517"/>
                </a:lnTo>
                <a:lnTo>
                  <a:pt x="2661" y="2458"/>
                </a:lnTo>
                <a:lnTo>
                  <a:pt x="538" y="3202"/>
                </a:lnTo>
                <a:lnTo>
                  <a:pt x="538" y="6556"/>
                </a:lnTo>
                <a:lnTo>
                  <a:pt x="538" y="6759"/>
                </a:lnTo>
                <a:lnTo>
                  <a:pt x="334" y="6759"/>
                </a:lnTo>
                <a:lnTo>
                  <a:pt x="0" y="6759"/>
                </a:lnTo>
                <a:lnTo>
                  <a:pt x="0" y="6351"/>
                </a:lnTo>
                <a:close/>
                <a:moveTo>
                  <a:pt x="776" y="6707"/>
                </a:moveTo>
                <a:lnTo>
                  <a:pt x="776" y="6707"/>
                </a:lnTo>
                <a:lnTo>
                  <a:pt x="1501" y="6707"/>
                </a:lnTo>
                <a:lnTo>
                  <a:pt x="2348" y="6707"/>
                </a:lnTo>
                <a:lnTo>
                  <a:pt x="2348" y="5989"/>
                </a:lnTo>
                <a:lnTo>
                  <a:pt x="1501" y="6044"/>
                </a:lnTo>
                <a:lnTo>
                  <a:pt x="776" y="6092"/>
                </a:lnTo>
                <a:lnTo>
                  <a:pt x="776" y="6707"/>
                </a:lnTo>
                <a:close/>
                <a:moveTo>
                  <a:pt x="776" y="4048"/>
                </a:moveTo>
                <a:lnTo>
                  <a:pt x="776" y="4048"/>
                </a:lnTo>
                <a:lnTo>
                  <a:pt x="1501" y="3842"/>
                </a:lnTo>
                <a:lnTo>
                  <a:pt x="2348" y="3604"/>
                </a:lnTo>
                <a:lnTo>
                  <a:pt x="2348" y="2883"/>
                </a:lnTo>
                <a:lnTo>
                  <a:pt x="1501" y="3178"/>
                </a:lnTo>
                <a:lnTo>
                  <a:pt x="776" y="3431"/>
                </a:lnTo>
                <a:lnTo>
                  <a:pt x="776" y="4048"/>
                </a:lnTo>
                <a:close/>
                <a:moveTo>
                  <a:pt x="776" y="4926"/>
                </a:moveTo>
                <a:lnTo>
                  <a:pt x="776" y="4926"/>
                </a:lnTo>
                <a:lnTo>
                  <a:pt x="1501" y="4788"/>
                </a:lnTo>
                <a:lnTo>
                  <a:pt x="2348" y="4628"/>
                </a:lnTo>
                <a:lnTo>
                  <a:pt x="2348" y="3909"/>
                </a:lnTo>
                <a:lnTo>
                  <a:pt x="1501" y="4124"/>
                </a:lnTo>
                <a:lnTo>
                  <a:pt x="776" y="4310"/>
                </a:lnTo>
                <a:lnTo>
                  <a:pt x="776" y="4926"/>
                </a:lnTo>
                <a:close/>
                <a:moveTo>
                  <a:pt x="776" y="5811"/>
                </a:moveTo>
                <a:lnTo>
                  <a:pt x="776" y="5811"/>
                </a:lnTo>
                <a:lnTo>
                  <a:pt x="1501" y="5741"/>
                </a:lnTo>
                <a:lnTo>
                  <a:pt x="2348" y="5661"/>
                </a:lnTo>
                <a:lnTo>
                  <a:pt x="2348" y="4942"/>
                </a:lnTo>
                <a:lnTo>
                  <a:pt x="1501" y="5078"/>
                </a:lnTo>
                <a:lnTo>
                  <a:pt x="776" y="5194"/>
                </a:lnTo>
                <a:lnTo>
                  <a:pt x="776" y="58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>
              <a:solidFill>
                <a:schemeClr val="tx1"/>
              </a:solidFill>
              <a:ea typeface="宋体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771007" y="4544542"/>
            <a:ext cx="551691" cy="551691"/>
            <a:chOff x="3264324" y="1749600"/>
            <a:chExt cx="348156" cy="348156"/>
          </a:xfrm>
        </p:grpSpPr>
        <p:sp>
          <p:nvSpPr>
            <p:cNvPr id="19" name="矩形 18"/>
            <p:cNvSpPr/>
            <p:nvPr/>
          </p:nvSpPr>
          <p:spPr>
            <a:xfrm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5400000"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314611" y="4544542"/>
            <a:ext cx="551691" cy="551691"/>
            <a:chOff x="3264324" y="1749600"/>
            <a:chExt cx="348156" cy="348156"/>
          </a:xfrm>
        </p:grpSpPr>
        <p:sp>
          <p:nvSpPr>
            <p:cNvPr id="16" name="矩形 15"/>
            <p:cNvSpPr/>
            <p:nvPr/>
          </p:nvSpPr>
          <p:spPr>
            <a:xfrm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 rot="5400000">
              <a:off x="3264324" y="1900818"/>
              <a:ext cx="348156" cy="4571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5900817" y="7031521"/>
            <a:ext cx="4209670" cy="1143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4975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数据无缝对接</a:t>
            </a:r>
            <a:endParaRPr lang="zh-CN" altLang="en-US" sz="4975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2" name="Freeform 5"/>
          <p:cNvSpPr/>
          <p:nvPr/>
        </p:nvSpPr>
        <p:spPr bwMode="auto">
          <a:xfrm>
            <a:off x="4626631" y="6992021"/>
            <a:ext cx="420967" cy="144122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62517" tIns="81258" rIns="162517" bIns="81258" numCol="1" anchor="t" anchorCtr="0" compatLnSpc="1"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23" name="Freeform 5"/>
          <p:cNvSpPr/>
          <p:nvPr/>
        </p:nvSpPr>
        <p:spPr bwMode="auto">
          <a:xfrm flipH="1">
            <a:off x="10554026" y="6992021"/>
            <a:ext cx="420967" cy="1441220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162517" tIns="81258" rIns="162517" bIns="81258" numCol="1" anchor="t" anchorCtr="0" compatLnSpc="1"/>
          <a:p>
            <a:endParaRPr lang="zh-CN" altLang="en-US" sz="5155">
              <a:solidFill>
                <a:schemeClr val="tx1"/>
              </a:solidFill>
            </a:endParaRPr>
          </a:p>
        </p:txBody>
      </p:sp>
      <p:sp>
        <p:nvSpPr>
          <p:cNvPr id="24" name="TextBox 31"/>
          <p:cNvSpPr txBox="1"/>
          <p:nvPr/>
        </p:nvSpPr>
        <p:spPr>
          <a:xfrm>
            <a:off x="2656099" y="5571116"/>
            <a:ext cx="2269610" cy="342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135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收银台、门店后台</a:t>
            </a:r>
            <a:endParaRPr lang="zh-CN" altLang="en-US" sz="2135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6" name="TextBox 32"/>
          <p:cNvSpPr txBox="1"/>
          <p:nvPr/>
        </p:nvSpPr>
        <p:spPr>
          <a:xfrm>
            <a:off x="7154606" y="5570507"/>
            <a:ext cx="2346178" cy="342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135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摄像头，触摸设备</a:t>
            </a:r>
            <a:endParaRPr lang="zh-CN" altLang="en-US" sz="2135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0" name="TextBox 33"/>
          <p:cNvSpPr txBox="1"/>
          <p:nvPr/>
        </p:nvSpPr>
        <p:spPr>
          <a:xfrm>
            <a:off x="11913351" y="5570729"/>
            <a:ext cx="2073253" cy="342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135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小程序，公众号</a:t>
            </a:r>
            <a:endParaRPr lang="zh-CN" altLang="en-US" sz="2135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2385"/>
            <a:ext cx="16269335" cy="1017333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34563" y="1111385"/>
            <a:ext cx="3583698" cy="570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服务分部</a:t>
            </a:r>
            <a:endParaRPr lang="zh-CN" altLang="en-US" sz="3555" b="1" dirty="0" smtClean="0">
              <a:solidFill>
                <a:srgbClr val="58595B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32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3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pic>
        <p:nvPicPr>
          <p:cNvPr id="19" name="图片 18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pic>
        <p:nvPicPr>
          <p:cNvPr id="27" name="Picture 11" descr="C:\Documents and Settings\leic\桌面\PPT\平时用的.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1335405"/>
            <a:ext cx="10748645" cy="892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07153" y="1481112"/>
            <a:ext cx="11436229" cy="305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203" tIns="62641" rIns="120203" bIns="62641">
            <a:spAutoFit/>
          </a:bodyPr>
          <a:p>
            <a:pPr marL="342900" indent="-342900">
              <a:lnSpc>
                <a:spcPct val="200000"/>
              </a:lnSpc>
              <a:buClr>
                <a:srgbClr val="E87A90"/>
              </a:buClr>
              <a:buFont typeface="Arial" pitchFamily="34" charset="0"/>
              <a:buChar char="•"/>
            </a:pPr>
            <a:r>
              <a:rPr lang="zh-CN" altLang="en-US" sz="3000" dirty="0">
                <a:latin typeface="微软雅黑" pitchFamily="2" charset="-122"/>
                <a:ea typeface="微软雅黑" pitchFamily="2" charset="-122"/>
              </a:rPr>
              <a:t>遍布全国省份，覆盖</a:t>
            </a:r>
            <a:r>
              <a:rPr lang="en-US" altLang="zh-CN" sz="3000" dirty="0">
                <a:latin typeface="微软雅黑" pitchFamily="2" charset="-122"/>
                <a:ea typeface="微软雅黑" pitchFamily="2" charset="-122"/>
              </a:rPr>
              <a:t>500</a:t>
            </a:r>
            <a:r>
              <a:rPr lang="zh-CN" altLang="en-US" sz="3000" dirty="0">
                <a:latin typeface="微软雅黑" pitchFamily="2" charset="-122"/>
                <a:ea typeface="微软雅黑" pitchFamily="2" charset="-122"/>
              </a:rPr>
              <a:t>多个大中城市</a:t>
            </a:r>
            <a:r>
              <a:rPr lang="zh-CN" altLang="en-US" sz="3000" dirty="0" smtClean="0">
                <a:latin typeface="微软雅黑" pitchFamily="2" charset="-122"/>
                <a:ea typeface="微软雅黑" pitchFamily="2" charset="-122"/>
              </a:rPr>
              <a:t>；</a:t>
            </a:r>
            <a:endParaRPr lang="zh-CN" altLang="en-US" sz="3000" dirty="0" smtClean="0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lnSpc>
                <a:spcPct val="200000"/>
              </a:lnSpc>
              <a:buClr>
                <a:srgbClr val="E87A90"/>
              </a:buClr>
              <a:buFont typeface="Arial" pitchFamily="34" charset="0"/>
              <a:buChar char="•"/>
            </a:pPr>
            <a:r>
              <a:rPr lang="en-US" altLang="zh-CN" sz="3000" dirty="0" smtClean="0">
                <a:latin typeface="微软雅黑" pitchFamily="2" charset="-122"/>
                <a:ea typeface="微软雅黑" pitchFamily="2" charset="-122"/>
              </a:rPr>
              <a:t>1300</a:t>
            </a:r>
            <a:r>
              <a:rPr lang="zh-CN" altLang="en-US" sz="3000" dirty="0">
                <a:latin typeface="微软雅黑" pitchFamily="2" charset="-122"/>
                <a:ea typeface="微软雅黑" pitchFamily="2" charset="-122"/>
              </a:rPr>
              <a:t>多家合作伙伴及服务机构</a:t>
            </a:r>
            <a:r>
              <a:rPr lang="zh-CN" altLang="en-US" sz="3000" dirty="0" smtClean="0">
                <a:latin typeface="微软雅黑" pitchFamily="2" charset="-122"/>
                <a:ea typeface="微软雅黑" pitchFamily="2" charset="-122"/>
              </a:rPr>
              <a:t>；</a:t>
            </a:r>
            <a:endParaRPr lang="zh-CN" altLang="en-US" sz="3000" dirty="0" smtClean="0">
              <a:latin typeface="微软雅黑" pitchFamily="2" charset="-122"/>
              <a:ea typeface="微软雅黑" pitchFamily="2" charset="-122"/>
            </a:endParaRPr>
          </a:p>
          <a:p>
            <a:pPr marL="342900" indent="-342900">
              <a:lnSpc>
                <a:spcPct val="200000"/>
              </a:lnSpc>
              <a:buClr>
                <a:srgbClr val="E87A90"/>
              </a:buClr>
              <a:buFont typeface="Arial" pitchFamily="34" charset="0"/>
              <a:buChar char="•"/>
            </a:pPr>
            <a:r>
              <a:rPr lang="zh-CN" altLang="en-US" sz="3000" dirty="0">
                <a:latin typeface="微软雅黑" pitchFamily="2" charset="-122"/>
                <a:ea typeface="微软雅黑" pitchFamily="2" charset="-122"/>
              </a:rPr>
              <a:t>强大的服务支持网络</a:t>
            </a:r>
            <a:r>
              <a:rPr lang="zh-CN" altLang="en-US" sz="3600" dirty="0">
                <a:latin typeface="微软雅黑" pitchFamily="2" charset="-122"/>
                <a:ea typeface="微软雅黑" pitchFamily="2" charset="-122"/>
              </a:rPr>
              <a:t>。</a:t>
            </a:r>
            <a:endParaRPr lang="zh-CN" altLang="en-US" sz="3600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（智慧一）什么是扫描购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959745" y="1966764"/>
            <a:ext cx="14205915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</a:t>
            </a: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应用于门店，通过门店扫码自助购物结算的微信小程序。扫码进入门店、扫码选择商品并结算，实现自助购物自助结算，节省门店人力资源成本。</a:t>
            </a:r>
            <a:endParaRPr lang="zh-CN" altLang="en-US" sz="3200" b="1" dirty="0" smtClean="0"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与思迅全专卖</a:t>
            </a:r>
            <a:r>
              <a:rPr lang="en-US" altLang="zh-CN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10</a:t>
            </a: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产品无缝对接的思迅O2O产品，</a:t>
            </a:r>
            <a:endParaRPr lang="zh-CN" altLang="en-US" sz="3200" b="1" dirty="0" smtClean="0">
              <a:latin typeface="华文仿宋" panose="02010600040101010101" pitchFamily="2" charset="-122"/>
              <a:ea typeface="华文仿宋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00" y="4273918"/>
            <a:ext cx="16115293" cy="5903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75519" y="822776"/>
            <a:ext cx="15040790" cy="1604579"/>
            <a:chOff x="323527" y="195486"/>
            <a:chExt cx="8462626" cy="902808"/>
          </a:xfrm>
        </p:grpSpPr>
        <p:sp>
          <p:nvSpPr>
            <p:cNvPr id="13" name="TextBox 12"/>
            <p:cNvSpPr txBox="1"/>
            <p:nvPr/>
          </p:nvSpPr>
          <p:spPr>
            <a:xfrm>
              <a:off x="323527" y="195486"/>
              <a:ext cx="7587073" cy="446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265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进店的顾客停留时间很短，大多只是逛一圈就走了</a:t>
              </a:r>
              <a:endParaRPr lang="zh-CN" altLang="en-US" sz="426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 flipV="1">
              <a:off x="395536" y="1071604"/>
              <a:ext cx="8390617" cy="2669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1915" y="1905"/>
            <a:ext cx="16332835" cy="11435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13605" y="2151279"/>
            <a:ext cx="9173272" cy="1605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痛点：</a:t>
            </a:r>
            <a:r>
              <a:rPr lang="zh-CN" altLang="en-US" sz="4800" smtClean="0">
                <a:latin typeface="微软雅黑" pitchFamily="2" charset="-122"/>
                <a:ea typeface="微软雅黑" pitchFamily="2" charset="-122"/>
                <a:sym typeface="+mn-ea"/>
              </a:rPr>
              <a:t>店铺活动期间收银员人手不足，排队等待时间长</a:t>
            </a:r>
            <a:endParaRPr lang="zh-CN" altLang="en-US" sz="48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4415545"/>
            <a:ext cx="9058344" cy="31819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—</a:t>
            </a:r>
            <a:r>
              <a:rPr lang="zh-CN" altLang="en-US" sz="3965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扫</a:t>
            </a:r>
            <a:r>
              <a:rPr lang="zh-CN" altLang="en-US" sz="3965" b="1" smtClean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码购</a:t>
            </a:r>
            <a:endParaRPr lang="en-US" altLang="zh-CN" sz="515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r>
              <a:rPr lang="en-US" altLang="zh-CN" sz="3245">
                <a:latin typeface="微软雅黑" pitchFamily="2" charset="-122"/>
                <a:ea typeface="微软雅黑" pitchFamily="2" charset="-122"/>
                <a:sym typeface="+mn-ea"/>
              </a:rPr>
              <a:t>1</a:t>
            </a:r>
            <a:r>
              <a:rPr lang="zh-CN" altLang="en-US" sz="3245" smtClean="0">
                <a:latin typeface="微软雅黑" pitchFamily="2" charset="-122"/>
                <a:ea typeface="微软雅黑" pitchFamily="2" charset="-122"/>
                <a:sym typeface="+mn-ea"/>
              </a:rPr>
              <a:t>、会员关注店铺扫码购小程序</a:t>
            </a:r>
            <a:endParaRPr lang="en-US" altLang="zh-CN" sz="3245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en-US" altLang="zh-CN" sz="3245" smtClean="0">
                <a:latin typeface="微软雅黑" pitchFamily="2" charset="-122"/>
                <a:ea typeface="微软雅黑" pitchFamily="2" charset="-122"/>
                <a:sym typeface="+mn-ea"/>
              </a:rPr>
              <a:t>2</a:t>
            </a:r>
            <a:r>
              <a:rPr lang="zh-CN" altLang="en-US" sz="3245" smtClean="0">
                <a:latin typeface="微软雅黑" pitchFamily="2" charset="-122"/>
                <a:ea typeface="微软雅黑" pitchFamily="2" charset="-122"/>
                <a:sym typeface="+mn-ea"/>
              </a:rPr>
              <a:t>、手机扫码商品条码，自助结算</a:t>
            </a:r>
            <a:endParaRPr lang="en-US" altLang="zh-CN" sz="3245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en-US" altLang="zh-CN" sz="3245" smtClean="0">
                <a:latin typeface="微软雅黑" pitchFamily="2" charset="-122"/>
                <a:ea typeface="微软雅黑" pitchFamily="2" charset="-122"/>
                <a:sym typeface="+mn-ea"/>
              </a:rPr>
              <a:t>3</a:t>
            </a:r>
            <a:r>
              <a:rPr lang="zh-CN" altLang="en-US" sz="3245" smtClean="0">
                <a:latin typeface="微软雅黑" pitchFamily="2" charset="-122"/>
                <a:ea typeface="微软雅黑" pitchFamily="2" charset="-122"/>
                <a:sym typeface="+mn-ea"/>
              </a:rPr>
              <a:t>、即拿即走</a:t>
            </a:r>
            <a:endParaRPr lang="en-US" altLang="zh-CN" sz="515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312818" y="4176912"/>
            <a:ext cx="10071351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000001门店小程序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38" y="2151279"/>
            <a:ext cx="5484787" cy="5535584"/>
          </a:xfrm>
          <a:prstGeom prst="rect">
            <a:avLst/>
          </a:prstGeom>
        </p:spPr>
      </p:pic>
      <p:pic>
        <p:nvPicPr>
          <p:cNvPr id="10" name="图片 9" descr="商品条码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917" y="7957356"/>
            <a:ext cx="3835795" cy="1085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105410"/>
            <a:ext cx="16269335" cy="103289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28178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（智慧二）</a:t>
            </a:r>
            <a:r>
              <a:rPr lang="zh-CN" altLang="en-US" sz="5400" b="1" dirty="0" smtClean="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自助收银方案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26264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859" y="38652"/>
            <a:ext cx="2458960" cy="1069566"/>
          </a:xfrm>
          <a:prstGeom prst="rect">
            <a:avLst/>
          </a:prstGeom>
        </p:spPr>
      </p:pic>
      <p:cxnSp>
        <p:nvCxnSpPr>
          <p:cNvPr id="11" name="Straight Connector 53"/>
          <p:cNvCxnSpPr/>
          <p:nvPr/>
        </p:nvCxnSpPr>
        <p:spPr>
          <a:xfrm>
            <a:off x="3288212" y="5738024"/>
            <a:ext cx="0" cy="545064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14" name="Straight Connector 58"/>
          <p:cNvCxnSpPr/>
          <p:nvPr/>
        </p:nvCxnSpPr>
        <p:spPr>
          <a:xfrm>
            <a:off x="13039626" y="5738024"/>
            <a:ext cx="0" cy="545064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15" name="Straight Connector 45"/>
          <p:cNvCxnSpPr/>
          <p:nvPr/>
        </p:nvCxnSpPr>
        <p:spPr>
          <a:xfrm>
            <a:off x="8171313" y="5452183"/>
            <a:ext cx="0" cy="830906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16" name="Straight Connector 7"/>
          <p:cNvCxnSpPr/>
          <p:nvPr/>
        </p:nvCxnSpPr>
        <p:spPr>
          <a:xfrm>
            <a:off x="3288212" y="5738023"/>
            <a:ext cx="9751414" cy="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18" name="Oval 13"/>
          <p:cNvSpPr/>
          <p:nvPr/>
        </p:nvSpPr>
        <p:spPr>
          <a:xfrm>
            <a:off x="7691123" y="6176192"/>
            <a:ext cx="960383" cy="864536"/>
          </a:xfrm>
          <a:prstGeom prst="ellipse">
            <a:avLst/>
          </a:prstGeom>
          <a:gradFill>
            <a:gsLst>
              <a:gs pos="0">
                <a:srgbClr val="0A80F1"/>
              </a:gs>
              <a:gs pos="100000">
                <a:srgbClr val="0B6E38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  <a:effectLst>
            <a:outerShdw blurRad="1524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en-US" sz="3735" dirty="0">
              <a:solidFill>
                <a:srgbClr val="FEFABC"/>
              </a:solidFill>
              <a:latin typeface="+mn-ea"/>
              <a:sym typeface="Bebas" pitchFamily="2" charset="0"/>
            </a:endParaRPr>
          </a:p>
        </p:txBody>
      </p:sp>
      <p:sp>
        <p:nvSpPr>
          <p:cNvPr id="19" name="Freeform 46"/>
          <p:cNvSpPr>
            <a:spLocks noChangeAspect="1" noChangeArrowheads="1"/>
          </p:cNvSpPr>
          <p:nvPr/>
        </p:nvSpPr>
        <p:spPr bwMode="auto">
          <a:xfrm>
            <a:off x="7937312" y="6389902"/>
            <a:ext cx="471645" cy="40502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43947" tIns="21973" rIns="43947" bIns="21973" anchor="ctr"/>
          <a:p>
            <a:pPr defTabSz="1318260">
              <a:defRPr/>
            </a:pPr>
            <a:endParaRPr lang="en-US" sz="4665" kern="0" dirty="0">
              <a:solidFill>
                <a:srgbClr val="737572"/>
              </a:solidFill>
              <a:latin typeface="+mn-ea"/>
              <a:sym typeface="Bebas" pitchFamily="2" charset="0"/>
            </a:endParaRPr>
          </a:p>
        </p:txBody>
      </p:sp>
      <p:sp>
        <p:nvSpPr>
          <p:cNvPr id="20" name="Freeform 204"/>
          <p:cNvSpPr>
            <a:spLocks noEditPoints="1"/>
          </p:cNvSpPr>
          <p:nvPr/>
        </p:nvSpPr>
        <p:spPr bwMode="auto">
          <a:xfrm>
            <a:off x="1523702" y="3435666"/>
            <a:ext cx="532904" cy="1926794"/>
          </a:xfrm>
          <a:custGeom>
            <a:avLst/>
            <a:gdLst>
              <a:gd name="T0" fmla="*/ 280 w 287"/>
              <a:gd name="T1" fmla="*/ 271 h 1160"/>
              <a:gd name="T2" fmla="*/ 247 w 287"/>
              <a:gd name="T3" fmla="*/ 188 h 1160"/>
              <a:gd name="T4" fmla="*/ 213 w 287"/>
              <a:gd name="T5" fmla="*/ 135 h 1160"/>
              <a:gd name="T6" fmla="*/ 181 w 287"/>
              <a:gd name="T7" fmla="*/ 23 h 1160"/>
              <a:gd name="T8" fmla="*/ 82 w 287"/>
              <a:gd name="T9" fmla="*/ 57 h 1160"/>
              <a:gd name="T10" fmla="*/ 76 w 287"/>
              <a:gd name="T11" fmla="*/ 189 h 1160"/>
              <a:gd name="T12" fmla="*/ 40 w 287"/>
              <a:gd name="T13" fmla="*/ 237 h 1160"/>
              <a:gd name="T14" fmla="*/ 4 w 287"/>
              <a:gd name="T15" fmla="*/ 366 h 1160"/>
              <a:gd name="T16" fmla="*/ 7 w 287"/>
              <a:gd name="T17" fmla="*/ 412 h 1160"/>
              <a:gd name="T18" fmla="*/ 40 w 287"/>
              <a:gd name="T19" fmla="*/ 467 h 1160"/>
              <a:gd name="T20" fmla="*/ 35 w 287"/>
              <a:gd name="T21" fmla="*/ 546 h 1160"/>
              <a:gd name="T22" fmla="*/ 27 w 287"/>
              <a:gd name="T23" fmla="*/ 759 h 1160"/>
              <a:gd name="T24" fmla="*/ 47 w 287"/>
              <a:gd name="T25" fmla="*/ 843 h 1160"/>
              <a:gd name="T26" fmla="*/ 75 w 287"/>
              <a:gd name="T27" fmla="*/ 1036 h 1160"/>
              <a:gd name="T28" fmla="*/ 44 w 287"/>
              <a:gd name="T29" fmla="*/ 1127 h 1160"/>
              <a:gd name="T30" fmla="*/ 70 w 287"/>
              <a:gd name="T31" fmla="*/ 1155 h 1160"/>
              <a:gd name="T32" fmla="*/ 108 w 287"/>
              <a:gd name="T33" fmla="*/ 1107 h 1160"/>
              <a:gd name="T34" fmla="*/ 107 w 287"/>
              <a:gd name="T35" fmla="*/ 1141 h 1160"/>
              <a:gd name="T36" fmla="*/ 119 w 287"/>
              <a:gd name="T37" fmla="*/ 1132 h 1160"/>
              <a:gd name="T38" fmla="*/ 117 w 287"/>
              <a:gd name="T39" fmla="*/ 1050 h 1160"/>
              <a:gd name="T40" fmla="*/ 115 w 287"/>
              <a:gd name="T41" fmla="*/ 885 h 1160"/>
              <a:gd name="T42" fmla="*/ 167 w 287"/>
              <a:gd name="T43" fmla="*/ 851 h 1160"/>
              <a:gd name="T44" fmla="*/ 169 w 287"/>
              <a:gd name="T45" fmla="*/ 977 h 1160"/>
              <a:gd name="T46" fmla="*/ 154 w 287"/>
              <a:gd name="T47" fmla="*/ 1096 h 1160"/>
              <a:gd name="T48" fmla="*/ 148 w 287"/>
              <a:gd name="T49" fmla="*/ 1159 h 1160"/>
              <a:gd name="T50" fmla="*/ 205 w 287"/>
              <a:gd name="T51" fmla="*/ 1104 h 1160"/>
              <a:gd name="T52" fmla="*/ 202 w 287"/>
              <a:gd name="T53" fmla="*/ 1043 h 1160"/>
              <a:gd name="T54" fmla="*/ 234 w 287"/>
              <a:gd name="T55" fmla="*/ 852 h 1160"/>
              <a:gd name="T56" fmla="*/ 251 w 287"/>
              <a:gd name="T57" fmla="*/ 721 h 1160"/>
              <a:gd name="T58" fmla="*/ 265 w 287"/>
              <a:gd name="T59" fmla="*/ 535 h 1160"/>
              <a:gd name="T60" fmla="*/ 258 w 287"/>
              <a:gd name="T61" fmla="*/ 449 h 1160"/>
              <a:gd name="T62" fmla="*/ 244 w 287"/>
              <a:gd name="T63" fmla="*/ 388 h 1160"/>
              <a:gd name="T64" fmla="*/ 102 w 287"/>
              <a:gd name="T65" fmla="*/ 452 h 1160"/>
              <a:gd name="T66" fmla="*/ 114 w 287"/>
              <a:gd name="T67" fmla="*/ 452 h 1160"/>
              <a:gd name="T68" fmla="*/ 168 w 287"/>
              <a:gd name="T69" fmla="*/ 213 h 1160"/>
              <a:gd name="T70" fmla="*/ 117 w 287"/>
              <a:gd name="T71" fmla="*/ 344 h 1160"/>
              <a:gd name="T72" fmla="*/ 114 w 287"/>
              <a:gd name="T73" fmla="*/ 257 h 1160"/>
              <a:gd name="T74" fmla="*/ 102 w 287"/>
              <a:gd name="T75" fmla="*/ 205 h 1160"/>
              <a:gd name="T76" fmla="*/ 134 w 287"/>
              <a:gd name="T77" fmla="*/ 223 h 1160"/>
              <a:gd name="T78" fmla="*/ 152 w 287"/>
              <a:gd name="T79" fmla="*/ 222 h 1160"/>
              <a:gd name="T80" fmla="*/ 159 w 287"/>
              <a:gd name="T81" fmla="*/ 184 h 1160"/>
              <a:gd name="T82" fmla="*/ 189 w 287"/>
              <a:gd name="T83" fmla="*/ 176 h 1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7" h="1160">
                <a:moveTo>
                  <a:pt x="257" y="366"/>
                </a:moveTo>
                <a:cubicBezTo>
                  <a:pt x="258" y="353"/>
                  <a:pt x="279" y="285"/>
                  <a:pt x="280" y="271"/>
                </a:cubicBezTo>
                <a:cubicBezTo>
                  <a:pt x="281" y="257"/>
                  <a:pt x="287" y="214"/>
                  <a:pt x="282" y="199"/>
                </a:cubicBezTo>
                <a:cubicBezTo>
                  <a:pt x="277" y="183"/>
                  <a:pt x="247" y="188"/>
                  <a:pt x="247" y="188"/>
                </a:cubicBezTo>
                <a:cubicBezTo>
                  <a:pt x="247" y="188"/>
                  <a:pt x="240" y="172"/>
                  <a:pt x="226" y="168"/>
                </a:cubicBezTo>
                <a:cubicBezTo>
                  <a:pt x="211" y="164"/>
                  <a:pt x="229" y="145"/>
                  <a:pt x="213" y="135"/>
                </a:cubicBezTo>
                <a:cubicBezTo>
                  <a:pt x="203" y="128"/>
                  <a:pt x="206" y="92"/>
                  <a:pt x="202" y="78"/>
                </a:cubicBezTo>
                <a:cubicBezTo>
                  <a:pt x="199" y="64"/>
                  <a:pt x="190" y="35"/>
                  <a:pt x="181" y="23"/>
                </a:cubicBezTo>
                <a:cubicBezTo>
                  <a:pt x="171" y="10"/>
                  <a:pt x="152" y="17"/>
                  <a:pt x="152" y="17"/>
                </a:cubicBezTo>
                <a:cubicBezTo>
                  <a:pt x="108" y="0"/>
                  <a:pt x="86" y="37"/>
                  <a:pt x="82" y="57"/>
                </a:cubicBezTo>
                <a:cubicBezTo>
                  <a:pt x="79" y="77"/>
                  <a:pt x="89" y="114"/>
                  <a:pt x="77" y="140"/>
                </a:cubicBezTo>
                <a:cubicBezTo>
                  <a:pt x="66" y="165"/>
                  <a:pt x="91" y="174"/>
                  <a:pt x="76" y="189"/>
                </a:cubicBezTo>
                <a:cubicBezTo>
                  <a:pt x="60" y="203"/>
                  <a:pt x="74" y="208"/>
                  <a:pt x="59" y="215"/>
                </a:cubicBezTo>
                <a:cubicBezTo>
                  <a:pt x="45" y="221"/>
                  <a:pt x="40" y="224"/>
                  <a:pt x="40" y="237"/>
                </a:cubicBezTo>
                <a:cubicBezTo>
                  <a:pt x="40" y="250"/>
                  <a:pt x="28" y="284"/>
                  <a:pt x="22" y="314"/>
                </a:cubicBezTo>
                <a:cubicBezTo>
                  <a:pt x="15" y="344"/>
                  <a:pt x="8" y="355"/>
                  <a:pt x="4" y="366"/>
                </a:cubicBezTo>
                <a:cubicBezTo>
                  <a:pt x="0" y="378"/>
                  <a:pt x="2" y="382"/>
                  <a:pt x="4" y="388"/>
                </a:cubicBezTo>
                <a:cubicBezTo>
                  <a:pt x="6" y="393"/>
                  <a:pt x="7" y="394"/>
                  <a:pt x="7" y="412"/>
                </a:cubicBezTo>
                <a:cubicBezTo>
                  <a:pt x="7" y="431"/>
                  <a:pt x="38" y="434"/>
                  <a:pt x="38" y="434"/>
                </a:cubicBezTo>
                <a:cubicBezTo>
                  <a:pt x="38" y="434"/>
                  <a:pt x="40" y="451"/>
                  <a:pt x="40" y="467"/>
                </a:cubicBezTo>
                <a:cubicBezTo>
                  <a:pt x="40" y="482"/>
                  <a:pt x="30" y="526"/>
                  <a:pt x="28" y="538"/>
                </a:cubicBezTo>
                <a:cubicBezTo>
                  <a:pt x="26" y="550"/>
                  <a:pt x="35" y="546"/>
                  <a:pt x="35" y="546"/>
                </a:cubicBezTo>
                <a:cubicBezTo>
                  <a:pt x="35" y="546"/>
                  <a:pt x="35" y="559"/>
                  <a:pt x="33" y="578"/>
                </a:cubicBezTo>
                <a:cubicBezTo>
                  <a:pt x="30" y="597"/>
                  <a:pt x="27" y="724"/>
                  <a:pt x="27" y="759"/>
                </a:cubicBezTo>
                <a:cubicBezTo>
                  <a:pt x="27" y="794"/>
                  <a:pt x="23" y="842"/>
                  <a:pt x="27" y="842"/>
                </a:cubicBezTo>
                <a:cubicBezTo>
                  <a:pt x="32" y="842"/>
                  <a:pt x="47" y="843"/>
                  <a:pt x="47" y="843"/>
                </a:cubicBezTo>
                <a:cubicBezTo>
                  <a:pt x="47" y="843"/>
                  <a:pt x="45" y="866"/>
                  <a:pt x="46" y="895"/>
                </a:cubicBezTo>
                <a:cubicBezTo>
                  <a:pt x="47" y="923"/>
                  <a:pt x="70" y="1014"/>
                  <a:pt x="75" y="1036"/>
                </a:cubicBezTo>
                <a:cubicBezTo>
                  <a:pt x="79" y="1059"/>
                  <a:pt x="78" y="1079"/>
                  <a:pt x="70" y="1091"/>
                </a:cubicBezTo>
                <a:cubicBezTo>
                  <a:pt x="63" y="1103"/>
                  <a:pt x="57" y="1118"/>
                  <a:pt x="44" y="1127"/>
                </a:cubicBezTo>
                <a:cubicBezTo>
                  <a:pt x="31" y="1137"/>
                  <a:pt x="26" y="1141"/>
                  <a:pt x="28" y="1150"/>
                </a:cubicBezTo>
                <a:cubicBezTo>
                  <a:pt x="30" y="1158"/>
                  <a:pt x="46" y="1156"/>
                  <a:pt x="70" y="1155"/>
                </a:cubicBezTo>
                <a:cubicBezTo>
                  <a:pt x="94" y="1154"/>
                  <a:pt x="91" y="1139"/>
                  <a:pt x="94" y="1132"/>
                </a:cubicBezTo>
                <a:cubicBezTo>
                  <a:pt x="97" y="1125"/>
                  <a:pt x="108" y="1107"/>
                  <a:pt x="108" y="1107"/>
                </a:cubicBezTo>
                <a:cubicBezTo>
                  <a:pt x="108" y="1107"/>
                  <a:pt x="111" y="1110"/>
                  <a:pt x="111" y="1118"/>
                </a:cubicBezTo>
                <a:cubicBezTo>
                  <a:pt x="111" y="1127"/>
                  <a:pt x="107" y="1141"/>
                  <a:pt x="107" y="1141"/>
                </a:cubicBezTo>
                <a:cubicBezTo>
                  <a:pt x="117" y="1141"/>
                  <a:pt x="117" y="1141"/>
                  <a:pt x="117" y="1141"/>
                </a:cubicBezTo>
                <a:cubicBezTo>
                  <a:pt x="117" y="1141"/>
                  <a:pt x="120" y="1140"/>
                  <a:pt x="119" y="1132"/>
                </a:cubicBezTo>
                <a:cubicBezTo>
                  <a:pt x="118" y="1124"/>
                  <a:pt x="123" y="1106"/>
                  <a:pt x="127" y="1091"/>
                </a:cubicBezTo>
                <a:cubicBezTo>
                  <a:pt x="132" y="1075"/>
                  <a:pt x="123" y="1057"/>
                  <a:pt x="117" y="1050"/>
                </a:cubicBezTo>
                <a:cubicBezTo>
                  <a:pt x="112" y="1044"/>
                  <a:pt x="114" y="1009"/>
                  <a:pt x="115" y="974"/>
                </a:cubicBezTo>
                <a:cubicBezTo>
                  <a:pt x="117" y="939"/>
                  <a:pt x="119" y="901"/>
                  <a:pt x="115" y="885"/>
                </a:cubicBezTo>
                <a:cubicBezTo>
                  <a:pt x="112" y="868"/>
                  <a:pt x="107" y="846"/>
                  <a:pt x="107" y="846"/>
                </a:cubicBezTo>
                <a:cubicBezTo>
                  <a:pt x="167" y="851"/>
                  <a:pt x="167" y="851"/>
                  <a:pt x="167" y="851"/>
                </a:cubicBezTo>
                <a:cubicBezTo>
                  <a:pt x="167" y="851"/>
                  <a:pt x="169" y="863"/>
                  <a:pt x="169" y="889"/>
                </a:cubicBezTo>
                <a:cubicBezTo>
                  <a:pt x="169" y="916"/>
                  <a:pt x="169" y="934"/>
                  <a:pt x="169" y="977"/>
                </a:cubicBezTo>
                <a:cubicBezTo>
                  <a:pt x="169" y="1019"/>
                  <a:pt x="165" y="1035"/>
                  <a:pt x="160" y="1051"/>
                </a:cubicBezTo>
                <a:cubicBezTo>
                  <a:pt x="156" y="1068"/>
                  <a:pt x="159" y="1080"/>
                  <a:pt x="154" y="1096"/>
                </a:cubicBezTo>
                <a:cubicBezTo>
                  <a:pt x="149" y="1113"/>
                  <a:pt x="140" y="1125"/>
                  <a:pt x="135" y="1134"/>
                </a:cubicBezTo>
                <a:cubicBezTo>
                  <a:pt x="129" y="1143"/>
                  <a:pt x="127" y="1158"/>
                  <a:pt x="148" y="1159"/>
                </a:cubicBezTo>
                <a:cubicBezTo>
                  <a:pt x="170" y="1160"/>
                  <a:pt x="196" y="1150"/>
                  <a:pt x="196" y="1140"/>
                </a:cubicBezTo>
                <a:cubicBezTo>
                  <a:pt x="196" y="1131"/>
                  <a:pt x="198" y="1119"/>
                  <a:pt x="205" y="1104"/>
                </a:cubicBezTo>
                <a:cubicBezTo>
                  <a:pt x="213" y="1088"/>
                  <a:pt x="206" y="1075"/>
                  <a:pt x="204" y="1069"/>
                </a:cubicBezTo>
                <a:cubicBezTo>
                  <a:pt x="201" y="1062"/>
                  <a:pt x="202" y="1055"/>
                  <a:pt x="202" y="1043"/>
                </a:cubicBezTo>
                <a:cubicBezTo>
                  <a:pt x="202" y="1031"/>
                  <a:pt x="213" y="991"/>
                  <a:pt x="225" y="947"/>
                </a:cubicBezTo>
                <a:cubicBezTo>
                  <a:pt x="237" y="903"/>
                  <a:pt x="234" y="852"/>
                  <a:pt x="234" y="852"/>
                </a:cubicBezTo>
                <a:cubicBezTo>
                  <a:pt x="243" y="852"/>
                  <a:pt x="243" y="852"/>
                  <a:pt x="243" y="852"/>
                </a:cubicBezTo>
                <a:cubicBezTo>
                  <a:pt x="243" y="852"/>
                  <a:pt x="244" y="787"/>
                  <a:pt x="251" y="721"/>
                </a:cubicBezTo>
                <a:cubicBezTo>
                  <a:pt x="258" y="654"/>
                  <a:pt x="248" y="585"/>
                  <a:pt x="248" y="566"/>
                </a:cubicBezTo>
                <a:cubicBezTo>
                  <a:pt x="248" y="547"/>
                  <a:pt x="255" y="539"/>
                  <a:pt x="265" y="535"/>
                </a:cubicBezTo>
                <a:cubicBezTo>
                  <a:pt x="276" y="530"/>
                  <a:pt x="277" y="528"/>
                  <a:pt x="272" y="510"/>
                </a:cubicBezTo>
                <a:cubicBezTo>
                  <a:pt x="266" y="492"/>
                  <a:pt x="258" y="449"/>
                  <a:pt x="258" y="449"/>
                </a:cubicBezTo>
                <a:cubicBezTo>
                  <a:pt x="258" y="449"/>
                  <a:pt x="257" y="443"/>
                  <a:pt x="251" y="424"/>
                </a:cubicBezTo>
                <a:cubicBezTo>
                  <a:pt x="244" y="406"/>
                  <a:pt x="244" y="388"/>
                  <a:pt x="244" y="388"/>
                </a:cubicBezTo>
                <a:cubicBezTo>
                  <a:pt x="244" y="388"/>
                  <a:pt x="256" y="378"/>
                  <a:pt x="257" y="366"/>
                </a:cubicBezTo>
                <a:close/>
                <a:moveTo>
                  <a:pt x="102" y="452"/>
                </a:moveTo>
                <a:cubicBezTo>
                  <a:pt x="110" y="434"/>
                  <a:pt x="110" y="434"/>
                  <a:pt x="110" y="434"/>
                </a:cubicBezTo>
                <a:cubicBezTo>
                  <a:pt x="114" y="452"/>
                  <a:pt x="114" y="452"/>
                  <a:pt x="114" y="452"/>
                </a:cubicBezTo>
                <a:lnTo>
                  <a:pt x="102" y="452"/>
                </a:lnTo>
                <a:close/>
                <a:moveTo>
                  <a:pt x="168" y="213"/>
                </a:moveTo>
                <a:cubicBezTo>
                  <a:pt x="158" y="230"/>
                  <a:pt x="141" y="260"/>
                  <a:pt x="135" y="285"/>
                </a:cubicBezTo>
                <a:cubicBezTo>
                  <a:pt x="128" y="309"/>
                  <a:pt x="117" y="344"/>
                  <a:pt x="117" y="344"/>
                </a:cubicBezTo>
                <a:cubicBezTo>
                  <a:pt x="117" y="344"/>
                  <a:pt x="116" y="338"/>
                  <a:pt x="115" y="329"/>
                </a:cubicBezTo>
                <a:cubicBezTo>
                  <a:pt x="114" y="320"/>
                  <a:pt x="114" y="277"/>
                  <a:pt x="114" y="257"/>
                </a:cubicBezTo>
                <a:cubicBezTo>
                  <a:pt x="114" y="237"/>
                  <a:pt x="115" y="220"/>
                  <a:pt x="112" y="219"/>
                </a:cubicBezTo>
                <a:cubicBezTo>
                  <a:pt x="108" y="217"/>
                  <a:pt x="102" y="205"/>
                  <a:pt x="102" y="205"/>
                </a:cubicBezTo>
                <a:cubicBezTo>
                  <a:pt x="124" y="175"/>
                  <a:pt x="124" y="175"/>
                  <a:pt x="124" y="175"/>
                </a:cubicBezTo>
                <a:cubicBezTo>
                  <a:pt x="117" y="218"/>
                  <a:pt x="129" y="210"/>
                  <a:pt x="134" y="223"/>
                </a:cubicBezTo>
                <a:cubicBezTo>
                  <a:pt x="138" y="236"/>
                  <a:pt x="133" y="269"/>
                  <a:pt x="136" y="253"/>
                </a:cubicBezTo>
                <a:cubicBezTo>
                  <a:pt x="138" y="238"/>
                  <a:pt x="146" y="237"/>
                  <a:pt x="152" y="222"/>
                </a:cubicBezTo>
                <a:cubicBezTo>
                  <a:pt x="159" y="207"/>
                  <a:pt x="139" y="196"/>
                  <a:pt x="139" y="196"/>
                </a:cubicBezTo>
                <a:cubicBezTo>
                  <a:pt x="139" y="196"/>
                  <a:pt x="150" y="192"/>
                  <a:pt x="159" y="184"/>
                </a:cubicBezTo>
                <a:cubicBezTo>
                  <a:pt x="169" y="175"/>
                  <a:pt x="182" y="164"/>
                  <a:pt x="182" y="164"/>
                </a:cubicBezTo>
                <a:cubicBezTo>
                  <a:pt x="189" y="176"/>
                  <a:pt x="189" y="176"/>
                  <a:pt x="189" y="176"/>
                </a:cubicBezTo>
                <a:cubicBezTo>
                  <a:pt x="189" y="176"/>
                  <a:pt x="178" y="196"/>
                  <a:pt x="168" y="213"/>
                </a:cubicBezTo>
                <a:close/>
              </a:path>
            </a:pathLst>
          </a:custGeom>
          <a:gradFill>
            <a:gsLst>
              <a:gs pos="0">
                <a:srgbClr val="0A80F1"/>
              </a:gs>
              <a:gs pos="100000">
                <a:srgbClr val="0B6E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58596" rIns="0" bIns="58596" numCol="1" spcCol="0" rtlCol="0" fromWordArt="0" anchor="ctr" anchorCtr="0" forceAA="0" compatLnSpc="1">
            <a:noAutofit/>
          </a:bodyPr>
          <a:p>
            <a:pPr algn="ctr"/>
            <a:endParaRPr lang="id-ID" sz="3735" dirty="0">
              <a:latin typeface="+mn-ea"/>
              <a:sym typeface="Bebas" pitchFamily="2" charset="0"/>
            </a:endParaRPr>
          </a:p>
        </p:txBody>
      </p:sp>
      <p:sp>
        <p:nvSpPr>
          <p:cNvPr id="21" name="Freeform 200"/>
          <p:cNvSpPr>
            <a:spLocks noEditPoints="1"/>
          </p:cNvSpPr>
          <p:nvPr/>
        </p:nvSpPr>
        <p:spPr bwMode="auto">
          <a:xfrm>
            <a:off x="13838627" y="3661310"/>
            <a:ext cx="678387" cy="1929171"/>
          </a:xfrm>
          <a:custGeom>
            <a:avLst/>
            <a:gdLst>
              <a:gd name="T0" fmla="*/ 412 w 463"/>
              <a:gd name="T1" fmla="*/ 379 h 1470"/>
              <a:gd name="T2" fmla="*/ 323 w 463"/>
              <a:gd name="T3" fmla="*/ 262 h 1470"/>
              <a:gd name="T4" fmla="*/ 285 w 463"/>
              <a:gd name="T5" fmla="*/ 285 h 1470"/>
              <a:gd name="T6" fmla="*/ 267 w 463"/>
              <a:gd name="T7" fmla="*/ 261 h 1470"/>
              <a:gd name="T8" fmla="*/ 184 w 463"/>
              <a:gd name="T9" fmla="*/ 204 h 1470"/>
              <a:gd name="T10" fmla="*/ 217 w 463"/>
              <a:gd name="T11" fmla="*/ 229 h 1470"/>
              <a:gd name="T12" fmla="*/ 275 w 463"/>
              <a:gd name="T13" fmla="*/ 231 h 1470"/>
              <a:gd name="T14" fmla="*/ 275 w 463"/>
              <a:gd name="T15" fmla="*/ 231 h 1470"/>
              <a:gd name="T16" fmla="*/ 280 w 463"/>
              <a:gd name="T17" fmla="*/ 213 h 1470"/>
              <a:gd name="T18" fmla="*/ 313 w 463"/>
              <a:gd name="T19" fmla="*/ 121 h 1470"/>
              <a:gd name="T20" fmla="*/ 312 w 463"/>
              <a:gd name="T21" fmla="*/ 65 h 1470"/>
              <a:gd name="T22" fmla="*/ 194 w 463"/>
              <a:gd name="T23" fmla="*/ 42 h 1470"/>
              <a:gd name="T24" fmla="*/ 186 w 463"/>
              <a:gd name="T25" fmla="*/ 51 h 1470"/>
              <a:gd name="T26" fmla="*/ 175 w 463"/>
              <a:gd name="T27" fmla="*/ 119 h 1470"/>
              <a:gd name="T28" fmla="*/ 178 w 463"/>
              <a:gd name="T29" fmla="*/ 165 h 1470"/>
              <a:gd name="T30" fmla="*/ 181 w 463"/>
              <a:gd name="T31" fmla="*/ 201 h 1470"/>
              <a:gd name="T32" fmla="*/ 175 w 463"/>
              <a:gd name="T33" fmla="*/ 217 h 1470"/>
              <a:gd name="T34" fmla="*/ 79 w 463"/>
              <a:gd name="T35" fmla="*/ 333 h 1470"/>
              <a:gd name="T36" fmla="*/ 104 w 463"/>
              <a:gd name="T37" fmla="*/ 477 h 1470"/>
              <a:gd name="T38" fmla="*/ 99 w 463"/>
              <a:gd name="T39" fmla="*/ 610 h 1470"/>
              <a:gd name="T40" fmla="*/ 85 w 463"/>
              <a:gd name="T41" fmla="*/ 763 h 1470"/>
              <a:gd name="T42" fmla="*/ 69 w 463"/>
              <a:gd name="T43" fmla="*/ 975 h 1470"/>
              <a:gd name="T44" fmla="*/ 8 w 463"/>
              <a:gd name="T45" fmla="*/ 1383 h 1470"/>
              <a:gd name="T46" fmla="*/ 11 w 463"/>
              <a:gd name="T47" fmla="*/ 1423 h 1470"/>
              <a:gd name="T48" fmla="*/ 108 w 463"/>
              <a:gd name="T49" fmla="*/ 1468 h 1470"/>
              <a:gd name="T50" fmla="*/ 96 w 463"/>
              <a:gd name="T51" fmla="*/ 1398 h 1470"/>
              <a:gd name="T52" fmla="*/ 153 w 463"/>
              <a:gd name="T53" fmla="*/ 1231 h 1470"/>
              <a:gd name="T54" fmla="*/ 220 w 463"/>
              <a:gd name="T55" fmla="*/ 1100 h 1470"/>
              <a:gd name="T56" fmla="*/ 215 w 463"/>
              <a:gd name="T57" fmla="*/ 1363 h 1470"/>
              <a:gd name="T58" fmla="*/ 242 w 463"/>
              <a:gd name="T59" fmla="*/ 1391 h 1470"/>
              <a:gd name="T60" fmla="*/ 297 w 463"/>
              <a:gd name="T61" fmla="*/ 1388 h 1470"/>
              <a:gd name="T62" fmla="*/ 429 w 463"/>
              <a:gd name="T63" fmla="*/ 1397 h 1470"/>
              <a:gd name="T64" fmla="*/ 342 w 463"/>
              <a:gd name="T65" fmla="*/ 1344 h 1470"/>
              <a:gd name="T66" fmla="*/ 316 w 463"/>
              <a:gd name="T67" fmla="*/ 1300 h 1470"/>
              <a:gd name="T68" fmla="*/ 337 w 463"/>
              <a:gd name="T69" fmla="*/ 1080 h 1470"/>
              <a:gd name="T70" fmla="*/ 376 w 463"/>
              <a:gd name="T71" fmla="*/ 792 h 1470"/>
              <a:gd name="T72" fmla="*/ 388 w 463"/>
              <a:gd name="T73" fmla="*/ 747 h 1470"/>
              <a:gd name="T74" fmla="*/ 359 w 463"/>
              <a:gd name="T75" fmla="*/ 534 h 1470"/>
              <a:gd name="T76" fmla="*/ 385 w 463"/>
              <a:gd name="T77" fmla="*/ 500 h 1470"/>
              <a:gd name="T78" fmla="*/ 454 w 463"/>
              <a:gd name="T79" fmla="*/ 422 h 1470"/>
              <a:gd name="T80" fmla="*/ 330 w 463"/>
              <a:gd name="T81" fmla="*/ 437 h 1470"/>
              <a:gd name="T82" fmla="*/ 327 w 463"/>
              <a:gd name="T83" fmla="*/ 411 h 1470"/>
              <a:gd name="T84" fmla="*/ 311 w 463"/>
              <a:gd name="T85" fmla="*/ 458 h 1470"/>
              <a:gd name="T86" fmla="*/ 353 w 463"/>
              <a:gd name="T87" fmla="*/ 483 h 1470"/>
              <a:gd name="T88" fmla="*/ 350 w 463"/>
              <a:gd name="T89" fmla="*/ 540 h 1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3" h="1470">
                <a:moveTo>
                  <a:pt x="454" y="422"/>
                </a:moveTo>
                <a:cubicBezTo>
                  <a:pt x="448" y="394"/>
                  <a:pt x="430" y="395"/>
                  <a:pt x="412" y="379"/>
                </a:cubicBezTo>
                <a:cubicBezTo>
                  <a:pt x="395" y="363"/>
                  <a:pt x="381" y="350"/>
                  <a:pt x="379" y="321"/>
                </a:cubicBezTo>
                <a:cubicBezTo>
                  <a:pt x="376" y="291"/>
                  <a:pt x="344" y="267"/>
                  <a:pt x="323" y="262"/>
                </a:cubicBezTo>
                <a:cubicBezTo>
                  <a:pt x="304" y="258"/>
                  <a:pt x="286" y="248"/>
                  <a:pt x="281" y="246"/>
                </a:cubicBezTo>
                <a:cubicBezTo>
                  <a:pt x="280" y="254"/>
                  <a:pt x="283" y="272"/>
                  <a:pt x="285" y="285"/>
                </a:cubicBezTo>
                <a:cubicBezTo>
                  <a:pt x="284" y="286"/>
                  <a:pt x="282" y="284"/>
                  <a:pt x="281" y="281"/>
                </a:cubicBezTo>
                <a:cubicBezTo>
                  <a:pt x="274" y="266"/>
                  <a:pt x="272" y="258"/>
                  <a:pt x="267" y="261"/>
                </a:cubicBezTo>
                <a:cubicBezTo>
                  <a:pt x="263" y="263"/>
                  <a:pt x="260" y="273"/>
                  <a:pt x="257" y="282"/>
                </a:cubicBezTo>
                <a:cubicBezTo>
                  <a:pt x="241" y="262"/>
                  <a:pt x="203" y="221"/>
                  <a:pt x="184" y="204"/>
                </a:cubicBezTo>
                <a:cubicBezTo>
                  <a:pt x="185" y="202"/>
                  <a:pt x="187" y="200"/>
                  <a:pt x="189" y="199"/>
                </a:cubicBezTo>
                <a:cubicBezTo>
                  <a:pt x="194" y="208"/>
                  <a:pt x="205" y="223"/>
                  <a:pt x="217" y="229"/>
                </a:cubicBezTo>
                <a:cubicBezTo>
                  <a:pt x="232" y="237"/>
                  <a:pt x="266" y="257"/>
                  <a:pt x="266" y="257"/>
                </a:cubicBezTo>
                <a:cubicBezTo>
                  <a:pt x="266" y="257"/>
                  <a:pt x="273" y="241"/>
                  <a:pt x="275" y="231"/>
                </a:cubicBezTo>
                <a:cubicBezTo>
                  <a:pt x="275" y="230"/>
                  <a:pt x="275" y="230"/>
                  <a:pt x="275" y="230"/>
                </a:cubicBezTo>
                <a:cubicBezTo>
                  <a:pt x="275" y="231"/>
                  <a:pt x="275" y="231"/>
                  <a:pt x="275" y="231"/>
                </a:cubicBezTo>
                <a:cubicBezTo>
                  <a:pt x="275" y="230"/>
                  <a:pt x="275" y="228"/>
                  <a:pt x="275" y="227"/>
                </a:cubicBezTo>
                <a:cubicBezTo>
                  <a:pt x="275" y="220"/>
                  <a:pt x="273" y="215"/>
                  <a:pt x="280" y="213"/>
                </a:cubicBezTo>
                <a:cubicBezTo>
                  <a:pt x="288" y="211"/>
                  <a:pt x="299" y="185"/>
                  <a:pt x="302" y="169"/>
                </a:cubicBezTo>
                <a:cubicBezTo>
                  <a:pt x="306" y="153"/>
                  <a:pt x="306" y="139"/>
                  <a:pt x="313" y="121"/>
                </a:cubicBezTo>
                <a:cubicBezTo>
                  <a:pt x="321" y="104"/>
                  <a:pt x="320" y="87"/>
                  <a:pt x="312" y="65"/>
                </a:cubicBezTo>
                <a:cubicBezTo>
                  <a:pt x="312" y="65"/>
                  <a:pt x="312" y="65"/>
                  <a:pt x="312" y="65"/>
                </a:cubicBezTo>
                <a:cubicBezTo>
                  <a:pt x="300" y="14"/>
                  <a:pt x="277" y="28"/>
                  <a:pt x="277" y="28"/>
                </a:cubicBezTo>
                <a:cubicBezTo>
                  <a:pt x="246" y="0"/>
                  <a:pt x="210" y="26"/>
                  <a:pt x="194" y="42"/>
                </a:cubicBezTo>
                <a:cubicBezTo>
                  <a:pt x="194" y="42"/>
                  <a:pt x="194" y="42"/>
                  <a:pt x="193" y="42"/>
                </a:cubicBezTo>
                <a:cubicBezTo>
                  <a:pt x="190" y="44"/>
                  <a:pt x="188" y="47"/>
                  <a:pt x="186" y="51"/>
                </a:cubicBezTo>
                <a:cubicBezTo>
                  <a:pt x="186" y="51"/>
                  <a:pt x="186" y="51"/>
                  <a:pt x="186" y="51"/>
                </a:cubicBezTo>
                <a:cubicBezTo>
                  <a:pt x="171" y="73"/>
                  <a:pt x="175" y="119"/>
                  <a:pt x="175" y="119"/>
                </a:cubicBezTo>
                <a:cubicBezTo>
                  <a:pt x="175" y="119"/>
                  <a:pt x="173" y="120"/>
                  <a:pt x="171" y="131"/>
                </a:cubicBezTo>
                <a:cubicBezTo>
                  <a:pt x="170" y="142"/>
                  <a:pt x="175" y="159"/>
                  <a:pt x="178" y="165"/>
                </a:cubicBezTo>
                <a:cubicBezTo>
                  <a:pt x="180" y="171"/>
                  <a:pt x="185" y="172"/>
                  <a:pt x="186" y="177"/>
                </a:cubicBezTo>
                <a:cubicBezTo>
                  <a:pt x="186" y="177"/>
                  <a:pt x="184" y="189"/>
                  <a:pt x="181" y="201"/>
                </a:cubicBezTo>
                <a:cubicBezTo>
                  <a:pt x="181" y="201"/>
                  <a:pt x="181" y="201"/>
                  <a:pt x="180" y="201"/>
                </a:cubicBezTo>
                <a:cubicBezTo>
                  <a:pt x="179" y="203"/>
                  <a:pt x="181" y="206"/>
                  <a:pt x="175" y="217"/>
                </a:cubicBezTo>
                <a:cubicBezTo>
                  <a:pt x="166" y="231"/>
                  <a:pt x="153" y="236"/>
                  <a:pt x="121" y="253"/>
                </a:cubicBezTo>
                <a:cubicBezTo>
                  <a:pt x="90" y="269"/>
                  <a:pt x="82" y="302"/>
                  <a:pt x="79" y="333"/>
                </a:cubicBezTo>
                <a:cubicBezTo>
                  <a:pt x="76" y="365"/>
                  <a:pt x="71" y="389"/>
                  <a:pt x="76" y="396"/>
                </a:cubicBezTo>
                <a:cubicBezTo>
                  <a:pt x="81" y="403"/>
                  <a:pt x="93" y="443"/>
                  <a:pt x="104" y="477"/>
                </a:cubicBezTo>
                <a:cubicBezTo>
                  <a:pt x="116" y="510"/>
                  <a:pt x="111" y="549"/>
                  <a:pt x="109" y="564"/>
                </a:cubicBezTo>
                <a:cubicBezTo>
                  <a:pt x="107" y="578"/>
                  <a:pt x="98" y="591"/>
                  <a:pt x="99" y="610"/>
                </a:cubicBezTo>
                <a:cubicBezTo>
                  <a:pt x="100" y="629"/>
                  <a:pt x="98" y="648"/>
                  <a:pt x="95" y="677"/>
                </a:cubicBezTo>
                <a:cubicBezTo>
                  <a:pt x="93" y="705"/>
                  <a:pt x="76" y="759"/>
                  <a:pt x="85" y="763"/>
                </a:cubicBezTo>
                <a:cubicBezTo>
                  <a:pt x="93" y="768"/>
                  <a:pt x="96" y="767"/>
                  <a:pt x="96" y="780"/>
                </a:cubicBezTo>
                <a:cubicBezTo>
                  <a:pt x="96" y="793"/>
                  <a:pt x="90" y="876"/>
                  <a:pt x="69" y="975"/>
                </a:cubicBezTo>
                <a:cubicBezTo>
                  <a:pt x="48" y="1075"/>
                  <a:pt x="16" y="1296"/>
                  <a:pt x="9" y="1338"/>
                </a:cubicBezTo>
                <a:cubicBezTo>
                  <a:pt x="2" y="1379"/>
                  <a:pt x="8" y="1383"/>
                  <a:pt x="8" y="1383"/>
                </a:cubicBezTo>
                <a:cubicBezTo>
                  <a:pt x="8" y="1383"/>
                  <a:pt x="8" y="1386"/>
                  <a:pt x="4" y="1398"/>
                </a:cubicBezTo>
                <a:cubicBezTo>
                  <a:pt x="0" y="1410"/>
                  <a:pt x="4" y="1418"/>
                  <a:pt x="11" y="1423"/>
                </a:cubicBezTo>
                <a:cubicBezTo>
                  <a:pt x="18" y="1428"/>
                  <a:pt x="19" y="1438"/>
                  <a:pt x="34" y="1449"/>
                </a:cubicBezTo>
                <a:cubicBezTo>
                  <a:pt x="48" y="1460"/>
                  <a:pt x="90" y="1470"/>
                  <a:pt x="108" y="1468"/>
                </a:cubicBezTo>
                <a:cubicBezTo>
                  <a:pt x="126" y="1466"/>
                  <a:pt x="121" y="1460"/>
                  <a:pt x="120" y="1442"/>
                </a:cubicBezTo>
                <a:cubicBezTo>
                  <a:pt x="119" y="1424"/>
                  <a:pt x="96" y="1398"/>
                  <a:pt x="96" y="1398"/>
                </a:cubicBezTo>
                <a:cubicBezTo>
                  <a:pt x="96" y="1398"/>
                  <a:pt x="95" y="1393"/>
                  <a:pt x="101" y="1390"/>
                </a:cubicBezTo>
                <a:cubicBezTo>
                  <a:pt x="107" y="1386"/>
                  <a:pt x="132" y="1306"/>
                  <a:pt x="153" y="1231"/>
                </a:cubicBezTo>
                <a:cubicBezTo>
                  <a:pt x="175" y="1157"/>
                  <a:pt x="214" y="1022"/>
                  <a:pt x="214" y="1022"/>
                </a:cubicBezTo>
                <a:cubicBezTo>
                  <a:pt x="214" y="1022"/>
                  <a:pt x="217" y="1061"/>
                  <a:pt x="220" y="1100"/>
                </a:cubicBezTo>
                <a:cubicBezTo>
                  <a:pt x="222" y="1139"/>
                  <a:pt x="224" y="1267"/>
                  <a:pt x="220" y="1300"/>
                </a:cubicBezTo>
                <a:cubicBezTo>
                  <a:pt x="215" y="1333"/>
                  <a:pt x="215" y="1363"/>
                  <a:pt x="215" y="1363"/>
                </a:cubicBezTo>
                <a:cubicBezTo>
                  <a:pt x="215" y="1363"/>
                  <a:pt x="215" y="1367"/>
                  <a:pt x="215" y="1378"/>
                </a:cubicBezTo>
                <a:cubicBezTo>
                  <a:pt x="215" y="1389"/>
                  <a:pt x="223" y="1389"/>
                  <a:pt x="242" y="1391"/>
                </a:cubicBezTo>
                <a:cubicBezTo>
                  <a:pt x="261" y="1393"/>
                  <a:pt x="287" y="1392"/>
                  <a:pt x="287" y="1392"/>
                </a:cubicBezTo>
                <a:cubicBezTo>
                  <a:pt x="287" y="1392"/>
                  <a:pt x="286" y="1383"/>
                  <a:pt x="297" y="1388"/>
                </a:cubicBezTo>
                <a:cubicBezTo>
                  <a:pt x="307" y="1392"/>
                  <a:pt x="329" y="1403"/>
                  <a:pt x="349" y="1403"/>
                </a:cubicBezTo>
                <a:cubicBezTo>
                  <a:pt x="369" y="1403"/>
                  <a:pt x="429" y="1412"/>
                  <a:pt x="429" y="1397"/>
                </a:cubicBezTo>
                <a:cubicBezTo>
                  <a:pt x="429" y="1382"/>
                  <a:pt x="406" y="1376"/>
                  <a:pt x="385" y="1376"/>
                </a:cubicBezTo>
                <a:cubicBezTo>
                  <a:pt x="365" y="1376"/>
                  <a:pt x="342" y="1344"/>
                  <a:pt x="342" y="1344"/>
                </a:cubicBezTo>
                <a:cubicBezTo>
                  <a:pt x="342" y="1344"/>
                  <a:pt x="342" y="1344"/>
                  <a:pt x="348" y="1340"/>
                </a:cubicBezTo>
                <a:cubicBezTo>
                  <a:pt x="353" y="1337"/>
                  <a:pt x="320" y="1312"/>
                  <a:pt x="316" y="1300"/>
                </a:cubicBezTo>
                <a:cubicBezTo>
                  <a:pt x="311" y="1288"/>
                  <a:pt x="312" y="1286"/>
                  <a:pt x="316" y="1257"/>
                </a:cubicBezTo>
                <a:cubicBezTo>
                  <a:pt x="319" y="1229"/>
                  <a:pt x="327" y="1136"/>
                  <a:pt x="337" y="1080"/>
                </a:cubicBezTo>
                <a:cubicBezTo>
                  <a:pt x="346" y="1023"/>
                  <a:pt x="358" y="968"/>
                  <a:pt x="365" y="920"/>
                </a:cubicBezTo>
                <a:cubicBezTo>
                  <a:pt x="372" y="871"/>
                  <a:pt x="376" y="792"/>
                  <a:pt x="376" y="792"/>
                </a:cubicBezTo>
                <a:cubicBezTo>
                  <a:pt x="376" y="792"/>
                  <a:pt x="380" y="791"/>
                  <a:pt x="387" y="785"/>
                </a:cubicBezTo>
                <a:cubicBezTo>
                  <a:pt x="394" y="779"/>
                  <a:pt x="392" y="764"/>
                  <a:pt x="388" y="747"/>
                </a:cubicBezTo>
                <a:cubicBezTo>
                  <a:pt x="385" y="729"/>
                  <a:pt x="380" y="656"/>
                  <a:pt x="377" y="621"/>
                </a:cubicBezTo>
                <a:cubicBezTo>
                  <a:pt x="373" y="586"/>
                  <a:pt x="359" y="534"/>
                  <a:pt x="359" y="534"/>
                </a:cubicBezTo>
                <a:cubicBezTo>
                  <a:pt x="359" y="534"/>
                  <a:pt x="370" y="529"/>
                  <a:pt x="377" y="522"/>
                </a:cubicBezTo>
                <a:cubicBezTo>
                  <a:pt x="384" y="516"/>
                  <a:pt x="385" y="500"/>
                  <a:pt x="385" y="500"/>
                </a:cubicBezTo>
                <a:cubicBezTo>
                  <a:pt x="385" y="500"/>
                  <a:pt x="428" y="504"/>
                  <a:pt x="446" y="496"/>
                </a:cubicBezTo>
                <a:cubicBezTo>
                  <a:pt x="463" y="489"/>
                  <a:pt x="460" y="450"/>
                  <a:pt x="454" y="422"/>
                </a:cubicBezTo>
                <a:close/>
                <a:moveTo>
                  <a:pt x="311" y="458"/>
                </a:moveTo>
                <a:cubicBezTo>
                  <a:pt x="311" y="458"/>
                  <a:pt x="330" y="452"/>
                  <a:pt x="330" y="437"/>
                </a:cubicBezTo>
                <a:cubicBezTo>
                  <a:pt x="330" y="421"/>
                  <a:pt x="315" y="411"/>
                  <a:pt x="308" y="410"/>
                </a:cubicBezTo>
                <a:cubicBezTo>
                  <a:pt x="301" y="410"/>
                  <a:pt x="313" y="399"/>
                  <a:pt x="327" y="411"/>
                </a:cubicBezTo>
                <a:cubicBezTo>
                  <a:pt x="342" y="423"/>
                  <a:pt x="353" y="475"/>
                  <a:pt x="353" y="475"/>
                </a:cubicBezTo>
                <a:cubicBezTo>
                  <a:pt x="353" y="475"/>
                  <a:pt x="323" y="463"/>
                  <a:pt x="311" y="458"/>
                </a:cubicBezTo>
                <a:close/>
                <a:moveTo>
                  <a:pt x="350" y="540"/>
                </a:moveTo>
                <a:cubicBezTo>
                  <a:pt x="350" y="540"/>
                  <a:pt x="352" y="500"/>
                  <a:pt x="353" y="483"/>
                </a:cubicBezTo>
                <a:cubicBezTo>
                  <a:pt x="362" y="531"/>
                  <a:pt x="362" y="531"/>
                  <a:pt x="362" y="531"/>
                </a:cubicBezTo>
                <a:lnTo>
                  <a:pt x="350" y="540"/>
                </a:lnTo>
                <a:close/>
              </a:path>
            </a:pathLst>
          </a:custGeom>
          <a:gradFill>
            <a:gsLst>
              <a:gs pos="0">
                <a:srgbClr val="0A80F1"/>
              </a:gs>
              <a:gs pos="100000">
                <a:srgbClr val="0B6E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58596" rIns="0" bIns="58596" numCol="1" spcCol="0" rtlCol="0" fromWordArt="0" anchor="ctr" anchorCtr="0" forceAA="0" compatLnSpc="1">
            <a:noAutofit/>
          </a:bodyPr>
          <a:p>
            <a:pPr algn="ctr"/>
            <a:endParaRPr lang="id-ID" sz="3735" dirty="0">
              <a:latin typeface="+mn-ea"/>
              <a:sym typeface="Bebas" pitchFamily="2" charset="0"/>
            </a:endParaRPr>
          </a:p>
        </p:txBody>
      </p:sp>
      <p:sp>
        <p:nvSpPr>
          <p:cNvPr id="22" name="TextBox 692"/>
          <p:cNvSpPr txBox="1"/>
          <p:nvPr/>
        </p:nvSpPr>
        <p:spPr>
          <a:xfrm>
            <a:off x="2201327" y="4167502"/>
            <a:ext cx="2842260" cy="454025"/>
          </a:xfrm>
          <a:prstGeom prst="rect">
            <a:avLst/>
          </a:prstGeom>
          <a:noFill/>
        </p:spPr>
        <p:txBody>
          <a:bodyPr wrap="none" lIns="87912" tIns="43955" rIns="87912" bIns="43955" rtlCol="0">
            <a:spAutoFit/>
          </a:bodyPr>
          <a:p>
            <a:pPr marL="247015" lvl="1" indent="-247015">
              <a:lnSpc>
                <a:spcPts val="2885"/>
              </a:lnSpc>
              <a:spcAft>
                <a:spcPts val="865"/>
              </a:spcAft>
            </a:pPr>
            <a:r>
              <a:rPr lang="zh-CN" altLang="en-US" sz="2135" b="1" dirty="0" smtClean="0">
                <a:latin typeface="+mn-ea"/>
                <a:cs typeface="+mn-ea"/>
                <a:sym typeface="Bebas" pitchFamily="2" charset="0"/>
              </a:rPr>
              <a:t>一营业员管理多收银机</a:t>
            </a:r>
            <a:endParaRPr lang="zh-CN" altLang="en-US" sz="2135" b="1" dirty="0">
              <a:latin typeface="+mn-ea"/>
              <a:cs typeface="+mn-ea"/>
              <a:sym typeface="Bebas" pitchFamily="2" charset="0"/>
            </a:endParaRPr>
          </a:p>
        </p:txBody>
      </p:sp>
      <p:sp>
        <p:nvSpPr>
          <p:cNvPr id="6" name="TextBox 692"/>
          <p:cNvSpPr txBox="1"/>
          <p:nvPr/>
        </p:nvSpPr>
        <p:spPr>
          <a:xfrm>
            <a:off x="11681718" y="4165977"/>
            <a:ext cx="2530556" cy="454025"/>
          </a:xfrm>
          <a:prstGeom prst="rect">
            <a:avLst/>
          </a:prstGeom>
          <a:noFill/>
        </p:spPr>
        <p:txBody>
          <a:bodyPr wrap="square" lIns="87912" tIns="43955" rIns="87912" bIns="43955" rtlCol="0">
            <a:spAutoFit/>
          </a:bodyPr>
          <a:p>
            <a:pPr marL="247015" lvl="1" indent="-247015">
              <a:lnSpc>
                <a:spcPts val="2885"/>
              </a:lnSpc>
              <a:spcAft>
                <a:spcPts val="865"/>
              </a:spcAft>
            </a:pPr>
            <a:r>
              <a:rPr lang="zh-CN" altLang="en-US" sz="2135" b="1" dirty="0" smtClean="0">
                <a:latin typeface="+mn-ea"/>
                <a:cs typeface="+mn-ea"/>
                <a:sym typeface="Bebas" pitchFamily="2" charset="0"/>
              </a:rPr>
              <a:t>缩减人力成本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sym typeface="Bebas" pitchFamily="2" charset="0"/>
            </a:endParaRPr>
          </a:p>
        </p:txBody>
      </p:sp>
      <p:sp>
        <p:nvSpPr>
          <p:cNvPr id="26" name="Oval 13"/>
          <p:cNvSpPr/>
          <p:nvPr/>
        </p:nvSpPr>
        <p:spPr>
          <a:xfrm>
            <a:off x="2808022" y="6176192"/>
            <a:ext cx="960383" cy="864536"/>
          </a:xfrm>
          <a:prstGeom prst="ellipse">
            <a:avLst/>
          </a:prstGeom>
          <a:gradFill>
            <a:gsLst>
              <a:gs pos="0">
                <a:srgbClr val="0A80F1"/>
              </a:gs>
              <a:gs pos="100000">
                <a:srgbClr val="0B6E38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  <a:effectLst>
            <a:outerShdw blurRad="1524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en-US" sz="3735" dirty="0">
              <a:solidFill>
                <a:srgbClr val="FEFABC"/>
              </a:solidFill>
              <a:latin typeface="+mn-ea"/>
              <a:sym typeface="Bebas" pitchFamily="2" charset="0"/>
            </a:endParaRPr>
          </a:p>
        </p:txBody>
      </p:sp>
      <p:sp>
        <p:nvSpPr>
          <p:cNvPr id="30" name="Freeform 46"/>
          <p:cNvSpPr>
            <a:spLocks noChangeAspect="1" noChangeArrowheads="1"/>
          </p:cNvSpPr>
          <p:nvPr/>
        </p:nvSpPr>
        <p:spPr bwMode="auto">
          <a:xfrm>
            <a:off x="3054211" y="6389902"/>
            <a:ext cx="471645" cy="40502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43947" tIns="21973" rIns="43947" bIns="21973" anchor="ctr"/>
          <a:p>
            <a:pPr defTabSz="1318260">
              <a:defRPr/>
            </a:pPr>
            <a:endParaRPr lang="en-US" sz="4665" kern="0" dirty="0">
              <a:solidFill>
                <a:srgbClr val="737572"/>
              </a:solidFill>
              <a:latin typeface="+mn-ea"/>
              <a:sym typeface="Bebas" pitchFamily="2" charset="0"/>
            </a:endParaRPr>
          </a:p>
        </p:txBody>
      </p:sp>
      <p:sp>
        <p:nvSpPr>
          <p:cNvPr id="35" name="Oval 13"/>
          <p:cNvSpPr/>
          <p:nvPr/>
        </p:nvSpPr>
        <p:spPr>
          <a:xfrm>
            <a:off x="12574221" y="6176192"/>
            <a:ext cx="960383" cy="864536"/>
          </a:xfrm>
          <a:prstGeom prst="ellipse">
            <a:avLst/>
          </a:prstGeom>
          <a:gradFill>
            <a:gsLst>
              <a:gs pos="0">
                <a:srgbClr val="0A80F1"/>
              </a:gs>
              <a:gs pos="100000">
                <a:srgbClr val="0B6E38"/>
              </a:gs>
            </a:gsLst>
            <a:path path="circle">
              <a:fillToRect l="50000" t="50000" r="50000" b="50000"/>
            </a:path>
            <a:tileRect/>
          </a:gradFill>
          <a:ln w="25400">
            <a:noFill/>
          </a:ln>
          <a:effectLst>
            <a:outerShdw blurRad="1524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/>
            <a:endParaRPr lang="en-US" sz="3735" dirty="0">
              <a:solidFill>
                <a:srgbClr val="FEFABC"/>
              </a:solidFill>
              <a:latin typeface="+mn-ea"/>
              <a:sym typeface="Bebas" pitchFamily="2" charset="0"/>
            </a:endParaRPr>
          </a:p>
        </p:txBody>
      </p:sp>
      <p:sp>
        <p:nvSpPr>
          <p:cNvPr id="36" name="Freeform 46"/>
          <p:cNvSpPr>
            <a:spLocks noChangeAspect="1" noChangeArrowheads="1"/>
          </p:cNvSpPr>
          <p:nvPr/>
        </p:nvSpPr>
        <p:spPr bwMode="auto">
          <a:xfrm>
            <a:off x="12820413" y="6389902"/>
            <a:ext cx="471645" cy="405024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lIns="43947" tIns="21973" rIns="43947" bIns="21973" anchor="ctr"/>
          <a:p>
            <a:pPr defTabSz="1318260">
              <a:defRPr/>
            </a:pPr>
            <a:endParaRPr lang="en-US" sz="4665" kern="0" dirty="0">
              <a:solidFill>
                <a:srgbClr val="737572"/>
              </a:solidFill>
              <a:latin typeface="+mn-ea"/>
              <a:sym typeface="Bebas" pitchFamily="2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362075" y="7276521"/>
            <a:ext cx="3794760" cy="959485"/>
          </a:xfrm>
          <a:prstGeom prst="rect">
            <a:avLst/>
          </a:prstGeom>
        </p:spPr>
        <p:txBody>
          <a:bodyPr wrap="square" lIns="117705" tIns="58852" rIns="117705" bIns="58852">
            <a:spAutoFit/>
          </a:bodyPr>
          <a:p>
            <a:pPr marL="0" lvl="1" algn="ctr">
              <a:lnSpc>
                <a:spcPts val="2885"/>
              </a:lnSpc>
              <a:spcAft>
                <a:spcPts val="865"/>
              </a:spcAft>
            </a:pPr>
            <a:r>
              <a:rPr lang="zh-CN" altLang="en-US" sz="2265" dirty="0">
                <a:latin typeface="+mn-ea"/>
                <a:cs typeface="+mn-ea"/>
                <a:sym typeface="Bebas" pitchFamily="2" charset="0"/>
              </a:rPr>
              <a:t>顾客身份的转换</a:t>
            </a:r>
            <a:endParaRPr lang="zh-CN" altLang="en-US" sz="2265" dirty="0">
              <a:latin typeface="+mn-ea"/>
              <a:cs typeface="+mn-ea"/>
              <a:sym typeface="Bebas" pitchFamily="2" charset="0"/>
            </a:endParaRPr>
          </a:p>
          <a:p>
            <a:pPr marL="0" lvl="1" algn="ctr">
              <a:lnSpc>
                <a:spcPts val="2885"/>
              </a:lnSpc>
              <a:spcAft>
                <a:spcPts val="865"/>
              </a:spcAft>
            </a:pPr>
            <a:r>
              <a:rPr lang="zh-CN" altLang="en-US" sz="2265" dirty="0">
                <a:latin typeface="+mn-ea"/>
                <a:cs typeface="+mn-ea"/>
                <a:sym typeface="Bebas" pitchFamily="2" charset="0"/>
              </a:rPr>
              <a:t>由消费者变收银员</a:t>
            </a:r>
            <a:endParaRPr lang="zh-CN" altLang="en-US" sz="2265" dirty="0">
              <a:latin typeface="+mn-ea"/>
              <a:cs typeface="+mn-ea"/>
              <a:sym typeface="Bebas" pitchFamily="2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74790" y="7341099"/>
            <a:ext cx="3474720" cy="849630"/>
          </a:xfrm>
          <a:prstGeom prst="rect">
            <a:avLst/>
          </a:prstGeom>
        </p:spPr>
        <p:txBody>
          <a:bodyPr wrap="square" lIns="117705" tIns="58852" rIns="117705" bIns="58852">
            <a:spAutoFit/>
          </a:bodyPr>
          <a:p>
            <a:pPr marL="0" lvl="1" algn="ctr">
              <a:lnSpc>
                <a:spcPts val="2885"/>
              </a:lnSpc>
              <a:spcAft>
                <a:spcPts val="865"/>
              </a:spcAft>
            </a:pPr>
            <a:r>
              <a:rPr lang="zh-CN" altLang="en-US" sz="2265" dirty="0">
                <a:latin typeface="+mn-ea"/>
                <a:cs typeface="+mn-ea"/>
                <a:sym typeface="Bebas" pitchFamily="2" charset="0"/>
              </a:rPr>
              <a:t>增加购物过程的参与感提升客单量</a:t>
            </a:r>
            <a:endParaRPr lang="zh-CN" altLang="en-US" sz="2265" dirty="0">
              <a:latin typeface="+mn-ea"/>
              <a:cs typeface="+mn-ea"/>
              <a:sym typeface="Bebas" pitchFamily="2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1845925" y="7341099"/>
            <a:ext cx="3025140" cy="959485"/>
          </a:xfrm>
          <a:prstGeom prst="rect">
            <a:avLst/>
          </a:prstGeom>
        </p:spPr>
        <p:txBody>
          <a:bodyPr wrap="square" lIns="117705" tIns="58852" rIns="117705" bIns="58852">
            <a:spAutoFit/>
          </a:bodyPr>
          <a:p>
            <a:pPr marL="0" lvl="1" algn="ctr">
              <a:lnSpc>
                <a:spcPts val="2885"/>
              </a:lnSpc>
              <a:spcAft>
                <a:spcPts val="865"/>
              </a:spcAft>
            </a:pPr>
            <a:r>
              <a:rPr lang="zh-CN" altLang="en-US" sz="2265" dirty="0">
                <a:latin typeface="+mn-ea"/>
                <a:cs typeface="+mn-ea"/>
                <a:sym typeface="Bebas" pitchFamily="2" charset="0"/>
              </a:rPr>
              <a:t>购物趣味化</a:t>
            </a:r>
            <a:endParaRPr lang="zh-CN" altLang="en-US" sz="2265" dirty="0">
              <a:latin typeface="+mn-ea"/>
              <a:cs typeface="+mn-ea"/>
              <a:sym typeface="Bebas" pitchFamily="2" charset="0"/>
            </a:endParaRPr>
          </a:p>
          <a:p>
            <a:pPr marL="0" lvl="1" algn="ctr">
              <a:lnSpc>
                <a:spcPts val="2885"/>
              </a:lnSpc>
              <a:spcAft>
                <a:spcPts val="865"/>
              </a:spcAft>
            </a:pPr>
            <a:r>
              <a:rPr lang="zh-CN" altLang="en-US" sz="2265" dirty="0">
                <a:latin typeface="+mn-ea"/>
                <a:cs typeface="+mn-ea"/>
                <a:sym typeface="Bebas" pitchFamily="2" charset="0"/>
              </a:rPr>
              <a:t>玩味十足</a:t>
            </a:r>
            <a:endParaRPr lang="zh-CN" altLang="en-US" sz="2265" dirty="0">
              <a:latin typeface="+mn-ea"/>
              <a:cs typeface="+mn-ea"/>
              <a:sym typeface="Bebas" pitchFamily="2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6909" y="2437963"/>
            <a:ext cx="5350417" cy="300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0" y="-105410"/>
            <a:ext cx="16269335" cy="10328910"/>
          </a:xfrm>
          <a:prstGeom prst="rect">
            <a:avLst/>
          </a:prstGeom>
        </p:spPr>
      </p:pic>
      <p:pic>
        <p:nvPicPr>
          <p:cNvPr id="1073742885" name="图片 10737428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49" y="2673291"/>
            <a:ext cx="7388263" cy="5541198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/>
        </p:nvSpPr>
        <p:spPr>
          <a:xfrm>
            <a:off x="-19470" y="471541"/>
            <a:ext cx="16283299" cy="986174"/>
          </a:xfrm>
          <a:prstGeom prst="rect">
            <a:avLst/>
          </a:prstGeom>
          <a:solidFill>
            <a:srgbClr val="009FEC"/>
          </a:solidFill>
          <a:ln w="12700">
            <a:noFill/>
          </a:ln>
        </p:spPr>
        <p:txBody>
          <a:bodyPr anchor="ctr"/>
          <a:p>
            <a:pPr lvl="0" algn="ctr"/>
            <a:endParaRPr lang="zh-CN" altLang="en-US" sz="3865">
              <a:solidFill>
                <a:schemeClr val="tx1"/>
              </a:solidFill>
              <a:latin typeface="宋体" pitchFamily="2" charset="-122"/>
              <a:ea typeface="宋体" pitchFamily="2" charset="-122"/>
              <a:sym typeface="宋体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8645" y="657771"/>
            <a:ext cx="1808480" cy="6134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自助收银</a:t>
            </a:r>
            <a:endParaRPr lang="zh-CN" altLang="en-US" sz="3200">
              <a:solidFill>
                <a:schemeClr val="tx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9895876" y="3285904"/>
            <a:ext cx="2773614" cy="39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p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触摸屏设备</a:t>
            </a:r>
            <a:endParaRPr lang="zh-CN" altLang="en-US" sz="2400" b="1" i="0" spc="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9887562" y="3947922"/>
            <a:ext cx="4166374" cy="1123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p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支持各种触摸屏设备的软件，通过智能设备扫描</a:t>
            </a:r>
            <a:r>
              <a:rPr lang="en-US" altLang="zh-CN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/</a:t>
            </a:r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支付实现自助服务</a:t>
            </a:r>
            <a:endParaRPr lang="zh-CN" altLang="en-US" sz="2400" b="1" i="0" spc="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9800792" y="5974646"/>
            <a:ext cx="2773138" cy="39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p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高性价比</a:t>
            </a:r>
            <a:endParaRPr lang="zh-CN" altLang="en-US" sz="2400" b="1" i="0" spc="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8" name="TextBox 4"/>
          <p:cNvSpPr txBox="1"/>
          <p:nvPr/>
        </p:nvSpPr>
        <p:spPr>
          <a:xfrm>
            <a:off x="9792327" y="6613754"/>
            <a:ext cx="4166479" cy="757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p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多接口，操作应用便捷，超低成本</a:t>
            </a:r>
            <a:endParaRPr lang="zh-CN" altLang="en-US" sz="2400" b="1" i="0" spc="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8" name="Shape 1630"/>
          <p:cNvSpPr/>
          <p:nvPr/>
        </p:nvSpPr>
        <p:spPr>
          <a:xfrm>
            <a:off x="9096116" y="3288991"/>
            <a:ext cx="516047" cy="516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23255" tIns="23255" rIns="23255" bIns="23255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24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49" name="Text Placeholder 4"/>
          <p:cNvSpPr txBox="1"/>
          <p:nvPr/>
        </p:nvSpPr>
        <p:spPr>
          <a:xfrm>
            <a:off x="9057564" y="3306474"/>
            <a:ext cx="453725" cy="4469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24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01</a:t>
            </a:r>
            <a:endParaRPr lang="id-ID" sz="24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9" name="Shape 1630"/>
          <p:cNvSpPr/>
          <p:nvPr/>
        </p:nvSpPr>
        <p:spPr>
          <a:xfrm>
            <a:off x="9000462" y="6071440"/>
            <a:ext cx="516047" cy="5160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92D050"/>
          </a:solidFill>
          <a:ln w="12700" cap="flat">
            <a:noFill/>
            <a:miter lim="400000"/>
          </a:ln>
          <a:effectLst/>
        </p:spPr>
        <p:txBody>
          <a:bodyPr wrap="square" lIns="23255" tIns="23255" rIns="23255" bIns="23255" numCol="1" anchor="ctr">
            <a:noAutofit/>
          </a:bodyPr>
          <a:lstStyle/>
          <a:p>
            <a:pPr lvl="0">
              <a:lnSpc>
                <a:spcPct val="120000"/>
              </a:lnSpc>
            </a:pPr>
            <a:endParaRPr sz="24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8961909" y="6088924"/>
            <a:ext cx="453725" cy="4469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Open Sans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id-ID" sz="24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0</a:t>
            </a:r>
            <a:r>
              <a:rPr lang="en-US" altLang="id-ID" sz="2400" b="1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2</a:t>
            </a:r>
            <a:endParaRPr lang="en-US" altLang="id-ID" sz="2400" b="1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69357" y="1974927"/>
            <a:ext cx="4145280" cy="7277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8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大屏自助扫码方案</a:t>
            </a:r>
            <a:endParaRPr lang="zh-CN" altLang="en-US" sz="3865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2589447" y="8421881"/>
            <a:ext cx="1045429" cy="39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p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流程：</a:t>
            </a:r>
            <a:endParaRPr lang="zh-CN" altLang="en-US" sz="2400" b="1" i="0" spc="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3634877" y="8421881"/>
            <a:ext cx="9483354" cy="39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p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触摸大屏设备</a:t>
            </a:r>
            <a:r>
              <a:rPr lang="en-US" altLang="zh-CN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&gt;</a:t>
            </a:r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购物</a:t>
            </a:r>
            <a:r>
              <a:rPr lang="en-US" altLang="zh-CN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&gt;</a:t>
            </a:r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扫描商品码</a:t>
            </a:r>
            <a:r>
              <a:rPr lang="en-US" altLang="zh-CN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&gt;</a:t>
            </a:r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支付</a:t>
            </a:r>
            <a:r>
              <a:rPr lang="en-US" altLang="zh-CN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&gt;</a:t>
            </a:r>
            <a:r>
              <a:rPr lang="zh-CN" altLang="en-US" sz="2400" b="1" i="0" spc="0" dirty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返回到购物界面</a:t>
            </a:r>
            <a:endParaRPr lang="zh-CN" altLang="en-US" sz="2400" b="1" i="0" spc="0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31" name="图片 30" descr="sixun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1560" y="806755"/>
            <a:ext cx="2931434" cy="40378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（智慧三）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大屏营销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09930" y="1766570"/>
            <a:ext cx="14196695" cy="1006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进店的顾客停留时间很短，大多只是逛一圈就走了，</a:t>
            </a:r>
            <a:endParaRPr lang="zh-CN" alt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r>
              <a:rPr lang="zh-CN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门店仿佛像中了魔咒！</a:t>
            </a:r>
            <a:endParaRPr lang="zh-CN" altLang="en-US"/>
          </a:p>
        </p:txBody>
      </p:sp>
      <p:pic>
        <p:nvPicPr>
          <p:cNvPr id="6" name="图片 2" descr="IMG_2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" y="2798445"/>
            <a:ext cx="15928975" cy="7256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大屏营销</a:t>
            </a:r>
            <a:r>
              <a:rPr lang="en-US" altLang="zh-CN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-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界面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1743710"/>
            <a:ext cx="5224780" cy="8378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75" y="1743710"/>
            <a:ext cx="4766310" cy="8378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420" y="1743710"/>
            <a:ext cx="5346700" cy="8378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32345" y="2369037"/>
            <a:ext cx="9173272" cy="874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痛点：如何吸引客流？</a:t>
            </a:r>
            <a:endParaRPr lang="zh-CN" altLang="en-US" sz="48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3913260"/>
            <a:ext cx="9058344" cy="34867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—</a:t>
            </a:r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竖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屏营销</a:t>
            </a:r>
            <a:endParaRPr lang="en-US" altLang="zh-CN" sz="3965" b="1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endParaRPr lang="en-US" altLang="zh-CN" sz="515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r>
              <a:rPr lang="en-US" altLang="zh-CN" sz="3245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1</a:t>
            </a:r>
            <a:r>
              <a:rPr lang="zh-CN" altLang="en-US" sz="3245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、竖屏首页轮播店铺炫彩活动页</a:t>
            </a:r>
            <a:endParaRPr lang="en-US" altLang="zh-CN" sz="3245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en-US" altLang="zh-CN" sz="3245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2</a:t>
            </a:r>
            <a:r>
              <a:rPr lang="zh-CN" altLang="en-US" sz="3245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</a:rPr>
              <a:t>、播放店铺之前会员宝宝活动视频，广告等，       吸引客户注意</a:t>
            </a:r>
            <a:endParaRPr lang="en-US" altLang="zh-CN" sz="515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312818" y="3674627"/>
            <a:ext cx="10071351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智慧门店-人脸识别-首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45" y="1991995"/>
            <a:ext cx="6255385" cy="791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32245" y="2369820"/>
            <a:ext cx="9730740" cy="874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痛点：</a:t>
            </a:r>
            <a:r>
              <a:rPr lang="zh-CN" altLang="en-US" sz="4800" smtClean="0">
                <a:latin typeface="微软雅黑" pitchFamily="2" charset="-122"/>
                <a:ea typeface="微软雅黑" pitchFamily="2" charset="-122"/>
                <a:sym typeface="+mn-ea"/>
              </a:rPr>
              <a:t>如何提高会员活动参与感？</a:t>
            </a:r>
            <a:endParaRPr lang="zh-CN" altLang="en-US" sz="48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3913260"/>
            <a:ext cx="9058344" cy="3974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—</a:t>
            </a:r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竖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屏营销</a:t>
            </a:r>
            <a:endParaRPr lang="en-US" altLang="zh-CN" sz="3965" b="1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endParaRPr lang="en-US" altLang="zh-CN" sz="515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r>
              <a:rPr lang="en-US" altLang="zh-CN" sz="3245">
                <a:latin typeface="微软雅黑" pitchFamily="2" charset="-122"/>
                <a:ea typeface="微软雅黑" pitchFamily="2" charset="-122"/>
                <a:sym typeface="+mn-ea"/>
              </a:rPr>
              <a:t>1</a:t>
            </a:r>
            <a:r>
              <a:rPr lang="zh-CN" altLang="en-US" sz="3245" smtClean="0">
                <a:latin typeface="微软雅黑" pitchFamily="2" charset="-122"/>
                <a:ea typeface="微软雅黑" pitchFamily="2" charset="-122"/>
                <a:sym typeface="+mn-ea"/>
              </a:rPr>
              <a:t>、自助领取店铺优惠券</a:t>
            </a:r>
            <a:endParaRPr lang="en-US" altLang="zh-CN" sz="3245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en-US" altLang="zh-CN" sz="3245" smtClean="0">
                <a:latin typeface="微软雅黑" pitchFamily="2" charset="-122"/>
                <a:ea typeface="微软雅黑" pitchFamily="2" charset="-122"/>
                <a:sym typeface="+mn-ea"/>
              </a:rPr>
              <a:t>2</a:t>
            </a:r>
            <a:r>
              <a:rPr lang="zh-CN" altLang="en-US" sz="3245" smtClean="0">
                <a:latin typeface="微软雅黑" pitchFamily="2" charset="-122"/>
                <a:ea typeface="微软雅黑" pitchFamily="2" charset="-122"/>
                <a:sym typeface="+mn-ea"/>
              </a:rPr>
              <a:t>、转盘抽奖，提高活动趣味</a:t>
            </a:r>
            <a:endParaRPr lang="en-US" altLang="zh-CN" sz="3245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en-US" altLang="zh-CN" sz="3245" smtClean="0">
                <a:latin typeface="微软雅黑" pitchFamily="2" charset="-122"/>
                <a:ea typeface="微软雅黑" pitchFamily="2" charset="-122"/>
                <a:sym typeface="+mn-ea"/>
              </a:rPr>
              <a:t>3</a:t>
            </a:r>
            <a:r>
              <a:rPr lang="zh-CN" altLang="en-US" sz="3245" smtClean="0">
                <a:latin typeface="微软雅黑" pitchFamily="2" charset="-122"/>
                <a:ea typeface="微软雅黑" pitchFamily="2" charset="-122"/>
                <a:sym typeface="+mn-ea"/>
              </a:rPr>
              <a:t>、自助查询店铺特惠商品</a:t>
            </a:r>
            <a:endParaRPr lang="en-US" altLang="zh-CN" sz="515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312818" y="3674627"/>
            <a:ext cx="10071351" cy="0"/>
          </a:xfrm>
          <a:prstGeom prst="line">
            <a:avLst/>
          </a:prstGeom>
          <a:ln>
            <a:gradFill>
              <a:gsLst>
                <a:gs pos="73000">
                  <a:schemeClr val="accent4"/>
                </a:gs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1880235"/>
            <a:ext cx="5942330" cy="8115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490" y="568960"/>
            <a:ext cx="9013825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（智慧四）什么是人脸识别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959745" y="1895014"/>
            <a:ext cx="14205915" cy="30175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</a:rPr>
              <a:t>   </a:t>
            </a:r>
            <a:r>
              <a:rPr lang="zh-CN" altLang="en-US" sz="3200" b="1" dirty="0" smtClean="0">
                <a:latin typeface="华文仿宋" panose="02010600040101010101" pitchFamily="2" charset="-122"/>
                <a:ea typeface="华文仿宋" panose="02010600040101010101" pitchFamily="2" charset="-122"/>
                <a:sym typeface="+mn-ea"/>
              </a:rPr>
              <a:t>思迅刷脸支付，全新智能支付方案。在支付时，直接进行人脸识别，验证通过即可完成支付，全程无需使用手机。识别度精准，支付更安全，满足更多消费者的支付体验，应用于门店，通过门店的摄像头，调用国家认可的人脸识别技术，软件通过扫脸识别到会员身份。</a:t>
            </a:r>
            <a:endParaRPr lang="zh-CN" altLang="en-US" sz="3200" b="1" dirty="0" smtClean="0">
              <a:latin typeface="华文仿宋" panose="02010600040101010101" pitchFamily="2" charset="-122"/>
              <a:ea typeface="华文仿宋" panose="02010600040101010101" pitchFamily="2" charset="-122"/>
              <a:sym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575782" y="2062351"/>
            <a:ext cx="14973634" cy="2968439"/>
          </a:xfrm>
          <a:prstGeom prst="roundRect">
            <a:avLst/>
          </a:prstGeom>
          <a:noFill/>
          <a:ln>
            <a:solidFill>
              <a:srgbClr val="008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5155"/>
          </a:p>
        </p:txBody>
      </p:sp>
      <p:pic>
        <p:nvPicPr>
          <p:cNvPr id="6" name="图片 5" descr="微信图片_201807110936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82" y="5204135"/>
            <a:ext cx="15040940" cy="4616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8" name="图片 37" descr="底纹-02"/>
          <p:cNvPicPr>
            <a:picLocks noChangeAspect="1"/>
          </p:cNvPicPr>
          <p:nvPr/>
        </p:nvPicPr>
        <p:blipFill>
          <a:blip r:embed="rId1"/>
          <a:srcRect l="4123" t="15227" r="17385" b="230"/>
          <a:stretch>
            <a:fillRect/>
          </a:stretch>
        </p:blipFill>
        <p:spPr>
          <a:xfrm>
            <a:off x="1662430" y="-33020"/>
            <a:ext cx="15132050" cy="10236835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>
            <a:off x="-48895" y="-7366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479665" y="3529330"/>
            <a:ext cx="8737600" cy="1116330"/>
            <a:chOff x="12344" y="5558"/>
            <a:chExt cx="13760" cy="1758"/>
          </a:xfrm>
        </p:grpSpPr>
        <p:sp>
          <p:nvSpPr>
            <p:cNvPr id="40" name="平行四边形 39"/>
            <p:cNvSpPr/>
            <p:nvPr/>
          </p:nvSpPr>
          <p:spPr>
            <a:xfrm>
              <a:off x="12344" y="5558"/>
              <a:ext cx="13760" cy="1758"/>
            </a:xfrm>
            <a:prstGeom prst="parallelogram">
              <a:avLst/>
            </a:prstGeom>
            <a:solidFill>
              <a:srgbClr val="006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308" y="5584"/>
              <a:ext cx="12408" cy="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solidFill>
                    <a:schemeClr val="bg1">
                      <a:lumMod val="95000"/>
                    </a:schemeClr>
                  </a:solidFill>
                  <a:latin typeface="微软雅黑" pitchFamily="2" charset="-122"/>
                  <a:ea typeface="微软雅黑" pitchFamily="2" charset="-122"/>
                  <a:sym typeface="+mn-ea"/>
                </a:rPr>
                <a:t>用户案例与行业关心点</a:t>
              </a:r>
              <a:endParaRPr lang="zh-CN" altLang="en-US" sz="60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940040" y="1021080"/>
            <a:ext cx="409702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2</a:t>
            </a:r>
            <a:endParaRPr lang="en-US" altLang="zh-CN" sz="1600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" name="图片 3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人脸识别</a:t>
            </a:r>
            <a:r>
              <a:rPr lang="en-US" altLang="zh-CN" sz="5400" b="1" dirty="0">
                <a:latin typeface="微软雅黑" pitchFamily="2" charset="-122"/>
                <a:ea typeface="微软雅黑" pitchFamily="2" charset="-122"/>
                <a:sym typeface="+mn-ea"/>
              </a:rPr>
              <a:t>--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刷脸服务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4906" y="1781104"/>
            <a:ext cx="13649742" cy="97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l"/>
            <a:r>
              <a:rPr lang="zh-CN" sz="28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入店顾客识别为会员时，立即向顾客发送优惠信息；</a:t>
            </a:r>
            <a:endParaRPr lang="zh-CN" sz="2800" b="1"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lvl="0" algn="l"/>
            <a:r>
              <a:rPr lang="zh-CN" sz="28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同时也向导购手机端发送会员信息，导购根据会员画像精准推荐。</a:t>
            </a:r>
            <a:endParaRPr lang="zh-CN" sz="2800" b="1"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95" y="2660015"/>
            <a:ext cx="16292830" cy="7535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人脸识别</a:t>
            </a:r>
            <a:r>
              <a:rPr lang="en-US" altLang="zh-CN" sz="5400" b="1" dirty="0">
                <a:latin typeface="微软雅黑" pitchFamily="2" charset="-122"/>
                <a:ea typeface="微软雅黑" pitchFamily="2" charset="-122"/>
                <a:sym typeface="+mn-ea"/>
              </a:rPr>
              <a:t>--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识别新客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pic>
        <p:nvPicPr>
          <p:cNvPr id="4" name="图片 3" descr="502c8fbbdd8c7395b85f5037f8b874c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275" y="2322195"/>
            <a:ext cx="16256635" cy="78257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61581" y="1767134"/>
            <a:ext cx="11013387" cy="548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sz="28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入店顾客识别为新客户时，邀请顾客体验刷脸入会员，留存拉新</a:t>
            </a:r>
            <a:endParaRPr lang="zh-CN" sz="2800" b="1"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3855" y="568960"/>
            <a:ext cx="946404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人脸识别</a:t>
            </a:r>
            <a:r>
              <a:rPr lang="en-US" altLang="zh-CN" sz="5400" b="1" dirty="0">
                <a:latin typeface="微软雅黑" pitchFamily="2" charset="-122"/>
                <a:ea typeface="微软雅黑" pitchFamily="2" charset="-122"/>
                <a:sym typeface="+mn-ea"/>
              </a:rPr>
              <a:t>--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刷脸打折</a:t>
            </a:r>
            <a:r>
              <a:rPr lang="en-US" altLang="zh-CN" sz="5400" b="1" dirty="0">
                <a:latin typeface="微软雅黑" pitchFamily="2" charset="-122"/>
                <a:ea typeface="微软雅黑" pitchFamily="2" charset="-122"/>
                <a:sym typeface="+mn-ea"/>
              </a:rPr>
              <a:t>/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sym typeface="+mn-ea"/>
              </a:rPr>
              <a:t>付款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89191" y="1767769"/>
            <a:ext cx="14492334" cy="548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/>
            <a:r>
              <a:rPr lang="zh-CN" sz="2800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提高收银效率，免去排队困扰，减轻收银压力；本人付款，刷脸识别支付</a:t>
            </a:r>
            <a:endParaRPr lang="zh-CN" sz="2800" b="1"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020" y="2350770"/>
            <a:ext cx="16321405" cy="786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0"/>
            <a:ext cx="16269335" cy="10173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4102" y="568800"/>
            <a:ext cx="7757030" cy="97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smtClean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</a:t>
            </a:r>
            <a:r>
              <a:rPr lang="zh-CN" altLang="en-US" sz="5400" b="1" dirty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-解决方案</a:t>
            </a:r>
            <a:endParaRPr lang="zh-CN" altLang="en-US" sz="5400" b="1" dirty="0" smtClean="0"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364102" y="1693173"/>
            <a:ext cx="15324092" cy="0"/>
          </a:xfrm>
          <a:prstGeom prst="line">
            <a:avLst/>
          </a:prstGeom>
          <a:ln w="3492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739" y="38652"/>
            <a:ext cx="2458960" cy="1069566"/>
          </a:xfrm>
          <a:prstGeom prst="rect">
            <a:avLst/>
          </a:prstGeom>
        </p:spPr>
      </p:pic>
      <p:pic>
        <p:nvPicPr>
          <p:cNvPr id="15" name="图片 14" descr="客至白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250" y="349250"/>
            <a:ext cx="1743710" cy="3346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80962" y="1869990"/>
            <a:ext cx="13497351" cy="1605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痛点：</a:t>
            </a:r>
            <a:r>
              <a:rPr lang="zh-CN" altLang="en-US" sz="4800" smtClean="0">
                <a:latin typeface="微软雅黑" pitchFamily="2" charset="-122"/>
                <a:ea typeface="微软雅黑" pitchFamily="2" charset="-122"/>
                <a:sym typeface="+mn-ea"/>
              </a:rPr>
              <a:t>会员进店时如何快速预知会员需求？</a:t>
            </a:r>
            <a:endParaRPr lang="zh-CN" altLang="en-US" sz="4800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pPr algn="l"/>
            <a:endParaRPr lang="zh-CN" altLang="en-US" sz="4800" b="1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62188" y="3913260"/>
            <a:ext cx="9058344" cy="446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965" b="1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解决</a:t>
            </a:r>
            <a:r>
              <a:rPr lang="zh-CN" altLang="en-US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方法</a:t>
            </a:r>
            <a:r>
              <a:rPr lang="en-US" altLang="zh-CN" sz="3965" b="1" smtClean="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cs typeface="微软雅黑" pitchFamily="2" charset="-122"/>
              </a:rPr>
              <a:t>—</a:t>
            </a:r>
            <a:r>
              <a:rPr lang="zh-CN" altLang="en-US" sz="3965" b="1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人</a:t>
            </a:r>
            <a:r>
              <a:rPr lang="zh-CN" altLang="en-US" sz="3965" b="1" smtClean="0">
                <a:latin typeface="微软雅黑" pitchFamily="2" charset="-122"/>
                <a:ea typeface="微软雅黑" pitchFamily="2" charset="-122"/>
                <a:cs typeface="微软雅黑" pitchFamily="2" charset="-122"/>
                <a:sym typeface="+mn-ea"/>
              </a:rPr>
              <a:t>脸识别，进店营销</a:t>
            </a:r>
            <a:endParaRPr lang="zh-CN" altLang="en-US" sz="3965" b="1" smtClean="0">
              <a:latin typeface="微软雅黑" pitchFamily="2" charset="-122"/>
              <a:ea typeface="微软雅黑" pitchFamily="2" charset="-122"/>
              <a:cs typeface="微软雅黑" pitchFamily="2" charset="-122"/>
              <a:sym typeface="+mn-ea"/>
            </a:endParaRPr>
          </a:p>
          <a:p>
            <a:endParaRPr lang="en-US" altLang="zh-CN" sz="5155" dirty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  <a:p>
            <a:r>
              <a:rPr lang="en-US" altLang="zh-CN" sz="3245">
                <a:latin typeface="微软雅黑" pitchFamily="2" charset="-122"/>
                <a:ea typeface="微软雅黑" pitchFamily="2" charset="-122"/>
                <a:sym typeface="+mn-ea"/>
              </a:rPr>
              <a:t>1</a:t>
            </a:r>
            <a:r>
              <a:rPr lang="zh-CN" altLang="en-US" sz="3245">
                <a:latin typeface="微软雅黑" pitchFamily="2" charset="-122"/>
                <a:ea typeface="微软雅黑" pitchFamily="2" charset="-122"/>
                <a:sym typeface="+mn-ea"/>
              </a:rPr>
              <a:t>、会员进入门店，人脸系统快速识别身份</a:t>
            </a:r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en-US" altLang="zh-CN" sz="3245">
                <a:latin typeface="微软雅黑" pitchFamily="2" charset="-122"/>
                <a:ea typeface="微软雅黑" pitchFamily="2" charset="-122"/>
                <a:sym typeface="+mn-ea"/>
              </a:rPr>
              <a:t>2</a:t>
            </a:r>
            <a:r>
              <a:rPr lang="zh-CN" altLang="en-US" sz="3245">
                <a:latin typeface="微软雅黑" pitchFamily="2" charset="-122"/>
                <a:ea typeface="微软雅黑" pitchFamily="2" charset="-122"/>
                <a:sym typeface="+mn-ea"/>
              </a:rPr>
              <a:t>、通过短消息将会员信息推送到导购手机上</a:t>
            </a:r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endParaRPr lang="en-US" altLang="zh-CN" sz="3245">
              <a:solidFill>
                <a:schemeClr val="tx1"/>
              </a:solidFill>
              <a:latin typeface="微软雅黑" pitchFamily="2" charset="-122"/>
              <a:ea typeface="微软雅黑" pitchFamily="2" charset="-122"/>
            </a:endParaRPr>
          </a:p>
          <a:p>
            <a:r>
              <a:rPr lang="en-US" altLang="zh-CN" sz="3245">
                <a:latin typeface="微软雅黑" pitchFamily="2" charset="-122"/>
                <a:ea typeface="微软雅黑" pitchFamily="2" charset="-122"/>
                <a:sym typeface="+mn-ea"/>
              </a:rPr>
              <a:t>3</a:t>
            </a:r>
            <a:r>
              <a:rPr lang="zh-CN" altLang="en-US" sz="3245">
                <a:latin typeface="微软雅黑" pitchFamily="2" charset="-122"/>
                <a:ea typeface="微软雅黑" pitchFamily="2" charset="-122"/>
                <a:sym typeface="+mn-ea"/>
              </a:rPr>
              <a:t>、导购快速了解会员购物喜好、上次消费时间、平均客单价等等</a:t>
            </a:r>
            <a:r>
              <a:rPr lang="zh-CN" altLang="en-US" sz="3245" smtClean="0">
                <a:latin typeface="微软雅黑" pitchFamily="2" charset="-122"/>
                <a:ea typeface="微软雅黑" pitchFamily="2" charset="-122"/>
                <a:sym typeface="+mn-ea"/>
              </a:rPr>
              <a:t>，精准推销</a:t>
            </a:r>
            <a:endParaRPr lang="en-US" altLang="zh-CN" sz="5155" b="1" dirty="0" smtClean="0">
              <a:solidFill>
                <a:schemeClr val="tx1"/>
              </a:solidFill>
              <a:latin typeface="微软雅黑" pitchFamily="2" charset="-122"/>
              <a:ea typeface="微软雅黑" pitchFamily="2" charset="-122"/>
              <a:cs typeface="微软雅黑" pitchFamily="2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92535" y="2957122"/>
            <a:ext cx="14399206" cy="0"/>
          </a:xfrm>
          <a:prstGeom prst="line">
            <a:avLst/>
          </a:prstGeom>
          <a:ln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13" y="3913260"/>
            <a:ext cx="5313348" cy="4630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 descr="底纹-02"/>
          <p:cNvPicPr>
            <a:picLocks noChangeAspect="1"/>
          </p:cNvPicPr>
          <p:nvPr/>
        </p:nvPicPr>
        <p:blipFill>
          <a:blip r:embed="rId1"/>
          <a:srcRect l="4123" t="15227" r="17385" b="230"/>
          <a:stretch>
            <a:fillRect/>
          </a:stretch>
        </p:blipFill>
        <p:spPr>
          <a:xfrm>
            <a:off x="1662430" y="-33020"/>
            <a:ext cx="15132050" cy="10236835"/>
          </a:xfrm>
          <a:prstGeom prst="rect">
            <a:avLst/>
          </a:prstGeom>
        </p:spPr>
      </p:pic>
      <p:sp>
        <p:nvSpPr>
          <p:cNvPr id="17" name="任意多边形 16"/>
          <p:cNvSpPr/>
          <p:nvPr/>
        </p:nvSpPr>
        <p:spPr>
          <a:xfrm>
            <a:off x="-48895" y="-73660"/>
            <a:ext cx="4457065" cy="10280015"/>
          </a:xfrm>
          <a:custGeom>
            <a:avLst/>
            <a:gdLst>
              <a:gd name="connsiteX0" fmla="*/ 20 w 7019"/>
              <a:gd name="connsiteY0" fmla="*/ 54 h 16189"/>
              <a:gd name="connsiteX1" fmla="*/ 7019 w 7019"/>
              <a:gd name="connsiteY1" fmla="*/ 0 h 16189"/>
              <a:gd name="connsiteX2" fmla="*/ 3217 w 7019"/>
              <a:gd name="connsiteY2" fmla="*/ 16182 h 16189"/>
              <a:gd name="connsiteX3" fmla="*/ 0 w 7019"/>
              <a:gd name="connsiteY3" fmla="*/ 16189 h 16189"/>
              <a:gd name="connsiteX4" fmla="*/ 20 w 7019"/>
              <a:gd name="connsiteY4" fmla="*/ 54 h 1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9" h="16189">
                <a:moveTo>
                  <a:pt x="20" y="54"/>
                </a:moveTo>
                <a:lnTo>
                  <a:pt x="7019" y="0"/>
                </a:lnTo>
                <a:lnTo>
                  <a:pt x="3217" y="16182"/>
                </a:lnTo>
                <a:lnTo>
                  <a:pt x="0" y="16189"/>
                </a:lnTo>
                <a:lnTo>
                  <a:pt x="20" y="54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38430" y="-62865"/>
            <a:ext cx="3554730" cy="1028446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407910" y="3529330"/>
            <a:ext cx="8737600" cy="1116330"/>
            <a:chOff x="12344" y="5558"/>
            <a:chExt cx="13760" cy="1758"/>
          </a:xfrm>
        </p:grpSpPr>
        <p:sp>
          <p:nvSpPr>
            <p:cNvPr id="40" name="平行四边形 39"/>
            <p:cNvSpPr/>
            <p:nvPr/>
          </p:nvSpPr>
          <p:spPr>
            <a:xfrm>
              <a:off x="12344" y="5558"/>
              <a:ext cx="13760" cy="1758"/>
            </a:xfrm>
            <a:prstGeom prst="parallelogram">
              <a:avLst/>
            </a:prstGeom>
            <a:solidFill>
              <a:srgbClr val="0061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308" y="5625"/>
              <a:ext cx="12184" cy="1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6000">
                  <a:solidFill>
                    <a:schemeClr val="bg1">
                      <a:lumMod val="95000"/>
                    </a:schemeClr>
                  </a:solidFill>
                  <a:latin typeface="微软雅黑" pitchFamily="2" charset="-122"/>
                  <a:ea typeface="微软雅黑" pitchFamily="2" charset="-122"/>
                  <a:cs typeface="+mn-ea"/>
                  <a:sym typeface="+mn-ea"/>
                </a:rPr>
                <a:t>全方位流程部署规划</a:t>
              </a:r>
              <a:endParaRPr lang="zh-CN" altLang="en-US" sz="6000">
                <a:solidFill>
                  <a:schemeClr val="bg1">
                    <a:lumMod val="95000"/>
                  </a:schemeClr>
                </a:solidFill>
                <a:latin typeface="微软雅黑" pitchFamily="2" charset="-122"/>
                <a:ea typeface="微软雅黑" pitchFamily="2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868285" y="1021080"/>
            <a:ext cx="4097020" cy="27019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6</a:t>
            </a:r>
            <a:endParaRPr lang="en-US" altLang="zh-CN" sz="1600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13" name="图片 12" descr="sixun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304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整体部署介绍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459457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76030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92603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610010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326583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5043156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53" name="任意多边形 52"/>
          <p:cNvSpPr/>
          <p:nvPr/>
        </p:nvSpPr>
        <p:spPr>
          <a:xfrm>
            <a:off x="5983605" y="3147695"/>
            <a:ext cx="640016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TextBox 1"/>
          <p:cNvSpPr txBox="1"/>
          <p:nvPr/>
        </p:nvSpPr>
        <p:spPr>
          <a:xfrm>
            <a:off x="6811645" y="4227830"/>
            <a:ext cx="7340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店铺管理模式规划</a:t>
            </a:r>
            <a:endParaRPr lang="zh-CN" altLang="en-US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5995670" y="2987675"/>
            <a:ext cx="0" cy="400113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"/>
          <p:cNvSpPr txBox="1"/>
          <p:nvPr/>
        </p:nvSpPr>
        <p:spPr>
          <a:xfrm>
            <a:off x="3315970" y="6340475"/>
            <a:ext cx="1775460" cy="438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</a:t>
            </a:r>
            <a:r>
              <a:rPr lang="en-US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1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7208520" y="6353810"/>
            <a:ext cx="248031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单店管理模式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8" name="文本框 9"/>
          <p:cNvSpPr txBox="1"/>
          <p:nvPr/>
        </p:nvSpPr>
        <p:spPr>
          <a:xfrm>
            <a:off x="10777220" y="6353810"/>
            <a:ext cx="240665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连锁管理模式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2934335" y="366522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62" name="KSO_Shape"/>
          <p:cNvSpPr/>
          <p:nvPr/>
        </p:nvSpPr>
        <p:spPr bwMode="auto">
          <a:xfrm>
            <a:off x="3358515" y="417258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65" name="TextBox 1"/>
          <p:cNvSpPr txBox="1"/>
          <p:nvPr/>
        </p:nvSpPr>
        <p:spPr>
          <a:xfrm>
            <a:off x="6811645" y="3252470"/>
            <a:ext cx="2616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第一部分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6920865" y="649541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10447020" y="649541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73" name="Rectangle 4"/>
          <p:cNvSpPr/>
          <p:nvPr/>
        </p:nvSpPr>
        <p:spPr>
          <a:xfrm>
            <a:off x="-26035" y="2163445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单店模式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11129010" y="4676775"/>
            <a:ext cx="957580" cy="958850"/>
            <a:chOff x="17526" y="7365"/>
            <a:chExt cx="1508" cy="1510"/>
          </a:xfrm>
        </p:grpSpPr>
        <p:sp>
          <p:nvSpPr>
            <p:cNvPr id="12" name="Oval 25"/>
            <p:cNvSpPr/>
            <p:nvPr/>
          </p:nvSpPr>
          <p:spPr>
            <a:xfrm>
              <a:off x="17526" y="7365"/>
              <a:ext cx="1509" cy="1510"/>
            </a:xfrm>
            <a:prstGeom prst="ellipse">
              <a:avLst/>
            </a:prstGeom>
            <a:solidFill>
              <a:srgbClr val="75BC37"/>
            </a:solidFill>
            <a:ln w="25400">
              <a:noFill/>
            </a:ln>
            <a:effectLst>
              <a:outerShdw blurRad="1651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  <a:noAutofit/>
            </a:bodyPr>
            <a:p>
              <a:pPr algn="ctr"/>
              <a:endParaRPr lang="en-US" sz="2135">
                <a:solidFill>
                  <a:srgbClr val="FEFABC"/>
                </a:solidFill>
                <a:latin typeface="Bebas" pitchFamily="2" charset="0"/>
                <a:ea typeface="微软雅黑" pitchFamily="2" charset="-122"/>
                <a:sym typeface="Bebas" pitchFamily="2" charset="0"/>
              </a:endParaRPr>
            </a:p>
          </p:txBody>
        </p:sp>
        <p:sp>
          <p:nvSpPr>
            <p:cNvPr id="2" name="Freeform 131"/>
            <p:cNvSpPr>
              <a:spLocks noChangeAspect="1" noEditPoints="1"/>
            </p:cNvSpPr>
            <p:nvPr/>
          </p:nvSpPr>
          <p:spPr bwMode="auto">
            <a:xfrm>
              <a:off x="17931" y="7729"/>
              <a:ext cx="731" cy="732"/>
            </a:xfrm>
            <a:custGeom>
              <a:avLst/>
              <a:gdLst/>
              <a:ahLst/>
              <a:cxnLst>
                <a:cxn ang="0">
                  <a:pos x="55" y="28"/>
                </a:cxn>
                <a:cxn ang="0">
                  <a:pos x="27" y="55"/>
                </a:cxn>
                <a:cxn ang="0">
                  <a:pos x="0" y="28"/>
                </a:cxn>
                <a:cxn ang="0">
                  <a:pos x="27" y="0"/>
                </a:cxn>
                <a:cxn ang="0">
                  <a:pos x="55" y="28"/>
                </a:cxn>
                <a:cxn ang="0">
                  <a:pos x="42" y="28"/>
                </a:cxn>
                <a:cxn ang="0">
                  <a:pos x="41" y="26"/>
                </a:cxn>
                <a:cxn ang="0">
                  <a:pos x="21" y="14"/>
                </a:cxn>
                <a:cxn ang="0">
                  <a:pos x="19" y="14"/>
                </a:cxn>
                <a:cxn ang="0">
                  <a:pos x="18" y="16"/>
                </a:cxn>
                <a:cxn ang="0">
                  <a:pos x="18" y="39"/>
                </a:cxn>
                <a:cxn ang="0">
                  <a:pos x="19" y="41"/>
                </a:cxn>
                <a:cxn ang="0">
                  <a:pos x="20" y="41"/>
                </a:cxn>
                <a:cxn ang="0">
                  <a:pos x="21" y="41"/>
                </a:cxn>
                <a:cxn ang="0">
                  <a:pos x="41" y="30"/>
                </a:cxn>
                <a:cxn ang="0">
                  <a:pos x="42" y="28"/>
                </a:cxn>
              </a:cxnLst>
              <a:rect l="0" t="0" r="r" b="b"/>
              <a:pathLst>
                <a:path w="55" h="55">
                  <a:moveTo>
                    <a:pt x="55" y="28"/>
                  </a:moveTo>
                  <a:cubicBezTo>
                    <a:pt x="55" y="43"/>
                    <a:pt x="42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28"/>
                  </a:cubicBezTo>
                  <a:close/>
                  <a:moveTo>
                    <a:pt x="42" y="28"/>
                  </a:moveTo>
                  <a:cubicBezTo>
                    <a:pt x="42" y="27"/>
                    <a:pt x="42" y="26"/>
                    <a:pt x="41" y="26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8" y="15"/>
                    <a:pt x="18" y="16"/>
                    <a:pt x="18" y="1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1"/>
                    <a:pt x="19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2" y="29"/>
                    <a:pt x="42" y="29"/>
                    <a:pt x="42" y="28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 vert="horz" wrap="square" lIns="60948" tIns="30474" rIns="60948" bIns="30474" numCol="1" anchor="t" anchorCtr="0" compatLnSpc="1"/>
            <a:p>
              <a:endParaRPr lang="en-US" sz="1200">
                <a:solidFill>
                  <a:srgbClr val="FFFFFF"/>
                </a:solidFill>
                <a:latin typeface="Bebas" pitchFamily="2" charset="0"/>
                <a:ea typeface="微软雅黑" pitchFamily="2" charset="-122"/>
                <a:cs typeface="Lato Light"/>
                <a:sym typeface="Bebas" pitchFamily="2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129010" y="7242810"/>
            <a:ext cx="957580" cy="958850"/>
            <a:chOff x="17526" y="11406"/>
            <a:chExt cx="1508" cy="1510"/>
          </a:xfrm>
        </p:grpSpPr>
        <p:sp>
          <p:nvSpPr>
            <p:cNvPr id="14" name="Oval 37"/>
            <p:cNvSpPr/>
            <p:nvPr/>
          </p:nvSpPr>
          <p:spPr>
            <a:xfrm>
              <a:off x="17526" y="11406"/>
              <a:ext cx="1509" cy="1510"/>
            </a:xfrm>
            <a:prstGeom prst="ellipse">
              <a:avLst/>
            </a:prstGeom>
            <a:solidFill>
              <a:srgbClr val="75BC37"/>
            </a:solidFill>
            <a:ln w="25400">
              <a:noFill/>
            </a:ln>
            <a:effectLst>
              <a:outerShdw blurRad="1651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  <a:noAutofit/>
            </a:bodyPr>
            <a:p>
              <a:pPr algn="ctr"/>
              <a:endParaRPr lang="en-US" sz="2135">
                <a:solidFill>
                  <a:srgbClr val="FEFABC"/>
                </a:solidFill>
                <a:latin typeface="Bebas" pitchFamily="2" charset="0"/>
                <a:ea typeface="微软雅黑" pitchFamily="2" charset="-122"/>
                <a:sym typeface="Bebas" pitchFamily="2" charset="0"/>
              </a:endParaRPr>
            </a:p>
          </p:txBody>
        </p:sp>
        <p:sp>
          <p:nvSpPr>
            <p:cNvPr id="15" name="Freeform 231"/>
            <p:cNvSpPr>
              <a:spLocks noChangeAspect="1" noEditPoints="1"/>
            </p:cNvSpPr>
            <p:nvPr/>
          </p:nvSpPr>
          <p:spPr bwMode="auto">
            <a:xfrm>
              <a:off x="17931" y="11816"/>
              <a:ext cx="745" cy="739"/>
            </a:xfrm>
            <a:custGeom>
              <a:avLst/>
              <a:gdLst>
                <a:gd name="T0" fmla="*/ 59 w 59"/>
                <a:gd name="T1" fmla="*/ 47 h 58"/>
                <a:gd name="T2" fmla="*/ 48 w 59"/>
                <a:gd name="T3" fmla="*/ 58 h 58"/>
                <a:gd name="T4" fmla="*/ 11 w 59"/>
                <a:gd name="T5" fmla="*/ 58 h 58"/>
                <a:gd name="T6" fmla="*/ 0 w 59"/>
                <a:gd name="T7" fmla="*/ 47 h 58"/>
                <a:gd name="T8" fmla="*/ 0 w 59"/>
                <a:gd name="T9" fmla="*/ 10 h 58"/>
                <a:gd name="T10" fmla="*/ 11 w 59"/>
                <a:gd name="T11" fmla="*/ 0 h 58"/>
                <a:gd name="T12" fmla="*/ 48 w 59"/>
                <a:gd name="T13" fmla="*/ 0 h 58"/>
                <a:gd name="T14" fmla="*/ 59 w 59"/>
                <a:gd name="T15" fmla="*/ 10 h 58"/>
                <a:gd name="T16" fmla="*/ 59 w 59"/>
                <a:gd name="T17" fmla="*/ 47 h 58"/>
                <a:gd name="T18" fmla="*/ 49 w 59"/>
                <a:gd name="T19" fmla="*/ 39 h 58"/>
                <a:gd name="T20" fmla="*/ 42 w 59"/>
                <a:gd name="T21" fmla="*/ 35 h 58"/>
                <a:gd name="T22" fmla="*/ 40 w 59"/>
                <a:gd name="T23" fmla="*/ 34 h 58"/>
                <a:gd name="T24" fmla="*/ 34 w 59"/>
                <a:gd name="T25" fmla="*/ 39 h 58"/>
                <a:gd name="T26" fmla="*/ 32 w 59"/>
                <a:gd name="T27" fmla="*/ 38 h 58"/>
                <a:gd name="T28" fmla="*/ 20 w 59"/>
                <a:gd name="T29" fmla="*/ 27 h 58"/>
                <a:gd name="T30" fmla="*/ 19 w 59"/>
                <a:gd name="T31" fmla="*/ 24 h 58"/>
                <a:gd name="T32" fmla="*/ 24 w 59"/>
                <a:gd name="T33" fmla="*/ 19 h 58"/>
                <a:gd name="T34" fmla="*/ 23 w 59"/>
                <a:gd name="T35" fmla="*/ 16 h 58"/>
                <a:gd name="T36" fmla="*/ 19 w 59"/>
                <a:gd name="T37" fmla="*/ 9 h 58"/>
                <a:gd name="T38" fmla="*/ 18 w 59"/>
                <a:gd name="T39" fmla="*/ 9 h 58"/>
                <a:gd name="T40" fmla="*/ 14 w 59"/>
                <a:gd name="T41" fmla="*/ 10 h 58"/>
                <a:gd name="T42" fmla="*/ 10 w 59"/>
                <a:gd name="T43" fmla="*/ 19 h 58"/>
                <a:gd name="T44" fmla="*/ 12 w 59"/>
                <a:gd name="T45" fmla="*/ 26 h 58"/>
                <a:gd name="T46" fmla="*/ 32 w 59"/>
                <a:gd name="T47" fmla="*/ 46 h 58"/>
                <a:gd name="T48" fmla="*/ 40 w 59"/>
                <a:gd name="T49" fmla="*/ 48 h 58"/>
                <a:gd name="T50" fmla="*/ 48 w 59"/>
                <a:gd name="T51" fmla="*/ 44 h 58"/>
                <a:gd name="T52" fmla="*/ 49 w 59"/>
                <a:gd name="T53" fmla="*/ 40 h 58"/>
                <a:gd name="T54" fmla="*/ 49 w 59"/>
                <a:gd name="T55" fmla="*/ 39 h 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9" h="58">
                  <a:moveTo>
                    <a:pt x="59" y="47"/>
                  </a:moveTo>
                  <a:cubicBezTo>
                    <a:pt x="59" y="53"/>
                    <a:pt x="54" y="58"/>
                    <a:pt x="48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5" y="58"/>
                    <a:pt x="0" y="53"/>
                    <a:pt x="0" y="4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0"/>
                    <a:pt x="59" y="4"/>
                    <a:pt x="59" y="10"/>
                  </a:cubicBezTo>
                  <a:lnTo>
                    <a:pt x="59" y="47"/>
                  </a:lnTo>
                  <a:close/>
                  <a:moveTo>
                    <a:pt x="49" y="39"/>
                  </a:moveTo>
                  <a:cubicBezTo>
                    <a:pt x="49" y="39"/>
                    <a:pt x="43" y="36"/>
                    <a:pt x="42" y="35"/>
                  </a:cubicBezTo>
                  <a:cubicBezTo>
                    <a:pt x="41" y="35"/>
                    <a:pt x="41" y="34"/>
                    <a:pt x="40" y="34"/>
                  </a:cubicBezTo>
                  <a:cubicBezTo>
                    <a:pt x="38" y="34"/>
                    <a:pt x="36" y="39"/>
                    <a:pt x="34" y="39"/>
                  </a:cubicBezTo>
                  <a:cubicBezTo>
                    <a:pt x="33" y="39"/>
                    <a:pt x="32" y="38"/>
                    <a:pt x="32" y="38"/>
                  </a:cubicBezTo>
                  <a:cubicBezTo>
                    <a:pt x="27" y="35"/>
                    <a:pt x="23" y="32"/>
                    <a:pt x="20" y="27"/>
                  </a:cubicBezTo>
                  <a:cubicBezTo>
                    <a:pt x="20" y="26"/>
                    <a:pt x="19" y="25"/>
                    <a:pt x="19" y="24"/>
                  </a:cubicBezTo>
                  <a:cubicBezTo>
                    <a:pt x="19" y="23"/>
                    <a:pt x="24" y="20"/>
                    <a:pt x="24" y="19"/>
                  </a:cubicBezTo>
                  <a:cubicBezTo>
                    <a:pt x="24" y="18"/>
                    <a:pt x="23" y="17"/>
                    <a:pt x="23" y="16"/>
                  </a:cubicBezTo>
                  <a:cubicBezTo>
                    <a:pt x="22" y="15"/>
                    <a:pt x="20" y="10"/>
                    <a:pt x="19" y="9"/>
                  </a:cubicBezTo>
                  <a:cubicBezTo>
                    <a:pt x="19" y="9"/>
                    <a:pt x="19" y="9"/>
                    <a:pt x="18" y="9"/>
                  </a:cubicBezTo>
                  <a:cubicBezTo>
                    <a:pt x="17" y="9"/>
                    <a:pt x="15" y="10"/>
                    <a:pt x="14" y="10"/>
                  </a:cubicBezTo>
                  <a:cubicBezTo>
                    <a:pt x="12" y="11"/>
                    <a:pt x="10" y="16"/>
                    <a:pt x="10" y="19"/>
                  </a:cubicBezTo>
                  <a:cubicBezTo>
                    <a:pt x="10" y="21"/>
                    <a:pt x="11" y="24"/>
                    <a:pt x="12" y="26"/>
                  </a:cubicBezTo>
                  <a:cubicBezTo>
                    <a:pt x="15" y="34"/>
                    <a:pt x="24" y="43"/>
                    <a:pt x="32" y="46"/>
                  </a:cubicBezTo>
                  <a:cubicBezTo>
                    <a:pt x="35" y="47"/>
                    <a:pt x="37" y="48"/>
                    <a:pt x="40" y="48"/>
                  </a:cubicBezTo>
                  <a:cubicBezTo>
                    <a:pt x="42" y="48"/>
                    <a:pt x="47" y="46"/>
                    <a:pt x="48" y="44"/>
                  </a:cubicBezTo>
                  <a:cubicBezTo>
                    <a:pt x="49" y="43"/>
                    <a:pt x="49" y="41"/>
                    <a:pt x="49" y="40"/>
                  </a:cubicBezTo>
                  <a:cubicBezTo>
                    <a:pt x="49" y="40"/>
                    <a:pt x="49" y="40"/>
                    <a:pt x="49" y="39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/>
            <a:p>
              <a:endParaRPr lang="en-US" sz="1200">
                <a:latin typeface="Bebas" pitchFamily="2" charset="0"/>
                <a:ea typeface="微软雅黑" pitchFamily="2" charset="-122"/>
                <a:sym typeface="Bebas" pitchFamily="2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971925" y="7242810"/>
            <a:ext cx="957580" cy="958850"/>
            <a:chOff x="6255" y="11406"/>
            <a:chExt cx="1508" cy="1510"/>
          </a:xfrm>
        </p:grpSpPr>
        <p:sp>
          <p:nvSpPr>
            <p:cNvPr id="17" name="Oval 51"/>
            <p:cNvSpPr/>
            <p:nvPr/>
          </p:nvSpPr>
          <p:spPr>
            <a:xfrm>
              <a:off x="6255" y="11406"/>
              <a:ext cx="1509" cy="1510"/>
            </a:xfrm>
            <a:prstGeom prst="ellipse">
              <a:avLst/>
            </a:prstGeom>
            <a:solidFill>
              <a:srgbClr val="75BC37"/>
            </a:solidFill>
            <a:ln w="25400">
              <a:noFill/>
            </a:ln>
            <a:effectLst>
              <a:outerShdw blurRad="1651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  <a:noAutofit/>
            </a:bodyPr>
            <a:p>
              <a:pPr algn="ctr"/>
              <a:endParaRPr lang="en-US" sz="2135">
                <a:solidFill>
                  <a:srgbClr val="FEFABC"/>
                </a:solidFill>
                <a:latin typeface="Bebas" pitchFamily="2" charset="0"/>
                <a:ea typeface="微软雅黑" pitchFamily="2" charset="-122"/>
                <a:sym typeface="Bebas" pitchFamily="2" charset="0"/>
              </a:endParaRPr>
            </a:p>
          </p:txBody>
        </p:sp>
        <p:sp>
          <p:nvSpPr>
            <p:cNvPr id="18" name="Freeform 37"/>
            <p:cNvSpPr>
              <a:spLocks noChangeAspect="1"/>
            </p:cNvSpPr>
            <p:nvPr/>
          </p:nvSpPr>
          <p:spPr bwMode="auto">
            <a:xfrm>
              <a:off x="6671" y="11858"/>
              <a:ext cx="701" cy="611"/>
            </a:xfrm>
            <a:custGeom>
              <a:avLst/>
              <a:gdLst>
                <a:gd name="T0" fmla="*/ 34 w 68"/>
                <a:gd name="T1" fmla="*/ 49 h 59"/>
                <a:gd name="T2" fmla="*/ 29 w 68"/>
                <a:gd name="T3" fmla="*/ 49 h 59"/>
                <a:gd name="T4" fmla="*/ 11 w 68"/>
                <a:gd name="T5" fmla="*/ 58 h 59"/>
                <a:gd name="T6" fmla="*/ 7 w 68"/>
                <a:gd name="T7" fmla="*/ 59 h 59"/>
                <a:gd name="T8" fmla="*/ 5 w 68"/>
                <a:gd name="T9" fmla="*/ 57 h 59"/>
                <a:gd name="T10" fmla="*/ 5 w 68"/>
                <a:gd name="T11" fmla="*/ 57 h 59"/>
                <a:gd name="T12" fmla="*/ 6 w 68"/>
                <a:gd name="T13" fmla="*/ 55 h 59"/>
                <a:gd name="T14" fmla="*/ 13 w 68"/>
                <a:gd name="T15" fmla="*/ 44 h 59"/>
                <a:gd name="T16" fmla="*/ 0 w 68"/>
                <a:gd name="T17" fmla="*/ 25 h 59"/>
                <a:gd name="T18" fmla="*/ 34 w 68"/>
                <a:gd name="T19" fmla="*/ 0 h 59"/>
                <a:gd name="T20" fmla="*/ 68 w 68"/>
                <a:gd name="T21" fmla="*/ 25 h 59"/>
                <a:gd name="T22" fmla="*/ 34 w 68"/>
                <a:gd name="T23" fmla="*/ 49 h 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8" h="59">
                  <a:moveTo>
                    <a:pt x="34" y="49"/>
                  </a:moveTo>
                  <a:cubicBezTo>
                    <a:pt x="33" y="49"/>
                    <a:pt x="31" y="49"/>
                    <a:pt x="29" y="49"/>
                  </a:cubicBezTo>
                  <a:cubicBezTo>
                    <a:pt x="24" y="53"/>
                    <a:pt x="18" y="56"/>
                    <a:pt x="11" y="58"/>
                  </a:cubicBezTo>
                  <a:cubicBezTo>
                    <a:pt x="10" y="58"/>
                    <a:pt x="9" y="59"/>
                    <a:pt x="7" y="59"/>
                  </a:cubicBezTo>
                  <a:cubicBezTo>
                    <a:pt x="6" y="59"/>
                    <a:pt x="6" y="58"/>
                    <a:pt x="5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9" y="52"/>
                    <a:pt x="11" y="50"/>
                    <a:pt x="13" y="44"/>
                  </a:cubicBezTo>
                  <a:cubicBezTo>
                    <a:pt x="5" y="39"/>
                    <a:pt x="0" y="32"/>
                    <a:pt x="0" y="25"/>
                  </a:cubicBezTo>
                  <a:cubicBezTo>
                    <a:pt x="0" y="11"/>
                    <a:pt x="16" y="0"/>
                    <a:pt x="34" y="0"/>
                  </a:cubicBezTo>
                  <a:cubicBezTo>
                    <a:pt x="53" y="0"/>
                    <a:pt x="68" y="11"/>
                    <a:pt x="68" y="25"/>
                  </a:cubicBezTo>
                  <a:cubicBezTo>
                    <a:pt x="68" y="38"/>
                    <a:pt x="53" y="49"/>
                    <a:pt x="34" y="49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/>
            <a:p>
              <a:endParaRPr lang="en-US" sz="1200">
                <a:latin typeface="Bebas" pitchFamily="2" charset="0"/>
                <a:ea typeface="微软雅黑" pitchFamily="2" charset="-122"/>
                <a:sym typeface="Bebas" pitchFamily="2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971925" y="4676775"/>
            <a:ext cx="957580" cy="958850"/>
            <a:chOff x="6255" y="7365"/>
            <a:chExt cx="1508" cy="1510"/>
          </a:xfrm>
        </p:grpSpPr>
        <p:sp>
          <p:nvSpPr>
            <p:cNvPr id="16" name="Oval 48"/>
            <p:cNvSpPr/>
            <p:nvPr/>
          </p:nvSpPr>
          <p:spPr>
            <a:xfrm>
              <a:off x="6255" y="7365"/>
              <a:ext cx="1509" cy="1510"/>
            </a:xfrm>
            <a:prstGeom prst="ellipse">
              <a:avLst/>
            </a:prstGeom>
            <a:solidFill>
              <a:srgbClr val="75BC37"/>
            </a:solidFill>
            <a:ln w="25400">
              <a:noFill/>
            </a:ln>
            <a:effectLst>
              <a:outerShdw blurRad="1651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  <a:noAutofit/>
            </a:bodyPr>
            <a:p>
              <a:pPr algn="ctr"/>
              <a:endParaRPr lang="en-US" sz="2135">
                <a:solidFill>
                  <a:srgbClr val="FEFABC"/>
                </a:solidFill>
                <a:latin typeface="Bebas" pitchFamily="2" charset="0"/>
                <a:ea typeface="微软雅黑" pitchFamily="2" charset="-122"/>
                <a:sym typeface="Bebas" pitchFamily="2" charset="0"/>
              </a:endParaRPr>
            </a:p>
          </p:txBody>
        </p:sp>
        <p:sp>
          <p:nvSpPr>
            <p:cNvPr id="19" name="Freeform 116"/>
            <p:cNvSpPr>
              <a:spLocks noChangeAspect="1"/>
            </p:cNvSpPr>
            <p:nvPr/>
          </p:nvSpPr>
          <p:spPr bwMode="auto">
            <a:xfrm>
              <a:off x="6617" y="7751"/>
              <a:ext cx="785" cy="739"/>
            </a:xfrm>
            <a:custGeom>
              <a:avLst/>
              <a:gdLst>
                <a:gd name="T0" fmla="*/ 63 w 64"/>
                <a:gd name="T1" fmla="*/ 25 h 60"/>
                <a:gd name="T2" fmla="*/ 49 w 64"/>
                <a:gd name="T3" fmla="*/ 39 h 60"/>
                <a:gd name="T4" fmla="*/ 52 w 64"/>
                <a:gd name="T5" fmla="*/ 57 h 60"/>
                <a:gd name="T6" fmla="*/ 52 w 64"/>
                <a:gd name="T7" fmla="*/ 58 h 60"/>
                <a:gd name="T8" fmla="*/ 51 w 64"/>
                <a:gd name="T9" fmla="*/ 60 h 60"/>
                <a:gd name="T10" fmla="*/ 49 w 64"/>
                <a:gd name="T11" fmla="*/ 60 h 60"/>
                <a:gd name="T12" fmla="*/ 32 w 64"/>
                <a:gd name="T13" fmla="*/ 51 h 60"/>
                <a:gd name="T14" fmla="*/ 15 w 64"/>
                <a:gd name="T15" fmla="*/ 60 h 60"/>
                <a:gd name="T16" fmla="*/ 13 w 64"/>
                <a:gd name="T17" fmla="*/ 60 h 60"/>
                <a:gd name="T18" fmla="*/ 12 w 64"/>
                <a:gd name="T19" fmla="*/ 58 h 60"/>
                <a:gd name="T20" fmla="*/ 12 w 64"/>
                <a:gd name="T21" fmla="*/ 57 h 60"/>
                <a:gd name="T22" fmla="*/ 15 w 64"/>
                <a:gd name="T23" fmla="*/ 39 h 60"/>
                <a:gd name="T24" fmla="*/ 1 w 64"/>
                <a:gd name="T25" fmla="*/ 25 h 60"/>
                <a:gd name="T26" fmla="*/ 0 w 64"/>
                <a:gd name="T27" fmla="*/ 23 h 60"/>
                <a:gd name="T28" fmla="*/ 3 w 64"/>
                <a:gd name="T29" fmla="*/ 22 h 60"/>
                <a:gd name="T30" fmla="*/ 22 w 64"/>
                <a:gd name="T31" fmla="*/ 19 h 60"/>
                <a:gd name="T32" fmla="*/ 30 w 64"/>
                <a:gd name="T33" fmla="*/ 1 h 60"/>
                <a:gd name="T34" fmla="*/ 32 w 64"/>
                <a:gd name="T35" fmla="*/ 0 h 60"/>
                <a:gd name="T36" fmla="*/ 34 w 64"/>
                <a:gd name="T37" fmla="*/ 1 h 60"/>
                <a:gd name="T38" fmla="*/ 42 w 64"/>
                <a:gd name="T39" fmla="*/ 19 h 60"/>
                <a:gd name="T40" fmla="*/ 61 w 64"/>
                <a:gd name="T41" fmla="*/ 22 h 60"/>
                <a:gd name="T42" fmla="*/ 64 w 64"/>
                <a:gd name="T43" fmla="*/ 23 h 60"/>
                <a:gd name="T44" fmla="*/ 63 w 64"/>
                <a:gd name="T45" fmla="*/ 25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4" h="60">
                  <a:moveTo>
                    <a:pt x="63" y="25"/>
                  </a:moveTo>
                  <a:cubicBezTo>
                    <a:pt x="49" y="39"/>
                    <a:pt x="49" y="39"/>
                    <a:pt x="49" y="39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2" y="59"/>
                    <a:pt x="52" y="60"/>
                    <a:pt x="51" y="60"/>
                  </a:cubicBezTo>
                  <a:cubicBezTo>
                    <a:pt x="50" y="60"/>
                    <a:pt x="50" y="60"/>
                    <a:pt x="49" y="6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4" y="60"/>
                    <a:pt x="14" y="60"/>
                    <a:pt x="13" y="60"/>
                  </a:cubicBezTo>
                  <a:cubicBezTo>
                    <a:pt x="12" y="60"/>
                    <a:pt x="12" y="59"/>
                    <a:pt x="12" y="58"/>
                  </a:cubicBezTo>
                  <a:cubicBezTo>
                    <a:pt x="12" y="58"/>
                    <a:pt x="12" y="58"/>
                    <a:pt x="12" y="57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22"/>
                    <a:pt x="2" y="22"/>
                    <a:pt x="3" y="22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2" y="22"/>
                    <a:pt x="64" y="22"/>
                    <a:pt x="64" y="23"/>
                  </a:cubicBezTo>
                  <a:cubicBezTo>
                    <a:pt x="64" y="24"/>
                    <a:pt x="63" y="25"/>
                    <a:pt x="63" y="25"/>
                  </a:cubicBez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</a:ln>
          </p:spPr>
          <p:txBody>
            <a:bodyPr/>
            <a:p>
              <a:endParaRPr lang="en-US" sz="1200">
                <a:latin typeface="Bebas" pitchFamily="2" charset="0"/>
                <a:ea typeface="微软雅黑" pitchFamily="2" charset="-122"/>
                <a:sym typeface="Bebas" pitchFamily="2" charset="0"/>
              </a:endParaRPr>
            </a:p>
          </p:txBody>
        </p:sp>
      </p:grpSp>
      <p:sp>
        <p:nvSpPr>
          <p:cNvPr id="20" name="TextBox 37"/>
          <p:cNvSpPr txBox="1"/>
          <p:nvPr/>
        </p:nvSpPr>
        <p:spPr>
          <a:xfrm>
            <a:off x="12305321" y="4424045"/>
            <a:ext cx="1325880" cy="69215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p>
            <a:pPr algn="r">
              <a:lnSpc>
                <a:spcPct val="150000"/>
              </a:lnSpc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收银台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21" name="TextBox 38"/>
          <p:cNvSpPr txBox="1"/>
          <p:nvPr/>
        </p:nvSpPr>
        <p:spPr>
          <a:xfrm>
            <a:off x="12305321" y="5219700"/>
            <a:ext cx="2656073" cy="530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300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收银操作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26" name="TextBox 37"/>
          <p:cNvSpPr txBox="1"/>
          <p:nvPr/>
        </p:nvSpPr>
        <p:spPr>
          <a:xfrm>
            <a:off x="12481216" y="7099485"/>
            <a:ext cx="1325880" cy="69215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无网络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30" name="TextBox 38"/>
          <p:cNvSpPr txBox="1"/>
          <p:nvPr/>
        </p:nvSpPr>
        <p:spPr>
          <a:xfrm>
            <a:off x="12430416" y="7923846"/>
            <a:ext cx="2656073" cy="530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300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单机不需要网络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31" name="TextBox 37"/>
          <p:cNvSpPr txBox="1"/>
          <p:nvPr/>
        </p:nvSpPr>
        <p:spPr>
          <a:xfrm>
            <a:off x="2350135" y="7099485"/>
            <a:ext cx="1325880" cy="69215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服务器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32" name="TextBox 38"/>
          <p:cNvSpPr txBox="1"/>
          <p:nvPr/>
        </p:nvSpPr>
        <p:spPr>
          <a:xfrm>
            <a:off x="1019942" y="7923846"/>
            <a:ext cx="2656073" cy="539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专卖10数据库安装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1429385" y="2272030"/>
            <a:ext cx="13371830" cy="97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0" hangingPunct="0"/>
            <a:r>
              <a:rPr lang="zh-CN" altLang="en-US" sz="280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支持阿里云服务器、自行配置服务，一个机器上装上所有程序</a:t>
            </a:r>
            <a:endParaRPr lang="zh-CN" altLang="en-US" sz="280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ctr" eaLnBrk="0" hangingPunct="0"/>
            <a:r>
              <a:rPr lang="zh-CN" altLang="en-US" sz="280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建议：部署云端，前提准备连锁模式管理</a:t>
            </a:r>
            <a:endParaRPr lang="zh-CN" altLang="en-US" sz="280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7" name="图片 6" descr="图标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35" y="4799330"/>
            <a:ext cx="3491230" cy="2802890"/>
          </a:xfrm>
          <a:prstGeom prst="rect">
            <a:avLst/>
          </a:prstGeom>
        </p:spPr>
      </p:pic>
      <p:sp>
        <p:nvSpPr>
          <p:cNvPr id="23" name="TextBox 18"/>
          <p:cNvSpPr txBox="1"/>
          <p:nvPr/>
        </p:nvSpPr>
        <p:spPr bwMode="auto">
          <a:xfrm>
            <a:off x="2720975" y="4323715"/>
            <a:ext cx="955040" cy="7835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000" b="1" spc="0" dirty="0">
                <a:solidFill>
                  <a:srgbClr val="006142"/>
                </a:solidFill>
                <a:cs typeface="+mn-ea"/>
              </a:rPr>
              <a:t>后台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24" name="矩形 1"/>
          <p:cNvSpPr>
            <a:spLocks noChangeArrowheads="1"/>
          </p:cNvSpPr>
          <p:nvPr/>
        </p:nvSpPr>
        <p:spPr bwMode="auto">
          <a:xfrm>
            <a:off x="1153795" y="5119370"/>
            <a:ext cx="252222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lvl="0" algn="r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总部后台所有功能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4" name="图片 3" descr="sixun-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" y="-17780"/>
            <a:ext cx="16269335" cy="10173335"/>
          </a:xfrm>
          <a:prstGeom prst="rect">
            <a:avLst/>
          </a:prstGeom>
        </p:spPr>
      </p:pic>
      <p:sp>
        <p:nvSpPr>
          <p:cNvPr id="48" name="Freeform 19"/>
          <p:cNvSpPr>
            <a:spLocks noEditPoints="1"/>
          </p:cNvSpPr>
          <p:nvPr/>
        </p:nvSpPr>
        <p:spPr bwMode="auto">
          <a:xfrm>
            <a:off x="4336415" y="3780790"/>
            <a:ext cx="6816090" cy="5749290"/>
          </a:xfrm>
          <a:custGeom>
            <a:avLst/>
            <a:gdLst>
              <a:gd name="T0" fmla="*/ 233 w 747"/>
              <a:gd name="T1" fmla="*/ 0 h 672"/>
              <a:gd name="T2" fmla="*/ 306 w 747"/>
              <a:gd name="T3" fmla="*/ 37 h 672"/>
              <a:gd name="T4" fmla="*/ 374 w 747"/>
              <a:gd name="T5" fmla="*/ 66 h 672"/>
              <a:gd name="T6" fmla="*/ 444 w 747"/>
              <a:gd name="T7" fmla="*/ 33 h 672"/>
              <a:gd name="T8" fmla="*/ 514 w 747"/>
              <a:gd name="T9" fmla="*/ 0 h 672"/>
              <a:gd name="T10" fmla="*/ 606 w 747"/>
              <a:gd name="T11" fmla="*/ 92 h 672"/>
              <a:gd name="T12" fmla="*/ 601 w 747"/>
              <a:gd name="T13" fmla="*/ 122 h 672"/>
              <a:gd name="T14" fmla="*/ 594 w 747"/>
              <a:gd name="T15" fmla="*/ 154 h 672"/>
              <a:gd name="T16" fmla="*/ 643 w 747"/>
              <a:gd name="T17" fmla="*/ 237 h 672"/>
              <a:gd name="T18" fmla="*/ 681 w 747"/>
              <a:gd name="T19" fmla="*/ 248 h 672"/>
              <a:gd name="T20" fmla="*/ 747 w 747"/>
              <a:gd name="T21" fmla="*/ 336 h 672"/>
              <a:gd name="T22" fmla="*/ 679 w 747"/>
              <a:gd name="T23" fmla="*/ 424 h 672"/>
              <a:gd name="T24" fmla="*/ 644 w 747"/>
              <a:gd name="T25" fmla="*/ 434 h 672"/>
              <a:gd name="T26" fmla="*/ 594 w 747"/>
              <a:gd name="T27" fmla="*/ 517 h 672"/>
              <a:gd name="T28" fmla="*/ 602 w 747"/>
              <a:gd name="T29" fmla="*/ 552 h 672"/>
              <a:gd name="T30" fmla="*/ 606 w 747"/>
              <a:gd name="T31" fmla="*/ 580 h 672"/>
              <a:gd name="T32" fmla="*/ 514 w 747"/>
              <a:gd name="T33" fmla="*/ 672 h 672"/>
              <a:gd name="T34" fmla="*/ 449 w 747"/>
              <a:gd name="T35" fmla="*/ 644 h 672"/>
              <a:gd name="T36" fmla="*/ 422 w 747"/>
              <a:gd name="T37" fmla="*/ 620 h 672"/>
              <a:gd name="T38" fmla="*/ 373 w 747"/>
              <a:gd name="T39" fmla="*/ 606 h 672"/>
              <a:gd name="T40" fmla="*/ 323 w 747"/>
              <a:gd name="T41" fmla="*/ 621 h 672"/>
              <a:gd name="T42" fmla="*/ 284 w 747"/>
              <a:gd name="T43" fmla="*/ 655 h 672"/>
              <a:gd name="T44" fmla="*/ 233 w 747"/>
              <a:gd name="T45" fmla="*/ 672 h 672"/>
              <a:gd name="T46" fmla="*/ 141 w 747"/>
              <a:gd name="T47" fmla="*/ 580 h 672"/>
              <a:gd name="T48" fmla="*/ 146 w 747"/>
              <a:gd name="T49" fmla="*/ 551 h 672"/>
              <a:gd name="T50" fmla="*/ 152 w 747"/>
              <a:gd name="T51" fmla="*/ 528 h 672"/>
              <a:gd name="T52" fmla="*/ 153 w 747"/>
              <a:gd name="T53" fmla="*/ 519 h 672"/>
              <a:gd name="T54" fmla="*/ 69 w 747"/>
              <a:gd name="T55" fmla="*/ 425 h 672"/>
              <a:gd name="T56" fmla="*/ 0 w 747"/>
              <a:gd name="T57" fmla="*/ 336 h 672"/>
              <a:gd name="T58" fmla="*/ 74 w 747"/>
              <a:gd name="T59" fmla="*/ 246 h 672"/>
              <a:gd name="T60" fmla="*/ 153 w 747"/>
              <a:gd name="T61" fmla="*/ 153 h 672"/>
              <a:gd name="T62" fmla="*/ 147 w 747"/>
              <a:gd name="T63" fmla="*/ 124 h 672"/>
              <a:gd name="T64" fmla="*/ 141 w 747"/>
              <a:gd name="T65" fmla="*/ 92 h 672"/>
              <a:gd name="T66" fmla="*/ 233 w 747"/>
              <a:gd name="T67" fmla="*/ 0 h 672"/>
              <a:gd name="T68" fmla="*/ 180 w 747"/>
              <a:gd name="T69" fmla="*/ 310 h 672"/>
              <a:gd name="T70" fmla="*/ 184 w 747"/>
              <a:gd name="T71" fmla="*/ 336 h 672"/>
              <a:gd name="T72" fmla="*/ 180 w 747"/>
              <a:gd name="T73" fmla="*/ 364 h 672"/>
              <a:gd name="T74" fmla="*/ 220 w 747"/>
              <a:gd name="T75" fmla="*/ 482 h 672"/>
              <a:gd name="T76" fmla="*/ 247 w 747"/>
              <a:gd name="T77" fmla="*/ 490 h 672"/>
              <a:gd name="T78" fmla="*/ 278 w 747"/>
              <a:gd name="T79" fmla="*/ 500 h 672"/>
              <a:gd name="T80" fmla="*/ 304 w 747"/>
              <a:gd name="T81" fmla="*/ 524 h 672"/>
              <a:gd name="T82" fmla="*/ 319 w 747"/>
              <a:gd name="T83" fmla="*/ 538 h 672"/>
              <a:gd name="T84" fmla="*/ 373 w 747"/>
              <a:gd name="T85" fmla="*/ 555 h 672"/>
              <a:gd name="T86" fmla="*/ 429 w 747"/>
              <a:gd name="T87" fmla="*/ 537 h 672"/>
              <a:gd name="T88" fmla="*/ 445 w 747"/>
              <a:gd name="T89" fmla="*/ 521 h 672"/>
              <a:gd name="T90" fmla="*/ 470 w 747"/>
              <a:gd name="T91" fmla="*/ 500 h 672"/>
              <a:gd name="T92" fmla="*/ 503 w 747"/>
              <a:gd name="T93" fmla="*/ 490 h 672"/>
              <a:gd name="T94" fmla="*/ 523 w 747"/>
              <a:gd name="T95" fmla="*/ 484 h 672"/>
              <a:gd name="T96" fmla="*/ 576 w 747"/>
              <a:gd name="T97" fmla="*/ 398 h 672"/>
              <a:gd name="T98" fmla="*/ 569 w 747"/>
              <a:gd name="T99" fmla="*/ 368 h 672"/>
              <a:gd name="T100" fmla="*/ 563 w 747"/>
              <a:gd name="T101" fmla="*/ 336 h 672"/>
              <a:gd name="T102" fmla="*/ 569 w 747"/>
              <a:gd name="T103" fmla="*/ 304 h 672"/>
              <a:gd name="T104" fmla="*/ 575 w 747"/>
              <a:gd name="T105" fmla="*/ 274 h 672"/>
              <a:gd name="T106" fmla="*/ 524 w 747"/>
              <a:gd name="T107" fmla="*/ 190 h 672"/>
              <a:gd name="T108" fmla="*/ 500 w 747"/>
              <a:gd name="T109" fmla="*/ 182 h 672"/>
              <a:gd name="T110" fmla="*/ 472 w 747"/>
              <a:gd name="T111" fmla="*/ 173 h 672"/>
              <a:gd name="T112" fmla="*/ 445 w 747"/>
              <a:gd name="T113" fmla="*/ 152 h 672"/>
              <a:gd name="T114" fmla="*/ 374 w 747"/>
              <a:gd name="T115" fmla="*/ 119 h 672"/>
              <a:gd name="T116" fmla="*/ 302 w 747"/>
              <a:gd name="T117" fmla="*/ 152 h 672"/>
              <a:gd name="T118" fmla="*/ 253 w 747"/>
              <a:gd name="T119" fmla="*/ 182 h 672"/>
              <a:gd name="T120" fmla="*/ 173 w 747"/>
              <a:gd name="T121" fmla="*/ 275 h 672"/>
              <a:gd name="T122" fmla="*/ 180 w 747"/>
              <a:gd name="T123" fmla="*/ 31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47" h="672">
                <a:moveTo>
                  <a:pt x="233" y="0"/>
                </a:moveTo>
                <a:cubicBezTo>
                  <a:pt x="262" y="0"/>
                  <a:pt x="289" y="14"/>
                  <a:pt x="306" y="37"/>
                </a:cubicBezTo>
                <a:cubicBezTo>
                  <a:pt x="321" y="57"/>
                  <a:pt x="349" y="66"/>
                  <a:pt x="374" y="66"/>
                </a:cubicBezTo>
                <a:cubicBezTo>
                  <a:pt x="402" y="66"/>
                  <a:pt x="426" y="55"/>
                  <a:pt x="444" y="33"/>
                </a:cubicBezTo>
                <a:cubicBezTo>
                  <a:pt x="461" y="12"/>
                  <a:pt x="487" y="0"/>
                  <a:pt x="514" y="0"/>
                </a:cubicBezTo>
                <a:cubicBezTo>
                  <a:pt x="565" y="0"/>
                  <a:pt x="606" y="41"/>
                  <a:pt x="606" y="92"/>
                </a:cubicBezTo>
                <a:cubicBezTo>
                  <a:pt x="606" y="103"/>
                  <a:pt x="604" y="112"/>
                  <a:pt x="601" y="122"/>
                </a:cubicBezTo>
                <a:cubicBezTo>
                  <a:pt x="598" y="133"/>
                  <a:pt x="594" y="143"/>
                  <a:pt x="594" y="154"/>
                </a:cubicBezTo>
                <a:cubicBezTo>
                  <a:pt x="594" y="189"/>
                  <a:pt x="613" y="220"/>
                  <a:pt x="643" y="237"/>
                </a:cubicBezTo>
                <a:cubicBezTo>
                  <a:pt x="655" y="244"/>
                  <a:pt x="669" y="244"/>
                  <a:pt x="681" y="248"/>
                </a:cubicBezTo>
                <a:cubicBezTo>
                  <a:pt x="720" y="259"/>
                  <a:pt x="747" y="295"/>
                  <a:pt x="747" y="336"/>
                </a:cubicBezTo>
                <a:cubicBezTo>
                  <a:pt x="747" y="377"/>
                  <a:pt x="719" y="414"/>
                  <a:pt x="679" y="424"/>
                </a:cubicBezTo>
                <a:cubicBezTo>
                  <a:pt x="667" y="428"/>
                  <a:pt x="655" y="428"/>
                  <a:pt x="644" y="434"/>
                </a:cubicBezTo>
                <a:cubicBezTo>
                  <a:pt x="613" y="450"/>
                  <a:pt x="594" y="482"/>
                  <a:pt x="594" y="517"/>
                </a:cubicBezTo>
                <a:cubicBezTo>
                  <a:pt x="594" y="529"/>
                  <a:pt x="598" y="541"/>
                  <a:pt x="602" y="552"/>
                </a:cubicBezTo>
                <a:cubicBezTo>
                  <a:pt x="604" y="561"/>
                  <a:pt x="606" y="570"/>
                  <a:pt x="606" y="580"/>
                </a:cubicBezTo>
                <a:cubicBezTo>
                  <a:pt x="606" y="631"/>
                  <a:pt x="565" y="672"/>
                  <a:pt x="514" y="672"/>
                </a:cubicBezTo>
                <a:cubicBezTo>
                  <a:pt x="490" y="672"/>
                  <a:pt x="466" y="662"/>
                  <a:pt x="449" y="644"/>
                </a:cubicBezTo>
                <a:cubicBezTo>
                  <a:pt x="440" y="635"/>
                  <a:pt x="433" y="626"/>
                  <a:pt x="422" y="620"/>
                </a:cubicBezTo>
                <a:cubicBezTo>
                  <a:pt x="407" y="611"/>
                  <a:pt x="390" y="606"/>
                  <a:pt x="373" y="606"/>
                </a:cubicBezTo>
                <a:cubicBezTo>
                  <a:pt x="355" y="606"/>
                  <a:pt x="338" y="611"/>
                  <a:pt x="323" y="621"/>
                </a:cubicBezTo>
                <a:cubicBezTo>
                  <a:pt x="308" y="630"/>
                  <a:pt x="297" y="644"/>
                  <a:pt x="284" y="655"/>
                </a:cubicBezTo>
                <a:cubicBezTo>
                  <a:pt x="268" y="667"/>
                  <a:pt x="253" y="672"/>
                  <a:pt x="233" y="672"/>
                </a:cubicBezTo>
                <a:cubicBezTo>
                  <a:pt x="182" y="672"/>
                  <a:pt x="141" y="631"/>
                  <a:pt x="141" y="580"/>
                </a:cubicBezTo>
                <a:cubicBezTo>
                  <a:pt x="141" y="570"/>
                  <a:pt x="144" y="561"/>
                  <a:pt x="146" y="551"/>
                </a:cubicBezTo>
                <a:cubicBezTo>
                  <a:pt x="149" y="543"/>
                  <a:pt x="151" y="536"/>
                  <a:pt x="152" y="528"/>
                </a:cubicBezTo>
                <a:cubicBezTo>
                  <a:pt x="152" y="525"/>
                  <a:pt x="153" y="522"/>
                  <a:pt x="153" y="519"/>
                </a:cubicBezTo>
                <a:cubicBezTo>
                  <a:pt x="153" y="466"/>
                  <a:pt x="117" y="437"/>
                  <a:pt x="69" y="425"/>
                </a:cubicBezTo>
                <a:cubicBezTo>
                  <a:pt x="29" y="414"/>
                  <a:pt x="0" y="378"/>
                  <a:pt x="0" y="336"/>
                </a:cubicBezTo>
                <a:cubicBezTo>
                  <a:pt x="0" y="292"/>
                  <a:pt x="31" y="254"/>
                  <a:pt x="74" y="246"/>
                </a:cubicBezTo>
                <a:cubicBezTo>
                  <a:pt x="120" y="236"/>
                  <a:pt x="153" y="201"/>
                  <a:pt x="153" y="153"/>
                </a:cubicBezTo>
                <a:cubicBezTo>
                  <a:pt x="153" y="142"/>
                  <a:pt x="150" y="134"/>
                  <a:pt x="147" y="124"/>
                </a:cubicBezTo>
                <a:cubicBezTo>
                  <a:pt x="143" y="113"/>
                  <a:pt x="141" y="103"/>
                  <a:pt x="141" y="92"/>
                </a:cubicBezTo>
                <a:cubicBezTo>
                  <a:pt x="141" y="41"/>
                  <a:pt x="182" y="0"/>
                  <a:pt x="233" y="0"/>
                </a:cubicBezTo>
                <a:close/>
                <a:moveTo>
                  <a:pt x="180" y="310"/>
                </a:moveTo>
                <a:cubicBezTo>
                  <a:pt x="183" y="318"/>
                  <a:pt x="184" y="327"/>
                  <a:pt x="184" y="336"/>
                </a:cubicBezTo>
                <a:cubicBezTo>
                  <a:pt x="184" y="345"/>
                  <a:pt x="183" y="355"/>
                  <a:pt x="180" y="364"/>
                </a:cubicBezTo>
                <a:cubicBezTo>
                  <a:pt x="165" y="409"/>
                  <a:pt x="176" y="458"/>
                  <a:pt x="220" y="482"/>
                </a:cubicBezTo>
                <a:cubicBezTo>
                  <a:pt x="228" y="486"/>
                  <a:pt x="238" y="488"/>
                  <a:pt x="247" y="490"/>
                </a:cubicBezTo>
                <a:cubicBezTo>
                  <a:pt x="258" y="492"/>
                  <a:pt x="268" y="495"/>
                  <a:pt x="278" y="500"/>
                </a:cubicBezTo>
                <a:cubicBezTo>
                  <a:pt x="289" y="506"/>
                  <a:pt x="296" y="514"/>
                  <a:pt x="304" y="524"/>
                </a:cubicBezTo>
                <a:cubicBezTo>
                  <a:pt x="309" y="529"/>
                  <a:pt x="313" y="534"/>
                  <a:pt x="319" y="538"/>
                </a:cubicBezTo>
                <a:cubicBezTo>
                  <a:pt x="335" y="549"/>
                  <a:pt x="354" y="555"/>
                  <a:pt x="373" y="555"/>
                </a:cubicBezTo>
                <a:cubicBezTo>
                  <a:pt x="393" y="555"/>
                  <a:pt x="412" y="549"/>
                  <a:pt x="429" y="537"/>
                </a:cubicBezTo>
                <a:cubicBezTo>
                  <a:pt x="435" y="533"/>
                  <a:pt x="440" y="527"/>
                  <a:pt x="445" y="521"/>
                </a:cubicBezTo>
                <a:cubicBezTo>
                  <a:pt x="453" y="513"/>
                  <a:pt x="460" y="506"/>
                  <a:pt x="470" y="500"/>
                </a:cubicBezTo>
                <a:cubicBezTo>
                  <a:pt x="480" y="494"/>
                  <a:pt x="491" y="492"/>
                  <a:pt x="503" y="490"/>
                </a:cubicBezTo>
                <a:cubicBezTo>
                  <a:pt x="509" y="489"/>
                  <a:pt x="516" y="487"/>
                  <a:pt x="523" y="484"/>
                </a:cubicBezTo>
                <a:cubicBezTo>
                  <a:pt x="555" y="468"/>
                  <a:pt x="576" y="435"/>
                  <a:pt x="576" y="398"/>
                </a:cubicBezTo>
                <a:cubicBezTo>
                  <a:pt x="576" y="388"/>
                  <a:pt x="573" y="378"/>
                  <a:pt x="569" y="368"/>
                </a:cubicBezTo>
                <a:cubicBezTo>
                  <a:pt x="566" y="357"/>
                  <a:pt x="563" y="347"/>
                  <a:pt x="563" y="336"/>
                </a:cubicBezTo>
                <a:cubicBezTo>
                  <a:pt x="563" y="325"/>
                  <a:pt x="566" y="315"/>
                  <a:pt x="569" y="304"/>
                </a:cubicBezTo>
                <a:cubicBezTo>
                  <a:pt x="572" y="295"/>
                  <a:pt x="575" y="285"/>
                  <a:pt x="575" y="274"/>
                </a:cubicBezTo>
                <a:cubicBezTo>
                  <a:pt x="575" y="239"/>
                  <a:pt x="555" y="206"/>
                  <a:pt x="524" y="190"/>
                </a:cubicBezTo>
                <a:cubicBezTo>
                  <a:pt x="516" y="186"/>
                  <a:pt x="508" y="184"/>
                  <a:pt x="500" y="182"/>
                </a:cubicBezTo>
                <a:cubicBezTo>
                  <a:pt x="490" y="180"/>
                  <a:pt x="481" y="178"/>
                  <a:pt x="472" y="173"/>
                </a:cubicBezTo>
                <a:cubicBezTo>
                  <a:pt x="462" y="168"/>
                  <a:pt x="453" y="161"/>
                  <a:pt x="445" y="152"/>
                </a:cubicBezTo>
                <a:cubicBezTo>
                  <a:pt x="426" y="130"/>
                  <a:pt x="402" y="119"/>
                  <a:pt x="374" y="119"/>
                </a:cubicBezTo>
                <a:cubicBezTo>
                  <a:pt x="345" y="119"/>
                  <a:pt x="321" y="131"/>
                  <a:pt x="302" y="152"/>
                </a:cubicBezTo>
                <a:cubicBezTo>
                  <a:pt x="289" y="167"/>
                  <a:pt x="272" y="177"/>
                  <a:pt x="253" y="182"/>
                </a:cubicBezTo>
                <a:cubicBezTo>
                  <a:pt x="206" y="192"/>
                  <a:pt x="173" y="225"/>
                  <a:pt x="173" y="275"/>
                </a:cubicBezTo>
                <a:cubicBezTo>
                  <a:pt x="173" y="288"/>
                  <a:pt x="177" y="298"/>
                  <a:pt x="180" y="310"/>
                </a:cubicBezTo>
                <a:close/>
              </a:path>
            </a:pathLst>
          </a:custGeom>
          <a:solidFill>
            <a:srgbClr val="75BC37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p>
            <a:pPr lvl="0" algn="ctr"/>
            <a:endParaRPr lang="zh-CN" altLang="en-US" sz="2400" dirty="0">
              <a:solidFill>
                <a:srgbClr val="FEFABC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335645" y="3891915"/>
            <a:ext cx="1397000" cy="1346835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p>
            <a:pPr algn="ctr"/>
            <a:endParaRPr lang="zh-CN" altLang="en-US" sz="2400" b="1" dirty="0">
              <a:solidFill>
                <a:srgbClr val="00B050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754370" y="3905885"/>
            <a:ext cx="1397000" cy="1346835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p>
            <a:pPr algn="ctr"/>
            <a:endParaRPr lang="zh-CN" altLang="en-US" sz="2400" b="1" dirty="0">
              <a:solidFill>
                <a:srgbClr val="00B050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755640" y="8071485"/>
            <a:ext cx="1397000" cy="1346835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p>
            <a:pPr algn="ctr"/>
            <a:endParaRPr lang="zh-CN" altLang="en-US" sz="2400" b="1" dirty="0">
              <a:solidFill>
                <a:srgbClr val="00B050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8352790" y="8097520"/>
            <a:ext cx="1397000" cy="1346835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p>
            <a:pPr algn="ctr"/>
            <a:endParaRPr lang="zh-CN" altLang="en-US" sz="2400" b="1" dirty="0">
              <a:solidFill>
                <a:srgbClr val="00B050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9621520" y="5967730"/>
            <a:ext cx="1397000" cy="1346835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p>
            <a:pPr algn="ctr"/>
            <a:endParaRPr lang="zh-CN" altLang="en-US" sz="2400" b="1" dirty="0">
              <a:solidFill>
                <a:srgbClr val="00B050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73" name="Rectangle 4"/>
          <p:cNvSpPr/>
          <p:nvPr/>
        </p:nvSpPr>
        <p:spPr>
          <a:xfrm>
            <a:off x="-26035" y="2163445"/>
            <a:ext cx="16291560" cy="1297940"/>
          </a:xfrm>
          <a:prstGeom prst="rect">
            <a:avLst/>
          </a:prstGeom>
          <a:solidFill>
            <a:srgbClr val="75B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155">
              <a:latin typeface="+mn-ea"/>
            </a:endParaRPr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zh-CN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连锁模式</a:t>
            </a:r>
            <a:endParaRPr lang="zh-CN" altLang="zh-CN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02512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sp>
        <p:nvSpPr>
          <p:cNvPr id="55" name="TextBox 11"/>
          <p:cNvSpPr txBox="1"/>
          <p:nvPr/>
        </p:nvSpPr>
        <p:spPr>
          <a:xfrm>
            <a:off x="2482215" y="4017010"/>
            <a:ext cx="254635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sz="249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总部后台①</a:t>
            </a:r>
            <a:endParaRPr lang="zh-CN" altLang="en-US" sz="249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  <a:p>
            <a:pPr algn="r">
              <a:lnSpc>
                <a:spcPct val="130000"/>
              </a:lnSpc>
            </a:pPr>
            <a:r>
              <a:rPr lang="zh-CN" altLang="en-US" sz="2000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通过网络连接服务器</a:t>
            </a:r>
            <a:endParaRPr lang="zh-CN" altLang="en-US" sz="2000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56" name="TextBox 11"/>
          <p:cNvSpPr txBox="1"/>
          <p:nvPr/>
        </p:nvSpPr>
        <p:spPr>
          <a:xfrm>
            <a:off x="10570210" y="4017010"/>
            <a:ext cx="2567305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30000"/>
              </a:lnSpc>
            </a:pPr>
            <a:r>
              <a:rPr lang="zh-CN" altLang="en-US" sz="249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总部后台②</a:t>
            </a:r>
            <a:endParaRPr lang="zh-CN" altLang="en-US" sz="249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  <a:p>
            <a:pPr lvl="0" algn="l">
              <a:lnSpc>
                <a:spcPct val="130000"/>
              </a:lnSpc>
            </a:pPr>
            <a:r>
              <a:rPr lang="zh-CN" altLang="en-US" sz="2000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通过网络连接服务器</a:t>
            </a:r>
            <a:endParaRPr lang="zh-CN" altLang="en-US" sz="2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57" name="TextBox 11"/>
          <p:cNvSpPr txBox="1"/>
          <p:nvPr/>
        </p:nvSpPr>
        <p:spPr>
          <a:xfrm>
            <a:off x="1042035" y="6231890"/>
            <a:ext cx="262001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30000"/>
              </a:lnSpc>
            </a:pPr>
            <a:r>
              <a:rPr lang="zh-CN" altLang="zh-CN" sz="2485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分公司①</a:t>
            </a:r>
            <a:endParaRPr lang="zh-CN" altLang="zh-CN" sz="2485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  <a:p>
            <a:pPr lvl="0" algn="r">
              <a:lnSpc>
                <a:spcPct val="130000"/>
              </a:lnSpc>
            </a:pPr>
            <a:r>
              <a:rPr lang="zh-CN" altLang="en-US" sz="2000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通过网络连接服务器</a:t>
            </a:r>
            <a:endParaRPr lang="zh-CN" altLang="en-US" sz="2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58" name="TextBox 11"/>
          <p:cNvSpPr txBox="1"/>
          <p:nvPr/>
        </p:nvSpPr>
        <p:spPr>
          <a:xfrm>
            <a:off x="11849735" y="6231890"/>
            <a:ext cx="2544445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30000"/>
              </a:lnSpc>
            </a:pPr>
            <a:r>
              <a:rPr lang="zh-CN" altLang="zh-CN" sz="2485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分公司②</a:t>
            </a:r>
            <a:endParaRPr lang="zh-CN" altLang="zh-CN" sz="2485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  <a:p>
            <a:pPr lvl="0" algn="l">
              <a:lnSpc>
                <a:spcPct val="130000"/>
              </a:lnSpc>
            </a:pPr>
            <a:r>
              <a:rPr lang="zh-CN" altLang="en-US" sz="2000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通过网络连接服务器</a:t>
            </a:r>
            <a:endParaRPr lang="zh-CN" altLang="en-US" sz="2000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59" name="TextBox 11"/>
          <p:cNvSpPr txBox="1"/>
          <p:nvPr/>
        </p:nvSpPr>
        <p:spPr>
          <a:xfrm>
            <a:off x="2341245" y="8344535"/>
            <a:ext cx="2674620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30000"/>
              </a:lnSpc>
            </a:pPr>
            <a:r>
              <a:rPr lang="zh-CN" altLang="en-US" sz="2485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第①门店</a:t>
            </a:r>
            <a:endParaRPr lang="zh-CN" altLang="en-US" sz="2485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  <a:p>
            <a:pPr lvl="0" algn="r">
              <a:lnSpc>
                <a:spcPct val="130000"/>
              </a:lnSpc>
            </a:pPr>
            <a:r>
              <a:rPr lang="zh-CN" altLang="en-US" sz="2000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通过网络连接服务器</a:t>
            </a:r>
            <a:endParaRPr lang="zh-CN" altLang="en-US" sz="2000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60" name="TextBox 11"/>
          <p:cNvSpPr txBox="1"/>
          <p:nvPr/>
        </p:nvSpPr>
        <p:spPr>
          <a:xfrm>
            <a:off x="10570210" y="8344535"/>
            <a:ext cx="2653665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30000"/>
              </a:lnSpc>
            </a:pPr>
            <a:r>
              <a:rPr lang="zh-CN" altLang="zh-CN" sz="2485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第②</a:t>
            </a:r>
            <a:r>
              <a:rPr lang="zh-CN" altLang="en-US" sz="2485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门店</a:t>
            </a:r>
            <a:endParaRPr lang="zh-CN" altLang="en-US" sz="2485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  <a:p>
            <a:pPr lvl="0" algn="l">
              <a:lnSpc>
                <a:spcPct val="130000"/>
              </a:lnSpc>
            </a:pPr>
            <a:r>
              <a:rPr lang="zh-CN" altLang="en-US" sz="2000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Bebas" pitchFamily="2" charset="0"/>
              </a:rPr>
              <a:t>通过网络连接服务器</a:t>
            </a:r>
            <a:endParaRPr lang="zh-CN" altLang="en-US" sz="2000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Bebas" pitchFamily="2" charset="0"/>
            </a:endParaRPr>
          </a:p>
        </p:txBody>
      </p:sp>
      <p:sp>
        <p:nvSpPr>
          <p:cNvPr id="61" name="Freeform 5"/>
          <p:cNvSpPr>
            <a:spLocks noEditPoints="1"/>
          </p:cNvSpPr>
          <p:nvPr/>
        </p:nvSpPr>
        <p:spPr bwMode="auto">
          <a:xfrm>
            <a:off x="7223760" y="5483860"/>
            <a:ext cx="1067435" cy="1006475"/>
          </a:xfrm>
          <a:custGeom>
            <a:avLst/>
            <a:gdLst>
              <a:gd name="T0" fmla="*/ 1243 w 1456"/>
              <a:gd name="T1" fmla="*/ 213 h 1456"/>
              <a:gd name="T2" fmla="*/ 1243 w 1456"/>
              <a:gd name="T3" fmla="*/ 1243 h 1456"/>
              <a:gd name="T4" fmla="*/ 213 w 1456"/>
              <a:gd name="T5" fmla="*/ 1243 h 1456"/>
              <a:gd name="T6" fmla="*/ 213 w 1456"/>
              <a:gd name="T7" fmla="*/ 213 h 1456"/>
              <a:gd name="T8" fmla="*/ 1200 w 1456"/>
              <a:gd name="T9" fmla="*/ 256 h 1456"/>
              <a:gd name="T10" fmla="*/ 1020 w 1456"/>
              <a:gd name="T11" fmla="*/ 220 h 1456"/>
              <a:gd name="T12" fmla="*/ 1318 w 1456"/>
              <a:gd name="T13" fmla="*/ 414 h 1456"/>
              <a:gd name="T14" fmla="*/ 1395 w 1456"/>
              <a:gd name="T15" fmla="*/ 698 h 1456"/>
              <a:gd name="T16" fmla="*/ 1109 w 1456"/>
              <a:gd name="T17" fmla="*/ 475 h 1456"/>
              <a:gd name="T18" fmla="*/ 1395 w 1456"/>
              <a:gd name="T19" fmla="*/ 698 h 1456"/>
              <a:gd name="T20" fmla="*/ 1319 w 1456"/>
              <a:gd name="T21" fmla="*/ 1039 h 1456"/>
              <a:gd name="T22" fmla="*/ 1020 w 1456"/>
              <a:gd name="T23" fmla="*/ 1236 h 1456"/>
              <a:gd name="T24" fmla="*/ 1200 w 1456"/>
              <a:gd name="T25" fmla="*/ 1200 h 1456"/>
              <a:gd name="T26" fmla="*/ 1395 w 1456"/>
              <a:gd name="T27" fmla="*/ 758 h 1456"/>
              <a:gd name="T28" fmla="*/ 1109 w 1456"/>
              <a:gd name="T29" fmla="*/ 979 h 1456"/>
              <a:gd name="T30" fmla="*/ 256 w 1456"/>
              <a:gd name="T31" fmla="*/ 1200 h 1456"/>
              <a:gd name="T32" fmla="*/ 436 w 1456"/>
              <a:gd name="T33" fmla="*/ 1236 h 1456"/>
              <a:gd name="T34" fmla="*/ 137 w 1456"/>
              <a:gd name="T35" fmla="*/ 1039 h 1456"/>
              <a:gd name="T36" fmla="*/ 61 w 1456"/>
              <a:gd name="T37" fmla="*/ 758 h 1456"/>
              <a:gd name="T38" fmla="*/ 347 w 1456"/>
              <a:gd name="T39" fmla="*/ 979 h 1456"/>
              <a:gd name="T40" fmla="*/ 61 w 1456"/>
              <a:gd name="T41" fmla="*/ 758 h 1456"/>
              <a:gd name="T42" fmla="*/ 138 w 1456"/>
              <a:gd name="T43" fmla="*/ 414 h 1456"/>
              <a:gd name="T44" fmla="*/ 436 w 1456"/>
              <a:gd name="T45" fmla="*/ 220 h 1456"/>
              <a:gd name="T46" fmla="*/ 256 w 1456"/>
              <a:gd name="T47" fmla="*/ 256 h 1456"/>
              <a:gd name="T48" fmla="*/ 61 w 1456"/>
              <a:gd name="T49" fmla="*/ 698 h 1456"/>
              <a:gd name="T50" fmla="*/ 347 w 1456"/>
              <a:gd name="T51" fmla="*/ 475 h 1456"/>
              <a:gd name="T52" fmla="*/ 383 w 1456"/>
              <a:gd name="T53" fmla="*/ 698 h 1456"/>
              <a:gd name="T54" fmla="*/ 698 w 1456"/>
              <a:gd name="T55" fmla="*/ 475 h 1456"/>
              <a:gd name="T56" fmla="*/ 383 w 1456"/>
              <a:gd name="T57" fmla="*/ 698 h 1456"/>
              <a:gd name="T58" fmla="*/ 1073 w 1456"/>
              <a:gd name="T59" fmla="*/ 698 h 1456"/>
              <a:gd name="T60" fmla="*/ 758 w 1456"/>
              <a:gd name="T61" fmla="*/ 475 h 1456"/>
              <a:gd name="T62" fmla="*/ 1073 w 1456"/>
              <a:gd name="T63" fmla="*/ 758 h 1456"/>
              <a:gd name="T64" fmla="*/ 758 w 1456"/>
              <a:gd name="T65" fmla="*/ 979 h 1456"/>
              <a:gd name="T66" fmla="*/ 1073 w 1456"/>
              <a:gd name="T67" fmla="*/ 758 h 1456"/>
              <a:gd name="T68" fmla="*/ 383 w 1456"/>
              <a:gd name="T69" fmla="*/ 758 h 1456"/>
              <a:gd name="T70" fmla="*/ 698 w 1456"/>
              <a:gd name="T71" fmla="*/ 979 h 1456"/>
              <a:gd name="T72" fmla="*/ 967 w 1456"/>
              <a:gd name="T73" fmla="*/ 249 h 1456"/>
              <a:gd name="T74" fmla="*/ 758 w 1456"/>
              <a:gd name="T75" fmla="*/ 414 h 1456"/>
              <a:gd name="T76" fmla="*/ 967 w 1456"/>
              <a:gd name="T77" fmla="*/ 249 h 1456"/>
              <a:gd name="T78" fmla="*/ 1033 w 1456"/>
              <a:gd name="T79" fmla="*/ 1039 h 1456"/>
              <a:gd name="T80" fmla="*/ 758 w 1456"/>
              <a:gd name="T81" fmla="*/ 1393 h 1456"/>
              <a:gd name="T82" fmla="*/ 489 w 1456"/>
              <a:gd name="T83" fmla="*/ 1207 h 1456"/>
              <a:gd name="T84" fmla="*/ 698 w 1456"/>
              <a:gd name="T85" fmla="*/ 1039 h 1456"/>
              <a:gd name="T86" fmla="*/ 489 w 1456"/>
              <a:gd name="T87" fmla="*/ 1207 h 1456"/>
              <a:gd name="T88" fmla="*/ 423 w 1456"/>
              <a:gd name="T89" fmla="*/ 414 h 1456"/>
              <a:gd name="T90" fmla="*/ 698 w 1456"/>
              <a:gd name="T91" fmla="*/ 63 h 1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56" h="1456">
                <a:moveTo>
                  <a:pt x="728" y="0"/>
                </a:moveTo>
                <a:cubicBezTo>
                  <a:pt x="929" y="0"/>
                  <a:pt x="1111" y="81"/>
                  <a:pt x="1243" y="213"/>
                </a:cubicBezTo>
                <a:cubicBezTo>
                  <a:pt x="1375" y="345"/>
                  <a:pt x="1456" y="527"/>
                  <a:pt x="1456" y="728"/>
                </a:cubicBezTo>
                <a:cubicBezTo>
                  <a:pt x="1456" y="929"/>
                  <a:pt x="1375" y="1111"/>
                  <a:pt x="1243" y="1243"/>
                </a:cubicBezTo>
                <a:cubicBezTo>
                  <a:pt x="1111" y="1375"/>
                  <a:pt x="929" y="1456"/>
                  <a:pt x="728" y="1456"/>
                </a:cubicBezTo>
                <a:cubicBezTo>
                  <a:pt x="527" y="1456"/>
                  <a:pt x="345" y="1375"/>
                  <a:pt x="213" y="1243"/>
                </a:cubicBezTo>
                <a:cubicBezTo>
                  <a:pt x="81" y="1111"/>
                  <a:pt x="0" y="929"/>
                  <a:pt x="0" y="728"/>
                </a:cubicBezTo>
                <a:cubicBezTo>
                  <a:pt x="0" y="527"/>
                  <a:pt x="81" y="345"/>
                  <a:pt x="213" y="213"/>
                </a:cubicBezTo>
                <a:cubicBezTo>
                  <a:pt x="345" y="81"/>
                  <a:pt x="527" y="0"/>
                  <a:pt x="728" y="0"/>
                </a:cubicBezTo>
                <a:close/>
                <a:moveTo>
                  <a:pt x="1200" y="256"/>
                </a:moveTo>
                <a:cubicBezTo>
                  <a:pt x="1124" y="180"/>
                  <a:pt x="1030" y="122"/>
                  <a:pt x="925" y="89"/>
                </a:cubicBezTo>
                <a:cubicBezTo>
                  <a:pt x="960" y="124"/>
                  <a:pt x="992" y="169"/>
                  <a:pt x="1020" y="220"/>
                </a:cubicBezTo>
                <a:cubicBezTo>
                  <a:pt x="1050" y="277"/>
                  <a:pt x="1076" y="342"/>
                  <a:pt x="1095" y="414"/>
                </a:cubicBezTo>
                <a:cubicBezTo>
                  <a:pt x="1318" y="414"/>
                  <a:pt x="1318" y="414"/>
                  <a:pt x="1318" y="414"/>
                </a:cubicBezTo>
                <a:cubicBezTo>
                  <a:pt x="1287" y="356"/>
                  <a:pt x="1247" y="302"/>
                  <a:pt x="1200" y="256"/>
                </a:cubicBezTo>
                <a:close/>
                <a:moveTo>
                  <a:pt x="1395" y="698"/>
                </a:moveTo>
                <a:cubicBezTo>
                  <a:pt x="1392" y="619"/>
                  <a:pt x="1375" y="544"/>
                  <a:pt x="1346" y="475"/>
                </a:cubicBezTo>
                <a:cubicBezTo>
                  <a:pt x="1109" y="475"/>
                  <a:pt x="1109" y="475"/>
                  <a:pt x="1109" y="475"/>
                </a:cubicBezTo>
                <a:cubicBezTo>
                  <a:pt x="1123" y="545"/>
                  <a:pt x="1131" y="620"/>
                  <a:pt x="1133" y="698"/>
                </a:cubicBezTo>
                <a:cubicBezTo>
                  <a:pt x="1395" y="698"/>
                  <a:pt x="1395" y="698"/>
                  <a:pt x="1395" y="698"/>
                </a:cubicBezTo>
                <a:close/>
                <a:moveTo>
                  <a:pt x="1200" y="1200"/>
                </a:moveTo>
                <a:cubicBezTo>
                  <a:pt x="1248" y="1153"/>
                  <a:pt x="1288" y="1099"/>
                  <a:pt x="1319" y="1039"/>
                </a:cubicBezTo>
                <a:cubicBezTo>
                  <a:pt x="1095" y="1039"/>
                  <a:pt x="1095" y="1039"/>
                  <a:pt x="1095" y="1039"/>
                </a:cubicBezTo>
                <a:cubicBezTo>
                  <a:pt x="1076" y="1112"/>
                  <a:pt x="1051" y="1179"/>
                  <a:pt x="1020" y="1236"/>
                </a:cubicBezTo>
                <a:cubicBezTo>
                  <a:pt x="992" y="1287"/>
                  <a:pt x="960" y="1332"/>
                  <a:pt x="925" y="1367"/>
                </a:cubicBezTo>
                <a:cubicBezTo>
                  <a:pt x="1030" y="1334"/>
                  <a:pt x="1124" y="1276"/>
                  <a:pt x="1200" y="1200"/>
                </a:cubicBezTo>
                <a:close/>
                <a:moveTo>
                  <a:pt x="1347" y="979"/>
                </a:moveTo>
                <a:cubicBezTo>
                  <a:pt x="1375" y="910"/>
                  <a:pt x="1392" y="836"/>
                  <a:pt x="1395" y="758"/>
                </a:cubicBezTo>
                <a:cubicBezTo>
                  <a:pt x="1133" y="758"/>
                  <a:pt x="1133" y="758"/>
                  <a:pt x="1133" y="758"/>
                </a:cubicBezTo>
                <a:cubicBezTo>
                  <a:pt x="1131" y="835"/>
                  <a:pt x="1123" y="909"/>
                  <a:pt x="1109" y="979"/>
                </a:cubicBezTo>
                <a:cubicBezTo>
                  <a:pt x="1347" y="979"/>
                  <a:pt x="1347" y="979"/>
                  <a:pt x="1347" y="979"/>
                </a:cubicBezTo>
                <a:close/>
                <a:moveTo>
                  <a:pt x="256" y="1200"/>
                </a:moveTo>
                <a:cubicBezTo>
                  <a:pt x="332" y="1276"/>
                  <a:pt x="426" y="1334"/>
                  <a:pt x="531" y="1367"/>
                </a:cubicBezTo>
                <a:cubicBezTo>
                  <a:pt x="496" y="1332"/>
                  <a:pt x="464" y="1287"/>
                  <a:pt x="436" y="1236"/>
                </a:cubicBezTo>
                <a:cubicBezTo>
                  <a:pt x="405" y="1179"/>
                  <a:pt x="380" y="1112"/>
                  <a:pt x="361" y="1039"/>
                </a:cubicBezTo>
                <a:cubicBezTo>
                  <a:pt x="137" y="1039"/>
                  <a:pt x="137" y="1039"/>
                  <a:pt x="137" y="1039"/>
                </a:cubicBezTo>
                <a:cubicBezTo>
                  <a:pt x="168" y="1099"/>
                  <a:pt x="208" y="1153"/>
                  <a:pt x="256" y="1200"/>
                </a:cubicBezTo>
                <a:close/>
                <a:moveTo>
                  <a:pt x="61" y="758"/>
                </a:moveTo>
                <a:cubicBezTo>
                  <a:pt x="64" y="836"/>
                  <a:pt x="81" y="910"/>
                  <a:pt x="109" y="979"/>
                </a:cubicBezTo>
                <a:cubicBezTo>
                  <a:pt x="347" y="979"/>
                  <a:pt x="347" y="979"/>
                  <a:pt x="347" y="979"/>
                </a:cubicBezTo>
                <a:cubicBezTo>
                  <a:pt x="333" y="909"/>
                  <a:pt x="324" y="835"/>
                  <a:pt x="323" y="758"/>
                </a:cubicBezTo>
                <a:cubicBezTo>
                  <a:pt x="61" y="758"/>
                  <a:pt x="61" y="758"/>
                  <a:pt x="61" y="758"/>
                </a:cubicBezTo>
                <a:close/>
                <a:moveTo>
                  <a:pt x="256" y="256"/>
                </a:moveTo>
                <a:cubicBezTo>
                  <a:pt x="209" y="302"/>
                  <a:pt x="169" y="356"/>
                  <a:pt x="138" y="414"/>
                </a:cubicBezTo>
                <a:cubicBezTo>
                  <a:pt x="361" y="414"/>
                  <a:pt x="361" y="414"/>
                  <a:pt x="361" y="414"/>
                </a:cubicBezTo>
                <a:cubicBezTo>
                  <a:pt x="380" y="342"/>
                  <a:pt x="406" y="277"/>
                  <a:pt x="436" y="220"/>
                </a:cubicBezTo>
                <a:cubicBezTo>
                  <a:pt x="464" y="169"/>
                  <a:pt x="496" y="124"/>
                  <a:pt x="531" y="89"/>
                </a:cubicBezTo>
                <a:cubicBezTo>
                  <a:pt x="426" y="122"/>
                  <a:pt x="332" y="180"/>
                  <a:pt x="256" y="256"/>
                </a:cubicBezTo>
                <a:close/>
                <a:moveTo>
                  <a:pt x="110" y="475"/>
                </a:moveTo>
                <a:cubicBezTo>
                  <a:pt x="81" y="544"/>
                  <a:pt x="64" y="619"/>
                  <a:pt x="61" y="698"/>
                </a:cubicBezTo>
                <a:cubicBezTo>
                  <a:pt x="323" y="698"/>
                  <a:pt x="323" y="698"/>
                  <a:pt x="323" y="698"/>
                </a:cubicBezTo>
                <a:cubicBezTo>
                  <a:pt x="324" y="620"/>
                  <a:pt x="333" y="545"/>
                  <a:pt x="347" y="475"/>
                </a:cubicBezTo>
                <a:cubicBezTo>
                  <a:pt x="110" y="475"/>
                  <a:pt x="110" y="475"/>
                  <a:pt x="110" y="475"/>
                </a:cubicBezTo>
                <a:close/>
                <a:moveTo>
                  <a:pt x="383" y="698"/>
                </a:moveTo>
                <a:cubicBezTo>
                  <a:pt x="698" y="698"/>
                  <a:pt x="698" y="698"/>
                  <a:pt x="698" y="698"/>
                </a:cubicBezTo>
                <a:cubicBezTo>
                  <a:pt x="698" y="475"/>
                  <a:pt x="698" y="475"/>
                  <a:pt x="698" y="475"/>
                </a:cubicBezTo>
                <a:cubicBezTo>
                  <a:pt x="409" y="475"/>
                  <a:pt x="409" y="475"/>
                  <a:pt x="409" y="475"/>
                </a:cubicBezTo>
                <a:cubicBezTo>
                  <a:pt x="394" y="544"/>
                  <a:pt x="385" y="619"/>
                  <a:pt x="383" y="698"/>
                </a:cubicBezTo>
                <a:close/>
                <a:moveTo>
                  <a:pt x="758" y="698"/>
                </a:moveTo>
                <a:cubicBezTo>
                  <a:pt x="1073" y="698"/>
                  <a:pt x="1073" y="698"/>
                  <a:pt x="1073" y="698"/>
                </a:cubicBezTo>
                <a:cubicBezTo>
                  <a:pt x="1071" y="619"/>
                  <a:pt x="1062" y="544"/>
                  <a:pt x="1047" y="475"/>
                </a:cubicBezTo>
                <a:cubicBezTo>
                  <a:pt x="758" y="475"/>
                  <a:pt x="758" y="475"/>
                  <a:pt x="758" y="475"/>
                </a:cubicBezTo>
                <a:cubicBezTo>
                  <a:pt x="758" y="698"/>
                  <a:pt x="758" y="698"/>
                  <a:pt x="758" y="698"/>
                </a:cubicBezTo>
                <a:close/>
                <a:moveTo>
                  <a:pt x="1073" y="758"/>
                </a:moveTo>
                <a:cubicBezTo>
                  <a:pt x="758" y="758"/>
                  <a:pt x="758" y="758"/>
                  <a:pt x="758" y="758"/>
                </a:cubicBezTo>
                <a:cubicBezTo>
                  <a:pt x="758" y="979"/>
                  <a:pt x="758" y="979"/>
                  <a:pt x="758" y="979"/>
                </a:cubicBezTo>
                <a:cubicBezTo>
                  <a:pt x="1048" y="979"/>
                  <a:pt x="1048" y="979"/>
                  <a:pt x="1048" y="979"/>
                </a:cubicBezTo>
                <a:cubicBezTo>
                  <a:pt x="1063" y="910"/>
                  <a:pt x="1071" y="836"/>
                  <a:pt x="1073" y="758"/>
                </a:cubicBezTo>
                <a:close/>
                <a:moveTo>
                  <a:pt x="698" y="758"/>
                </a:moveTo>
                <a:cubicBezTo>
                  <a:pt x="383" y="758"/>
                  <a:pt x="383" y="758"/>
                  <a:pt x="383" y="758"/>
                </a:cubicBezTo>
                <a:cubicBezTo>
                  <a:pt x="385" y="836"/>
                  <a:pt x="393" y="910"/>
                  <a:pt x="408" y="979"/>
                </a:cubicBezTo>
                <a:cubicBezTo>
                  <a:pt x="698" y="979"/>
                  <a:pt x="698" y="979"/>
                  <a:pt x="698" y="979"/>
                </a:cubicBezTo>
                <a:cubicBezTo>
                  <a:pt x="698" y="758"/>
                  <a:pt x="698" y="758"/>
                  <a:pt x="698" y="758"/>
                </a:cubicBezTo>
                <a:close/>
                <a:moveTo>
                  <a:pt x="967" y="249"/>
                </a:moveTo>
                <a:cubicBezTo>
                  <a:pt x="911" y="145"/>
                  <a:pt x="838" y="76"/>
                  <a:pt x="758" y="63"/>
                </a:cubicBezTo>
                <a:cubicBezTo>
                  <a:pt x="758" y="414"/>
                  <a:pt x="758" y="414"/>
                  <a:pt x="758" y="414"/>
                </a:cubicBezTo>
                <a:cubicBezTo>
                  <a:pt x="1032" y="414"/>
                  <a:pt x="1032" y="414"/>
                  <a:pt x="1032" y="414"/>
                </a:cubicBezTo>
                <a:cubicBezTo>
                  <a:pt x="1015" y="353"/>
                  <a:pt x="993" y="297"/>
                  <a:pt x="967" y="249"/>
                </a:cubicBezTo>
                <a:close/>
                <a:moveTo>
                  <a:pt x="967" y="1207"/>
                </a:moveTo>
                <a:cubicBezTo>
                  <a:pt x="994" y="1158"/>
                  <a:pt x="1016" y="1101"/>
                  <a:pt x="1033" y="1039"/>
                </a:cubicBezTo>
                <a:cubicBezTo>
                  <a:pt x="758" y="1039"/>
                  <a:pt x="758" y="1039"/>
                  <a:pt x="758" y="1039"/>
                </a:cubicBezTo>
                <a:cubicBezTo>
                  <a:pt x="758" y="1393"/>
                  <a:pt x="758" y="1393"/>
                  <a:pt x="758" y="1393"/>
                </a:cubicBezTo>
                <a:cubicBezTo>
                  <a:pt x="838" y="1380"/>
                  <a:pt x="911" y="1311"/>
                  <a:pt x="967" y="1207"/>
                </a:cubicBezTo>
                <a:close/>
                <a:moveTo>
                  <a:pt x="489" y="1207"/>
                </a:moveTo>
                <a:cubicBezTo>
                  <a:pt x="545" y="1311"/>
                  <a:pt x="618" y="1380"/>
                  <a:pt x="698" y="1393"/>
                </a:cubicBezTo>
                <a:cubicBezTo>
                  <a:pt x="698" y="1039"/>
                  <a:pt x="698" y="1039"/>
                  <a:pt x="698" y="1039"/>
                </a:cubicBezTo>
                <a:cubicBezTo>
                  <a:pt x="423" y="1039"/>
                  <a:pt x="423" y="1039"/>
                  <a:pt x="423" y="1039"/>
                </a:cubicBezTo>
                <a:cubicBezTo>
                  <a:pt x="440" y="1101"/>
                  <a:pt x="462" y="1158"/>
                  <a:pt x="489" y="1207"/>
                </a:cubicBezTo>
                <a:close/>
                <a:moveTo>
                  <a:pt x="489" y="249"/>
                </a:moveTo>
                <a:cubicBezTo>
                  <a:pt x="463" y="297"/>
                  <a:pt x="441" y="353"/>
                  <a:pt x="423" y="414"/>
                </a:cubicBezTo>
                <a:cubicBezTo>
                  <a:pt x="698" y="414"/>
                  <a:pt x="698" y="414"/>
                  <a:pt x="698" y="414"/>
                </a:cubicBezTo>
                <a:cubicBezTo>
                  <a:pt x="698" y="63"/>
                  <a:pt x="698" y="63"/>
                  <a:pt x="698" y="63"/>
                </a:cubicBezTo>
                <a:cubicBezTo>
                  <a:pt x="618" y="76"/>
                  <a:pt x="545" y="145"/>
                  <a:pt x="489" y="249"/>
                </a:cubicBezTo>
                <a:close/>
              </a:path>
            </a:pathLst>
          </a:custGeom>
          <a:solidFill>
            <a:srgbClr val="75BC37"/>
          </a:solidFill>
          <a:ln>
            <a:noFill/>
          </a:ln>
          <a:effectLst/>
        </p:spPr>
        <p:txBody>
          <a:bodyPr vert="horz" wrap="square" lIns="121896" tIns="60948" rIns="121896" bIns="60948" numCol="1" anchor="t" anchorCtr="0" compatLnSpc="1"/>
          <a:p>
            <a:endParaRPr lang="zh-CN" altLang="en-US" sz="3865"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096000" y="6722745"/>
            <a:ext cx="3368040" cy="6451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服务器、网络</a:t>
            </a:r>
            <a:endParaRPr lang="zh-CN" altLang="en-US" sz="3600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835660" y="2540635"/>
            <a:ext cx="13589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eaLnBrk="0" hangingPunct="0"/>
            <a:r>
              <a:rPr lang="zh-CN" altLang="en-US" sz="280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特点：胖总部、瘦门店，</a:t>
            </a:r>
            <a:r>
              <a:rPr lang="zh-CN" altLang="en-US" sz="280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支持阿里云服务器、自行配置服务</a:t>
            </a:r>
            <a:endParaRPr lang="zh-CN" altLang="en-US" sz="280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2" name="Oval 9"/>
          <p:cNvSpPr>
            <a:spLocks noChangeArrowheads="1"/>
          </p:cNvSpPr>
          <p:nvPr/>
        </p:nvSpPr>
        <p:spPr bwMode="auto">
          <a:xfrm>
            <a:off x="4458970" y="5959475"/>
            <a:ext cx="1397000" cy="1346835"/>
          </a:xfrm>
          <a:prstGeom prst="ellipse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96" tIns="60948" rIns="121896" bIns="60948" numCol="1" spcCol="0" rtlCol="0" fromWordArt="0" anchor="ctr" anchorCtr="0" forceAA="0" compatLnSpc="1">
            <a:noAutofit/>
          </a:bodyPr>
          <a:p>
            <a:pPr algn="ctr"/>
            <a:endParaRPr lang="zh-CN" altLang="en-US" sz="2400" b="1" dirty="0">
              <a:solidFill>
                <a:srgbClr val="00B050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94530" y="6379210"/>
            <a:ext cx="13709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 dirty="0">
                <a:solidFill>
                  <a:srgbClr val="00B050"/>
                </a:solidFill>
                <a:latin typeface="Bebas" pitchFamily="2" charset="0"/>
                <a:ea typeface="微软雅黑" pitchFamily="2" charset="-122"/>
                <a:cs typeface="+mn-cs"/>
              </a:rPr>
              <a:t>分公司</a:t>
            </a:r>
            <a:endParaRPr lang="zh-CN" altLang="en-US" sz="3000" dirty="0">
              <a:solidFill>
                <a:srgbClr val="00B050"/>
              </a:solidFill>
              <a:latin typeface="Bebas" pitchFamily="2" charset="0"/>
              <a:ea typeface="微软雅黑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91370" y="6379210"/>
            <a:ext cx="17348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 dirty="0">
                <a:solidFill>
                  <a:srgbClr val="00B050"/>
                </a:solidFill>
                <a:latin typeface="Bebas" pitchFamily="2" charset="0"/>
                <a:ea typeface="微软雅黑" pitchFamily="2" charset="-122"/>
                <a:cs typeface="+mn-cs"/>
              </a:rPr>
              <a:t>分公司</a:t>
            </a:r>
            <a:endParaRPr lang="zh-CN" altLang="en-US" sz="3000" dirty="0">
              <a:solidFill>
                <a:srgbClr val="00B050"/>
              </a:solidFill>
              <a:latin typeface="Bebas" pitchFamily="2" charset="0"/>
              <a:ea typeface="微软雅黑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61705" y="4257040"/>
            <a:ext cx="95694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rgbClr val="00B050"/>
                </a:solidFill>
                <a:latin typeface="Bebas" pitchFamily="2" charset="0"/>
                <a:ea typeface="微软雅黑" pitchFamily="2" charset="-122"/>
                <a:sym typeface="Bebas" pitchFamily="2" charset="0"/>
              </a:rPr>
              <a:t>总部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979795" y="4257040"/>
            <a:ext cx="95694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rgbClr val="00B050"/>
                </a:solidFill>
                <a:latin typeface="Bebas" pitchFamily="2" charset="0"/>
                <a:ea typeface="微软雅黑" pitchFamily="2" charset="-122"/>
                <a:sym typeface="Bebas" pitchFamily="2" charset="0"/>
              </a:rPr>
              <a:t>总部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561705" y="8484870"/>
            <a:ext cx="95694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>
                <a:solidFill>
                  <a:srgbClr val="00B050"/>
                </a:solidFill>
                <a:latin typeface="Bebas" pitchFamily="2" charset="0"/>
                <a:ea typeface="微软雅黑" pitchFamily="2" charset="-122"/>
                <a:cs typeface="+mn-ea"/>
              </a:rPr>
              <a:t>门店</a:t>
            </a:r>
            <a:endParaRPr lang="zh-CN" altLang="en-US" dirty="0">
              <a:solidFill>
                <a:srgbClr val="00B050"/>
              </a:solidFill>
              <a:latin typeface="Bebas" pitchFamily="2" charset="0"/>
              <a:ea typeface="微软雅黑" pitchFamily="2" charset="-122"/>
              <a:cs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79795" y="8484870"/>
            <a:ext cx="95694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dirty="0">
                <a:solidFill>
                  <a:srgbClr val="00B050"/>
                </a:solidFill>
                <a:latin typeface="Bebas" pitchFamily="2" charset="0"/>
                <a:ea typeface="微软雅黑" pitchFamily="2" charset="-122"/>
                <a:cs typeface="+mn-ea"/>
              </a:rPr>
              <a:t>门店</a:t>
            </a:r>
            <a:endParaRPr lang="zh-CN" altLang="en-US" dirty="0">
              <a:solidFill>
                <a:srgbClr val="00B050"/>
              </a:solidFill>
              <a:latin typeface="Bebas" pitchFamily="2" charset="0"/>
              <a:ea typeface="微软雅黑" pitchFamily="2" charset="-122"/>
              <a:cs typeface="+mn-ea"/>
            </a:endParaRPr>
          </a:p>
        </p:txBody>
      </p:sp>
      <p:pic>
        <p:nvPicPr>
          <p:cNvPr id="4" name="图片 3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整体部署介绍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459457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76030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92603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610010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326583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5043156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53" name="任意多边形 52"/>
          <p:cNvSpPr/>
          <p:nvPr/>
        </p:nvSpPr>
        <p:spPr>
          <a:xfrm>
            <a:off x="6127115" y="3004185"/>
            <a:ext cx="587311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TextBox 1"/>
          <p:cNvSpPr txBox="1"/>
          <p:nvPr/>
        </p:nvSpPr>
        <p:spPr>
          <a:xfrm>
            <a:off x="6955155" y="4084320"/>
            <a:ext cx="55981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设备与网络</a:t>
            </a:r>
            <a:endParaRPr lang="zh-CN" altLang="en-US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6139180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"/>
          <p:cNvSpPr txBox="1"/>
          <p:nvPr/>
        </p:nvSpPr>
        <p:spPr>
          <a:xfrm>
            <a:off x="3459480" y="6196965"/>
            <a:ext cx="1775460" cy="438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</a:t>
            </a:r>
            <a:r>
              <a:rPr lang="en-US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2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7352030" y="5995035"/>
            <a:ext cx="248031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网络要求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8" name="文本框 9"/>
          <p:cNvSpPr txBox="1"/>
          <p:nvPr/>
        </p:nvSpPr>
        <p:spPr>
          <a:xfrm>
            <a:off x="10418445" y="5995035"/>
            <a:ext cx="240665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硬件要求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3077845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62" name="KSO_Shape"/>
          <p:cNvSpPr/>
          <p:nvPr/>
        </p:nvSpPr>
        <p:spPr bwMode="auto">
          <a:xfrm>
            <a:off x="3502025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63" name="文本框 9"/>
          <p:cNvSpPr txBox="1"/>
          <p:nvPr/>
        </p:nvSpPr>
        <p:spPr>
          <a:xfrm>
            <a:off x="7352030" y="6735445"/>
            <a:ext cx="248031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软件要求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5" name="TextBox 1"/>
          <p:cNvSpPr txBox="1"/>
          <p:nvPr/>
        </p:nvSpPr>
        <p:spPr>
          <a:xfrm>
            <a:off x="6955155" y="3108960"/>
            <a:ext cx="2616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第二部分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7064375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7064375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10088245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网络要求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cxnSp>
        <p:nvCxnSpPr>
          <p:cNvPr id="102" name="直接连接符 20"/>
          <p:cNvCxnSpPr>
            <a:cxnSpLocks noChangeShapeType="1"/>
          </p:cNvCxnSpPr>
          <p:nvPr/>
        </p:nvCxnSpPr>
        <p:spPr bwMode="auto">
          <a:xfrm flipV="1">
            <a:off x="6323242" y="4276061"/>
            <a:ext cx="1135221" cy="1258001"/>
          </a:xfrm>
          <a:prstGeom prst="line">
            <a:avLst/>
          </a:prstGeom>
          <a:noFill/>
          <a:ln w="6350">
            <a:solidFill>
              <a:srgbClr val="10803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直接连接符 20"/>
          <p:cNvCxnSpPr>
            <a:cxnSpLocks noChangeShapeType="1"/>
          </p:cNvCxnSpPr>
          <p:nvPr/>
        </p:nvCxnSpPr>
        <p:spPr bwMode="auto">
          <a:xfrm flipH="1" flipV="1">
            <a:off x="8489358" y="4276061"/>
            <a:ext cx="1135222" cy="1258001"/>
          </a:xfrm>
          <a:prstGeom prst="line">
            <a:avLst/>
          </a:prstGeom>
          <a:noFill/>
          <a:ln w="6350">
            <a:solidFill>
              <a:srgbClr val="10803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直接连接符 20"/>
          <p:cNvCxnSpPr>
            <a:cxnSpLocks noChangeShapeType="1"/>
          </p:cNvCxnSpPr>
          <p:nvPr/>
        </p:nvCxnSpPr>
        <p:spPr bwMode="auto">
          <a:xfrm flipH="1" flipV="1">
            <a:off x="8796907" y="4140649"/>
            <a:ext cx="4051916" cy="1598353"/>
          </a:xfrm>
          <a:prstGeom prst="line">
            <a:avLst/>
          </a:prstGeom>
          <a:noFill/>
          <a:ln w="6350">
            <a:solidFill>
              <a:srgbClr val="10803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直接连接符 20"/>
          <p:cNvCxnSpPr>
            <a:cxnSpLocks noChangeShapeType="1"/>
          </p:cNvCxnSpPr>
          <p:nvPr/>
        </p:nvCxnSpPr>
        <p:spPr bwMode="auto">
          <a:xfrm flipV="1">
            <a:off x="3435460" y="4140649"/>
            <a:ext cx="3800724" cy="1489546"/>
          </a:xfrm>
          <a:prstGeom prst="line">
            <a:avLst/>
          </a:prstGeom>
          <a:noFill/>
          <a:ln w="6350">
            <a:solidFill>
              <a:srgbClr val="108036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4416425" y="7752080"/>
            <a:ext cx="3404235" cy="568960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lstStyle>
            <a:defPPr>
              <a:defRPr lang="en-US"/>
            </a:defPPr>
            <a:lvl1pPr marL="0" marR="0" lvl="0" indent="0" algn="l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200" b="0" i="0" u="none" strike="noStrike" kern="0" cap="none" spc="0" normalizeH="0" baseline="0">
                <a:ln>
                  <a:noFill/>
                </a:ln>
                <a:solidFill>
                  <a:srgbClr val="484849"/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</a:defRPr>
            </a:lvl1pPr>
          </a:lstStyle>
          <a:p>
            <a:pPr algn="l" fontAlgn="base">
              <a:lnSpc>
                <a:spcPts val="3500"/>
              </a:lnSpc>
              <a:buFont typeface="Arial" pitchFamily="34" charset="0"/>
            </a:pPr>
            <a:r>
              <a:rPr lang="zh-CN" altLang="en-US" sz="22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电信或者移动的固定域名</a:t>
            </a:r>
            <a:endParaRPr lang="zh-CN" altLang="en-US" sz="22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1808460" y="7740015"/>
            <a:ext cx="3343910" cy="1000125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lstStyle/>
          <a:p>
            <a:pPr algn="ctr">
              <a:lnSpc>
                <a:spcPct val="130000"/>
              </a:lnSpc>
              <a:buNone/>
            </a:pPr>
            <a:r>
              <a:rPr lang="zh-CN" altLang="en-US" sz="220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例如：通过VPN或者花生壳等解析出来的域名</a:t>
            </a:r>
            <a:endParaRPr lang="zh-CN" altLang="en-US" sz="220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112838" y="7752080"/>
            <a:ext cx="3084830" cy="568960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lstStyle/>
          <a:p>
            <a:pPr algn="l">
              <a:lnSpc>
                <a:spcPts val="3500"/>
              </a:lnSpc>
            </a:pPr>
            <a:r>
              <a:rPr lang="zh-CN" altLang="en-US" sz="2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阿里云IP，或者固定IP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8144193" y="7752080"/>
            <a:ext cx="3064510" cy="1000125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例如：通过VPN或者</a:t>
            </a:r>
            <a:endParaRPr lang="zh-CN" altLang="en-US" sz="220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220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花生壳等解析出来的IP</a:t>
            </a:r>
            <a:endParaRPr lang="zh-CN" altLang="en-US" sz="220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101" name="Freeform 27"/>
          <p:cNvSpPr/>
          <p:nvPr/>
        </p:nvSpPr>
        <p:spPr bwMode="auto">
          <a:xfrm>
            <a:off x="5433695" y="5063490"/>
            <a:ext cx="1369695" cy="1582420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8CC94C"/>
          </a:solidFill>
          <a:ln w="28575" cap="flat">
            <a:noFill/>
            <a:prstDash val="solid"/>
            <a:miter lim="800000"/>
          </a:ln>
          <a:effectLst/>
        </p:spPr>
        <p:txBody>
          <a:bodyPr vert="horz" wrap="square" lIns="121881" tIns="60940" rIns="121881" bIns="60940" numCol="1" anchor="t" anchorCtr="0" compatLnSpc="1"/>
          <a:lstStyle/>
          <a:p>
            <a:endParaRPr lang="zh-CN" altLang="en-US" sz="3665"/>
          </a:p>
        </p:txBody>
      </p:sp>
      <p:sp>
        <p:nvSpPr>
          <p:cNvPr id="122" name="Freeform 27"/>
          <p:cNvSpPr/>
          <p:nvPr/>
        </p:nvSpPr>
        <p:spPr bwMode="auto">
          <a:xfrm>
            <a:off x="12801600" y="5063490"/>
            <a:ext cx="1369695" cy="1582420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8CC94C"/>
          </a:solidFill>
          <a:ln w="28575" cap="flat">
            <a:noFill/>
            <a:prstDash val="solid"/>
            <a:miter lim="800000"/>
          </a:ln>
          <a:effectLst/>
        </p:spPr>
        <p:txBody>
          <a:bodyPr vert="horz" wrap="square" lIns="121881" tIns="60940" rIns="121881" bIns="60940" numCol="1" anchor="t" anchorCtr="0" compatLnSpc="1"/>
          <a:lstStyle/>
          <a:p>
            <a:endParaRPr lang="zh-CN" altLang="en-US" sz="3665"/>
          </a:p>
        </p:txBody>
      </p:sp>
      <p:sp>
        <p:nvSpPr>
          <p:cNvPr id="126" name="Freeform 27"/>
          <p:cNvSpPr/>
          <p:nvPr/>
        </p:nvSpPr>
        <p:spPr bwMode="auto">
          <a:xfrm>
            <a:off x="1986915" y="5089525"/>
            <a:ext cx="1369695" cy="1582420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7FB738"/>
          </a:solidFill>
          <a:ln w="28575" cap="flat">
            <a:noFill/>
            <a:prstDash val="solid"/>
            <a:miter lim="800000"/>
          </a:ln>
          <a:effectLst/>
        </p:spPr>
        <p:txBody>
          <a:bodyPr vert="horz" wrap="square" lIns="121881" tIns="60940" rIns="121881" bIns="60940" numCol="1" anchor="t" anchorCtr="0" compatLnSpc="1"/>
          <a:lstStyle/>
          <a:p>
            <a:endParaRPr lang="zh-CN" altLang="en-US" sz="3665"/>
          </a:p>
        </p:txBody>
      </p:sp>
      <p:sp>
        <p:nvSpPr>
          <p:cNvPr id="134" name="Freeform 27"/>
          <p:cNvSpPr/>
          <p:nvPr/>
        </p:nvSpPr>
        <p:spPr bwMode="auto">
          <a:xfrm>
            <a:off x="9008110" y="5135880"/>
            <a:ext cx="1369695" cy="1582420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7FB738"/>
          </a:solidFill>
          <a:ln w="28575" cap="flat">
            <a:noFill/>
            <a:prstDash val="solid"/>
            <a:miter lim="800000"/>
          </a:ln>
          <a:effectLst/>
        </p:spPr>
        <p:txBody>
          <a:bodyPr vert="horz" wrap="square" lIns="121881" tIns="60940" rIns="121881" bIns="60940" numCol="1" anchor="t" anchorCtr="0" compatLnSpc="1"/>
          <a:lstStyle/>
          <a:p>
            <a:endParaRPr lang="zh-CN" altLang="en-US" sz="3665"/>
          </a:p>
        </p:txBody>
      </p:sp>
      <p:grpSp>
        <p:nvGrpSpPr>
          <p:cNvPr id="135" name="组合 134"/>
          <p:cNvGrpSpPr/>
          <p:nvPr/>
        </p:nvGrpSpPr>
        <p:grpSpPr>
          <a:xfrm rot="0">
            <a:off x="9320848" y="5620068"/>
            <a:ext cx="744220" cy="614045"/>
            <a:chOff x="5161140" y="7206311"/>
            <a:chExt cx="419009" cy="345387"/>
          </a:xfrm>
        </p:grpSpPr>
        <p:sp>
          <p:nvSpPr>
            <p:cNvPr id="136" name="Freeform 10"/>
            <p:cNvSpPr>
              <a:spLocks noEditPoints="1"/>
            </p:cNvSpPr>
            <p:nvPr/>
          </p:nvSpPr>
          <p:spPr bwMode="auto">
            <a:xfrm>
              <a:off x="5161140" y="7206311"/>
              <a:ext cx="297592" cy="271546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1" tIns="60940" rIns="121881" bIns="60940" numCol="1" anchor="t" anchorCtr="0" compatLnSpc="1"/>
            <a:lstStyle/>
            <a:p>
              <a:pPr defTabSz="128524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Freeform 11"/>
            <p:cNvSpPr>
              <a:spLocks noEditPoints="1"/>
            </p:cNvSpPr>
            <p:nvPr/>
          </p:nvSpPr>
          <p:spPr bwMode="auto">
            <a:xfrm>
              <a:off x="5327791" y="7321837"/>
              <a:ext cx="252358" cy="229861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881" tIns="60940" rIns="121881" bIns="60940" numCol="1" anchor="t" anchorCtr="0" compatLnSpc="1"/>
            <a:lstStyle/>
            <a:p>
              <a:pPr defTabSz="128524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2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太阳形 2"/>
          <p:cNvSpPr/>
          <p:nvPr/>
        </p:nvSpPr>
        <p:spPr>
          <a:xfrm>
            <a:off x="13029248" y="5397500"/>
            <a:ext cx="914400" cy="91440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9" name="Freeform 12"/>
          <p:cNvSpPr/>
          <p:nvPr/>
        </p:nvSpPr>
        <p:spPr bwMode="auto">
          <a:xfrm>
            <a:off x="5603240" y="5326380"/>
            <a:ext cx="1031240" cy="980440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62468" tIns="81234" rIns="162468" bIns="81234" numCol="1" anchor="t" anchorCtr="0" compatLnSpc="1"/>
          <a:lstStyle/>
          <a:p>
            <a:pPr defTabSz="1285240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200" kern="0">
              <a:solidFill>
                <a:sysClr val="windowText" lastClr="000000"/>
              </a:solidFill>
            </a:endParaRPr>
          </a:p>
        </p:txBody>
      </p:sp>
      <p:sp>
        <p:nvSpPr>
          <p:cNvPr id="2" name="流程图: 或者 1"/>
          <p:cNvSpPr/>
          <p:nvPr/>
        </p:nvSpPr>
        <p:spPr>
          <a:xfrm>
            <a:off x="2366010" y="5574983"/>
            <a:ext cx="611505" cy="611505"/>
          </a:xfrm>
          <a:prstGeom prst="flowChar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TextBox 105"/>
          <p:cNvSpPr txBox="1"/>
          <p:nvPr/>
        </p:nvSpPr>
        <p:spPr>
          <a:xfrm>
            <a:off x="1341252" y="6879128"/>
            <a:ext cx="2628001" cy="812800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固定IP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118" name="Freeform 27"/>
          <p:cNvSpPr/>
          <p:nvPr/>
        </p:nvSpPr>
        <p:spPr bwMode="auto">
          <a:xfrm>
            <a:off x="6945630" y="2268220"/>
            <a:ext cx="2128520" cy="2459355"/>
          </a:xfrm>
          <a:custGeom>
            <a:avLst/>
            <a:gdLst>
              <a:gd name="T0" fmla="*/ 1098 w 2195"/>
              <a:gd name="T1" fmla="*/ 2535 h 2535"/>
              <a:gd name="T2" fmla="*/ 0 w 2195"/>
              <a:gd name="T3" fmla="*/ 1903 h 2535"/>
              <a:gd name="T4" fmla="*/ 0 w 2195"/>
              <a:gd name="T5" fmla="*/ 634 h 2535"/>
              <a:gd name="T6" fmla="*/ 1098 w 2195"/>
              <a:gd name="T7" fmla="*/ 0 h 2535"/>
              <a:gd name="T8" fmla="*/ 2195 w 2195"/>
              <a:gd name="T9" fmla="*/ 634 h 2535"/>
              <a:gd name="T10" fmla="*/ 2195 w 2195"/>
              <a:gd name="T11" fmla="*/ 1903 h 2535"/>
              <a:gd name="T12" fmla="*/ 1098 w 2195"/>
              <a:gd name="T13" fmla="*/ 2535 h 2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95" h="2535">
                <a:moveTo>
                  <a:pt x="1098" y="2535"/>
                </a:moveTo>
                <a:lnTo>
                  <a:pt x="0" y="1903"/>
                </a:lnTo>
                <a:lnTo>
                  <a:pt x="0" y="634"/>
                </a:lnTo>
                <a:lnTo>
                  <a:pt x="1098" y="0"/>
                </a:lnTo>
                <a:lnTo>
                  <a:pt x="2195" y="634"/>
                </a:lnTo>
                <a:lnTo>
                  <a:pt x="2195" y="1903"/>
                </a:lnTo>
                <a:lnTo>
                  <a:pt x="1098" y="2535"/>
                </a:lnTo>
                <a:close/>
              </a:path>
            </a:pathLst>
          </a:custGeom>
          <a:solidFill>
            <a:srgbClr val="006142"/>
          </a:solidFill>
          <a:ln w="28575" cap="flat">
            <a:solidFill>
              <a:schemeClr val="bg1"/>
            </a:solidFill>
            <a:prstDash val="solid"/>
            <a:miter lim="800000"/>
          </a:ln>
          <a:effectLst/>
        </p:spPr>
        <p:txBody>
          <a:bodyPr vert="horz" wrap="square" lIns="121881" tIns="60940" rIns="121881" bIns="60940" numCol="1" anchor="t" anchorCtr="0" compatLnSpc="1"/>
          <a:lstStyle/>
          <a:p>
            <a:endParaRPr lang="zh-CN" altLang="en-US" sz="3665"/>
          </a:p>
        </p:txBody>
      </p:sp>
      <p:sp>
        <p:nvSpPr>
          <p:cNvPr id="116" name="TextBox 115"/>
          <p:cNvSpPr txBox="1"/>
          <p:nvPr/>
        </p:nvSpPr>
        <p:spPr>
          <a:xfrm>
            <a:off x="6682105" y="2954020"/>
            <a:ext cx="26238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网络</a:t>
            </a:r>
            <a:endParaRPr lang="zh-CN" altLang="en-US" sz="60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" name="TextBox 105"/>
          <p:cNvSpPr txBox="1"/>
          <p:nvPr/>
        </p:nvSpPr>
        <p:spPr>
          <a:xfrm>
            <a:off x="4804542" y="6879128"/>
            <a:ext cx="2628001" cy="812800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固定域名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11" name="TextBox 105"/>
          <p:cNvSpPr txBox="1"/>
          <p:nvPr/>
        </p:nvSpPr>
        <p:spPr>
          <a:xfrm>
            <a:off x="8378957" y="6879128"/>
            <a:ext cx="2628001" cy="812800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解析IP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12" name="TextBox 105"/>
          <p:cNvSpPr txBox="1"/>
          <p:nvPr/>
        </p:nvSpPr>
        <p:spPr>
          <a:xfrm>
            <a:off x="12172447" y="6879128"/>
            <a:ext cx="2628001" cy="812800"/>
          </a:xfrm>
          <a:prstGeom prst="rect">
            <a:avLst/>
          </a:prstGeom>
          <a:noFill/>
        </p:spPr>
        <p:txBody>
          <a:bodyPr wrap="square" lIns="121834" tIns="60916" rIns="121834" bIns="60916" rtlCol="0">
            <a:spAutoFit/>
          </a:bodyPr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解析域名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" name="图片 3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7785" y="-17145"/>
            <a:ext cx="16416655" cy="101733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262890"/>
            <a:ext cx="14627225" cy="1693863"/>
          </a:xfrm>
        </p:spPr>
        <p:txBody>
          <a:bodyPr/>
          <a:lstStyle/>
          <a:p>
            <a:r>
              <a:rPr lang="zh-CN" altLang="en-US" b="1" dirty="0">
                <a:latin typeface="微软雅黑" pitchFamily="2" charset="-122"/>
                <a:ea typeface="微软雅黑" pitchFamily="2" charset="-122"/>
                <a:sym typeface="+mn-ea"/>
              </a:rPr>
              <a:t>浙江华腾食品</a:t>
            </a:r>
            <a:endParaRPr lang="zh-CN" altLang="en-US" b="1" dirty="0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-121285" y="3583305"/>
            <a:ext cx="16554450" cy="18891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9165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0500" name="文本框 15"/>
          <p:cNvSpPr txBox="1"/>
          <p:nvPr/>
        </p:nvSpPr>
        <p:spPr>
          <a:xfrm>
            <a:off x="1391648" y="1590560"/>
            <a:ext cx="5870575" cy="19926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使用系统：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专卖店10管理系统</a:t>
            </a:r>
            <a:r>
              <a: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+</a:t>
            </a:r>
            <a:r>
              <a:rPr 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微商店</a:t>
            </a:r>
            <a:endParaRPr lang="zh-CN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黑体" charset="-122"/>
              </a:rPr>
              <a:t>门店数量：</a:t>
            </a:r>
            <a:r>
              <a:rPr 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50</a:t>
            </a:r>
            <a:r>
              <a:rPr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家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黑体" charset="-122"/>
              </a:rPr>
              <a:t>上线城市：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浙江</a:t>
            </a:r>
            <a:r>
              <a:rPr lang="en-US" altLang="zh-CN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黑体" charset="-122"/>
              </a:rPr>
              <a:t>--</a:t>
            </a:r>
            <a:r>
              <a:rPr lang="zh-CN" altLang="en-US" sz="21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桐乡</a:t>
            </a:r>
            <a:endParaRPr lang="en-US" altLang="zh-CN" sz="21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黑体" charset="-122"/>
            </a:endParaRPr>
          </a:p>
        </p:txBody>
      </p:sp>
      <p:sp>
        <p:nvSpPr>
          <p:cNvPr id="20501" name="文本框 18"/>
          <p:cNvSpPr txBox="1"/>
          <p:nvPr/>
        </p:nvSpPr>
        <p:spPr>
          <a:xfrm>
            <a:off x="1569085" y="6158865"/>
            <a:ext cx="6315075" cy="252984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紧密会员、重视会员。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礼券管理混乱。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+mn-ea"/>
              </a:rPr>
              <a:t>移动互联网+的时候，需要符合更多年轻化的消费者的消费习惯。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对接第三方平台和财务接口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0503" name="文本框 4"/>
          <p:cNvSpPr txBox="1"/>
          <p:nvPr/>
        </p:nvSpPr>
        <p:spPr>
          <a:xfrm>
            <a:off x="-69215" y="3423920"/>
            <a:ext cx="16228695" cy="2065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180000"/>
              </a:lnSpc>
            </a:pPr>
            <a:r>
              <a:rPr sz="2400"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浙江华腾食品有限公司位于桐乡市洲泉镇。始建于2014年12月注册，资金1000万元。公司占地总面积85360平方米，拥有年产万头的生态牧场一座，占地84000平方米，屠宰车间占地500平方米，分割车间60平方米，长期租用山泉水库一座，办公仓储冷库等建筑面积800平方米。在我市乌镇召开的世界互联网大会作为指定餐肉。</a:t>
            </a:r>
            <a:endParaRPr sz="2400"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0504" name="文本框 24"/>
          <p:cNvSpPr txBox="1"/>
          <p:nvPr/>
        </p:nvSpPr>
        <p:spPr>
          <a:xfrm>
            <a:off x="8774536" y="6158777"/>
            <a:ext cx="6325058" cy="292608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专卖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对接思迅会员营销，通过会员营销系统实现会员精细化管理。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专卖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采用多种模式的现金劵。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专卖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10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全面支持思迅微商城线上、能轻松面对更多消费习惯的挑战，支持智慧门店。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  <a:p>
            <a:pPr marL="171450" indent="-171450" algn="l">
              <a:lnSpc>
                <a:spcPct val="130000"/>
              </a:lnSpc>
              <a:spcAft>
                <a:spcPts val="1200"/>
              </a:spcAft>
              <a:buFont typeface="Wingdings" charset="0"/>
              <a:buChar char=""/>
            </a:pP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定制化第三方网页和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APP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对接。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88770" y="5568315"/>
            <a:ext cx="2280285" cy="6457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</a:rPr>
              <a:t>客户需求</a:t>
            </a:r>
            <a:endParaRPr lang="zh-CN" altLang="en-US" sz="2800" b="1" dirty="0" smtClean="0">
              <a:solidFill>
                <a:srgbClr val="FF000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520798" y="5567875"/>
            <a:ext cx="1605280" cy="6457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解决方案</a:t>
            </a:r>
            <a:endParaRPr lang="zh-CN" altLang="en-US" sz="2800" b="1" dirty="0" smtClean="0">
              <a:solidFill>
                <a:srgbClr val="FF0000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0" y="-105410"/>
            <a:ext cx="3529965" cy="9601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9570" y="1261110"/>
            <a:ext cx="2383155" cy="2160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pic>
        <p:nvPicPr>
          <p:cNvPr id="69" name="图片 68" descr="底纹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5" y="-43815"/>
            <a:ext cx="16269970" cy="10217785"/>
          </a:xfrm>
          <a:prstGeom prst="rect">
            <a:avLst/>
          </a:prstGeom>
        </p:spPr>
      </p:pic>
      <p:pic>
        <p:nvPicPr>
          <p:cNvPr id="6" name="图片 5" descr="图标-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65" y="3790315"/>
            <a:ext cx="5690235" cy="3559810"/>
          </a:xfrm>
          <a:prstGeom prst="rect">
            <a:avLst/>
          </a:prstGeom>
        </p:spPr>
      </p:pic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硬件要求</a:t>
            </a:r>
            <a:endParaRPr lang="zh-CN" altLang="en-US" sz="3555" b="1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947175" y="1698636"/>
            <a:ext cx="3675931" cy="812800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服务器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2" name="矩形 47"/>
          <p:cNvSpPr>
            <a:spLocks noChangeArrowheads="1"/>
          </p:cNvSpPr>
          <p:nvPr/>
        </p:nvSpPr>
        <p:spPr bwMode="auto">
          <a:xfrm>
            <a:off x="8947175" y="2436495"/>
            <a:ext cx="577278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2" tIns="60926" rIns="121852" bIns="6092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9pPr>
          </a:lstStyle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可托管到阿里云/或者自己搭建服务器</a:t>
            </a:r>
            <a:b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</a:b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操作系统：Windows 2003/8标准/企业版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CPU：酷睿2四核 Q8300（四核2.3GHz以上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内存：4G或以上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硬盘：32G以上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</p:txBody>
      </p:sp>
      <p:sp>
        <p:nvSpPr>
          <p:cNvPr id="63" name="矩形 47"/>
          <p:cNvSpPr>
            <a:spLocks noChangeArrowheads="1"/>
          </p:cNvSpPr>
          <p:nvPr/>
        </p:nvSpPr>
        <p:spPr bwMode="auto">
          <a:xfrm>
            <a:off x="8947175" y="5106670"/>
            <a:ext cx="6470015" cy="161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852" tIns="60926" rIns="121852" bIns="6092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9pPr>
          </a:lstStyle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操作系统：6M或以上XP（推荐）Win7（占用资源多）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CPU：双核\2.3GHz以上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内存：2G或以上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硬盘：32G以上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</p:txBody>
      </p:sp>
      <p:sp>
        <p:nvSpPr>
          <p:cNvPr id="65" name="矩形 47"/>
          <p:cNvSpPr>
            <a:spLocks noChangeArrowheads="1"/>
          </p:cNvSpPr>
          <p:nvPr/>
        </p:nvSpPr>
        <p:spPr bwMode="auto">
          <a:xfrm>
            <a:off x="8947175" y="7657465"/>
            <a:ext cx="6515100" cy="200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1852" tIns="60926" rIns="121852" bIns="60926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9pPr>
          </a:lstStyle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兼容机或主流品牌机，例如易捷通等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操作系统：4M或以上XP（推荐）Win7（占用资源多）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CPU：双核\1.9GHz以上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内存：2G或以上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  <a:p>
            <a:pPr lvl="0" algn="l">
              <a:lnSpc>
                <a:spcPct val="120000"/>
              </a:lnSpc>
              <a:buNone/>
            </a:pPr>
            <a:r>
              <a:rPr lang="zh-CN" altLang="en-US" sz="1800" dirty="0" smtClean="0">
                <a:solidFill>
                  <a:schemeClr val="bg1"/>
                </a:solidFill>
                <a:cs typeface="+mn-ea"/>
                <a:sym typeface="微软雅黑" pitchFamily="2" charset="-122"/>
              </a:rPr>
              <a:t>硬盘：32G以上</a:t>
            </a:r>
            <a:endParaRPr lang="zh-CN" altLang="en-US" sz="1800" dirty="0" smtClean="0">
              <a:solidFill>
                <a:schemeClr val="bg1"/>
              </a:solidFill>
              <a:cs typeface="+mn-ea"/>
              <a:sym typeface="微软雅黑" pitchFamily="2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8947175" y="7008463"/>
            <a:ext cx="2975983" cy="582295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algn="l">
              <a:buFont typeface="Arial" pitchFamily="34" charset="0"/>
              <a:buNone/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前台POS机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947175" y="4480560"/>
            <a:ext cx="3675380" cy="582295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algn="l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后台客户机</a:t>
            </a:r>
            <a:endParaRPr lang="zh-CN" altLang="en-US" sz="3865" b="1" dirty="0">
              <a:solidFill>
                <a:srgbClr val="2F5EB0"/>
              </a:solidFill>
              <a:latin typeface="微软雅黑" pitchFamily="2" charset="-122"/>
              <a:ea typeface="微软雅黑" pitchFamily="2" charset="-122"/>
              <a:cs typeface="Arial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917065" y="5852795"/>
            <a:ext cx="3181985" cy="674370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lstStyle/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36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rPr>
              <a:t>硬件配置要求</a:t>
            </a:r>
            <a:endParaRPr lang="zh-CN" altLang="en-US" sz="36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Arial" pitchFamily="34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7837805" y="2101850"/>
            <a:ext cx="731520" cy="731520"/>
            <a:chOff x="304800" y="673100"/>
            <a:chExt cx="4000500" cy="4000500"/>
          </a:xfrm>
          <a:solidFill>
            <a:srgbClr val="DEEFC7"/>
          </a:solidFill>
          <a:effectLst/>
        </p:grpSpPr>
        <p:sp>
          <p:nvSpPr>
            <p:cNvPr id="2" name="同心圆 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16" name="TextBox 14"/>
          <p:cNvSpPr>
            <a:spLocks noChangeArrowheads="1"/>
          </p:cNvSpPr>
          <p:nvPr/>
        </p:nvSpPr>
        <p:spPr bwMode="auto">
          <a:xfrm>
            <a:off x="8012430" y="2191385"/>
            <a:ext cx="4521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2800" dirty="0" smtClean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  <a:sym typeface="方正兰亭粗黑_GBK" charset="-122"/>
              </a:rPr>
              <a:t>1</a:t>
            </a:r>
            <a:endParaRPr lang="en-US" altLang="zh-CN" sz="2800" dirty="0" smtClean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方正兰亭粗黑_GBK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37805" y="4549140"/>
            <a:ext cx="731520" cy="731520"/>
            <a:chOff x="304800" y="673100"/>
            <a:chExt cx="4000500" cy="4000500"/>
          </a:xfrm>
          <a:solidFill>
            <a:srgbClr val="DEEFC7"/>
          </a:solidFill>
          <a:effectLst/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11" name="TextBox 14"/>
          <p:cNvSpPr>
            <a:spLocks noChangeArrowheads="1"/>
          </p:cNvSpPr>
          <p:nvPr/>
        </p:nvSpPr>
        <p:spPr bwMode="auto">
          <a:xfrm>
            <a:off x="8012430" y="4638675"/>
            <a:ext cx="4521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2800" dirty="0" smtClean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  <a:sym typeface="方正兰亭粗黑_GBK" charset="-122"/>
              </a:rPr>
              <a:t>2</a:t>
            </a:r>
            <a:endParaRPr lang="en-US" altLang="zh-CN" sz="2800" dirty="0" smtClean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方正兰亭粗黑_GBK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837805" y="7096760"/>
            <a:ext cx="731520" cy="731520"/>
            <a:chOff x="304800" y="673100"/>
            <a:chExt cx="4000500" cy="4000500"/>
          </a:xfrm>
          <a:solidFill>
            <a:srgbClr val="DEEFC7"/>
          </a:solidFill>
          <a:effectLst/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chemeClr val="tx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/>
            </a:p>
          </p:txBody>
        </p:sp>
      </p:grpSp>
      <p:sp>
        <p:nvSpPr>
          <p:cNvPr id="17" name="TextBox 14"/>
          <p:cNvSpPr>
            <a:spLocks noChangeArrowheads="1"/>
          </p:cNvSpPr>
          <p:nvPr/>
        </p:nvSpPr>
        <p:spPr bwMode="auto">
          <a:xfrm>
            <a:off x="8012430" y="7186295"/>
            <a:ext cx="4521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r>
              <a:rPr lang="en-US" altLang="zh-CN" sz="2800" dirty="0" smtClean="0">
                <a:solidFill>
                  <a:srgbClr val="7FB738"/>
                </a:solidFill>
                <a:latin typeface="微软雅黑" pitchFamily="2" charset="-122"/>
                <a:ea typeface="微软雅黑" pitchFamily="2" charset="-122"/>
                <a:cs typeface="+mn-ea"/>
                <a:sym typeface="方正兰亭粗黑_GBK" charset="-122"/>
              </a:rPr>
              <a:t>3</a:t>
            </a:r>
            <a:endParaRPr lang="en-US" altLang="zh-CN" sz="2800" dirty="0" smtClean="0">
              <a:solidFill>
                <a:srgbClr val="7FB738"/>
              </a:solidFill>
              <a:latin typeface="微软雅黑" pitchFamily="2" charset="-122"/>
              <a:ea typeface="微软雅黑" pitchFamily="2" charset="-122"/>
              <a:cs typeface="+mn-ea"/>
              <a:sym typeface="方正兰亭粗黑_GBK" charset="-122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9079230" y="4342130"/>
            <a:ext cx="5731510" cy="0"/>
          </a:xfrm>
          <a:prstGeom prst="line">
            <a:avLst/>
          </a:prstGeom>
          <a:ln w="12700">
            <a:solidFill>
              <a:srgbClr val="B1DA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9079230" y="6889750"/>
            <a:ext cx="5731510" cy="0"/>
          </a:xfrm>
          <a:prstGeom prst="line">
            <a:avLst/>
          </a:prstGeom>
          <a:ln w="12700">
            <a:solidFill>
              <a:srgbClr val="B1DA8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横-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885" y="1286510"/>
            <a:ext cx="2812415" cy="251460"/>
          </a:xfrm>
          <a:prstGeom prst="rect">
            <a:avLst/>
          </a:prstGeom>
        </p:spPr>
      </p:pic>
      <p:pic>
        <p:nvPicPr>
          <p:cNvPr id="20" name="图片 19" descr="横-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35755" y="1286510"/>
            <a:ext cx="2812415" cy="251460"/>
          </a:xfrm>
          <a:prstGeom prst="rect">
            <a:avLst/>
          </a:prstGeom>
        </p:spPr>
      </p:pic>
      <p:pic>
        <p:nvPicPr>
          <p:cNvPr id="13" name="图片 12" descr="sixun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0" y="398780"/>
            <a:ext cx="2271395" cy="401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5" grpId="0"/>
      <p:bldP spid="66" grpId="0"/>
      <p:bldP spid="6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85" name="六边形 84"/>
          <p:cNvSpPr/>
          <p:nvPr/>
        </p:nvSpPr>
        <p:spPr>
          <a:xfrm>
            <a:off x="6159281" y="2453778"/>
            <a:ext cx="8830166" cy="1343721"/>
          </a:xfrm>
          <a:prstGeom prst="hexagon">
            <a:avLst/>
          </a:prstGeom>
          <a:solidFill>
            <a:srgbClr val="9CCF59"/>
          </a:soli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65"/>
          </a:p>
        </p:txBody>
      </p:sp>
      <p:sp>
        <p:nvSpPr>
          <p:cNvPr id="12" name="Freeform 5"/>
          <p:cNvSpPr/>
          <p:nvPr/>
        </p:nvSpPr>
        <p:spPr bwMode="auto">
          <a:xfrm>
            <a:off x="6507480" y="2369354"/>
            <a:ext cx="1706880" cy="151257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1" tIns="60940" rIns="121881" bIns="60940" numCol="1" anchor="t" anchorCtr="0" compatLnSpc="1"/>
          <a:p>
            <a:endParaRPr lang="zh-CN" altLang="en-US" sz="3665">
              <a:solidFill>
                <a:prstClr val="black"/>
              </a:solidFill>
            </a:endParaRPr>
          </a:p>
        </p:txBody>
      </p:sp>
      <p:sp>
        <p:nvSpPr>
          <p:cNvPr id="101" name="六边形 100"/>
          <p:cNvSpPr/>
          <p:nvPr/>
        </p:nvSpPr>
        <p:spPr>
          <a:xfrm>
            <a:off x="6159281" y="7623274"/>
            <a:ext cx="8830166" cy="1343721"/>
          </a:xfrm>
          <a:prstGeom prst="hexagon">
            <a:avLst/>
          </a:prstGeom>
          <a:solidFill>
            <a:srgbClr val="9CCF59"/>
          </a:soli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65"/>
          </a:p>
        </p:txBody>
      </p:sp>
      <p:sp>
        <p:nvSpPr>
          <p:cNvPr id="95" name="六边形 94"/>
          <p:cNvSpPr/>
          <p:nvPr/>
        </p:nvSpPr>
        <p:spPr>
          <a:xfrm>
            <a:off x="6159281" y="5915563"/>
            <a:ext cx="8830166" cy="1343721"/>
          </a:xfrm>
          <a:prstGeom prst="hexagon">
            <a:avLst/>
          </a:prstGeom>
          <a:solidFill>
            <a:srgbClr val="9CCF59"/>
          </a:soli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65"/>
          </a:p>
        </p:txBody>
      </p:sp>
      <p:sp>
        <p:nvSpPr>
          <p:cNvPr id="6" name="Freeform 5"/>
          <p:cNvSpPr/>
          <p:nvPr/>
        </p:nvSpPr>
        <p:spPr bwMode="auto">
          <a:xfrm>
            <a:off x="6507480" y="5831138"/>
            <a:ext cx="1706880" cy="151257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1" tIns="60940" rIns="121881" bIns="60940" numCol="1" anchor="t" anchorCtr="0" compatLnSpc="1"/>
          <a:p>
            <a:endParaRPr lang="zh-CN" altLang="en-US" sz="3665">
              <a:solidFill>
                <a:prstClr val="black"/>
              </a:solidFill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6507480" y="7538849"/>
            <a:ext cx="1706880" cy="151257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1" tIns="60940" rIns="121881" bIns="60940" numCol="1" anchor="t" anchorCtr="0" compatLnSpc="1"/>
          <a:p>
            <a:endParaRPr lang="zh-CN" altLang="en-US" sz="3665">
              <a:solidFill>
                <a:prstClr val="black"/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044950" y="6830060"/>
            <a:ext cx="2143760" cy="1463675"/>
          </a:xfrm>
          <a:prstGeom prst="line">
            <a:avLst/>
          </a:prstGeom>
          <a:ln w="38100">
            <a:solidFill>
              <a:srgbClr val="1081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4044950" y="3124200"/>
            <a:ext cx="2143760" cy="1259840"/>
          </a:xfrm>
          <a:prstGeom prst="line">
            <a:avLst/>
          </a:prstGeom>
          <a:ln w="38100">
            <a:solidFill>
              <a:srgbClr val="1081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581525" y="5803900"/>
            <a:ext cx="1607820" cy="782320"/>
          </a:xfrm>
          <a:prstGeom prst="line">
            <a:avLst/>
          </a:prstGeom>
          <a:ln w="38100">
            <a:solidFill>
              <a:srgbClr val="1081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4581525" y="4852035"/>
            <a:ext cx="1607820" cy="671830"/>
          </a:xfrm>
          <a:prstGeom prst="line">
            <a:avLst/>
          </a:prstGeom>
          <a:ln w="38100">
            <a:solidFill>
              <a:srgbClr val="10813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六边形 88"/>
          <p:cNvSpPr/>
          <p:nvPr/>
        </p:nvSpPr>
        <p:spPr>
          <a:xfrm>
            <a:off x="6159281" y="4181717"/>
            <a:ext cx="8830166" cy="1343721"/>
          </a:xfrm>
          <a:prstGeom prst="hexagon">
            <a:avLst/>
          </a:prstGeom>
          <a:solidFill>
            <a:srgbClr val="9CCF59"/>
          </a:solidFill>
          <a:ln>
            <a:gradFill>
              <a:gsLst>
                <a:gs pos="0">
                  <a:schemeClr val="bg1">
                    <a:lumMod val="71000"/>
                    <a:lumOff val="29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65"/>
          </a:p>
        </p:txBody>
      </p:sp>
      <p:sp>
        <p:nvSpPr>
          <p:cNvPr id="91" name="Freeform 5"/>
          <p:cNvSpPr/>
          <p:nvPr/>
        </p:nvSpPr>
        <p:spPr bwMode="auto">
          <a:xfrm>
            <a:off x="6507480" y="4069715"/>
            <a:ext cx="1706880" cy="1512570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7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1" tIns="60940" rIns="121881" bIns="60940" numCol="1" anchor="t" anchorCtr="0" compatLnSpc="1"/>
          <a:lstStyle/>
          <a:p>
            <a:endParaRPr lang="zh-CN" altLang="en-US" sz="3665">
              <a:solidFill>
                <a:prstClr val="black"/>
              </a:solidFill>
            </a:endParaRPr>
          </a:p>
        </p:txBody>
      </p:sp>
      <p:grpSp>
        <p:nvGrpSpPr>
          <p:cNvPr id="50" name="组合 49"/>
          <p:cNvGrpSpPr/>
          <p:nvPr/>
        </p:nvGrpSpPr>
        <p:grpSpPr>
          <a:xfrm rot="0">
            <a:off x="1414145" y="3992880"/>
            <a:ext cx="3229610" cy="3229610"/>
            <a:chOff x="304800" y="673100"/>
            <a:chExt cx="4000500" cy="4000500"/>
          </a:xfrm>
          <a:solidFill>
            <a:srgbClr val="7FB738"/>
          </a:solidFill>
          <a:effectLst/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393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/>
                <a:ea typeface="宋体" pitchFamily="2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63930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/>
                <a:ea typeface="宋体" pitchFamily="2" charset="-122"/>
              </a:endParaRPr>
            </a:p>
          </p:txBody>
        </p:sp>
      </p:grpSp>
      <p:sp>
        <p:nvSpPr>
          <p:cNvPr id="93" name="文本框 37"/>
          <p:cNvSpPr>
            <a:spLocks noChangeArrowheads="1"/>
          </p:cNvSpPr>
          <p:nvPr/>
        </p:nvSpPr>
        <p:spPr bwMode="auto">
          <a:xfrm>
            <a:off x="6733540" y="4560570"/>
            <a:ext cx="1238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468" tIns="81234" rIns="162468" bIns="8123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7FB738"/>
                </a:solidFill>
              </a:rPr>
              <a:t>数据库</a:t>
            </a:r>
            <a:endParaRPr lang="zh-CN" altLang="en-US" sz="2400" b="1" dirty="0">
              <a:solidFill>
                <a:srgbClr val="7FB738"/>
              </a:solidFill>
            </a:endParaRPr>
          </a:p>
        </p:txBody>
      </p:sp>
      <p:sp>
        <p:nvSpPr>
          <p:cNvPr id="105" name="文本框 37"/>
          <p:cNvSpPr>
            <a:spLocks noChangeArrowheads="1"/>
          </p:cNvSpPr>
          <p:nvPr/>
        </p:nvSpPr>
        <p:spPr bwMode="auto">
          <a:xfrm>
            <a:off x="6733540" y="8002270"/>
            <a:ext cx="1238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468" tIns="81234" rIns="162468" bIns="8123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7FB738"/>
                </a:solidFill>
              </a:rPr>
              <a:t>收银机</a:t>
            </a:r>
            <a:endParaRPr lang="zh-CN" altLang="en-US" sz="2400" b="1" dirty="0">
              <a:solidFill>
                <a:srgbClr val="7FB738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10160" y="-59690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软件要求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sp>
        <p:nvSpPr>
          <p:cNvPr id="63" name="文本框 37"/>
          <p:cNvSpPr>
            <a:spLocks noChangeArrowheads="1"/>
          </p:cNvSpPr>
          <p:nvPr/>
        </p:nvSpPr>
        <p:spPr bwMode="auto">
          <a:xfrm>
            <a:off x="6733540" y="2820611"/>
            <a:ext cx="1238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468" tIns="81234" rIns="162468" bIns="8123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7FB738"/>
                </a:solidFill>
              </a:rPr>
              <a:t>服务器</a:t>
            </a:r>
            <a:endParaRPr lang="zh-CN" altLang="en-US" sz="2400" b="1" dirty="0">
              <a:solidFill>
                <a:srgbClr val="7FB738"/>
              </a:solidFill>
            </a:endParaRPr>
          </a:p>
        </p:txBody>
      </p:sp>
      <p:sp>
        <p:nvSpPr>
          <p:cNvPr id="75" name="文本1"/>
          <p:cNvSpPr>
            <a:spLocks noChangeArrowheads="1"/>
          </p:cNvSpPr>
          <p:nvPr/>
        </p:nvSpPr>
        <p:spPr bwMode="gray">
          <a:xfrm>
            <a:off x="8314055" y="2661920"/>
            <a:ext cx="6221730" cy="961390"/>
          </a:xfrm>
          <a:prstGeom prst="roundRect">
            <a:avLst>
              <a:gd name="adj" fmla="val 0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121866" tIns="60933" rIns="121866" bIns="60933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Windows 2000/2003/2008 Server 简体中文版</a:t>
            </a:r>
            <a:b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</a:b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win32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位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/win64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位都可以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94" name="文本1"/>
          <p:cNvSpPr>
            <a:spLocks noChangeArrowheads="1"/>
          </p:cNvSpPr>
          <p:nvPr/>
        </p:nvSpPr>
        <p:spPr bwMode="gray">
          <a:xfrm>
            <a:off x="8314055" y="4352290"/>
            <a:ext cx="7191375" cy="961390"/>
          </a:xfrm>
          <a:prstGeom prst="roundRect">
            <a:avLst>
              <a:gd name="adj" fmla="val 0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121866" tIns="60933" rIns="121866" bIns="60933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SQL Server 2000/2005/2008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R2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/2012中文企业版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如是阿里云服务器要求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SQL2008R2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99" name="文本框 37"/>
          <p:cNvSpPr>
            <a:spLocks noChangeArrowheads="1"/>
          </p:cNvSpPr>
          <p:nvPr/>
        </p:nvSpPr>
        <p:spPr bwMode="auto">
          <a:xfrm>
            <a:off x="6733540" y="6293255"/>
            <a:ext cx="1238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468" tIns="81234" rIns="162468" bIns="8123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微软雅黑" pitchFamily="2" charset="-122"/>
                <a:ea typeface="微软雅黑" pitchFamily="2" charset="-122"/>
                <a:sym typeface="Calibri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CN" altLang="en-US" sz="2400" b="1" dirty="0">
                <a:solidFill>
                  <a:srgbClr val="7FB738"/>
                </a:solidFill>
                <a:sym typeface="+mn-ea"/>
              </a:rPr>
              <a:t>后台机</a:t>
            </a:r>
            <a:endParaRPr lang="zh-CN" altLang="en-US" sz="2400" b="1" dirty="0">
              <a:solidFill>
                <a:srgbClr val="7FB738"/>
              </a:solidFill>
              <a:sym typeface="+mn-ea"/>
            </a:endParaRPr>
          </a:p>
        </p:txBody>
      </p:sp>
      <p:sp>
        <p:nvSpPr>
          <p:cNvPr id="100" name="文本1"/>
          <p:cNvSpPr>
            <a:spLocks noChangeArrowheads="1"/>
          </p:cNvSpPr>
          <p:nvPr/>
        </p:nvSpPr>
        <p:spPr bwMode="gray">
          <a:xfrm>
            <a:off x="8314055" y="6085840"/>
            <a:ext cx="6221730" cy="961390"/>
          </a:xfrm>
          <a:prstGeom prst="roundRect">
            <a:avLst>
              <a:gd name="adj" fmla="val 0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121866" tIns="60933" rIns="121866" bIns="60933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Windows 2000/XP/WIN7/WIN8简体中文版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win32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位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/win64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位都可以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106" name="文本1"/>
          <p:cNvSpPr>
            <a:spLocks noChangeArrowheads="1"/>
          </p:cNvSpPr>
          <p:nvPr/>
        </p:nvSpPr>
        <p:spPr bwMode="gray">
          <a:xfrm>
            <a:off x="8314055" y="7830820"/>
            <a:ext cx="6221730" cy="961390"/>
          </a:xfrm>
          <a:prstGeom prst="roundRect">
            <a:avLst>
              <a:gd name="adj" fmla="val 0"/>
            </a:avLst>
          </a:prstGeom>
          <a:noFill/>
          <a:ln w="28575" cap="flat" cmpd="sng" algn="ctr">
            <a:noFill/>
            <a:prstDash val="solid"/>
          </a:ln>
          <a:effectLst/>
        </p:spPr>
        <p:txBody>
          <a:bodyPr lIns="121866" tIns="60933" rIns="121866" bIns="60933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Windows 2000/XP/WIN7/WIN8简体中文版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  <a:p>
            <a:pPr algn="l">
              <a:lnSpc>
                <a:spcPct val="130000"/>
              </a:lnSpc>
            </a:pP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win32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位</a:t>
            </a:r>
            <a:r>
              <a:rPr lang="en-US" altLang="zh-CN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/win64</a:t>
            </a:r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lt"/>
              </a:rPr>
              <a:t>位都可以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318260" y="4758055"/>
            <a:ext cx="3471545" cy="1474470"/>
          </a:xfrm>
          <a:prstGeom prst="rect">
            <a:avLst/>
          </a:prstGeom>
        </p:spPr>
        <p:txBody>
          <a:bodyPr wrap="square" lIns="121852" tIns="60926" rIns="121852" bIns="60926">
            <a:spAutoFit/>
          </a:bodyPr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rPr>
              <a:t>软件</a:t>
            </a:r>
            <a:endParaRPr lang="zh-CN" altLang="en-US" sz="44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Arial" pitchFamily="34" charset="0"/>
            </a:endParaRPr>
          </a:p>
          <a:p>
            <a:pPr algn="ctr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4400" b="1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rPr>
              <a:t>配置要求</a:t>
            </a:r>
            <a:endParaRPr lang="zh-CN" altLang="en-US" sz="4400" b="1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cs typeface="Arial" pitchFamily="34" charset="0"/>
            </a:endParaRPr>
          </a:p>
        </p:txBody>
      </p:sp>
      <p:pic>
        <p:nvPicPr>
          <p:cNvPr id="2" name="图片 1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0160" y="-47625"/>
            <a:ext cx="16316325" cy="102539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产品整体部署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grpSp>
        <p:nvGrpSpPr>
          <p:cNvPr id="18" name="Group 7"/>
          <p:cNvGrpSpPr/>
          <p:nvPr/>
        </p:nvGrpSpPr>
        <p:grpSpPr bwMode="auto">
          <a:xfrm>
            <a:off x="11459457" y="8863645"/>
            <a:ext cx="506632" cy="506729"/>
            <a:chOff x="0" y="0"/>
            <a:chExt cx="965499" cy="965499"/>
          </a:xfrm>
        </p:grpSpPr>
        <p:sp>
          <p:nvSpPr>
            <p:cNvPr id="19" name="AutoShape 8" descr="tile_paper_medgray.png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0" name="AutoShape 9"/>
            <p:cNvSpPr/>
            <p:nvPr/>
          </p:nvSpPr>
          <p:spPr bwMode="auto">
            <a:xfrm>
              <a:off x="293394" y="283328"/>
              <a:ext cx="393981" cy="393980"/>
            </a:xfrm>
            <a:custGeom>
              <a:avLst/>
              <a:gdLst>
                <a:gd name="T0" fmla="*/ 196991 w 21600"/>
                <a:gd name="T1" fmla="*/ 196990 h 21588"/>
                <a:gd name="T2" fmla="*/ 196991 w 21600"/>
                <a:gd name="T3" fmla="*/ 196990 h 21588"/>
                <a:gd name="T4" fmla="*/ 196991 w 21600"/>
                <a:gd name="T5" fmla="*/ 196990 h 21588"/>
                <a:gd name="T6" fmla="*/ 196991 w 21600"/>
                <a:gd name="T7" fmla="*/ 196990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0794" y="0"/>
                  </a:moveTo>
                  <a:cubicBezTo>
                    <a:pt x="12288" y="0"/>
                    <a:pt x="13689" y="251"/>
                    <a:pt x="14997" y="750"/>
                  </a:cubicBezTo>
                  <a:cubicBezTo>
                    <a:pt x="16304" y="1249"/>
                    <a:pt x="17445" y="1929"/>
                    <a:pt x="18422" y="2781"/>
                  </a:cubicBezTo>
                  <a:cubicBezTo>
                    <a:pt x="19399" y="3639"/>
                    <a:pt x="20173" y="4640"/>
                    <a:pt x="20743" y="5783"/>
                  </a:cubicBezTo>
                  <a:cubicBezTo>
                    <a:pt x="21315" y="6926"/>
                    <a:pt x="21600" y="8156"/>
                    <a:pt x="21600" y="9468"/>
                  </a:cubicBezTo>
                  <a:cubicBezTo>
                    <a:pt x="21600" y="10774"/>
                    <a:pt x="21315" y="12002"/>
                    <a:pt x="20743" y="13141"/>
                  </a:cubicBezTo>
                  <a:cubicBezTo>
                    <a:pt x="20173" y="14287"/>
                    <a:pt x="19399" y="15288"/>
                    <a:pt x="18422" y="16149"/>
                  </a:cubicBezTo>
                  <a:cubicBezTo>
                    <a:pt x="17445" y="17007"/>
                    <a:pt x="16304" y="17686"/>
                    <a:pt x="14997" y="18180"/>
                  </a:cubicBezTo>
                  <a:cubicBezTo>
                    <a:pt x="13689" y="18677"/>
                    <a:pt x="12288" y="18922"/>
                    <a:pt x="10794" y="18922"/>
                  </a:cubicBezTo>
                  <a:cubicBezTo>
                    <a:pt x="10104" y="18922"/>
                    <a:pt x="9426" y="18869"/>
                    <a:pt x="8767" y="18761"/>
                  </a:cubicBezTo>
                  <a:cubicBezTo>
                    <a:pt x="7444" y="20014"/>
                    <a:pt x="5900" y="20877"/>
                    <a:pt x="4135" y="21354"/>
                  </a:cubicBezTo>
                  <a:cubicBezTo>
                    <a:pt x="3947" y="21391"/>
                    <a:pt x="3758" y="21430"/>
                    <a:pt x="3565" y="21467"/>
                  </a:cubicBezTo>
                  <a:cubicBezTo>
                    <a:pt x="3375" y="21509"/>
                    <a:pt x="3170" y="21549"/>
                    <a:pt x="2951" y="21583"/>
                  </a:cubicBezTo>
                  <a:cubicBezTo>
                    <a:pt x="2831" y="21599"/>
                    <a:pt x="2727" y="21571"/>
                    <a:pt x="2643" y="21495"/>
                  </a:cubicBezTo>
                  <a:cubicBezTo>
                    <a:pt x="2556" y="21419"/>
                    <a:pt x="2497" y="21309"/>
                    <a:pt x="2466" y="21165"/>
                  </a:cubicBezTo>
                  <a:cubicBezTo>
                    <a:pt x="2438" y="21021"/>
                    <a:pt x="2457" y="20900"/>
                    <a:pt x="2523" y="20807"/>
                  </a:cubicBezTo>
                  <a:cubicBezTo>
                    <a:pt x="2591" y="20714"/>
                    <a:pt x="2666" y="20621"/>
                    <a:pt x="2749" y="20530"/>
                  </a:cubicBezTo>
                  <a:cubicBezTo>
                    <a:pt x="2920" y="20324"/>
                    <a:pt x="3083" y="20124"/>
                    <a:pt x="3233" y="19929"/>
                  </a:cubicBezTo>
                  <a:cubicBezTo>
                    <a:pt x="3384" y="19737"/>
                    <a:pt x="3521" y="19506"/>
                    <a:pt x="3645" y="19241"/>
                  </a:cubicBezTo>
                  <a:cubicBezTo>
                    <a:pt x="3768" y="18976"/>
                    <a:pt x="3881" y="18662"/>
                    <a:pt x="3982" y="18301"/>
                  </a:cubicBezTo>
                  <a:cubicBezTo>
                    <a:pt x="4083" y="17940"/>
                    <a:pt x="4173" y="17506"/>
                    <a:pt x="4248" y="16992"/>
                  </a:cubicBezTo>
                  <a:cubicBezTo>
                    <a:pt x="2942" y="16109"/>
                    <a:pt x="1906" y="15020"/>
                    <a:pt x="1143" y="13731"/>
                  </a:cubicBezTo>
                  <a:cubicBezTo>
                    <a:pt x="381" y="12436"/>
                    <a:pt x="0" y="11017"/>
                    <a:pt x="0" y="9468"/>
                  </a:cubicBezTo>
                  <a:cubicBezTo>
                    <a:pt x="0" y="8164"/>
                    <a:pt x="284" y="6937"/>
                    <a:pt x="856" y="5789"/>
                  </a:cubicBezTo>
                  <a:cubicBezTo>
                    <a:pt x="1428" y="4640"/>
                    <a:pt x="2200" y="3639"/>
                    <a:pt x="3177" y="2781"/>
                  </a:cubicBezTo>
                  <a:cubicBezTo>
                    <a:pt x="4154" y="1929"/>
                    <a:pt x="5293" y="1249"/>
                    <a:pt x="6597" y="750"/>
                  </a:cubicBezTo>
                  <a:cubicBezTo>
                    <a:pt x="7901" y="251"/>
                    <a:pt x="9299" y="0"/>
                    <a:pt x="1079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3" name="Group 10"/>
          <p:cNvGrpSpPr/>
          <p:nvPr/>
        </p:nvGrpSpPr>
        <p:grpSpPr bwMode="auto">
          <a:xfrm>
            <a:off x="12176030" y="8863645"/>
            <a:ext cx="506632" cy="506729"/>
            <a:chOff x="0" y="0"/>
            <a:chExt cx="965499" cy="965499"/>
          </a:xfrm>
        </p:grpSpPr>
        <p:sp>
          <p:nvSpPr>
            <p:cNvPr id="26" name="AutoShape 11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27" name="AutoShape 12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376"/>
                <a:gd name="T1" fmla="*/ 196990 h 21600"/>
                <a:gd name="T2" fmla="*/ 196991 w 21376"/>
                <a:gd name="T3" fmla="*/ 196990 h 21600"/>
                <a:gd name="T4" fmla="*/ 196991 w 21376"/>
                <a:gd name="T5" fmla="*/ 196990 h 21600"/>
                <a:gd name="T6" fmla="*/ 196991 w 21376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376" h="21600">
                  <a:moveTo>
                    <a:pt x="21036" y="18604"/>
                  </a:moveTo>
                  <a:cubicBezTo>
                    <a:pt x="21454" y="19261"/>
                    <a:pt x="21486" y="19922"/>
                    <a:pt x="21134" y="20586"/>
                  </a:cubicBezTo>
                  <a:cubicBezTo>
                    <a:pt x="20969" y="20915"/>
                    <a:pt x="20731" y="21168"/>
                    <a:pt x="20427" y="21338"/>
                  </a:cubicBezTo>
                  <a:cubicBezTo>
                    <a:pt x="20122" y="21514"/>
                    <a:pt x="19797" y="21600"/>
                    <a:pt x="19455" y="21600"/>
                  </a:cubicBezTo>
                  <a:lnTo>
                    <a:pt x="1928" y="21600"/>
                  </a:lnTo>
                  <a:cubicBezTo>
                    <a:pt x="1585" y="21600"/>
                    <a:pt x="1263" y="21514"/>
                    <a:pt x="965" y="21338"/>
                  </a:cubicBezTo>
                  <a:cubicBezTo>
                    <a:pt x="663" y="21168"/>
                    <a:pt x="425" y="20915"/>
                    <a:pt x="248" y="20586"/>
                  </a:cubicBezTo>
                  <a:cubicBezTo>
                    <a:pt x="-114" y="19914"/>
                    <a:pt x="-80" y="19250"/>
                    <a:pt x="344" y="18604"/>
                  </a:cubicBezTo>
                  <a:lnTo>
                    <a:pt x="7509" y="7313"/>
                  </a:lnTo>
                  <a:lnTo>
                    <a:pt x="7509" y="2167"/>
                  </a:lnTo>
                  <a:lnTo>
                    <a:pt x="6427" y="2167"/>
                  </a:lnTo>
                  <a:cubicBezTo>
                    <a:pt x="6122" y="2167"/>
                    <a:pt x="5870" y="2061"/>
                    <a:pt x="5670" y="1850"/>
                  </a:cubicBezTo>
                  <a:cubicBezTo>
                    <a:pt x="5473" y="1638"/>
                    <a:pt x="5371" y="1380"/>
                    <a:pt x="5371" y="1072"/>
                  </a:cubicBezTo>
                  <a:cubicBezTo>
                    <a:pt x="5371" y="778"/>
                    <a:pt x="5473" y="528"/>
                    <a:pt x="5670" y="320"/>
                  </a:cubicBezTo>
                  <a:cubicBezTo>
                    <a:pt x="5870" y="108"/>
                    <a:pt x="6122" y="0"/>
                    <a:pt x="6427" y="0"/>
                  </a:cubicBezTo>
                  <a:lnTo>
                    <a:pt x="14953" y="0"/>
                  </a:lnTo>
                  <a:cubicBezTo>
                    <a:pt x="15260" y="0"/>
                    <a:pt x="15515" y="108"/>
                    <a:pt x="15724" y="320"/>
                  </a:cubicBezTo>
                  <a:cubicBezTo>
                    <a:pt x="15933" y="528"/>
                    <a:pt x="16038" y="778"/>
                    <a:pt x="16038" y="1072"/>
                  </a:cubicBezTo>
                  <a:cubicBezTo>
                    <a:pt x="16038" y="1380"/>
                    <a:pt x="15933" y="1638"/>
                    <a:pt x="15724" y="1850"/>
                  </a:cubicBezTo>
                  <a:cubicBezTo>
                    <a:pt x="15515" y="2061"/>
                    <a:pt x="15260" y="2167"/>
                    <a:pt x="14953" y="2167"/>
                  </a:cubicBezTo>
                  <a:lnTo>
                    <a:pt x="13900" y="2167"/>
                  </a:lnTo>
                  <a:lnTo>
                    <a:pt x="13900" y="7339"/>
                  </a:lnTo>
                  <a:lnTo>
                    <a:pt x="21036" y="18604"/>
                  </a:lnTo>
                  <a:close/>
                  <a:moveTo>
                    <a:pt x="5261" y="14865"/>
                  </a:moveTo>
                  <a:lnTo>
                    <a:pt x="16122" y="14865"/>
                  </a:lnTo>
                  <a:lnTo>
                    <a:pt x="11773" y="7974"/>
                  </a:lnTo>
                  <a:lnTo>
                    <a:pt x="11773" y="2167"/>
                  </a:lnTo>
                  <a:lnTo>
                    <a:pt x="9635" y="2167"/>
                  </a:lnTo>
                  <a:lnTo>
                    <a:pt x="9635" y="7947"/>
                  </a:lnTo>
                  <a:lnTo>
                    <a:pt x="5261" y="148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28" name="Group 13"/>
          <p:cNvGrpSpPr/>
          <p:nvPr/>
        </p:nvGrpSpPr>
        <p:grpSpPr bwMode="auto">
          <a:xfrm>
            <a:off x="12892603" y="8863645"/>
            <a:ext cx="507465" cy="506729"/>
            <a:chOff x="0" y="0"/>
            <a:chExt cx="965499" cy="965499"/>
          </a:xfrm>
        </p:grpSpPr>
        <p:sp>
          <p:nvSpPr>
            <p:cNvPr id="29" name="AutoShape 14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0" name="AutoShape 15"/>
            <p:cNvSpPr/>
            <p:nvPr/>
          </p:nvSpPr>
          <p:spPr bwMode="auto">
            <a:xfrm>
              <a:off x="285759" y="283328"/>
              <a:ext cx="393981" cy="393980"/>
            </a:xfrm>
            <a:custGeom>
              <a:avLst/>
              <a:gdLst>
                <a:gd name="T0" fmla="*/ 196991 w 21600"/>
                <a:gd name="T1" fmla="*/ 196990 h 21600"/>
                <a:gd name="T2" fmla="*/ 196991 w 21600"/>
                <a:gd name="T3" fmla="*/ 196990 h 21600"/>
                <a:gd name="T4" fmla="*/ 196991 w 21600"/>
                <a:gd name="T5" fmla="*/ 196990 h 21600"/>
                <a:gd name="T6" fmla="*/ 196991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8" y="11543"/>
                  </a:moveTo>
                  <a:cubicBezTo>
                    <a:pt x="21492" y="11930"/>
                    <a:pt x="21571" y="12337"/>
                    <a:pt x="21571" y="12758"/>
                  </a:cubicBezTo>
                  <a:cubicBezTo>
                    <a:pt x="21571" y="13464"/>
                    <a:pt x="21388" y="14105"/>
                    <a:pt x="21017" y="14678"/>
                  </a:cubicBezTo>
                  <a:cubicBezTo>
                    <a:pt x="21111" y="15215"/>
                    <a:pt x="21077" y="15745"/>
                    <a:pt x="20924" y="16285"/>
                  </a:cubicBezTo>
                  <a:cubicBezTo>
                    <a:pt x="20769" y="16819"/>
                    <a:pt x="20512" y="17287"/>
                    <a:pt x="20141" y="17697"/>
                  </a:cubicBezTo>
                  <a:cubicBezTo>
                    <a:pt x="20105" y="18451"/>
                    <a:pt x="19901" y="19081"/>
                    <a:pt x="19531" y="19580"/>
                  </a:cubicBezTo>
                  <a:cubicBezTo>
                    <a:pt x="19161" y="20080"/>
                    <a:pt x="18700" y="20481"/>
                    <a:pt x="18146" y="20783"/>
                  </a:cubicBezTo>
                  <a:cubicBezTo>
                    <a:pt x="17593" y="21088"/>
                    <a:pt x="16982" y="21297"/>
                    <a:pt x="16321" y="21419"/>
                  </a:cubicBezTo>
                  <a:cubicBezTo>
                    <a:pt x="15660" y="21540"/>
                    <a:pt x="15010" y="21599"/>
                    <a:pt x="14380" y="21599"/>
                  </a:cubicBezTo>
                  <a:cubicBezTo>
                    <a:pt x="13730" y="21599"/>
                    <a:pt x="13077" y="21554"/>
                    <a:pt x="12424" y="21461"/>
                  </a:cubicBezTo>
                  <a:cubicBezTo>
                    <a:pt x="11772" y="21362"/>
                    <a:pt x="11127" y="21235"/>
                    <a:pt x="10497" y="21074"/>
                  </a:cubicBezTo>
                  <a:cubicBezTo>
                    <a:pt x="9864" y="20894"/>
                    <a:pt x="9237" y="20702"/>
                    <a:pt x="8610" y="20493"/>
                  </a:cubicBezTo>
                  <a:cubicBezTo>
                    <a:pt x="7982" y="20286"/>
                    <a:pt x="7341" y="20182"/>
                    <a:pt x="6680" y="20182"/>
                  </a:cubicBezTo>
                  <a:lnTo>
                    <a:pt x="1607" y="20182"/>
                  </a:lnTo>
                  <a:cubicBezTo>
                    <a:pt x="1167" y="20182"/>
                    <a:pt x="785" y="20029"/>
                    <a:pt x="471" y="19713"/>
                  </a:cubicBezTo>
                  <a:cubicBezTo>
                    <a:pt x="158" y="19405"/>
                    <a:pt x="0" y="19024"/>
                    <a:pt x="0" y="18572"/>
                  </a:cubicBezTo>
                  <a:lnTo>
                    <a:pt x="0" y="9880"/>
                  </a:lnTo>
                  <a:cubicBezTo>
                    <a:pt x="0" y="9440"/>
                    <a:pt x="158" y="9064"/>
                    <a:pt x="471" y="8754"/>
                  </a:cubicBezTo>
                  <a:cubicBezTo>
                    <a:pt x="785" y="8440"/>
                    <a:pt x="1167" y="8285"/>
                    <a:pt x="1607" y="8285"/>
                  </a:cubicBezTo>
                  <a:lnTo>
                    <a:pt x="6315" y="8285"/>
                  </a:lnTo>
                  <a:cubicBezTo>
                    <a:pt x="6558" y="8160"/>
                    <a:pt x="6750" y="8022"/>
                    <a:pt x="6897" y="7872"/>
                  </a:cubicBezTo>
                  <a:cubicBezTo>
                    <a:pt x="7041" y="7723"/>
                    <a:pt x="7197" y="7548"/>
                    <a:pt x="7369" y="7342"/>
                  </a:cubicBezTo>
                  <a:cubicBezTo>
                    <a:pt x="7513" y="7161"/>
                    <a:pt x="7663" y="6986"/>
                    <a:pt x="7810" y="6819"/>
                  </a:cubicBezTo>
                  <a:cubicBezTo>
                    <a:pt x="7957" y="6653"/>
                    <a:pt x="8112" y="6483"/>
                    <a:pt x="8276" y="6311"/>
                  </a:cubicBezTo>
                  <a:cubicBezTo>
                    <a:pt x="8570" y="5997"/>
                    <a:pt x="8918" y="5690"/>
                    <a:pt x="9302" y="5385"/>
                  </a:cubicBezTo>
                  <a:cubicBezTo>
                    <a:pt x="9692" y="5085"/>
                    <a:pt x="9989" y="4749"/>
                    <a:pt x="10195" y="4379"/>
                  </a:cubicBezTo>
                  <a:cubicBezTo>
                    <a:pt x="10339" y="4117"/>
                    <a:pt x="10443" y="3826"/>
                    <a:pt x="10506" y="3507"/>
                  </a:cubicBezTo>
                  <a:cubicBezTo>
                    <a:pt x="10565" y="3188"/>
                    <a:pt x="10627" y="2866"/>
                    <a:pt x="10675" y="2538"/>
                  </a:cubicBezTo>
                  <a:cubicBezTo>
                    <a:pt x="10726" y="2216"/>
                    <a:pt x="10780" y="1900"/>
                    <a:pt x="10845" y="1592"/>
                  </a:cubicBezTo>
                  <a:cubicBezTo>
                    <a:pt x="10907" y="1287"/>
                    <a:pt x="11014" y="1016"/>
                    <a:pt x="11161" y="776"/>
                  </a:cubicBezTo>
                  <a:cubicBezTo>
                    <a:pt x="11311" y="536"/>
                    <a:pt x="11523" y="350"/>
                    <a:pt x="11800" y="208"/>
                  </a:cubicBezTo>
                  <a:cubicBezTo>
                    <a:pt x="12074" y="67"/>
                    <a:pt x="12441" y="0"/>
                    <a:pt x="12902" y="0"/>
                  </a:cubicBezTo>
                  <a:cubicBezTo>
                    <a:pt x="13450" y="0"/>
                    <a:pt x="13956" y="112"/>
                    <a:pt x="14411" y="344"/>
                  </a:cubicBezTo>
                  <a:cubicBezTo>
                    <a:pt x="14869" y="573"/>
                    <a:pt x="15250" y="881"/>
                    <a:pt x="15567" y="1270"/>
                  </a:cubicBezTo>
                  <a:cubicBezTo>
                    <a:pt x="15880" y="1657"/>
                    <a:pt x="16126" y="2101"/>
                    <a:pt x="16304" y="2600"/>
                  </a:cubicBezTo>
                  <a:cubicBezTo>
                    <a:pt x="16479" y="3103"/>
                    <a:pt x="16570" y="3609"/>
                    <a:pt x="16570" y="4123"/>
                  </a:cubicBezTo>
                  <a:cubicBezTo>
                    <a:pt x="16570" y="4653"/>
                    <a:pt x="16491" y="5162"/>
                    <a:pt x="16332" y="5645"/>
                  </a:cubicBezTo>
                  <a:cubicBezTo>
                    <a:pt x="16174" y="6125"/>
                    <a:pt x="15982" y="6610"/>
                    <a:pt x="15759" y="7096"/>
                  </a:cubicBezTo>
                  <a:cubicBezTo>
                    <a:pt x="16072" y="7079"/>
                    <a:pt x="16389" y="7057"/>
                    <a:pt x="16705" y="7034"/>
                  </a:cubicBezTo>
                  <a:cubicBezTo>
                    <a:pt x="17019" y="7011"/>
                    <a:pt x="17335" y="7000"/>
                    <a:pt x="17652" y="7000"/>
                  </a:cubicBezTo>
                  <a:cubicBezTo>
                    <a:pt x="18149" y="7000"/>
                    <a:pt x="18630" y="7048"/>
                    <a:pt x="19099" y="7144"/>
                  </a:cubicBezTo>
                  <a:cubicBezTo>
                    <a:pt x="19568" y="7237"/>
                    <a:pt x="19986" y="7395"/>
                    <a:pt x="20356" y="7616"/>
                  </a:cubicBezTo>
                  <a:cubicBezTo>
                    <a:pt x="20726" y="7839"/>
                    <a:pt x="21026" y="8144"/>
                    <a:pt x="21255" y="8528"/>
                  </a:cubicBezTo>
                  <a:cubicBezTo>
                    <a:pt x="21486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8" y="11543"/>
                  </a:cubicBezTo>
                  <a:moveTo>
                    <a:pt x="4258" y="18519"/>
                  </a:moveTo>
                  <a:cubicBezTo>
                    <a:pt x="4555" y="18519"/>
                    <a:pt x="4809" y="18417"/>
                    <a:pt x="5024" y="18214"/>
                  </a:cubicBezTo>
                  <a:cubicBezTo>
                    <a:pt x="5233" y="18013"/>
                    <a:pt x="5340" y="17759"/>
                    <a:pt x="5340" y="17454"/>
                  </a:cubicBezTo>
                  <a:cubicBezTo>
                    <a:pt x="5340" y="17155"/>
                    <a:pt x="5233" y="16900"/>
                    <a:pt x="5024" y="16686"/>
                  </a:cubicBezTo>
                  <a:cubicBezTo>
                    <a:pt x="4812" y="16477"/>
                    <a:pt x="4557" y="16372"/>
                    <a:pt x="4258" y="16372"/>
                  </a:cubicBezTo>
                  <a:cubicBezTo>
                    <a:pt x="3941" y="16372"/>
                    <a:pt x="3684" y="16477"/>
                    <a:pt x="3486" y="16686"/>
                  </a:cubicBezTo>
                  <a:cubicBezTo>
                    <a:pt x="3289" y="16900"/>
                    <a:pt x="3190" y="17155"/>
                    <a:pt x="3190" y="17454"/>
                  </a:cubicBezTo>
                  <a:cubicBezTo>
                    <a:pt x="3190" y="17767"/>
                    <a:pt x="3289" y="18024"/>
                    <a:pt x="3486" y="18222"/>
                  </a:cubicBezTo>
                  <a:cubicBezTo>
                    <a:pt x="3681" y="18420"/>
                    <a:pt x="3939" y="18519"/>
                    <a:pt x="4258" y="18519"/>
                  </a:cubicBezTo>
                  <a:moveTo>
                    <a:pt x="19164" y="14342"/>
                  </a:moveTo>
                  <a:cubicBezTo>
                    <a:pt x="19703" y="13901"/>
                    <a:pt x="19975" y="13345"/>
                    <a:pt x="19975" y="12679"/>
                  </a:cubicBezTo>
                  <a:cubicBezTo>
                    <a:pt x="19975" y="12473"/>
                    <a:pt x="19918" y="12281"/>
                    <a:pt x="19805" y="12097"/>
                  </a:cubicBezTo>
                  <a:cubicBezTo>
                    <a:pt x="19695" y="11919"/>
                    <a:pt x="19576" y="11761"/>
                    <a:pt x="19446" y="11623"/>
                  </a:cubicBezTo>
                  <a:cubicBezTo>
                    <a:pt x="19590" y="11363"/>
                    <a:pt x="19720" y="11106"/>
                    <a:pt x="19833" y="10849"/>
                  </a:cubicBezTo>
                  <a:cubicBezTo>
                    <a:pt x="19944" y="10592"/>
                    <a:pt x="20003" y="10312"/>
                    <a:pt x="20003" y="10002"/>
                  </a:cubicBezTo>
                  <a:cubicBezTo>
                    <a:pt x="20003" y="9688"/>
                    <a:pt x="19924" y="9440"/>
                    <a:pt x="19766" y="9251"/>
                  </a:cubicBezTo>
                  <a:cubicBezTo>
                    <a:pt x="19607" y="9070"/>
                    <a:pt x="19415" y="8929"/>
                    <a:pt x="19184" y="8833"/>
                  </a:cubicBezTo>
                  <a:cubicBezTo>
                    <a:pt x="18955" y="8739"/>
                    <a:pt x="18698" y="8683"/>
                    <a:pt x="18418" y="8663"/>
                  </a:cubicBezTo>
                  <a:cubicBezTo>
                    <a:pt x="18138" y="8643"/>
                    <a:pt x="17884" y="8635"/>
                    <a:pt x="17649" y="8635"/>
                  </a:cubicBezTo>
                  <a:cubicBezTo>
                    <a:pt x="17242" y="8635"/>
                    <a:pt x="16835" y="8649"/>
                    <a:pt x="16423" y="8677"/>
                  </a:cubicBezTo>
                  <a:cubicBezTo>
                    <a:pt x="16010" y="8706"/>
                    <a:pt x="15606" y="8720"/>
                    <a:pt x="15199" y="8720"/>
                  </a:cubicBezTo>
                  <a:cubicBezTo>
                    <a:pt x="14917" y="8720"/>
                    <a:pt x="14643" y="8706"/>
                    <a:pt x="14366" y="8677"/>
                  </a:cubicBezTo>
                  <a:cubicBezTo>
                    <a:pt x="14089" y="8649"/>
                    <a:pt x="13829" y="8584"/>
                    <a:pt x="13574" y="8474"/>
                  </a:cubicBezTo>
                  <a:cubicBezTo>
                    <a:pt x="13574" y="8104"/>
                    <a:pt x="13645" y="7754"/>
                    <a:pt x="13792" y="7421"/>
                  </a:cubicBezTo>
                  <a:cubicBezTo>
                    <a:pt x="13936" y="7087"/>
                    <a:pt x="14094" y="6751"/>
                    <a:pt x="14275" y="6413"/>
                  </a:cubicBezTo>
                  <a:cubicBezTo>
                    <a:pt x="14448" y="6074"/>
                    <a:pt x="14606" y="5721"/>
                    <a:pt x="14747" y="5351"/>
                  </a:cubicBezTo>
                  <a:cubicBezTo>
                    <a:pt x="14886" y="4984"/>
                    <a:pt x="14953" y="4574"/>
                    <a:pt x="14953" y="4122"/>
                  </a:cubicBezTo>
                  <a:cubicBezTo>
                    <a:pt x="14953" y="3823"/>
                    <a:pt x="14905" y="3529"/>
                    <a:pt x="14812" y="3236"/>
                  </a:cubicBezTo>
                  <a:cubicBezTo>
                    <a:pt x="14716" y="2945"/>
                    <a:pt x="14583" y="2677"/>
                    <a:pt x="14411" y="2439"/>
                  </a:cubicBezTo>
                  <a:cubicBezTo>
                    <a:pt x="14238" y="2199"/>
                    <a:pt x="14027" y="2002"/>
                    <a:pt x="13775" y="1843"/>
                  </a:cubicBezTo>
                  <a:cubicBezTo>
                    <a:pt x="13521" y="1688"/>
                    <a:pt x="13230" y="1606"/>
                    <a:pt x="12893" y="1606"/>
                  </a:cubicBezTo>
                  <a:lnTo>
                    <a:pt x="12744" y="1606"/>
                  </a:lnTo>
                  <a:cubicBezTo>
                    <a:pt x="12681" y="1606"/>
                    <a:pt x="12631" y="1617"/>
                    <a:pt x="12594" y="1634"/>
                  </a:cubicBezTo>
                  <a:cubicBezTo>
                    <a:pt x="12523" y="1671"/>
                    <a:pt x="12481" y="1705"/>
                    <a:pt x="12472" y="1742"/>
                  </a:cubicBezTo>
                  <a:cubicBezTo>
                    <a:pt x="12464" y="1778"/>
                    <a:pt x="12450" y="1838"/>
                    <a:pt x="12430" y="1920"/>
                  </a:cubicBezTo>
                  <a:cubicBezTo>
                    <a:pt x="12323" y="2450"/>
                    <a:pt x="12221" y="3007"/>
                    <a:pt x="12128" y="3586"/>
                  </a:cubicBezTo>
                  <a:cubicBezTo>
                    <a:pt x="12034" y="4167"/>
                    <a:pt x="11854" y="4698"/>
                    <a:pt x="11596" y="5176"/>
                  </a:cubicBezTo>
                  <a:cubicBezTo>
                    <a:pt x="11334" y="5636"/>
                    <a:pt x="11000" y="6034"/>
                    <a:pt x="10596" y="6367"/>
                  </a:cubicBezTo>
                  <a:cubicBezTo>
                    <a:pt x="10189" y="6701"/>
                    <a:pt x="9802" y="7051"/>
                    <a:pt x="9432" y="7421"/>
                  </a:cubicBezTo>
                  <a:cubicBezTo>
                    <a:pt x="9169" y="7700"/>
                    <a:pt x="8949" y="7954"/>
                    <a:pt x="8771" y="8183"/>
                  </a:cubicBezTo>
                  <a:cubicBezTo>
                    <a:pt x="8593" y="8412"/>
                    <a:pt x="8403" y="8632"/>
                    <a:pt x="8211" y="8833"/>
                  </a:cubicBezTo>
                  <a:cubicBezTo>
                    <a:pt x="8016" y="9036"/>
                    <a:pt x="7799" y="9222"/>
                    <a:pt x="7556" y="9400"/>
                  </a:cubicBezTo>
                  <a:cubicBezTo>
                    <a:pt x="7313" y="9575"/>
                    <a:pt x="7019" y="9736"/>
                    <a:pt x="6674" y="9880"/>
                  </a:cubicBezTo>
                  <a:lnTo>
                    <a:pt x="6646" y="9880"/>
                  </a:lnTo>
                  <a:lnTo>
                    <a:pt x="6646" y="18572"/>
                  </a:lnTo>
                  <a:cubicBezTo>
                    <a:pt x="7279" y="18572"/>
                    <a:pt x="7889" y="18649"/>
                    <a:pt x="8485" y="18795"/>
                  </a:cubicBezTo>
                  <a:cubicBezTo>
                    <a:pt x="9081" y="18945"/>
                    <a:pt x="9683" y="19103"/>
                    <a:pt x="10294" y="19270"/>
                  </a:cubicBezTo>
                  <a:cubicBezTo>
                    <a:pt x="10901" y="19439"/>
                    <a:pt x="11537" y="19592"/>
                    <a:pt x="12207" y="19741"/>
                  </a:cubicBezTo>
                  <a:cubicBezTo>
                    <a:pt x="12874" y="19891"/>
                    <a:pt x="13594" y="19965"/>
                    <a:pt x="14374" y="19965"/>
                  </a:cubicBezTo>
                  <a:cubicBezTo>
                    <a:pt x="14781" y="19965"/>
                    <a:pt x="15222" y="19939"/>
                    <a:pt x="15699" y="19885"/>
                  </a:cubicBezTo>
                  <a:cubicBezTo>
                    <a:pt x="16177" y="19829"/>
                    <a:pt x="16626" y="19710"/>
                    <a:pt x="17047" y="19527"/>
                  </a:cubicBezTo>
                  <a:cubicBezTo>
                    <a:pt x="17468" y="19343"/>
                    <a:pt x="17816" y="19086"/>
                    <a:pt x="18101" y="18762"/>
                  </a:cubicBezTo>
                  <a:cubicBezTo>
                    <a:pt x="18387" y="18440"/>
                    <a:pt x="18525" y="18010"/>
                    <a:pt x="18525" y="17477"/>
                  </a:cubicBezTo>
                  <a:cubicBezTo>
                    <a:pt x="18525" y="17386"/>
                    <a:pt x="18522" y="17304"/>
                    <a:pt x="18517" y="17225"/>
                  </a:cubicBezTo>
                  <a:cubicBezTo>
                    <a:pt x="18503" y="17152"/>
                    <a:pt x="18488" y="17070"/>
                    <a:pt x="18471" y="16980"/>
                  </a:cubicBezTo>
                  <a:cubicBezTo>
                    <a:pt x="18785" y="16836"/>
                    <a:pt x="19028" y="16596"/>
                    <a:pt x="19195" y="16262"/>
                  </a:cubicBezTo>
                  <a:cubicBezTo>
                    <a:pt x="19364" y="15929"/>
                    <a:pt x="19446" y="15593"/>
                    <a:pt x="19446" y="15263"/>
                  </a:cubicBezTo>
                  <a:cubicBezTo>
                    <a:pt x="19449" y="14912"/>
                    <a:pt x="19350" y="14605"/>
                    <a:pt x="19164" y="143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1" name="Group 16"/>
          <p:cNvGrpSpPr/>
          <p:nvPr/>
        </p:nvGrpSpPr>
        <p:grpSpPr bwMode="auto">
          <a:xfrm>
            <a:off x="13610010" y="8863645"/>
            <a:ext cx="506632" cy="506729"/>
            <a:chOff x="0" y="0"/>
            <a:chExt cx="965499" cy="965499"/>
          </a:xfrm>
        </p:grpSpPr>
        <p:sp>
          <p:nvSpPr>
            <p:cNvPr id="32" name="AutoShape 17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3" name="AutoShape 18"/>
            <p:cNvSpPr/>
            <p:nvPr/>
          </p:nvSpPr>
          <p:spPr bwMode="auto">
            <a:xfrm>
              <a:off x="293617" y="264823"/>
              <a:ext cx="393980" cy="393980"/>
            </a:xfrm>
            <a:custGeom>
              <a:avLst/>
              <a:gdLst>
                <a:gd name="T0" fmla="*/ 196990 w 21600"/>
                <a:gd name="T1" fmla="*/ 196990 h 21600"/>
                <a:gd name="T2" fmla="*/ 196990 w 21600"/>
                <a:gd name="T3" fmla="*/ 196990 h 21600"/>
                <a:gd name="T4" fmla="*/ 196990 w 21600"/>
                <a:gd name="T5" fmla="*/ 196990 h 21600"/>
                <a:gd name="T6" fmla="*/ 196990 w 21600"/>
                <a:gd name="T7" fmla="*/ 19699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6949"/>
                  </a:moveTo>
                  <a:cubicBezTo>
                    <a:pt x="21600" y="7542"/>
                    <a:pt x="21407" y="8153"/>
                    <a:pt x="21017" y="8781"/>
                  </a:cubicBezTo>
                  <a:cubicBezTo>
                    <a:pt x="20628" y="9416"/>
                    <a:pt x="20109" y="10015"/>
                    <a:pt x="19458" y="10585"/>
                  </a:cubicBezTo>
                  <a:cubicBezTo>
                    <a:pt x="18806" y="11152"/>
                    <a:pt x="18040" y="11651"/>
                    <a:pt x="17159" y="12083"/>
                  </a:cubicBezTo>
                  <a:cubicBezTo>
                    <a:pt x="16275" y="12512"/>
                    <a:pt x="15327" y="12820"/>
                    <a:pt x="14315" y="12996"/>
                  </a:cubicBezTo>
                  <a:cubicBezTo>
                    <a:pt x="13880" y="13090"/>
                    <a:pt x="13492" y="13284"/>
                    <a:pt x="13151" y="13578"/>
                  </a:cubicBezTo>
                  <a:cubicBezTo>
                    <a:pt x="12809" y="13872"/>
                    <a:pt x="12641" y="14204"/>
                    <a:pt x="12641" y="14571"/>
                  </a:cubicBezTo>
                  <a:cubicBezTo>
                    <a:pt x="12641" y="14900"/>
                    <a:pt x="12713" y="15140"/>
                    <a:pt x="12865" y="15293"/>
                  </a:cubicBezTo>
                  <a:cubicBezTo>
                    <a:pt x="13015" y="15449"/>
                    <a:pt x="13177" y="15596"/>
                    <a:pt x="13364" y="15728"/>
                  </a:cubicBezTo>
                  <a:cubicBezTo>
                    <a:pt x="13546" y="15866"/>
                    <a:pt x="13717" y="16010"/>
                    <a:pt x="13874" y="16169"/>
                  </a:cubicBezTo>
                  <a:cubicBezTo>
                    <a:pt x="14032" y="16330"/>
                    <a:pt x="14125" y="16574"/>
                    <a:pt x="14160" y="16903"/>
                  </a:cubicBezTo>
                  <a:cubicBezTo>
                    <a:pt x="14195" y="17117"/>
                    <a:pt x="14187" y="17340"/>
                    <a:pt x="14133" y="17564"/>
                  </a:cubicBezTo>
                  <a:cubicBezTo>
                    <a:pt x="14099" y="17696"/>
                    <a:pt x="14200" y="17805"/>
                    <a:pt x="14432" y="17893"/>
                  </a:cubicBezTo>
                  <a:cubicBezTo>
                    <a:pt x="14667" y="17981"/>
                    <a:pt x="14956" y="18069"/>
                    <a:pt x="15295" y="18154"/>
                  </a:cubicBezTo>
                  <a:cubicBezTo>
                    <a:pt x="15637" y="18236"/>
                    <a:pt x="15987" y="18342"/>
                    <a:pt x="16344" y="18468"/>
                  </a:cubicBezTo>
                  <a:cubicBezTo>
                    <a:pt x="16705" y="18595"/>
                    <a:pt x="16975" y="18756"/>
                    <a:pt x="17164" y="18953"/>
                  </a:cubicBezTo>
                  <a:cubicBezTo>
                    <a:pt x="17266" y="19050"/>
                    <a:pt x="17351" y="19232"/>
                    <a:pt x="17415" y="19511"/>
                  </a:cubicBezTo>
                  <a:cubicBezTo>
                    <a:pt x="17477" y="19790"/>
                    <a:pt x="17519" y="20090"/>
                    <a:pt x="17535" y="20416"/>
                  </a:cubicBezTo>
                  <a:cubicBezTo>
                    <a:pt x="17554" y="20727"/>
                    <a:pt x="17527" y="21000"/>
                    <a:pt x="17463" y="21241"/>
                  </a:cubicBezTo>
                  <a:cubicBezTo>
                    <a:pt x="17394" y="21479"/>
                    <a:pt x="17268" y="21599"/>
                    <a:pt x="17089" y="21599"/>
                  </a:cubicBezTo>
                  <a:lnTo>
                    <a:pt x="4496" y="21599"/>
                  </a:lnTo>
                  <a:cubicBezTo>
                    <a:pt x="4328" y="21599"/>
                    <a:pt x="4205" y="21479"/>
                    <a:pt x="4130" y="21241"/>
                  </a:cubicBezTo>
                  <a:cubicBezTo>
                    <a:pt x="4061" y="21000"/>
                    <a:pt x="4032" y="20727"/>
                    <a:pt x="4048" y="20416"/>
                  </a:cubicBezTo>
                  <a:cubicBezTo>
                    <a:pt x="4066" y="20090"/>
                    <a:pt x="4109" y="19790"/>
                    <a:pt x="4170" y="19511"/>
                  </a:cubicBezTo>
                  <a:cubicBezTo>
                    <a:pt x="4235" y="19232"/>
                    <a:pt x="4317" y="19050"/>
                    <a:pt x="4421" y="18953"/>
                  </a:cubicBezTo>
                  <a:cubicBezTo>
                    <a:pt x="4616" y="18768"/>
                    <a:pt x="4889" y="18606"/>
                    <a:pt x="5239" y="18474"/>
                  </a:cubicBezTo>
                  <a:cubicBezTo>
                    <a:pt x="5588" y="18345"/>
                    <a:pt x="5933" y="18236"/>
                    <a:pt x="6269" y="18154"/>
                  </a:cubicBezTo>
                  <a:cubicBezTo>
                    <a:pt x="6606" y="18069"/>
                    <a:pt x="6897" y="17984"/>
                    <a:pt x="7145" y="17901"/>
                  </a:cubicBezTo>
                  <a:cubicBezTo>
                    <a:pt x="7394" y="17816"/>
                    <a:pt x="7498" y="17705"/>
                    <a:pt x="7463" y="17564"/>
                  </a:cubicBezTo>
                  <a:cubicBezTo>
                    <a:pt x="7428" y="17432"/>
                    <a:pt x="7412" y="17311"/>
                    <a:pt x="7412" y="17205"/>
                  </a:cubicBezTo>
                  <a:lnTo>
                    <a:pt x="7412" y="16903"/>
                  </a:lnTo>
                  <a:cubicBezTo>
                    <a:pt x="7428" y="16574"/>
                    <a:pt x="7519" y="16330"/>
                    <a:pt x="7687" y="16169"/>
                  </a:cubicBezTo>
                  <a:cubicBezTo>
                    <a:pt x="7853" y="16010"/>
                    <a:pt x="8034" y="15866"/>
                    <a:pt x="8224" y="15728"/>
                  </a:cubicBezTo>
                  <a:cubicBezTo>
                    <a:pt x="8416" y="15593"/>
                    <a:pt x="8584" y="15446"/>
                    <a:pt x="8729" y="15293"/>
                  </a:cubicBezTo>
                  <a:cubicBezTo>
                    <a:pt x="8873" y="15140"/>
                    <a:pt x="8945" y="14900"/>
                    <a:pt x="8945" y="14571"/>
                  </a:cubicBezTo>
                  <a:cubicBezTo>
                    <a:pt x="8945" y="14204"/>
                    <a:pt x="8777" y="13875"/>
                    <a:pt x="8440" y="13578"/>
                  </a:cubicBezTo>
                  <a:cubicBezTo>
                    <a:pt x="8104" y="13281"/>
                    <a:pt x="7706" y="13090"/>
                    <a:pt x="7247" y="12996"/>
                  </a:cubicBezTo>
                  <a:cubicBezTo>
                    <a:pt x="6251" y="12811"/>
                    <a:pt x="5311" y="12497"/>
                    <a:pt x="4435" y="12062"/>
                  </a:cubicBezTo>
                  <a:cubicBezTo>
                    <a:pt x="3554" y="11628"/>
                    <a:pt x="2790" y="11128"/>
                    <a:pt x="2133" y="10570"/>
                  </a:cubicBezTo>
                  <a:cubicBezTo>
                    <a:pt x="1479" y="10012"/>
                    <a:pt x="958" y="9416"/>
                    <a:pt x="574" y="8781"/>
                  </a:cubicBezTo>
                  <a:cubicBezTo>
                    <a:pt x="189" y="8153"/>
                    <a:pt x="0" y="7542"/>
                    <a:pt x="0" y="6949"/>
                  </a:cubicBezTo>
                  <a:lnTo>
                    <a:pt x="0" y="4320"/>
                  </a:lnTo>
                  <a:cubicBezTo>
                    <a:pt x="0" y="4009"/>
                    <a:pt x="93" y="3756"/>
                    <a:pt x="285" y="3553"/>
                  </a:cubicBezTo>
                  <a:cubicBezTo>
                    <a:pt x="475" y="3354"/>
                    <a:pt x="712" y="3254"/>
                    <a:pt x="998" y="3254"/>
                  </a:cubicBezTo>
                  <a:lnTo>
                    <a:pt x="5124" y="3254"/>
                  </a:lnTo>
                  <a:cubicBezTo>
                    <a:pt x="5108" y="3139"/>
                    <a:pt x="5097" y="3025"/>
                    <a:pt x="5097" y="2901"/>
                  </a:cubicBezTo>
                  <a:lnTo>
                    <a:pt x="5097" y="2564"/>
                  </a:lnTo>
                  <a:lnTo>
                    <a:pt x="5097" y="2505"/>
                  </a:lnTo>
                  <a:cubicBezTo>
                    <a:pt x="5097" y="2005"/>
                    <a:pt x="5118" y="1594"/>
                    <a:pt x="5156" y="1265"/>
                  </a:cubicBezTo>
                  <a:cubicBezTo>
                    <a:pt x="5193" y="939"/>
                    <a:pt x="5260" y="684"/>
                    <a:pt x="5353" y="499"/>
                  </a:cubicBezTo>
                  <a:cubicBezTo>
                    <a:pt x="5444" y="320"/>
                    <a:pt x="5580" y="187"/>
                    <a:pt x="5754" y="111"/>
                  </a:cubicBezTo>
                  <a:cubicBezTo>
                    <a:pt x="5928" y="38"/>
                    <a:pt x="6165" y="0"/>
                    <a:pt x="6464" y="0"/>
                  </a:cubicBezTo>
                  <a:lnTo>
                    <a:pt x="15132" y="0"/>
                  </a:lnTo>
                  <a:cubicBezTo>
                    <a:pt x="15410" y="0"/>
                    <a:pt x="15645" y="38"/>
                    <a:pt x="15829" y="111"/>
                  </a:cubicBezTo>
                  <a:cubicBezTo>
                    <a:pt x="16011" y="187"/>
                    <a:pt x="16149" y="320"/>
                    <a:pt x="16243" y="499"/>
                  </a:cubicBezTo>
                  <a:cubicBezTo>
                    <a:pt x="16336" y="684"/>
                    <a:pt x="16403" y="939"/>
                    <a:pt x="16435" y="1265"/>
                  </a:cubicBezTo>
                  <a:cubicBezTo>
                    <a:pt x="16470" y="1594"/>
                    <a:pt x="16486" y="2006"/>
                    <a:pt x="16486" y="2505"/>
                  </a:cubicBezTo>
                  <a:lnTo>
                    <a:pt x="16486" y="2863"/>
                  </a:lnTo>
                  <a:cubicBezTo>
                    <a:pt x="16486" y="2989"/>
                    <a:pt x="16478" y="3119"/>
                    <a:pt x="16459" y="3251"/>
                  </a:cubicBezTo>
                  <a:lnTo>
                    <a:pt x="20603" y="3251"/>
                  </a:lnTo>
                  <a:cubicBezTo>
                    <a:pt x="20884" y="3251"/>
                    <a:pt x="21119" y="3351"/>
                    <a:pt x="21314" y="3550"/>
                  </a:cubicBezTo>
                  <a:cubicBezTo>
                    <a:pt x="21503" y="3753"/>
                    <a:pt x="21599" y="4006"/>
                    <a:pt x="21599" y="4317"/>
                  </a:cubicBezTo>
                  <a:lnTo>
                    <a:pt x="21599" y="6949"/>
                  </a:lnTo>
                  <a:lnTo>
                    <a:pt x="21600" y="6949"/>
                  </a:lnTo>
                  <a:close/>
                  <a:moveTo>
                    <a:pt x="6283" y="10550"/>
                  </a:moveTo>
                  <a:cubicBezTo>
                    <a:pt x="6072" y="9798"/>
                    <a:pt x="5882" y="8978"/>
                    <a:pt x="5714" y="8082"/>
                  </a:cubicBezTo>
                  <a:cubicBezTo>
                    <a:pt x="5548" y="7189"/>
                    <a:pt x="5407" y="6299"/>
                    <a:pt x="5287" y="5415"/>
                  </a:cubicBezTo>
                  <a:lnTo>
                    <a:pt x="1962" y="5415"/>
                  </a:lnTo>
                  <a:lnTo>
                    <a:pt x="1962" y="6949"/>
                  </a:lnTo>
                  <a:cubicBezTo>
                    <a:pt x="1962" y="7137"/>
                    <a:pt x="2064" y="7389"/>
                    <a:pt x="2264" y="7709"/>
                  </a:cubicBezTo>
                  <a:cubicBezTo>
                    <a:pt x="2462" y="8029"/>
                    <a:pt x="2753" y="8358"/>
                    <a:pt x="3126" y="8699"/>
                  </a:cubicBezTo>
                  <a:cubicBezTo>
                    <a:pt x="3500" y="9040"/>
                    <a:pt x="3954" y="9381"/>
                    <a:pt x="4488" y="9707"/>
                  </a:cubicBezTo>
                  <a:cubicBezTo>
                    <a:pt x="5022" y="10033"/>
                    <a:pt x="5618" y="10315"/>
                    <a:pt x="6283" y="10550"/>
                  </a:cubicBezTo>
                  <a:moveTo>
                    <a:pt x="19629" y="5415"/>
                  </a:moveTo>
                  <a:lnTo>
                    <a:pt x="16280" y="5415"/>
                  </a:lnTo>
                  <a:cubicBezTo>
                    <a:pt x="16179" y="6299"/>
                    <a:pt x="16043" y="7189"/>
                    <a:pt x="15877" y="8082"/>
                  </a:cubicBezTo>
                  <a:cubicBezTo>
                    <a:pt x="15712" y="8978"/>
                    <a:pt x="15522" y="9798"/>
                    <a:pt x="15308" y="10550"/>
                  </a:cubicBezTo>
                  <a:cubicBezTo>
                    <a:pt x="15973" y="10315"/>
                    <a:pt x="16574" y="10033"/>
                    <a:pt x="17105" y="9707"/>
                  </a:cubicBezTo>
                  <a:cubicBezTo>
                    <a:pt x="17637" y="9381"/>
                    <a:pt x="18091" y="9040"/>
                    <a:pt x="18467" y="8699"/>
                  </a:cubicBezTo>
                  <a:cubicBezTo>
                    <a:pt x="18844" y="8358"/>
                    <a:pt x="19130" y="8029"/>
                    <a:pt x="19330" y="7709"/>
                  </a:cubicBezTo>
                  <a:cubicBezTo>
                    <a:pt x="19530" y="7389"/>
                    <a:pt x="19629" y="7137"/>
                    <a:pt x="19629" y="6949"/>
                  </a:cubicBezTo>
                  <a:lnTo>
                    <a:pt x="19629" y="54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4" name="Group 19"/>
          <p:cNvGrpSpPr/>
          <p:nvPr/>
        </p:nvGrpSpPr>
        <p:grpSpPr bwMode="auto">
          <a:xfrm>
            <a:off x="14326583" y="8863645"/>
            <a:ext cx="506632" cy="506729"/>
            <a:chOff x="0" y="0"/>
            <a:chExt cx="965499" cy="965499"/>
          </a:xfrm>
        </p:grpSpPr>
        <p:sp>
          <p:nvSpPr>
            <p:cNvPr id="35" name="AutoShape 20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6" name="AutoShape 21"/>
            <p:cNvSpPr/>
            <p:nvPr/>
          </p:nvSpPr>
          <p:spPr bwMode="auto">
            <a:xfrm>
              <a:off x="292545" y="314566"/>
              <a:ext cx="380408" cy="307104"/>
            </a:xfrm>
            <a:custGeom>
              <a:avLst/>
              <a:gdLst>
                <a:gd name="T0" fmla="*/ 190204 w 21600"/>
                <a:gd name="T1" fmla="*/ 153552 h 21600"/>
                <a:gd name="T2" fmla="*/ 190204 w 21600"/>
                <a:gd name="T3" fmla="*/ 153552 h 21600"/>
                <a:gd name="T4" fmla="*/ 190204 w 21600"/>
                <a:gd name="T5" fmla="*/ 153552 h 21600"/>
                <a:gd name="T6" fmla="*/ 190204 w 21600"/>
                <a:gd name="T7" fmla="*/ 15355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2"/>
                  </a:moveTo>
                  <a:cubicBezTo>
                    <a:pt x="20632" y="3222"/>
                    <a:pt x="20946" y="3384"/>
                    <a:pt x="21208" y="3713"/>
                  </a:cubicBezTo>
                  <a:cubicBezTo>
                    <a:pt x="21470" y="4042"/>
                    <a:pt x="21600" y="4427"/>
                    <a:pt x="21600" y="4865"/>
                  </a:cubicBezTo>
                  <a:lnTo>
                    <a:pt x="21600" y="19984"/>
                  </a:lnTo>
                  <a:cubicBezTo>
                    <a:pt x="21600" y="20421"/>
                    <a:pt x="21470" y="20803"/>
                    <a:pt x="21208" y="21121"/>
                  </a:cubicBezTo>
                  <a:cubicBezTo>
                    <a:pt x="20946" y="21441"/>
                    <a:pt x="20632" y="21600"/>
                    <a:pt x="20263" y="21600"/>
                  </a:cubicBezTo>
                  <a:lnTo>
                    <a:pt x="1348" y="21600"/>
                  </a:lnTo>
                  <a:cubicBezTo>
                    <a:pt x="981" y="21600"/>
                    <a:pt x="663" y="21441"/>
                    <a:pt x="399" y="21121"/>
                  </a:cubicBezTo>
                  <a:cubicBezTo>
                    <a:pt x="134" y="20803"/>
                    <a:pt x="0" y="20421"/>
                    <a:pt x="0" y="19984"/>
                  </a:cubicBezTo>
                  <a:lnTo>
                    <a:pt x="0" y="4865"/>
                  </a:lnTo>
                  <a:cubicBezTo>
                    <a:pt x="0" y="4427"/>
                    <a:pt x="134" y="4042"/>
                    <a:pt x="399" y="3713"/>
                  </a:cubicBezTo>
                  <a:cubicBezTo>
                    <a:pt x="663" y="3384"/>
                    <a:pt x="981" y="3222"/>
                    <a:pt x="1348" y="3222"/>
                  </a:cubicBezTo>
                  <a:lnTo>
                    <a:pt x="5638" y="3222"/>
                  </a:lnTo>
                  <a:lnTo>
                    <a:pt x="6318" y="1460"/>
                  </a:lnTo>
                  <a:cubicBezTo>
                    <a:pt x="6458" y="1057"/>
                    <a:pt x="6717" y="713"/>
                    <a:pt x="7089" y="425"/>
                  </a:cubicBezTo>
                  <a:cubicBezTo>
                    <a:pt x="7466" y="143"/>
                    <a:pt x="7838" y="0"/>
                    <a:pt x="8203" y="0"/>
                  </a:cubicBezTo>
                  <a:lnTo>
                    <a:pt x="13396" y="0"/>
                  </a:lnTo>
                  <a:cubicBezTo>
                    <a:pt x="13763" y="0"/>
                    <a:pt x="14135" y="143"/>
                    <a:pt x="14510" y="425"/>
                  </a:cubicBezTo>
                  <a:cubicBezTo>
                    <a:pt x="14884" y="713"/>
                    <a:pt x="15146" y="1057"/>
                    <a:pt x="15293" y="1460"/>
                  </a:cubicBezTo>
                  <a:lnTo>
                    <a:pt x="15961" y="3222"/>
                  </a:lnTo>
                  <a:lnTo>
                    <a:pt x="20263" y="3222"/>
                  </a:lnTo>
                  <a:close/>
                  <a:moveTo>
                    <a:pt x="10806" y="19185"/>
                  </a:moveTo>
                  <a:cubicBezTo>
                    <a:pt x="11572" y="19185"/>
                    <a:pt x="12299" y="19002"/>
                    <a:pt x="12987" y="18650"/>
                  </a:cubicBezTo>
                  <a:cubicBezTo>
                    <a:pt x="13672" y="18294"/>
                    <a:pt x="14270" y="17810"/>
                    <a:pt x="14774" y="17196"/>
                  </a:cubicBezTo>
                  <a:cubicBezTo>
                    <a:pt x="15278" y="16582"/>
                    <a:pt x="15677" y="15862"/>
                    <a:pt x="15974" y="15048"/>
                  </a:cubicBezTo>
                  <a:cubicBezTo>
                    <a:pt x="16270" y="14234"/>
                    <a:pt x="16419" y="13356"/>
                    <a:pt x="16419" y="12421"/>
                  </a:cubicBezTo>
                  <a:cubicBezTo>
                    <a:pt x="16419" y="11499"/>
                    <a:pt x="16270" y="10623"/>
                    <a:pt x="15974" y="9795"/>
                  </a:cubicBezTo>
                  <a:cubicBezTo>
                    <a:pt x="15677" y="8966"/>
                    <a:pt x="15278" y="8249"/>
                    <a:pt x="14774" y="7644"/>
                  </a:cubicBezTo>
                  <a:cubicBezTo>
                    <a:pt x="14270" y="7036"/>
                    <a:pt x="13672" y="6557"/>
                    <a:pt x="12987" y="6199"/>
                  </a:cubicBezTo>
                  <a:cubicBezTo>
                    <a:pt x="12299" y="5843"/>
                    <a:pt x="11572" y="5667"/>
                    <a:pt x="10806" y="5667"/>
                  </a:cubicBezTo>
                  <a:cubicBezTo>
                    <a:pt x="10039" y="5667"/>
                    <a:pt x="9312" y="5846"/>
                    <a:pt x="8619" y="6199"/>
                  </a:cubicBezTo>
                  <a:cubicBezTo>
                    <a:pt x="7929" y="6557"/>
                    <a:pt x="7332" y="7036"/>
                    <a:pt x="6827" y="7644"/>
                  </a:cubicBezTo>
                  <a:cubicBezTo>
                    <a:pt x="6323" y="8249"/>
                    <a:pt x="5922" y="8963"/>
                    <a:pt x="5625" y="9789"/>
                  </a:cubicBezTo>
                  <a:cubicBezTo>
                    <a:pt x="5329" y="10612"/>
                    <a:pt x="5180" y="11490"/>
                    <a:pt x="5180" y="12421"/>
                  </a:cubicBezTo>
                  <a:cubicBezTo>
                    <a:pt x="5180" y="13356"/>
                    <a:pt x="5329" y="14234"/>
                    <a:pt x="5625" y="15048"/>
                  </a:cubicBezTo>
                  <a:cubicBezTo>
                    <a:pt x="5922" y="15862"/>
                    <a:pt x="6323" y="16582"/>
                    <a:pt x="6827" y="17196"/>
                  </a:cubicBezTo>
                  <a:cubicBezTo>
                    <a:pt x="7332" y="17810"/>
                    <a:pt x="7929" y="18294"/>
                    <a:pt x="8619" y="18650"/>
                  </a:cubicBezTo>
                  <a:cubicBezTo>
                    <a:pt x="9312" y="19005"/>
                    <a:pt x="10039" y="19185"/>
                    <a:pt x="10806" y="19185"/>
                  </a:cubicBezTo>
                  <a:moveTo>
                    <a:pt x="10806" y="7832"/>
                  </a:moveTo>
                  <a:cubicBezTo>
                    <a:pt x="11337" y="7832"/>
                    <a:pt x="11834" y="7953"/>
                    <a:pt x="12294" y="8191"/>
                  </a:cubicBezTo>
                  <a:cubicBezTo>
                    <a:pt x="12754" y="8432"/>
                    <a:pt x="13158" y="8755"/>
                    <a:pt x="13501" y="9169"/>
                  </a:cubicBezTo>
                  <a:cubicBezTo>
                    <a:pt x="13846" y="9583"/>
                    <a:pt x="14118" y="10068"/>
                    <a:pt x="14316" y="10623"/>
                  </a:cubicBezTo>
                  <a:cubicBezTo>
                    <a:pt x="14515" y="11184"/>
                    <a:pt x="14615" y="11781"/>
                    <a:pt x="14615" y="12421"/>
                  </a:cubicBezTo>
                  <a:cubicBezTo>
                    <a:pt x="14615" y="13056"/>
                    <a:pt x="14515" y="13649"/>
                    <a:pt x="14316" y="14205"/>
                  </a:cubicBezTo>
                  <a:cubicBezTo>
                    <a:pt x="14118" y="14757"/>
                    <a:pt x="13846" y="15245"/>
                    <a:pt x="13501" y="15668"/>
                  </a:cubicBezTo>
                  <a:cubicBezTo>
                    <a:pt x="13158" y="16091"/>
                    <a:pt x="12752" y="16420"/>
                    <a:pt x="12289" y="16661"/>
                  </a:cubicBezTo>
                  <a:cubicBezTo>
                    <a:pt x="11824" y="16899"/>
                    <a:pt x="11330" y="17016"/>
                    <a:pt x="10806" y="17016"/>
                  </a:cubicBezTo>
                  <a:cubicBezTo>
                    <a:pt x="10274" y="17016"/>
                    <a:pt x="9777" y="16899"/>
                    <a:pt x="9312" y="16661"/>
                  </a:cubicBezTo>
                  <a:cubicBezTo>
                    <a:pt x="8847" y="16420"/>
                    <a:pt x="8443" y="16091"/>
                    <a:pt x="8100" y="15668"/>
                  </a:cubicBezTo>
                  <a:cubicBezTo>
                    <a:pt x="7755" y="15245"/>
                    <a:pt x="7483" y="14754"/>
                    <a:pt x="7285" y="14199"/>
                  </a:cubicBezTo>
                  <a:cubicBezTo>
                    <a:pt x="7084" y="13641"/>
                    <a:pt x="6984" y="13044"/>
                    <a:pt x="6984" y="12421"/>
                  </a:cubicBezTo>
                  <a:cubicBezTo>
                    <a:pt x="6984" y="11781"/>
                    <a:pt x="7084" y="11184"/>
                    <a:pt x="7285" y="10623"/>
                  </a:cubicBezTo>
                  <a:cubicBezTo>
                    <a:pt x="7483" y="10068"/>
                    <a:pt x="7755" y="9583"/>
                    <a:pt x="8100" y="9169"/>
                  </a:cubicBezTo>
                  <a:cubicBezTo>
                    <a:pt x="8443" y="8755"/>
                    <a:pt x="8847" y="8431"/>
                    <a:pt x="9312" y="8191"/>
                  </a:cubicBezTo>
                  <a:cubicBezTo>
                    <a:pt x="9777" y="7953"/>
                    <a:pt x="10274" y="7832"/>
                    <a:pt x="10806" y="783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grpSp>
        <p:nvGrpSpPr>
          <p:cNvPr id="37" name="Group 22"/>
          <p:cNvGrpSpPr/>
          <p:nvPr/>
        </p:nvGrpSpPr>
        <p:grpSpPr bwMode="auto">
          <a:xfrm>
            <a:off x="15043156" y="8863645"/>
            <a:ext cx="506632" cy="506729"/>
            <a:chOff x="0" y="0"/>
            <a:chExt cx="965499" cy="965499"/>
          </a:xfrm>
        </p:grpSpPr>
        <p:sp>
          <p:nvSpPr>
            <p:cNvPr id="38" name="AutoShape 23"/>
            <p:cNvSpPr/>
            <p:nvPr/>
          </p:nvSpPr>
          <p:spPr bwMode="auto">
            <a:xfrm>
              <a:off x="0" y="0"/>
              <a:ext cx="965499" cy="965499"/>
            </a:xfrm>
            <a:custGeom>
              <a:avLst/>
              <a:gdLst>
                <a:gd name="T0" fmla="*/ 482725 w 19679"/>
                <a:gd name="T1" fmla="*/ 529874 h 19679"/>
                <a:gd name="T2" fmla="*/ 482725 w 19679"/>
                <a:gd name="T3" fmla="*/ 529874 h 19679"/>
                <a:gd name="T4" fmla="*/ 482725 w 19679"/>
                <a:gd name="T5" fmla="*/ 529874 h 19679"/>
                <a:gd name="T6" fmla="*/ 482725 w 19679"/>
                <a:gd name="T7" fmla="*/ 52987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  <p:sp>
          <p:nvSpPr>
            <p:cNvPr id="39" name="AutoShape 24"/>
            <p:cNvSpPr/>
            <p:nvPr/>
          </p:nvSpPr>
          <p:spPr bwMode="auto">
            <a:xfrm>
              <a:off x="293617" y="331589"/>
              <a:ext cx="380408" cy="296161"/>
            </a:xfrm>
            <a:custGeom>
              <a:avLst/>
              <a:gdLst>
                <a:gd name="T0" fmla="*/ 190204 w 21600"/>
                <a:gd name="T1" fmla="*/ 148081 h 21600"/>
                <a:gd name="T2" fmla="*/ 190204 w 21600"/>
                <a:gd name="T3" fmla="*/ 148081 h 21600"/>
                <a:gd name="T4" fmla="*/ 190204 w 21600"/>
                <a:gd name="T5" fmla="*/ 148081 h 21600"/>
                <a:gd name="T6" fmla="*/ 190204 w 21600"/>
                <a:gd name="T7" fmla="*/ 14808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0782" y="15633"/>
                  </a:moveTo>
                  <a:cubicBezTo>
                    <a:pt x="11211" y="15633"/>
                    <a:pt x="11622" y="15565"/>
                    <a:pt x="12011" y="15416"/>
                  </a:cubicBezTo>
                  <a:cubicBezTo>
                    <a:pt x="12403" y="15272"/>
                    <a:pt x="12778" y="15084"/>
                    <a:pt x="13138" y="14855"/>
                  </a:cubicBezTo>
                  <a:cubicBezTo>
                    <a:pt x="13498" y="14626"/>
                    <a:pt x="13845" y="14361"/>
                    <a:pt x="14181" y="14073"/>
                  </a:cubicBezTo>
                  <a:cubicBezTo>
                    <a:pt x="14516" y="13774"/>
                    <a:pt x="14844" y="13471"/>
                    <a:pt x="15168" y="13160"/>
                  </a:cubicBezTo>
                  <a:cubicBezTo>
                    <a:pt x="16142" y="12226"/>
                    <a:pt x="17126" y="11306"/>
                    <a:pt x="18120" y="10410"/>
                  </a:cubicBezTo>
                  <a:cubicBezTo>
                    <a:pt x="19112" y="9515"/>
                    <a:pt x="20113" y="8616"/>
                    <a:pt x="21120" y="7714"/>
                  </a:cubicBezTo>
                  <a:cubicBezTo>
                    <a:pt x="21198" y="7640"/>
                    <a:pt x="21279" y="7570"/>
                    <a:pt x="21360" y="7496"/>
                  </a:cubicBezTo>
                  <a:cubicBezTo>
                    <a:pt x="21443" y="7429"/>
                    <a:pt x="21524" y="7347"/>
                    <a:pt x="21600" y="7250"/>
                  </a:cubicBezTo>
                  <a:lnTo>
                    <a:pt x="21600" y="19981"/>
                  </a:lnTo>
                  <a:cubicBezTo>
                    <a:pt x="21600" y="20416"/>
                    <a:pt x="21470" y="20800"/>
                    <a:pt x="21208" y="21118"/>
                  </a:cubicBezTo>
                  <a:cubicBezTo>
                    <a:pt x="20946" y="21438"/>
                    <a:pt x="20632" y="21600"/>
                    <a:pt x="20265" y="21600"/>
                  </a:cubicBezTo>
                  <a:lnTo>
                    <a:pt x="1346" y="21600"/>
                  </a:lnTo>
                  <a:cubicBezTo>
                    <a:pt x="979" y="21600"/>
                    <a:pt x="663" y="21438"/>
                    <a:pt x="396" y="21118"/>
                  </a:cubicBezTo>
                  <a:cubicBezTo>
                    <a:pt x="132" y="20803"/>
                    <a:pt x="0" y="20419"/>
                    <a:pt x="0" y="19981"/>
                  </a:cubicBezTo>
                  <a:lnTo>
                    <a:pt x="0" y="7250"/>
                  </a:lnTo>
                  <a:cubicBezTo>
                    <a:pt x="75" y="7347"/>
                    <a:pt x="156" y="7429"/>
                    <a:pt x="239" y="7496"/>
                  </a:cubicBezTo>
                  <a:cubicBezTo>
                    <a:pt x="320" y="7570"/>
                    <a:pt x="401" y="7640"/>
                    <a:pt x="479" y="7714"/>
                  </a:cubicBezTo>
                  <a:cubicBezTo>
                    <a:pt x="1488" y="8616"/>
                    <a:pt x="2487" y="9514"/>
                    <a:pt x="3481" y="10410"/>
                  </a:cubicBezTo>
                  <a:cubicBezTo>
                    <a:pt x="4473" y="11306"/>
                    <a:pt x="5457" y="12223"/>
                    <a:pt x="6434" y="13160"/>
                  </a:cubicBezTo>
                  <a:cubicBezTo>
                    <a:pt x="6738" y="13454"/>
                    <a:pt x="7058" y="13744"/>
                    <a:pt x="7394" y="14038"/>
                  </a:cubicBezTo>
                  <a:cubicBezTo>
                    <a:pt x="7729" y="14338"/>
                    <a:pt x="8079" y="14599"/>
                    <a:pt x="8437" y="14840"/>
                  </a:cubicBezTo>
                  <a:cubicBezTo>
                    <a:pt x="8797" y="15075"/>
                    <a:pt x="9174" y="15269"/>
                    <a:pt x="9568" y="15413"/>
                  </a:cubicBezTo>
                  <a:cubicBezTo>
                    <a:pt x="9965" y="15563"/>
                    <a:pt x="10371" y="15633"/>
                    <a:pt x="10782" y="15633"/>
                  </a:cubicBezTo>
                  <a:moveTo>
                    <a:pt x="10782" y="12413"/>
                  </a:moveTo>
                  <a:cubicBezTo>
                    <a:pt x="10540" y="12413"/>
                    <a:pt x="10278" y="12334"/>
                    <a:pt x="9996" y="12167"/>
                  </a:cubicBezTo>
                  <a:cubicBezTo>
                    <a:pt x="9715" y="12005"/>
                    <a:pt x="9441" y="11806"/>
                    <a:pt x="9171" y="11576"/>
                  </a:cubicBezTo>
                  <a:cubicBezTo>
                    <a:pt x="8900" y="11347"/>
                    <a:pt x="8638" y="11106"/>
                    <a:pt x="8380" y="10854"/>
                  </a:cubicBezTo>
                  <a:cubicBezTo>
                    <a:pt x="8121" y="10601"/>
                    <a:pt x="7896" y="10390"/>
                    <a:pt x="7700" y="10222"/>
                  </a:cubicBezTo>
                  <a:cubicBezTo>
                    <a:pt x="6752" y="9356"/>
                    <a:pt x="5819" y="8507"/>
                    <a:pt x="4891" y="7664"/>
                  </a:cubicBezTo>
                  <a:cubicBezTo>
                    <a:pt x="3966" y="6815"/>
                    <a:pt x="3023" y="5960"/>
                    <a:pt x="2061" y="5087"/>
                  </a:cubicBezTo>
                  <a:cubicBezTo>
                    <a:pt x="1882" y="4920"/>
                    <a:pt x="1672" y="4691"/>
                    <a:pt x="1434" y="4406"/>
                  </a:cubicBezTo>
                  <a:cubicBezTo>
                    <a:pt x="1194" y="4118"/>
                    <a:pt x="974" y="3804"/>
                    <a:pt x="766" y="3460"/>
                  </a:cubicBezTo>
                  <a:cubicBezTo>
                    <a:pt x="560" y="3110"/>
                    <a:pt x="384" y="2761"/>
                    <a:pt x="239" y="2405"/>
                  </a:cubicBezTo>
                  <a:cubicBezTo>
                    <a:pt x="95" y="2050"/>
                    <a:pt x="22" y="1724"/>
                    <a:pt x="22" y="1436"/>
                  </a:cubicBezTo>
                  <a:cubicBezTo>
                    <a:pt x="22" y="1051"/>
                    <a:pt x="164" y="713"/>
                    <a:pt x="443" y="425"/>
                  </a:cubicBezTo>
                  <a:cubicBezTo>
                    <a:pt x="727" y="143"/>
                    <a:pt x="1025" y="0"/>
                    <a:pt x="1346" y="0"/>
                  </a:cubicBezTo>
                  <a:lnTo>
                    <a:pt x="20265" y="0"/>
                  </a:lnTo>
                  <a:cubicBezTo>
                    <a:pt x="20583" y="0"/>
                    <a:pt x="20882" y="143"/>
                    <a:pt x="21161" y="425"/>
                  </a:cubicBezTo>
                  <a:cubicBezTo>
                    <a:pt x="21438" y="713"/>
                    <a:pt x="21577" y="1051"/>
                    <a:pt x="21577" y="1436"/>
                  </a:cubicBezTo>
                  <a:cubicBezTo>
                    <a:pt x="21577" y="1724"/>
                    <a:pt x="21504" y="2050"/>
                    <a:pt x="21360" y="2405"/>
                  </a:cubicBezTo>
                  <a:cubicBezTo>
                    <a:pt x="21215" y="2761"/>
                    <a:pt x="21039" y="3110"/>
                    <a:pt x="20833" y="3460"/>
                  </a:cubicBezTo>
                  <a:cubicBezTo>
                    <a:pt x="20627" y="3804"/>
                    <a:pt x="20402" y="4121"/>
                    <a:pt x="20165" y="4406"/>
                  </a:cubicBezTo>
                  <a:cubicBezTo>
                    <a:pt x="19927" y="4691"/>
                    <a:pt x="19717" y="4923"/>
                    <a:pt x="19538" y="5087"/>
                  </a:cubicBezTo>
                  <a:cubicBezTo>
                    <a:pt x="18578" y="5948"/>
                    <a:pt x="17633" y="6803"/>
                    <a:pt x="16708" y="7652"/>
                  </a:cubicBezTo>
                  <a:cubicBezTo>
                    <a:pt x="15782" y="8501"/>
                    <a:pt x="14844" y="9356"/>
                    <a:pt x="13899" y="10222"/>
                  </a:cubicBezTo>
                  <a:cubicBezTo>
                    <a:pt x="13703" y="10390"/>
                    <a:pt x="13481" y="10601"/>
                    <a:pt x="13226" y="10854"/>
                  </a:cubicBezTo>
                  <a:cubicBezTo>
                    <a:pt x="12971" y="11106"/>
                    <a:pt x="12709" y="11347"/>
                    <a:pt x="12435" y="11576"/>
                  </a:cubicBezTo>
                  <a:cubicBezTo>
                    <a:pt x="12161" y="11806"/>
                    <a:pt x="11884" y="12005"/>
                    <a:pt x="11603" y="12167"/>
                  </a:cubicBezTo>
                  <a:cubicBezTo>
                    <a:pt x="11321" y="12334"/>
                    <a:pt x="11064" y="12413"/>
                    <a:pt x="10829" y="12413"/>
                  </a:cubicBezTo>
                  <a:lnTo>
                    <a:pt x="10804" y="12413"/>
                  </a:lnTo>
                  <a:lnTo>
                    <a:pt x="10782" y="124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67720" tIns="67720" rIns="67720" bIns="67720" anchor="ctr"/>
            <a:p>
              <a:endParaRPr lang="zh-CN" altLang="en-US" sz="5155">
                <a:latin typeface="+mn-ea"/>
                <a:ea typeface="+mn-ea"/>
              </a:endParaRPr>
            </a:p>
          </p:txBody>
        </p:sp>
      </p:grpSp>
      <p:sp>
        <p:nvSpPr>
          <p:cNvPr id="53" name="任意多边形 52"/>
          <p:cNvSpPr/>
          <p:nvPr/>
        </p:nvSpPr>
        <p:spPr>
          <a:xfrm>
            <a:off x="6055360" y="3004185"/>
            <a:ext cx="6400165" cy="949960"/>
          </a:xfrm>
          <a:custGeom>
            <a:avLst/>
            <a:gdLst>
              <a:gd name="connsiteX0" fmla="*/ 0 w 7489"/>
              <a:gd name="connsiteY0" fmla="*/ 1758 h 1758"/>
              <a:gd name="connsiteX1" fmla="*/ 17 w 7489"/>
              <a:gd name="connsiteY1" fmla="*/ 5 h 1758"/>
              <a:gd name="connsiteX2" fmla="*/ 7489 w 7489"/>
              <a:gd name="connsiteY2" fmla="*/ 0 h 1758"/>
              <a:gd name="connsiteX3" fmla="*/ 7050 w 7489"/>
              <a:gd name="connsiteY3" fmla="*/ 1758 h 1758"/>
              <a:gd name="connsiteX4" fmla="*/ 0 w 7489"/>
              <a:gd name="connsiteY4" fmla="*/ 1758 h 1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9" h="1758">
                <a:moveTo>
                  <a:pt x="0" y="1758"/>
                </a:moveTo>
                <a:lnTo>
                  <a:pt x="17" y="5"/>
                </a:lnTo>
                <a:lnTo>
                  <a:pt x="7489" y="0"/>
                </a:lnTo>
                <a:lnTo>
                  <a:pt x="7050" y="1758"/>
                </a:lnTo>
                <a:lnTo>
                  <a:pt x="0" y="1758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4" name="TextBox 1"/>
          <p:cNvSpPr txBox="1"/>
          <p:nvPr/>
        </p:nvSpPr>
        <p:spPr>
          <a:xfrm>
            <a:off x="6883400" y="4084320"/>
            <a:ext cx="62249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6400" b="1" dirty="0" smtClean="0">
                <a:solidFill>
                  <a:srgbClr val="00B050"/>
                </a:solidFill>
                <a:latin typeface="微软雅黑" pitchFamily="2" charset="-122"/>
                <a:ea typeface="微软雅黑" pitchFamily="2" charset="-122"/>
              </a:rPr>
              <a:t>全方位流程规划</a:t>
            </a:r>
            <a:endParaRPr lang="zh-CN" altLang="en-US" sz="6400" b="1" dirty="0" smtClean="0">
              <a:solidFill>
                <a:srgbClr val="00B050"/>
              </a:solidFill>
              <a:latin typeface="微软雅黑" pitchFamily="2" charset="-122"/>
              <a:ea typeface="微软雅黑" pitchFamily="2" charset="-122"/>
            </a:endParaRPr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6067425" y="2844165"/>
            <a:ext cx="0" cy="4540885"/>
          </a:xfrm>
          <a:prstGeom prst="line">
            <a:avLst/>
          </a:prstGeom>
          <a:ln w="12700">
            <a:solidFill>
              <a:srgbClr val="75C75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2"/>
          <p:cNvSpPr txBox="1"/>
          <p:nvPr/>
        </p:nvSpPr>
        <p:spPr>
          <a:xfrm>
            <a:off x="3387725" y="6196965"/>
            <a:ext cx="1775460" cy="438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PART 0</a:t>
            </a:r>
            <a:r>
              <a:rPr lang="en-US" sz="2845" dirty="0" smtClean="0">
                <a:solidFill>
                  <a:srgbClr val="75BC37"/>
                </a:solidFill>
                <a:latin typeface="微软雅黑" pitchFamily="2" charset="-122"/>
                <a:ea typeface="微软雅黑" pitchFamily="2" charset="-122"/>
              </a:rPr>
              <a:t>3</a:t>
            </a:r>
            <a:endParaRPr lang="en-US" sz="2845" dirty="0" smtClean="0">
              <a:solidFill>
                <a:srgbClr val="75BC37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7" name="文本框 9"/>
          <p:cNvSpPr txBox="1"/>
          <p:nvPr/>
        </p:nvSpPr>
        <p:spPr>
          <a:xfrm>
            <a:off x="7280275" y="5995035"/>
            <a:ext cx="248031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进销存流程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8" name="文本框 9"/>
          <p:cNvSpPr txBox="1"/>
          <p:nvPr/>
        </p:nvSpPr>
        <p:spPr>
          <a:xfrm>
            <a:off x="10848975" y="5995035"/>
            <a:ext cx="240665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配送流程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grpSp>
        <p:nvGrpSpPr>
          <p:cNvPr id="59" name="组合 58"/>
          <p:cNvGrpSpPr/>
          <p:nvPr/>
        </p:nvGrpSpPr>
        <p:grpSpPr>
          <a:xfrm rot="0">
            <a:off x="3006090" y="3521710"/>
            <a:ext cx="2354580" cy="2354580"/>
            <a:chOff x="304800" y="673100"/>
            <a:chExt cx="4000500" cy="4000500"/>
          </a:xfrm>
          <a:solidFill>
            <a:srgbClr val="75BC37"/>
          </a:solidFill>
          <a:effectLst/>
        </p:grpSpPr>
        <p:sp>
          <p:nvSpPr>
            <p:cNvPr id="60" name="同心圆 5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5155">
                <a:solidFill>
                  <a:srgbClr val="75BC37"/>
                </a:solidFill>
              </a:endParaRPr>
            </a:p>
          </p:txBody>
        </p:sp>
      </p:grpSp>
      <p:sp>
        <p:nvSpPr>
          <p:cNvPr id="62" name="KSO_Shape"/>
          <p:cNvSpPr/>
          <p:nvPr/>
        </p:nvSpPr>
        <p:spPr bwMode="auto">
          <a:xfrm>
            <a:off x="3430270" y="4029075"/>
            <a:ext cx="1355725" cy="1301750"/>
          </a:xfrm>
          <a:custGeom>
            <a:avLst/>
            <a:gdLst>
              <a:gd name="T0" fmla="*/ 1618108 w 3816350"/>
              <a:gd name="T1" fmla="*/ 3491708 h 3665538"/>
              <a:gd name="T2" fmla="*/ 3711914 w 3816350"/>
              <a:gd name="T3" fmla="*/ 3515947 h 3665538"/>
              <a:gd name="T4" fmla="*/ 1938033 w 3816350"/>
              <a:gd name="T5" fmla="*/ 3320852 h 3665538"/>
              <a:gd name="T6" fmla="*/ 2466975 w 3816350"/>
              <a:gd name="T7" fmla="*/ 3464378 h 3665538"/>
              <a:gd name="T8" fmla="*/ 1420823 w 3816350"/>
              <a:gd name="T9" fmla="*/ 3514907 h 3665538"/>
              <a:gd name="T10" fmla="*/ 1072366 w 3816350"/>
              <a:gd name="T11" fmla="*/ 3448171 h 3665538"/>
              <a:gd name="T12" fmla="*/ 350995 w 3816350"/>
              <a:gd name="T13" fmla="*/ 3613421 h 3665538"/>
              <a:gd name="T14" fmla="*/ 2826009 w 3816350"/>
              <a:gd name="T15" fmla="*/ 3416327 h 3665538"/>
              <a:gd name="T16" fmla="*/ 3710327 w 3816350"/>
              <a:gd name="T17" fmla="*/ 3553504 h 3665538"/>
              <a:gd name="T18" fmla="*/ 1625482 w 3816350"/>
              <a:gd name="T19" fmla="*/ 3379536 h 3665538"/>
              <a:gd name="T20" fmla="*/ 2426374 w 3816350"/>
              <a:gd name="T21" fmla="*/ 3213000 h 3665538"/>
              <a:gd name="T22" fmla="*/ 771525 w 3816350"/>
              <a:gd name="T23" fmla="*/ 3205163 h 3665538"/>
              <a:gd name="T24" fmla="*/ 1067953 w 3816350"/>
              <a:gd name="T25" fmla="*/ 3277053 h 3665538"/>
              <a:gd name="T26" fmla="*/ 784892 w 3816350"/>
              <a:gd name="T27" fmla="*/ 3451540 h 3665538"/>
              <a:gd name="T28" fmla="*/ 2490788 w 3816350"/>
              <a:gd name="T29" fmla="*/ 3116568 h 3665538"/>
              <a:gd name="T30" fmla="*/ 1449375 w 3816350"/>
              <a:gd name="T31" fmla="*/ 3307847 h 3665538"/>
              <a:gd name="T32" fmla="*/ 2434307 w 3816350"/>
              <a:gd name="T33" fmla="*/ 3163198 h 3665538"/>
              <a:gd name="T34" fmla="*/ 3783974 w 3816350"/>
              <a:gd name="T35" fmla="*/ 3278823 h 3665538"/>
              <a:gd name="T36" fmla="*/ 2635250 w 3816350"/>
              <a:gd name="T37" fmla="*/ 3206432 h 3665538"/>
              <a:gd name="T38" fmla="*/ 3815080 w 3816350"/>
              <a:gd name="T39" fmla="*/ 3040062 h 3665538"/>
              <a:gd name="T40" fmla="*/ 2866956 w 3816350"/>
              <a:gd name="T41" fmla="*/ 3006725 h 3665538"/>
              <a:gd name="T42" fmla="*/ 657993 w 3816350"/>
              <a:gd name="T43" fmla="*/ 3196983 h 3665538"/>
              <a:gd name="T44" fmla="*/ 872062 w 3816350"/>
              <a:gd name="T45" fmla="*/ 3214746 h 3665538"/>
              <a:gd name="T46" fmla="*/ 825374 w 3816350"/>
              <a:gd name="T47" fmla="*/ 2994614 h 3665538"/>
              <a:gd name="T48" fmla="*/ 1190307 w 3816350"/>
              <a:gd name="T49" fmla="*/ 3120223 h 3665538"/>
              <a:gd name="T50" fmla="*/ 273368 w 3816350"/>
              <a:gd name="T51" fmla="*/ 3120223 h 3665538"/>
              <a:gd name="T52" fmla="*/ 1472924 w 3816350"/>
              <a:gd name="T53" fmla="*/ 2958852 h 3665538"/>
              <a:gd name="T54" fmla="*/ 2445690 w 3816350"/>
              <a:gd name="T55" fmla="*/ 3096148 h 3665538"/>
              <a:gd name="T56" fmla="*/ 1403350 w 3816350"/>
              <a:gd name="T57" fmla="*/ 2909186 h 3665538"/>
              <a:gd name="T58" fmla="*/ 3767144 w 3816350"/>
              <a:gd name="T59" fmla="*/ 2880042 h 3665538"/>
              <a:gd name="T60" fmla="*/ 2660954 w 3816350"/>
              <a:gd name="T61" fmla="*/ 3062923 h 3665538"/>
              <a:gd name="T62" fmla="*/ 2077078 w 3816350"/>
              <a:gd name="T63" fmla="*/ 2755988 h 3665538"/>
              <a:gd name="T64" fmla="*/ 2064323 w 3816350"/>
              <a:gd name="T65" fmla="*/ 3023556 h 3665538"/>
              <a:gd name="T66" fmla="*/ 1553136 w 3816350"/>
              <a:gd name="T67" fmla="*/ 2926811 h 3665538"/>
              <a:gd name="T68" fmla="*/ 2489519 w 3816350"/>
              <a:gd name="T69" fmla="*/ 2707310 h 3665538"/>
              <a:gd name="T70" fmla="*/ 1846579 w 3816350"/>
              <a:gd name="T71" fmla="*/ 2621224 h 3665538"/>
              <a:gd name="T72" fmla="*/ 3411957 w 3816350"/>
              <a:gd name="T73" fmla="*/ 2738921 h 3665538"/>
              <a:gd name="T74" fmla="*/ 3080259 w 3816350"/>
              <a:gd name="T75" fmla="*/ 2936880 h 3665538"/>
              <a:gd name="T76" fmla="*/ 1829436 w 3816350"/>
              <a:gd name="T77" fmla="*/ 2582778 h 3665538"/>
              <a:gd name="T78" fmla="*/ 1856740 w 3816350"/>
              <a:gd name="T79" fmla="*/ 2801747 h 3665538"/>
              <a:gd name="T80" fmla="*/ 2088516 w 3816350"/>
              <a:gd name="T81" fmla="*/ 2619751 h 3665538"/>
              <a:gd name="T82" fmla="*/ 2403793 w 3816350"/>
              <a:gd name="T83" fmla="*/ 2645568 h 3665538"/>
              <a:gd name="T84" fmla="*/ 1545273 w 3816350"/>
              <a:gd name="T85" fmla="*/ 2758080 h 3665538"/>
              <a:gd name="T86" fmla="*/ 2737140 w 3816350"/>
              <a:gd name="T87" fmla="*/ 2576196 h 3665538"/>
              <a:gd name="T88" fmla="*/ 3655103 w 3816350"/>
              <a:gd name="T89" fmla="*/ 2636838 h 3665538"/>
              <a:gd name="T90" fmla="*/ 2771738 w 3816350"/>
              <a:gd name="T91" fmla="*/ 2448243 h 3665538"/>
              <a:gd name="T92" fmla="*/ 2989478 w 3816350"/>
              <a:gd name="T93" fmla="*/ 2307907 h 3665538"/>
              <a:gd name="T94" fmla="*/ 2867591 w 3816350"/>
              <a:gd name="T95" fmla="*/ 2234247 h 3665538"/>
              <a:gd name="T96" fmla="*/ 3696043 w 3816350"/>
              <a:gd name="T97" fmla="*/ 2367598 h 3665538"/>
              <a:gd name="T98" fmla="*/ 3314856 w 3816350"/>
              <a:gd name="T99" fmla="*/ 1892183 h 3665538"/>
              <a:gd name="T100" fmla="*/ 2974884 w 3816350"/>
              <a:gd name="T101" fmla="*/ 2068371 h 3665538"/>
              <a:gd name="T102" fmla="*/ 3799844 w 3816350"/>
              <a:gd name="T103" fmla="*/ 2062969 h 3665538"/>
              <a:gd name="T104" fmla="*/ 2637789 w 3816350"/>
              <a:gd name="T105" fmla="*/ 2027696 h 3665538"/>
              <a:gd name="T106" fmla="*/ 3189458 w 3816350"/>
              <a:gd name="T107" fmla="*/ 1697313 h 3665538"/>
              <a:gd name="T108" fmla="*/ 3015840 w 3816350"/>
              <a:gd name="T109" fmla="*/ 1948969 h 3665538"/>
              <a:gd name="T110" fmla="*/ 3354189 w 3816350"/>
              <a:gd name="T111" fmla="*/ 1860541 h 3665538"/>
              <a:gd name="T112" fmla="*/ 3468771 w 3816350"/>
              <a:gd name="T113" fmla="*/ 1695411 h 3665538"/>
              <a:gd name="T114" fmla="*/ 3173905 w 3816350"/>
              <a:gd name="T115" fmla="*/ 2035495 h 3665538"/>
              <a:gd name="T116" fmla="*/ 3074241 w 3816350"/>
              <a:gd name="T117" fmla="*/ 1681466 h 3665538"/>
              <a:gd name="T118" fmla="*/ 3386120 w 3816350"/>
              <a:gd name="T119" fmla="*/ 1131189 h 3665538"/>
              <a:gd name="T120" fmla="*/ 254975 w 3816350"/>
              <a:gd name="T121" fmla="*/ 2785759 h 3665538"/>
              <a:gd name="T122" fmla="*/ 1131353 w 3816350"/>
              <a:gd name="T123" fmla="*/ 1377803 h 3665538"/>
              <a:gd name="T124" fmla="*/ 2508155 w 3816350"/>
              <a:gd name="T125" fmla="*/ 314537 h 3665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16350" h="3665538">
                <a:moveTo>
                  <a:pt x="1892592" y="3532067"/>
                </a:moveTo>
                <a:lnTo>
                  <a:pt x="1892592" y="3635348"/>
                </a:lnTo>
                <a:lnTo>
                  <a:pt x="1913877" y="3636302"/>
                </a:lnTo>
                <a:lnTo>
                  <a:pt x="1935480" y="3636302"/>
                </a:lnTo>
                <a:lnTo>
                  <a:pt x="1965343" y="3635666"/>
                </a:lnTo>
                <a:lnTo>
                  <a:pt x="1965343" y="3532385"/>
                </a:lnTo>
                <a:lnTo>
                  <a:pt x="1935480" y="3532703"/>
                </a:lnTo>
                <a:lnTo>
                  <a:pt x="1913877" y="3532703"/>
                </a:lnTo>
                <a:lnTo>
                  <a:pt x="1892592" y="3532067"/>
                </a:lnTo>
                <a:close/>
                <a:moveTo>
                  <a:pt x="665284" y="3532067"/>
                </a:moveTo>
                <a:lnTo>
                  <a:pt x="665284" y="3635348"/>
                </a:lnTo>
                <a:lnTo>
                  <a:pt x="686575" y="3636302"/>
                </a:lnTo>
                <a:lnTo>
                  <a:pt x="708185" y="3636302"/>
                </a:lnTo>
                <a:lnTo>
                  <a:pt x="738374" y="3635666"/>
                </a:lnTo>
                <a:lnTo>
                  <a:pt x="738374" y="3532385"/>
                </a:lnTo>
                <a:lnTo>
                  <a:pt x="708185" y="3532703"/>
                </a:lnTo>
                <a:lnTo>
                  <a:pt x="686575" y="3532703"/>
                </a:lnTo>
                <a:lnTo>
                  <a:pt x="665284" y="3532067"/>
                </a:lnTo>
                <a:close/>
                <a:moveTo>
                  <a:pt x="1746773" y="3519356"/>
                </a:moveTo>
                <a:lnTo>
                  <a:pt x="1746773" y="3623272"/>
                </a:lnTo>
                <a:lnTo>
                  <a:pt x="1764563" y="3625497"/>
                </a:lnTo>
                <a:lnTo>
                  <a:pt x="1782671" y="3628039"/>
                </a:lnTo>
                <a:lnTo>
                  <a:pt x="1800780" y="3629628"/>
                </a:lnTo>
                <a:lnTo>
                  <a:pt x="1819841" y="3631535"/>
                </a:lnTo>
                <a:lnTo>
                  <a:pt x="1819841" y="3527618"/>
                </a:lnTo>
                <a:lnTo>
                  <a:pt x="1800780" y="3526029"/>
                </a:lnTo>
                <a:lnTo>
                  <a:pt x="1782671" y="3524123"/>
                </a:lnTo>
                <a:lnTo>
                  <a:pt x="1764563" y="3521580"/>
                </a:lnTo>
                <a:lnTo>
                  <a:pt x="1746773" y="3519356"/>
                </a:lnTo>
                <a:close/>
                <a:moveTo>
                  <a:pt x="519421" y="3519356"/>
                </a:moveTo>
                <a:lnTo>
                  <a:pt x="519421" y="3623272"/>
                </a:lnTo>
                <a:lnTo>
                  <a:pt x="537217" y="3625497"/>
                </a:lnTo>
                <a:lnTo>
                  <a:pt x="555330" y="3628039"/>
                </a:lnTo>
                <a:lnTo>
                  <a:pt x="573762" y="3629946"/>
                </a:lnTo>
                <a:lnTo>
                  <a:pt x="592511" y="3631535"/>
                </a:lnTo>
                <a:lnTo>
                  <a:pt x="592511" y="3527618"/>
                </a:lnTo>
                <a:lnTo>
                  <a:pt x="573762" y="3526029"/>
                </a:lnTo>
                <a:lnTo>
                  <a:pt x="555330" y="3524123"/>
                </a:lnTo>
                <a:lnTo>
                  <a:pt x="537217" y="3521580"/>
                </a:lnTo>
                <a:lnTo>
                  <a:pt x="519421" y="3519356"/>
                </a:lnTo>
                <a:close/>
                <a:moveTo>
                  <a:pt x="3151360" y="3517220"/>
                </a:moveTo>
                <a:lnTo>
                  <a:pt x="3151360" y="3632118"/>
                </a:lnTo>
                <a:lnTo>
                  <a:pt x="3174848" y="3632755"/>
                </a:lnTo>
                <a:lnTo>
                  <a:pt x="3198972" y="3633073"/>
                </a:lnTo>
                <a:lnTo>
                  <a:pt x="3231983" y="3632755"/>
                </a:lnTo>
                <a:lnTo>
                  <a:pt x="3231983" y="3517539"/>
                </a:lnTo>
                <a:lnTo>
                  <a:pt x="3198972" y="3517857"/>
                </a:lnTo>
                <a:lnTo>
                  <a:pt x="3174848" y="3517539"/>
                </a:lnTo>
                <a:lnTo>
                  <a:pt x="3151360" y="3517220"/>
                </a:lnTo>
                <a:close/>
                <a:moveTo>
                  <a:pt x="2989478" y="3502580"/>
                </a:moveTo>
                <a:lnTo>
                  <a:pt x="2989478" y="3618432"/>
                </a:lnTo>
                <a:lnTo>
                  <a:pt x="3009158" y="3620979"/>
                </a:lnTo>
                <a:lnTo>
                  <a:pt x="3029472" y="3623525"/>
                </a:lnTo>
                <a:lnTo>
                  <a:pt x="3049469" y="3625753"/>
                </a:lnTo>
                <a:lnTo>
                  <a:pt x="3070419" y="3627344"/>
                </a:lnTo>
                <a:lnTo>
                  <a:pt x="3070419" y="3512446"/>
                </a:lnTo>
                <a:lnTo>
                  <a:pt x="3049469" y="3510537"/>
                </a:lnTo>
                <a:lnTo>
                  <a:pt x="3029472" y="3507990"/>
                </a:lnTo>
                <a:lnTo>
                  <a:pt x="3009158" y="3505763"/>
                </a:lnTo>
                <a:lnTo>
                  <a:pt x="2989478" y="3502580"/>
                </a:lnTo>
                <a:close/>
                <a:moveTo>
                  <a:pt x="1600953" y="3486306"/>
                </a:moveTo>
                <a:lnTo>
                  <a:pt x="1600953" y="3591494"/>
                </a:lnTo>
                <a:lnTo>
                  <a:pt x="1618744" y="3596578"/>
                </a:lnTo>
                <a:lnTo>
                  <a:pt x="1636217" y="3601345"/>
                </a:lnTo>
                <a:lnTo>
                  <a:pt x="1654960" y="3606112"/>
                </a:lnTo>
                <a:lnTo>
                  <a:pt x="1673704" y="3610243"/>
                </a:lnTo>
                <a:lnTo>
                  <a:pt x="1673704" y="3506009"/>
                </a:lnTo>
                <a:lnTo>
                  <a:pt x="1654960" y="3501242"/>
                </a:lnTo>
                <a:lnTo>
                  <a:pt x="1636217" y="3496475"/>
                </a:lnTo>
                <a:lnTo>
                  <a:pt x="1618108" y="3491708"/>
                </a:lnTo>
                <a:lnTo>
                  <a:pt x="1600953" y="3486306"/>
                </a:lnTo>
                <a:close/>
                <a:moveTo>
                  <a:pt x="373875" y="3486306"/>
                </a:moveTo>
                <a:lnTo>
                  <a:pt x="373875" y="3591494"/>
                </a:lnTo>
                <a:lnTo>
                  <a:pt x="391353" y="3596578"/>
                </a:lnTo>
                <a:lnTo>
                  <a:pt x="409149" y="3601345"/>
                </a:lnTo>
                <a:lnTo>
                  <a:pt x="427581" y="3606112"/>
                </a:lnTo>
                <a:lnTo>
                  <a:pt x="446648" y="3610243"/>
                </a:lnTo>
                <a:lnTo>
                  <a:pt x="446648" y="3506009"/>
                </a:lnTo>
                <a:lnTo>
                  <a:pt x="427581" y="3501242"/>
                </a:lnTo>
                <a:lnTo>
                  <a:pt x="409149" y="3496475"/>
                </a:lnTo>
                <a:lnTo>
                  <a:pt x="390718" y="3491708"/>
                </a:lnTo>
                <a:lnTo>
                  <a:pt x="373875" y="3486306"/>
                </a:lnTo>
                <a:close/>
                <a:moveTo>
                  <a:pt x="2827597" y="3465978"/>
                </a:moveTo>
                <a:lnTo>
                  <a:pt x="2827597" y="3583104"/>
                </a:lnTo>
                <a:lnTo>
                  <a:pt x="2846959" y="3589151"/>
                </a:lnTo>
                <a:lnTo>
                  <a:pt x="2866956" y="3594243"/>
                </a:lnTo>
                <a:lnTo>
                  <a:pt x="2887588" y="3599336"/>
                </a:lnTo>
                <a:lnTo>
                  <a:pt x="2908220" y="3604110"/>
                </a:lnTo>
                <a:lnTo>
                  <a:pt x="2908220" y="3487939"/>
                </a:lnTo>
                <a:lnTo>
                  <a:pt x="2887588" y="3482847"/>
                </a:lnTo>
                <a:lnTo>
                  <a:pt x="2866956" y="3477436"/>
                </a:lnTo>
                <a:lnTo>
                  <a:pt x="2846959" y="3472025"/>
                </a:lnTo>
                <a:lnTo>
                  <a:pt x="2827597" y="3465978"/>
                </a:lnTo>
                <a:close/>
                <a:moveTo>
                  <a:pt x="2402802" y="3447218"/>
                </a:moveTo>
                <a:lnTo>
                  <a:pt x="2397719" y="3450714"/>
                </a:lnTo>
                <a:lnTo>
                  <a:pt x="2391365" y="3453891"/>
                </a:lnTo>
                <a:lnTo>
                  <a:pt x="2383740" y="3457387"/>
                </a:lnTo>
                <a:lnTo>
                  <a:pt x="2376433" y="3460565"/>
                </a:lnTo>
                <a:lnTo>
                  <a:pt x="2347841" y="3472005"/>
                </a:lnTo>
                <a:lnTo>
                  <a:pt x="2347841" y="3562893"/>
                </a:lnTo>
                <a:lnTo>
                  <a:pt x="2355784" y="3558761"/>
                </a:lnTo>
                <a:lnTo>
                  <a:pt x="2363408" y="3554630"/>
                </a:lnTo>
                <a:lnTo>
                  <a:pt x="2371033" y="3550181"/>
                </a:lnTo>
                <a:lnTo>
                  <a:pt x="2378340" y="3545414"/>
                </a:lnTo>
                <a:lnTo>
                  <a:pt x="2385329" y="3540648"/>
                </a:lnTo>
                <a:lnTo>
                  <a:pt x="2391683" y="3535881"/>
                </a:lnTo>
                <a:lnTo>
                  <a:pt x="2397719" y="3531114"/>
                </a:lnTo>
                <a:lnTo>
                  <a:pt x="2402802" y="3526983"/>
                </a:lnTo>
                <a:lnTo>
                  <a:pt x="2402802" y="3447218"/>
                </a:lnTo>
                <a:close/>
                <a:moveTo>
                  <a:pt x="1175646" y="3447218"/>
                </a:moveTo>
                <a:lnTo>
                  <a:pt x="1170561" y="3450714"/>
                </a:lnTo>
                <a:lnTo>
                  <a:pt x="1164205" y="3453891"/>
                </a:lnTo>
                <a:lnTo>
                  <a:pt x="1156578" y="3457387"/>
                </a:lnTo>
                <a:lnTo>
                  <a:pt x="1149269" y="3460565"/>
                </a:lnTo>
                <a:lnTo>
                  <a:pt x="1120669" y="3472005"/>
                </a:lnTo>
                <a:lnTo>
                  <a:pt x="1120669" y="3562893"/>
                </a:lnTo>
                <a:lnTo>
                  <a:pt x="1128613" y="3558761"/>
                </a:lnTo>
                <a:lnTo>
                  <a:pt x="1136240" y="3554630"/>
                </a:lnTo>
                <a:lnTo>
                  <a:pt x="1144185" y="3550181"/>
                </a:lnTo>
                <a:lnTo>
                  <a:pt x="1151176" y="3545414"/>
                </a:lnTo>
                <a:lnTo>
                  <a:pt x="1158167" y="3540648"/>
                </a:lnTo>
                <a:lnTo>
                  <a:pt x="1164523" y="3535881"/>
                </a:lnTo>
                <a:lnTo>
                  <a:pt x="1170561" y="3531114"/>
                </a:lnTo>
                <a:lnTo>
                  <a:pt x="1175646" y="3526347"/>
                </a:lnTo>
                <a:lnTo>
                  <a:pt x="1175646" y="3447218"/>
                </a:lnTo>
                <a:close/>
                <a:moveTo>
                  <a:pt x="3717945" y="3422692"/>
                </a:moveTo>
                <a:lnTo>
                  <a:pt x="3711914" y="3426193"/>
                </a:lnTo>
                <a:lnTo>
                  <a:pt x="3704931" y="3430013"/>
                </a:lnTo>
                <a:lnTo>
                  <a:pt x="3696678" y="3433832"/>
                </a:lnTo>
                <a:lnTo>
                  <a:pt x="3688425" y="3437651"/>
                </a:lnTo>
                <a:lnTo>
                  <a:pt x="3671285" y="3444335"/>
                </a:lnTo>
                <a:lnTo>
                  <a:pt x="3656684" y="3450064"/>
                </a:lnTo>
                <a:lnTo>
                  <a:pt x="3656684" y="3551276"/>
                </a:lnTo>
                <a:lnTo>
                  <a:pt x="3665254" y="3546820"/>
                </a:lnTo>
                <a:lnTo>
                  <a:pt x="3674142" y="3542046"/>
                </a:lnTo>
                <a:lnTo>
                  <a:pt x="3682394" y="3537272"/>
                </a:lnTo>
                <a:lnTo>
                  <a:pt x="3690647" y="3532179"/>
                </a:lnTo>
                <a:lnTo>
                  <a:pt x="3698582" y="3526769"/>
                </a:lnTo>
                <a:lnTo>
                  <a:pt x="3705566" y="3521358"/>
                </a:lnTo>
                <a:lnTo>
                  <a:pt x="3711914" y="3515947"/>
                </a:lnTo>
                <a:lnTo>
                  <a:pt x="3717945" y="3510855"/>
                </a:lnTo>
                <a:lnTo>
                  <a:pt x="3717945" y="3422692"/>
                </a:lnTo>
                <a:close/>
                <a:moveTo>
                  <a:pt x="1455133" y="3410672"/>
                </a:moveTo>
                <a:lnTo>
                  <a:pt x="1455133" y="3516813"/>
                </a:lnTo>
                <a:lnTo>
                  <a:pt x="1457675" y="3519674"/>
                </a:lnTo>
                <a:lnTo>
                  <a:pt x="1460216" y="3522534"/>
                </a:lnTo>
                <a:lnTo>
                  <a:pt x="1466888" y="3528572"/>
                </a:lnTo>
                <a:lnTo>
                  <a:pt x="1475466" y="3534610"/>
                </a:lnTo>
                <a:lnTo>
                  <a:pt x="1484679" y="3540965"/>
                </a:lnTo>
                <a:lnTo>
                  <a:pt x="1495162" y="3547639"/>
                </a:lnTo>
                <a:lnTo>
                  <a:pt x="1505964" y="3553677"/>
                </a:lnTo>
                <a:lnTo>
                  <a:pt x="1517083" y="3559715"/>
                </a:lnTo>
                <a:lnTo>
                  <a:pt x="1528202" y="3564799"/>
                </a:lnTo>
                <a:lnTo>
                  <a:pt x="1528202" y="3457387"/>
                </a:lnTo>
                <a:lnTo>
                  <a:pt x="1517083" y="3452302"/>
                </a:lnTo>
                <a:lnTo>
                  <a:pt x="1506917" y="3446582"/>
                </a:lnTo>
                <a:lnTo>
                  <a:pt x="1497068" y="3441180"/>
                </a:lnTo>
                <a:lnTo>
                  <a:pt x="1487538" y="3435142"/>
                </a:lnTo>
                <a:lnTo>
                  <a:pt x="1478960" y="3429422"/>
                </a:lnTo>
                <a:lnTo>
                  <a:pt x="1470700" y="3423384"/>
                </a:lnTo>
                <a:lnTo>
                  <a:pt x="1462758" y="3417028"/>
                </a:lnTo>
                <a:lnTo>
                  <a:pt x="1455133" y="3410672"/>
                </a:lnTo>
                <a:close/>
                <a:moveTo>
                  <a:pt x="227694" y="3410672"/>
                </a:moveTo>
                <a:lnTo>
                  <a:pt x="227694" y="3516813"/>
                </a:lnTo>
                <a:lnTo>
                  <a:pt x="230237" y="3519674"/>
                </a:lnTo>
                <a:lnTo>
                  <a:pt x="233097" y="3522534"/>
                </a:lnTo>
                <a:lnTo>
                  <a:pt x="239770" y="3528572"/>
                </a:lnTo>
                <a:lnTo>
                  <a:pt x="248033" y="3534610"/>
                </a:lnTo>
                <a:lnTo>
                  <a:pt x="257566" y="3540965"/>
                </a:lnTo>
                <a:lnTo>
                  <a:pt x="267735" y="3547639"/>
                </a:lnTo>
                <a:lnTo>
                  <a:pt x="278858" y="3553677"/>
                </a:lnTo>
                <a:lnTo>
                  <a:pt x="289662" y="3559715"/>
                </a:lnTo>
                <a:lnTo>
                  <a:pt x="300785" y="3564799"/>
                </a:lnTo>
                <a:lnTo>
                  <a:pt x="300785" y="3457387"/>
                </a:lnTo>
                <a:lnTo>
                  <a:pt x="289662" y="3452302"/>
                </a:lnTo>
                <a:lnTo>
                  <a:pt x="279493" y="3446582"/>
                </a:lnTo>
                <a:lnTo>
                  <a:pt x="269642" y="3441180"/>
                </a:lnTo>
                <a:lnTo>
                  <a:pt x="260108" y="3435142"/>
                </a:lnTo>
                <a:lnTo>
                  <a:pt x="251528" y="3429422"/>
                </a:lnTo>
                <a:lnTo>
                  <a:pt x="243266" y="3423384"/>
                </a:lnTo>
                <a:lnTo>
                  <a:pt x="235321" y="3417028"/>
                </a:lnTo>
                <a:lnTo>
                  <a:pt x="227694" y="3410672"/>
                </a:lnTo>
                <a:close/>
                <a:moveTo>
                  <a:pt x="2665715" y="3381953"/>
                </a:moveTo>
                <a:lnTo>
                  <a:pt x="2665715" y="3500670"/>
                </a:lnTo>
                <a:lnTo>
                  <a:pt x="2668254" y="3503216"/>
                </a:lnTo>
                <a:lnTo>
                  <a:pt x="2671429" y="3506399"/>
                </a:lnTo>
                <a:lnTo>
                  <a:pt x="2678729" y="3512765"/>
                </a:lnTo>
                <a:lnTo>
                  <a:pt x="2687934" y="3519767"/>
                </a:lnTo>
                <a:lnTo>
                  <a:pt x="2698726" y="3527087"/>
                </a:lnTo>
                <a:lnTo>
                  <a:pt x="2710153" y="3534089"/>
                </a:lnTo>
                <a:lnTo>
                  <a:pt x="2722215" y="3541409"/>
                </a:lnTo>
                <a:lnTo>
                  <a:pt x="2734594" y="3547457"/>
                </a:lnTo>
                <a:lnTo>
                  <a:pt x="2746656" y="3553504"/>
                </a:lnTo>
                <a:lnTo>
                  <a:pt x="2746656" y="3434150"/>
                </a:lnTo>
                <a:lnTo>
                  <a:pt x="2734594" y="3428103"/>
                </a:lnTo>
                <a:lnTo>
                  <a:pt x="2723167" y="3422374"/>
                </a:lnTo>
                <a:lnTo>
                  <a:pt x="2712058" y="3416009"/>
                </a:lnTo>
                <a:lnTo>
                  <a:pt x="2701583" y="3409325"/>
                </a:lnTo>
                <a:lnTo>
                  <a:pt x="2691743" y="3402959"/>
                </a:lnTo>
                <a:lnTo>
                  <a:pt x="2682538" y="3396276"/>
                </a:lnTo>
                <a:lnTo>
                  <a:pt x="2673650" y="3388955"/>
                </a:lnTo>
                <a:lnTo>
                  <a:pt x="2665715" y="3381953"/>
                </a:lnTo>
                <a:close/>
                <a:moveTo>
                  <a:pt x="1916773" y="3320218"/>
                </a:moveTo>
                <a:lnTo>
                  <a:pt x="1916773" y="3423312"/>
                </a:lnTo>
                <a:lnTo>
                  <a:pt x="1938033" y="3423629"/>
                </a:lnTo>
                <a:lnTo>
                  <a:pt x="1959928" y="3424263"/>
                </a:lnTo>
                <a:lnTo>
                  <a:pt x="1989755" y="3423629"/>
                </a:lnTo>
                <a:lnTo>
                  <a:pt x="1989755" y="3320535"/>
                </a:lnTo>
                <a:lnTo>
                  <a:pt x="1959293" y="3320852"/>
                </a:lnTo>
                <a:lnTo>
                  <a:pt x="1938033" y="3320852"/>
                </a:lnTo>
                <a:lnTo>
                  <a:pt x="1916773" y="3320218"/>
                </a:lnTo>
                <a:close/>
                <a:moveTo>
                  <a:pt x="1404938" y="3314700"/>
                </a:moveTo>
                <a:lnTo>
                  <a:pt x="1408115" y="3320420"/>
                </a:lnTo>
                <a:lnTo>
                  <a:pt x="1411928" y="3325505"/>
                </a:lnTo>
                <a:lnTo>
                  <a:pt x="1415740" y="3330590"/>
                </a:lnTo>
                <a:lnTo>
                  <a:pt x="1419552" y="3335992"/>
                </a:lnTo>
                <a:lnTo>
                  <a:pt x="1424000" y="3340759"/>
                </a:lnTo>
                <a:lnTo>
                  <a:pt x="1428447" y="3346161"/>
                </a:lnTo>
                <a:lnTo>
                  <a:pt x="1438296" y="3356013"/>
                </a:lnTo>
                <a:lnTo>
                  <a:pt x="1448780" y="3365229"/>
                </a:lnTo>
                <a:lnTo>
                  <a:pt x="1460852" y="3374444"/>
                </a:lnTo>
                <a:lnTo>
                  <a:pt x="1472924" y="3383025"/>
                </a:lnTo>
                <a:lnTo>
                  <a:pt x="1486267" y="3391287"/>
                </a:lnTo>
                <a:lnTo>
                  <a:pt x="1500563" y="3399550"/>
                </a:lnTo>
                <a:lnTo>
                  <a:pt x="1515494" y="3407494"/>
                </a:lnTo>
                <a:lnTo>
                  <a:pt x="1531061" y="3415121"/>
                </a:lnTo>
                <a:lnTo>
                  <a:pt x="1547263" y="3422113"/>
                </a:lnTo>
                <a:lnTo>
                  <a:pt x="1564101" y="3428786"/>
                </a:lnTo>
                <a:lnTo>
                  <a:pt x="1581574" y="3435142"/>
                </a:lnTo>
                <a:lnTo>
                  <a:pt x="1599682" y="3441498"/>
                </a:lnTo>
                <a:lnTo>
                  <a:pt x="1618108" y="3447218"/>
                </a:lnTo>
                <a:lnTo>
                  <a:pt x="1637170" y="3452620"/>
                </a:lnTo>
                <a:lnTo>
                  <a:pt x="1656866" y="3457705"/>
                </a:lnTo>
                <a:lnTo>
                  <a:pt x="1676881" y="3462472"/>
                </a:lnTo>
                <a:lnTo>
                  <a:pt x="1697213" y="3466921"/>
                </a:lnTo>
                <a:lnTo>
                  <a:pt x="1718180" y="3471052"/>
                </a:lnTo>
                <a:lnTo>
                  <a:pt x="1738830" y="3474865"/>
                </a:lnTo>
                <a:lnTo>
                  <a:pt x="1760116" y="3478361"/>
                </a:lnTo>
                <a:lnTo>
                  <a:pt x="1782036" y="3480903"/>
                </a:lnTo>
                <a:lnTo>
                  <a:pt x="1803639" y="3483763"/>
                </a:lnTo>
                <a:lnTo>
                  <a:pt x="1825877" y="3486306"/>
                </a:lnTo>
                <a:lnTo>
                  <a:pt x="1847798" y="3488213"/>
                </a:lnTo>
                <a:lnTo>
                  <a:pt x="1870036" y="3489801"/>
                </a:lnTo>
                <a:lnTo>
                  <a:pt x="1891957" y="3490755"/>
                </a:lnTo>
                <a:lnTo>
                  <a:pt x="1914513" y="3492026"/>
                </a:lnTo>
                <a:lnTo>
                  <a:pt x="1936751" y="3492344"/>
                </a:lnTo>
                <a:lnTo>
                  <a:pt x="1959307" y="3492979"/>
                </a:lnTo>
                <a:lnTo>
                  <a:pt x="1978051" y="3492344"/>
                </a:lnTo>
                <a:lnTo>
                  <a:pt x="1996794" y="3492026"/>
                </a:lnTo>
                <a:lnTo>
                  <a:pt x="2015538" y="3491708"/>
                </a:lnTo>
                <a:lnTo>
                  <a:pt x="2034599" y="3490437"/>
                </a:lnTo>
                <a:lnTo>
                  <a:pt x="2053025" y="3489801"/>
                </a:lnTo>
                <a:lnTo>
                  <a:pt x="2071769" y="3488213"/>
                </a:lnTo>
                <a:lnTo>
                  <a:pt x="2090513" y="3486624"/>
                </a:lnTo>
                <a:lnTo>
                  <a:pt x="2108621" y="3484717"/>
                </a:lnTo>
                <a:lnTo>
                  <a:pt x="2127365" y="3482492"/>
                </a:lnTo>
                <a:lnTo>
                  <a:pt x="2145473" y="3480268"/>
                </a:lnTo>
                <a:lnTo>
                  <a:pt x="2163581" y="3477408"/>
                </a:lnTo>
                <a:lnTo>
                  <a:pt x="2181372" y="3474865"/>
                </a:lnTo>
                <a:lnTo>
                  <a:pt x="2199163" y="3471688"/>
                </a:lnTo>
                <a:lnTo>
                  <a:pt x="2216318" y="3468510"/>
                </a:lnTo>
                <a:lnTo>
                  <a:pt x="2233473" y="3464696"/>
                </a:lnTo>
                <a:lnTo>
                  <a:pt x="2250311" y="3460883"/>
                </a:lnTo>
                <a:lnTo>
                  <a:pt x="2266830" y="3457069"/>
                </a:lnTo>
                <a:lnTo>
                  <a:pt x="2283668" y="3452620"/>
                </a:lnTo>
                <a:lnTo>
                  <a:pt x="2299235" y="3448171"/>
                </a:lnTo>
                <a:lnTo>
                  <a:pt x="2315119" y="3443404"/>
                </a:lnTo>
                <a:lnTo>
                  <a:pt x="2330051" y="3438320"/>
                </a:lnTo>
                <a:lnTo>
                  <a:pt x="2344982" y="3432917"/>
                </a:lnTo>
                <a:lnTo>
                  <a:pt x="2359278" y="3427833"/>
                </a:lnTo>
                <a:lnTo>
                  <a:pt x="2373574" y="3421795"/>
                </a:lnTo>
                <a:lnTo>
                  <a:pt x="2386917" y="3415757"/>
                </a:lnTo>
                <a:lnTo>
                  <a:pt x="2399942" y="3409719"/>
                </a:lnTo>
                <a:lnTo>
                  <a:pt x="2412650" y="3403363"/>
                </a:lnTo>
                <a:lnTo>
                  <a:pt x="2424722" y="3396690"/>
                </a:lnTo>
                <a:lnTo>
                  <a:pt x="2436159" y="3389380"/>
                </a:lnTo>
                <a:lnTo>
                  <a:pt x="2446961" y="3382389"/>
                </a:lnTo>
                <a:lnTo>
                  <a:pt x="2457444" y="3375080"/>
                </a:lnTo>
                <a:lnTo>
                  <a:pt x="2466975" y="3367453"/>
                </a:lnTo>
                <a:lnTo>
                  <a:pt x="2466975" y="3464378"/>
                </a:lnTo>
                <a:lnTo>
                  <a:pt x="2466657" y="3464696"/>
                </a:lnTo>
                <a:lnTo>
                  <a:pt x="2466340" y="3472641"/>
                </a:lnTo>
                <a:lnTo>
                  <a:pt x="2466022" y="3477408"/>
                </a:lnTo>
                <a:lnTo>
                  <a:pt x="2464751" y="3482492"/>
                </a:lnTo>
                <a:lnTo>
                  <a:pt x="2463480" y="3487895"/>
                </a:lnTo>
                <a:lnTo>
                  <a:pt x="2461892" y="3492344"/>
                </a:lnTo>
                <a:lnTo>
                  <a:pt x="2459986" y="3497111"/>
                </a:lnTo>
                <a:lnTo>
                  <a:pt x="2457444" y="3501877"/>
                </a:lnTo>
                <a:lnTo>
                  <a:pt x="2455220" y="3506962"/>
                </a:lnTo>
                <a:lnTo>
                  <a:pt x="2452361" y="3511729"/>
                </a:lnTo>
                <a:lnTo>
                  <a:pt x="2449184" y="3516178"/>
                </a:lnTo>
                <a:lnTo>
                  <a:pt x="2445690" y="3520945"/>
                </a:lnTo>
                <a:lnTo>
                  <a:pt x="2441878" y="3525712"/>
                </a:lnTo>
                <a:lnTo>
                  <a:pt x="2437748" y="3529843"/>
                </a:lnTo>
                <a:lnTo>
                  <a:pt x="2429170" y="3539059"/>
                </a:lnTo>
                <a:lnTo>
                  <a:pt x="2419322" y="3547639"/>
                </a:lnTo>
                <a:lnTo>
                  <a:pt x="2408202" y="3556537"/>
                </a:lnTo>
                <a:lnTo>
                  <a:pt x="2396130" y="3564799"/>
                </a:lnTo>
                <a:lnTo>
                  <a:pt x="2383423" y="3572744"/>
                </a:lnTo>
                <a:lnTo>
                  <a:pt x="2369127" y="3580689"/>
                </a:lnTo>
                <a:lnTo>
                  <a:pt x="2354195" y="3587998"/>
                </a:lnTo>
                <a:lnTo>
                  <a:pt x="2338311" y="3595625"/>
                </a:lnTo>
                <a:lnTo>
                  <a:pt x="2321791" y="3602298"/>
                </a:lnTo>
                <a:lnTo>
                  <a:pt x="2304636" y="3608972"/>
                </a:lnTo>
                <a:lnTo>
                  <a:pt x="2285892" y="3615328"/>
                </a:lnTo>
                <a:lnTo>
                  <a:pt x="2266830" y="3621683"/>
                </a:lnTo>
                <a:lnTo>
                  <a:pt x="2247134" y="3627086"/>
                </a:lnTo>
                <a:lnTo>
                  <a:pt x="2226802" y="3632806"/>
                </a:lnTo>
                <a:lnTo>
                  <a:pt x="2205516" y="3637255"/>
                </a:lnTo>
                <a:lnTo>
                  <a:pt x="2183278" y="3642022"/>
                </a:lnTo>
                <a:lnTo>
                  <a:pt x="2160722" y="3646471"/>
                </a:lnTo>
                <a:lnTo>
                  <a:pt x="2137848" y="3649967"/>
                </a:lnTo>
                <a:lnTo>
                  <a:pt x="2114340" y="3653462"/>
                </a:lnTo>
                <a:lnTo>
                  <a:pt x="2089877" y="3656640"/>
                </a:lnTo>
                <a:lnTo>
                  <a:pt x="2065415" y="3659182"/>
                </a:lnTo>
                <a:lnTo>
                  <a:pt x="2040000" y="3661407"/>
                </a:lnTo>
                <a:lnTo>
                  <a:pt x="2014267" y="3662996"/>
                </a:lnTo>
                <a:lnTo>
                  <a:pt x="1988217" y="3664267"/>
                </a:lnTo>
                <a:lnTo>
                  <a:pt x="1962166" y="3664903"/>
                </a:lnTo>
                <a:lnTo>
                  <a:pt x="1935480" y="3665538"/>
                </a:lnTo>
                <a:lnTo>
                  <a:pt x="1908159" y="3664903"/>
                </a:lnTo>
                <a:lnTo>
                  <a:pt x="1881155" y="3664267"/>
                </a:lnTo>
                <a:lnTo>
                  <a:pt x="1854469" y="3662996"/>
                </a:lnTo>
                <a:lnTo>
                  <a:pt x="1828419" y="3661089"/>
                </a:lnTo>
                <a:lnTo>
                  <a:pt x="1803004" y="3659182"/>
                </a:lnTo>
                <a:lnTo>
                  <a:pt x="1777588" y="3656322"/>
                </a:lnTo>
                <a:lnTo>
                  <a:pt x="1752809" y="3653145"/>
                </a:lnTo>
                <a:lnTo>
                  <a:pt x="1728664" y="3649649"/>
                </a:lnTo>
                <a:lnTo>
                  <a:pt x="1705155" y="3645835"/>
                </a:lnTo>
                <a:lnTo>
                  <a:pt x="1682282" y="3641069"/>
                </a:lnTo>
                <a:lnTo>
                  <a:pt x="1660043" y="3636302"/>
                </a:lnTo>
                <a:lnTo>
                  <a:pt x="1638440" y="3631217"/>
                </a:lnTo>
                <a:lnTo>
                  <a:pt x="1617791" y="3625497"/>
                </a:lnTo>
                <a:lnTo>
                  <a:pt x="1597776" y="3619777"/>
                </a:lnTo>
                <a:lnTo>
                  <a:pt x="1578397" y="3613421"/>
                </a:lnTo>
                <a:lnTo>
                  <a:pt x="1559653" y="3606747"/>
                </a:lnTo>
                <a:lnTo>
                  <a:pt x="1542498" y="3599438"/>
                </a:lnTo>
                <a:lnTo>
                  <a:pt x="1525343" y="3592447"/>
                </a:lnTo>
                <a:lnTo>
                  <a:pt x="1509776" y="3584820"/>
                </a:lnTo>
                <a:lnTo>
                  <a:pt x="1495162" y="3576875"/>
                </a:lnTo>
                <a:lnTo>
                  <a:pt x="1481184" y="3568613"/>
                </a:lnTo>
                <a:lnTo>
                  <a:pt x="1468159" y="3560350"/>
                </a:lnTo>
                <a:lnTo>
                  <a:pt x="1456404" y="3551770"/>
                </a:lnTo>
                <a:lnTo>
                  <a:pt x="1445603" y="3542554"/>
                </a:lnTo>
                <a:lnTo>
                  <a:pt x="1440837" y="3538423"/>
                </a:lnTo>
                <a:lnTo>
                  <a:pt x="1436390" y="3533656"/>
                </a:lnTo>
                <a:lnTo>
                  <a:pt x="1431942" y="3529207"/>
                </a:lnTo>
                <a:lnTo>
                  <a:pt x="1428130" y="3524440"/>
                </a:lnTo>
                <a:lnTo>
                  <a:pt x="1424318" y="3519674"/>
                </a:lnTo>
                <a:lnTo>
                  <a:pt x="1420823" y="3514907"/>
                </a:lnTo>
                <a:lnTo>
                  <a:pt x="1417646" y="3510140"/>
                </a:lnTo>
                <a:lnTo>
                  <a:pt x="1415105" y="3505055"/>
                </a:lnTo>
                <a:lnTo>
                  <a:pt x="1412563" y="3500288"/>
                </a:lnTo>
                <a:lnTo>
                  <a:pt x="1410339" y="3495204"/>
                </a:lnTo>
                <a:lnTo>
                  <a:pt x="1408115" y="3490437"/>
                </a:lnTo>
                <a:lnTo>
                  <a:pt x="1407162" y="3485352"/>
                </a:lnTo>
                <a:lnTo>
                  <a:pt x="1405892" y="3480268"/>
                </a:lnTo>
                <a:lnTo>
                  <a:pt x="1404621" y="3475183"/>
                </a:lnTo>
                <a:lnTo>
                  <a:pt x="1404303" y="3470099"/>
                </a:lnTo>
                <a:lnTo>
                  <a:pt x="1404303" y="3464696"/>
                </a:lnTo>
                <a:lnTo>
                  <a:pt x="1403350" y="3464696"/>
                </a:lnTo>
                <a:lnTo>
                  <a:pt x="1403350" y="3333132"/>
                </a:lnTo>
                <a:lnTo>
                  <a:pt x="1403350" y="3329318"/>
                </a:lnTo>
                <a:lnTo>
                  <a:pt x="1403985" y="3322327"/>
                </a:lnTo>
                <a:lnTo>
                  <a:pt x="1404938" y="3314700"/>
                </a:lnTo>
                <a:close/>
                <a:moveTo>
                  <a:pt x="177802" y="3314700"/>
                </a:moveTo>
                <a:lnTo>
                  <a:pt x="180980" y="3320420"/>
                </a:lnTo>
                <a:lnTo>
                  <a:pt x="184476" y="3325505"/>
                </a:lnTo>
                <a:lnTo>
                  <a:pt x="188289" y="3330590"/>
                </a:lnTo>
                <a:lnTo>
                  <a:pt x="192420" y="3335992"/>
                </a:lnTo>
                <a:lnTo>
                  <a:pt x="196551" y="3340759"/>
                </a:lnTo>
                <a:lnTo>
                  <a:pt x="201000" y="3346161"/>
                </a:lnTo>
                <a:lnTo>
                  <a:pt x="210852" y="3356013"/>
                </a:lnTo>
                <a:lnTo>
                  <a:pt x="221656" y="3365229"/>
                </a:lnTo>
                <a:lnTo>
                  <a:pt x="233414" y="3374444"/>
                </a:lnTo>
                <a:lnTo>
                  <a:pt x="245490" y="3383025"/>
                </a:lnTo>
                <a:lnTo>
                  <a:pt x="259155" y="3391287"/>
                </a:lnTo>
                <a:lnTo>
                  <a:pt x="273138" y="3399550"/>
                </a:lnTo>
                <a:lnTo>
                  <a:pt x="288073" y="3407494"/>
                </a:lnTo>
                <a:lnTo>
                  <a:pt x="303645" y="3415121"/>
                </a:lnTo>
                <a:lnTo>
                  <a:pt x="319852" y="3422113"/>
                </a:lnTo>
                <a:lnTo>
                  <a:pt x="336694" y="3428786"/>
                </a:lnTo>
                <a:lnTo>
                  <a:pt x="354173" y="3435142"/>
                </a:lnTo>
                <a:lnTo>
                  <a:pt x="372286" y="3441498"/>
                </a:lnTo>
                <a:lnTo>
                  <a:pt x="390718" y="3447218"/>
                </a:lnTo>
                <a:lnTo>
                  <a:pt x="409785" y="3452620"/>
                </a:lnTo>
                <a:lnTo>
                  <a:pt x="429488" y="3457705"/>
                </a:lnTo>
                <a:lnTo>
                  <a:pt x="449826" y="3462472"/>
                </a:lnTo>
                <a:lnTo>
                  <a:pt x="469846" y="3466921"/>
                </a:lnTo>
                <a:lnTo>
                  <a:pt x="490820" y="3471052"/>
                </a:lnTo>
                <a:lnTo>
                  <a:pt x="511794" y="3474865"/>
                </a:lnTo>
                <a:lnTo>
                  <a:pt x="533085" y="3478361"/>
                </a:lnTo>
                <a:lnTo>
                  <a:pt x="554695" y="3480903"/>
                </a:lnTo>
                <a:lnTo>
                  <a:pt x="576304" y="3483763"/>
                </a:lnTo>
                <a:lnTo>
                  <a:pt x="598549" y="3486306"/>
                </a:lnTo>
                <a:lnTo>
                  <a:pt x="620476" y="3488213"/>
                </a:lnTo>
                <a:lnTo>
                  <a:pt x="642721" y="3489801"/>
                </a:lnTo>
                <a:lnTo>
                  <a:pt x="664966" y="3490755"/>
                </a:lnTo>
                <a:lnTo>
                  <a:pt x="687211" y="3492026"/>
                </a:lnTo>
                <a:lnTo>
                  <a:pt x="709456" y="3492344"/>
                </a:lnTo>
                <a:lnTo>
                  <a:pt x="732018" y="3492344"/>
                </a:lnTo>
                <a:lnTo>
                  <a:pt x="750768" y="3492344"/>
                </a:lnTo>
                <a:lnTo>
                  <a:pt x="769517" y="3492026"/>
                </a:lnTo>
                <a:lnTo>
                  <a:pt x="788266" y="3491708"/>
                </a:lnTo>
                <a:lnTo>
                  <a:pt x="807333" y="3490437"/>
                </a:lnTo>
                <a:lnTo>
                  <a:pt x="825765" y="3489801"/>
                </a:lnTo>
                <a:lnTo>
                  <a:pt x="844832" y="3488213"/>
                </a:lnTo>
                <a:lnTo>
                  <a:pt x="863263" y="3486624"/>
                </a:lnTo>
                <a:lnTo>
                  <a:pt x="881695" y="3484717"/>
                </a:lnTo>
                <a:lnTo>
                  <a:pt x="900126" y="3482492"/>
                </a:lnTo>
                <a:lnTo>
                  <a:pt x="918240" y="3480268"/>
                </a:lnTo>
                <a:lnTo>
                  <a:pt x="936354" y="3477408"/>
                </a:lnTo>
                <a:lnTo>
                  <a:pt x="954150" y="3474865"/>
                </a:lnTo>
                <a:lnTo>
                  <a:pt x="971946" y="3471688"/>
                </a:lnTo>
                <a:lnTo>
                  <a:pt x="989424" y="3468510"/>
                </a:lnTo>
                <a:lnTo>
                  <a:pt x="1006266" y="3464696"/>
                </a:lnTo>
                <a:lnTo>
                  <a:pt x="1023109" y="3460883"/>
                </a:lnTo>
                <a:lnTo>
                  <a:pt x="1039952" y="3457069"/>
                </a:lnTo>
                <a:lnTo>
                  <a:pt x="1056476" y="3452620"/>
                </a:lnTo>
                <a:lnTo>
                  <a:pt x="1072366" y="3448171"/>
                </a:lnTo>
                <a:lnTo>
                  <a:pt x="1087937" y="3443087"/>
                </a:lnTo>
                <a:lnTo>
                  <a:pt x="1102873" y="3438320"/>
                </a:lnTo>
                <a:lnTo>
                  <a:pt x="1118126" y="3432917"/>
                </a:lnTo>
                <a:lnTo>
                  <a:pt x="1132109" y="3427833"/>
                </a:lnTo>
                <a:lnTo>
                  <a:pt x="1146409" y="3421795"/>
                </a:lnTo>
                <a:lnTo>
                  <a:pt x="1159756" y="3415757"/>
                </a:lnTo>
                <a:lnTo>
                  <a:pt x="1172785" y="3409719"/>
                </a:lnTo>
                <a:lnTo>
                  <a:pt x="1185497" y="3403363"/>
                </a:lnTo>
                <a:lnTo>
                  <a:pt x="1197890" y="3396690"/>
                </a:lnTo>
                <a:lnTo>
                  <a:pt x="1209331" y="3389380"/>
                </a:lnTo>
                <a:lnTo>
                  <a:pt x="1219818" y="3382389"/>
                </a:lnTo>
                <a:lnTo>
                  <a:pt x="1230622" y="3375080"/>
                </a:lnTo>
                <a:lnTo>
                  <a:pt x="1239838" y="3367453"/>
                </a:lnTo>
                <a:lnTo>
                  <a:pt x="1239838" y="3464378"/>
                </a:lnTo>
                <a:lnTo>
                  <a:pt x="1239838" y="3464696"/>
                </a:lnTo>
                <a:lnTo>
                  <a:pt x="1239520" y="3468827"/>
                </a:lnTo>
                <a:lnTo>
                  <a:pt x="1239202" y="3472641"/>
                </a:lnTo>
                <a:lnTo>
                  <a:pt x="1238885" y="3477408"/>
                </a:lnTo>
                <a:lnTo>
                  <a:pt x="1237614" y="3482492"/>
                </a:lnTo>
                <a:lnTo>
                  <a:pt x="1236342" y="3487895"/>
                </a:lnTo>
                <a:lnTo>
                  <a:pt x="1234754" y="3492344"/>
                </a:lnTo>
                <a:lnTo>
                  <a:pt x="1232847" y="3497111"/>
                </a:lnTo>
                <a:lnTo>
                  <a:pt x="1230622" y="3501877"/>
                </a:lnTo>
                <a:lnTo>
                  <a:pt x="1228080" y="3506962"/>
                </a:lnTo>
                <a:lnTo>
                  <a:pt x="1225538" y="3511729"/>
                </a:lnTo>
                <a:lnTo>
                  <a:pt x="1222360" y="3516178"/>
                </a:lnTo>
                <a:lnTo>
                  <a:pt x="1218546" y="3520945"/>
                </a:lnTo>
                <a:lnTo>
                  <a:pt x="1214733" y="3525712"/>
                </a:lnTo>
                <a:lnTo>
                  <a:pt x="1210920" y="3529843"/>
                </a:lnTo>
                <a:lnTo>
                  <a:pt x="1202022" y="3539059"/>
                </a:lnTo>
                <a:lnTo>
                  <a:pt x="1192170" y="3547639"/>
                </a:lnTo>
                <a:lnTo>
                  <a:pt x="1181048" y="3556537"/>
                </a:lnTo>
                <a:lnTo>
                  <a:pt x="1169290" y="3564799"/>
                </a:lnTo>
                <a:lnTo>
                  <a:pt x="1156261" y="3572744"/>
                </a:lnTo>
                <a:lnTo>
                  <a:pt x="1141960" y="3580689"/>
                </a:lnTo>
                <a:lnTo>
                  <a:pt x="1127024" y="3587998"/>
                </a:lnTo>
                <a:lnTo>
                  <a:pt x="1111453" y="3595625"/>
                </a:lnTo>
                <a:lnTo>
                  <a:pt x="1094610" y="3602298"/>
                </a:lnTo>
                <a:lnTo>
                  <a:pt x="1077450" y="3608972"/>
                </a:lnTo>
                <a:lnTo>
                  <a:pt x="1058701" y="3615328"/>
                </a:lnTo>
                <a:lnTo>
                  <a:pt x="1039952" y="3621683"/>
                </a:lnTo>
                <a:lnTo>
                  <a:pt x="1020249" y="3627086"/>
                </a:lnTo>
                <a:lnTo>
                  <a:pt x="999593" y="3632806"/>
                </a:lnTo>
                <a:lnTo>
                  <a:pt x="978301" y="3637255"/>
                </a:lnTo>
                <a:lnTo>
                  <a:pt x="956056" y="3642022"/>
                </a:lnTo>
                <a:lnTo>
                  <a:pt x="933494" y="3646471"/>
                </a:lnTo>
                <a:lnTo>
                  <a:pt x="910613" y="3649967"/>
                </a:lnTo>
                <a:lnTo>
                  <a:pt x="887097" y="3653462"/>
                </a:lnTo>
                <a:lnTo>
                  <a:pt x="862946" y="3656640"/>
                </a:lnTo>
                <a:lnTo>
                  <a:pt x="838158" y="3659182"/>
                </a:lnTo>
                <a:lnTo>
                  <a:pt x="812736" y="3661407"/>
                </a:lnTo>
                <a:lnTo>
                  <a:pt x="787313" y="3662996"/>
                </a:lnTo>
                <a:lnTo>
                  <a:pt x="761572" y="3664267"/>
                </a:lnTo>
                <a:lnTo>
                  <a:pt x="735196" y="3664903"/>
                </a:lnTo>
                <a:lnTo>
                  <a:pt x="708185" y="3665538"/>
                </a:lnTo>
                <a:lnTo>
                  <a:pt x="680855" y="3664903"/>
                </a:lnTo>
                <a:lnTo>
                  <a:pt x="654161" y="3664267"/>
                </a:lnTo>
                <a:lnTo>
                  <a:pt x="627467" y="3662996"/>
                </a:lnTo>
                <a:lnTo>
                  <a:pt x="601409" y="3661089"/>
                </a:lnTo>
                <a:lnTo>
                  <a:pt x="575668" y="3659182"/>
                </a:lnTo>
                <a:lnTo>
                  <a:pt x="550246" y="3656322"/>
                </a:lnTo>
                <a:lnTo>
                  <a:pt x="525458" y="3653145"/>
                </a:lnTo>
                <a:lnTo>
                  <a:pt x="501307" y="3649649"/>
                </a:lnTo>
                <a:lnTo>
                  <a:pt x="478109" y="3645835"/>
                </a:lnTo>
                <a:lnTo>
                  <a:pt x="455228" y="3641069"/>
                </a:lnTo>
                <a:lnTo>
                  <a:pt x="432665" y="3636302"/>
                </a:lnTo>
                <a:lnTo>
                  <a:pt x="411374" y="3631217"/>
                </a:lnTo>
                <a:lnTo>
                  <a:pt x="390400" y="3625497"/>
                </a:lnTo>
                <a:lnTo>
                  <a:pt x="370380" y="3619777"/>
                </a:lnTo>
                <a:lnTo>
                  <a:pt x="350995" y="3613421"/>
                </a:lnTo>
                <a:lnTo>
                  <a:pt x="332563" y="3606747"/>
                </a:lnTo>
                <a:lnTo>
                  <a:pt x="315085" y="3599438"/>
                </a:lnTo>
                <a:lnTo>
                  <a:pt x="297925" y="3592447"/>
                </a:lnTo>
                <a:lnTo>
                  <a:pt x="282353" y="3584820"/>
                </a:lnTo>
                <a:lnTo>
                  <a:pt x="267735" y="3576875"/>
                </a:lnTo>
                <a:lnTo>
                  <a:pt x="253753" y="3568613"/>
                </a:lnTo>
                <a:lnTo>
                  <a:pt x="240724" y="3560350"/>
                </a:lnTo>
                <a:lnTo>
                  <a:pt x="229283" y="3551770"/>
                </a:lnTo>
                <a:lnTo>
                  <a:pt x="218796" y="3542872"/>
                </a:lnTo>
                <a:lnTo>
                  <a:pt x="213712" y="3538423"/>
                </a:lnTo>
                <a:lnTo>
                  <a:pt x="208945" y="3533656"/>
                </a:lnTo>
                <a:lnTo>
                  <a:pt x="204814" y="3529207"/>
                </a:lnTo>
                <a:lnTo>
                  <a:pt x="200683" y="3524440"/>
                </a:lnTo>
                <a:lnTo>
                  <a:pt x="196869" y="3519674"/>
                </a:lnTo>
                <a:lnTo>
                  <a:pt x="193374" y="3514907"/>
                </a:lnTo>
                <a:lnTo>
                  <a:pt x="190196" y="3510140"/>
                </a:lnTo>
                <a:lnTo>
                  <a:pt x="187653" y="3505055"/>
                </a:lnTo>
                <a:lnTo>
                  <a:pt x="185111" y="3500288"/>
                </a:lnTo>
                <a:lnTo>
                  <a:pt x="182887" y="3495204"/>
                </a:lnTo>
                <a:lnTo>
                  <a:pt x="181298" y="3490437"/>
                </a:lnTo>
                <a:lnTo>
                  <a:pt x="179709" y="3485352"/>
                </a:lnTo>
                <a:lnTo>
                  <a:pt x="178438" y="3480268"/>
                </a:lnTo>
                <a:lnTo>
                  <a:pt x="177802" y="3475183"/>
                </a:lnTo>
                <a:lnTo>
                  <a:pt x="176849" y="3470099"/>
                </a:lnTo>
                <a:lnTo>
                  <a:pt x="176849" y="3464696"/>
                </a:lnTo>
                <a:lnTo>
                  <a:pt x="176531" y="3464696"/>
                </a:lnTo>
                <a:lnTo>
                  <a:pt x="176531" y="3333132"/>
                </a:lnTo>
                <a:lnTo>
                  <a:pt x="176213" y="3329318"/>
                </a:lnTo>
                <a:lnTo>
                  <a:pt x="176531" y="3322327"/>
                </a:lnTo>
                <a:lnTo>
                  <a:pt x="177802" y="3314700"/>
                </a:lnTo>
                <a:close/>
                <a:moveTo>
                  <a:pt x="1771445" y="3307529"/>
                </a:moveTo>
                <a:lnTo>
                  <a:pt x="1771445" y="3411258"/>
                </a:lnTo>
                <a:lnTo>
                  <a:pt x="1789215" y="3413478"/>
                </a:lnTo>
                <a:lnTo>
                  <a:pt x="1807301" y="3415698"/>
                </a:lnTo>
                <a:lnTo>
                  <a:pt x="1825388" y="3417285"/>
                </a:lnTo>
                <a:lnTo>
                  <a:pt x="1843792" y="3419505"/>
                </a:lnTo>
                <a:lnTo>
                  <a:pt x="1843792" y="3315777"/>
                </a:lnTo>
                <a:lnTo>
                  <a:pt x="1825388" y="3314191"/>
                </a:lnTo>
                <a:lnTo>
                  <a:pt x="1807301" y="3312287"/>
                </a:lnTo>
                <a:lnTo>
                  <a:pt x="1789215" y="3309750"/>
                </a:lnTo>
                <a:lnTo>
                  <a:pt x="1771445" y="3307529"/>
                </a:lnTo>
                <a:close/>
                <a:moveTo>
                  <a:pt x="3178346" y="3281045"/>
                </a:moveTo>
                <a:lnTo>
                  <a:pt x="3178346" y="3395980"/>
                </a:lnTo>
                <a:lnTo>
                  <a:pt x="3201835" y="3396298"/>
                </a:lnTo>
                <a:lnTo>
                  <a:pt x="3225959" y="3396615"/>
                </a:lnTo>
                <a:lnTo>
                  <a:pt x="3258970" y="3396298"/>
                </a:lnTo>
                <a:lnTo>
                  <a:pt x="3258970" y="3281363"/>
                </a:lnTo>
                <a:lnTo>
                  <a:pt x="3225641" y="3281680"/>
                </a:lnTo>
                <a:lnTo>
                  <a:pt x="3201835" y="3281363"/>
                </a:lnTo>
                <a:lnTo>
                  <a:pt x="3178346" y="3281045"/>
                </a:lnTo>
                <a:close/>
                <a:moveTo>
                  <a:pt x="2609850" y="3275012"/>
                </a:moveTo>
                <a:lnTo>
                  <a:pt x="2613342" y="3281059"/>
                </a:lnTo>
                <a:lnTo>
                  <a:pt x="2617468" y="3287107"/>
                </a:lnTo>
                <a:lnTo>
                  <a:pt x="2621594" y="3292836"/>
                </a:lnTo>
                <a:lnTo>
                  <a:pt x="2626038" y="3298883"/>
                </a:lnTo>
                <a:lnTo>
                  <a:pt x="2631117" y="3304294"/>
                </a:lnTo>
                <a:lnTo>
                  <a:pt x="2635878" y="3310023"/>
                </a:lnTo>
                <a:lnTo>
                  <a:pt x="2641274" y="3315433"/>
                </a:lnTo>
                <a:lnTo>
                  <a:pt x="2646988" y="3320844"/>
                </a:lnTo>
                <a:lnTo>
                  <a:pt x="2658732" y="3331347"/>
                </a:lnTo>
                <a:lnTo>
                  <a:pt x="2671746" y="3341532"/>
                </a:lnTo>
                <a:lnTo>
                  <a:pt x="2685712" y="3351080"/>
                </a:lnTo>
                <a:lnTo>
                  <a:pt x="2700631" y="3360629"/>
                </a:lnTo>
                <a:lnTo>
                  <a:pt x="2715867" y="3369540"/>
                </a:lnTo>
                <a:lnTo>
                  <a:pt x="2732372" y="3378452"/>
                </a:lnTo>
                <a:lnTo>
                  <a:pt x="2749830" y="3386727"/>
                </a:lnTo>
                <a:lnTo>
                  <a:pt x="2767923" y="3394684"/>
                </a:lnTo>
                <a:lnTo>
                  <a:pt x="2786650" y="3402004"/>
                </a:lnTo>
                <a:lnTo>
                  <a:pt x="2805695" y="3409325"/>
                </a:lnTo>
                <a:lnTo>
                  <a:pt x="2826009" y="3416327"/>
                </a:lnTo>
                <a:lnTo>
                  <a:pt x="2846959" y="3422692"/>
                </a:lnTo>
                <a:lnTo>
                  <a:pt x="2867591" y="3428421"/>
                </a:lnTo>
                <a:lnTo>
                  <a:pt x="2889492" y="3434469"/>
                </a:lnTo>
                <a:lnTo>
                  <a:pt x="2912029" y="3439561"/>
                </a:lnTo>
                <a:lnTo>
                  <a:pt x="2934248" y="3444654"/>
                </a:lnTo>
                <a:lnTo>
                  <a:pt x="2957102" y="3449109"/>
                </a:lnTo>
                <a:lnTo>
                  <a:pt x="2980908" y="3453565"/>
                </a:lnTo>
                <a:lnTo>
                  <a:pt x="3004396" y="3457066"/>
                </a:lnTo>
                <a:lnTo>
                  <a:pt x="3028203" y="3460567"/>
                </a:lnTo>
                <a:lnTo>
                  <a:pt x="3052644" y="3463432"/>
                </a:lnTo>
                <a:lnTo>
                  <a:pt x="3077084" y="3465978"/>
                </a:lnTo>
                <a:lnTo>
                  <a:pt x="3101525" y="3468206"/>
                </a:lnTo>
                <a:lnTo>
                  <a:pt x="3125966" y="3470116"/>
                </a:lnTo>
                <a:lnTo>
                  <a:pt x="3150725" y="3471389"/>
                </a:lnTo>
                <a:lnTo>
                  <a:pt x="3175800" y="3472344"/>
                </a:lnTo>
                <a:lnTo>
                  <a:pt x="3200559" y="3472980"/>
                </a:lnTo>
                <a:lnTo>
                  <a:pt x="3225317" y="3473298"/>
                </a:lnTo>
                <a:lnTo>
                  <a:pt x="3246266" y="3473298"/>
                </a:lnTo>
                <a:lnTo>
                  <a:pt x="3267216" y="3472344"/>
                </a:lnTo>
                <a:lnTo>
                  <a:pt x="3288165" y="3472025"/>
                </a:lnTo>
                <a:lnTo>
                  <a:pt x="3308797" y="3470752"/>
                </a:lnTo>
                <a:lnTo>
                  <a:pt x="3329429" y="3469797"/>
                </a:lnTo>
                <a:lnTo>
                  <a:pt x="3350378" y="3468206"/>
                </a:lnTo>
                <a:lnTo>
                  <a:pt x="3371010" y="3466615"/>
                </a:lnTo>
                <a:lnTo>
                  <a:pt x="3391325" y="3464068"/>
                </a:lnTo>
                <a:lnTo>
                  <a:pt x="3411957" y="3462159"/>
                </a:lnTo>
                <a:lnTo>
                  <a:pt x="3431954" y="3459294"/>
                </a:lnTo>
                <a:lnTo>
                  <a:pt x="3451951" y="3456748"/>
                </a:lnTo>
                <a:lnTo>
                  <a:pt x="3471948" y="3453565"/>
                </a:lnTo>
                <a:lnTo>
                  <a:pt x="3491628" y="3450064"/>
                </a:lnTo>
                <a:lnTo>
                  <a:pt x="3510990" y="3446245"/>
                </a:lnTo>
                <a:lnTo>
                  <a:pt x="3530035" y="3442107"/>
                </a:lnTo>
                <a:lnTo>
                  <a:pt x="3548763" y="3437970"/>
                </a:lnTo>
                <a:lnTo>
                  <a:pt x="3567173" y="3433196"/>
                </a:lnTo>
                <a:lnTo>
                  <a:pt x="3585265" y="3428421"/>
                </a:lnTo>
                <a:lnTo>
                  <a:pt x="3603041" y="3423329"/>
                </a:lnTo>
                <a:lnTo>
                  <a:pt x="3620498" y="3418237"/>
                </a:lnTo>
                <a:lnTo>
                  <a:pt x="3637004" y="3412826"/>
                </a:lnTo>
                <a:lnTo>
                  <a:pt x="3653510" y="3406779"/>
                </a:lnTo>
                <a:lnTo>
                  <a:pt x="3669698" y="3400731"/>
                </a:lnTo>
                <a:lnTo>
                  <a:pt x="3685251" y="3394048"/>
                </a:lnTo>
                <a:lnTo>
                  <a:pt x="3700170" y="3387682"/>
                </a:lnTo>
                <a:lnTo>
                  <a:pt x="3714770" y="3380680"/>
                </a:lnTo>
                <a:lnTo>
                  <a:pt x="3728419" y="3373678"/>
                </a:lnTo>
                <a:lnTo>
                  <a:pt x="3741751" y="3366039"/>
                </a:lnTo>
                <a:lnTo>
                  <a:pt x="3754765" y="3358719"/>
                </a:lnTo>
                <a:lnTo>
                  <a:pt x="3767144" y="3350762"/>
                </a:lnTo>
                <a:lnTo>
                  <a:pt x="3778571" y="3342487"/>
                </a:lnTo>
                <a:lnTo>
                  <a:pt x="3789363" y="3333575"/>
                </a:lnTo>
                <a:lnTo>
                  <a:pt x="3789363" y="3441471"/>
                </a:lnTo>
                <a:lnTo>
                  <a:pt x="3788728" y="3442107"/>
                </a:lnTo>
                <a:lnTo>
                  <a:pt x="3788411" y="3451019"/>
                </a:lnTo>
                <a:lnTo>
                  <a:pt x="3787776" y="3456748"/>
                </a:lnTo>
                <a:lnTo>
                  <a:pt x="3786506" y="3462159"/>
                </a:lnTo>
                <a:lnTo>
                  <a:pt x="3785237" y="3467569"/>
                </a:lnTo>
                <a:lnTo>
                  <a:pt x="3783332" y="3472980"/>
                </a:lnTo>
                <a:lnTo>
                  <a:pt x="3781428" y="3478391"/>
                </a:lnTo>
                <a:lnTo>
                  <a:pt x="3778571" y="3483801"/>
                </a:lnTo>
                <a:lnTo>
                  <a:pt x="3775714" y="3489212"/>
                </a:lnTo>
                <a:lnTo>
                  <a:pt x="3772540" y="3494305"/>
                </a:lnTo>
                <a:lnTo>
                  <a:pt x="3769048" y="3499715"/>
                </a:lnTo>
                <a:lnTo>
                  <a:pt x="3765557" y="3504808"/>
                </a:lnTo>
                <a:lnTo>
                  <a:pt x="3761113" y="3509900"/>
                </a:lnTo>
                <a:lnTo>
                  <a:pt x="3756987" y="3514674"/>
                </a:lnTo>
                <a:lnTo>
                  <a:pt x="3752226" y="3519767"/>
                </a:lnTo>
                <a:lnTo>
                  <a:pt x="3747147" y="3525177"/>
                </a:lnTo>
                <a:lnTo>
                  <a:pt x="3741433" y="3529633"/>
                </a:lnTo>
                <a:lnTo>
                  <a:pt x="3736037" y="3534407"/>
                </a:lnTo>
                <a:lnTo>
                  <a:pt x="3723658" y="3543956"/>
                </a:lnTo>
                <a:lnTo>
                  <a:pt x="3710327" y="3553504"/>
                </a:lnTo>
                <a:lnTo>
                  <a:pt x="3696043" y="3562097"/>
                </a:lnTo>
                <a:lnTo>
                  <a:pt x="3680490" y="3571009"/>
                </a:lnTo>
                <a:lnTo>
                  <a:pt x="3663667" y="3579603"/>
                </a:lnTo>
                <a:lnTo>
                  <a:pt x="3646526" y="3587560"/>
                </a:lnTo>
                <a:lnTo>
                  <a:pt x="3627799" y="3595516"/>
                </a:lnTo>
                <a:lnTo>
                  <a:pt x="3608754" y="3602837"/>
                </a:lnTo>
                <a:lnTo>
                  <a:pt x="3588122" y="3609521"/>
                </a:lnTo>
                <a:lnTo>
                  <a:pt x="3566855" y="3616523"/>
                </a:lnTo>
                <a:lnTo>
                  <a:pt x="3544636" y="3622570"/>
                </a:lnTo>
                <a:lnTo>
                  <a:pt x="3522417" y="3628935"/>
                </a:lnTo>
                <a:lnTo>
                  <a:pt x="3498611" y="3634664"/>
                </a:lnTo>
                <a:lnTo>
                  <a:pt x="3474170" y="3639757"/>
                </a:lnTo>
                <a:lnTo>
                  <a:pt x="3449412" y="3644213"/>
                </a:lnTo>
                <a:lnTo>
                  <a:pt x="3423701" y="3648350"/>
                </a:lnTo>
                <a:lnTo>
                  <a:pt x="3397356" y="3652488"/>
                </a:lnTo>
                <a:lnTo>
                  <a:pt x="3370376" y="3655671"/>
                </a:lnTo>
                <a:lnTo>
                  <a:pt x="3343395" y="3658853"/>
                </a:lnTo>
                <a:lnTo>
                  <a:pt x="3315146" y="3661081"/>
                </a:lnTo>
                <a:lnTo>
                  <a:pt x="3286896" y="3662673"/>
                </a:lnTo>
                <a:lnTo>
                  <a:pt x="3258011" y="3664264"/>
                </a:lnTo>
                <a:lnTo>
                  <a:pt x="3228491" y="3664901"/>
                </a:lnTo>
                <a:lnTo>
                  <a:pt x="3198972" y="3665537"/>
                </a:lnTo>
                <a:lnTo>
                  <a:pt x="3168500" y="3664901"/>
                </a:lnTo>
                <a:lnTo>
                  <a:pt x="3138663" y="3664264"/>
                </a:lnTo>
                <a:lnTo>
                  <a:pt x="3109143" y="3662673"/>
                </a:lnTo>
                <a:lnTo>
                  <a:pt x="3080259" y="3660763"/>
                </a:lnTo>
                <a:lnTo>
                  <a:pt x="3051374" y="3658217"/>
                </a:lnTo>
                <a:lnTo>
                  <a:pt x="3023441" y="3655034"/>
                </a:lnTo>
                <a:lnTo>
                  <a:pt x="2996144" y="3651533"/>
                </a:lnTo>
                <a:lnTo>
                  <a:pt x="2969481" y="3647714"/>
                </a:lnTo>
                <a:lnTo>
                  <a:pt x="2943453" y="3643258"/>
                </a:lnTo>
                <a:lnTo>
                  <a:pt x="2917742" y="3638165"/>
                </a:lnTo>
                <a:lnTo>
                  <a:pt x="2892984" y="3633073"/>
                </a:lnTo>
                <a:lnTo>
                  <a:pt x="2869178" y="3627026"/>
                </a:lnTo>
                <a:lnTo>
                  <a:pt x="2846007" y="3620660"/>
                </a:lnTo>
                <a:lnTo>
                  <a:pt x="2823470" y="3614295"/>
                </a:lnTo>
                <a:lnTo>
                  <a:pt x="2802203" y="3607293"/>
                </a:lnTo>
                <a:lnTo>
                  <a:pt x="2781889" y="3599654"/>
                </a:lnTo>
                <a:lnTo>
                  <a:pt x="2762527" y="3592334"/>
                </a:lnTo>
                <a:lnTo>
                  <a:pt x="2743799" y="3584059"/>
                </a:lnTo>
                <a:lnTo>
                  <a:pt x="2726024" y="3575783"/>
                </a:lnTo>
                <a:lnTo>
                  <a:pt x="2709518" y="3566872"/>
                </a:lnTo>
                <a:lnTo>
                  <a:pt x="2694600" y="3557960"/>
                </a:lnTo>
                <a:lnTo>
                  <a:pt x="2679999" y="3548412"/>
                </a:lnTo>
                <a:lnTo>
                  <a:pt x="2666985" y="3538863"/>
                </a:lnTo>
                <a:lnTo>
                  <a:pt x="2660954" y="3533771"/>
                </a:lnTo>
                <a:lnTo>
                  <a:pt x="2655240" y="3528997"/>
                </a:lnTo>
                <a:lnTo>
                  <a:pt x="2650162" y="3523904"/>
                </a:lnTo>
                <a:lnTo>
                  <a:pt x="2645083" y="3518812"/>
                </a:lnTo>
                <a:lnTo>
                  <a:pt x="2639687" y="3513719"/>
                </a:lnTo>
                <a:lnTo>
                  <a:pt x="2635561" y="3508309"/>
                </a:lnTo>
                <a:lnTo>
                  <a:pt x="2631434" y="3503216"/>
                </a:lnTo>
                <a:lnTo>
                  <a:pt x="2627625" y="3497806"/>
                </a:lnTo>
                <a:lnTo>
                  <a:pt x="2624134" y="3492713"/>
                </a:lnTo>
                <a:lnTo>
                  <a:pt x="2620960" y="3486984"/>
                </a:lnTo>
                <a:lnTo>
                  <a:pt x="2618103" y="3481574"/>
                </a:lnTo>
                <a:lnTo>
                  <a:pt x="2615881" y="3476163"/>
                </a:lnTo>
                <a:lnTo>
                  <a:pt x="2613659" y="3470434"/>
                </a:lnTo>
                <a:lnTo>
                  <a:pt x="2612072" y="3465023"/>
                </a:lnTo>
                <a:lnTo>
                  <a:pt x="2610485" y="3459294"/>
                </a:lnTo>
                <a:lnTo>
                  <a:pt x="2609850" y="3453565"/>
                </a:lnTo>
                <a:lnTo>
                  <a:pt x="2609215" y="3447836"/>
                </a:lnTo>
                <a:lnTo>
                  <a:pt x="2609215" y="3442107"/>
                </a:lnTo>
                <a:lnTo>
                  <a:pt x="2608580" y="3442426"/>
                </a:lnTo>
                <a:lnTo>
                  <a:pt x="2608580" y="3295700"/>
                </a:lnTo>
                <a:lnTo>
                  <a:pt x="2608263" y="3291881"/>
                </a:lnTo>
                <a:lnTo>
                  <a:pt x="2608580" y="3283287"/>
                </a:lnTo>
                <a:lnTo>
                  <a:pt x="2609850" y="3275012"/>
                </a:lnTo>
                <a:close/>
                <a:moveTo>
                  <a:pt x="1625482" y="3274222"/>
                </a:moveTo>
                <a:lnTo>
                  <a:pt x="1625482" y="3379536"/>
                </a:lnTo>
                <a:lnTo>
                  <a:pt x="1642935" y="3384612"/>
                </a:lnTo>
                <a:lnTo>
                  <a:pt x="1661021" y="3389370"/>
                </a:lnTo>
                <a:lnTo>
                  <a:pt x="1679425" y="3394128"/>
                </a:lnTo>
                <a:lnTo>
                  <a:pt x="1698464" y="3398252"/>
                </a:lnTo>
                <a:lnTo>
                  <a:pt x="1698464" y="3294206"/>
                </a:lnTo>
                <a:lnTo>
                  <a:pt x="1679425" y="3289448"/>
                </a:lnTo>
                <a:lnTo>
                  <a:pt x="1661021" y="3284690"/>
                </a:lnTo>
                <a:lnTo>
                  <a:pt x="1642935" y="3279932"/>
                </a:lnTo>
                <a:lnTo>
                  <a:pt x="1625482" y="3274222"/>
                </a:lnTo>
                <a:close/>
                <a:moveTo>
                  <a:pt x="3016148" y="3266758"/>
                </a:moveTo>
                <a:lnTo>
                  <a:pt x="3016148" y="3382010"/>
                </a:lnTo>
                <a:lnTo>
                  <a:pt x="3035827" y="3384868"/>
                </a:lnTo>
                <a:lnTo>
                  <a:pt x="3056142" y="3387090"/>
                </a:lnTo>
                <a:lnTo>
                  <a:pt x="3076456" y="3389630"/>
                </a:lnTo>
                <a:lnTo>
                  <a:pt x="3097406" y="3391535"/>
                </a:lnTo>
                <a:lnTo>
                  <a:pt x="3097406" y="3276283"/>
                </a:lnTo>
                <a:lnTo>
                  <a:pt x="3076456" y="3274378"/>
                </a:lnTo>
                <a:lnTo>
                  <a:pt x="3056142" y="3271838"/>
                </a:lnTo>
                <a:lnTo>
                  <a:pt x="3035827" y="3269615"/>
                </a:lnTo>
                <a:lnTo>
                  <a:pt x="3016148" y="3266758"/>
                </a:lnTo>
                <a:close/>
                <a:moveTo>
                  <a:pt x="2854584" y="3230245"/>
                </a:moveTo>
                <a:lnTo>
                  <a:pt x="2854584" y="3347403"/>
                </a:lnTo>
                <a:lnTo>
                  <a:pt x="2873946" y="3352800"/>
                </a:lnTo>
                <a:lnTo>
                  <a:pt x="2893626" y="3357880"/>
                </a:lnTo>
                <a:lnTo>
                  <a:pt x="2914258" y="3362960"/>
                </a:lnTo>
                <a:lnTo>
                  <a:pt x="2935524" y="3367723"/>
                </a:lnTo>
                <a:lnTo>
                  <a:pt x="2935524" y="3251835"/>
                </a:lnTo>
                <a:lnTo>
                  <a:pt x="2914258" y="3246755"/>
                </a:lnTo>
                <a:lnTo>
                  <a:pt x="2893626" y="3241675"/>
                </a:lnTo>
                <a:lnTo>
                  <a:pt x="2873946" y="3235960"/>
                </a:lnTo>
                <a:lnTo>
                  <a:pt x="2854584" y="3230245"/>
                </a:lnTo>
                <a:close/>
                <a:moveTo>
                  <a:pt x="1480154" y="3217441"/>
                </a:moveTo>
                <a:lnTo>
                  <a:pt x="1480154" y="3305626"/>
                </a:lnTo>
                <a:lnTo>
                  <a:pt x="1482375" y="3307847"/>
                </a:lnTo>
                <a:lnTo>
                  <a:pt x="1484914" y="3310701"/>
                </a:lnTo>
                <a:lnTo>
                  <a:pt x="1491895" y="3316411"/>
                </a:lnTo>
                <a:lnTo>
                  <a:pt x="1500145" y="3322755"/>
                </a:lnTo>
                <a:lnTo>
                  <a:pt x="1509664" y="3329100"/>
                </a:lnTo>
                <a:lnTo>
                  <a:pt x="1519818" y="3335444"/>
                </a:lnTo>
                <a:lnTo>
                  <a:pt x="1530924" y="3341788"/>
                </a:lnTo>
                <a:lnTo>
                  <a:pt x="1542030" y="3347498"/>
                </a:lnTo>
                <a:lnTo>
                  <a:pt x="1553136" y="3352891"/>
                </a:lnTo>
                <a:lnTo>
                  <a:pt x="1553136" y="3255189"/>
                </a:lnTo>
                <a:lnTo>
                  <a:pt x="1539174" y="3249797"/>
                </a:lnTo>
                <a:lnTo>
                  <a:pt x="1527116" y="3244721"/>
                </a:lnTo>
                <a:lnTo>
                  <a:pt x="1516010" y="3239646"/>
                </a:lnTo>
                <a:lnTo>
                  <a:pt x="1506174" y="3234888"/>
                </a:lnTo>
                <a:lnTo>
                  <a:pt x="1497924" y="3230130"/>
                </a:lnTo>
                <a:lnTo>
                  <a:pt x="1490626" y="3226006"/>
                </a:lnTo>
                <a:lnTo>
                  <a:pt x="1484914" y="3221565"/>
                </a:lnTo>
                <a:lnTo>
                  <a:pt x="1480154" y="3217441"/>
                </a:lnTo>
                <a:close/>
                <a:moveTo>
                  <a:pt x="2426374" y="3213000"/>
                </a:moveTo>
                <a:lnTo>
                  <a:pt x="2420662" y="3217124"/>
                </a:lnTo>
                <a:lnTo>
                  <a:pt x="2413999" y="3221565"/>
                </a:lnTo>
                <a:lnTo>
                  <a:pt x="2406701" y="3226323"/>
                </a:lnTo>
                <a:lnTo>
                  <a:pt x="2399720" y="3230130"/>
                </a:lnTo>
                <a:lnTo>
                  <a:pt x="2392739" y="3234253"/>
                </a:lnTo>
                <a:lnTo>
                  <a:pt x="2385124" y="3237743"/>
                </a:lnTo>
                <a:lnTo>
                  <a:pt x="2378460" y="3240915"/>
                </a:lnTo>
                <a:lnTo>
                  <a:pt x="2371797" y="3243135"/>
                </a:lnTo>
                <a:lnTo>
                  <a:pt x="2371797" y="3350353"/>
                </a:lnTo>
                <a:lnTo>
                  <a:pt x="2379729" y="3346864"/>
                </a:lnTo>
                <a:lnTo>
                  <a:pt x="2387028" y="3342423"/>
                </a:lnTo>
                <a:lnTo>
                  <a:pt x="2394643" y="3338299"/>
                </a:lnTo>
                <a:lnTo>
                  <a:pt x="2401941" y="3333541"/>
                </a:lnTo>
                <a:lnTo>
                  <a:pt x="2409239" y="3328782"/>
                </a:lnTo>
                <a:lnTo>
                  <a:pt x="2415585" y="3324024"/>
                </a:lnTo>
                <a:lnTo>
                  <a:pt x="2421297" y="3319266"/>
                </a:lnTo>
                <a:lnTo>
                  <a:pt x="2426374" y="3314508"/>
                </a:lnTo>
                <a:lnTo>
                  <a:pt x="2426374" y="3213000"/>
                </a:lnTo>
                <a:close/>
                <a:moveTo>
                  <a:pt x="2692385" y="3167062"/>
                </a:moveTo>
                <a:lnTo>
                  <a:pt x="2692385" y="3264535"/>
                </a:lnTo>
                <a:lnTo>
                  <a:pt x="2695241" y="3267393"/>
                </a:lnTo>
                <a:lnTo>
                  <a:pt x="2698098" y="3270250"/>
                </a:lnTo>
                <a:lnTo>
                  <a:pt x="2705399" y="3276600"/>
                </a:lnTo>
                <a:lnTo>
                  <a:pt x="2714921" y="3283903"/>
                </a:lnTo>
                <a:lnTo>
                  <a:pt x="2725078" y="3290888"/>
                </a:lnTo>
                <a:lnTo>
                  <a:pt x="2737140" y="3297873"/>
                </a:lnTo>
                <a:lnTo>
                  <a:pt x="2748884" y="3305175"/>
                </a:lnTo>
                <a:lnTo>
                  <a:pt x="2761581" y="3311525"/>
                </a:lnTo>
                <a:lnTo>
                  <a:pt x="2773325" y="3317240"/>
                </a:lnTo>
                <a:lnTo>
                  <a:pt x="2773325" y="3208337"/>
                </a:lnTo>
                <a:lnTo>
                  <a:pt x="2758407" y="3202940"/>
                </a:lnTo>
                <a:lnTo>
                  <a:pt x="2744441" y="3196907"/>
                </a:lnTo>
                <a:lnTo>
                  <a:pt x="2732379" y="3191510"/>
                </a:lnTo>
                <a:lnTo>
                  <a:pt x="2721269" y="3186430"/>
                </a:lnTo>
                <a:lnTo>
                  <a:pt x="2712064" y="3180715"/>
                </a:lnTo>
                <a:lnTo>
                  <a:pt x="2704446" y="3176270"/>
                </a:lnTo>
                <a:lnTo>
                  <a:pt x="2697781" y="3171507"/>
                </a:lnTo>
                <a:lnTo>
                  <a:pt x="2692385" y="3167062"/>
                </a:lnTo>
                <a:close/>
                <a:moveTo>
                  <a:pt x="3744614" y="3161665"/>
                </a:moveTo>
                <a:lnTo>
                  <a:pt x="3737949" y="3166745"/>
                </a:lnTo>
                <a:lnTo>
                  <a:pt x="3730648" y="3171507"/>
                </a:lnTo>
                <a:lnTo>
                  <a:pt x="3722713" y="3176587"/>
                </a:lnTo>
                <a:lnTo>
                  <a:pt x="3715095" y="3180715"/>
                </a:lnTo>
                <a:lnTo>
                  <a:pt x="3706524" y="3185160"/>
                </a:lnTo>
                <a:lnTo>
                  <a:pt x="3698907" y="3189287"/>
                </a:lnTo>
                <a:lnTo>
                  <a:pt x="3691289" y="3192780"/>
                </a:lnTo>
                <a:lnTo>
                  <a:pt x="3683671" y="3195320"/>
                </a:lnTo>
                <a:lnTo>
                  <a:pt x="3683671" y="3315018"/>
                </a:lnTo>
                <a:lnTo>
                  <a:pt x="3692558" y="3310573"/>
                </a:lnTo>
                <a:lnTo>
                  <a:pt x="3701128" y="3305810"/>
                </a:lnTo>
                <a:lnTo>
                  <a:pt x="3709381" y="3301048"/>
                </a:lnTo>
                <a:lnTo>
                  <a:pt x="3717634" y="3295968"/>
                </a:lnTo>
                <a:lnTo>
                  <a:pt x="3725252" y="3290570"/>
                </a:lnTo>
                <a:lnTo>
                  <a:pt x="3732235" y="3285490"/>
                </a:lnTo>
                <a:lnTo>
                  <a:pt x="3738901" y="3279775"/>
                </a:lnTo>
                <a:lnTo>
                  <a:pt x="3744614" y="3275013"/>
                </a:lnTo>
                <a:lnTo>
                  <a:pt x="3744614" y="3161665"/>
                </a:lnTo>
                <a:close/>
                <a:moveTo>
                  <a:pt x="771525" y="3136900"/>
                </a:moveTo>
                <a:lnTo>
                  <a:pt x="805634" y="3143476"/>
                </a:lnTo>
                <a:lnTo>
                  <a:pt x="812009" y="3145042"/>
                </a:lnTo>
                <a:lnTo>
                  <a:pt x="818066" y="3146921"/>
                </a:lnTo>
                <a:lnTo>
                  <a:pt x="823167" y="3148486"/>
                </a:lnTo>
                <a:lnTo>
                  <a:pt x="827311" y="3150365"/>
                </a:lnTo>
                <a:lnTo>
                  <a:pt x="831455" y="3152557"/>
                </a:lnTo>
                <a:lnTo>
                  <a:pt x="835280" y="3155062"/>
                </a:lnTo>
                <a:lnTo>
                  <a:pt x="842612" y="3160072"/>
                </a:lnTo>
                <a:lnTo>
                  <a:pt x="845162" y="3162890"/>
                </a:lnTo>
                <a:lnTo>
                  <a:pt x="847075" y="3165082"/>
                </a:lnTo>
                <a:lnTo>
                  <a:pt x="848669" y="3167587"/>
                </a:lnTo>
                <a:lnTo>
                  <a:pt x="849944" y="3170092"/>
                </a:lnTo>
                <a:lnTo>
                  <a:pt x="850900" y="3172597"/>
                </a:lnTo>
                <a:lnTo>
                  <a:pt x="850900" y="3175416"/>
                </a:lnTo>
                <a:lnTo>
                  <a:pt x="850262" y="3177608"/>
                </a:lnTo>
                <a:lnTo>
                  <a:pt x="849625" y="3180426"/>
                </a:lnTo>
                <a:lnTo>
                  <a:pt x="848031" y="3182618"/>
                </a:lnTo>
                <a:lnTo>
                  <a:pt x="846437" y="3185123"/>
                </a:lnTo>
                <a:lnTo>
                  <a:pt x="844206" y="3187315"/>
                </a:lnTo>
                <a:lnTo>
                  <a:pt x="841656" y="3189820"/>
                </a:lnTo>
                <a:lnTo>
                  <a:pt x="838468" y="3191699"/>
                </a:lnTo>
                <a:lnTo>
                  <a:pt x="834961" y="3193577"/>
                </a:lnTo>
                <a:lnTo>
                  <a:pt x="831136" y="3195143"/>
                </a:lnTo>
                <a:lnTo>
                  <a:pt x="826992" y="3197022"/>
                </a:lnTo>
                <a:lnTo>
                  <a:pt x="820935" y="3198587"/>
                </a:lnTo>
                <a:lnTo>
                  <a:pt x="815197" y="3200153"/>
                </a:lnTo>
                <a:lnTo>
                  <a:pt x="808503" y="3201719"/>
                </a:lnTo>
                <a:lnTo>
                  <a:pt x="801171" y="3202971"/>
                </a:lnTo>
                <a:lnTo>
                  <a:pt x="787145" y="3204537"/>
                </a:lnTo>
                <a:lnTo>
                  <a:pt x="771525" y="3205163"/>
                </a:lnTo>
                <a:lnTo>
                  <a:pt x="771525" y="3136900"/>
                </a:lnTo>
                <a:close/>
                <a:moveTo>
                  <a:pt x="200025" y="3117850"/>
                </a:moveTo>
                <a:lnTo>
                  <a:pt x="200343" y="3123582"/>
                </a:lnTo>
                <a:lnTo>
                  <a:pt x="201296" y="3129631"/>
                </a:lnTo>
                <a:lnTo>
                  <a:pt x="202567" y="3135044"/>
                </a:lnTo>
                <a:lnTo>
                  <a:pt x="204155" y="3141094"/>
                </a:lnTo>
                <a:lnTo>
                  <a:pt x="206061" y="3146507"/>
                </a:lnTo>
                <a:lnTo>
                  <a:pt x="208285" y="3152238"/>
                </a:lnTo>
                <a:lnTo>
                  <a:pt x="211144" y="3157651"/>
                </a:lnTo>
                <a:lnTo>
                  <a:pt x="214321" y="3163064"/>
                </a:lnTo>
                <a:lnTo>
                  <a:pt x="217816" y="3168795"/>
                </a:lnTo>
                <a:lnTo>
                  <a:pt x="221310" y="3173890"/>
                </a:lnTo>
                <a:lnTo>
                  <a:pt x="225758" y="3179303"/>
                </a:lnTo>
                <a:lnTo>
                  <a:pt x="230206" y="3184715"/>
                </a:lnTo>
                <a:lnTo>
                  <a:pt x="235289" y="3189810"/>
                </a:lnTo>
                <a:lnTo>
                  <a:pt x="240372" y="3194904"/>
                </a:lnTo>
                <a:lnTo>
                  <a:pt x="245773" y="3199999"/>
                </a:lnTo>
                <a:lnTo>
                  <a:pt x="251809" y="3205093"/>
                </a:lnTo>
                <a:lnTo>
                  <a:pt x="251809" y="3304436"/>
                </a:lnTo>
                <a:lnTo>
                  <a:pt x="254032" y="3306983"/>
                </a:lnTo>
                <a:lnTo>
                  <a:pt x="256574" y="3309531"/>
                </a:lnTo>
                <a:lnTo>
                  <a:pt x="263563" y="3315580"/>
                </a:lnTo>
                <a:lnTo>
                  <a:pt x="271823" y="3321948"/>
                </a:lnTo>
                <a:lnTo>
                  <a:pt x="281354" y="3328317"/>
                </a:lnTo>
                <a:lnTo>
                  <a:pt x="291520" y="3335003"/>
                </a:lnTo>
                <a:lnTo>
                  <a:pt x="302639" y="3340734"/>
                </a:lnTo>
                <a:lnTo>
                  <a:pt x="313758" y="3346784"/>
                </a:lnTo>
                <a:lnTo>
                  <a:pt x="324877" y="3351879"/>
                </a:lnTo>
                <a:lnTo>
                  <a:pt x="324877" y="3249352"/>
                </a:lnTo>
                <a:lnTo>
                  <a:pt x="341715" y="3256994"/>
                </a:lnTo>
                <a:lnTo>
                  <a:pt x="359505" y="3263999"/>
                </a:lnTo>
                <a:lnTo>
                  <a:pt x="377931" y="3270685"/>
                </a:lnTo>
                <a:lnTo>
                  <a:pt x="397311" y="3277053"/>
                </a:lnTo>
                <a:lnTo>
                  <a:pt x="397311" y="3378943"/>
                </a:lnTo>
                <a:lnTo>
                  <a:pt x="414783" y="3384038"/>
                </a:lnTo>
                <a:lnTo>
                  <a:pt x="432892" y="3388814"/>
                </a:lnTo>
                <a:lnTo>
                  <a:pt x="451318" y="3393590"/>
                </a:lnTo>
                <a:lnTo>
                  <a:pt x="470379" y="3397729"/>
                </a:lnTo>
                <a:lnTo>
                  <a:pt x="470379" y="3296476"/>
                </a:lnTo>
                <a:lnTo>
                  <a:pt x="488170" y="3300615"/>
                </a:lnTo>
                <a:lnTo>
                  <a:pt x="506278" y="3303799"/>
                </a:lnTo>
                <a:lnTo>
                  <a:pt x="524386" y="3306983"/>
                </a:lnTo>
                <a:lnTo>
                  <a:pt x="543448" y="3309849"/>
                </a:lnTo>
                <a:lnTo>
                  <a:pt x="543448" y="3410465"/>
                </a:lnTo>
                <a:lnTo>
                  <a:pt x="561238" y="3412694"/>
                </a:lnTo>
                <a:lnTo>
                  <a:pt x="579347" y="3415241"/>
                </a:lnTo>
                <a:lnTo>
                  <a:pt x="597455" y="3417152"/>
                </a:lnTo>
                <a:lnTo>
                  <a:pt x="615881" y="3418744"/>
                </a:lnTo>
                <a:lnTo>
                  <a:pt x="615881" y="3318446"/>
                </a:lnTo>
                <a:lnTo>
                  <a:pt x="634307" y="3320038"/>
                </a:lnTo>
                <a:lnTo>
                  <a:pt x="652415" y="3320993"/>
                </a:lnTo>
                <a:lnTo>
                  <a:pt x="670524" y="3321948"/>
                </a:lnTo>
                <a:lnTo>
                  <a:pt x="688950" y="3322585"/>
                </a:lnTo>
                <a:lnTo>
                  <a:pt x="688950" y="3422883"/>
                </a:lnTo>
                <a:lnTo>
                  <a:pt x="710235" y="3423520"/>
                </a:lnTo>
                <a:lnTo>
                  <a:pt x="732155" y="3423520"/>
                </a:lnTo>
                <a:lnTo>
                  <a:pt x="762018" y="3423201"/>
                </a:lnTo>
                <a:lnTo>
                  <a:pt x="762018" y="3322904"/>
                </a:lnTo>
                <a:lnTo>
                  <a:pt x="790928" y="3321948"/>
                </a:lnTo>
                <a:lnTo>
                  <a:pt x="818884" y="3320675"/>
                </a:lnTo>
                <a:lnTo>
                  <a:pt x="846524" y="3318446"/>
                </a:lnTo>
                <a:lnTo>
                  <a:pt x="873845" y="3315899"/>
                </a:lnTo>
                <a:lnTo>
                  <a:pt x="900531" y="3312715"/>
                </a:lnTo>
                <a:lnTo>
                  <a:pt x="926581" y="3309212"/>
                </a:lnTo>
                <a:lnTo>
                  <a:pt x="951996" y="3304755"/>
                </a:lnTo>
                <a:lnTo>
                  <a:pt x="976776" y="3299978"/>
                </a:lnTo>
                <a:lnTo>
                  <a:pt x="1000921" y="3294884"/>
                </a:lnTo>
                <a:lnTo>
                  <a:pt x="1023794" y="3289471"/>
                </a:lnTo>
                <a:lnTo>
                  <a:pt x="1046350" y="3283421"/>
                </a:lnTo>
                <a:lnTo>
                  <a:pt x="1067953" y="3277053"/>
                </a:lnTo>
                <a:lnTo>
                  <a:pt x="1088285" y="3270048"/>
                </a:lnTo>
                <a:lnTo>
                  <a:pt x="1108300" y="3263043"/>
                </a:lnTo>
                <a:lnTo>
                  <a:pt x="1126726" y="3255083"/>
                </a:lnTo>
                <a:lnTo>
                  <a:pt x="1144516" y="3247123"/>
                </a:lnTo>
                <a:lnTo>
                  <a:pt x="1144516" y="3349968"/>
                </a:lnTo>
                <a:lnTo>
                  <a:pt x="1152459" y="3346147"/>
                </a:lnTo>
                <a:lnTo>
                  <a:pt x="1159766" y="3342008"/>
                </a:lnTo>
                <a:lnTo>
                  <a:pt x="1167390" y="3337232"/>
                </a:lnTo>
                <a:lnTo>
                  <a:pt x="1175015" y="3332456"/>
                </a:lnTo>
                <a:lnTo>
                  <a:pt x="1182004" y="3327680"/>
                </a:lnTo>
                <a:lnTo>
                  <a:pt x="1188358" y="3322904"/>
                </a:lnTo>
                <a:lnTo>
                  <a:pt x="1194076" y="3318446"/>
                </a:lnTo>
                <a:lnTo>
                  <a:pt x="1199477" y="3313988"/>
                </a:lnTo>
                <a:lnTo>
                  <a:pt x="1199477" y="3215601"/>
                </a:lnTo>
                <a:lnTo>
                  <a:pt x="1206784" y="3209870"/>
                </a:lnTo>
                <a:lnTo>
                  <a:pt x="1213455" y="3204457"/>
                </a:lnTo>
                <a:lnTo>
                  <a:pt x="1220126" y="3198725"/>
                </a:lnTo>
                <a:lnTo>
                  <a:pt x="1226163" y="3192994"/>
                </a:lnTo>
                <a:lnTo>
                  <a:pt x="1232199" y="3186944"/>
                </a:lnTo>
                <a:lnTo>
                  <a:pt x="1237282" y="3181531"/>
                </a:lnTo>
                <a:lnTo>
                  <a:pt x="1242047" y="3175163"/>
                </a:lnTo>
                <a:lnTo>
                  <a:pt x="1246177" y="3169114"/>
                </a:lnTo>
                <a:lnTo>
                  <a:pt x="1250307" y="3162745"/>
                </a:lnTo>
                <a:lnTo>
                  <a:pt x="1253802" y="3157014"/>
                </a:lnTo>
                <a:lnTo>
                  <a:pt x="1256661" y="3150646"/>
                </a:lnTo>
                <a:lnTo>
                  <a:pt x="1258885" y="3144278"/>
                </a:lnTo>
                <a:lnTo>
                  <a:pt x="1260791" y="3137910"/>
                </a:lnTo>
                <a:lnTo>
                  <a:pt x="1262379" y="3131223"/>
                </a:lnTo>
                <a:lnTo>
                  <a:pt x="1263332" y="3124855"/>
                </a:lnTo>
                <a:lnTo>
                  <a:pt x="1263650" y="3118169"/>
                </a:lnTo>
                <a:lnTo>
                  <a:pt x="1263650" y="3251581"/>
                </a:lnTo>
                <a:lnTo>
                  <a:pt x="1263332" y="3251899"/>
                </a:lnTo>
                <a:lnTo>
                  <a:pt x="1263332" y="3255720"/>
                </a:lnTo>
                <a:lnTo>
                  <a:pt x="1263015" y="3259859"/>
                </a:lnTo>
                <a:lnTo>
                  <a:pt x="1262379" y="3264635"/>
                </a:lnTo>
                <a:lnTo>
                  <a:pt x="1261426" y="3269730"/>
                </a:lnTo>
                <a:lnTo>
                  <a:pt x="1260155" y="3274506"/>
                </a:lnTo>
                <a:lnTo>
                  <a:pt x="1258567" y="3279600"/>
                </a:lnTo>
                <a:lnTo>
                  <a:pt x="1256661" y="3284377"/>
                </a:lnTo>
                <a:lnTo>
                  <a:pt x="1254119" y="3289153"/>
                </a:lnTo>
                <a:lnTo>
                  <a:pt x="1251896" y="3294247"/>
                </a:lnTo>
                <a:lnTo>
                  <a:pt x="1248719" y="3299023"/>
                </a:lnTo>
                <a:lnTo>
                  <a:pt x="1245542" y="3303162"/>
                </a:lnTo>
                <a:lnTo>
                  <a:pt x="1242365" y="3307939"/>
                </a:lnTo>
                <a:lnTo>
                  <a:pt x="1238552" y="3312715"/>
                </a:lnTo>
                <a:lnTo>
                  <a:pt x="1234423" y="3317172"/>
                </a:lnTo>
                <a:lnTo>
                  <a:pt x="1225845" y="3326088"/>
                </a:lnTo>
                <a:lnTo>
                  <a:pt x="1215997" y="3335003"/>
                </a:lnTo>
                <a:lnTo>
                  <a:pt x="1204877" y="3343600"/>
                </a:lnTo>
                <a:lnTo>
                  <a:pt x="1192488" y="3351879"/>
                </a:lnTo>
                <a:lnTo>
                  <a:pt x="1179462" y="3360157"/>
                </a:lnTo>
                <a:lnTo>
                  <a:pt x="1165802" y="3367799"/>
                </a:lnTo>
                <a:lnTo>
                  <a:pt x="1150870" y="3375122"/>
                </a:lnTo>
                <a:lnTo>
                  <a:pt x="1134986" y="3382764"/>
                </a:lnTo>
                <a:lnTo>
                  <a:pt x="1118466" y="3389769"/>
                </a:lnTo>
                <a:lnTo>
                  <a:pt x="1100993" y="3396137"/>
                </a:lnTo>
                <a:lnTo>
                  <a:pt x="1082567" y="3402824"/>
                </a:lnTo>
                <a:lnTo>
                  <a:pt x="1063506" y="3408873"/>
                </a:lnTo>
                <a:lnTo>
                  <a:pt x="1043491" y="3414286"/>
                </a:lnTo>
                <a:lnTo>
                  <a:pt x="1022841" y="3420017"/>
                </a:lnTo>
                <a:lnTo>
                  <a:pt x="1001874" y="3424794"/>
                </a:lnTo>
                <a:lnTo>
                  <a:pt x="979953" y="3429570"/>
                </a:lnTo>
                <a:lnTo>
                  <a:pt x="957397" y="3433709"/>
                </a:lnTo>
                <a:lnTo>
                  <a:pt x="934524" y="3437848"/>
                </a:lnTo>
                <a:lnTo>
                  <a:pt x="910697" y="3441032"/>
                </a:lnTo>
                <a:lnTo>
                  <a:pt x="886235" y="3444216"/>
                </a:lnTo>
                <a:lnTo>
                  <a:pt x="861773" y="3446764"/>
                </a:lnTo>
                <a:lnTo>
                  <a:pt x="836675" y="3448992"/>
                </a:lnTo>
                <a:lnTo>
                  <a:pt x="810942" y="3450584"/>
                </a:lnTo>
                <a:lnTo>
                  <a:pt x="784892" y="3451540"/>
                </a:lnTo>
                <a:lnTo>
                  <a:pt x="758841" y="3452495"/>
                </a:lnTo>
                <a:lnTo>
                  <a:pt x="732155" y="3452813"/>
                </a:lnTo>
                <a:lnTo>
                  <a:pt x="704834" y="3452495"/>
                </a:lnTo>
                <a:lnTo>
                  <a:pt x="677513" y="3451540"/>
                </a:lnTo>
                <a:lnTo>
                  <a:pt x="651145" y="3450584"/>
                </a:lnTo>
                <a:lnTo>
                  <a:pt x="625094" y="3448356"/>
                </a:lnTo>
                <a:lnTo>
                  <a:pt x="599361" y="3446445"/>
                </a:lnTo>
                <a:lnTo>
                  <a:pt x="574264" y="3443579"/>
                </a:lnTo>
                <a:lnTo>
                  <a:pt x="549484" y="3440395"/>
                </a:lnTo>
                <a:lnTo>
                  <a:pt x="525339" y="3436893"/>
                </a:lnTo>
                <a:lnTo>
                  <a:pt x="501513" y="3433072"/>
                </a:lnTo>
                <a:lnTo>
                  <a:pt x="478639" y="3428296"/>
                </a:lnTo>
                <a:lnTo>
                  <a:pt x="456718" y="3423520"/>
                </a:lnTo>
                <a:lnTo>
                  <a:pt x="434798" y="3418425"/>
                </a:lnTo>
                <a:lnTo>
                  <a:pt x="413830" y="3412694"/>
                </a:lnTo>
                <a:lnTo>
                  <a:pt x="394134" y="3406963"/>
                </a:lnTo>
                <a:lnTo>
                  <a:pt x="374755" y="3400595"/>
                </a:lnTo>
                <a:lnTo>
                  <a:pt x="356329" y="3393908"/>
                </a:lnTo>
                <a:lnTo>
                  <a:pt x="338538" y="3386585"/>
                </a:lnTo>
                <a:lnTo>
                  <a:pt x="322018" y="3379580"/>
                </a:lnTo>
                <a:lnTo>
                  <a:pt x="306134" y="3372257"/>
                </a:lnTo>
                <a:lnTo>
                  <a:pt x="291520" y="3364296"/>
                </a:lnTo>
                <a:lnTo>
                  <a:pt x="277542" y="3356018"/>
                </a:lnTo>
                <a:lnTo>
                  <a:pt x="264834" y="3347421"/>
                </a:lnTo>
                <a:lnTo>
                  <a:pt x="253079" y="3338824"/>
                </a:lnTo>
                <a:lnTo>
                  <a:pt x="242278" y="3330227"/>
                </a:lnTo>
                <a:lnTo>
                  <a:pt x="237513" y="3325451"/>
                </a:lnTo>
                <a:lnTo>
                  <a:pt x="232747" y="3320675"/>
                </a:lnTo>
                <a:lnTo>
                  <a:pt x="228617" y="3316217"/>
                </a:lnTo>
                <a:lnTo>
                  <a:pt x="224487" y="3311441"/>
                </a:lnTo>
                <a:lnTo>
                  <a:pt x="220993" y="3306983"/>
                </a:lnTo>
                <a:lnTo>
                  <a:pt x="217498" y="3302207"/>
                </a:lnTo>
                <a:lnTo>
                  <a:pt x="214321" y="3297431"/>
                </a:lnTo>
                <a:lnTo>
                  <a:pt x="211462" y="3292337"/>
                </a:lnTo>
                <a:lnTo>
                  <a:pt x="208921" y="3287561"/>
                </a:lnTo>
                <a:lnTo>
                  <a:pt x="206697" y="3282148"/>
                </a:lnTo>
                <a:lnTo>
                  <a:pt x="204791" y="3277690"/>
                </a:lnTo>
                <a:lnTo>
                  <a:pt x="203202" y="3272277"/>
                </a:lnTo>
                <a:lnTo>
                  <a:pt x="201931" y="3267183"/>
                </a:lnTo>
                <a:lnTo>
                  <a:pt x="201296" y="3262088"/>
                </a:lnTo>
                <a:lnTo>
                  <a:pt x="200978" y="3256994"/>
                </a:lnTo>
                <a:lnTo>
                  <a:pt x="200343" y="3251899"/>
                </a:lnTo>
                <a:lnTo>
                  <a:pt x="200025" y="3251899"/>
                </a:lnTo>
                <a:lnTo>
                  <a:pt x="200025" y="3117850"/>
                </a:lnTo>
                <a:close/>
                <a:moveTo>
                  <a:pt x="1263332" y="3111818"/>
                </a:moveTo>
                <a:lnTo>
                  <a:pt x="1263650" y="3117533"/>
                </a:lnTo>
                <a:lnTo>
                  <a:pt x="1263332" y="3119438"/>
                </a:lnTo>
                <a:lnTo>
                  <a:pt x="1263332" y="3116263"/>
                </a:lnTo>
                <a:lnTo>
                  <a:pt x="1263332" y="3111818"/>
                </a:lnTo>
                <a:close/>
                <a:moveTo>
                  <a:pt x="1263253" y="3110548"/>
                </a:moveTo>
                <a:lnTo>
                  <a:pt x="1263332" y="3111183"/>
                </a:lnTo>
                <a:lnTo>
                  <a:pt x="1263332" y="3111818"/>
                </a:lnTo>
                <a:lnTo>
                  <a:pt x="1263253" y="3110548"/>
                </a:lnTo>
                <a:close/>
                <a:moveTo>
                  <a:pt x="1892592" y="3107220"/>
                </a:moveTo>
                <a:lnTo>
                  <a:pt x="1892592" y="3210034"/>
                </a:lnTo>
                <a:lnTo>
                  <a:pt x="1913877" y="3210983"/>
                </a:lnTo>
                <a:lnTo>
                  <a:pt x="1935480" y="3210983"/>
                </a:lnTo>
                <a:lnTo>
                  <a:pt x="1965343" y="3210667"/>
                </a:lnTo>
                <a:lnTo>
                  <a:pt x="1965343" y="3107537"/>
                </a:lnTo>
                <a:lnTo>
                  <a:pt x="1935480" y="3107853"/>
                </a:lnTo>
                <a:lnTo>
                  <a:pt x="1913877" y="3107853"/>
                </a:lnTo>
                <a:lnTo>
                  <a:pt x="1892592" y="3107220"/>
                </a:lnTo>
                <a:close/>
                <a:moveTo>
                  <a:pt x="200819" y="3107046"/>
                </a:moveTo>
                <a:lnTo>
                  <a:pt x="200378" y="3110133"/>
                </a:lnTo>
                <a:lnTo>
                  <a:pt x="200025" y="3115072"/>
                </a:lnTo>
                <a:lnTo>
                  <a:pt x="200025" y="3110751"/>
                </a:lnTo>
                <a:lnTo>
                  <a:pt x="200819" y="3107046"/>
                </a:lnTo>
                <a:close/>
                <a:moveTo>
                  <a:pt x="2489519" y="3103562"/>
                </a:moveTo>
                <a:lnTo>
                  <a:pt x="2490471" y="3109906"/>
                </a:lnTo>
                <a:lnTo>
                  <a:pt x="2490788" y="3116568"/>
                </a:lnTo>
                <a:lnTo>
                  <a:pt x="2490788" y="3252652"/>
                </a:lnTo>
                <a:lnTo>
                  <a:pt x="2490471" y="3252969"/>
                </a:lnTo>
                <a:lnTo>
                  <a:pt x="2489836" y="3260899"/>
                </a:lnTo>
                <a:lnTo>
                  <a:pt x="2489519" y="3265657"/>
                </a:lnTo>
                <a:lnTo>
                  <a:pt x="2488250" y="3270733"/>
                </a:lnTo>
                <a:lnTo>
                  <a:pt x="2487298" y="3275491"/>
                </a:lnTo>
                <a:lnTo>
                  <a:pt x="2485711" y="3280566"/>
                </a:lnTo>
                <a:lnTo>
                  <a:pt x="2483490" y="3285325"/>
                </a:lnTo>
                <a:lnTo>
                  <a:pt x="2481269" y="3290083"/>
                </a:lnTo>
                <a:lnTo>
                  <a:pt x="2479048" y="3294841"/>
                </a:lnTo>
                <a:lnTo>
                  <a:pt x="2475874" y="3299599"/>
                </a:lnTo>
                <a:lnTo>
                  <a:pt x="2472701" y="3304357"/>
                </a:lnTo>
                <a:lnTo>
                  <a:pt x="2469528" y="3309115"/>
                </a:lnTo>
                <a:lnTo>
                  <a:pt x="2465403" y="3313874"/>
                </a:lnTo>
                <a:lnTo>
                  <a:pt x="2461595" y="3317997"/>
                </a:lnTo>
                <a:lnTo>
                  <a:pt x="2453028" y="3327196"/>
                </a:lnTo>
                <a:lnTo>
                  <a:pt x="2443191" y="3335761"/>
                </a:lnTo>
                <a:lnTo>
                  <a:pt x="2432086" y="3344643"/>
                </a:lnTo>
                <a:lnTo>
                  <a:pt x="2419710" y="3352891"/>
                </a:lnTo>
                <a:lnTo>
                  <a:pt x="2406701" y="3360504"/>
                </a:lnTo>
                <a:lnTo>
                  <a:pt x="2393056" y="3368434"/>
                </a:lnTo>
                <a:lnTo>
                  <a:pt x="2378143" y="3376047"/>
                </a:lnTo>
                <a:lnTo>
                  <a:pt x="2362277" y="3383660"/>
                </a:lnTo>
                <a:lnTo>
                  <a:pt x="2345777" y="3390322"/>
                </a:lnTo>
                <a:lnTo>
                  <a:pt x="2328325" y="3396983"/>
                </a:lnTo>
                <a:lnTo>
                  <a:pt x="2309921" y="3403327"/>
                </a:lnTo>
                <a:lnTo>
                  <a:pt x="2290882" y="3409671"/>
                </a:lnTo>
                <a:lnTo>
                  <a:pt x="2270892" y="3415064"/>
                </a:lnTo>
                <a:lnTo>
                  <a:pt x="2250267" y="3420139"/>
                </a:lnTo>
                <a:lnTo>
                  <a:pt x="2229324" y="3425215"/>
                </a:lnTo>
                <a:lnTo>
                  <a:pt x="2207430" y="3429973"/>
                </a:lnTo>
                <a:lnTo>
                  <a:pt x="2184901" y="3434414"/>
                </a:lnTo>
                <a:lnTo>
                  <a:pt x="2162054" y="3437903"/>
                </a:lnTo>
                <a:lnTo>
                  <a:pt x="2138256" y="3441393"/>
                </a:lnTo>
                <a:lnTo>
                  <a:pt x="2113823" y="3444565"/>
                </a:lnTo>
                <a:lnTo>
                  <a:pt x="2089390" y="3447102"/>
                </a:lnTo>
                <a:lnTo>
                  <a:pt x="2064323" y="3449006"/>
                </a:lnTo>
                <a:lnTo>
                  <a:pt x="2038621" y="3450909"/>
                </a:lnTo>
                <a:lnTo>
                  <a:pt x="2012601" y="3452178"/>
                </a:lnTo>
                <a:lnTo>
                  <a:pt x="1986582" y="3452812"/>
                </a:lnTo>
                <a:lnTo>
                  <a:pt x="1959928" y="3452812"/>
                </a:lnTo>
                <a:lnTo>
                  <a:pt x="1932639" y="3452812"/>
                </a:lnTo>
                <a:lnTo>
                  <a:pt x="1905350" y="3452178"/>
                </a:lnTo>
                <a:lnTo>
                  <a:pt x="1879014" y="3450592"/>
                </a:lnTo>
                <a:lnTo>
                  <a:pt x="1852994" y="3449006"/>
                </a:lnTo>
                <a:lnTo>
                  <a:pt x="1827292" y="3446468"/>
                </a:lnTo>
                <a:lnTo>
                  <a:pt x="1802224" y="3443930"/>
                </a:lnTo>
                <a:lnTo>
                  <a:pt x="1777157" y="3441075"/>
                </a:lnTo>
                <a:lnTo>
                  <a:pt x="1753359" y="3437269"/>
                </a:lnTo>
                <a:lnTo>
                  <a:pt x="1729560" y="3433145"/>
                </a:lnTo>
                <a:lnTo>
                  <a:pt x="1706714" y="3428704"/>
                </a:lnTo>
                <a:lnTo>
                  <a:pt x="1684502" y="3424263"/>
                </a:lnTo>
                <a:lnTo>
                  <a:pt x="1662925" y="3418871"/>
                </a:lnTo>
                <a:lnTo>
                  <a:pt x="1641983" y="3413478"/>
                </a:lnTo>
                <a:lnTo>
                  <a:pt x="1622309" y="3407134"/>
                </a:lnTo>
                <a:lnTo>
                  <a:pt x="1602953" y="3400790"/>
                </a:lnTo>
                <a:lnTo>
                  <a:pt x="1584549" y="3394445"/>
                </a:lnTo>
                <a:lnTo>
                  <a:pt x="1566780" y="3387467"/>
                </a:lnTo>
                <a:lnTo>
                  <a:pt x="1550280" y="3380488"/>
                </a:lnTo>
                <a:lnTo>
                  <a:pt x="1534414" y="3372558"/>
                </a:lnTo>
                <a:lnTo>
                  <a:pt x="1519501" y="3364945"/>
                </a:lnTo>
                <a:lnTo>
                  <a:pt x="1505539" y="3356697"/>
                </a:lnTo>
                <a:lnTo>
                  <a:pt x="1493164" y="3348450"/>
                </a:lnTo>
                <a:lnTo>
                  <a:pt x="1481106" y="3339885"/>
                </a:lnTo>
                <a:lnTo>
                  <a:pt x="1470635" y="3330686"/>
                </a:lnTo>
                <a:lnTo>
                  <a:pt x="1465875" y="3326245"/>
                </a:lnTo>
                <a:lnTo>
                  <a:pt x="1461116" y="3321487"/>
                </a:lnTo>
                <a:lnTo>
                  <a:pt x="1456673" y="3317363"/>
                </a:lnTo>
                <a:lnTo>
                  <a:pt x="1452866" y="3312605"/>
                </a:lnTo>
                <a:lnTo>
                  <a:pt x="1449375" y="3307847"/>
                </a:lnTo>
                <a:lnTo>
                  <a:pt x="1445885" y="3303088"/>
                </a:lnTo>
                <a:lnTo>
                  <a:pt x="1442712" y="3298013"/>
                </a:lnTo>
                <a:lnTo>
                  <a:pt x="1439856" y="3293255"/>
                </a:lnTo>
                <a:lnTo>
                  <a:pt x="1437000" y="3288497"/>
                </a:lnTo>
                <a:lnTo>
                  <a:pt x="1435096" y="3283421"/>
                </a:lnTo>
                <a:lnTo>
                  <a:pt x="1433192" y="3278346"/>
                </a:lnTo>
                <a:lnTo>
                  <a:pt x="1431606" y="3273588"/>
                </a:lnTo>
                <a:lnTo>
                  <a:pt x="1430337" y="3268512"/>
                </a:lnTo>
                <a:lnTo>
                  <a:pt x="1429702" y="3263437"/>
                </a:lnTo>
                <a:lnTo>
                  <a:pt x="1429385" y="3258044"/>
                </a:lnTo>
                <a:lnTo>
                  <a:pt x="1428750" y="3252969"/>
                </a:lnTo>
                <a:lnTo>
                  <a:pt x="1428750" y="3155268"/>
                </a:lnTo>
                <a:lnTo>
                  <a:pt x="1438269" y="3162881"/>
                </a:lnTo>
                <a:lnTo>
                  <a:pt x="1449058" y="3170177"/>
                </a:lnTo>
                <a:lnTo>
                  <a:pt x="1459846" y="3177473"/>
                </a:lnTo>
                <a:lnTo>
                  <a:pt x="1471270" y="3184134"/>
                </a:lnTo>
                <a:lnTo>
                  <a:pt x="1483645" y="3190795"/>
                </a:lnTo>
                <a:lnTo>
                  <a:pt x="1496337" y="3197140"/>
                </a:lnTo>
                <a:lnTo>
                  <a:pt x="1509347" y="3203484"/>
                </a:lnTo>
                <a:lnTo>
                  <a:pt x="1522674" y="3209194"/>
                </a:lnTo>
                <a:lnTo>
                  <a:pt x="1536953" y="3215221"/>
                </a:lnTo>
                <a:lnTo>
                  <a:pt x="1550915" y="3220613"/>
                </a:lnTo>
                <a:lnTo>
                  <a:pt x="1566145" y="3226006"/>
                </a:lnTo>
                <a:lnTo>
                  <a:pt x="1581376" y="3231081"/>
                </a:lnTo>
                <a:lnTo>
                  <a:pt x="1597242" y="3235839"/>
                </a:lnTo>
                <a:lnTo>
                  <a:pt x="1612790" y="3240598"/>
                </a:lnTo>
                <a:lnTo>
                  <a:pt x="1628973" y="3244721"/>
                </a:lnTo>
                <a:lnTo>
                  <a:pt x="1646108" y="3248845"/>
                </a:lnTo>
                <a:lnTo>
                  <a:pt x="1662608" y="3252652"/>
                </a:lnTo>
                <a:lnTo>
                  <a:pt x="1680060" y="3256141"/>
                </a:lnTo>
                <a:lnTo>
                  <a:pt x="1697195" y="3259313"/>
                </a:lnTo>
                <a:lnTo>
                  <a:pt x="1714964" y="3262485"/>
                </a:lnTo>
                <a:lnTo>
                  <a:pt x="1732733" y="3265657"/>
                </a:lnTo>
                <a:lnTo>
                  <a:pt x="1750820" y="3268195"/>
                </a:lnTo>
                <a:lnTo>
                  <a:pt x="1768907" y="3270416"/>
                </a:lnTo>
                <a:lnTo>
                  <a:pt x="1786993" y="3272636"/>
                </a:lnTo>
                <a:lnTo>
                  <a:pt x="1805715" y="3274857"/>
                </a:lnTo>
                <a:lnTo>
                  <a:pt x="1824119" y="3276443"/>
                </a:lnTo>
                <a:lnTo>
                  <a:pt x="1842840" y="3277394"/>
                </a:lnTo>
                <a:lnTo>
                  <a:pt x="1861561" y="3278663"/>
                </a:lnTo>
                <a:lnTo>
                  <a:pt x="1880283" y="3279615"/>
                </a:lnTo>
                <a:lnTo>
                  <a:pt x="1898687" y="3280249"/>
                </a:lnTo>
                <a:lnTo>
                  <a:pt x="1917725" y="3280566"/>
                </a:lnTo>
                <a:lnTo>
                  <a:pt x="1936129" y="3280566"/>
                </a:lnTo>
                <a:lnTo>
                  <a:pt x="1958658" y="3280566"/>
                </a:lnTo>
                <a:lnTo>
                  <a:pt x="1981187" y="3280249"/>
                </a:lnTo>
                <a:lnTo>
                  <a:pt x="2003399" y="3278980"/>
                </a:lnTo>
                <a:lnTo>
                  <a:pt x="2025928" y="3278029"/>
                </a:lnTo>
                <a:lnTo>
                  <a:pt x="2048140" y="3276443"/>
                </a:lnTo>
                <a:lnTo>
                  <a:pt x="2070034" y="3274222"/>
                </a:lnTo>
                <a:lnTo>
                  <a:pt x="2092246" y="3272002"/>
                </a:lnTo>
                <a:lnTo>
                  <a:pt x="2114458" y="3269464"/>
                </a:lnTo>
                <a:lnTo>
                  <a:pt x="2135718" y="3266609"/>
                </a:lnTo>
                <a:lnTo>
                  <a:pt x="2157295" y="3263437"/>
                </a:lnTo>
                <a:lnTo>
                  <a:pt x="2178237" y="3259313"/>
                </a:lnTo>
                <a:lnTo>
                  <a:pt x="2198545" y="3255507"/>
                </a:lnTo>
                <a:lnTo>
                  <a:pt x="2219170" y="3251066"/>
                </a:lnTo>
                <a:lnTo>
                  <a:pt x="2239161" y="3246307"/>
                </a:lnTo>
                <a:lnTo>
                  <a:pt x="2258517" y="3241232"/>
                </a:lnTo>
                <a:lnTo>
                  <a:pt x="2277555" y="3235839"/>
                </a:lnTo>
                <a:lnTo>
                  <a:pt x="2295959" y="3230130"/>
                </a:lnTo>
                <a:lnTo>
                  <a:pt x="2314046" y="3223785"/>
                </a:lnTo>
                <a:lnTo>
                  <a:pt x="2331498" y="3217441"/>
                </a:lnTo>
                <a:lnTo>
                  <a:pt x="2348316" y="3210780"/>
                </a:lnTo>
                <a:lnTo>
                  <a:pt x="2364498" y="3203801"/>
                </a:lnTo>
                <a:lnTo>
                  <a:pt x="2380047" y="3196188"/>
                </a:lnTo>
                <a:lnTo>
                  <a:pt x="2394643" y="3188575"/>
                </a:lnTo>
                <a:lnTo>
                  <a:pt x="2408605" y="3180645"/>
                </a:lnTo>
                <a:lnTo>
                  <a:pt x="2422249" y="3171763"/>
                </a:lnTo>
                <a:lnTo>
                  <a:pt x="2434307" y="3163198"/>
                </a:lnTo>
                <a:lnTo>
                  <a:pt x="2445730" y="3153999"/>
                </a:lnTo>
                <a:lnTo>
                  <a:pt x="2456518" y="3144800"/>
                </a:lnTo>
                <a:lnTo>
                  <a:pt x="2466355" y="3134966"/>
                </a:lnTo>
                <a:lnTo>
                  <a:pt x="2471115" y="3129574"/>
                </a:lnTo>
                <a:lnTo>
                  <a:pt x="2474922" y="3124498"/>
                </a:lnTo>
                <a:lnTo>
                  <a:pt x="2479365" y="3119423"/>
                </a:lnTo>
                <a:lnTo>
                  <a:pt x="2482855" y="3114347"/>
                </a:lnTo>
                <a:lnTo>
                  <a:pt x="2486346" y="3108955"/>
                </a:lnTo>
                <a:lnTo>
                  <a:pt x="2489519" y="3103562"/>
                </a:lnTo>
                <a:close/>
                <a:moveTo>
                  <a:pt x="201789" y="3100564"/>
                </a:moveTo>
                <a:lnTo>
                  <a:pt x="201084" y="3105812"/>
                </a:lnTo>
                <a:lnTo>
                  <a:pt x="200819" y="3107046"/>
                </a:lnTo>
                <a:lnTo>
                  <a:pt x="201084" y="3105194"/>
                </a:lnTo>
                <a:lnTo>
                  <a:pt x="201789" y="3100564"/>
                </a:lnTo>
                <a:close/>
                <a:moveTo>
                  <a:pt x="1260475" y="3095625"/>
                </a:moveTo>
                <a:lnTo>
                  <a:pt x="1262062" y="3101340"/>
                </a:lnTo>
                <a:lnTo>
                  <a:pt x="1263015" y="3106738"/>
                </a:lnTo>
                <a:lnTo>
                  <a:pt x="1263253" y="3110548"/>
                </a:lnTo>
                <a:lnTo>
                  <a:pt x="1262698" y="3106103"/>
                </a:lnTo>
                <a:lnTo>
                  <a:pt x="1261745" y="3100705"/>
                </a:lnTo>
                <a:lnTo>
                  <a:pt x="1260475" y="3095625"/>
                </a:lnTo>
                <a:close/>
                <a:moveTo>
                  <a:pt x="1746773" y="3094566"/>
                </a:moveTo>
                <a:lnTo>
                  <a:pt x="1746773" y="3198013"/>
                </a:lnTo>
                <a:lnTo>
                  <a:pt x="1764563" y="3200227"/>
                </a:lnTo>
                <a:lnTo>
                  <a:pt x="1782671" y="3202758"/>
                </a:lnTo>
                <a:lnTo>
                  <a:pt x="1800780" y="3204656"/>
                </a:lnTo>
                <a:lnTo>
                  <a:pt x="1819841" y="3206238"/>
                </a:lnTo>
                <a:lnTo>
                  <a:pt x="1819841" y="3102791"/>
                </a:lnTo>
                <a:lnTo>
                  <a:pt x="1800780" y="3101210"/>
                </a:lnTo>
                <a:lnTo>
                  <a:pt x="1782671" y="3099312"/>
                </a:lnTo>
                <a:lnTo>
                  <a:pt x="1764563" y="3097097"/>
                </a:lnTo>
                <a:lnTo>
                  <a:pt x="1746773" y="3094566"/>
                </a:lnTo>
                <a:close/>
                <a:moveTo>
                  <a:pt x="1600953" y="3061666"/>
                </a:moveTo>
                <a:lnTo>
                  <a:pt x="1600953" y="3166378"/>
                </a:lnTo>
                <a:lnTo>
                  <a:pt x="1618744" y="3171756"/>
                </a:lnTo>
                <a:lnTo>
                  <a:pt x="1636217" y="3176501"/>
                </a:lnTo>
                <a:lnTo>
                  <a:pt x="1654960" y="3180930"/>
                </a:lnTo>
                <a:lnTo>
                  <a:pt x="1673704" y="3185042"/>
                </a:lnTo>
                <a:lnTo>
                  <a:pt x="1673704" y="3080963"/>
                </a:lnTo>
                <a:lnTo>
                  <a:pt x="1654960" y="3076534"/>
                </a:lnTo>
                <a:lnTo>
                  <a:pt x="1636217" y="3071789"/>
                </a:lnTo>
                <a:lnTo>
                  <a:pt x="1618108" y="3066728"/>
                </a:lnTo>
                <a:lnTo>
                  <a:pt x="1600953" y="3061666"/>
                </a:lnTo>
                <a:close/>
                <a:moveTo>
                  <a:pt x="3151360" y="3046095"/>
                </a:moveTo>
                <a:lnTo>
                  <a:pt x="3151360" y="3160713"/>
                </a:lnTo>
                <a:lnTo>
                  <a:pt x="3174848" y="3161665"/>
                </a:lnTo>
                <a:lnTo>
                  <a:pt x="3198972" y="3161665"/>
                </a:lnTo>
                <a:lnTo>
                  <a:pt x="3231983" y="3161348"/>
                </a:lnTo>
                <a:lnTo>
                  <a:pt x="3231983" y="3046413"/>
                </a:lnTo>
                <a:lnTo>
                  <a:pt x="3198972" y="3046730"/>
                </a:lnTo>
                <a:lnTo>
                  <a:pt x="3174848" y="3046413"/>
                </a:lnTo>
                <a:lnTo>
                  <a:pt x="3151360" y="3046095"/>
                </a:lnTo>
                <a:close/>
                <a:moveTo>
                  <a:pt x="3815080" y="3040062"/>
                </a:moveTo>
                <a:lnTo>
                  <a:pt x="3816033" y="3047365"/>
                </a:lnTo>
                <a:lnTo>
                  <a:pt x="3816350" y="3054985"/>
                </a:lnTo>
                <a:lnTo>
                  <a:pt x="3816350" y="3206115"/>
                </a:lnTo>
                <a:lnTo>
                  <a:pt x="3816033" y="3206432"/>
                </a:lnTo>
                <a:lnTo>
                  <a:pt x="3815398" y="3214687"/>
                </a:lnTo>
                <a:lnTo>
                  <a:pt x="3814763" y="3220720"/>
                </a:lnTo>
                <a:lnTo>
                  <a:pt x="3813493" y="3226117"/>
                </a:lnTo>
                <a:lnTo>
                  <a:pt x="3811906" y="3231197"/>
                </a:lnTo>
                <a:lnTo>
                  <a:pt x="3810319" y="3236912"/>
                </a:lnTo>
                <a:lnTo>
                  <a:pt x="3808097" y="3242310"/>
                </a:lnTo>
                <a:lnTo>
                  <a:pt x="3805558" y="3248025"/>
                </a:lnTo>
                <a:lnTo>
                  <a:pt x="3803019" y="3253105"/>
                </a:lnTo>
                <a:lnTo>
                  <a:pt x="3799844" y="3258185"/>
                </a:lnTo>
                <a:lnTo>
                  <a:pt x="3796036" y="3263583"/>
                </a:lnTo>
                <a:lnTo>
                  <a:pt x="3792226" y="3268663"/>
                </a:lnTo>
                <a:lnTo>
                  <a:pt x="3788418" y="3274060"/>
                </a:lnTo>
                <a:lnTo>
                  <a:pt x="3783974" y="3278823"/>
                </a:lnTo>
                <a:lnTo>
                  <a:pt x="3779212" y="3283903"/>
                </a:lnTo>
                <a:lnTo>
                  <a:pt x="3774134" y="3288983"/>
                </a:lnTo>
                <a:lnTo>
                  <a:pt x="3768420" y="3293745"/>
                </a:lnTo>
                <a:lnTo>
                  <a:pt x="3763024" y="3298508"/>
                </a:lnTo>
                <a:lnTo>
                  <a:pt x="3750963" y="3307715"/>
                </a:lnTo>
                <a:lnTo>
                  <a:pt x="3737314" y="3317240"/>
                </a:lnTo>
                <a:lnTo>
                  <a:pt x="3722713" y="3326448"/>
                </a:lnTo>
                <a:lnTo>
                  <a:pt x="3707477" y="3335020"/>
                </a:lnTo>
                <a:lnTo>
                  <a:pt x="3690971" y="3343275"/>
                </a:lnTo>
                <a:lnTo>
                  <a:pt x="3673513" y="3351213"/>
                </a:lnTo>
                <a:lnTo>
                  <a:pt x="3655103" y="3359150"/>
                </a:lnTo>
                <a:lnTo>
                  <a:pt x="3635424" y="3366770"/>
                </a:lnTo>
                <a:lnTo>
                  <a:pt x="3615109" y="3373755"/>
                </a:lnTo>
                <a:lnTo>
                  <a:pt x="3593842" y="3380423"/>
                </a:lnTo>
                <a:lnTo>
                  <a:pt x="3571941" y="3386773"/>
                </a:lnTo>
                <a:lnTo>
                  <a:pt x="3549087" y="3392805"/>
                </a:lnTo>
                <a:lnTo>
                  <a:pt x="3525281" y="3398203"/>
                </a:lnTo>
                <a:lnTo>
                  <a:pt x="3501157" y="3403283"/>
                </a:lnTo>
                <a:lnTo>
                  <a:pt x="3476082" y="3408045"/>
                </a:lnTo>
                <a:lnTo>
                  <a:pt x="3450371" y="3411855"/>
                </a:lnTo>
                <a:lnTo>
                  <a:pt x="3424343" y="3415983"/>
                </a:lnTo>
                <a:lnTo>
                  <a:pt x="3397680" y="3419475"/>
                </a:lnTo>
                <a:lnTo>
                  <a:pt x="3370065" y="3422333"/>
                </a:lnTo>
                <a:lnTo>
                  <a:pt x="3341815" y="3424555"/>
                </a:lnTo>
                <a:lnTo>
                  <a:pt x="3313565" y="3426460"/>
                </a:lnTo>
                <a:lnTo>
                  <a:pt x="3284680" y="3427730"/>
                </a:lnTo>
                <a:lnTo>
                  <a:pt x="3255478" y="3428683"/>
                </a:lnTo>
                <a:lnTo>
                  <a:pt x="3225959" y="3429000"/>
                </a:lnTo>
                <a:lnTo>
                  <a:pt x="3195487" y="3428683"/>
                </a:lnTo>
                <a:lnTo>
                  <a:pt x="3165650" y="3427730"/>
                </a:lnTo>
                <a:lnTo>
                  <a:pt x="3136130" y="3426143"/>
                </a:lnTo>
                <a:lnTo>
                  <a:pt x="3106928" y="3424238"/>
                </a:lnTo>
                <a:lnTo>
                  <a:pt x="3078678" y="3422015"/>
                </a:lnTo>
                <a:lnTo>
                  <a:pt x="3050428" y="3418840"/>
                </a:lnTo>
                <a:lnTo>
                  <a:pt x="3022813" y="3415030"/>
                </a:lnTo>
                <a:lnTo>
                  <a:pt x="2996150" y="3411220"/>
                </a:lnTo>
                <a:lnTo>
                  <a:pt x="2970122" y="3406775"/>
                </a:lnTo>
                <a:lnTo>
                  <a:pt x="2944729" y="3402013"/>
                </a:lnTo>
                <a:lnTo>
                  <a:pt x="2919971" y="3396615"/>
                </a:lnTo>
                <a:lnTo>
                  <a:pt x="2895847" y="3390583"/>
                </a:lnTo>
                <a:lnTo>
                  <a:pt x="2872994" y="3384868"/>
                </a:lnTo>
                <a:lnTo>
                  <a:pt x="2850775" y="3378200"/>
                </a:lnTo>
                <a:lnTo>
                  <a:pt x="2829190" y="3370898"/>
                </a:lnTo>
                <a:lnTo>
                  <a:pt x="2808876" y="3363595"/>
                </a:lnTo>
                <a:lnTo>
                  <a:pt x="2789196" y="3355975"/>
                </a:lnTo>
                <a:lnTo>
                  <a:pt x="2770469" y="3347720"/>
                </a:lnTo>
                <a:lnTo>
                  <a:pt x="2753328" y="3339465"/>
                </a:lnTo>
                <a:lnTo>
                  <a:pt x="2736823" y="3330893"/>
                </a:lnTo>
                <a:lnTo>
                  <a:pt x="2721269" y="3321685"/>
                </a:lnTo>
                <a:lnTo>
                  <a:pt x="2706986" y="3312160"/>
                </a:lnTo>
                <a:lnTo>
                  <a:pt x="2693972" y="3302635"/>
                </a:lnTo>
                <a:lnTo>
                  <a:pt x="2688258" y="3297873"/>
                </a:lnTo>
                <a:lnTo>
                  <a:pt x="2682227" y="3292793"/>
                </a:lnTo>
                <a:lnTo>
                  <a:pt x="2676831" y="3287713"/>
                </a:lnTo>
                <a:lnTo>
                  <a:pt x="2671753" y="3282950"/>
                </a:lnTo>
                <a:lnTo>
                  <a:pt x="2666991" y="3277870"/>
                </a:lnTo>
                <a:lnTo>
                  <a:pt x="2662548" y="3272473"/>
                </a:lnTo>
                <a:lnTo>
                  <a:pt x="2658104" y="3267393"/>
                </a:lnTo>
                <a:lnTo>
                  <a:pt x="2654612" y="3261995"/>
                </a:lnTo>
                <a:lnTo>
                  <a:pt x="2651121" y="3256598"/>
                </a:lnTo>
                <a:lnTo>
                  <a:pt x="2647947" y="3251200"/>
                </a:lnTo>
                <a:lnTo>
                  <a:pt x="2645090" y="3245485"/>
                </a:lnTo>
                <a:lnTo>
                  <a:pt x="2642868" y="3240405"/>
                </a:lnTo>
                <a:lnTo>
                  <a:pt x="2640329" y="3234372"/>
                </a:lnTo>
                <a:lnTo>
                  <a:pt x="2638742" y="3228975"/>
                </a:lnTo>
                <a:lnTo>
                  <a:pt x="2637789" y="3223577"/>
                </a:lnTo>
                <a:lnTo>
                  <a:pt x="2636520" y="3217862"/>
                </a:lnTo>
                <a:lnTo>
                  <a:pt x="2636202" y="3212147"/>
                </a:lnTo>
                <a:lnTo>
                  <a:pt x="2635885" y="3206432"/>
                </a:lnTo>
                <a:lnTo>
                  <a:pt x="2635250" y="3206432"/>
                </a:lnTo>
                <a:lnTo>
                  <a:pt x="2635250" y="3097530"/>
                </a:lnTo>
                <a:lnTo>
                  <a:pt x="2646360" y="3105785"/>
                </a:lnTo>
                <a:lnTo>
                  <a:pt x="2657786" y="3114040"/>
                </a:lnTo>
                <a:lnTo>
                  <a:pt x="2670166" y="3121977"/>
                </a:lnTo>
                <a:lnTo>
                  <a:pt x="2683180" y="3129597"/>
                </a:lnTo>
                <a:lnTo>
                  <a:pt x="2696511" y="3136900"/>
                </a:lnTo>
                <a:lnTo>
                  <a:pt x="2710160" y="3144202"/>
                </a:lnTo>
                <a:lnTo>
                  <a:pt x="2724761" y="3151187"/>
                </a:lnTo>
                <a:lnTo>
                  <a:pt x="2740314" y="3157855"/>
                </a:lnTo>
                <a:lnTo>
                  <a:pt x="2755550" y="3164205"/>
                </a:lnTo>
                <a:lnTo>
                  <a:pt x="2771738" y="3170237"/>
                </a:lnTo>
                <a:lnTo>
                  <a:pt x="2788244" y="3176270"/>
                </a:lnTo>
                <a:lnTo>
                  <a:pt x="2805384" y="3181985"/>
                </a:lnTo>
                <a:lnTo>
                  <a:pt x="2822525" y="3187065"/>
                </a:lnTo>
                <a:lnTo>
                  <a:pt x="2840300" y="3192145"/>
                </a:lnTo>
                <a:lnTo>
                  <a:pt x="2858393" y="3196907"/>
                </a:lnTo>
                <a:lnTo>
                  <a:pt x="2877120" y="3201670"/>
                </a:lnTo>
                <a:lnTo>
                  <a:pt x="2895530" y="3205797"/>
                </a:lnTo>
                <a:lnTo>
                  <a:pt x="2914892" y="3209925"/>
                </a:lnTo>
                <a:lnTo>
                  <a:pt x="2934255" y="3213735"/>
                </a:lnTo>
                <a:lnTo>
                  <a:pt x="2953617" y="3217227"/>
                </a:lnTo>
                <a:lnTo>
                  <a:pt x="2973614" y="3220402"/>
                </a:lnTo>
                <a:lnTo>
                  <a:pt x="2993294" y="3222942"/>
                </a:lnTo>
                <a:lnTo>
                  <a:pt x="3013926" y="3225800"/>
                </a:lnTo>
                <a:lnTo>
                  <a:pt x="3033923" y="3228340"/>
                </a:lnTo>
                <a:lnTo>
                  <a:pt x="3054555" y="3230245"/>
                </a:lnTo>
                <a:lnTo>
                  <a:pt x="3074869" y="3232150"/>
                </a:lnTo>
                <a:lnTo>
                  <a:pt x="3095819" y="3233737"/>
                </a:lnTo>
                <a:lnTo>
                  <a:pt x="3116451" y="3235007"/>
                </a:lnTo>
                <a:lnTo>
                  <a:pt x="3137400" y="3235960"/>
                </a:lnTo>
                <a:lnTo>
                  <a:pt x="3158032" y="3236595"/>
                </a:lnTo>
                <a:lnTo>
                  <a:pt x="3178981" y="3237230"/>
                </a:lnTo>
                <a:lnTo>
                  <a:pt x="3199613" y="3237230"/>
                </a:lnTo>
                <a:lnTo>
                  <a:pt x="3224372" y="3236912"/>
                </a:lnTo>
                <a:lnTo>
                  <a:pt x="3249765" y="3236595"/>
                </a:lnTo>
                <a:lnTo>
                  <a:pt x="3274523" y="3235325"/>
                </a:lnTo>
                <a:lnTo>
                  <a:pt x="3299282" y="3234055"/>
                </a:lnTo>
                <a:lnTo>
                  <a:pt x="3324040" y="3232150"/>
                </a:lnTo>
                <a:lnTo>
                  <a:pt x="3348481" y="3230245"/>
                </a:lnTo>
                <a:lnTo>
                  <a:pt x="3372922" y="3227387"/>
                </a:lnTo>
                <a:lnTo>
                  <a:pt x="3397680" y="3224530"/>
                </a:lnTo>
                <a:lnTo>
                  <a:pt x="3421486" y="3221355"/>
                </a:lnTo>
                <a:lnTo>
                  <a:pt x="3445292" y="3217545"/>
                </a:lnTo>
                <a:lnTo>
                  <a:pt x="3468464" y="3213735"/>
                </a:lnTo>
                <a:lnTo>
                  <a:pt x="3491635" y="3208972"/>
                </a:lnTo>
                <a:lnTo>
                  <a:pt x="3514171" y="3204210"/>
                </a:lnTo>
                <a:lnTo>
                  <a:pt x="3536390" y="3199130"/>
                </a:lnTo>
                <a:lnTo>
                  <a:pt x="3557974" y="3193097"/>
                </a:lnTo>
                <a:lnTo>
                  <a:pt x="3579241" y="3187065"/>
                </a:lnTo>
                <a:lnTo>
                  <a:pt x="3599873" y="3180715"/>
                </a:lnTo>
                <a:lnTo>
                  <a:pt x="3619870" y="3174047"/>
                </a:lnTo>
                <a:lnTo>
                  <a:pt x="3639233" y="3167062"/>
                </a:lnTo>
                <a:lnTo>
                  <a:pt x="3657643" y="3159442"/>
                </a:lnTo>
                <a:lnTo>
                  <a:pt x="3676053" y="3151505"/>
                </a:lnTo>
                <a:lnTo>
                  <a:pt x="3692876" y="3143250"/>
                </a:lnTo>
                <a:lnTo>
                  <a:pt x="3709381" y="3134677"/>
                </a:lnTo>
                <a:lnTo>
                  <a:pt x="3724935" y="3125470"/>
                </a:lnTo>
                <a:lnTo>
                  <a:pt x="3739853" y="3116262"/>
                </a:lnTo>
                <a:lnTo>
                  <a:pt x="3753502" y="3106420"/>
                </a:lnTo>
                <a:lnTo>
                  <a:pt x="3766198" y="3096577"/>
                </a:lnTo>
                <a:lnTo>
                  <a:pt x="3772547" y="3090862"/>
                </a:lnTo>
                <a:lnTo>
                  <a:pt x="3777943" y="3085782"/>
                </a:lnTo>
                <a:lnTo>
                  <a:pt x="3783656" y="3080385"/>
                </a:lnTo>
                <a:lnTo>
                  <a:pt x="3789052" y="3074670"/>
                </a:lnTo>
                <a:lnTo>
                  <a:pt x="3793814" y="3069272"/>
                </a:lnTo>
                <a:lnTo>
                  <a:pt x="3798575" y="3063557"/>
                </a:lnTo>
                <a:lnTo>
                  <a:pt x="3803336" y="3057842"/>
                </a:lnTo>
                <a:lnTo>
                  <a:pt x="3807145" y="3051810"/>
                </a:lnTo>
                <a:lnTo>
                  <a:pt x="3811271" y="3045777"/>
                </a:lnTo>
                <a:lnTo>
                  <a:pt x="3815080" y="3040062"/>
                </a:lnTo>
                <a:close/>
                <a:moveTo>
                  <a:pt x="2989478" y="3031808"/>
                </a:moveTo>
                <a:lnTo>
                  <a:pt x="2989478" y="3147378"/>
                </a:lnTo>
                <a:lnTo>
                  <a:pt x="3009158" y="3149918"/>
                </a:lnTo>
                <a:lnTo>
                  <a:pt x="3029472" y="3152140"/>
                </a:lnTo>
                <a:lnTo>
                  <a:pt x="3049469" y="3154363"/>
                </a:lnTo>
                <a:lnTo>
                  <a:pt x="3070419" y="3155950"/>
                </a:lnTo>
                <a:lnTo>
                  <a:pt x="3070419" y="3041333"/>
                </a:lnTo>
                <a:lnTo>
                  <a:pt x="3049469" y="3039428"/>
                </a:lnTo>
                <a:lnTo>
                  <a:pt x="3029472" y="3036888"/>
                </a:lnTo>
                <a:lnTo>
                  <a:pt x="3009158" y="3034665"/>
                </a:lnTo>
                <a:lnTo>
                  <a:pt x="2989478" y="3031808"/>
                </a:lnTo>
                <a:close/>
                <a:moveTo>
                  <a:pt x="2402802" y="3022755"/>
                </a:moveTo>
                <a:lnTo>
                  <a:pt x="2397719" y="3026235"/>
                </a:lnTo>
                <a:lnTo>
                  <a:pt x="2391365" y="3029398"/>
                </a:lnTo>
                <a:lnTo>
                  <a:pt x="2383740" y="3032878"/>
                </a:lnTo>
                <a:lnTo>
                  <a:pt x="2376433" y="3036042"/>
                </a:lnTo>
                <a:lnTo>
                  <a:pt x="2360867" y="3042369"/>
                </a:lnTo>
                <a:lnTo>
                  <a:pt x="2347841" y="3047114"/>
                </a:lnTo>
                <a:lnTo>
                  <a:pt x="2347841" y="3137274"/>
                </a:lnTo>
                <a:lnTo>
                  <a:pt x="2355784" y="3133794"/>
                </a:lnTo>
                <a:lnTo>
                  <a:pt x="2363408" y="3129681"/>
                </a:lnTo>
                <a:lnTo>
                  <a:pt x="2371033" y="3125252"/>
                </a:lnTo>
                <a:lnTo>
                  <a:pt x="2378340" y="3120507"/>
                </a:lnTo>
                <a:lnTo>
                  <a:pt x="2385329" y="3115762"/>
                </a:lnTo>
                <a:lnTo>
                  <a:pt x="2391683" y="3111017"/>
                </a:lnTo>
                <a:lnTo>
                  <a:pt x="2397719" y="3106271"/>
                </a:lnTo>
                <a:lnTo>
                  <a:pt x="2402802" y="3101526"/>
                </a:lnTo>
                <a:lnTo>
                  <a:pt x="2402802" y="3022755"/>
                </a:lnTo>
                <a:close/>
                <a:moveTo>
                  <a:pt x="698500" y="3017837"/>
                </a:moveTo>
                <a:lnTo>
                  <a:pt x="698500" y="3086100"/>
                </a:lnTo>
                <a:lnTo>
                  <a:pt x="684586" y="3083595"/>
                </a:lnTo>
                <a:lnTo>
                  <a:pt x="667825" y="3079838"/>
                </a:lnTo>
                <a:lnTo>
                  <a:pt x="659920" y="3077959"/>
                </a:lnTo>
                <a:lnTo>
                  <a:pt x="652962" y="3076393"/>
                </a:lnTo>
                <a:lnTo>
                  <a:pt x="646321" y="3074201"/>
                </a:lnTo>
                <a:lnTo>
                  <a:pt x="640313" y="3071696"/>
                </a:lnTo>
                <a:lnTo>
                  <a:pt x="634305" y="3069191"/>
                </a:lnTo>
                <a:lnTo>
                  <a:pt x="629245" y="3065433"/>
                </a:lnTo>
                <a:lnTo>
                  <a:pt x="626082" y="3063555"/>
                </a:lnTo>
                <a:lnTo>
                  <a:pt x="623869" y="3061363"/>
                </a:lnTo>
                <a:lnTo>
                  <a:pt x="622288" y="3058545"/>
                </a:lnTo>
                <a:lnTo>
                  <a:pt x="620706" y="3056353"/>
                </a:lnTo>
                <a:lnTo>
                  <a:pt x="619441" y="3053534"/>
                </a:lnTo>
                <a:lnTo>
                  <a:pt x="619125" y="3051029"/>
                </a:lnTo>
                <a:lnTo>
                  <a:pt x="619125" y="3048524"/>
                </a:lnTo>
                <a:lnTo>
                  <a:pt x="619441" y="3046019"/>
                </a:lnTo>
                <a:lnTo>
                  <a:pt x="620390" y="3043514"/>
                </a:lnTo>
                <a:lnTo>
                  <a:pt x="621971" y="3041009"/>
                </a:lnTo>
                <a:lnTo>
                  <a:pt x="623553" y="3038817"/>
                </a:lnTo>
                <a:lnTo>
                  <a:pt x="625766" y="3036312"/>
                </a:lnTo>
                <a:lnTo>
                  <a:pt x="628296" y="3034433"/>
                </a:lnTo>
                <a:lnTo>
                  <a:pt x="631142" y="3032555"/>
                </a:lnTo>
                <a:lnTo>
                  <a:pt x="634937" y="3030676"/>
                </a:lnTo>
                <a:lnTo>
                  <a:pt x="638732" y="3029110"/>
                </a:lnTo>
                <a:lnTo>
                  <a:pt x="645057" y="3026605"/>
                </a:lnTo>
                <a:lnTo>
                  <a:pt x="651697" y="3024726"/>
                </a:lnTo>
                <a:lnTo>
                  <a:pt x="658655" y="3023161"/>
                </a:lnTo>
                <a:lnTo>
                  <a:pt x="666244" y="3021595"/>
                </a:lnTo>
                <a:lnTo>
                  <a:pt x="674150" y="3020342"/>
                </a:lnTo>
                <a:lnTo>
                  <a:pt x="682056" y="3019403"/>
                </a:lnTo>
                <a:lnTo>
                  <a:pt x="698500" y="3017837"/>
                </a:lnTo>
                <a:close/>
                <a:moveTo>
                  <a:pt x="2827597" y="2994977"/>
                </a:moveTo>
                <a:lnTo>
                  <a:pt x="2827597" y="3112135"/>
                </a:lnTo>
                <a:lnTo>
                  <a:pt x="2846959" y="3117850"/>
                </a:lnTo>
                <a:lnTo>
                  <a:pt x="2866956" y="3123248"/>
                </a:lnTo>
                <a:lnTo>
                  <a:pt x="2887588" y="3128010"/>
                </a:lnTo>
                <a:lnTo>
                  <a:pt x="2908220" y="3132773"/>
                </a:lnTo>
                <a:lnTo>
                  <a:pt x="2908220" y="3016885"/>
                </a:lnTo>
                <a:lnTo>
                  <a:pt x="2887588" y="3011805"/>
                </a:lnTo>
                <a:lnTo>
                  <a:pt x="2866956" y="3006725"/>
                </a:lnTo>
                <a:lnTo>
                  <a:pt x="2846959" y="3001010"/>
                </a:lnTo>
                <a:lnTo>
                  <a:pt x="2827597" y="2994977"/>
                </a:lnTo>
                <a:close/>
                <a:moveTo>
                  <a:pt x="1455133" y="2986375"/>
                </a:moveTo>
                <a:lnTo>
                  <a:pt x="1455133" y="3092352"/>
                </a:lnTo>
                <a:lnTo>
                  <a:pt x="1457675" y="3094883"/>
                </a:lnTo>
                <a:lnTo>
                  <a:pt x="1460216" y="3097730"/>
                </a:lnTo>
                <a:lnTo>
                  <a:pt x="1466888" y="3103741"/>
                </a:lnTo>
                <a:lnTo>
                  <a:pt x="1475466" y="3110068"/>
                </a:lnTo>
                <a:lnTo>
                  <a:pt x="1484679" y="3116078"/>
                </a:lnTo>
                <a:lnTo>
                  <a:pt x="1495162" y="3122405"/>
                </a:lnTo>
                <a:lnTo>
                  <a:pt x="1505964" y="3128732"/>
                </a:lnTo>
                <a:lnTo>
                  <a:pt x="1517083" y="3134743"/>
                </a:lnTo>
                <a:lnTo>
                  <a:pt x="1528202" y="3139804"/>
                </a:lnTo>
                <a:lnTo>
                  <a:pt x="1528202" y="3033195"/>
                </a:lnTo>
                <a:lnTo>
                  <a:pt x="1517083" y="3027817"/>
                </a:lnTo>
                <a:lnTo>
                  <a:pt x="1506917" y="3022122"/>
                </a:lnTo>
                <a:lnTo>
                  <a:pt x="1497068" y="3016428"/>
                </a:lnTo>
                <a:lnTo>
                  <a:pt x="1487538" y="3010734"/>
                </a:lnTo>
                <a:lnTo>
                  <a:pt x="1478960" y="3005039"/>
                </a:lnTo>
                <a:lnTo>
                  <a:pt x="1470700" y="2998712"/>
                </a:lnTo>
                <a:lnTo>
                  <a:pt x="1462758" y="2992702"/>
                </a:lnTo>
                <a:lnTo>
                  <a:pt x="1455133" y="2986375"/>
                </a:lnTo>
                <a:close/>
                <a:moveTo>
                  <a:pt x="711352" y="2965750"/>
                </a:moveTo>
                <a:lnTo>
                  <a:pt x="709129" y="2966067"/>
                </a:lnTo>
                <a:lnTo>
                  <a:pt x="706270" y="2966384"/>
                </a:lnTo>
                <a:lnTo>
                  <a:pt x="704047" y="2966702"/>
                </a:lnTo>
                <a:lnTo>
                  <a:pt x="701824" y="2967653"/>
                </a:lnTo>
                <a:lnTo>
                  <a:pt x="700236" y="2968288"/>
                </a:lnTo>
                <a:lnTo>
                  <a:pt x="699283" y="2969556"/>
                </a:lnTo>
                <a:lnTo>
                  <a:pt x="698330" y="2970191"/>
                </a:lnTo>
                <a:lnTo>
                  <a:pt x="698012" y="2971459"/>
                </a:lnTo>
                <a:lnTo>
                  <a:pt x="698012" y="2990491"/>
                </a:lnTo>
                <a:lnTo>
                  <a:pt x="683085" y="2991760"/>
                </a:lnTo>
                <a:lnTo>
                  <a:pt x="667839" y="2993346"/>
                </a:lnTo>
                <a:lnTo>
                  <a:pt x="653865" y="2995249"/>
                </a:lnTo>
                <a:lnTo>
                  <a:pt x="639890" y="2997786"/>
                </a:lnTo>
                <a:lnTo>
                  <a:pt x="626550" y="3000641"/>
                </a:lnTo>
                <a:lnTo>
                  <a:pt x="613846" y="3004130"/>
                </a:lnTo>
                <a:lnTo>
                  <a:pt x="602094" y="3007619"/>
                </a:lnTo>
                <a:lnTo>
                  <a:pt x="590978" y="3012060"/>
                </a:lnTo>
                <a:lnTo>
                  <a:pt x="583673" y="3015549"/>
                </a:lnTo>
                <a:lnTo>
                  <a:pt x="576368" y="3019355"/>
                </a:lnTo>
                <a:lnTo>
                  <a:pt x="570015" y="3023162"/>
                </a:lnTo>
                <a:lnTo>
                  <a:pt x="564616" y="3026968"/>
                </a:lnTo>
                <a:lnTo>
                  <a:pt x="559852" y="3031092"/>
                </a:lnTo>
                <a:lnTo>
                  <a:pt x="556041" y="3035215"/>
                </a:lnTo>
                <a:lnTo>
                  <a:pt x="552865" y="3039656"/>
                </a:lnTo>
                <a:lnTo>
                  <a:pt x="550324" y="3044096"/>
                </a:lnTo>
                <a:lnTo>
                  <a:pt x="548736" y="3048854"/>
                </a:lnTo>
                <a:lnTo>
                  <a:pt x="547783" y="3052978"/>
                </a:lnTo>
                <a:lnTo>
                  <a:pt x="547783" y="3057736"/>
                </a:lnTo>
                <a:lnTo>
                  <a:pt x="548736" y="3062176"/>
                </a:lnTo>
                <a:lnTo>
                  <a:pt x="550324" y="3066617"/>
                </a:lnTo>
                <a:lnTo>
                  <a:pt x="552865" y="3070741"/>
                </a:lnTo>
                <a:lnTo>
                  <a:pt x="556358" y="3075181"/>
                </a:lnTo>
                <a:lnTo>
                  <a:pt x="560805" y="3079622"/>
                </a:lnTo>
                <a:lnTo>
                  <a:pt x="564934" y="3083111"/>
                </a:lnTo>
                <a:lnTo>
                  <a:pt x="570015" y="3086917"/>
                </a:lnTo>
                <a:lnTo>
                  <a:pt x="576050" y="3090089"/>
                </a:lnTo>
                <a:lnTo>
                  <a:pt x="582720" y="3093578"/>
                </a:lnTo>
                <a:lnTo>
                  <a:pt x="589390" y="3096433"/>
                </a:lnTo>
                <a:lnTo>
                  <a:pt x="597012" y="3099288"/>
                </a:lnTo>
                <a:lnTo>
                  <a:pt x="605270" y="3101825"/>
                </a:lnTo>
                <a:lnTo>
                  <a:pt x="613528" y="3104046"/>
                </a:lnTo>
                <a:lnTo>
                  <a:pt x="645607" y="3110707"/>
                </a:lnTo>
                <a:lnTo>
                  <a:pt x="698012" y="3121808"/>
                </a:lnTo>
                <a:lnTo>
                  <a:pt x="698012" y="3203010"/>
                </a:lnTo>
                <a:lnTo>
                  <a:pt x="684673" y="3201424"/>
                </a:lnTo>
                <a:lnTo>
                  <a:pt x="672286" y="3199203"/>
                </a:lnTo>
                <a:lnTo>
                  <a:pt x="657993" y="3196983"/>
                </a:lnTo>
                <a:lnTo>
                  <a:pt x="643066" y="3193494"/>
                </a:lnTo>
                <a:lnTo>
                  <a:pt x="629409" y="3189370"/>
                </a:lnTo>
                <a:lnTo>
                  <a:pt x="617022" y="3185247"/>
                </a:lnTo>
                <a:lnTo>
                  <a:pt x="613846" y="3183978"/>
                </a:lnTo>
                <a:lnTo>
                  <a:pt x="610670" y="3182709"/>
                </a:lnTo>
                <a:lnTo>
                  <a:pt x="608129" y="3181441"/>
                </a:lnTo>
                <a:lnTo>
                  <a:pt x="608446" y="3181441"/>
                </a:lnTo>
                <a:lnTo>
                  <a:pt x="608129" y="3181123"/>
                </a:lnTo>
                <a:lnTo>
                  <a:pt x="604317" y="3179220"/>
                </a:lnTo>
                <a:lnTo>
                  <a:pt x="602412" y="3177951"/>
                </a:lnTo>
                <a:lnTo>
                  <a:pt x="600506" y="3177000"/>
                </a:lnTo>
                <a:lnTo>
                  <a:pt x="595424" y="3175731"/>
                </a:lnTo>
                <a:lnTo>
                  <a:pt x="590343" y="3174780"/>
                </a:lnTo>
                <a:lnTo>
                  <a:pt x="584308" y="3174780"/>
                </a:lnTo>
                <a:lnTo>
                  <a:pt x="578273" y="3175414"/>
                </a:lnTo>
                <a:lnTo>
                  <a:pt x="572556" y="3176048"/>
                </a:lnTo>
                <a:lnTo>
                  <a:pt x="566522" y="3177634"/>
                </a:lnTo>
                <a:lnTo>
                  <a:pt x="560805" y="3179220"/>
                </a:lnTo>
                <a:lnTo>
                  <a:pt x="555405" y="3181123"/>
                </a:lnTo>
                <a:lnTo>
                  <a:pt x="551277" y="3183661"/>
                </a:lnTo>
                <a:lnTo>
                  <a:pt x="547148" y="3185881"/>
                </a:lnTo>
                <a:lnTo>
                  <a:pt x="544607" y="3188736"/>
                </a:lnTo>
                <a:lnTo>
                  <a:pt x="543336" y="3190005"/>
                </a:lnTo>
                <a:lnTo>
                  <a:pt x="542383" y="3190956"/>
                </a:lnTo>
                <a:lnTo>
                  <a:pt x="542066" y="3192542"/>
                </a:lnTo>
                <a:lnTo>
                  <a:pt x="542066" y="3193811"/>
                </a:lnTo>
                <a:lnTo>
                  <a:pt x="542066" y="3195080"/>
                </a:lnTo>
                <a:lnTo>
                  <a:pt x="543019" y="3196031"/>
                </a:lnTo>
                <a:lnTo>
                  <a:pt x="543654" y="3197300"/>
                </a:lnTo>
                <a:lnTo>
                  <a:pt x="545242" y="3198569"/>
                </a:lnTo>
                <a:lnTo>
                  <a:pt x="550959" y="3202058"/>
                </a:lnTo>
                <a:lnTo>
                  <a:pt x="557629" y="3205547"/>
                </a:lnTo>
                <a:lnTo>
                  <a:pt x="564299" y="3208719"/>
                </a:lnTo>
                <a:lnTo>
                  <a:pt x="572239" y="3211891"/>
                </a:lnTo>
                <a:lnTo>
                  <a:pt x="580497" y="3214746"/>
                </a:lnTo>
                <a:lnTo>
                  <a:pt x="589072" y="3216966"/>
                </a:lnTo>
                <a:lnTo>
                  <a:pt x="598600" y="3219821"/>
                </a:lnTo>
                <a:lnTo>
                  <a:pt x="608446" y="3221724"/>
                </a:lnTo>
                <a:lnTo>
                  <a:pt x="618610" y="3223627"/>
                </a:lnTo>
                <a:lnTo>
                  <a:pt x="629409" y="3225847"/>
                </a:lnTo>
                <a:lnTo>
                  <a:pt x="651324" y="3229019"/>
                </a:lnTo>
                <a:lnTo>
                  <a:pt x="674192" y="3230923"/>
                </a:lnTo>
                <a:lnTo>
                  <a:pt x="698012" y="3232509"/>
                </a:lnTo>
                <a:lnTo>
                  <a:pt x="698012" y="3251223"/>
                </a:lnTo>
                <a:lnTo>
                  <a:pt x="698330" y="3252492"/>
                </a:lnTo>
                <a:lnTo>
                  <a:pt x="699283" y="3253443"/>
                </a:lnTo>
                <a:lnTo>
                  <a:pt x="700236" y="3254395"/>
                </a:lnTo>
                <a:lnTo>
                  <a:pt x="701824" y="3255346"/>
                </a:lnTo>
                <a:lnTo>
                  <a:pt x="704047" y="3255981"/>
                </a:lnTo>
                <a:lnTo>
                  <a:pt x="706270" y="3256298"/>
                </a:lnTo>
                <a:lnTo>
                  <a:pt x="709129" y="3256932"/>
                </a:lnTo>
                <a:lnTo>
                  <a:pt x="711352" y="3257249"/>
                </a:lnTo>
                <a:lnTo>
                  <a:pt x="758358" y="3257249"/>
                </a:lnTo>
                <a:lnTo>
                  <a:pt x="760581" y="3256932"/>
                </a:lnTo>
                <a:lnTo>
                  <a:pt x="763440" y="3256298"/>
                </a:lnTo>
                <a:lnTo>
                  <a:pt x="765345" y="3255981"/>
                </a:lnTo>
                <a:lnTo>
                  <a:pt x="767886" y="3255346"/>
                </a:lnTo>
                <a:lnTo>
                  <a:pt x="769474" y="3254395"/>
                </a:lnTo>
                <a:lnTo>
                  <a:pt x="770427" y="3253443"/>
                </a:lnTo>
                <a:lnTo>
                  <a:pt x="771380" y="3252492"/>
                </a:lnTo>
                <a:lnTo>
                  <a:pt x="771698" y="3251223"/>
                </a:lnTo>
                <a:lnTo>
                  <a:pt x="771698" y="3231874"/>
                </a:lnTo>
                <a:lnTo>
                  <a:pt x="786308" y="3230923"/>
                </a:lnTo>
                <a:lnTo>
                  <a:pt x="800600" y="3229654"/>
                </a:lnTo>
                <a:lnTo>
                  <a:pt x="814257" y="3228068"/>
                </a:lnTo>
                <a:lnTo>
                  <a:pt x="827279" y="3226165"/>
                </a:lnTo>
                <a:lnTo>
                  <a:pt x="839984" y="3223627"/>
                </a:lnTo>
                <a:lnTo>
                  <a:pt x="851418" y="3221090"/>
                </a:lnTo>
                <a:lnTo>
                  <a:pt x="862534" y="3217918"/>
                </a:lnTo>
                <a:lnTo>
                  <a:pt x="872062" y="3214746"/>
                </a:lnTo>
                <a:lnTo>
                  <a:pt x="880002" y="3211257"/>
                </a:lnTo>
                <a:lnTo>
                  <a:pt x="886990" y="3208085"/>
                </a:lnTo>
                <a:lnTo>
                  <a:pt x="893660" y="3204278"/>
                </a:lnTo>
                <a:lnTo>
                  <a:pt x="899694" y="3200472"/>
                </a:lnTo>
                <a:lnTo>
                  <a:pt x="904776" y="3196666"/>
                </a:lnTo>
                <a:lnTo>
                  <a:pt x="909540" y="3192542"/>
                </a:lnTo>
                <a:lnTo>
                  <a:pt x="913352" y="3188419"/>
                </a:lnTo>
                <a:lnTo>
                  <a:pt x="916528" y="3184295"/>
                </a:lnTo>
                <a:lnTo>
                  <a:pt x="919069" y="3179855"/>
                </a:lnTo>
                <a:lnTo>
                  <a:pt x="920657" y="3175414"/>
                </a:lnTo>
                <a:lnTo>
                  <a:pt x="921609" y="3170973"/>
                </a:lnTo>
                <a:lnTo>
                  <a:pt x="921927" y="3166533"/>
                </a:lnTo>
                <a:lnTo>
                  <a:pt x="921292" y="3161775"/>
                </a:lnTo>
                <a:lnTo>
                  <a:pt x="920021" y="3157651"/>
                </a:lnTo>
                <a:lnTo>
                  <a:pt x="917798" y="3153210"/>
                </a:lnTo>
                <a:lnTo>
                  <a:pt x="914622" y="3148453"/>
                </a:lnTo>
                <a:lnTo>
                  <a:pt x="912716" y="3146549"/>
                </a:lnTo>
                <a:lnTo>
                  <a:pt x="910493" y="3144012"/>
                </a:lnTo>
                <a:lnTo>
                  <a:pt x="905411" y="3139888"/>
                </a:lnTo>
                <a:lnTo>
                  <a:pt x="899059" y="3135765"/>
                </a:lnTo>
                <a:lnTo>
                  <a:pt x="892389" y="3132276"/>
                </a:lnTo>
                <a:lnTo>
                  <a:pt x="884449" y="3128787"/>
                </a:lnTo>
                <a:lnTo>
                  <a:pt x="876191" y="3125615"/>
                </a:lnTo>
                <a:lnTo>
                  <a:pt x="867298" y="3122443"/>
                </a:lnTo>
                <a:lnTo>
                  <a:pt x="857452" y="3119588"/>
                </a:lnTo>
                <a:lnTo>
                  <a:pt x="847606" y="3117051"/>
                </a:lnTo>
                <a:lnTo>
                  <a:pt x="836808" y="3114196"/>
                </a:lnTo>
                <a:lnTo>
                  <a:pt x="815528" y="3109438"/>
                </a:lnTo>
                <a:lnTo>
                  <a:pt x="793613" y="3104997"/>
                </a:lnTo>
                <a:lnTo>
                  <a:pt x="771698" y="3101191"/>
                </a:lnTo>
                <a:lnTo>
                  <a:pt x="771698" y="3019673"/>
                </a:lnTo>
                <a:lnTo>
                  <a:pt x="790754" y="3021893"/>
                </a:lnTo>
                <a:lnTo>
                  <a:pt x="797742" y="3023162"/>
                </a:lnTo>
                <a:lnTo>
                  <a:pt x="805047" y="3024748"/>
                </a:lnTo>
                <a:lnTo>
                  <a:pt x="819974" y="3028554"/>
                </a:lnTo>
                <a:lnTo>
                  <a:pt x="834584" y="3033312"/>
                </a:lnTo>
                <a:lnTo>
                  <a:pt x="846336" y="3037435"/>
                </a:lnTo>
                <a:lnTo>
                  <a:pt x="853006" y="3039973"/>
                </a:lnTo>
                <a:lnTo>
                  <a:pt x="855547" y="3041242"/>
                </a:lnTo>
                <a:lnTo>
                  <a:pt x="859358" y="3043779"/>
                </a:lnTo>
                <a:lnTo>
                  <a:pt x="861264" y="3044731"/>
                </a:lnTo>
                <a:lnTo>
                  <a:pt x="863169" y="3046000"/>
                </a:lnTo>
                <a:lnTo>
                  <a:pt x="867933" y="3047268"/>
                </a:lnTo>
                <a:lnTo>
                  <a:pt x="873650" y="3047903"/>
                </a:lnTo>
                <a:lnTo>
                  <a:pt x="879367" y="3048220"/>
                </a:lnTo>
                <a:lnTo>
                  <a:pt x="885402" y="3047586"/>
                </a:lnTo>
                <a:lnTo>
                  <a:pt x="891436" y="3046634"/>
                </a:lnTo>
                <a:lnTo>
                  <a:pt x="897153" y="3045682"/>
                </a:lnTo>
                <a:lnTo>
                  <a:pt x="902870" y="3043779"/>
                </a:lnTo>
                <a:lnTo>
                  <a:pt x="907952" y="3041559"/>
                </a:lnTo>
                <a:lnTo>
                  <a:pt x="912716" y="3039339"/>
                </a:lnTo>
                <a:lnTo>
                  <a:pt x="916528" y="3036801"/>
                </a:lnTo>
                <a:lnTo>
                  <a:pt x="919386" y="3034263"/>
                </a:lnTo>
                <a:lnTo>
                  <a:pt x="920657" y="3032995"/>
                </a:lnTo>
                <a:lnTo>
                  <a:pt x="921292" y="3031726"/>
                </a:lnTo>
                <a:lnTo>
                  <a:pt x="921609" y="3030140"/>
                </a:lnTo>
                <a:lnTo>
                  <a:pt x="921609" y="3029188"/>
                </a:lnTo>
                <a:lnTo>
                  <a:pt x="921292" y="3027920"/>
                </a:lnTo>
                <a:lnTo>
                  <a:pt x="920974" y="3026651"/>
                </a:lnTo>
                <a:lnTo>
                  <a:pt x="919704" y="3025382"/>
                </a:lnTo>
                <a:lnTo>
                  <a:pt x="918433" y="3024431"/>
                </a:lnTo>
                <a:lnTo>
                  <a:pt x="914304" y="3021576"/>
                </a:lnTo>
                <a:lnTo>
                  <a:pt x="909540" y="3018721"/>
                </a:lnTo>
                <a:lnTo>
                  <a:pt x="903823" y="3016501"/>
                </a:lnTo>
                <a:lnTo>
                  <a:pt x="898424" y="3013963"/>
                </a:lnTo>
                <a:lnTo>
                  <a:pt x="885402" y="3009205"/>
                </a:lnTo>
                <a:lnTo>
                  <a:pt x="871109" y="3005082"/>
                </a:lnTo>
                <a:lnTo>
                  <a:pt x="856182" y="3000958"/>
                </a:lnTo>
                <a:lnTo>
                  <a:pt x="840936" y="2997469"/>
                </a:lnTo>
                <a:lnTo>
                  <a:pt x="825374" y="2994614"/>
                </a:lnTo>
                <a:lnTo>
                  <a:pt x="810764" y="2992711"/>
                </a:lnTo>
                <a:lnTo>
                  <a:pt x="791389" y="2990808"/>
                </a:lnTo>
                <a:lnTo>
                  <a:pt x="771698" y="2989539"/>
                </a:lnTo>
                <a:lnTo>
                  <a:pt x="771698" y="2971459"/>
                </a:lnTo>
                <a:lnTo>
                  <a:pt x="771380" y="2970191"/>
                </a:lnTo>
                <a:lnTo>
                  <a:pt x="770427" y="2969556"/>
                </a:lnTo>
                <a:lnTo>
                  <a:pt x="769474" y="2968288"/>
                </a:lnTo>
                <a:lnTo>
                  <a:pt x="767886" y="2967653"/>
                </a:lnTo>
                <a:lnTo>
                  <a:pt x="765345" y="2966702"/>
                </a:lnTo>
                <a:lnTo>
                  <a:pt x="763440" y="2966384"/>
                </a:lnTo>
                <a:lnTo>
                  <a:pt x="760581" y="2966067"/>
                </a:lnTo>
                <a:lnTo>
                  <a:pt x="758358" y="2965750"/>
                </a:lnTo>
                <a:lnTo>
                  <a:pt x="711352" y="2965750"/>
                </a:lnTo>
                <a:close/>
                <a:moveTo>
                  <a:pt x="3717945" y="2951797"/>
                </a:moveTo>
                <a:lnTo>
                  <a:pt x="3711914" y="2955607"/>
                </a:lnTo>
                <a:lnTo>
                  <a:pt x="3704931" y="2959100"/>
                </a:lnTo>
                <a:lnTo>
                  <a:pt x="3696678" y="2963227"/>
                </a:lnTo>
                <a:lnTo>
                  <a:pt x="3688425" y="2966720"/>
                </a:lnTo>
                <a:lnTo>
                  <a:pt x="3671285" y="2973387"/>
                </a:lnTo>
                <a:lnTo>
                  <a:pt x="3656684" y="2979102"/>
                </a:lnTo>
                <a:lnTo>
                  <a:pt x="3656684" y="3080068"/>
                </a:lnTo>
                <a:lnTo>
                  <a:pt x="3665254" y="3075623"/>
                </a:lnTo>
                <a:lnTo>
                  <a:pt x="3674142" y="3070860"/>
                </a:lnTo>
                <a:lnTo>
                  <a:pt x="3682394" y="3066098"/>
                </a:lnTo>
                <a:lnTo>
                  <a:pt x="3690647" y="3061018"/>
                </a:lnTo>
                <a:lnTo>
                  <a:pt x="3698582" y="3055620"/>
                </a:lnTo>
                <a:lnTo>
                  <a:pt x="3705566" y="3050223"/>
                </a:lnTo>
                <a:lnTo>
                  <a:pt x="3711914" y="3044825"/>
                </a:lnTo>
                <a:lnTo>
                  <a:pt x="3717945" y="3040063"/>
                </a:lnTo>
                <a:lnTo>
                  <a:pt x="3717945" y="2951797"/>
                </a:lnTo>
                <a:close/>
                <a:moveTo>
                  <a:pt x="731996" y="2947987"/>
                </a:moveTo>
                <a:lnTo>
                  <a:pt x="755499" y="2948304"/>
                </a:lnTo>
                <a:lnTo>
                  <a:pt x="779003" y="2948939"/>
                </a:lnTo>
                <a:lnTo>
                  <a:pt x="801870" y="2949890"/>
                </a:lnTo>
                <a:lnTo>
                  <a:pt x="824103" y="2951476"/>
                </a:lnTo>
                <a:lnTo>
                  <a:pt x="846654" y="2953380"/>
                </a:lnTo>
                <a:lnTo>
                  <a:pt x="868569" y="2955283"/>
                </a:lnTo>
                <a:lnTo>
                  <a:pt x="889848" y="2958137"/>
                </a:lnTo>
                <a:lnTo>
                  <a:pt x="910493" y="2960992"/>
                </a:lnTo>
                <a:lnTo>
                  <a:pt x="930820" y="2964164"/>
                </a:lnTo>
                <a:lnTo>
                  <a:pt x="950512" y="2967970"/>
                </a:lnTo>
                <a:lnTo>
                  <a:pt x="969886" y="2971777"/>
                </a:lnTo>
                <a:lnTo>
                  <a:pt x="988308" y="2975900"/>
                </a:lnTo>
                <a:lnTo>
                  <a:pt x="1006411" y="2980658"/>
                </a:lnTo>
                <a:lnTo>
                  <a:pt x="1023880" y="2985416"/>
                </a:lnTo>
                <a:lnTo>
                  <a:pt x="1040396" y="2990491"/>
                </a:lnTo>
                <a:lnTo>
                  <a:pt x="1056594" y="2995883"/>
                </a:lnTo>
                <a:lnTo>
                  <a:pt x="1071521" y="3001593"/>
                </a:lnTo>
                <a:lnTo>
                  <a:pt x="1086131" y="3007302"/>
                </a:lnTo>
                <a:lnTo>
                  <a:pt x="1099471" y="3013646"/>
                </a:lnTo>
                <a:lnTo>
                  <a:pt x="1112493" y="3019990"/>
                </a:lnTo>
                <a:lnTo>
                  <a:pt x="1124562" y="3026651"/>
                </a:lnTo>
                <a:lnTo>
                  <a:pt x="1135678" y="3033629"/>
                </a:lnTo>
                <a:lnTo>
                  <a:pt x="1145842" y="3040925"/>
                </a:lnTo>
                <a:lnTo>
                  <a:pt x="1154735" y="3047903"/>
                </a:lnTo>
                <a:lnTo>
                  <a:pt x="1162993" y="3055515"/>
                </a:lnTo>
                <a:lnTo>
                  <a:pt x="1170298" y="3062811"/>
                </a:lnTo>
                <a:lnTo>
                  <a:pt x="1176650" y="3070741"/>
                </a:lnTo>
                <a:lnTo>
                  <a:pt x="1178873" y="3074864"/>
                </a:lnTo>
                <a:lnTo>
                  <a:pt x="1181732" y="3078670"/>
                </a:lnTo>
                <a:lnTo>
                  <a:pt x="1183638" y="3082794"/>
                </a:lnTo>
                <a:lnTo>
                  <a:pt x="1185543" y="3086600"/>
                </a:lnTo>
                <a:lnTo>
                  <a:pt x="1187131" y="3090406"/>
                </a:lnTo>
                <a:lnTo>
                  <a:pt x="1188402" y="3094847"/>
                </a:lnTo>
                <a:lnTo>
                  <a:pt x="1189672" y="3098653"/>
                </a:lnTo>
                <a:lnTo>
                  <a:pt x="1190307" y="3103094"/>
                </a:lnTo>
                <a:lnTo>
                  <a:pt x="1190625" y="3107535"/>
                </a:lnTo>
                <a:lnTo>
                  <a:pt x="1190625" y="3111341"/>
                </a:lnTo>
                <a:lnTo>
                  <a:pt x="1190625" y="3115782"/>
                </a:lnTo>
                <a:lnTo>
                  <a:pt x="1190307" y="3120223"/>
                </a:lnTo>
                <a:lnTo>
                  <a:pt x="1189672" y="3124029"/>
                </a:lnTo>
                <a:lnTo>
                  <a:pt x="1188402" y="3128470"/>
                </a:lnTo>
                <a:lnTo>
                  <a:pt x="1187131" y="3132276"/>
                </a:lnTo>
                <a:lnTo>
                  <a:pt x="1185543" y="3136399"/>
                </a:lnTo>
                <a:lnTo>
                  <a:pt x="1183638" y="3140523"/>
                </a:lnTo>
                <a:lnTo>
                  <a:pt x="1181732" y="3144646"/>
                </a:lnTo>
                <a:lnTo>
                  <a:pt x="1178873" y="3148453"/>
                </a:lnTo>
                <a:lnTo>
                  <a:pt x="1176650" y="3152259"/>
                </a:lnTo>
                <a:lnTo>
                  <a:pt x="1170298" y="3160189"/>
                </a:lnTo>
                <a:lnTo>
                  <a:pt x="1162993" y="3167801"/>
                </a:lnTo>
                <a:lnTo>
                  <a:pt x="1154735" y="3175414"/>
                </a:lnTo>
                <a:lnTo>
                  <a:pt x="1145842" y="3182392"/>
                </a:lnTo>
                <a:lnTo>
                  <a:pt x="1135678" y="3189370"/>
                </a:lnTo>
                <a:lnTo>
                  <a:pt x="1124562" y="3196031"/>
                </a:lnTo>
                <a:lnTo>
                  <a:pt x="1112493" y="3203010"/>
                </a:lnTo>
                <a:lnTo>
                  <a:pt x="1099471" y="3209671"/>
                </a:lnTo>
                <a:lnTo>
                  <a:pt x="1086131" y="3215380"/>
                </a:lnTo>
                <a:lnTo>
                  <a:pt x="1071521" y="3221407"/>
                </a:lnTo>
                <a:lnTo>
                  <a:pt x="1056594" y="3227433"/>
                </a:lnTo>
                <a:lnTo>
                  <a:pt x="1040396" y="3232509"/>
                </a:lnTo>
                <a:lnTo>
                  <a:pt x="1023880" y="3237584"/>
                </a:lnTo>
                <a:lnTo>
                  <a:pt x="1006411" y="3242659"/>
                </a:lnTo>
                <a:lnTo>
                  <a:pt x="988308" y="3247099"/>
                </a:lnTo>
                <a:lnTo>
                  <a:pt x="969886" y="3251223"/>
                </a:lnTo>
                <a:lnTo>
                  <a:pt x="950512" y="3255346"/>
                </a:lnTo>
                <a:lnTo>
                  <a:pt x="930820" y="3258835"/>
                </a:lnTo>
                <a:lnTo>
                  <a:pt x="910493" y="3262325"/>
                </a:lnTo>
                <a:lnTo>
                  <a:pt x="889848" y="3265179"/>
                </a:lnTo>
                <a:lnTo>
                  <a:pt x="868569" y="3268034"/>
                </a:lnTo>
                <a:lnTo>
                  <a:pt x="846654" y="3269937"/>
                </a:lnTo>
                <a:lnTo>
                  <a:pt x="824103" y="3271840"/>
                </a:lnTo>
                <a:lnTo>
                  <a:pt x="801870" y="3273426"/>
                </a:lnTo>
                <a:lnTo>
                  <a:pt x="779003" y="3274061"/>
                </a:lnTo>
                <a:lnTo>
                  <a:pt x="755499" y="3275012"/>
                </a:lnTo>
                <a:lnTo>
                  <a:pt x="731996" y="3275012"/>
                </a:lnTo>
                <a:lnTo>
                  <a:pt x="708176" y="3275012"/>
                </a:lnTo>
                <a:lnTo>
                  <a:pt x="684990" y="3274061"/>
                </a:lnTo>
                <a:lnTo>
                  <a:pt x="662122" y="3273426"/>
                </a:lnTo>
                <a:lnTo>
                  <a:pt x="639572" y="3271840"/>
                </a:lnTo>
                <a:lnTo>
                  <a:pt x="617022" y="3269937"/>
                </a:lnTo>
                <a:lnTo>
                  <a:pt x="595424" y="3268034"/>
                </a:lnTo>
                <a:lnTo>
                  <a:pt x="574144" y="3265179"/>
                </a:lnTo>
                <a:lnTo>
                  <a:pt x="553182" y="3262325"/>
                </a:lnTo>
                <a:lnTo>
                  <a:pt x="533173" y="3258835"/>
                </a:lnTo>
                <a:lnTo>
                  <a:pt x="513481" y="3255346"/>
                </a:lnTo>
                <a:lnTo>
                  <a:pt x="494107" y="3251223"/>
                </a:lnTo>
                <a:lnTo>
                  <a:pt x="475368" y="3247099"/>
                </a:lnTo>
                <a:lnTo>
                  <a:pt x="457264" y="3242659"/>
                </a:lnTo>
                <a:lnTo>
                  <a:pt x="439795" y="3237584"/>
                </a:lnTo>
                <a:lnTo>
                  <a:pt x="423280" y="3232509"/>
                </a:lnTo>
                <a:lnTo>
                  <a:pt x="407082" y="3227433"/>
                </a:lnTo>
                <a:lnTo>
                  <a:pt x="392154" y="3221407"/>
                </a:lnTo>
                <a:lnTo>
                  <a:pt x="377544" y="3215380"/>
                </a:lnTo>
                <a:lnTo>
                  <a:pt x="364204" y="3209671"/>
                </a:lnTo>
                <a:lnTo>
                  <a:pt x="351182" y="3203010"/>
                </a:lnTo>
                <a:lnTo>
                  <a:pt x="339431" y="3196031"/>
                </a:lnTo>
                <a:lnTo>
                  <a:pt x="328314" y="3189370"/>
                </a:lnTo>
                <a:lnTo>
                  <a:pt x="318151" y="3182392"/>
                </a:lnTo>
                <a:lnTo>
                  <a:pt x="308940" y="3175414"/>
                </a:lnTo>
                <a:lnTo>
                  <a:pt x="300682" y="3167801"/>
                </a:lnTo>
                <a:lnTo>
                  <a:pt x="293695" y="3160189"/>
                </a:lnTo>
                <a:lnTo>
                  <a:pt x="287343" y="3152259"/>
                </a:lnTo>
                <a:lnTo>
                  <a:pt x="284484" y="3148453"/>
                </a:lnTo>
                <a:lnTo>
                  <a:pt x="282261" y="3144646"/>
                </a:lnTo>
                <a:lnTo>
                  <a:pt x="280038" y="3140523"/>
                </a:lnTo>
                <a:lnTo>
                  <a:pt x="278132" y="3136399"/>
                </a:lnTo>
                <a:lnTo>
                  <a:pt x="276544" y="3132276"/>
                </a:lnTo>
                <a:lnTo>
                  <a:pt x="275274" y="3128470"/>
                </a:lnTo>
                <a:lnTo>
                  <a:pt x="274321" y="3124029"/>
                </a:lnTo>
                <a:lnTo>
                  <a:pt x="273368" y="3120223"/>
                </a:lnTo>
                <a:lnTo>
                  <a:pt x="273050" y="3115782"/>
                </a:lnTo>
                <a:lnTo>
                  <a:pt x="273050" y="3111341"/>
                </a:lnTo>
                <a:lnTo>
                  <a:pt x="273050" y="3107535"/>
                </a:lnTo>
                <a:lnTo>
                  <a:pt x="273368" y="3103094"/>
                </a:lnTo>
                <a:lnTo>
                  <a:pt x="274321" y="3098653"/>
                </a:lnTo>
                <a:lnTo>
                  <a:pt x="275274" y="3094847"/>
                </a:lnTo>
                <a:lnTo>
                  <a:pt x="276544" y="3090406"/>
                </a:lnTo>
                <a:lnTo>
                  <a:pt x="278132" y="3086600"/>
                </a:lnTo>
                <a:lnTo>
                  <a:pt x="280038" y="3082794"/>
                </a:lnTo>
                <a:lnTo>
                  <a:pt x="282261" y="3078670"/>
                </a:lnTo>
                <a:lnTo>
                  <a:pt x="284484" y="3074864"/>
                </a:lnTo>
                <a:lnTo>
                  <a:pt x="287343" y="3070741"/>
                </a:lnTo>
                <a:lnTo>
                  <a:pt x="293695" y="3062811"/>
                </a:lnTo>
                <a:lnTo>
                  <a:pt x="300682" y="3055515"/>
                </a:lnTo>
                <a:lnTo>
                  <a:pt x="308940" y="3047903"/>
                </a:lnTo>
                <a:lnTo>
                  <a:pt x="318151" y="3040925"/>
                </a:lnTo>
                <a:lnTo>
                  <a:pt x="328314" y="3033629"/>
                </a:lnTo>
                <a:lnTo>
                  <a:pt x="339431" y="3026651"/>
                </a:lnTo>
                <a:lnTo>
                  <a:pt x="351182" y="3019990"/>
                </a:lnTo>
                <a:lnTo>
                  <a:pt x="364204" y="3013646"/>
                </a:lnTo>
                <a:lnTo>
                  <a:pt x="377544" y="3007302"/>
                </a:lnTo>
                <a:lnTo>
                  <a:pt x="392154" y="3001593"/>
                </a:lnTo>
                <a:lnTo>
                  <a:pt x="407082" y="2995883"/>
                </a:lnTo>
                <a:lnTo>
                  <a:pt x="423280" y="2990491"/>
                </a:lnTo>
                <a:lnTo>
                  <a:pt x="439795" y="2985416"/>
                </a:lnTo>
                <a:lnTo>
                  <a:pt x="457264" y="2980658"/>
                </a:lnTo>
                <a:lnTo>
                  <a:pt x="475368" y="2975900"/>
                </a:lnTo>
                <a:lnTo>
                  <a:pt x="494107" y="2971777"/>
                </a:lnTo>
                <a:lnTo>
                  <a:pt x="513481" y="2967970"/>
                </a:lnTo>
                <a:lnTo>
                  <a:pt x="533173" y="2964164"/>
                </a:lnTo>
                <a:lnTo>
                  <a:pt x="553182" y="2960992"/>
                </a:lnTo>
                <a:lnTo>
                  <a:pt x="574144" y="2958137"/>
                </a:lnTo>
                <a:lnTo>
                  <a:pt x="595424" y="2955283"/>
                </a:lnTo>
                <a:lnTo>
                  <a:pt x="617022" y="2953380"/>
                </a:lnTo>
                <a:lnTo>
                  <a:pt x="639572" y="2951476"/>
                </a:lnTo>
                <a:lnTo>
                  <a:pt x="662122" y="2949890"/>
                </a:lnTo>
                <a:lnTo>
                  <a:pt x="684990" y="2948939"/>
                </a:lnTo>
                <a:lnTo>
                  <a:pt x="708176" y="2948304"/>
                </a:lnTo>
                <a:lnTo>
                  <a:pt x="731996" y="2947987"/>
                </a:lnTo>
                <a:close/>
                <a:moveTo>
                  <a:pt x="2665715" y="2911157"/>
                </a:moveTo>
                <a:lnTo>
                  <a:pt x="2665715" y="3029585"/>
                </a:lnTo>
                <a:lnTo>
                  <a:pt x="2668254" y="3032125"/>
                </a:lnTo>
                <a:lnTo>
                  <a:pt x="2671429" y="3035300"/>
                </a:lnTo>
                <a:lnTo>
                  <a:pt x="2678729" y="3041650"/>
                </a:lnTo>
                <a:lnTo>
                  <a:pt x="2687934" y="3048635"/>
                </a:lnTo>
                <a:lnTo>
                  <a:pt x="2698726" y="3055938"/>
                </a:lnTo>
                <a:lnTo>
                  <a:pt x="2710153" y="3063240"/>
                </a:lnTo>
                <a:lnTo>
                  <a:pt x="2722215" y="3070225"/>
                </a:lnTo>
                <a:lnTo>
                  <a:pt x="2734594" y="3076258"/>
                </a:lnTo>
                <a:lnTo>
                  <a:pt x="2746656" y="3082290"/>
                </a:lnTo>
                <a:lnTo>
                  <a:pt x="2746656" y="2963227"/>
                </a:lnTo>
                <a:lnTo>
                  <a:pt x="2734594" y="2957195"/>
                </a:lnTo>
                <a:lnTo>
                  <a:pt x="2723167" y="2951480"/>
                </a:lnTo>
                <a:lnTo>
                  <a:pt x="2712058" y="2945130"/>
                </a:lnTo>
                <a:lnTo>
                  <a:pt x="2701583" y="2938462"/>
                </a:lnTo>
                <a:lnTo>
                  <a:pt x="2691743" y="2932112"/>
                </a:lnTo>
                <a:lnTo>
                  <a:pt x="2682538" y="2925445"/>
                </a:lnTo>
                <a:lnTo>
                  <a:pt x="2673650" y="2918142"/>
                </a:lnTo>
                <a:lnTo>
                  <a:pt x="2665715" y="2911157"/>
                </a:lnTo>
                <a:close/>
                <a:moveTo>
                  <a:pt x="1404938" y="2890837"/>
                </a:moveTo>
                <a:lnTo>
                  <a:pt x="1408115" y="2896532"/>
                </a:lnTo>
                <a:lnTo>
                  <a:pt x="1411928" y="2901593"/>
                </a:lnTo>
                <a:lnTo>
                  <a:pt x="1415740" y="2906655"/>
                </a:lnTo>
                <a:lnTo>
                  <a:pt x="1419552" y="2911716"/>
                </a:lnTo>
                <a:lnTo>
                  <a:pt x="1424000" y="2916778"/>
                </a:lnTo>
                <a:lnTo>
                  <a:pt x="1428447" y="2922156"/>
                </a:lnTo>
                <a:lnTo>
                  <a:pt x="1438296" y="2931963"/>
                </a:lnTo>
                <a:lnTo>
                  <a:pt x="1448780" y="2941453"/>
                </a:lnTo>
                <a:lnTo>
                  <a:pt x="1460852" y="2950311"/>
                </a:lnTo>
                <a:lnTo>
                  <a:pt x="1472924" y="2958852"/>
                </a:lnTo>
                <a:lnTo>
                  <a:pt x="1486267" y="2967394"/>
                </a:lnTo>
                <a:lnTo>
                  <a:pt x="1500563" y="2975619"/>
                </a:lnTo>
                <a:lnTo>
                  <a:pt x="1515494" y="2983211"/>
                </a:lnTo>
                <a:lnTo>
                  <a:pt x="1531061" y="2990487"/>
                </a:lnTo>
                <a:lnTo>
                  <a:pt x="1547263" y="2997763"/>
                </a:lnTo>
                <a:lnTo>
                  <a:pt x="1564101" y="3004723"/>
                </a:lnTo>
                <a:lnTo>
                  <a:pt x="1581574" y="3010734"/>
                </a:lnTo>
                <a:lnTo>
                  <a:pt x="1599682" y="3017061"/>
                </a:lnTo>
                <a:lnTo>
                  <a:pt x="1618108" y="3022755"/>
                </a:lnTo>
                <a:lnTo>
                  <a:pt x="1637170" y="3028133"/>
                </a:lnTo>
                <a:lnTo>
                  <a:pt x="1656866" y="3033195"/>
                </a:lnTo>
                <a:lnTo>
                  <a:pt x="1676881" y="3037940"/>
                </a:lnTo>
                <a:lnTo>
                  <a:pt x="1697213" y="3042369"/>
                </a:lnTo>
                <a:lnTo>
                  <a:pt x="1718180" y="3046481"/>
                </a:lnTo>
                <a:lnTo>
                  <a:pt x="1738830" y="3050277"/>
                </a:lnTo>
                <a:lnTo>
                  <a:pt x="1760116" y="3053757"/>
                </a:lnTo>
                <a:lnTo>
                  <a:pt x="1782036" y="3056604"/>
                </a:lnTo>
                <a:lnTo>
                  <a:pt x="1803639" y="3059135"/>
                </a:lnTo>
                <a:lnTo>
                  <a:pt x="1825877" y="3061666"/>
                </a:lnTo>
                <a:lnTo>
                  <a:pt x="1847798" y="3063564"/>
                </a:lnTo>
                <a:lnTo>
                  <a:pt x="1870036" y="3065146"/>
                </a:lnTo>
                <a:lnTo>
                  <a:pt x="1891957" y="3066411"/>
                </a:lnTo>
                <a:lnTo>
                  <a:pt x="1914513" y="3067360"/>
                </a:lnTo>
                <a:lnTo>
                  <a:pt x="1936751" y="3067993"/>
                </a:lnTo>
                <a:lnTo>
                  <a:pt x="1959307" y="3067993"/>
                </a:lnTo>
                <a:lnTo>
                  <a:pt x="1978051" y="3067993"/>
                </a:lnTo>
                <a:lnTo>
                  <a:pt x="1996794" y="3067360"/>
                </a:lnTo>
                <a:lnTo>
                  <a:pt x="2015538" y="3067044"/>
                </a:lnTo>
                <a:lnTo>
                  <a:pt x="2034599" y="3065779"/>
                </a:lnTo>
                <a:lnTo>
                  <a:pt x="2053025" y="3064830"/>
                </a:lnTo>
                <a:lnTo>
                  <a:pt x="2071769" y="3063564"/>
                </a:lnTo>
                <a:lnTo>
                  <a:pt x="2090513" y="3061982"/>
                </a:lnTo>
                <a:lnTo>
                  <a:pt x="2108621" y="3060084"/>
                </a:lnTo>
                <a:lnTo>
                  <a:pt x="2127365" y="3058186"/>
                </a:lnTo>
                <a:lnTo>
                  <a:pt x="2145473" y="3055655"/>
                </a:lnTo>
                <a:lnTo>
                  <a:pt x="2163581" y="3052808"/>
                </a:lnTo>
                <a:lnTo>
                  <a:pt x="2181372" y="3050277"/>
                </a:lnTo>
                <a:lnTo>
                  <a:pt x="2199163" y="3047114"/>
                </a:lnTo>
                <a:lnTo>
                  <a:pt x="2216318" y="3043950"/>
                </a:lnTo>
                <a:lnTo>
                  <a:pt x="2233473" y="3040471"/>
                </a:lnTo>
                <a:lnTo>
                  <a:pt x="2250311" y="3036358"/>
                </a:lnTo>
                <a:lnTo>
                  <a:pt x="2266830" y="3032562"/>
                </a:lnTo>
                <a:lnTo>
                  <a:pt x="2283668" y="3028133"/>
                </a:lnTo>
                <a:lnTo>
                  <a:pt x="2299235" y="3023704"/>
                </a:lnTo>
                <a:lnTo>
                  <a:pt x="2315119" y="3018642"/>
                </a:lnTo>
                <a:lnTo>
                  <a:pt x="2330051" y="3013897"/>
                </a:lnTo>
                <a:lnTo>
                  <a:pt x="2344982" y="3008519"/>
                </a:lnTo>
                <a:lnTo>
                  <a:pt x="2359278" y="3003141"/>
                </a:lnTo>
                <a:lnTo>
                  <a:pt x="2373574" y="2997447"/>
                </a:lnTo>
                <a:lnTo>
                  <a:pt x="2386917" y="2991753"/>
                </a:lnTo>
                <a:lnTo>
                  <a:pt x="2399942" y="2985426"/>
                </a:lnTo>
                <a:lnTo>
                  <a:pt x="2412650" y="2979099"/>
                </a:lnTo>
                <a:lnTo>
                  <a:pt x="2424722" y="2972455"/>
                </a:lnTo>
                <a:lnTo>
                  <a:pt x="2436159" y="2965179"/>
                </a:lnTo>
                <a:lnTo>
                  <a:pt x="2446961" y="2958220"/>
                </a:lnTo>
                <a:lnTo>
                  <a:pt x="2457444" y="2950627"/>
                </a:lnTo>
                <a:lnTo>
                  <a:pt x="2466975" y="2943351"/>
                </a:lnTo>
                <a:lnTo>
                  <a:pt x="2466975" y="3039838"/>
                </a:lnTo>
                <a:lnTo>
                  <a:pt x="2466657" y="3040471"/>
                </a:lnTo>
                <a:lnTo>
                  <a:pt x="2466340" y="3048063"/>
                </a:lnTo>
                <a:lnTo>
                  <a:pt x="2466022" y="3052808"/>
                </a:lnTo>
                <a:lnTo>
                  <a:pt x="2464751" y="3058186"/>
                </a:lnTo>
                <a:lnTo>
                  <a:pt x="2463480" y="3062615"/>
                </a:lnTo>
                <a:lnTo>
                  <a:pt x="2461892" y="3067993"/>
                </a:lnTo>
                <a:lnTo>
                  <a:pt x="2459986" y="3072422"/>
                </a:lnTo>
                <a:lnTo>
                  <a:pt x="2457444" y="3077167"/>
                </a:lnTo>
                <a:lnTo>
                  <a:pt x="2455220" y="3081912"/>
                </a:lnTo>
                <a:lnTo>
                  <a:pt x="2452361" y="3086658"/>
                </a:lnTo>
                <a:lnTo>
                  <a:pt x="2449184" y="3091403"/>
                </a:lnTo>
                <a:lnTo>
                  <a:pt x="2445690" y="3096148"/>
                </a:lnTo>
                <a:lnTo>
                  <a:pt x="2441878" y="3100893"/>
                </a:lnTo>
                <a:lnTo>
                  <a:pt x="2437748" y="3105322"/>
                </a:lnTo>
                <a:lnTo>
                  <a:pt x="2429170" y="3114180"/>
                </a:lnTo>
                <a:lnTo>
                  <a:pt x="2419322" y="3123038"/>
                </a:lnTo>
                <a:lnTo>
                  <a:pt x="2408202" y="3131579"/>
                </a:lnTo>
                <a:lnTo>
                  <a:pt x="2396130" y="3139804"/>
                </a:lnTo>
                <a:lnTo>
                  <a:pt x="2383423" y="3147713"/>
                </a:lnTo>
                <a:lnTo>
                  <a:pt x="2369127" y="3155622"/>
                </a:lnTo>
                <a:lnTo>
                  <a:pt x="2354195" y="3162898"/>
                </a:lnTo>
                <a:lnTo>
                  <a:pt x="2338311" y="3170490"/>
                </a:lnTo>
                <a:lnTo>
                  <a:pt x="2321791" y="3177134"/>
                </a:lnTo>
                <a:lnTo>
                  <a:pt x="2304636" y="3183777"/>
                </a:lnTo>
                <a:lnTo>
                  <a:pt x="2285892" y="3190104"/>
                </a:lnTo>
                <a:lnTo>
                  <a:pt x="2266830" y="3196431"/>
                </a:lnTo>
                <a:lnTo>
                  <a:pt x="2247134" y="3201809"/>
                </a:lnTo>
                <a:lnTo>
                  <a:pt x="2226802" y="3207503"/>
                </a:lnTo>
                <a:lnTo>
                  <a:pt x="2205516" y="3212248"/>
                </a:lnTo>
                <a:lnTo>
                  <a:pt x="2183278" y="3216677"/>
                </a:lnTo>
                <a:lnTo>
                  <a:pt x="2160722" y="3221106"/>
                </a:lnTo>
                <a:lnTo>
                  <a:pt x="2137848" y="3224586"/>
                </a:lnTo>
                <a:lnTo>
                  <a:pt x="2114340" y="3228382"/>
                </a:lnTo>
                <a:lnTo>
                  <a:pt x="2089877" y="3231229"/>
                </a:lnTo>
                <a:lnTo>
                  <a:pt x="2065415" y="3233760"/>
                </a:lnTo>
                <a:lnTo>
                  <a:pt x="2040000" y="3235975"/>
                </a:lnTo>
                <a:lnTo>
                  <a:pt x="2014267" y="3237556"/>
                </a:lnTo>
                <a:lnTo>
                  <a:pt x="1988217" y="3238822"/>
                </a:lnTo>
                <a:lnTo>
                  <a:pt x="1962166" y="3239771"/>
                </a:lnTo>
                <a:lnTo>
                  <a:pt x="1935480" y="3240087"/>
                </a:lnTo>
                <a:lnTo>
                  <a:pt x="1908159" y="3239771"/>
                </a:lnTo>
                <a:lnTo>
                  <a:pt x="1881155" y="3238822"/>
                </a:lnTo>
                <a:lnTo>
                  <a:pt x="1854469" y="3237556"/>
                </a:lnTo>
                <a:lnTo>
                  <a:pt x="1828419" y="3235658"/>
                </a:lnTo>
                <a:lnTo>
                  <a:pt x="1803004" y="3233760"/>
                </a:lnTo>
                <a:lnTo>
                  <a:pt x="1777588" y="3230913"/>
                </a:lnTo>
                <a:lnTo>
                  <a:pt x="1752809" y="3227750"/>
                </a:lnTo>
                <a:lnTo>
                  <a:pt x="1728664" y="3224270"/>
                </a:lnTo>
                <a:lnTo>
                  <a:pt x="1705155" y="3220474"/>
                </a:lnTo>
                <a:lnTo>
                  <a:pt x="1682282" y="3215728"/>
                </a:lnTo>
                <a:lnTo>
                  <a:pt x="1660043" y="3210983"/>
                </a:lnTo>
                <a:lnTo>
                  <a:pt x="1638440" y="3205921"/>
                </a:lnTo>
                <a:lnTo>
                  <a:pt x="1617791" y="3200227"/>
                </a:lnTo>
                <a:lnTo>
                  <a:pt x="1597776" y="3194533"/>
                </a:lnTo>
                <a:lnTo>
                  <a:pt x="1578397" y="3188206"/>
                </a:lnTo>
                <a:lnTo>
                  <a:pt x="1559653" y="3181563"/>
                </a:lnTo>
                <a:lnTo>
                  <a:pt x="1542498" y="3174287"/>
                </a:lnTo>
                <a:lnTo>
                  <a:pt x="1525343" y="3167327"/>
                </a:lnTo>
                <a:lnTo>
                  <a:pt x="1509776" y="3159734"/>
                </a:lnTo>
                <a:lnTo>
                  <a:pt x="1495162" y="3151826"/>
                </a:lnTo>
                <a:lnTo>
                  <a:pt x="1481184" y="3143601"/>
                </a:lnTo>
                <a:lnTo>
                  <a:pt x="1468159" y="3135376"/>
                </a:lnTo>
                <a:lnTo>
                  <a:pt x="1456404" y="3126834"/>
                </a:lnTo>
                <a:lnTo>
                  <a:pt x="1445603" y="3117660"/>
                </a:lnTo>
                <a:lnTo>
                  <a:pt x="1440837" y="3113547"/>
                </a:lnTo>
                <a:lnTo>
                  <a:pt x="1436390" y="3108802"/>
                </a:lnTo>
                <a:lnTo>
                  <a:pt x="1431942" y="3104373"/>
                </a:lnTo>
                <a:lnTo>
                  <a:pt x="1428130" y="3099628"/>
                </a:lnTo>
                <a:lnTo>
                  <a:pt x="1424318" y="3094883"/>
                </a:lnTo>
                <a:lnTo>
                  <a:pt x="1420823" y="3090138"/>
                </a:lnTo>
                <a:lnTo>
                  <a:pt x="1417646" y="3085392"/>
                </a:lnTo>
                <a:lnTo>
                  <a:pt x="1415105" y="3080331"/>
                </a:lnTo>
                <a:lnTo>
                  <a:pt x="1412563" y="3075585"/>
                </a:lnTo>
                <a:lnTo>
                  <a:pt x="1410339" y="3070524"/>
                </a:lnTo>
                <a:lnTo>
                  <a:pt x="1408115" y="3065779"/>
                </a:lnTo>
                <a:lnTo>
                  <a:pt x="1407162" y="3060717"/>
                </a:lnTo>
                <a:lnTo>
                  <a:pt x="1405892" y="3055655"/>
                </a:lnTo>
                <a:lnTo>
                  <a:pt x="1404621" y="3050594"/>
                </a:lnTo>
                <a:lnTo>
                  <a:pt x="1404303" y="3045532"/>
                </a:lnTo>
                <a:lnTo>
                  <a:pt x="1404303" y="3040471"/>
                </a:lnTo>
                <a:lnTo>
                  <a:pt x="1403350" y="3040471"/>
                </a:lnTo>
                <a:lnTo>
                  <a:pt x="1403350" y="2909186"/>
                </a:lnTo>
                <a:lnTo>
                  <a:pt x="1403350" y="2905389"/>
                </a:lnTo>
                <a:lnTo>
                  <a:pt x="1403985" y="2898113"/>
                </a:lnTo>
                <a:lnTo>
                  <a:pt x="1404938" y="2890837"/>
                </a:lnTo>
                <a:close/>
                <a:moveTo>
                  <a:pt x="2609850" y="2805112"/>
                </a:moveTo>
                <a:lnTo>
                  <a:pt x="2613342" y="2810827"/>
                </a:lnTo>
                <a:lnTo>
                  <a:pt x="2617468" y="2816860"/>
                </a:lnTo>
                <a:lnTo>
                  <a:pt x="2621594" y="2822257"/>
                </a:lnTo>
                <a:lnTo>
                  <a:pt x="2626038" y="2828290"/>
                </a:lnTo>
                <a:lnTo>
                  <a:pt x="2631117" y="2833687"/>
                </a:lnTo>
                <a:lnTo>
                  <a:pt x="2635878" y="2839402"/>
                </a:lnTo>
                <a:lnTo>
                  <a:pt x="2641274" y="2844800"/>
                </a:lnTo>
                <a:lnTo>
                  <a:pt x="2646988" y="2850515"/>
                </a:lnTo>
                <a:lnTo>
                  <a:pt x="2658732" y="2860675"/>
                </a:lnTo>
                <a:lnTo>
                  <a:pt x="2671746" y="2870835"/>
                </a:lnTo>
                <a:lnTo>
                  <a:pt x="2685712" y="2880677"/>
                </a:lnTo>
                <a:lnTo>
                  <a:pt x="2700631" y="2889885"/>
                </a:lnTo>
                <a:lnTo>
                  <a:pt x="2715867" y="2898775"/>
                </a:lnTo>
                <a:lnTo>
                  <a:pt x="2732372" y="2907665"/>
                </a:lnTo>
                <a:lnTo>
                  <a:pt x="2749830" y="2915920"/>
                </a:lnTo>
                <a:lnTo>
                  <a:pt x="2767923" y="2923857"/>
                </a:lnTo>
                <a:lnTo>
                  <a:pt x="2786650" y="2931160"/>
                </a:lnTo>
                <a:lnTo>
                  <a:pt x="2805695" y="2938780"/>
                </a:lnTo>
                <a:lnTo>
                  <a:pt x="2826009" y="2945447"/>
                </a:lnTo>
                <a:lnTo>
                  <a:pt x="2846959" y="2951797"/>
                </a:lnTo>
                <a:lnTo>
                  <a:pt x="2867591" y="2957512"/>
                </a:lnTo>
                <a:lnTo>
                  <a:pt x="2889492" y="2963545"/>
                </a:lnTo>
                <a:lnTo>
                  <a:pt x="2912029" y="2968625"/>
                </a:lnTo>
                <a:lnTo>
                  <a:pt x="2934248" y="2973705"/>
                </a:lnTo>
                <a:lnTo>
                  <a:pt x="2957102" y="2978150"/>
                </a:lnTo>
                <a:lnTo>
                  <a:pt x="2980908" y="2982595"/>
                </a:lnTo>
                <a:lnTo>
                  <a:pt x="3004396" y="2986087"/>
                </a:lnTo>
                <a:lnTo>
                  <a:pt x="3028203" y="2989580"/>
                </a:lnTo>
                <a:lnTo>
                  <a:pt x="3052644" y="2992437"/>
                </a:lnTo>
                <a:lnTo>
                  <a:pt x="3077084" y="2994977"/>
                </a:lnTo>
                <a:lnTo>
                  <a:pt x="3101525" y="2997200"/>
                </a:lnTo>
                <a:lnTo>
                  <a:pt x="3125966" y="2999105"/>
                </a:lnTo>
                <a:lnTo>
                  <a:pt x="3150725" y="3000375"/>
                </a:lnTo>
                <a:lnTo>
                  <a:pt x="3175800" y="3001327"/>
                </a:lnTo>
                <a:lnTo>
                  <a:pt x="3200559" y="3001962"/>
                </a:lnTo>
                <a:lnTo>
                  <a:pt x="3225317" y="3002280"/>
                </a:lnTo>
                <a:lnTo>
                  <a:pt x="3246266" y="3002280"/>
                </a:lnTo>
                <a:lnTo>
                  <a:pt x="3267216" y="3001962"/>
                </a:lnTo>
                <a:lnTo>
                  <a:pt x="3288165" y="3001010"/>
                </a:lnTo>
                <a:lnTo>
                  <a:pt x="3308797" y="2999740"/>
                </a:lnTo>
                <a:lnTo>
                  <a:pt x="3329429" y="2998787"/>
                </a:lnTo>
                <a:lnTo>
                  <a:pt x="3350378" y="2997200"/>
                </a:lnTo>
                <a:lnTo>
                  <a:pt x="3371010" y="2995612"/>
                </a:lnTo>
                <a:lnTo>
                  <a:pt x="3391325" y="2993707"/>
                </a:lnTo>
                <a:lnTo>
                  <a:pt x="3411957" y="2991167"/>
                </a:lnTo>
                <a:lnTo>
                  <a:pt x="3431954" y="2988310"/>
                </a:lnTo>
                <a:lnTo>
                  <a:pt x="3451951" y="2985770"/>
                </a:lnTo>
                <a:lnTo>
                  <a:pt x="3471948" y="2982595"/>
                </a:lnTo>
                <a:lnTo>
                  <a:pt x="3491628" y="2979102"/>
                </a:lnTo>
                <a:lnTo>
                  <a:pt x="3510990" y="2975292"/>
                </a:lnTo>
                <a:lnTo>
                  <a:pt x="3530035" y="2971482"/>
                </a:lnTo>
                <a:lnTo>
                  <a:pt x="3548763" y="2967037"/>
                </a:lnTo>
                <a:lnTo>
                  <a:pt x="3567173" y="2962275"/>
                </a:lnTo>
                <a:lnTo>
                  <a:pt x="3585265" y="2957512"/>
                </a:lnTo>
                <a:lnTo>
                  <a:pt x="3603041" y="2953067"/>
                </a:lnTo>
                <a:lnTo>
                  <a:pt x="3620498" y="2947352"/>
                </a:lnTo>
                <a:lnTo>
                  <a:pt x="3637004" y="2941955"/>
                </a:lnTo>
                <a:lnTo>
                  <a:pt x="3653510" y="2935922"/>
                </a:lnTo>
                <a:lnTo>
                  <a:pt x="3669698" y="2929890"/>
                </a:lnTo>
                <a:lnTo>
                  <a:pt x="3685251" y="2923857"/>
                </a:lnTo>
                <a:lnTo>
                  <a:pt x="3700170" y="2916872"/>
                </a:lnTo>
                <a:lnTo>
                  <a:pt x="3714770" y="2909887"/>
                </a:lnTo>
                <a:lnTo>
                  <a:pt x="3728419" y="2902902"/>
                </a:lnTo>
                <a:lnTo>
                  <a:pt x="3741751" y="2895282"/>
                </a:lnTo>
                <a:lnTo>
                  <a:pt x="3754765" y="2887980"/>
                </a:lnTo>
                <a:lnTo>
                  <a:pt x="3767144" y="2880042"/>
                </a:lnTo>
                <a:lnTo>
                  <a:pt x="3778571" y="2871787"/>
                </a:lnTo>
                <a:lnTo>
                  <a:pt x="3789363" y="2863532"/>
                </a:lnTo>
                <a:lnTo>
                  <a:pt x="3789363" y="2971165"/>
                </a:lnTo>
                <a:lnTo>
                  <a:pt x="3788728" y="2971482"/>
                </a:lnTo>
                <a:lnTo>
                  <a:pt x="3788728" y="2975927"/>
                </a:lnTo>
                <a:lnTo>
                  <a:pt x="3788411" y="2980055"/>
                </a:lnTo>
                <a:lnTo>
                  <a:pt x="3787776" y="2985770"/>
                </a:lnTo>
                <a:lnTo>
                  <a:pt x="3786506" y="2991167"/>
                </a:lnTo>
                <a:lnTo>
                  <a:pt x="3785237" y="2996247"/>
                </a:lnTo>
                <a:lnTo>
                  <a:pt x="3783332" y="3001962"/>
                </a:lnTo>
                <a:lnTo>
                  <a:pt x="3781428" y="3007360"/>
                </a:lnTo>
                <a:lnTo>
                  <a:pt x="3778571" y="3012758"/>
                </a:lnTo>
                <a:lnTo>
                  <a:pt x="3775714" y="3018155"/>
                </a:lnTo>
                <a:lnTo>
                  <a:pt x="3772540" y="3023235"/>
                </a:lnTo>
                <a:lnTo>
                  <a:pt x="3769048" y="3028633"/>
                </a:lnTo>
                <a:lnTo>
                  <a:pt x="3765557" y="3033713"/>
                </a:lnTo>
                <a:lnTo>
                  <a:pt x="3761113" y="3038793"/>
                </a:lnTo>
                <a:lnTo>
                  <a:pt x="3756987" y="3043555"/>
                </a:lnTo>
                <a:lnTo>
                  <a:pt x="3752226" y="3048635"/>
                </a:lnTo>
                <a:lnTo>
                  <a:pt x="3747147" y="3054033"/>
                </a:lnTo>
                <a:lnTo>
                  <a:pt x="3741433" y="3058795"/>
                </a:lnTo>
                <a:lnTo>
                  <a:pt x="3736037" y="3063240"/>
                </a:lnTo>
                <a:lnTo>
                  <a:pt x="3723658" y="3072765"/>
                </a:lnTo>
                <a:lnTo>
                  <a:pt x="3710327" y="3082290"/>
                </a:lnTo>
                <a:lnTo>
                  <a:pt x="3696043" y="3090863"/>
                </a:lnTo>
                <a:lnTo>
                  <a:pt x="3680490" y="3099753"/>
                </a:lnTo>
                <a:lnTo>
                  <a:pt x="3663667" y="3108325"/>
                </a:lnTo>
                <a:lnTo>
                  <a:pt x="3646526" y="3116263"/>
                </a:lnTo>
                <a:lnTo>
                  <a:pt x="3627799" y="3124200"/>
                </a:lnTo>
                <a:lnTo>
                  <a:pt x="3608754" y="3131503"/>
                </a:lnTo>
                <a:lnTo>
                  <a:pt x="3588122" y="3138170"/>
                </a:lnTo>
                <a:lnTo>
                  <a:pt x="3566855" y="3145155"/>
                </a:lnTo>
                <a:lnTo>
                  <a:pt x="3544636" y="3151188"/>
                </a:lnTo>
                <a:lnTo>
                  <a:pt x="3522417" y="3157538"/>
                </a:lnTo>
                <a:lnTo>
                  <a:pt x="3498611" y="3163253"/>
                </a:lnTo>
                <a:lnTo>
                  <a:pt x="3474170" y="3168333"/>
                </a:lnTo>
                <a:lnTo>
                  <a:pt x="3449412" y="3172778"/>
                </a:lnTo>
                <a:lnTo>
                  <a:pt x="3423701" y="3176905"/>
                </a:lnTo>
                <a:lnTo>
                  <a:pt x="3397356" y="3181033"/>
                </a:lnTo>
                <a:lnTo>
                  <a:pt x="3370376" y="3184208"/>
                </a:lnTo>
                <a:lnTo>
                  <a:pt x="3343395" y="3187383"/>
                </a:lnTo>
                <a:lnTo>
                  <a:pt x="3315146" y="3189605"/>
                </a:lnTo>
                <a:lnTo>
                  <a:pt x="3286896" y="3191193"/>
                </a:lnTo>
                <a:lnTo>
                  <a:pt x="3258011" y="3192780"/>
                </a:lnTo>
                <a:lnTo>
                  <a:pt x="3228491" y="3193415"/>
                </a:lnTo>
                <a:lnTo>
                  <a:pt x="3198972" y="3194050"/>
                </a:lnTo>
                <a:lnTo>
                  <a:pt x="3168500" y="3193415"/>
                </a:lnTo>
                <a:lnTo>
                  <a:pt x="3138663" y="3192780"/>
                </a:lnTo>
                <a:lnTo>
                  <a:pt x="3109143" y="3191193"/>
                </a:lnTo>
                <a:lnTo>
                  <a:pt x="3080259" y="3189288"/>
                </a:lnTo>
                <a:lnTo>
                  <a:pt x="3051374" y="3186748"/>
                </a:lnTo>
                <a:lnTo>
                  <a:pt x="3023441" y="3183573"/>
                </a:lnTo>
                <a:lnTo>
                  <a:pt x="2996144" y="3180080"/>
                </a:lnTo>
                <a:lnTo>
                  <a:pt x="2969481" y="3176270"/>
                </a:lnTo>
                <a:lnTo>
                  <a:pt x="2943453" y="3171825"/>
                </a:lnTo>
                <a:lnTo>
                  <a:pt x="2917742" y="3167063"/>
                </a:lnTo>
                <a:lnTo>
                  <a:pt x="2892984" y="3161665"/>
                </a:lnTo>
                <a:lnTo>
                  <a:pt x="2869178" y="3155633"/>
                </a:lnTo>
                <a:lnTo>
                  <a:pt x="2846007" y="3149918"/>
                </a:lnTo>
                <a:lnTo>
                  <a:pt x="2823470" y="3142933"/>
                </a:lnTo>
                <a:lnTo>
                  <a:pt x="2802203" y="3135948"/>
                </a:lnTo>
                <a:lnTo>
                  <a:pt x="2781889" y="3128328"/>
                </a:lnTo>
                <a:lnTo>
                  <a:pt x="2762527" y="3121025"/>
                </a:lnTo>
                <a:lnTo>
                  <a:pt x="2743799" y="3112770"/>
                </a:lnTo>
                <a:lnTo>
                  <a:pt x="2726024" y="3104515"/>
                </a:lnTo>
                <a:lnTo>
                  <a:pt x="2709518" y="3095625"/>
                </a:lnTo>
                <a:lnTo>
                  <a:pt x="2694600" y="3086735"/>
                </a:lnTo>
                <a:lnTo>
                  <a:pt x="2679999" y="3077210"/>
                </a:lnTo>
                <a:lnTo>
                  <a:pt x="2666985" y="3067685"/>
                </a:lnTo>
                <a:lnTo>
                  <a:pt x="2660954" y="3062923"/>
                </a:lnTo>
                <a:lnTo>
                  <a:pt x="2655240" y="3057843"/>
                </a:lnTo>
                <a:lnTo>
                  <a:pt x="2650162" y="3052763"/>
                </a:lnTo>
                <a:lnTo>
                  <a:pt x="2645083" y="3048000"/>
                </a:lnTo>
                <a:lnTo>
                  <a:pt x="2639687" y="3042603"/>
                </a:lnTo>
                <a:lnTo>
                  <a:pt x="2635561" y="3037205"/>
                </a:lnTo>
                <a:lnTo>
                  <a:pt x="2631434" y="3032125"/>
                </a:lnTo>
                <a:lnTo>
                  <a:pt x="2627625" y="3027045"/>
                </a:lnTo>
                <a:lnTo>
                  <a:pt x="2624134" y="3021648"/>
                </a:lnTo>
                <a:lnTo>
                  <a:pt x="2620960" y="3015933"/>
                </a:lnTo>
                <a:lnTo>
                  <a:pt x="2618103" y="3010535"/>
                </a:lnTo>
                <a:lnTo>
                  <a:pt x="2615881" y="3005137"/>
                </a:lnTo>
                <a:lnTo>
                  <a:pt x="2613659" y="2999422"/>
                </a:lnTo>
                <a:lnTo>
                  <a:pt x="2612072" y="2994025"/>
                </a:lnTo>
                <a:lnTo>
                  <a:pt x="2610485" y="2988310"/>
                </a:lnTo>
                <a:lnTo>
                  <a:pt x="2609850" y="2982912"/>
                </a:lnTo>
                <a:lnTo>
                  <a:pt x="2609215" y="2976880"/>
                </a:lnTo>
                <a:lnTo>
                  <a:pt x="2609215" y="2971482"/>
                </a:lnTo>
                <a:lnTo>
                  <a:pt x="2608580" y="2971482"/>
                </a:lnTo>
                <a:lnTo>
                  <a:pt x="2608580" y="2825115"/>
                </a:lnTo>
                <a:lnTo>
                  <a:pt x="2608263" y="2821305"/>
                </a:lnTo>
                <a:lnTo>
                  <a:pt x="2608580" y="2812732"/>
                </a:lnTo>
                <a:lnTo>
                  <a:pt x="2609850" y="2805112"/>
                </a:lnTo>
                <a:close/>
                <a:moveTo>
                  <a:pt x="3151360" y="2793804"/>
                </a:moveTo>
                <a:lnTo>
                  <a:pt x="3151360" y="2908645"/>
                </a:lnTo>
                <a:lnTo>
                  <a:pt x="3174848" y="2908962"/>
                </a:lnTo>
                <a:lnTo>
                  <a:pt x="3198972" y="2909280"/>
                </a:lnTo>
                <a:lnTo>
                  <a:pt x="3231983" y="2908962"/>
                </a:lnTo>
                <a:lnTo>
                  <a:pt x="3231983" y="2794121"/>
                </a:lnTo>
                <a:lnTo>
                  <a:pt x="3198972" y="2794755"/>
                </a:lnTo>
                <a:lnTo>
                  <a:pt x="3174848" y="2794121"/>
                </a:lnTo>
                <a:lnTo>
                  <a:pt x="3151360" y="2793804"/>
                </a:lnTo>
                <a:close/>
                <a:moveTo>
                  <a:pt x="2989478" y="2779528"/>
                </a:moveTo>
                <a:lnTo>
                  <a:pt x="2989478" y="2894687"/>
                </a:lnTo>
                <a:lnTo>
                  <a:pt x="3009158" y="2897542"/>
                </a:lnTo>
                <a:lnTo>
                  <a:pt x="3029472" y="2899762"/>
                </a:lnTo>
                <a:lnTo>
                  <a:pt x="3049469" y="2902300"/>
                </a:lnTo>
                <a:lnTo>
                  <a:pt x="3070419" y="2903887"/>
                </a:lnTo>
                <a:lnTo>
                  <a:pt x="3070419" y="2789045"/>
                </a:lnTo>
                <a:lnTo>
                  <a:pt x="3049469" y="2787142"/>
                </a:lnTo>
                <a:lnTo>
                  <a:pt x="3029472" y="2784921"/>
                </a:lnTo>
                <a:lnTo>
                  <a:pt x="3009158" y="2782383"/>
                </a:lnTo>
                <a:lnTo>
                  <a:pt x="2989478" y="2779528"/>
                </a:lnTo>
                <a:close/>
                <a:moveTo>
                  <a:pt x="2827597" y="2743045"/>
                </a:moveTo>
                <a:lnTo>
                  <a:pt x="2827597" y="2859790"/>
                </a:lnTo>
                <a:lnTo>
                  <a:pt x="2846959" y="2865500"/>
                </a:lnTo>
                <a:lnTo>
                  <a:pt x="2866956" y="2870576"/>
                </a:lnTo>
                <a:lnTo>
                  <a:pt x="2887588" y="2875969"/>
                </a:lnTo>
                <a:lnTo>
                  <a:pt x="2908220" y="2880411"/>
                </a:lnTo>
                <a:lnTo>
                  <a:pt x="2908220" y="2764618"/>
                </a:lnTo>
                <a:lnTo>
                  <a:pt x="2887588" y="2759542"/>
                </a:lnTo>
                <a:lnTo>
                  <a:pt x="2866956" y="2754466"/>
                </a:lnTo>
                <a:lnTo>
                  <a:pt x="2846959" y="2748755"/>
                </a:lnTo>
                <a:lnTo>
                  <a:pt x="2827597" y="2743045"/>
                </a:lnTo>
                <a:close/>
                <a:moveTo>
                  <a:pt x="1998663" y="2711450"/>
                </a:moveTo>
                <a:lnTo>
                  <a:pt x="2032589" y="2718179"/>
                </a:lnTo>
                <a:lnTo>
                  <a:pt x="2039311" y="2719781"/>
                </a:lnTo>
                <a:lnTo>
                  <a:pt x="2045072" y="2721383"/>
                </a:lnTo>
                <a:lnTo>
                  <a:pt x="2050513" y="2723306"/>
                </a:lnTo>
                <a:lnTo>
                  <a:pt x="2054674" y="2725228"/>
                </a:lnTo>
                <a:lnTo>
                  <a:pt x="2058834" y="2727791"/>
                </a:lnTo>
                <a:lnTo>
                  <a:pt x="2062675" y="2730034"/>
                </a:lnTo>
                <a:lnTo>
                  <a:pt x="2069716" y="2735161"/>
                </a:lnTo>
                <a:lnTo>
                  <a:pt x="2072597" y="2738045"/>
                </a:lnTo>
                <a:lnTo>
                  <a:pt x="2074517" y="2740287"/>
                </a:lnTo>
                <a:lnTo>
                  <a:pt x="2076118" y="2742851"/>
                </a:lnTo>
                <a:lnTo>
                  <a:pt x="2077398" y="2745734"/>
                </a:lnTo>
                <a:lnTo>
                  <a:pt x="2078038" y="2747977"/>
                </a:lnTo>
                <a:lnTo>
                  <a:pt x="2078038" y="2750861"/>
                </a:lnTo>
                <a:lnTo>
                  <a:pt x="2077718" y="2753104"/>
                </a:lnTo>
                <a:lnTo>
                  <a:pt x="2077078" y="2755988"/>
                </a:lnTo>
                <a:lnTo>
                  <a:pt x="2075478" y="2758231"/>
                </a:lnTo>
                <a:lnTo>
                  <a:pt x="2073877" y="2760794"/>
                </a:lnTo>
                <a:lnTo>
                  <a:pt x="2071317" y="2763037"/>
                </a:lnTo>
                <a:lnTo>
                  <a:pt x="2068756" y="2764959"/>
                </a:lnTo>
                <a:lnTo>
                  <a:pt x="2065876" y="2767522"/>
                </a:lnTo>
                <a:lnTo>
                  <a:pt x="2062355" y="2769445"/>
                </a:lnTo>
                <a:lnTo>
                  <a:pt x="2058194" y="2771047"/>
                </a:lnTo>
                <a:lnTo>
                  <a:pt x="2054354" y="2772649"/>
                </a:lnTo>
                <a:lnTo>
                  <a:pt x="2048272" y="2774572"/>
                </a:lnTo>
                <a:lnTo>
                  <a:pt x="2041871" y="2776174"/>
                </a:lnTo>
                <a:lnTo>
                  <a:pt x="2035790" y="2777776"/>
                </a:lnTo>
                <a:lnTo>
                  <a:pt x="2028429" y="2779057"/>
                </a:lnTo>
                <a:lnTo>
                  <a:pt x="2014026" y="2780659"/>
                </a:lnTo>
                <a:lnTo>
                  <a:pt x="1998663" y="2781300"/>
                </a:lnTo>
                <a:lnTo>
                  <a:pt x="1998663" y="2711450"/>
                </a:lnTo>
                <a:close/>
                <a:moveTo>
                  <a:pt x="3717945" y="2699583"/>
                </a:moveTo>
                <a:lnTo>
                  <a:pt x="3711914" y="2703073"/>
                </a:lnTo>
                <a:lnTo>
                  <a:pt x="3704931" y="2707197"/>
                </a:lnTo>
                <a:lnTo>
                  <a:pt x="3696678" y="2710686"/>
                </a:lnTo>
                <a:lnTo>
                  <a:pt x="3688425" y="2714493"/>
                </a:lnTo>
                <a:lnTo>
                  <a:pt x="3671285" y="2721155"/>
                </a:lnTo>
                <a:lnTo>
                  <a:pt x="3656684" y="2726866"/>
                </a:lnTo>
                <a:lnTo>
                  <a:pt x="3656684" y="2827749"/>
                </a:lnTo>
                <a:lnTo>
                  <a:pt x="3665254" y="2823307"/>
                </a:lnTo>
                <a:lnTo>
                  <a:pt x="3674142" y="2818549"/>
                </a:lnTo>
                <a:lnTo>
                  <a:pt x="3682394" y="2813790"/>
                </a:lnTo>
                <a:lnTo>
                  <a:pt x="3690647" y="2808714"/>
                </a:lnTo>
                <a:lnTo>
                  <a:pt x="3698582" y="2803321"/>
                </a:lnTo>
                <a:lnTo>
                  <a:pt x="3705566" y="2798245"/>
                </a:lnTo>
                <a:lnTo>
                  <a:pt x="3711914" y="2792535"/>
                </a:lnTo>
                <a:lnTo>
                  <a:pt x="3717945" y="2787776"/>
                </a:lnTo>
                <a:lnTo>
                  <a:pt x="3717945" y="2699583"/>
                </a:lnTo>
                <a:close/>
                <a:moveTo>
                  <a:pt x="2490788" y="2694304"/>
                </a:moveTo>
                <a:lnTo>
                  <a:pt x="2490788" y="2826893"/>
                </a:lnTo>
                <a:lnTo>
                  <a:pt x="2490471" y="2827210"/>
                </a:lnTo>
                <a:lnTo>
                  <a:pt x="2489836" y="2835140"/>
                </a:lnTo>
                <a:lnTo>
                  <a:pt x="2489519" y="2839898"/>
                </a:lnTo>
                <a:lnTo>
                  <a:pt x="2488250" y="2844973"/>
                </a:lnTo>
                <a:lnTo>
                  <a:pt x="2487298" y="2849731"/>
                </a:lnTo>
                <a:lnTo>
                  <a:pt x="2485711" y="2854807"/>
                </a:lnTo>
                <a:lnTo>
                  <a:pt x="2483490" y="2859565"/>
                </a:lnTo>
                <a:lnTo>
                  <a:pt x="2481269" y="2864323"/>
                </a:lnTo>
                <a:lnTo>
                  <a:pt x="2479048" y="2869080"/>
                </a:lnTo>
                <a:lnTo>
                  <a:pt x="2475874" y="2873838"/>
                </a:lnTo>
                <a:lnTo>
                  <a:pt x="2472701" y="2878279"/>
                </a:lnTo>
                <a:lnTo>
                  <a:pt x="2469528" y="2883037"/>
                </a:lnTo>
                <a:lnTo>
                  <a:pt x="2465403" y="2887795"/>
                </a:lnTo>
                <a:lnTo>
                  <a:pt x="2461595" y="2892236"/>
                </a:lnTo>
                <a:lnTo>
                  <a:pt x="2453028" y="2901435"/>
                </a:lnTo>
                <a:lnTo>
                  <a:pt x="2443191" y="2909999"/>
                </a:lnTo>
                <a:lnTo>
                  <a:pt x="2432086" y="2918563"/>
                </a:lnTo>
                <a:lnTo>
                  <a:pt x="2419710" y="2926811"/>
                </a:lnTo>
                <a:lnTo>
                  <a:pt x="2406701" y="2934740"/>
                </a:lnTo>
                <a:lnTo>
                  <a:pt x="2393056" y="2942670"/>
                </a:lnTo>
                <a:lnTo>
                  <a:pt x="2378143" y="2950283"/>
                </a:lnTo>
                <a:lnTo>
                  <a:pt x="2362277" y="2957579"/>
                </a:lnTo>
                <a:lnTo>
                  <a:pt x="2345777" y="2964240"/>
                </a:lnTo>
                <a:lnTo>
                  <a:pt x="2328325" y="2970901"/>
                </a:lnTo>
                <a:lnTo>
                  <a:pt x="2309921" y="2977245"/>
                </a:lnTo>
                <a:lnTo>
                  <a:pt x="2290882" y="2983589"/>
                </a:lnTo>
                <a:lnTo>
                  <a:pt x="2270892" y="2989298"/>
                </a:lnTo>
                <a:lnTo>
                  <a:pt x="2250267" y="2994691"/>
                </a:lnTo>
                <a:lnTo>
                  <a:pt x="2229324" y="2999449"/>
                </a:lnTo>
                <a:lnTo>
                  <a:pt x="2207430" y="3004207"/>
                </a:lnTo>
                <a:lnTo>
                  <a:pt x="2184901" y="3008330"/>
                </a:lnTo>
                <a:lnTo>
                  <a:pt x="2162054" y="3012137"/>
                </a:lnTo>
                <a:lnTo>
                  <a:pt x="2138256" y="3015626"/>
                </a:lnTo>
                <a:lnTo>
                  <a:pt x="2113823" y="3018798"/>
                </a:lnTo>
                <a:lnTo>
                  <a:pt x="2089390" y="3021018"/>
                </a:lnTo>
                <a:lnTo>
                  <a:pt x="2064323" y="3023556"/>
                </a:lnTo>
                <a:lnTo>
                  <a:pt x="2038621" y="3025142"/>
                </a:lnTo>
                <a:lnTo>
                  <a:pt x="2012601" y="3026093"/>
                </a:lnTo>
                <a:lnTo>
                  <a:pt x="1986582" y="3027045"/>
                </a:lnTo>
                <a:lnTo>
                  <a:pt x="1959928" y="3027362"/>
                </a:lnTo>
                <a:lnTo>
                  <a:pt x="1932639" y="3027045"/>
                </a:lnTo>
                <a:lnTo>
                  <a:pt x="1905350" y="3026093"/>
                </a:lnTo>
                <a:lnTo>
                  <a:pt x="1879014" y="3025142"/>
                </a:lnTo>
                <a:lnTo>
                  <a:pt x="1852994" y="3022921"/>
                </a:lnTo>
                <a:lnTo>
                  <a:pt x="1827292" y="3021018"/>
                </a:lnTo>
                <a:lnTo>
                  <a:pt x="1802224" y="3018481"/>
                </a:lnTo>
                <a:lnTo>
                  <a:pt x="1777157" y="3015309"/>
                </a:lnTo>
                <a:lnTo>
                  <a:pt x="1753359" y="3011502"/>
                </a:lnTo>
                <a:lnTo>
                  <a:pt x="1729560" y="3007379"/>
                </a:lnTo>
                <a:lnTo>
                  <a:pt x="1706714" y="3002938"/>
                </a:lnTo>
                <a:lnTo>
                  <a:pt x="1684502" y="2998180"/>
                </a:lnTo>
                <a:lnTo>
                  <a:pt x="1662925" y="2993105"/>
                </a:lnTo>
                <a:lnTo>
                  <a:pt x="1641983" y="2987712"/>
                </a:lnTo>
                <a:lnTo>
                  <a:pt x="1622309" y="2981686"/>
                </a:lnTo>
                <a:lnTo>
                  <a:pt x="1602953" y="2975342"/>
                </a:lnTo>
                <a:lnTo>
                  <a:pt x="1584549" y="2968681"/>
                </a:lnTo>
                <a:lnTo>
                  <a:pt x="1566780" y="2961702"/>
                </a:lnTo>
                <a:lnTo>
                  <a:pt x="1550280" y="2954407"/>
                </a:lnTo>
                <a:lnTo>
                  <a:pt x="1534414" y="2947111"/>
                </a:lnTo>
                <a:lnTo>
                  <a:pt x="1519501" y="2939181"/>
                </a:lnTo>
                <a:lnTo>
                  <a:pt x="1505539" y="2930934"/>
                </a:lnTo>
                <a:lnTo>
                  <a:pt x="1493164" y="2922687"/>
                </a:lnTo>
                <a:lnTo>
                  <a:pt x="1481106" y="2913805"/>
                </a:lnTo>
                <a:lnTo>
                  <a:pt x="1470635" y="2904924"/>
                </a:lnTo>
                <a:lnTo>
                  <a:pt x="1465875" y="2900483"/>
                </a:lnTo>
                <a:lnTo>
                  <a:pt x="1461116" y="2895725"/>
                </a:lnTo>
                <a:lnTo>
                  <a:pt x="1456673" y="2891284"/>
                </a:lnTo>
                <a:lnTo>
                  <a:pt x="1452866" y="2886844"/>
                </a:lnTo>
                <a:lnTo>
                  <a:pt x="1449375" y="2882086"/>
                </a:lnTo>
                <a:lnTo>
                  <a:pt x="1445885" y="2877328"/>
                </a:lnTo>
                <a:lnTo>
                  <a:pt x="1442712" y="2872252"/>
                </a:lnTo>
                <a:lnTo>
                  <a:pt x="1439856" y="2867494"/>
                </a:lnTo>
                <a:lnTo>
                  <a:pt x="1437000" y="2862737"/>
                </a:lnTo>
                <a:lnTo>
                  <a:pt x="1435096" y="2857661"/>
                </a:lnTo>
                <a:lnTo>
                  <a:pt x="1433192" y="2852269"/>
                </a:lnTo>
                <a:lnTo>
                  <a:pt x="1431606" y="2847828"/>
                </a:lnTo>
                <a:lnTo>
                  <a:pt x="1430337" y="2842436"/>
                </a:lnTo>
                <a:lnTo>
                  <a:pt x="1429702" y="2837361"/>
                </a:lnTo>
                <a:lnTo>
                  <a:pt x="1429385" y="2832286"/>
                </a:lnTo>
                <a:lnTo>
                  <a:pt x="1428750" y="2827210"/>
                </a:lnTo>
                <a:lnTo>
                  <a:pt x="1428750" y="2700014"/>
                </a:lnTo>
                <a:lnTo>
                  <a:pt x="1429702" y="2705406"/>
                </a:lnTo>
                <a:lnTo>
                  <a:pt x="1430654" y="2711433"/>
                </a:lnTo>
                <a:lnTo>
                  <a:pt x="1432240" y="2716825"/>
                </a:lnTo>
                <a:lnTo>
                  <a:pt x="1434462" y="2722218"/>
                </a:lnTo>
                <a:lnTo>
                  <a:pt x="1436683" y="2728245"/>
                </a:lnTo>
                <a:lnTo>
                  <a:pt x="1439539" y="2733320"/>
                </a:lnTo>
                <a:lnTo>
                  <a:pt x="1442712" y="2739029"/>
                </a:lnTo>
                <a:lnTo>
                  <a:pt x="1446202" y="2744422"/>
                </a:lnTo>
                <a:lnTo>
                  <a:pt x="1449692" y="2749497"/>
                </a:lnTo>
                <a:lnTo>
                  <a:pt x="1454135" y="2755206"/>
                </a:lnTo>
                <a:lnTo>
                  <a:pt x="1458894" y="2760282"/>
                </a:lnTo>
                <a:lnTo>
                  <a:pt x="1463654" y="2765357"/>
                </a:lnTo>
                <a:lnTo>
                  <a:pt x="1468731" y="2770432"/>
                </a:lnTo>
                <a:lnTo>
                  <a:pt x="1474125" y="2775507"/>
                </a:lnTo>
                <a:lnTo>
                  <a:pt x="1480154" y="2780265"/>
                </a:lnTo>
                <a:lnTo>
                  <a:pt x="1480154" y="2879231"/>
                </a:lnTo>
                <a:lnTo>
                  <a:pt x="1482375" y="2882086"/>
                </a:lnTo>
                <a:lnTo>
                  <a:pt x="1484914" y="2884623"/>
                </a:lnTo>
                <a:lnTo>
                  <a:pt x="1491895" y="2890650"/>
                </a:lnTo>
                <a:lnTo>
                  <a:pt x="1500145" y="2896994"/>
                </a:lnTo>
                <a:lnTo>
                  <a:pt x="1509664" y="2903338"/>
                </a:lnTo>
                <a:lnTo>
                  <a:pt x="1519818" y="2909682"/>
                </a:lnTo>
                <a:lnTo>
                  <a:pt x="1530924" y="2915709"/>
                </a:lnTo>
                <a:lnTo>
                  <a:pt x="1542030" y="2921735"/>
                </a:lnTo>
                <a:lnTo>
                  <a:pt x="1553136" y="2926811"/>
                </a:lnTo>
                <a:lnTo>
                  <a:pt x="1553136" y="2824673"/>
                </a:lnTo>
                <a:lnTo>
                  <a:pt x="1569953" y="2832286"/>
                </a:lnTo>
                <a:lnTo>
                  <a:pt x="1587723" y="2839264"/>
                </a:lnTo>
                <a:lnTo>
                  <a:pt x="1606127" y="2846242"/>
                </a:lnTo>
                <a:lnTo>
                  <a:pt x="1625482" y="2852269"/>
                </a:lnTo>
                <a:lnTo>
                  <a:pt x="1625482" y="2953772"/>
                </a:lnTo>
                <a:lnTo>
                  <a:pt x="1642935" y="2958847"/>
                </a:lnTo>
                <a:lnTo>
                  <a:pt x="1661021" y="2963605"/>
                </a:lnTo>
                <a:lnTo>
                  <a:pt x="1679425" y="2968363"/>
                </a:lnTo>
                <a:lnTo>
                  <a:pt x="1698464" y="2972487"/>
                </a:lnTo>
                <a:lnTo>
                  <a:pt x="1698464" y="2871618"/>
                </a:lnTo>
                <a:lnTo>
                  <a:pt x="1716233" y="2875424"/>
                </a:lnTo>
                <a:lnTo>
                  <a:pt x="1734320" y="2878914"/>
                </a:lnTo>
                <a:lnTo>
                  <a:pt x="1752407" y="2882086"/>
                </a:lnTo>
                <a:lnTo>
                  <a:pt x="1771445" y="2885258"/>
                </a:lnTo>
                <a:lnTo>
                  <a:pt x="1771445" y="2985175"/>
                </a:lnTo>
                <a:lnTo>
                  <a:pt x="1789215" y="2987712"/>
                </a:lnTo>
                <a:lnTo>
                  <a:pt x="1807301" y="2989933"/>
                </a:lnTo>
                <a:lnTo>
                  <a:pt x="1825388" y="2991836"/>
                </a:lnTo>
                <a:lnTo>
                  <a:pt x="1843792" y="2993422"/>
                </a:lnTo>
                <a:lnTo>
                  <a:pt x="1843792" y="2893505"/>
                </a:lnTo>
                <a:lnTo>
                  <a:pt x="1861879" y="2895091"/>
                </a:lnTo>
                <a:lnTo>
                  <a:pt x="1880283" y="2896042"/>
                </a:lnTo>
                <a:lnTo>
                  <a:pt x="1898369" y="2896994"/>
                </a:lnTo>
                <a:lnTo>
                  <a:pt x="1916773" y="2897628"/>
                </a:lnTo>
                <a:lnTo>
                  <a:pt x="1916773" y="2997546"/>
                </a:lnTo>
                <a:lnTo>
                  <a:pt x="1938033" y="2997863"/>
                </a:lnTo>
                <a:lnTo>
                  <a:pt x="1959928" y="2998180"/>
                </a:lnTo>
                <a:lnTo>
                  <a:pt x="1989755" y="2997863"/>
                </a:lnTo>
                <a:lnTo>
                  <a:pt x="1989755" y="2898263"/>
                </a:lnTo>
                <a:lnTo>
                  <a:pt x="2018630" y="2896994"/>
                </a:lnTo>
                <a:lnTo>
                  <a:pt x="2046553" y="2895408"/>
                </a:lnTo>
                <a:lnTo>
                  <a:pt x="2074159" y="2893505"/>
                </a:lnTo>
                <a:lnTo>
                  <a:pt x="2101448" y="2890967"/>
                </a:lnTo>
                <a:lnTo>
                  <a:pt x="2128102" y="2887795"/>
                </a:lnTo>
                <a:lnTo>
                  <a:pt x="2154122" y="2883989"/>
                </a:lnTo>
                <a:lnTo>
                  <a:pt x="2179189" y="2879865"/>
                </a:lnTo>
                <a:lnTo>
                  <a:pt x="2204257" y="2875424"/>
                </a:lnTo>
                <a:lnTo>
                  <a:pt x="2228372" y="2870032"/>
                </a:lnTo>
                <a:lnTo>
                  <a:pt x="2251219" y="2864640"/>
                </a:lnTo>
                <a:lnTo>
                  <a:pt x="2273430" y="2858613"/>
                </a:lnTo>
                <a:lnTo>
                  <a:pt x="2294690" y="2851952"/>
                </a:lnTo>
                <a:lnTo>
                  <a:pt x="2315633" y="2845291"/>
                </a:lnTo>
                <a:lnTo>
                  <a:pt x="2335306" y="2838312"/>
                </a:lnTo>
                <a:lnTo>
                  <a:pt x="2354027" y="2830382"/>
                </a:lnTo>
                <a:lnTo>
                  <a:pt x="2371797" y="2822452"/>
                </a:lnTo>
                <a:lnTo>
                  <a:pt x="2371797" y="2924590"/>
                </a:lnTo>
                <a:lnTo>
                  <a:pt x="2379729" y="2921101"/>
                </a:lnTo>
                <a:lnTo>
                  <a:pt x="2387028" y="2916660"/>
                </a:lnTo>
                <a:lnTo>
                  <a:pt x="2394643" y="2912219"/>
                </a:lnTo>
                <a:lnTo>
                  <a:pt x="2401941" y="2907461"/>
                </a:lnTo>
                <a:lnTo>
                  <a:pt x="2409239" y="2902703"/>
                </a:lnTo>
                <a:lnTo>
                  <a:pt x="2415585" y="2898263"/>
                </a:lnTo>
                <a:lnTo>
                  <a:pt x="2421297" y="2893505"/>
                </a:lnTo>
                <a:lnTo>
                  <a:pt x="2426374" y="2889064"/>
                </a:lnTo>
                <a:lnTo>
                  <a:pt x="2426374" y="2791050"/>
                </a:lnTo>
                <a:lnTo>
                  <a:pt x="2433989" y="2785340"/>
                </a:lnTo>
                <a:lnTo>
                  <a:pt x="2440653" y="2779948"/>
                </a:lnTo>
                <a:lnTo>
                  <a:pt x="2447316" y="2774238"/>
                </a:lnTo>
                <a:lnTo>
                  <a:pt x="2453345" y="2768529"/>
                </a:lnTo>
                <a:lnTo>
                  <a:pt x="2459057" y="2762819"/>
                </a:lnTo>
                <a:lnTo>
                  <a:pt x="2464451" y="2757110"/>
                </a:lnTo>
                <a:lnTo>
                  <a:pt x="2469211" y="2751083"/>
                </a:lnTo>
                <a:lnTo>
                  <a:pt x="2473336" y="2744739"/>
                </a:lnTo>
                <a:lnTo>
                  <a:pt x="2477461" y="2739029"/>
                </a:lnTo>
                <a:lnTo>
                  <a:pt x="2480634" y="2732685"/>
                </a:lnTo>
                <a:lnTo>
                  <a:pt x="2483490" y="2726341"/>
                </a:lnTo>
                <a:lnTo>
                  <a:pt x="2486028" y="2719997"/>
                </a:lnTo>
                <a:lnTo>
                  <a:pt x="2487932" y="2713654"/>
                </a:lnTo>
                <a:lnTo>
                  <a:pt x="2489519" y="2707310"/>
                </a:lnTo>
                <a:lnTo>
                  <a:pt x="2490471" y="2700966"/>
                </a:lnTo>
                <a:lnTo>
                  <a:pt x="2490788" y="2694304"/>
                </a:lnTo>
                <a:close/>
                <a:moveTo>
                  <a:pt x="2490470" y="2686155"/>
                </a:moveTo>
                <a:lnTo>
                  <a:pt x="2490788" y="2691795"/>
                </a:lnTo>
                <a:lnTo>
                  <a:pt x="2490470" y="2693988"/>
                </a:lnTo>
                <a:lnTo>
                  <a:pt x="2490470" y="2690542"/>
                </a:lnTo>
                <a:lnTo>
                  <a:pt x="2490470" y="2686155"/>
                </a:lnTo>
                <a:close/>
                <a:moveTo>
                  <a:pt x="2490416" y="2685242"/>
                </a:moveTo>
                <a:lnTo>
                  <a:pt x="2490470" y="2685528"/>
                </a:lnTo>
                <a:lnTo>
                  <a:pt x="2490470" y="2686155"/>
                </a:lnTo>
                <a:lnTo>
                  <a:pt x="2490416" y="2685242"/>
                </a:lnTo>
                <a:close/>
                <a:moveTo>
                  <a:pt x="1427957" y="2683026"/>
                </a:moveTo>
                <a:lnTo>
                  <a:pt x="1427516" y="2686071"/>
                </a:lnTo>
                <a:lnTo>
                  <a:pt x="1427516" y="2690943"/>
                </a:lnTo>
                <a:lnTo>
                  <a:pt x="1427516" y="2693987"/>
                </a:lnTo>
                <a:lnTo>
                  <a:pt x="1427163" y="2692161"/>
                </a:lnTo>
                <a:lnTo>
                  <a:pt x="1427163" y="2686680"/>
                </a:lnTo>
                <a:lnTo>
                  <a:pt x="1427957" y="2683026"/>
                </a:lnTo>
                <a:close/>
                <a:moveTo>
                  <a:pt x="1430338" y="2671762"/>
                </a:moveTo>
                <a:lnTo>
                  <a:pt x="1428927" y="2676633"/>
                </a:lnTo>
                <a:lnTo>
                  <a:pt x="1428221" y="2681809"/>
                </a:lnTo>
                <a:lnTo>
                  <a:pt x="1427957" y="2683026"/>
                </a:lnTo>
                <a:lnTo>
                  <a:pt x="1428221" y="2681200"/>
                </a:lnTo>
                <a:lnTo>
                  <a:pt x="1428927" y="2676329"/>
                </a:lnTo>
                <a:lnTo>
                  <a:pt x="1430338" y="2671762"/>
                </a:lnTo>
                <a:close/>
                <a:moveTo>
                  <a:pt x="2487613" y="2670175"/>
                </a:moveTo>
                <a:lnTo>
                  <a:pt x="2489200" y="2675815"/>
                </a:lnTo>
                <a:lnTo>
                  <a:pt x="2490153" y="2680828"/>
                </a:lnTo>
                <a:lnTo>
                  <a:pt x="2490416" y="2685242"/>
                </a:lnTo>
                <a:lnTo>
                  <a:pt x="2489518" y="2680515"/>
                </a:lnTo>
                <a:lnTo>
                  <a:pt x="2488883" y="2675502"/>
                </a:lnTo>
                <a:lnTo>
                  <a:pt x="2487613" y="2670175"/>
                </a:lnTo>
                <a:close/>
                <a:moveTo>
                  <a:pt x="2665715" y="2659293"/>
                </a:moveTo>
                <a:lnTo>
                  <a:pt x="2665715" y="2777307"/>
                </a:lnTo>
                <a:lnTo>
                  <a:pt x="2668254" y="2780162"/>
                </a:lnTo>
                <a:lnTo>
                  <a:pt x="2671429" y="2783335"/>
                </a:lnTo>
                <a:lnTo>
                  <a:pt x="2678729" y="2789362"/>
                </a:lnTo>
                <a:lnTo>
                  <a:pt x="2687934" y="2796659"/>
                </a:lnTo>
                <a:lnTo>
                  <a:pt x="2698726" y="2803638"/>
                </a:lnTo>
                <a:lnTo>
                  <a:pt x="2710153" y="2810935"/>
                </a:lnTo>
                <a:lnTo>
                  <a:pt x="2722215" y="2817914"/>
                </a:lnTo>
                <a:lnTo>
                  <a:pt x="2734594" y="2824259"/>
                </a:lnTo>
                <a:lnTo>
                  <a:pt x="2746656" y="2829969"/>
                </a:lnTo>
                <a:lnTo>
                  <a:pt x="2746656" y="2711004"/>
                </a:lnTo>
                <a:lnTo>
                  <a:pt x="2734594" y="2705293"/>
                </a:lnTo>
                <a:lnTo>
                  <a:pt x="2723167" y="2699266"/>
                </a:lnTo>
                <a:lnTo>
                  <a:pt x="2712058" y="2692921"/>
                </a:lnTo>
                <a:lnTo>
                  <a:pt x="2701583" y="2686259"/>
                </a:lnTo>
                <a:lnTo>
                  <a:pt x="2691743" y="2679914"/>
                </a:lnTo>
                <a:lnTo>
                  <a:pt x="2682538" y="2673252"/>
                </a:lnTo>
                <a:lnTo>
                  <a:pt x="2673650" y="2666273"/>
                </a:lnTo>
                <a:lnTo>
                  <a:pt x="2665715" y="2659293"/>
                </a:lnTo>
                <a:close/>
                <a:moveTo>
                  <a:pt x="1925638" y="2592387"/>
                </a:moveTo>
                <a:lnTo>
                  <a:pt x="1925638" y="2662237"/>
                </a:lnTo>
                <a:lnTo>
                  <a:pt x="1911407" y="2659674"/>
                </a:lnTo>
                <a:lnTo>
                  <a:pt x="1894963" y="2655829"/>
                </a:lnTo>
                <a:lnTo>
                  <a:pt x="1887057" y="2653907"/>
                </a:lnTo>
                <a:lnTo>
                  <a:pt x="1880100" y="2652304"/>
                </a:lnTo>
                <a:lnTo>
                  <a:pt x="1873459" y="2650062"/>
                </a:lnTo>
                <a:lnTo>
                  <a:pt x="1867451" y="2647498"/>
                </a:lnTo>
                <a:lnTo>
                  <a:pt x="1861442" y="2644935"/>
                </a:lnTo>
                <a:lnTo>
                  <a:pt x="1856383" y="2641090"/>
                </a:lnTo>
                <a:lnTo>
                  <a:pt x="1853220" y="2639168"/>
                </a:lnTo>
                <a:lnTo>
                  <a:pt x="1851007" y="2636925"/>
                </a:lnTo>
                <a:lnTo>
                  <a:pt x="1848793" y="2634041"/>
                </a:lnTo>
                <a:lnTo>
                  <a:pt x="1847844" y="2631798"/>
                </a:lnTo>
                <a:lnTo>
                  <a:pt x="1846579" y="2628914"/>
                </a:lnTo>
                <a:lnTo>
                  <a:pt x="1846263" y="2626671"/>
                </a:lnTo>
                <a:lnTo>
                  <a:pt x="1846263" y="2623788"/>
                </a:lnTo>
                <a:lnTo>
                  <a:pt x="1846579" y="2621224"/>
                </a:lnTo>
                <a:lnTo>
                  <a:pt x="1847528" y="2618661"/>
                </a:lnTo>
                <a:lnTo>
                  <a:pt x="1848477" y="2616098"/>
                </a:lnTo>
                <a:lnTo>
                  <a:pt x="1850374" y="2613855"/>
                </a:lnTo>
                <a:lnTo>
                  <a:pt x="1852588" y="2611292"/>
                </a:lnTo>
                <a:lnTo>
                  <a:pt x="1855118" y="2609369"/>
                </a:lnTo>
                <a:lnTo>
                  <a:pt x="1858280" y="2607447"/>
                </a:lnTo>
                <a:lnTo>
                  <a:pt x="1861759" y="2605524"/>
                </a:lnTo>
                <a:lnTo>
                  <a:pt x="1865870" y="2603922"/>
                </a:lnTo>
                <a:lnTo>
                  <a:pt x="1872194" y="2601359"/>
                </a:lnTo>
                <a:lnTo>
                  <a:pt x="1878835" y="2599436"/>
                </a:lnTo>
                <a:lnTo>
                  <a:pt x="1885792" y="2597834"/>
                </a:lnTo>
                <a:lnTo>
                  <a:pt x="1893382" y="2596232"/>
                </a:lnTo>
                <a:lnTo>
                  <a:pt x="1901288" y="2594951"/>
                </a:lnTo>
                <a:lnTo>
                  <a:pt x="1909194" y="2593989"/>
                </a:lnTo>
                <a:lnTo>
                  <a:pt x="1925638" y="2592387"/>
                </a:lnTo>
                <a:close/>
                <a:moveTo>
                  <a:pt x="3178346" y="2558733"/>
                </a:moveTo>
                <a:lnTo>
                  <a:pt x="3178346" y="2673668"/>
                </a:lnTo>
                <a:lnTo>
                  <a:pt x="3201835" y="2674303"/>
                </a:lnTo>
                <a:lnTo>
                  <a:pt x="3225959" y="2674303"/>
                </a:lnTo>
                <a:lnTo>
                  <a:pt x="3258970" y="2673986"/>
                </a:lnTo>
                <a:lnTo>
                  <a:pt x="3258970" y="2559368"/>
                </a:lnTo>
                <a:lnTo>
                  <a:pt x="3225641" y="2559686"/>
                </a:lnTo>
                <a:lnTo>
                  <a:pt x="3201835" y="2559368"/>
                </a:lnTo>
                <a:lnTo>
                  <a:pt x="3178346" y="2558733"/>
                </a:lnTo>
                <a:close/>
                <a:moveTo>
                  <a:pt x="2609850" y="2552700"/>
                </a:moveTo>
                <a:lnTo>
                  <a:pt x="2613342" y="2559045"/>
                </a:lnTo>
                <a:lnTo>
                  <a:pt x="2617468" y="2564438"/>
                </a:lnTo>
                <a:lnTo>
                  <a:pt x="2621594" y="2570466"/>
                </a:lnTo>
                <a:lnTo>
                  <a:pt x="2626038" y="2576176"/>
                </a:lnTo>
                <a:lnTo>
                  <a:pt x="2631117" y="2581886"/>
                </a:lnTo>
                <a:lnTo>
                  <a:pt x="2635878" y="2587280"/>
                </a:lnTo>
                <a:lnTo>
                  <a:pt x="2641274" y="2592673"/>
                </a:lnTo>
                <a:lnTo>
                  <a:pt x="2646988" y="2598383"/>
                </a:lnTo>
                <a:lnTo>
                  <a:pt x="2658732" y="2608535"/>
                </a:lnTo>
                <a:lnTo>
                  <a:pt x="2671746" y="2618686"/>
                </a:lnTo>
                <a:lnTo>
                  <a:pt x="2685712" y="2628204"/>
                </a:lnTo>
                <a:lnTo>
                  <a:pt x="2700631" y="2637721"/>
                </a:lnTo>
                <a:lnTo>
                  <a:pt x="2715867" y="2646921"/>
                </a:lnTo>
                <a:lnTo>
                  <a:pt x="2732372" y="2655486"/>
                </a:lnTo>
                <a:lnTo>
                  <a:pt x="2749830" y="2663735"/>
                </a:lnTo>
                <a:lnTo>
                  <a:pt x="2767923" y="2671666"/>
                </a:lnTo>
                <a:lnTo>
                  <a:pt x="2786650" y="2679280"/>
                </a:lnTo>
                <a:lnTo>
                  <a:pt x="2805695" y="2686576"/>
                </a:lnTo>
                <a:lnTo>
                  <a:pt x="2826009" y="2693238"/>
                </a:lnTo>
                <a:lnTo>
                  <a:pt x="2846959" y="2699583"/>
                </a:lnTo>
                <a:lnTo>
                  <a:pt x="2867591" y="2705611"/>
                </a:lnTo>
                <a:lnTo>
                  <a:pt x="2889492" y="2711321"/>
                </a:lnTo>
                <a:lnTo>
                  <a:pt x="2912029" y="2716714"/>
                </a:lnTo>
                <a:lnTo>
                  <a:pt x="2934248" y="2721790"/>
                </a:lnTo>
                <a:lnTo>
                  <a:pt x="2957102" y="2725914"/>
                </a:lnTo>
                <a:lnTo>
                  <a:pt x="2980908" y="2730355"/>
                </a:lnTo>
                <a:lnTo>
                  <a:pt x="3004396" y="2733845"/>
                </a:lnTo>
                <a:lnTo>
                  <a:pt x="3028203" y="2737335"/>
                </a:lnTo>
                <a:lnTo>
                  <a:pt x="3052644" y="2740190"/>
                </a:lnTo>
                <a:lnTo>
                  <a:pt x="3077084" y="2743045"/>
                </a:lnTo>
                <a:lnTo>
                  <a:pt x="3101525" y="2744949"/>
                </a:lnTo>
                <a:lnTo>
                  <a:pt x="3125966" y="2746852"/>
                </a:lnTo>
                <a:lnTo>
                  <a:pt x="3150725" y="2748121"/>
                </a:lnTo>
                <a:lnTo>
                  <a:pt x="3175800" y="2749390"/>
                </a:lnTo>
                <a:lnTo>
                  <a:pt x="3200559" y="2750024"/>
                </a:lnTo>
                <a:lnTo>
                  <a:pt x="3225317" y="2750024"/>
                </a:lnTo>
                <a:lnTo>
                  <a:pt x="3246266" y="2750024"/>
                </a:lnTo>
                <a:lnTo>
                  <a:pt x="3267216" y="2749707"/>
                </a:lnTo>
                <a:lnTo>
                  <a:pt x="3288165" y="2748755"/>
                </a:lnTo>
                <a:lnTo>
                  <a:pt x="3308797" y="2747804"/>
                </a:lnTo>
                <a:lnTo>
                  <a:pt x="3329429" y="2746535"/>
                </a:lnTo>
                <a:lnTo>
                  <a:pt x="3350378" y="2744949"/>
                </a:lnTo>
                <a:lnTo>
                  <a:pt x="3371010" y="2743362"/>
                </a:lnTo>
                <a:lnTo>
                  <a:pt x="3391325" y="2741459"/>
                </a:lnTo>
                <a:lnTo>
                  <a:pt x="3411957" y="2738921"/>
                </a:lnTo>
                <a:lnTo>
                  <a:pt x="3431954" y="2736383"/>
                </a:lnTo>
                <a:lnTo>
                  <a:pt x="3451951" y="2733528"/>
                </a:lnTo>
                <a:lnTo>
                  <a:pt x="3471948" y="2730355"/>
                </a:lnTo>
                <a:lnTo>
                  <a:pt x="3491628" y="2726866"/>
                </a:lnTo>
                <a:lnTo>
                  <a:pt x="3510990" y="2723376"/>
                </a:lnTo>
                <a:lnTo>
                  <a:pt x="3530035" y="2719252"/>
                </a:lnTo>
                <a:lnTo>
                  <a:pt x="3548763" y="2715128"/>
                </a:lnTo>
                <a:lnTo>
                  <a:pt x="3567173" y="2710369"/>
                </a:lnTo>
                <a:lnTo>
                  <a:pt x="3585265" y="2705611"/>
                </a:lnTo>
                <a:lnTo>
                  <a:pt x="3603041" y="2700852"/>
                </a:lnTo>
                <a:lnTo>
                  <a:pt x="3620498" y="2695142"/>
                </a:lnTo>
                <a:lnTo>
                  <a:pt x="3637004" y="2689749"/>
                </a:lnTo>
                <a:lnTo>
                  <a:pt x="3653510" y="2683721"/>
                </a:lnTo>
                <a:lnTo>
                  <a:pt x="3669698" y="2678011"/>
                </a:lnTo>
                <a:lnTo>
                  <a:pt x="3685251" y="2671349"/>
                </a:lnTo>
                <a:lnTo>
                  <a:pt x="3700170" y="2665004"/>
                </a:lnTo>
                <a:lnTo>
                  <a:pt x="3714770" y="2657707"/>
                </a:lnTo>
                <a:lnTo>
                  <a:pt x="3728419" y="2650728"/>
                </a:lnTo>
                <a:lnTo>
                  <a:pt x="3741751" y="2643114"/>
                </a:lnTo>
                <a:lnTo>
                  <a:pt x="3754765" y="2635818"/>
                </a:lnTo>
                <a:lnTo>
                  <a:pt x="3767144" y="2627886"/>
                </a:lnTo>
                <a:lnTo>
                  <a:pt x="3778571" y="2619638"/>
                </a:lnTo>
                <a:lnTo>
                  <a:pt x="3789363" y="2611073"/>
                </a:lnTo>
                <a:lnTo>
                  <a:pt x="3789363" y="2718935"/>
                </a:lnTo>
                <a:lnTo>
                  <a:pt x="3788728" y="2718935"/>
                </a:lnTo>
                <a:lnTo>
                  <a:pt x="3788411" y="2728135"/>
                </a:lnTo>
                <a:lnTo>
                  <a:pt x="3787776" y="2733528"/>
                </a:lnTo>
                <a:lnTo>
                  <a:pt x="3786506" y="2738921"/>
                </a:lnTo>
                <a:lnTo>
                  <a:pt x="3785237" y="2744314"/>
                </a:lnTo>
                <a:lnTo>
                  <a:pt x="3783332" y="2749707"/>
                </a:lnTo>
                <a:lnTo>
                  <a:pt x="3781428" y="2755100"/>
                </a:lnTo>
                <a:lnTo>
                  <a:pt x="3778571" y="2760811"/>
                </a:lnTo>
                <a:lnTo>
                  <a:pt x="3775714" y="2765886"/>
                </a:lnTo>
                <a:lnTo>
                  <a:pt x="3772540" y="2770962"/>
                </a:lnTo>
                <a:lnTo>
                  <a:pt x="3769048" y="2776355"/>
                </a:lnTo>
                <a:lnTo>
                  <a:pt x="3765557" y="2781749"/>
                </a:lnTo>
                <a:lnTo>
                  <a:pt x="3761113" y="2786824"/>
                </a:lnTo>
                <a:lnTo>
                  <a:pt x="3756987" y="2791583"/>
                </a:lnTo>
                <a:lnTo>
                  <a:pt x="3752226" y="2796659"/>
                </a:lnTo>
                <a:lnTo>
                  <a:pt x="3747147" y="2801735"/>
                </a:lnTo>
                <a:lnTo>
                  <a:pt x="3741433" y="2806493"/>
                </a:lnTo>
                <a:lnTo>
                  <a:pt x="3736037" y="2811252"/>
                </a:lnTo>
                <a:lnTo>
                  <a:pt x="3723658" y="2820769"/>
                </a:lnTo>
                <a:lnTo>
                  <a:pt x="3710327" y="2829969"/>
                </a:lnTo>
                <a:lnTo>
                  <a:pt x="3696043" y="2838852"/>
                </a:lnTo>
                <a:lnTo>
                  <a:pt x="3680490" y="2847418"/>
                </a:lnTo>
                <a:lnTo>
                  <a:pt x="3663667" y="2855983"/>
                </a:lnTo>
                <a:lnTo>
                  <a:pt x="3646526" y="2863914"/>
                </a:lnTo>
                <a:lnTo>
                  <a:pt x="3627799" y="2871845"/>
                </a:lnTo>
                <a:lnTo>
                  <a:pt x="3608754" y="2879459"/>
                </a:lnTo>
                <a:lnTo>
                  <a:pt x="3588122" y="2886121"/>
                </a:lnTo>
                <a:lnTo>
                  <a:pt x="3566855" y="2892783"/>
                </a:lnTo>
                <a:lnTo>
                  <a:pt x="3544636" y="2899128"/>
                </a:lnTo>
                <a:lnTo>
                  <a:pt x="3522417" y="2905473"/>
                </a:lnTo>
                <a:lnTo>
                  <a:pt x="3498611" y="2910866"/>
                </a:lnTo>
                <a:lnTo>
                  <a:pt x="3474170" y="2915942"/>
                </a:lnTo>
                <a:lnTo>
                  <a:pt x="3449412" y="2920383"/>
                </a:lnTo>
                <a:lnTo>
                  <a:pt x="3423701" y="2924824"/>
                </a:lnTo>
                <a:lnTo>
                  <a:pt x="3397356" y="2928631"/>
                </a:lnTo>
                <a:lnTo>
                  <a:pt x="3370376" y="2931804"/>
                </a:lnTo>
                <a:lnTo>
                  <a:pt x="3343395" y="2934976"/>
                </a:lnTo>
                <a:lnTo>
                  <a:pt x="3315146" y="2937197"/>
                </a:lnTo>
                <a:lnTo>
                  <a:pt x="3286896" y="2938783"/>
                </a:lnTo>
                <a:lnTo>
                  <a:pt x="3258011" y="2940369"/>
                </a:lnTo>
                <a:lnTo>
                  <a:pt x="3228491" y="2941321"/>
                </a:lnTo>
                <a:lnTo>
                  <a:pt x="3198972" y="2941638"/>
                </a:lnTo>
                <a:lnTo>
                  <a:pt x="3168500" y="2941321"/>
                </a:lnTo>
                <a:lnTo>
                  <a:pt x="3138663" y="2940369"/>
                </a:lnTo>
                <a:lnTo>
                  <a:pt x="3109143" y="2938783"/>
                </a:lnTo>
                <a:lnTo>
                  <a:pt x="3080259" y="2936880"/>
                </a:lnTo>
                <a:lnTo>
                  <a:pt x="3051374" y="2934659"/>
                </a:lnTo>
                <a:lnTo>
                  <a:pt x="3023441" y="2931487"/>
                </a:lnTo>
                <a:lnTo>
                  <a:pt x="2996144" y="2927997"/>
                </a:lnTo>
                <a:lnTo>
                  <a:pt x="2969481" y="2923873"/>
                </a:lnTo>
                <a:lnTo>
                  <a:pt x="2943453" y="2919431"/>
                </a:lnTo>
                <a:lnTo>
                  <a:pt x="2917742" y="2914355"/>
                </a:lnTo>
                <a:lnTo>
                  <a:pt x="2892984" y="2909280"/>
                </a:lnTo>
                <a:lnTo>
                  <a:pt x="2869178" y="2903252"/>
                </a:lnTo>
                <a:lnTo>
                  <a:pt x="2846007" y="2897224"/>
                </a:lnTo>
                <a:lnTo>
                  <a:pt x="2823470" y="2890880"/>
                </a:lnTo>
                <a:lnTo>
                  <a:pt x="2802203" y="2883583"/>
                </a:lnTo>
                <a:lnTo>
                  <a:pt x="2781889" y="2876286"/>
                </a:lnTo>
                <a:lnTo>
                  <a:pt x="2762527" y="2868673"/>
                </a:lnTo>
                <a:lnTo>
                  <a:pt x="2743799" y="2860424"/>
                </a:lnTo>
                <a:lnTo>
                  <a:pt x="2726024" y="2852176"/>
                </a:lnTo>
                <a:lnTo>
                  <a:pt x="2709518" y="2843611"/>
                </a:lnTo>
                <a:lnTo>
                  <a:pt x="2694600" y="2834411"/>
                </a:lnTo>
                <a:lnTo>
                  <a:pt x="2679999" y="2824893"/>
                </a:lnTo>
                <a:lnTo>
                  <a:pt x="2666985" y="2815376"/>
                </a:lnTo>
                <a:lnTo>
                  <a:pt x="2660954" y="2810935"/>
                </a:lnTo>
                <a:lnTo>
                  <a:pt x="2655240" y="2805542"/>
                </a:lnTo>
                <a:lnTo>
                  <a:pt x="2650162" y="2800466"/>
                </a:lnTo>
                <a:lnTo>
                  <a:pt x="2645083" y="2795390"/>
                </a:lnTo>
                <a:lnTo>
                  <a:pt x="2639687" y="2790314"/>
                </a:lnTo>
                <a:lnTo>
                  <a:pt x="2635561" y="2785238"/>
                </a:lnTo>
                <a:lnTo>
                  <a:pt x="2631434" y="2780162"/>
                </a:lnTo>
                <a:lnTo>
                  <a:pt x="2627625" y="2774452"/>
                </a:lnTo>
                <a:lnTo>
                  <a:pt x="2624134" y="2769376"/>
                </a:lnTo>
                <a:lnTo>
                  <a:pt x="2620960" y="2763983"/>
                </a:lnTo>
                <a:lnTo>
                  <a:pt x="2618103" y="2758273"/>
                </a:lnTo>
                <a:lnTo>
                  <a:pt x="2615881" y="2752880"/>
                </a:lnTo>
                <a:lnTo>
                  <a:pt x="2613659" y="2747169"/>
                </a:lnTo>
                <a:lnTo>
                  <a:pt x="2612072" y="2741776"/>
                </a:lnTo>
                <a:lnTo>
                  <a:pt x="2610485" y="2736383"/>
                </a:lnTo>
                <a:lnTo>
                  <a:pt x="2609850" y="2730355"/>
                </a:lnTo>
                <a:lnTo>
                  <a:pt x="2609215" y="2724962"/>
                </a:lnTo>
                <a:lnTo>
                  <a:pt x="2609215" y="2718935"/>
                </a:lnTo>
                <a:lnTo>
                  <a:pt x="2608580" y="2719252"/>
                </a:lnTo>
                <a:lnTo>
                  <a:pt x="2608580" y="2573004"/>
                </a:lnTo>
                <a:lnTo>
                  <a:pt x="2608263" y="2569197"/>
                </a:lnTo>
                <a:lnTo>
                  <a:pt x="2608580" y="2560949"/>
                </a:lnTo>
                <a:lnTo>
                  <a:pt x="2609850" y="2552700"/>
                </a:lnTo>
                <a:close/>
                <a:moveTo>
                  <a:pt x="3016148" y="2544763"/>
                </a:moveTo>
                <a:lnTo>
                  <a:pt x="3016148" y="2660333"/>
                </a:lnTo>
                <a:lnTo>
                  <a:pt x="3035827" y="2662556"/>
                </a:lnTo>
                <a:lnTo>
                  <a:pt x="3056142" y="2665096"/>
                </a:lnTo>
                <a:lnTo>
                  <a:pt x="3076456" y="2667318"/>
                </a:lnTo>
                <a:lnTo>
                  <a:pt x="3097406" y="2669223"/>
                </a:lnTo>
                <a:lnTo>
                  <a:pt x="3097406" y="2553971"/>
                </a:lnTo>
                <a:lnTo>
                  <a:pt x="3076456" y="2552066"/>
                </a:lnTo>
                <a:lnTo>
                  <a:pt x="3056142" y="2549843"/>
                </a:lnTo>
                <a:lnTo>
                  <a:pt x="3035827" y="2547303"/>
                </a:lnTo>
                <a:lnTo>
                  <a:pt x="3016148" y="2544763"/>
                </a:lnTo>
                <a:close/>
                <a:moveTo>
                  <a:pt x="1938656" y="2540386"/>
                </a:moveTo>
                <a:lnTo>
                  <a:pt x="1936433" y="2540705"/>
                </a:lnTo>
                <a:lnTo>
                  <a:pt x="1933576" y="2540705"/>
                </a:lnTo>
                <a:lnTo>
                  <a:pt x="1931036" y="2541342"/>
                </a:lnTo>
                <a:lnTo>
                  <a:pt x="1929130" y="2542299"/>
                </a:lnTo>
                <a:lnTo>
                  <a:pt x="1927543" y="2542936"/>
                </a:lnTo>
                <a:lnTo>
                  <a:pt x="1926273" y="2543892"/>
                </a:lnTo>
                <a:lnTo>
                  <a:pt x="1925638" y="2545167"/>
                </a:lnTo>
                <a:lnTo>
                  <a:pt x="1925320" y="2546123"/>
                </a:lnTo>
                <a:lnTo>
                  <a:pt x="1925320" y="2565247"/>
                </a:lnTo>
                <a:lnTo>
                  <a:pt x="1910398" y="2566522"/>
                </a:lnTo>
                <a:lnTo>
                  <a:pt x="1895158" y="2568116"/>
                </a:lnTo>
                <a:lnTo>
                  <a:pt x="1881188" y="2570028"/>
                </a:lnTo>
                <a:lnTo>
                  <a:pt x="1867218" y="2572897"/>
                </a:lnTo>
                <a:lnTo>
                  <a:pt x="1853883" y="2575447"/>
                </a:lnTo>
                <a:lnTo>
                  <a:pt x="1841183" y="2578634"/>
                </a:lnTo>
                <a:lnTo>
                  <a:pt x="1829436" y="2582778"/>
                </a:lnTo>
                <a:lnTo>
                  <a:pt x="1818323" y="2586602"/>
                </a:lnTo>
                <a:lnTo>
                  <a:pt x="1810703" y="2590108"/>
                </a:lnTo>
                <a:lnTo>
                  <a:pt x="1803718" y="2594252"/>
                </a:lnTo>
                <a:lnTo>
                  <a:pt x="1797368" y="2598077"/>
                </a:lnTo>
                <a:lnTo>
                  <a:pt x="1791970" y="2601902"/>
                </a:lnTo>
                <a:lnTo>
                  <a:pt x="1787208" y="2606045"/>
                </a:lnTo>
                <a:lnTo>
                  <a:pt x="1783398" y="2610507"/>
                </a:lnTo>
                <a:lnTo>
                  <a:pt x="1780223" y="2614651"/>
                </a:lnTo>
                <a:lnTo>
                  <a:pt x="1777683" y="2619113"/>
                </a:lnTo>
                <a:lnTo>
                  <a:pt x="1776096" y="2623894"/>
                </a:lnTo>
                <a:lnTo>
                  <a:pt x="1775460" y="2628038"/>
                </a:lnTo>
                <a:lnTo>
                  <a:pt x="1775460" y="2632500"/>
                </a:lnTo>
                <a:lnTo>
                  <a:pt x="1776096" y="2637281"/>
                </a:lnTo>
                <a:lnTo>
                  <a:pt x="1777683" y="2641743"/>
                </a:lnTo>
                <a:lnTo>
                  <a:pt x="1780223" y="2645887"/>
                </a:lnTo>
                <a:lnTo>
                  <a:pt x="1783716" y="2650349"/>
                </a:lnTo>
                <a:lnTo>
                  <a:pt x="1787526" y="2654811"/>
                </a:lnTo>
                <a:lnTo>
                  <a:pt x="1792288" y="2658317"/>
                </a:lnTo>
                <a:lnTo>
                  <a:pt x="1797368" y="2661823"/>
                </a:lnTo>
                <a:lnTo>
                  <a:pt x="1803400" y="2665329"/>
                </a:lnTo>
                <a:lnTo>
                  <a:pt x="1809750" y="2668517"/>
                </a:lnTo>
                <a:lnTo>
                  <a:pt x="1816736" y="2671704"/>
                </a:lnTo>
                <a:lnTo>
                  <a:pt x="1824356" y="2674573"/>
                </a:lnTo>
                <a:lnTo>
                  <a:pt x="1832610" y="2677441"/>
                </a:lnTo>
                <a:lnTo>
                  <a:pt x="1840866" y="2679354"/>
                </a:lnTo>
                <a:lnTo>
                  <a:pt x="1872933" y="2686047"/>
                </a:lnTo>
                <a:lnTo>
                  <a:pt x="1925320" y="2696565"/>
                </a:lnTo>
                <a:lnTo>
                  <a:pt x="1925320" y="2778798"/>
                </a:lnTo>
                <a:lnTo>
                  <a:pt x="1911668" y="2777204"/>
                </a:lnTo>
                <a:lnTo>
                  <a:pt x="1899603" y="2774973"/>
                </a:lnTo>
                <a:lnTo>
                  <a:pt x="1885316" y="2772742"/>
                </a:lnTo>
                <a:lnTo>
                  <a:pt x="1870393" y="2769236"/>
                </a:lnTo>
                <a:lnTo>
                  <a:pt x="1856740" y="2765093"/>
                </a:lnTo>
                <a:lnTo>
                  <a:pt x="1844676" y="2760949"/>
                </a:lnTo>
                <a:lnTo>
                  <a:pt x="1841183" y="2759674"/>
                </a:lnTo>
                <a:lnTo>
                  <a:pt x="1838008" y="2758399"/>
                </a:lnTo>
                <a:lnTo>
                  <a:pt x="1835786" y="2757443"/>
                </a:lnTo>
                <a:lnTo>
                  <a:pt x="1835150" y="2756805"/>
                </a:lnTo>
                <a:lnTo>
                  <a:pt x="1831658" y="2754893"/>
                </a:lnTo>
                <a:lnTo>
                  <a:pt x="1829753" y="2753618"/>
                </a:lnTo>
                <a:lnTo>
                  <a:pt x="1827848" y="2752662"/>
                </a:lnTo>
                <a:lnTo>
                  <a:pt x="1822768" y="2751387"/>
                </a:lnTo>
                <a:lnTo>
                  <a:pt x="1817688" y="2750431"/>
                </a:lnTo>
                <a:lnTo>
                  <a:pt x="1811656" y="2750112"/>
                </a:lnTo>
                <a:lnTo>
                  <a:pt x="1805623" y="2751068"/>
                </a:lnTo>
                <a:lnTo>
                  <a:pt x="1799908" y="2751706"/>
                </a:lnTo>
                <a:lnTo>
                  <a:pt x="1793876" y="2752981"/>
                </a:lnTo>
                <a:lnTo>
                  <a:pt x="1787843" y="2754893"/>
                </a:lnTo>
                <a:lnTo>
                  <a:pt x="1782763" y="2756805"/>
                </a:lnTo>
                <a:lnTo>
                  <a:pt x="1778636" y="2759355"/>
                </a:lnTo>
                <a:lnTo>
                  <a:pt x="1774508" y="2761586"/>
                </a:lnTo>
                <a:lnTo>
                  <a:pt x="1771650" y="2764455"/>
                </a:lnTo>
                <a:lnTo>
                  <a:pt x="1770698" y="2765730"/>
                </a:lnTo>
                <a:lnTo>
                  <a:pt x="1769746" y="2766686"/>
                </a:lnTo>
                <a:lnTo>
                  <a:pt x="1769428" y="2767961"/>
                </a:lnTo>
                <a:lnTo>
                  <a:pt x="1769428" y="2769555"/>
                </a:lnTo>
                <a:lnTo>
                  <a:pt x="1769428" y="2770830"/>
                </a:lnTo>
                <a:lnTo>
                  <a:pt x="1770380" y="2772105"/>
                </a:lnTo>
                <a:lnTo>
                  <a:pt x="1771016" y="2773061"/>
                </a:lnTo>
                <a:lnTo>
                  <a:pt x="1772603" y="2774336"/>
                </a:lnTo>
                <a:lnTo>
                  <a:pt x="1778000" y="2777842"/>
                </a:lnTo>
                <a:lnTo>
                  <a:pt x="1784668" y="2781348"/>
                </a:lnTo>
                <a:lnTo>
                  <a:pt x="1791970" y="2784535"/>
                </a:lnTo>
                <a:lnTo>
                  <a:pt x="1799273" y="2787723"/>
                </a:lnTo>
                <a:lnTo>
                  <a:pt x="1807846" y="2790591"/>
                </a:lnTo>
                <a:lnTo>
                  <a:pt x="1816418" y="2792822"/>
                </a:lnTo>
                <a:lnTo>
                  <a:pt x="1825943" y="2795691"/>
                </a:lnTo>
                <a:lnTo>
                  <a:pt x="1835786" y="2797603"/>
                </a:lnTo>
                <a:lnTo>
                  <a:pt x="1845946" y="2799516"/>
                </a:lnTo>
                <a:lnTo>
                  <a:pt x="1856740" y="2801747"/>
                </a:lnTo>
                <a:lnTo>
                  <a:pt x="1878648" y="2804934"/>
                </a:lnTo>
                <a:lnTo>
                  <a:pt x="1901508" y="2806846"/>
                </a:lnTo>
                <a:lnTo>
                  <a:pt x="1925320" y="2808440"/>
                </a:lnTo>
                <a:lnTo>
                  <a:pt x="1925320" y="2827245"/>
                </a:lnTo>
                <a:lnTo>
                  <a:pt x="1925638" y="2828520"/>
                </a:lnTo>
                <a:lnTo>
                  <a:pt x="1926273" y="2829476"/>
                </a:lnTo>
                <a:lnTo>
                  <a:pt x="1927543" y="2830433"/>
                </a:lnTo>
                <a:lnTo>
                  <a:pt x="1929130" y="2831389"/>
                </a:lnTo>
                <a:lnTo>
                  <a:pt x="1931036" y="2832026"/>
                </a:lnTo>
                <a:lnTo>
                  <a:pt x="1933576" y="2832664"/>
                </a:lnTo>
                <a:lnTo>
                  <a:pt x="1938656" y="2832982"/>
                </a:lnTo>
                <a:lnTo>
                  <a:pt x="1985328" y="2832982"/>
                </a:lnTo>
                <a:lnTo>
                  <a:pt x="1990726" y="2832664"/>
                </a:lnTo>
                <a:lnTo>
                  <a:pt x="1992630" y="2832026"/>
                </a:lnTo>
                <a:lnTo>
                  <a:pt x="1995170" y="2831389"/>
                </a:lnTo>
                <a:lnTo>
                  <a:pt x="1996758" y="2830433"/>
                </a:lnTo>
                <a:lnTo>
                  <a:pt x="1997710" y="2829476"/>
                </a:lnTo>
                <a:lnTo>
                  <a:pt x="1998663" y="2828520"/>
                </a:lnTo>
                <a:lnTo>
                  <a:pt x="1998980" y="2827245"/>
                </a:lnTo>
                <a:lnTo>
                  <a:pt x="1998980" y="2808121"/>
                </a:lnTo>
                <a:lnTo>
                  <a:pt x="2013586" y="2806846"/>
                </a:lnTo>
                <a:lnTo>
                  <a:pt x="2027873" y="2805572"/>
                </a:lnTo>
                <a:lnTo>
                  <a:pt x="2041526" y="2803978"/>
                </a:lnTo>
                <a:lnTo>
                  <a:pt x="2054543" y="2801747"/>
                </a:lnTo>
                <a:lnTo>
                  <a:pt x="2067243" y="2799197"/>
                </a:lnTo>
                <a:lnTo>
                  <a:pt x="2078673" y="2796966"/>
                </a:lnTo>
                <a:lnTo>
                  <a:pt x="2089786" y="2793778"/>
                </a:lnTo>
                <a:lnTo>
                  <a:pt x="2099310" y="2790272"/>
                </a:lnTo>
                <a:lnTo>
                  <a:pt x="2106930" y="2787085"/>
                </a:lnTo>
                <a:lnTo>
                  <a:pt x="2114233" y="2783898"/>
                </a:lnTo>
                <a:lnTo>
                  <a:pt x="2120900" y="2779754"/>
                </a:lnTo>
                <a:lnTo>
                  <a:pt x="2126933" y="2776248"/>
                </a:lnTo>
                <a:lnTo>
                  <a:pt x="2132013" y="2772423"/>
                </a:lnTo>
                <a:lnTo>
                  <a:pt x="2136776" y="2768280"/>
                </a:lnTo>
                <a:lnTo>
                  <a:pt x="2140586" y="2764136"/>
                </a:lnTo>
                <a:lnTo>
                  <a:pt x="2143760" y="2759674"/>
                </a:lnTo>
                <a:lnTo>
                  <a:pt x="2145983" y="2755212"/>
                </a:lnTo>
                <a:lnTo>
                  <a:pt x="2147570" y="2751068"/>
                </a:lnTo>
                <a:lnTo>
                  <a:pt x="2148840" y="2746606"/>
                </a:lnTo>
                <a:lnTo>
                  <a:pt x="2149158" y="2742144"/>
                </a:lnTo>
                <a:lnTo>
                  <a:pt x="2148523" y="2737363"/>
                </a:lnTo>
                <a:lnTo>
                  <a:pt x="2147253" y="2733219"/>
                </a:lnTo>
                <a:lnTo>
                  <a:pt x="2145030" y="2728757"/>
                </a:lnTo>
                <a:lnTo>
                  <a:pt x="2141856" y="2723976"/>
                </a:lnTo>
                <a:lnTo>
                  <a:pt x="2140268" y="2721745"/>
                </a:lnTo>
                <a:lnTo>
                  <a:pt x="2137728" y="2719833"/>
                </a:lnTo>
                <a:lnTo>
                  <a:pt x="2132648" y="2715370"/>
                </a:lnTo>
                <a:lnTo>
                  <a:pt x="2126298" y="2711227"/>
                </a:lnTo>
                <a:lnTo>
                  <a:pt x="2119630" y="2707721"/>
                </a:lnTo>
                <a:lnTo>
                  <a:pt x="2111693" y="2704215"/>
                </a:lnTo>
                <a:lnTo>
                  <a:pt x="2103438" y="2701027"/>
                </a:lnTo>
                <a:lnTo>
                  <a:pt x="2094548" y="2697840"/>
                </a:lnTo>
                <a:lnTo>
                  <a:pt x="2084706" y="2694653"/>
                </a:lnTo>
                <a:lnTo>
                  <a:pt x="2074863" y="2692103"/>
                </a:lnTo>
                <a:lnTo>
                  <a:pt x="2064068" y="2689553"/>
                </a:lnTo>
                <a:lnTo>
                  <a:pt x="2042796" y="2684772"/>
                </a:lnTo>
                <a:lnTo>
                  <a:pt x="2020570" y="2680310"/>
                </a:lnTo>
                <a:lnTo>
                  <a:pt x="1998980" y="2676485"/>
                </a:lnTo>
                <a:lnTo>
                  <a:pt x="1998980" y="2594571"/>
                </a:lnTo>
                <a:lnTo>
                  <a:pt x="2018030" y="2596802"/>
                </a:lnTo>
                <a:lnTo>
                  <a:pt x="2025016" y="2598077"/>
                </a:lnTo>
                <a:lnTo>
                  <a:pt x="2032000" y="2599670"/>
                </a:lnTo>
                <a:lnTo>
                  <a:pt x="2047240" y="2603495"/>
                </a:lnTo>
                <a:lnTo>
                  <a:pt x="2061846" y="2607958"/>
                </a:lnTo>
                <a:lnTo>
                  <a:pt x="2073593" y="2612420"/>
                </a:lnTo>
                <a:lnTo>
                  <a:pt x="2080260" y="2614970"/>
                </a:lnTo>
                <a:lnTo>
                  <a:pt x="2082483" y="2616245"/>
                </a:lnTo>
                <a:lnTo>
                  <a:pt x="2083118" y="2616245"/>
                </a:lnTo>
                <a:lnTo>
                  <a:pt x="2086610" y="2618794"/>
                </a:lnTo>
                <a:lnTo>
                  <a:pt x="2088516" y="2619751"/>
                </a:lnTo>
                <a:lnTo>
                  <a:pt x="2090420" y="2621026"/>
                </a:lnTo>
                <a:lnTo>
                  <a:pt x="2095183" y="2622300"/>
                </a:lnTo>
                <a:lnTo>
                  <a:pt x="2100898" y="2622938"/>
                </a:lnTo>
                <a:lnTo>
                  <a:pt x="2106613" y="2622938"/>
                </a:lnTo>
                <a:lnTo>
                  <a:pt x="2112646" y="2622619"/>
                </a:lnTo>
                <a:lnTo>
                  <a:pt x="2118360" y="2621982"/>
                </a:lnTo>
                <a:lnTo>
                  <a:pt x="2124393" y="2620388"/>
                </a:lnTo>
                <a:lnTo>
                  <a:pt x="2129790" y="2618794"/>
                </a:lnTo>
                <a:lnTo>
                  <a:pt x="2135188" y="2616563"/>
                </a:lnTo>
                <a:lnTo>
                  <a:pt x="2139633" y="2614332"/>
                </a:lnTo>
                <a:lnTo>
                  <a:pt x="2143760" y="2612101"/>
                </a:lnTo>
                <a:lnTo>
                  <a:pt x="2146618" y="2609232"/>
                </a:lnTo>
                <a:lnTo>
                  <a:pt x="2147570" y="2607958"/>
                </a:lnTo>
                <a:lnTo>
                  <a:pt x="2148523" y="2606683"/>
                </a:lnTo>
                <a:lnTo>
                  <a:pt x="2148840" y="2605089"/>
                </a:lnTo>
                <a:lnTo>
                  <a:pt x="2148840" y="2604133"/>
                </a:lnTo>
                <a:lnTo>
                  <a:pt x="2148523" y="2602858"/>
                </a:lnTo>
                <a:lnTo>
                  <a:pt x="2148206" y="2601583"/>
                </a:lnTo>
                <a:lnTo>
                  <a:pt x="2146936" y="2600627"/>
                </a:lnTo>
                <a:lnTo>
                  <a:pt x="2145666" y="2599352"/>
                </a:lnTo>
                <a:lnTo>
                  <a:pt x="2141220" y="2596483"/>
                </a:lnTo>
                <a:lnTo>
                  <a:pt x="2136776" y="2593615"/>
                </a:lnTo>
                <a:lnTo>
                  <a:pt x="2131060" y="2591383"/>
                </a:lnTo>
                <a:lnTo>
                  <a:pt x="2125663" y="2588515"/>
                </a:lnTo>
                <a:lnTo>
                  <a:pt x="2112646" y="2583734"/>
                </a:lnTo>
                <a:lnTo>
                  <a:pt x="2098358" y="2579590"/>
                </a:lnTo>
                <a:lnTo>
                  <a:pt x="2083436" y="2575766"/>
                </a:lnTo>
                <a:lnTo>
                  <a:pt x="2067878" y="2572259"/>
                </a:lnTo>
                <a:lnTo>
                  <a:pt x="2052638" y="2569710"/>
                </a:lnTo>
                <a:lnTo>
                  <a:pt x="2038033" y="2567479"/>
                </a:lnTo>
                <a:lnTo>
                  <a:pt x="2018666" y="2565566"/>
                </a:lnTo>
                <a:lnTo>
                  <a:pt x="1998980" y="2564291"/>
                </a:lnTo>
                <a:lnTo>
                  <a:pt x="1998980" y="2546123"/>
                </a:lnTo>
                <a:lnTo>
                  <a:pt x="1998663" y="2545167"/>
                </a:lnTo>
                <a:lnTo>
                  <a:pt x="1997710" y="2543892"/>
                </a:lnTo>
                <a:lnTo>
                  <a:pt x="1996758" y="2542936"/>
                </a:lnTo>
                <a:lnTo>
                  <a:pt x="1995170" y="2542299"/>
                </a:lnTo>
                <a:lnTo>
                  <a:pt x="1992630" y="2541342"/>
                </a:lnTo>
                <a:lnTo>
                  <a:pt x="1990726" y="2540705"/>
                </a:lnTo>
                <a:lnTo>
                  <a:pt x="1987868" y="2540705"/>
                </a:lnTo>
                <a:lnTo>
                  <a:pt x="1985328" y="2540386"/>
                </a:lnTo>
                <a:lnTo>
                  <a:pt x="1938656" y="2540386"/>
                </a:lnTo>
                <a:close/>
                <a:moveTo>
                  <a:pt x="1959293" y="2522537"/>
                </a:moveTo>
                <a:lnTo>
                  <a:pt x="1982788" y="2522856"/>
                </a:lnTo>
                <a:lnTo>
                  <a:pt x="2005966" y="2523493"/>
                </a:lnTo>
                <a:lnTo>
                  <a:pt x="2028826" y="2524450"/>
                </a:lnTo>
                <a:lnTo>
                  <a:pt x="2051368" y="2526043"/>
                </a:lnTo>
                <a:lnTo>
                  <a:pt x="2073910" y="2527637"/>
                </a:lnTo>
                <a:lnTo>
                  <a:pt x="2095500" y="2529868"/>
                </a:lnTo>
                <a:lnTo>
                  <a:pt x="2116773" y="2532737"/>
                </a:lnTo>
                <a:lnTo>
                  <a:pt x="2137728" y="2535605"/>
                </a:lnTo>
                <a:lnTo>
                  <a:pt x="2158048" y="2538793"/>
                </a:lnTo>
                <a:lnTo>
                  <a:pt x="2177733" y="2542299"/>
                </a:lnTo>
                <a:lnTo>
                  <a:pt x="2197100" y="2546123"/>
                </a:lnTo>
                <a:lnTo>
                  <a:pt x="2215516" y="2550586"/>
                </a:lnTo>
                <a:lnTo>
                  <a:pt x="2233613" y="2555367"/>
                </a:lnTo>
                <a:lnTo>
                  <a:pt x="2251076" y="2560148"/>
                </a:lnTo>
                <a:lnTo>
                  <a:pt x="2267586" y="2565247"/>
                </a:lnTo>
                <a:lnTo>
                  <a:pt x="2283778" y="2570666"/>
                </a:lnTo>
                <a:lnTo>
                  <a:pt x="2298700" y="2576403"/>
                </a:lnTo>
                <a:lnTo>
                  <a:pt x="2313306" y="2582140"/>
                </a:lnTo>
                <a:lnTo>
                  <a:pt x="2326640" y="2588515"/>
                </a:lnTo>
                <a:lnTo>
                  <a:pt x="2339658" y="2594889"/>
                </a:lnTo>
                <a:lnTo>
                  <a:pt x="2351723" y="2601583"/>
                </a:lnTo>
                <a:lnTo>
                  <a:pt x="2362518" y="2608914"/>
                </a:lnTo>
                <a:lnTo>
                  <a:pt x="2372996" y="2615607"/>
                </a:lnTo>
                <a:lnTo>
                  <a:pt x="2381886" y="2622938"/>
                </a:lnTo>
                <a:lnTo>
                  <a:pt x="2390140" y="2630587"/>
                </a:lnTo>
                <a:lnTo>
                  <a:pt x="2397443" y="2638237"/>
                </a:lnTo>
                <a:lnTo>
                  <a:pt x="2403793" y="2645568"/>
                </a:lnTo>
                <a:lnTo>
                  <a:pt x="2406016" y="2649711"/>
                </a:lnTo>
                <a:lnTo>
                  <a:pt x="2408873" y="2653855"/>
                </a:lnTo>
                <a:lnTo>
                  <a:pt x="2410778" y="2657998"/>
                </a:lnTo>
                <a:lnTo>
                  <a:pt x="2412683" y="2661823"/>
                </a:lnTo>
                <a:lnTo>
                  <a:pt x="2414270" y="2665967"/>
                </a:lnTo>
                <a:lnTo>
                  <a:pt x="2415540" y="2670110"/>
                </a:lnTo>
                <a:lnTo>
                  <a:pt x="2416810" y="2674254"/>
                </a:lnTo>
                <a:lnTo>
                  <a:pt x="2417446" y="2678397"/>
                </a:lnTo>
                <a:lnTo>
                  <a:pt x="2417763" y="2682541"/>
                </a:lnTo>
                <a:lnTo>
                  <a:pt x="2417763" y="2686684"/>
                </a:lnTo>
                <a:lnTo>
                  <a:pt x="2417763" y="2691147"/>
                </a:lnTo>
                <a:lnTo>
                  <a:pt x="2417446" y="2694971"/>
                </a:lnTo>
                <a:lnTo>
                  <a:pt x="2416810" y="2699434"/>
                </a:lnTo>
                <a:lnTo>
                  <a:pt x="2415540" y="2703896"/>
                </a:lnTo>
                <a:lnTo>
                  <a:pt x="2414270" y="2707721"/>
                </a:lnTo>
                <a:lnTo>
                  <a:pt x="2412683" y="2711864"/>
                </a:lnTo>
                <a:lnTo>
                  <a:pt x="2410778" y="2716008"/>
                </a:lnTo>
                <a:lnTo>
                  <a:pt x="2408873" y="2720151"/>
                </a:lnTo>
                <a:lnTo>
                  <a:pt x="2406016" y="2723976"/>
                </a:lnTo>
                <a:lnTo>
                  <a:pt x="2403793" y="2728120"/>
                </a:lnTo>
                <a:lnTo>
                  <a:pt x="2397443" y="2735769"/>
                </a:lnTo>
                <a:lnTo>
                  <a:pt x="2390140" y="2743419"/>
                </a:lnTo>
                <a:lnTo>
                  <a:pt x="2381886" y="2751068"/>
                </a:lnTo>
                <a:lnTo>
                  <a:pt x="2372996" y="2758080"/>
                </a:lnTo>
                <a:lnTo>
                  <a:pt x="2362518" y="2765093"/>
                </a:lnTo>
                <a:lnTo>
                  <a:pt x="2351723" y="2772105"/>
                </a:lnTo>
                <a:lnTo>
                  <a:pt x="2339658" y="2778798"/>
                </a:lnTo>
                <a:lnTo>
                  <a:pt x="2326640" y="2785173"/>
                </a:lnTo>
                <a:lnTo>
                  <a:pt x="2313306" y="2791229"/>
                </a:lnTo>
                <a:lnTo>
                  <a:pt x="2298700" y="2797284"/>
                </a:lnTo>
                <a:lnTo>
                  <a:pt x="2283778" y="2803340"/>
                </a:lnTo>
                <a:lnTo>
                  <a:pt x="2267586" y="2808440"/>
                </a:lnTo>
                <a:lnTo>
                  <a:pt x="2251076" y="2813540"/>
                </a:lnTo>
                <a:lnTo>
                  <a:pt x="2233613" y="2818640"/>
                </a:lnTo>
                <a:lnTo>
                  <a:pt x="2215516" y="2823102"/>
                </a:lnTo>
                <a:lnTo>
                  <a:pt x="2197100" y="2827245"/>
                </a:lnTo>
                <a:lnTo>
                  <a:pt x="2177733" y="2831389"/>
                </a:lnTo>
                <a:lnTo>
                  <a:pt x="2158048" y="2834895"/>
                </a:lnTo>
                <a:lnTo>
                  <a:pt x="2137728" y="2838401"/>
                </a:lnTo>
                <a:lnTo>
                  <a:pt x="2116773" y="2841270"/>
                </a:lnTo>
                <a:lnTo>
                  <a:pt x="2095500" y="2844138"/>
                </a:lnTo>
                <a:lnTo>
                  <a:pt x="2073910" y="2846051"/>
                </a:lnTo>
                <a:lnTo>
                  <a:pt x="2051368" y="2847963"/>
                </a:lnTo>
                <a:lnTo>
                  <a:pt x="2028826" y="2849238"/>
                </a:lnTo>
                <a:lnTo>
                  <a:pt x="2005966" y="2850513"/>
                </a:lnTo>
                <a:lnTo>
                  <a:pt x="1982788" y="2851150"/>
                </a:lnTo>
                <a:lnTo>
                  <a:pt x="1959293" y="2851150"/>
                </a:lnTo>
                <a:lnTo>
                  <a:pt x="1935480" y="2851150"/>
                </a:lnTo>
                <a:lnTo>
                  <a:pt x="1912303" y="2850513"/>
                </a:lnTo>
                <a:lnTo>
                  <a:pt x="1889443" y="2849238"/>
                </a:lnTo>
                <a:lnTo>
                  <a:pt x="1866900" y="2847963"/>
                </a:lnTo>
                <a:lnTo>
                  <a:pt x="1844358" y="2846051"/>
                </a:lnTo>
                <a:lnTo>
                  <a:pt x="1822768" y="2844138"/>
                </a:lnTo>
                <a:lnTo>
                  <a:pt x="1801496" y="2841270"/>
                </a:lnTo>
                <a:lnTo>
                  <a:pt x="1780540" y="2838401"/>
                </a:lnTo>
                <a:lnTo>
                  <a:pt x="1760220" y="2834895"/>
                </a:lnTo>
                <a:lnTo>
                  <a:pt x="1740536" y="2831389"/>
                </a:lnTo>
                <a:lnTo>
                  <a:pt x="1721168" y="2827245"/>
                </a:lnTo>
                <a:lnTo>
                  <a:pt x="1702753" y="2823102"/>
                </a:lnTo>
                <a:lnTo>
                  <a:pt x="1684656" y="2818640"/>
                </a:lnTo>
                <a:lnTo>
                  <a:pt x="1667193" y="2813540"/>
                </a:lnTo>
                <a:lnTo>
                  <a:pt x="1650683" y="2808440"/>
                </a:lnTo>
                <a:lnTo>
                  <a:pt x="1634490" y="2803340"/>
                </a:lnTo>
                <a:lnTo>
                  <a:pt x="1619568" y="2797284"/>
                </a:lnTo>
                <a:lnTo>
                  <a:pt x="1604963" y="2791229"/>
                </a:lnTo>
                <a:lnTo>
                  <a:pt x="1591628" y="2785173"/>
                </a:lnTo>
                <a:lnTo>
                  <a:pt x="1578610" y="2778798"/>
                </a:lnTo>
                <a:lnTo>
                  <a:pt x="1566863" y="2772105"/>
                </a:lnTo>
                <a:lnTo>
                  <a:pt x="1555750" y="2765093"/>
                </a:lnTo>
                <a:lnTo>
                  <a:pt x="1545273" y="2758080"/>
                </a:lnTo>
                <a:lnTo>
                  <a:pt x="1536383" y="2751068"/>
                </a:lnTo>
                <a:lnTo>
                  <a:pt x="1528128" y="2743419"/>
                </a:lnTo>
                <a:lnTo>
                  <a:pt x="1520826" y="2735769"/>
                </a:lnTo>
                <a:lnTo>
                  <a:pt x="1514793" y="2728120"/>
                </a:lnTo>
                <a:lnTo>
                  <a:pt x="1511936" y="2723976"/>
                </a:lnTo>
                <a:lnTo>
                  <a:pt x="1509396" y="2720151"/>
                </a:lnTo>
                <a:lnTo>
                  <a:pt x="1507490" y="2716008"/>
                </a:lnTo>
                <a:lnTo>
                  <a:pt x="1505586" y="2711864"/>
                </a:lnTo>
                <a:lnTo>
                  <a:pt x="1503998" y="2707721"/>
                </a:lnTo>
                <a:lnTo>
                  <a:pt x="1502410" y="2703896"/>
                </a:lnTo>
                <a:lnTo>
                  <a:pt x="1501776" y="2699434"/>
                </a:lnTo>
                <a:lnTo>
                  <a:pt x="1500823" y="2694971"/>
                </a:lnTo>
                <a:lnTo>
                  <a:pt x="1500506" y="2691147"/>
                </a:lnTo>
                <a:lnTo>
                  <a:pt x="1500188" y="2686684"/>
                </a:lnTo>
                <a:lnTo>
                  <a:pt x="1500506" y="2682541"/>
                </a:lnTo>
                <a:lnTo>
                  <a:pt x="1500823" y="2678397"/>
                </a:lnTo>
                <a:lnTo>
                  <a:pt x="1501776" y="2674254"/>
                </a:lnTo>
                <a:lnTo>
                  <a:pt x="1502410" y="2670110"/>
                </a:lnTo>
                <a:lnTo>
                  <a:pt x="1503998" y="2665967"/>
                </a:lnTo>
                <a:lnTo>
                  <a:pt x="1505586" y="2661823"/>
                </a:lnTo>
                <a:lnTo>
                  <a:pt x="1507490" y="2657998"/>
                </a:lnTo>
                <a:lnTo>
                  <a:pt x="1509396" y="2653855"/>
                </a:lnTo>
                <a:lnTo>
                  <a:pt x="1511936" y="2649711"/>
                </a:lnTo>
                <a:lnTo>
                  <a:pt x="1514793" y="2645568"/>
                </a:lnTo>
                <a:lnTo>
                  <a:pt x="1520826" y="2638237"/>
                </a:lnTo>
                <a:lnTo>
                  <a:pt x="1528128" y="2630587"/>
                </a:lnTo>
                <a:lnTo>
                  <a:pt x="1536383" y="2622938"/>
                </a:lnTo>
                <a:lnTo>
                  <a:pt x="1545273" y="2615607"/>
                </a:lnTo>
                <a:lnTo>
                  <a:pt x="1555750" y="2608914"/>
                </a:lnTo>
                <a:lnTo>
                  <a:pt x="1566863" y="2601583"/>
                </a:lnTo>
                <a:lnTo>
                  <a:pt x="1578610" y="2594889"/>
                </a:lnTo>
                <a:lnTo>
                  <a:pt x="1591628" y="2588515"/>
                </a:lnTo>
                <a:lnTo>
                  <a:pt x="1604963" y="2582140"/>
                </a:lnTo>
                <a:lnTo>
                  <a:pt x="1619568" y="2576403"/>
                </a:lnTo>
                <a:lnTo>
                  <a:pt x="1634490" y="2570666"/>
                </a:lnTo>
                <a:lnTo>
                  <a:pt x="1650683" y="2565247"/>
                </a:lnTo>
                <a:lnTo>
                  <a:pt x="1667193" y="2560148"/>
                </a:lnTo>
                <a:lnTo>
                  <a:pt x="1684656" y="2555367"/>
                </a:lnTo>
                <a:lnTo>
                  <a:pt x="1702753" y="2550586"/>
                </a:lnTo>
                <a:lnTo>
                  <a:pt x="1721168" y="2546123"/>
                </a:lnTo>
                <a:lnTo>
                  <a:pt x="1740536" y="2542299"/>
                </a:lnTo>
                <a:lnTo>
                  <a:pt x="1760220" y="2538793"/>
                </a:lnTo>
                <a:lnTo>
                  <a:pt x="1780540" y="2535605"/>
                </a:lnTo>
                <a:lnTo>
                  <a:pt x="1801496" y="2532737"/>
                </a:lnTo>
                <a:lnTo>
                  <a:pt x="1822768" y="2529868"/>
                </a:lnTo>
                <a:lnTo>
                  <a:pt x="1844358" y="2527637"/>
                </a:lnTo>
                <a:lnTo>
                  <a:pt x="1866900" y="2526043"/>
                </a:lnTo>
                <a:lnTo>
                  <a:pt x="1889443" y="2524450"/>
                </a:lnTo>
                <a:lnTo>
                  <a:pt x="1912303" y="2523493"/>
                </a:lnTo>
                <a:lnTo>
                  <a:pt x="1935480" y="2522856"/>
                </a:lnTo>
                <a:lnTo>
                  <a:pt x="1959293" y="2522537"/>
                </a:lnTo>
                <a:close/>
                <a:moveTo>
                  <a:pt x="2854584" y="2507933"/>
                </a:moveTo>
                <a:lnTo>
                  <a:pt x="2854584" y="2625091"/>
                </a:lnTo>
                <a:lnTo>
                  <a:pt x="2873946" y="2630488"/>
                </a:lnTo>
                <a:lnTo>
                  <a:pt x="2893626" y="2636203"/>
                </a:lnTo>
                <a:lnTo>
                  <a:pt x="2914258" y="2640966"/>
                </a:lnTo>
                <a:lnTo>
                  <a:pt x="2935524" y="2645728"/>
                </a:lnTo>
                <a:lnTo>
                  <a:pt x="2935524" y="2529523"/>
                </a:lnTo>
                <a:lnTo>
                  <a:pt x="2914258" y="2524761"/>
                </a:lnTo>
                <a:lnTo>
                  <a:pt x="2893626" y="2519363"/>
                </a:lnTo>
                <a:lnTo>
                  <a:pt x="2873946" y="2513965"/>
                </a:lnTo>
                <a:lnTo>
                  <a:pt x="2854584" y="2507933"/>
                </a:lnTo>
                <a:close/>
                <a:moveTo>
                  <a:pt x="2692385" y="2444750"/>
                </a:moveTo>
                <a:lnTo>
                  <a:pt x="2692385" y="2542223"/>
                </a:lnTo>
                <a:lnTo>
                  <a:pt x="2695241" y="2545081"/>
                </a:lnTo>
                <a:lnTo>
                  <a:pt x="2698098" y="2548256"/>
                </a:lnTo>
                <a:lnTo>
                  <a:pt x="2705399" y="2554923"/>
                </a:lnTo>
                <a:lnTo>
                  <a:pt x="2714921" y="2561591"/>
                </a:lnTo>
                <a:lnTo>
                  <a:pt x="2725078" y="2568576"/>
                </a:lnTo>
                <a:lnTo>
                  <a:pt x="2737140" y="2576196"/>
                </a:lnTo>
                <a:lnTo>
                  <a:pt x="2748884" y="2582863"/>
                </a:lnTo>
                <a:lnTo>
                  <a:pt x="2761581" y="2589213"/>
                </a:lnTo>
                <a:lnTo>
                  <a:pt x="2773325" y="2595246"/>
                </a:lnTo>
                <a:lnTo>
                  <a:pt x="2773325" y="2486343"/>
                </a:lnTo>
                <a:lnTo>
                  <a:pt x="2758407" y="2480628"/>
                </a:lnTo>
                <a:lnTo>
                  <a:pt x="2744441" y="2475230"/>
                </a:lnTo>
                <a:lnTo>
                  <a:pt x="2732379" y="2469198"/>
                </a:lnTo>
                <a:lnTo>
                  <a:pt x="2721269" y="2464118"/>
                </a:lnTo>
                <a:lnTo>
                  <a:pt x="2712064" y="2458720"/>
                </a:lnTo>
                <a:lnTo>
                  <a:pt x="2704446" y="2453958"/>
                </a:lnTo>
                <a:lnTo>
                  <a:pt x="2697781" y="2449195"/>
                </a:lnTo>
                <a:lnTo>
                  <a:pt x="2692385" y="2444750"/>
                </a:lnTo>
                <a:close/>
                <a:moveTo>
                  <a:pt x="3744614" y="2439353"/>
                </a:moveTo>
                <a:lnTo>
                  <a:pt x="3737949" y="2444433"/>
                </a:lnTo>
                <a:lnTo>
                  <a:pt x="3730648" y="2449195"/>
                </a:lnTo>
                <a:lnTo>
                  <a:pt x="3722713" y="2454275"/>
                </a:lnTo>
                <a:lnTo>
                  <a:pt x="3715095" y="2459038"/>
                </a:lnTo>
                <a:lnTo>
                  <a:pt x="3706524" y="2462848"/>
                </a:lnTo>
                <a:lnTo>
                  <a:pt x="3698907" y="2466975"/>
                </a:lnTo>
                <a:lnTo>
                  <a:pt x="3691289" y="2470468"/>
                </a:lnTo>
                <a:lnTo>
                  <a:pt x="3683671" y="2473325"/>
                </a:lnTo>
                <a:lnTo>
                  <a:pt x="3683671" y="2592706"/>
                </a:lnTo>
                <a:lnTo>
                  <a:pt x="3692558" y="2588578"/>
                </a:lnTo>
                <a:lnTo>
                  <a:pt x="3701128" y="2583816"/>
                </a:lnTo>
                <a:lnTo>
                  <a:pt x="3709381" y="2579053"/>
                </a:lnTo>
                <a:lnTo>
                  <a:pt x="3717634" y="2573973"/>
                </a:lnTo>
                <a:lnTo>
                  <a:pt x="3725252" y="2568258"/>
                </a:lnTo>
                <a:lnTo>
                  <a:pt x="3732235" y="2563178"/>
                </a:lnTo>
                <a:lnTo>
                  <a:pt x="3738901" y="2557781"/>
                </a:lnTo>
                <a:lnTo>
                  <a:pt x="3744614" y="2553018"/>
                </a:lnTo>
                <a:lnTo>
                  <a:pt x="3744614" y="2439353"/>
                </a:lnTo>
                <a:close/>
                <a:moveTo>
                  <a:pt x="3151360" y="2322195"/>
                </a:moveTo>
                <a:lnTo>
                  <a:pt x="3151360" y="2437130"/>
                </a:lnTo>
                <a:lnTo>
                  <a:pt x="3174848" y="2437765"/>
                </a:lnTo>
                <a:lnTo>
                  <a:pt x="3198972" y="2437765"/>
                </a:lnTo>
                <a:lnTo>
                  <a:pt x="3215477" y="2437765"/>
                </a:lnTo>
                <a:lnTo>
                  <a:pt x="3231983" y="2437448"/>
                </a:lnTo>
                <a:lnTo>
                  <a:pt x="3231983" y="2322512"/>
                </a:lnTo>
                <a:lnTo>
                  <a:pt x="3198972" y="2323147"/>
                </a:lnTo>
                <a:lnTo>
                  <a:pt x="3174848" y="2323147"/>
                </a:lnTo>
                <a:lnTo>
                  <a:pt x="3151360" y="2322195"/>
                </a:lnTo>
                <a:close/>
                <a:moveTo>
                  <a:pt x="3815080" y="2317750"/>
                </a:moveTo>
                <a:lnTo>
                  <a:pt x="3816033" y="2325370"/>
                </a:lnTo>
                <a:lnTo>
                  <a:pt x="3816350" y="2332673"/>
                </a:lnTo>
                <a:lnTo>
                  <a:pt x="3816350" y="2483803"/>
                </a:lnTo>
                <a:lnTo>
                  <a:pt x="3816033" y="2484438"/>
                </a:lnTo>
                <a:lnTo>
                  <a:pt x="3815398" y="2493010"/>
                </a:lnTo>
                <a:lnTo>
                  <a:pt x="3814763" y="2498408"/>
                </a:lnTo>
                <a:lnTo>
                  <a:pt x="3813493" y="2504123"/>
                </a:lnTo>
                <a:lnTo>
                  <a:pt x="3811906" y="2509520"/>
                </a:lnTo>
                <a:lnTo>
                  <a:pt x="3810319" y="2514600"/>
                </a:lnTo>
                <a:lnTo>
                  <a:pt x="3808097" y="2520316"/>
                </a:lnTo>
                <a:lnTo>
                  <a:pt x="3805558" y="2525713"/>
                </a:lnTo>
                <a:lnTo>
                  <a:pt x="3803019" y="2530793"/>
                </a:lnTo>
                <a:lnTo>
                  <a:pt x="3799844" y="2536508"/>
                </a:lnTo>
                <a:lnTo>
                  <a:pt x="3796036" y="2541588"/>
                </a:lnTo>
                <a:lnTo>
                  <a:pt x="3792226" y="2546668"/>
                </a:lnTo>
                <a:lnTo>
                  <a:pt x="3788418" y="2551748"/>
                </a:lnTo>
                <a:lnTo>
                  <a:pt x="3783974" y="2556828"/>
                </a:lnTo>
                <a:lnTo>
                  <a:pt x="3779212" y="2561591"/>
                </a:lnTo>
                <a:lnTo>
                  <a:pt x="3774134" y="2566671"/>
                </a:lnTo>
                <a:lnTo>
                  <a:pt x="3768420" y="2571433"/>
                </a:lnTo>
                <a:lnTo>
                  <a:pt x="3763024" y="2576513"/>
                </a:lnTo>
                <a:lnTo>
                  <a:pt x="3750963" y="2586038"/>
                </a:lnTo>
                <a:lnTo>
                  <a:pt x="3737314" y="2595246"/>
                </a:lnTo>
                <a:lnTo>
                  <a:pt x="3722713" y="2604136"/>
                </a:lnTo>
                <a:lnTo>
                  <a:pt x="3707477" y="2613026"/>
                </a:lnTo>
                <a:lnTo>
                  <a:pt x="3690971" y="2621281"/>
                </a:lnTo>
                <a:lnTo>
                  <a:pt x="3673513" y="2628901"/>
                </a:lnTo>
                <a:lnTo>
                  <a:pt x="3655103" y="2636838"/>
                </a:lnTo>
                <a:lnTo>
                  <a:pt x="3635424" y="2644458"/>
                </a:lnTo>
                <a:lnTo>
                  <a:pt x="3615109" y="2651443"/>
                </a:lnTo>
                <a:lnTo>
                  <a:pt x="3593842" y="2658111"/>
                </a:lnTo>
                <a:lnTo>
                  <a:pt x="3571941" y="2664461"/>
                </a:lnTo>
                <a:lnTo>
                  <a:pt x="3549087" y="2670493"/>
                </a:lnTo>
                <a:lnTo>
                  <a:pt x="3525281" y="2675891"/>
                </a:lnTo>
                <a:lnTo>
                  <a:pt x="3501157" y="2680971"/>
                </a:lnTo>
                <a:lnTo>
                  <a:pt x="3476082" y="2685733"/>
                </a:lnTo>
                <a:lnTo>
                  <a:pt x="3450371" y="2689861"/>
                </a:lnTo>
                <a:lnTo>
                  <a:pt x="3424343" y="2693671"/>
                </a:lnTo>
                <a:lnTo>
                  <a:pt x="3397680" y="2697163"/>
                </a:lnTo>
                <a:lnTo>
                  <a:pt x="3370065" y="2700021"/>
                </a:lnTo>
                <a:lnTo>
                  <a:pt x="3341815" y="2702561"/>
                </a:lnTo>
                <a:lnTo>
                  <a:pt x="3313565" y="2704466"/>
                </a:lnTo>
                <a:lnTo>
                  <a:pt x="3284680" y="2705736"/>
                </a:lnTo>
                <a:lnTo>
                  <a:pt x="3255478" y="2706371"/>
                </a:lnTo>
                <a:lnTo>
                  <a:pt x="3225959" y="2706688"/>
                </a:lnTo>
                <a:lnTo>
                  <a:pt x="3195487" y="2706371"/>
                </a:lnTo>
                <a:lnTo>
                  <a:pt x="3165650" y="2705736"/>
                </a:lnTo>
                <a:lnTo>
                  <a:pt x="3136130" y="2704148"/>
                </a:lnTo>
                <a:lnTo>
                  <a:pt x="3106928" y="2701926"/>
                </a:lnTo>
                <a:lnTo>
                  <a:pt x="3078678" y="2699703"/>
                </a:lnTo>
                <a:lnTo>
                  <a:pt x="3050428" y="2696528"/>
                </a:lnTo>
                <a:lnTo>
                  <a:pt x="3022813" y="2693353"/>
                </a:lnTo>
                <a:lnTo>
                  <a:pt x="2996150" y="2688908"/>
                </a:lnTo>
                <a:lnTo>
                  <a:pt x="2970122" y="2684781"/>
                </a:lnTo>
                <a:lnTo>
                  <a:pt x="2944729" y="2680018"/>
                </a:lnTo>
                <a:lnTo>
                  <a:pt x="2919971" y="2674303"/>
                </a:lnTo>
                <a:lnTo>
                  <a:pt x="2895847" y="2668588"/>
                </a:lnTo>
                <a:lnTo>
                  <a:pt x="2872994" y="2662556"/>
                </a:lnTo>
                <a:lnTo>
                  <a:pt x="2850775" y="2655888"/>
                </a:lnTo>
                <a:lnTo>
                  <a:pt x="2829190" y="2648903"/>
                </a:lnTo>
                <a:lnTo>
                  <a:pt x="2808876" y="2641601"/>
                </a:lnTo>
                <a:lnTo>
                  <a:pt x="2789196" y="2633663"/>
                </a:lnTo>
                <a:lnTo>
                  <a:pt x="2770469" y="2625408"/>
                </a:lnTo>
                <a:lnTo>
                  <a:pt x="2753328" y="2617153"/>
                </a:lnTo>
                <a:lnTo>
                  <a:pt x="2736823" y="2608581"/>
                </a:lnTo>
                <a:lnTo>
                  <a:pt x="2721269" y="2599373"/>
                </a:lnTo>
                <a:lnTo>
                  <a:pt x="2706986" y="2590483"/>
                </a:lnTo>
                <a:lnTo>
                  <a:pt x="2693972" y="2580641"/>
                </a:lnTo>
                <a:lnTo>
                  <a:pt x="2688258" y="2575878"/>
                </a:lnTo>
                <a:lnTo>
                  <a:pt x="2682227" y="2570798"/>
                </a:lnTo>
                <a:lnTo>
                  <a:pt x="2676831" y="2566036"/>
                </a:lnTo>
                <a:lnTo>
                  <a:pt x="2671753" y="2560956"/>
                </a:lnTo>
                <a:lnTo>
                  <a:pt x="2666991" y="2555558"/>
                </a:lnTo>
                <a:lnTo>
                  <a:pt x="2662548" y="2550161"/>
                </a:lnTo>
                <a:lnTo>
                  <a:pt x="2658104" y="2545081"/>
                </a:lnTo>
                <a:lnTo>
                  <a:pt x="2654612" y="2540001"/>
                </a:lnTo>
                <a:lnTo>
                  <a:pt x="2651121" y="2534286"/>
                </a:lnTo>
                <a:lnTo>
                  <a:pt x="2647947" y="2528888"/>
                </a:lnTo>
                <a:lnTo>
                  <a:pt x="2645090" y="2523808"/>
                </a:lnTo>
                <a:lnTo>
                  <a:pt x="2642868" y="2518093"/>
                </a:lnTo>
                <a:lnTo>
                  <a:pt x="2640329" y="2512695"/>
                </a:lnTo>
                <a:lnTo>
                  <a:pt x="2638742" y="2506663"/>
                </a:lnTo>
                <a:lnTo>
                  <a:pt x="2637789" y="2501265"/>
                </a:lnTo>
                <a:lnTo>
                  <a:pt x="2636520" y="2495868"/>
                </a:lnTo>
                <a:lnTo>
                  <a:pt x="2636202" y="2489835"/>
                </a:lnTo>
                <a:lnTo>
                  <a:pt x="2635885" y="2484438"/>
                </a:lnTo>
                <a:lnTo>
                  <a:pt x="2635250" y="2484438"/>
                </a:lnTo>
                <a:lnTo>
                  <a:pt x="2635250" y="2375535"/>
                </a:lnTo>
                <a:lnTo>
                  <a:pt x="2646360" y="2383790"/>
                </a:lnTo>
                <a:lnTo>
                  <a:pt x="2657786" y="2392045"/>
                </a:lnTo>
                <a:lnTo>
                  <a:pt x="2670166" y="2399983"/>
                </a:lnTo>
                <a:lnTo>
                  <a:pt x="2683180" y="2407285"/>
                </a:lnTo>
                <a:lnTo>
                  <a:pt x="2696511" y="2414905"/>
                </a:lnTo>
                <a:lnTo>
                  <a:pt x="2710160" y="2421890"/>
                </a:lnTo>
                <a:lnTo>
                  <a:pt x="2724761" y="2429193"/>
                </a:lnTo>
                <a:lnTo>
                  <a:pt x="2740314" y="2435860"/>
                </a:lnTo>
                <a:lnTo>
                  <a:pt x="2755550" y="2442210"/>
                </a:lnTo>
                <a:lnTo>
                  <a:pt x="2771738" y="2448243"/>
                </a:lnTo>
                <a:lnTo>
                  <a:pt x="2788244" y="2453958"/>
                </a:lnTo>
                <a:lnTo>
                  <a:pt x="2805384" y="2459673"/>
                </a:lnTo>
                <a:lnTo>
                  <a:pt x="2822525" y="2465070"/>
                </a:lnTo>
                <a:lnTo>
                  <a:pt x="2840300" y="2470150"/>
                </a:lnTo>
                <a:lnTo>
                  <a:pt x="2858393" y="2474913"/>
                </a:lnTo>
                <a:lnTo>
                  <a:pt x="2877120" y="2479675"/>
                </a:lnTo>
                <a:lnTo>
                  <a:pt x="2895530" y="2483803"/>
                </a:lnTo>
                <a:lnTo>
                  <a:pt x="2914892" y="2487930"/>
                </a:lnTo>
                <a:lnTo>
                  <a:pt x="2934255" y="2491423"/>
                </a:lnTo>
                <a:lnTo>
                  <a:pt x="2953617" y="2494915"/>
                </a:lnTo>
                <a:lnTo>
                  <a:pt x="2973614" y="2498090"/>
                </a:lnTo>
                <a:lnTo>
                  <a:pt x="2993294" y="2501265"/>
                </a:lnTo>
                <a:lnTo>
                  <a:pt x="3013926" y="2503488"/>
                </a:lnTo>
                <a:lnTo>
                  <a:pt x="3033923" y="2506028"/>
                </a:lnTo>
                <a:lnTo>
                  <a:pt x="3054555" y="2508250"/>
                </a:lnTo>
                <a:lnTo>
                  <a:pt x="3074869" y="2509838"/>
                </a:lnTo>
                <a:lnTo>
                  <a:pt x="3095819" y="2511425"/>
                </a:lnTo>
                <a:lnTo>
                  <a:pt x="3116451" y="2512695"/>
                </a:lnTo>
                <a:lnTo>
                  <a:pt x="3137400" y="2513965"/>
                </a:lnTo>
                <a:lnTo>
                  <a:pt x="3158032" y="2514600"/>
                </a:lnTo>
                <a:lnTo>
                  <a:pt x="3178981" y="2514918"/>
                </a:lnTo>
                <a:lnTo>
                  <a:pt x="3199613" y="2514918"/>
                </a:lnTo>
                <a:lnTo>
                  <a:pt x="3224372" y="2514918"/>
                </a:lnTo>
                <a:lnTo>
                  <a:pt x="3249765" y="2514283"/>
                </a:lnTo>
                <a:lnTo>
                  <a:pt x="3274523" y="2513330"/>
                </a:lnTo>
                <a:lnTo>
                  <a:pt x="3299282" y="2511743"/>
                </a:lnTo>
                <a:lnTo>
                  <a:pt x="3324040" y="2510473"/>
                </a:lnTo>
                <a:lnTo>
                  <a:pt x="3348481" y="2507933"/>
                </a:lnTo>
                <a:lnTo>
                  <a:pt x="3372922" y="2505710"/>
                </a:lnTo>
                <a:lnTo>
                  <a:pt x="3397680" y="2502535"/>
                </a:lnTo>
                <a:lnTo>
                  <a:pt x="3421486" y="2499360"/>
                </a:lnTo>
                <a:lnTo>
                  <a:pt x="3445292" y="2495233"/>
                </a:lnTo>
                <a:lnTo>
                  <a:pt x="3468464" y="2491423"/>
                </a:lnTo>
                <a:lnTo>
                  <a:pt x="3491635" y="2486978"/>
                </a:lnTo>
                <a:lnTo>
                  <a:pt x="3514171" y="2481898"/>
                </a:lnTo>
                <a:lnTo>
                  <a:pt x="3536390" y="2476818"/>
                </a:lnTo>
                <a:lnTo>
                  <a:pt x="3557974" y="2471420"/>
                </a:lnTo>
                <a:lnTo>
                  <a:pt x="3579241" y="2465070"/>
                </a:lnTo>
                <a:lnTo>
                  <a:pt x="3599873" y="2458720"/>
                </a:lnTo>
                <a:lnTo>
                  <a:pt x="3619870" y="2452053"/>
                </a:lnTo>
                <a:lnTo>
                  <a:pt x="3639233" y="2444750"/>
                </a:lnTo>
                <a:lnTo>
                  <a:pt x="3657643" y="2437448"/>
                </a:lnTo>
                <a:lnTo>
                  <a:pt x="3676053" y="2429510"/>
                </a:lnTo>
                <a:lnTo>
                  <a:pt x="3692876" y="2421255"/>
                </a:lnTo>
                <a:lnTo>
                  <a:pt x="3709381" y="2412365"/>
                </a:lnTo>
                <a:lnTo>
                  <a:pt x="3724935" y="2403475"/>
                </a:lnTo>
                <a:lnTo>
                  <a:pt x="3739853" y="2393950"/>
                </a:lnTo>
                <a:lnTo>
                  <a:pt x="3753502" y="2384108"/>
                </a:lnTo>
                <a:lnTo>
                  <a:pt x="3766198" y="2374265"/>
                </a:lnTo>
                <a:lnTo>
                  <a:pt x="3772547" y="2368550"/>
                </a:lnTo>
                <a:lnTo>
                  <a:pt x="3777943" y="2363470"/>
                </a:lnTo>
                <a:lnTo>
                  <a:pt x="3783656" y="2358073"/>
                </a:lnTo>
                <a:lnTo>
                  <a:pt x="3789052" y="2352675"/>
                </a:lnTo>
                <a:lnTo>
                  <a:pt x="3793814" y="2346960"/>
                </a:lnTo>
                <a:lnTo>
                  <a:pt x="3798575" y="2341563"/>
                </a:lnTo>
                <a:lnTo>
                  <a:pt x="3803336" y="2335530"/>
                </a:lnTo>
                <a:lnTo>
                  <a:pt x="3807145" y="2329498"/>
                </a:lnTo>
                <a:lnTo>
                  <a:pt x="3811271" y="2323783"/>
                </a:lnTo>
                <a:lnTo>
                  <a:pt x="3815080" y="2317750"/>
                </a:lnTo>
                <a:close/>
                <a:moveTo>
                  <a:pt x="2989478" y="2307907"/>
                </a:moveTo>
                <a:lnTo>
                  <a:pt x="2989478" y="2423478"/>
                </a:lnTo>
                <a:lnTo>
                  <a:pt x="3009158" y="2426018"/>
                </a:lnTo>
                <a:lnTo>
                  <a:pt x="3029472" y="2428240"/>
                </a:lnTo>
                <a:lnTo>
                  <a:pt x="3049469" y="2430780"/>
                </a:lnTo>
                <a:lnTo>
                  <a:pt x="3070419" y="2432685"/>
                </a:lnTo>
                <a:lnTo>
                  <a:pt x="3070419" y="2317432"/>
                </a:lnTo>
                <a:lnTo>
                  <a:pt x="3049469" y="2315527"/>
                </a:lnTo>
                <a:lnTo>
                  <a:pt x="3029472" y="2313305"/>
                </a:lnTo>
                <a:lnTo>
                  <a:pt x="3009158" y="2310765"/>
                </a:lnTo>
                <a:lnTo>
                  <a:pt x="2989478" y="2307907"/>
                </a:lnTo>
                <a:close/>
                <a:moveTo>
                  <a:pt x="2827597" y="2271395"/>
                </a:moveTo>
                <a:lnTo>
                  <a:pt x="2827597" y="2388553"/>
                </a:lnTo>
                <a:lnTo>
                  <a:pt x="2846959" y="2393950"/>
                </a:lnTo>
                <a:lnTo>
                  <a:pt x="2866956" y="2399665"/>
                </a:lnTo>
                <a:lnTo>
                  <a:pt x="2887588" y="2404428"/>
                </a:lnTo>
                <a:lnTo>
                  <a:pt x="2908220" y="2408873"/>
                </a:lnTo>
                <a:lnTo>
                  <a:pt x="2908220" y="2292985"/>
                </a:lnTo>
                <a:lnTo>
                  <a:pt x="2887588" y="2288222"/>
                </a:lnTo>
                <a:lnTo>
                  <a:pt x="2866956" y="2282825"/>
                </a:lnTo>
                <a:lnTo>
                  <a:pt x="2846959" y="2277110"/>
                </a:lnTo>
                <a:lnTo>
                  <a:pt x="2827597" y="2271395"/>
                </a:lnTo>
                <a:close/>
                <a:moveTo>
                  <a:pt x="3717945" y="2227897"/>
                </a:moveTo>
                <a:lnTo>
                  <a:pt x="3711914" y="2232025"/>
                </a:lnTo>
                <a:lnTo>
                  <a:pt x="3704931" y="2235517"/>
                </a:lnTo>
                <a:lnTo>
                  <a:pt x="3696678" y="2239327"/>
                </a:lnTo>
                <a:lnTo>
                  <a:pt x="3688425" y="2242820"/>
                </a:lnTo>
                <a:lnTo>
                  <a:pt x="3671285" y="2249487"/>
                </a:lnTo>
                <a:lnTo>
                  <a:pt x="3656684" y="2255202"/>
                </a:lnTo>
                <a:lnTo>
                  <a:pt x="3656684" y="2356167"/>
                </a:lnTo>
                <a:lnTo>
                  <a:pt x="3665254" y="2351722"/>
                </a:lnTo>
                <a:lnTo>
                  <a:pt x="3674142" y="2347595"/>
                </a:lnTo>
                <a:lnTo>
                  <a:pt x="3682394" y="2342197"/>
                </a:lnTo>
                <a:lnTo>
                  <a:pt x="3690647" y="2337117"/>
                </a:lnTo>
                <a:lnTo>
                  <a:pt x="3698582" y="2331720"/>
                </a:lnTo>
                <a:lnTo>
                  <a:pt x="3705566" y="2326640"/>
                </a:lnTo>
                <a:lnTo>
                  <a:pt x="3711914" y="2321560"/>
                </a:lnTo>
                <a:lnTo>
                  <a:pt x="3717945" y="2316162"/>
                </a:lnTo>
                <a:lnTo>
                  <a:pt x="3717945" y="2227897"/>
                </a:lnTo>
                <a:close/>
                <a:moveTo>
                  <a:pt x="2665715" y="2187575"/>
                </a:moveTo>
                <a:lnTo>
                  <a:pt x="2665715" y="2305685"/>
                </a:lnTo>
                <a:lnTo>
                  <a:pt x="2668254" y="2308542"/>
                </a:lnTo>
                <a:lnTo>
                  <a:pt x="2671429" y="2311717"/>
                </a:lnTo>
                <a:lnTo>
                  <a:pt x="2678729" y="2318385"/>
                </a:lnTo>
                <a:lnTo>
                  <a:pt x="2687934" y="2325052"/>
                </a:lnTo>
                <a:lnTo>
                  <a:pt x="2698726" y="2332037"/>
                </a:lnTo>
                <a:lnTo>
                  <a:pt x="2710153" y="2339657"/>
                </a:lnTo>
                <a:lnTo>
                  <a:pt x="2722215" y="2346325"/>
                </a:lnTo>
                <a:lnTo>
                  <a:pt x="2734594" y="2352675"/>
                </a:lnTo>
                <a:lnTo>
                  <a:pt x="2746656" y="2358390"/>
                </a:lnTo>
                <a:lnTo>
                  <a:pt x="2746656" y="2239327"/>
                </a:lnTo>
                <a:lnTo>
                  <a:pt x="2734594" y="2233612"/>
                </a:lnTo>
                <a:lnTo>
                  <a:pt x="2723167" y="2227580"/>
                </a:lnTo>
                <a:lnTo>
                  <a:pt x="2712058" y="2221230"/>
                </a:lnTo>
                <a:lnTo>
                  <a:pt x="2701583" y="2214562"/>
                </a:lnTo>
                <a:lnTo>
                  <a:pt x="2691743" y="2208212"/>
                </a:lnTo>
                <a:lnTo>
                  <a:pt x="2682538" y="2201545"/>
                </a:lnTo>
                <a:lnTo>
                  <a:pt x="2673650" y="2194560"/>
                </a:lnTo>
                <a:lnTo>
                  <a:pt x="2665715" y="2187575"/>
                </a:lnTo>
                <a:close/>
                <a:moveTo>
                  <a:pt x="2609850" y="2081212"/>
                </a:moveTo>
                <a:lnTo>
                  <a:pt x="2613342" y="2087245"/>
                </a:lnTo>
                <a:lnTo>
                  <a:pt x="2617468" y="2092960"/>
                </a:lnTo>
                <a:lnTo>
                  <a:pt x="2621594" y="2098675"/>
                </a:lnTo>
                <a:lnTo>
                  <a:pt x="2626038" y="2104390"/>
                </a:lnTo>
                <a:lnTo>
                  <a:pt x="2631117" y="2110105"/>
                </a:lnTo>
                <a:lnTo>
                  <a:pt x="2635878" y="2115502"/>
                </a:lnTo>
                <a:lnTo>
                  <a:pt x="2641274" y="2120900"/>
                </a:lnTo>
                <a:lnTo>
                  <a:pt x="2646988" y="2126615"/>
                </a:lnTo>
                <a:lnTo>
                  <a:pt x="2658732" y="2136775"/>
                </a:lnTo>
                <a:lnTo>
                  <a:pt x="2671746" y="2146935"/>
                </a:lnTo>
                <a:lnTo>
                  <a:pt x="2685712" y="2157095"/>
                </a:lnTo>
                <a:lnTo>
                  <a:pt x="2700631" y="2165985"/>
                </a:lnTo>
                <a:lnTo>
                  <a:pt x="2715867" y="2175192"/>
                </a:lnTo>
                <a:lnTo>
                  <a:pt x="2732372" y="2183765"/>
                </a:lnTo>
                <a:lnTo>
                  <a:pt x="2749830" y="2192020"/>
                </a:lnTo>
                <a:lnTo>
                  <a:pt x="2767923" y="2199957"/>
                </a:lnTo>
                <a:lnTo>
                  <a:pt x="2786650" y="2207895"/>
                </a:lnTo>
                <a:lnTo>
                  <a:pt x="2805695" y="2214880"/>
                </a:lnTo>
                <a:lnTo>
                  <a:pt x="2826009" y="2221547"/>
                </a:lnTo>
                <a:lnTo>
                  <a:pt x="2846959" y="2227897"/>
                </a:lnTo>
                <a:lnTo>
                  <a:pt x="2867591" y="2234247"/>
                </a:lnTo>
                <a:lnTo>
                  <a:pt x="2889492" y="2239645"/>
                </a:lnTo>
                <a:lnTo>
                  <a:pt x="2912029" y="2245042"/>
                </a:lnTo>
                <a:lnTo>
                  <a:pt x="2934248" y="2250122"/>
                </a:lnTo>
                <a:lnTo>
                  <a:pt x="2957102" y="2254250"/>
                </a:lnTo>
                <a:lnTo>
                  <a:pt x="2980908" y="2258695"/>
                </a:lnTo>
                <a:lnTo>
                  <a:pt x="3004396" y="2262187"/>
                </a:lnTo>
                <a:lnTo>
                  <a:pt x="3028203" y="2265680"/>
                </a:lnTo>
                <a:lnTo>
                  <a:pt x="3052644" y="2268537"/>
                </a:lnTo>
                <a:lnTo>
                  <a:pt x="3077084" y="2271395"/>
                </a:lnTo>
                <a:lnTo>
                  <a:pt x="3101525" y="2273300"/>
                </a:lnTo>
                <a:lnTo>
                  <a:pt x="3125966" y="2275205"/>
                </a:lnTo>
                <a:lnTo>
                  <a:pt x="3150725" y="2276792"/>
                </a:lnTo>
                <a:lnTo>
                  <a:pt x="3175800" y="2277745"/>
                </a:lnTo>
                <a:lnTo>
                  <a:pt x="3200559" y="2278380"/>
                </a:lnTo>
                <a:lnTo>
                  <a:pt x="3225317" y="2278380"/>
                </a:lnTo>
                <a:lnTo>
                  <a:pt x="3246266" y="2278380"/>
                </a:lnTo>
                <a:lnTo>
                  <a:pt x="3267216" y="2278062"/>
                </a:lnTo>
                <a:lnTo>
                  <a:pt x="3288165" y="2277110"/>
                </a:lnTo>
                <a:lnTo>
                  <a:pt x="3308797" y="2276157"/>
                </a:lnTo>
                <a:lnTo>
                  <a:pt x="3329429" y="2274887"/>
                </a:lnTo>
                <a:lnTo>
                  <a:pt x="3350378" y="2273300"/>
                </a:lnTo>
                <a:lnTo>
                  <a:pt x="3371010" y="2271712"/>
                </a:lnTo>
                <a:lnTo>
                  <a:pt x="3391325" y="2269807"/>
                </a:lnTo>
                <a:lnTo>
                  <a:pt x="3411957" y="2267267"/>
                </a:lnTo>
                <a:lnTo>
                  <a:pt x="3431954" y="2264727"/>
                </a:lnTo>
                <a:lnTo>
                  <a:pt x="3451951" y="2261870"/>
                </a:lnTo>
                <a:lnTo>
                  <a:pt x="3471948" y="2258695"/>
                </a:lnTo>
                <a:lnTo>
                  <a:pt x="3491628" y="2255202"/>
                </a:lnTo>
                <a:lnTo>
                  <a:pt x="3510990" y="2251710"/>
                </a:lnTo>
                <a:lnTo>
                  <a:pt x="3530035" y="2247582"/>
                </a:lnTo>
                <a:lnTo>
                  <a:pt x="3548763" y="2243455"/>
                </a:lnTo>
                <a:lnTo>
                  <a:pt x="3567173" y="2239010"/>
                </a:lnTo>
                <a:lnTo>
                  <a:pt x="3585265" y="2233930"/>
                </a:lnTo>
                <a:lnTo>
                  <a:pt x="3603041" y="2229167"/>
                </a:lnTo>
                <a:lnTo>
                  <a:pt x="3620498" y="2223452"/>
                </a:lnTo>
                <a:lnTo>
                  <a:pt x="3637004" y="2218055"/>
                </a:lnTo>
                <a:lnTo>
                  <a:pt x="3653510" y="2212022"/>
                </a:lnTo>
                <a:lnTo>
                  <a:pt x="3669698" y="2206307"/>
                </a:lnTo>
                <a:lnTo>
                  <a:pt x="3685251" y="2199957"/>
                </a:lnTo>
                <a:lnTo>
                  <a:pt x="3700170" y="2193290"/>
                </a:lnTo>
                <a:lnTo>
                  <a:pt x="3714770" y="2185987"/>
                </a:lnTo>
                <a:lnTo>
                  <a:pt x="3728419" y="2179002"/>
                </a:lnTo>
                <a:lnTo>
                  <a:pt x="3741751" y="2171382"/>
                </a:lnTo>
                <a:lnTo>
                  <a:pt x="3754765" y="2164080"/>
                </a:lnTo>
                <a:lnTo>
                  <a:pt x="3767144" y="2156142"/>
                </a:lnTo>
                <a:lnTo>
                  <a:pt x="3778571" y="2147887"/>
                </a:lnTo>
                <a:lnTo>
                  <a:pt x="3789363" y="2139632"/>
                </a:lnTo>
                <a:lnTo>
                  <a:pt x="3789363" y="2247265"/>
                </a:lnTo>
                <a:lnTo>
                  <a:pt x="3788728" y="2247582"/>
                </a:lnTo>
                <a:lnTo>
                  <a:pt x="3788728" y="2252027"/>
                </a:lnTo>
                <a:lnTo>
                  <a:pt x="3788411" y="2256472"/>
                </a:lnTo>
                <a:lnTo>
                  <a:pt x="3787776" y="2261870"/>
                </a:lnTo>
                <a:lnTo>
                  <a:pt x="3786506" y="2267267"/>
                </a:lnTo>
                <a:lnTo>
                  <a:pt x="3785237" y="2272982"/>
                </a:lnTo>
                <a:lnTo>
                  <a:pt x="3783332" y="2278062"/>
                </a:lnTo>
                <a:lnTo>
                  <a:pt x="3781428" y="2283460"/>
                </a:lnTo>
                <a:lnTo>
                  <a:pt x="3778571" y="2289175"/>
                </a:lnTo>
                <a:lnTo>
                  <a:pt x="3775714" y="2294255"/>
                </a:lnTo>
                <a:lnTo>
                  <a:pt x="3772540" y="2299335"/>
                </a:lnTo>
                <a:lnTo>
                  <a:pt x="3769048" y="2304732"/>
                </a:lnTo>
                <a:lnTo>
                  <a:pt x="3765557" y="2310130"/>
                </a:lnTo>
                <a:lnTo>
                  <a:pt x="3761113" y="2315210"/>
                </a:lnTo>
                <a:lnTo>
                  <a:pt x="3756987" y="2320290"/>
                </a:lnTo>
                <a:lnTo>
                  <a:pt x="3752226" y="2325052"/>
                </a:lnTo>
                <a:lnTo>
                  <a:pt x="3747147" y="2330132"/>
                </a:lnTo>
                <a:lnTo>
                  <a:pt x="3741433" y="2334895"/>
                </a:lnTo>
                <a:lnTo>
                  <a:pt x="3736037" y="2339975"/>
                </a:lnTo>
                <a:lnTo>
                  <a:pt x="3723658" y="2349500"/>
                </a:lnTo>
                <a:lnTo>
                  <a:pt x="3710327" y="2358390"/>
                </a:lnTo>
                <a:lnTo>
                  <a:pt x="3696043" y="2367598"/>
                </a:lnTo>
                <a:lnTo>
                  <a:pt x="3680490" y="2376170"/>
                </a:lnTo>
                <a:lnTo>
                  <a:pt x="3663667" y="2384425"/>
                </a:lnTo>
                <a:lnTo>
                  <a:pt x="3646526" y="2392363"/>
                </a:lnTo>
                <a:lnTo>
                  <a:pt x="3627799" y="2400300"/>
                </a:lnTo>
                <a:lnTo>
                  <a:pt x="3608754" y="2407920"/>
                </a:lnTo>
                <a:lnTo>
                  <a:pt x="3588122" y="2414905"/>
                </a:lnTo>
                <a:lnTo>
                  <a:pt x="3566855" y="2421573"/>
                </a:lnTo>
                <a:lnTo>
                  <a:pt x="3544636" y="2427923"/>
                </a:lnTo>
                <a:lnTo>
                  <a:pt x="3522417" y="2433955"/>
                </a:lnTo>
                <a:lnTo>
                  <a:pt x="3498611" y="2439353"/>
                </a:lnTo>
                <a:lnTo>
                  <a:pt x="3474170" y="2444433"/>
                </a:lnTo>
                <a:lnTo>
                  <a:pt x="3449412" y="2449195"/>
                </a:lnTo>
                <a:lnTo>
                  <a:pt x="3423701" y="2453323"/>
                </a:lnTo>
                <a:lnTo>
                  <a:pt x="3397356" y="2457133"/>
                </a:lnTo>
                <a:lnTo>
                  <a:pt x="3370376" y="2460625"/>
                </a:lnTo>
                <a:lnTo>
                  <a:pt x="3343395" y="2463483"/>
                </a:lnTo>
                <a:lnTo>
                  <a:pt x="3315146" y="2465705"/>
                </a:lnTo>
                <a:lnTo>
                  <a:pt x="3286896" y="2467928"/>
                </a:lnTo>
                <a:lnTo>
                  <a:pt x="3258011" y="2468880"/>
                </a:lnTo>
                <a:lnTo>
                  <a:pt x="3228491" y="2469833"/>
                </a:lnTo>
                <a:lnTo>
                  <a:pt x="3198972" y="2470150"/>
                </a:lnTo>
                <a:lnTo>
                  <a:pt x="3168500" y="2469833"/>
                </a:lnTo>
                <a:lnTo>
                  <a:pt x="3138663" y="2468880"/>
                </a:lnTo>
                <a:lnTo>
                  <a:pt x="3109143" y="2467293"/>
                </a:lnTo>
                <a:lnTo>
                  <a:pt x="3080259" y="2465388"/>
                </a:lnTo>
                <a:lnTo>
                  <a:pt x="3051374" y="2463165"/>
                </a:lnTo>
                <a:lnTo>
                  <a:pt x="3023441" y="2459990"/>
                </a:lnTo>
                <a:lnTo>
                  <a:pt x="2996144" y="2456815"/>
                </a:lnTo>
                <a:lnTo>
                  <a:pt x="2969481" y="2452370"/>
                </a:lnTo>
                <a:lnTo>
                  <a:pt x="2943453" y="2447925"/>
                </a:lnTo>
                <a:lnTo>
                  <a:pt x="2917742" y="2443480"/>
                </a:lnTo>
                <a:lnTo>
                  <a:pt x="2892984" y="2437765"/>
                </a:lnTo>
                <a:lnTo>
                  <a:pt x="2869178" y="2432050"/>
                </a:lnTo>
                <a:lnTo>
                  <a:pt x="2846007" y="2426018"/>
                </a:lnTo>
                <a:lnTo>
                  <a:pt x="2823470" y="2419350"/>
                </a:lnTo>
                <a:lnTo>
                  <a:pt x="2802203" y="2412048"/>
                </a:lnTo>
                <a:lnTo>
                  <a:pt x="2781889" y="2405063"/>
                </a:lnTo>
                <a:lnTo>
                  <a:pt x="2762527" y="2397125"/>
                </a:lnTo>
                <a:lnTo>
                  <a:pt x="2743799" y="2389188"/>
                </a:lnTo>
                <a:lnTo>
                  <a:pt x="2726024" y="2380615"/>
                </a:lnTo>
                <a:lnTo>
                  <a:pt x="2709518" y="2372043"/>
                </a:lnTo>
                <a:lnTo>
                  <a:pt x="2694600" y="2362835"/>
                </a:lnTo>
                <a:lnTo>
                  <a:pt x="2679999" y="2353945"/>
                </a:lnTo>
                <a:lnTo>
                  <a:pt x="2666985" y="2343785"/>
                </a:lnTo>
                <a:lnTo>
                  <a:pt x="2660954" y="2339340"/>
                </a:lnTo>
                <a:lnTo>
                  <a:pt x="2655240" y="2333942"/>
                </a:lnTo>
                <a:lnTo>
                  <a:pt x="2650162" y="2328862"/>
                </a:lnTo>
                <a:lnTo>
                  <a:pt x="2645083" y="2324100"/>
                </a:lnTo>
                <a:lnTo>
                  <a:pt x="2639687" y="2319020"/>
                </a:lnTo>
                <a:lnTo>
                  <a:pt x="2635561" y="2313622"/>
                </a:lnTo>
                <a:lnTo>
                  <a:pt x="2631434" y="2308542"/>
                </a:lnTo>
                <a:lnTo>
                  <a:pt x="2627625" y="2303145"/>
                </a:lnTo>
                <a:lnTo>
                  <a:pt x="2624134" y="2297747"/>
                </a:lnTo>
                <a:lnTo>
                  <a:pt x="2620960" y="2292350"/>
                </a:lnTo>
                <a:lnTo>
                  <a:pt x="2618103" y="2286635"/>
                </a:lnTo>
                <a:lnTo>
                  <a:pt x="2615881" y="2281555"/>
                </a:lnTo>
                <a:lnTo>
                  <a:pt x="2613659" y="2275840"/>
                </a:lnTo>
                <a:lnTo>
                  <a:pt x="2612072" y="2270125"/>
                </a:lnTo>
                <a:lnTo>
                  <a:pt x="2610485" y="2264727"/>
                </a:lnTo>
                <a:lnTo>
                  <a:pt x="2609850" y="2259012"/>
                </a:lnTo>
                <a:lnTo>
                  <a:pt x="2609215" y="2253297"/>
                </a:lnTo>
                <a:lnTo>
                  <a:pt x="2609215" y="2247582"/>
                </a:lnTo>
                <a:lnTo>
                  <a:pt x="2608580" y="2247582"/>
                </a:lnTo>
                <a:lnTo>
                  <a:pt x="2608580" y="2101215"/>
                </a:lnTo>
                <a:lnTo>
                  <a:pt x="2608263" y="2097405"/>
                </a:lnTo>
                <a:lnTo>
                  <a:pt x="2608580" y="2089150"/>
                </a:lnTo>
                <a:lnTo>
                  <a:pt x="2609850" y="2081212"/>
                </a:lnTo>
                <a:close/>
                <a:moveTo>
                  <a:pt x="3270250" y="1882775"/>
                </a:moveTo>
                <a:lnTo>
                  <a:pt x="3307579" y="1890615"/>
                </a:lnTo>
                <a:lnTo>
                  <a:pt x="3314856" y="1892183"/>
                </a:lnTo>
                <a:lnTo>
                  <a:pt x="3321499" y="1894064"/>
                </a:lnTo>
                <a:lnTo>
                  <a:pt x="3326877" y="1895945"/>
                </a:lnTo>
                <a:lnTo>
                  <a:pt x="3331622" y="1898141"/>
                </a:lnTo>
                <a:lnTo>
                  <a:pt x="3336367" y="1900649"/>
                </a:lnTo>
                <a:lnTo>
                  <a:pt x="3340164" y="1902844"/>
                </a:lnTo>
                <a:lnTo>
                  <a:pt x="3348389" y="1908802"/>
                </a:lnTo>
                <a:lnTo>
                  <a:pt x="3351236" y="1911625"/>
                </a:lnTo>
                <a:lnTo>
                  <a:pt x="3353767" y="1914133"/>
                </a:lnTo>
                <a:lnTo>
                  <a:pt x="3355665" y="1916955"/>
                </a:lnTo>
                <a:lnTo>
                  <a:pt x="3356930" y="1919778"/>
                </a:lnTo>
                <a:lnTo>
                  <a:pt x="3357563" y="1922913"/>
                </a:lnTo>
                <a:lnTo>
                  <a:pt x="3357563" y="1925422"/>
                </a:lnTo>
                <a:lnTo>
                  <a:pt x="3357247" y="1928244"/>
                </a:lnTo>
                <a:lnTo>
                  <a:pt x="3355981" y="1931066"/>
                </a:lnTo>
                <a:lnTo>
                  <a:pt x="3354716" y="1933889"/>
                </a:lnTo>
                <a:lnTo>
                  <a:pt x="3352818" y="1936397"/>
                </a:lnTo>
                <a:lnTo>
                  <a:pt x="3350603" y="1939220"/>
                </a:lnTo>
                <a:lnTo>
                  <a:pt x="3347440" y="1941415"/>
                </a:lnTo>
                <a:lnTo>
                  <a:pt x="3344276" y="1943923"/>
                </a:lnTo>
                <a:lnTo>
                  <a:pt x="3340164" y="1945805"/>
                </a:lnTo>
                <a:lnTo>
                  <a:pt x="3336051" y="1947686"/>
                </a:lnTo>
                <a:lnTo>
                  <a:pt x="3331306" y="1949568"/>
                </a:lnTo>
                <a:lnTo>
                  <a:pt x="3324979" y="1951763"/>
                </a:lnTo>
                <a:lnTo>
                  <a:pt x="3318335" y="1953644"/>
                </a:lnTo>
                <a:lnTo>
                  <a:pt x="3310743" y="1955212"/>
                </a:lnTo>
                <a:lnTo>
                  <a:pt x="3303467" y="1956466"/>
                </a:lnTo>
                <a:lnTo>
                  <a:pt x="3295558" y="1957094"/>
                </a:lnTo>
                <a:lnTo>
                  <a:pt x="3287333" y="1958034"/>
                </a:lnTo>
                <a:lnTo>
                  <a:pt x="3270250" y="1958975"/>
                </a:lnTo>
                <a:lnTo>
                  <a:pt x="3270250" y="1882775"/>
                </a:lnTo>
                <a:close/>
                <a:moveTo>
                  <a:pt x="2635250" y="1862137"/>
                </a:moveTo>
                <a:lnTo>
                  <a:pt x="2635885" y="1868810"/>
                </a:lnTo>
                <a:lnTo>
                  <a:pt x="2636520" y="1875166"/>
                </a:lnTo>
                <a:lnTo>
                  <a:pt x="2637789" y="1881521"/>
                </a:lnTo>
                <a:lnTo>
                  <a:pt x="2639694" y="1887559"/>
                </a:lnTo>
                <a:lnTo>
                  <a:pt x="2641598" y="1893914"/>
                </a:lnTo>
                <a:lnTo>
                  <a:pt x="2644455" y="1900270"/>
                </a:lnTo>
                <a:lnTo>
                  <a:pt x="2647629" y="1906307"/>
                </a:lnTo>
                <a:lnTo>
                  <a:pt x="2650803" y="1912663"/>
                </a:lnTo>
                <a:lnTo>
                  <a:pt x="2654612" y="1918383"/>
                </a:lnTo>
                <a:lnTo>
                  <a:pt x="2659056" y="1924420"/>
                </a:lnTo>
                <a:lnTo>
                  <a:pt x="2663817" y="1930458"/>
                </a:lnTo>
                <a:lnTo>
                  <a:pt x="2668896" y="1936178"/>
                </a:lnTo>
                <a:lnTo>
                  <a:pt x="2673975" y="1941898"/>
                </a:lnTo>
                <a:lnTo>
                  <a:pt x="2680005" y="1947618"/>
                </a:lnTo>
                <a:lnTo>
                  <a:pt x="2686354" y="1953338"/>
                </a:lnTo>
                <a:lnTo>
                  <a:pt x="2692385" y="1958740"/>
                </a:lnTo>
                <a:lnTo>
                  <a:pt x="2692385" y="2069006"/>
                </a:lnTo>
                <a:lnTo>
                  <a:pt x="2695241" y="2071549"/>
                </a:lnTo>
                <a:lnTo>
                  <a:pt x="2698098" y="2074726"/>
                </a:lnTo>
                <a:lnTo>
                  <a:pt x="2705399" y="2081400"/>
                </a:lnTo>
                <a:lnTo>
                  <a:pt x="2714921" y="2088391"/>
                </a:lnTo>
                <a:lnTo>
                  <a:pt x="2725078" y="2095699"/>
                </a:lnTo>
                <a:lnTo>
                  <a:pt x="2737140" y="2103008"/>
                </a:lnTo>
                <a:lnTo>
                  <a:pt x="2748884" y="2109681"/>
                </a:lnTo>
                <a:lnTo>
                  <a:pt x="2761581" y="2116354"/>
                </a:lnTo>
                <a:lnTo>
                  <a:pt x="2773325" y="2121757"/>
                </a:lnTo>
                <a:lnTo>
                  <a:pt x="2773325" y="2007994"/>
                </a:lnTo>
                <a:lnTo>
                  <a:pt x="2792370" y="2016256"/>
                </a:lnTo>
                <a:lnTo>
                  <a:pt x="2812050" y="2024201"/>
                </a:lnTo>
                <a:lnTo>
                  <a:pt x="2832999" y="2031827"/>
                </a:lnTo>
                <a:lnTo>
                  <a:pt x="2854584" y="2038818"/>
                </a:lnTo>
                <a:lnTo>
                  <a:pt x="2854584" y="2151945"/>
                </a:lnTo>
                <a:lnTo>
                  <a:pt x="2873946" y="2157347"/>
                </a:lnTo>
                <a:lnTo>
                  <a:pt x="2893626" y="2162749"/>
                </a:lnTo>
                <a:lnTo>
                  <a:pt x="2914258" y="2167516"/>
                </a:lnTo>
                <a:lnTo>
                  <a:pt x="2935524" y="2172282"/>
                </a:lnTo>
                <a:lnTo>
                  <a:pt x="2935524" y="2060744"/>
                </a:lnTo>
                <a:lnTo>
                  <a:pt x="2955204" y="2064558"/>
                </a:lnTo>
                <a:lnTo>
                  <a:pt x="2974884" y="2068371"/>
                </a:lnTo>
                <a:lnTo>
                  <a:pt x="2995198" y="2071549"/>
                </a:lnTo>
                <a:lnTo>
                  <a:pt x="3016148" y="2075362"/>
                </a:lnTo>
                <a:lnTo>
                  <a:pt x="3016148" y="2186900"/>
                </a:lnTo>
                <a:lnTo>
                  <a:pt x="3035827" y="2189442"/>
                </a:lnTo>
                <a:lnTo>
                  <a:pt x="3056142" y="2191666"/>
                </a:lnTo>
                <a:lnTo>
                  <a:pt x="3076456" y="2194208"/>
                </a:lnTo>
                <a:lnTo>
                  <a:pt x="3097406" y="2196115"/>
                </a:lnTo>
                <a:lnTo>
                  <a:pt x="3097406" y="2084577"/>
                </a:lnTo>
                <a:lnTo>
                  <a:pt x="3117085" y="2086166"/>
                </a:lnTo>
                <a:lnTo>
                  <a:pt x="3137400" y="2087437"/>
                </a:lnTo>
                <a:lnTo>
                  <a:pt x="3157715" y="2088708"/>
                </a:lnTo>
                <a:lnTo>
                  <a:pt x="3178346" y="2089344"/>
                </a:lnTo>
                <a:lnTo>
                  <a:pt x="3178346" y="2200246"/>
                </a:lnTo>
                <a:lnTo>
                  <a:pt x="3201835" y="2201199"/>
                </a:lnTo>
                <a:lnTo>
                  <a:pt x="3225959" y="2201199"/>
                </a:lnTo>
                <a:lnTo>
                  <a:pt x="3258970" y="2200882"/>
                </a:lnTo>
                <a:lnTo>
                  <a:pt x="3258970" y="2089344"/>
                </a:lnTo>
                <a:lnTo>
                  <a:pt x="3291029" y="2088708"/>
                </a:lnTo>
                <a:lnTo>
                  <a:pt x="3322135" y="2087119"/>
                </a:lnTo>
                <a:lnTo>
                  <a:pt x="3352925" y="2084577"/>
                </a:lnTo>
                <a:lnTo>
                  <a:pt x="3383396" y="2082035"/>
                </a:lnTo>
                <a:lnTo>
                  <a:pt x="3412916" y="2078540"/>
                </a:lnTo>
                <a:lnTo>
                  <a:pt x="3441801" y="2074091"/>
                </a:lnTo>
                <a:lnTo>
                  <a:pt x="3470051" y="2069642"/>
                </a:lnTo>
                <a:lnTo>
                  <a:pt x="3497348" y="2064558"/>
                </a:lnTo>
                <a:lnTo>
                  <a:pt x="3524011" y="2058520"/>
                </a:lnTo>
                <a:lnTo>
                  <a:pt x="3549722" y="2052482"/>
                </a:lnTo>
                <a:lnTo>
                  <a:pt x="3574480" y="2046127"/>
                </a:lnTo>
                <a:lnTo>
                  <a:pt x="3598604" y="2038500"/>
                </a:lnTo>
                <a:lnTo>
                  <a:pt x="3621457" y="2030874"/>
                </a:lnTo>
                <a:lnTo>
                  <a:pt x="3643042" y="2023247"/>
                </a:lnTo>
                <a:lnTo>
                  <a:pt x="3663991" y="2014350"/>
                </a:lnTo>
                <a:lnTo>
                  <a:pt x="3683671" y="2005770"/>
                </a:lnTo>
                <a:lnTo>
                  <a:pt x="3683671" y="2119532"/>
                </a:lnTo>
                <a:lnTo>
                  <a:pt x="3692558" y="2115083"/>
                </a:lnTo>
                <a:lnTo>
                  <a:pt x="3701128" y="2110635"/>
                </a:lnTo>
                <a:lnTo>
                  <a:pt x="3709381" y="2105550"/>
                </a:lnTo>
                <a:lnTo>
                  <a:pt x="3717634" y="2100466"/>
                </a:lnTo>
                <a:lnTo>
                  <a:pt x="3725252" y="2095064"/>
                </a:lnTo>
                <a:lnTo>
                  <a:pt x="3732235" y="2089979"/>
                </a:lnTo>
                <a:lnTo>
                  <a:pt x="3738901" y="2084577"/>
                </a:lnTo>
                <a:lnTo>
                  <a:pt x="3744614" y="2079493"/>
                </a:lnTo>
                <a:lnTo>
                  <a:pt x="3744614" y="1970179"/>
                </a:lnTo>
                <a:lnTo>
                  <a:pt x="3752867" y="1964142"/>
                </a:lnTo>
                <a:lnTo>
                  <a:pt x="3760802" y="1958104"/>
                </a:lnTo>
                <a:lnTo>
                  <a:pt x="3767786" y="1951749"/>
                </a:lnTo>
                <a:lnTo>
                  <a:pt x="3774769" y="1945393"/>
                </a:lnTo>
                <a:lnTo>
                  <a:pt x="3781117" y="1939038"/>
                </a:lnTo>
                <a:lnTo>
                  <a:pt x="3786830" y="1932365"/>
                </a:lnTo>
                <a:lnTo>
                  <a:pt x="3792226" y="1925691"/>
                </a:lnTo>
                <a:lnTo>
                  <a:pt x="3796988" y="1919018"/>
                </a:lnTo>
                <a:lnTo>
                  <a:pt x="3801432" y="1912027"/>
                </a:lnTo>
                <a:lnTo>
                  <a:pt x="3805240" y="1905354"/>
                </a:lnTo>
                <a:lnTo>
                  <a:pt x="3808415" y="1898363"/>
                </a:lnTo>
                <a:lnTo>
                  <a:pt x="3811271" y="1891372"/>
                </a:lnTo>
                <a:lnTo>
                  <a:pt x="3813176" y="1884063"/>
                </a:lnTo>
                <a:lnTo>
                  <a:pt x="3814763" y="1877072"/>
                </a:lnTo>
                <a:lnTo>
                  <a:pt x="3816033" y="1869446"/>
                </a:lnTo>
                <a:lnTo>
                  <a:pt x="3816350" y="1862455"/>
                </a:lnTo>
                <a:lnTo>
                  <a:pt x="3816350" y="2010536"/>
                </a:lnTo>
                <a:lnTo>
                  <a:pt x="3816033" y="2010854"/>
                </a:lnTo>
                <a:lnTo>
                  <a:pt x="3815398" y="2019434"/>
                </a:lnTo>
                <a:lnTo>
                  <a:pt x="3814763" y="2025154"/>
                </a:lnTo>
                <a:lnTo>
                  <a:pt x="3813493" y="2030556"/>
                </a:lnTo>
                <a:lnTo>
                  <a:pt x="3811906" y="2036276"/>
                </a:lnTo>
                <a:lnTo>
                  <a:pt x="3810319" y="2041678"/>
                </a:lnTo>
                <a:lnTo>
                  <a:pt x="3808097" y="2046762"/>
                </a:lnTo>
                <a:lnTo>
                  <a:pt x="3805558" y="2052482"/>
                </a:lnTo>
                <a:lnTo>
                  <a:pt x="3803019" y="2057567"/>
                </a:lnTo>
                <a:lnTo>
                  <a:pt x="3799844" y="2062969"/>
                </a:lnTo>
                <a:lnTo>
                  <a:pt x="3796036" y="2068053"/>
                </a:lnTo>
                <a:lnTo>
                  <a:pt x="3792226" y="2073137"/>
                </a:lnTo>
                <a:lnTo>
                  <a:pt x="3788418" y="2078540"/>
                </a:lnTo>
                <a:lnTo>
                  <a:pt x="3783974" y="2083624"/>
                </a:lnTo>
                <a:lnTo>
                  <a:pt x="3779212" y="2088391"/>
                </a:lnTo>
                <a:lnTo>
                  <a:pt x="3774134" y="2093475"/>
                </a:lnTo>
                <a:lnTo>
                  <a:pt x="3768420" y="2098241"/>
                </a:lnTo>
                <a:lnTo>
                  <a:pt x="3763024" y="2103326"/>
                </a:lnTo>
                <a:lnTo>
                  <a:pt x="3750963" y="2112859"/>
                </a:lnTo>
                <a:lnTo>
                  <a:pt x="3737314" y="2121757"/>
                </a:lnTo>
                <a:lnTo>
                  <a:pt x="3722713" y="2130972"/>
                </a:lnTo>
                <a:lnTo>
                  <a:pt x="3707477" y="2139552"/>
                </a:lnTo>
                <a:lnTo>
                  <a:pt x="3690971" y="2147814"/>
                </a:lnTo>
                <a:lnTo>
                  <a:pt x="3673513" y="2156076"/>
                </a:lnTo>
                <a:lnTo>
                  <a:pt x="3655103" y="2163702"/>
                </a:lnTo>
                <a:lnTo>
                  <a:pt x="3635424" y="2171011"/>
                </a:lnTo>
                <a:lnTo>
                  <a:pt x="3615109" y="2178320"/>
                </a:lnTo>
                <a:lnTo>
                  <a:pt x="3593842" y="2184993"/>
                </a:lnTo>
                <a:lnTo>
                  <a:pt x="3571941" y="2191349"/>
                </a:lnTo>
                <a:lnTo>
                  <a:pt x="3549087" y="2197068"/>
                </a:lnTo>
                <a:lnTo>
                  <a:pt x="3525281" y="2202788"/>
                </a:lnTo>
                <a:lnTo>
                  <a:pt x="3501157" y="2207873"/>
                </a:lnTo>
                <a:lnTo>
                  <a:pt x="3476082" y="2212639"/>
                </a:lnTo>
                <a:lnTo>
                  <a:pt x="3450371" y="2217088"/>
                </a:lnTo>
                <a:lnTo>
                  <a:pt x="3424343" y="2220584"/>
                </a:lnTo>
                <a:lnTo>
                  <a:pt x="3397680" y="2224079"/>
                </a:lnTo>
                <a:lnTo>
                  <a:pt x="3370065" y="2226939"/>
                </a:lnTo>
                <a:lnTo>
                  <a:pt x="3341815" y="2229163"/>
                </a:lnTo>
                <a:lnTo>
                  <a:pt x="3313565" y="2231070"/>
                </a:lnTo>
                <a:lnTo>
                  <a:pt x="3284680" y="2232341"/>
                </a:lnTo>
                <a:lnTo>
                  <a:pt x="3255478" y="2233294"/>
                </a:lnTo>
                <a:lnTo>
                  <a:pt x="3225959" y="2233612"/>
                </a:lnTo>
                <a:lnTo>
                  <a:pt x="3195487" y="2233294"/>
                </a:lnTo>
                <a:lnTo>
                  <a:pt x="3165650" y="2232341"/>
                </a:lnTo>
                <a:lnTo>
                  <a:pt x="3136130" y="2231070"/>
                </a:lnTo>
                <a:lnTo>
                  <a:pt x="3106928" y="2229163"/>
                </a:lnTo>
                <a:lnTo>
                  <a:pt x="3078678" y="2226303"/>
                </a:lnTo>
                <a:lnTo>
                  <a:pt x="3050428" y="2223761"/>
                </a:lnTo>
                <a:lnTo>
                  <a:pt x="3022813" y="2220266"/>
                </a:lnTo>
                <a:lnTo>
                  <a:pt x="2996150" y="2216135"/>
                </a:lnTo>
                <a:lnTo>
                  <a:pt x="2970122" y="2211368"/>
                </a:lnTo>
                <a:lnTo>
                  <a:pt x="2944729" y="2206602"/>
                </a:lnTo>
                <a:lnTo>
                  <a:pt x="2919971" y="2201199"/>
                </a:lnTo>
                <a:lnTo>
                  <a:pt x="2895847" y="2195797"/>
                </a:lnTo>
                <a:lnTo>
                  <a:pt x="2872994" y="2189442"/>
                </a:lnTo>
                <a:lnTo>
                  <a:pt x="2850775" y="2182769"/>
                </a:lnTo>
                <a:lnTo>
                  <a:pt x="2829190" y="2175460"/>
                </a:lnTo>
                <a:lnTo>
                  <a:pt x="2808876" y="2168469"/>
                </a:lnTo>
                <a:lnTo>
                  <a:pt x="2789196" y="2160525"/>
                </a:lnTo>
                <a:lnTo>
                  <a:pt x="2770469" y="2152580"/>
                </a:lnTo>
                <a:lnTo>
                  <a:pt x="2753328" y="2144001"/>
                </a:lnTo>
                <a:lnTo>
                  <a:pt x="2736823" y="2135103"/>
                </a:lnTo>
                <a:lnTo>
                  <a:pt x="2721269" y="2126205"/>
                </a:lnTo>
                <a:lnTo>
                  <a:pt x="2706986" y="2116990"/>
                </a:lnTo>
                <a:lnTo>
                  <a:pt x="2693972" y="2107139"/>
                </a:lnTo>
                <a:lnTo>
                  <a:pt x="2688258" y="2102372"/>
                </a:lnTo>
                <a:lnTo>
                  <a:pt x="2682227" y="2097288"/>
                </a:lnTo>
                <a:lnTo>
                  <a:pt x="2676831" y="2092522"/>
                </a:lnTo>
                <a:lnTo>
                  <a:pt x="2671753" y="2087437"/>
                </a:lnTo>
                <a:lnTo>
                  <a:pt x="2666991" y="2082353"/>
                </a:lnTo>
                <a:lnTo>
                  <a:pt x="2662548" y="2076951"/>
                </a:lnTo>
                <a:lnTo>
                  <a:pt x="2658104" y="2071549"/>
                </a:lnTo>
                <a:lnTo>
                  <a:pt x="2654612" y="2066464"/>
                </a:lnTo>
                <a:lnTo>
                  <a:pt x="2651121" y="2061062"/>
                </a:lnTo>
                <a:lnTo>
                  <a:pt x="2647947" y="2055342"/>
                </a:lnTo>
                <a:lnTo>
                  <a:pt x="2645090" y="2050258"/>
                </a:lnTo>
                <a:lnTo>
                  <a:pt x="2642868" y="2044856"/>
                </a:lnTo>
                <a:lnTo>
                  <a:pt x="2640329" y="2039454"/>
                </a:lnTo>
                <a:lnTo>
                  <a:pt x="2638742" y="2033416"/>
                </a:lnTo>
                <a:lnTo>
                  <a:pt x="2637789" y="2027696"/>
                </a:lnTo>
                <a:lnTo>
                  <a:pt x="2636520" y="2022294"/>
                </a:lnTo>
                <a:lnTo>
                  <a:pt x="2636202" y="2016256"/>
                </a:lnTo>
                <a:lnTo>
                  <a:pt x="2635885" y="2010854"/>
                </a:lnTo>
                <a:lnTo>
                  <a:pt x="2635250" y="2010854"/>
                </a:lnTo>
                <a:lnTo>
                  <a:pt x="2635250" y="1862137"/>
                </a:lnTo>
                <a:close/>
                <a:moveTo>
                  <a:pt x="3815353" y="1849331"/>
                </a:moveTo>
                <a:lnTo>
                  <a:pt x="3816061" y="1854393"/>
                </a:lnTo>
                <a:lnTo>
                  <a:pt x="3816350" y="1860279"/>
                </a:lnTo>
                <a:lnTo>
                  <a:pt x="3816061" y="1862137"/>
                </a:lnTo>
                <a:lnTo>
                  <a:pt x="3816061" y="1859040"/>
                </a:lnTo>
                <a:lnTo>
                  <a:pt x="3815773" y="1853154"/>
                </a:lnTo>
                <a:lnTo>
                  <a:pt x="3815353" y="1849331"/>
                </a:lnTo>
                <a:close/>
                <a:moveTo>
                  <a:pt x="2636143" y="1848861"/>
                </a:moveTo>
                <a:lnTo>
                  <a:pt x="2635885" y="1853247"/>
                </a:lnTo>
                <a:lnTo>
                  <a:pt x="2635250" y="1859280"/>
                </a:lnTo>
                <a:lnTo>
                  <a:pt x="2635250" y="1854517"/>
                </a:lnTo>
                <a:lnTo>
                  <a:pt x="2636143" y="1848861"/>
                </a:lnTo>
                <a:close/>
                <a:moveTo>
                  <a:pt x="3814618" y="1842622"/>
                </a:moveTo>
                <a:lnTo>
                  <a:pt x="3815195" y="1847888"/>
                </a:lnTo>
                <a:lnTo>
                  <a:pt x="3815353" y="1849331"/>
                </a:lnTo>
                <a:lnTo>
                  <a:pt x="3815195" y="1848198"/>
                </a:lnTo>
                <a:lnTo>
                  <a:pt x="3814618" y="1842622"/>
                </a:lnTo>
                <a:close/>
                <a:moveTo>
                  <a:pt x="2638425" y="1836737"/>
                </a:moveTo>
                <a:lnTo>
                  <a:pt x="2636838" y="1842770"/>
                </a:lnTo>
                <a:lnTo>
                  <a:pt x="2636202" y="1848485"/>
                </a:lnTo>
                <a:lnTo>
                  <a:pt x="2636143" y="1848861"/>
                </a:lnTo>
                <a:lnTo>
                  <a:pt x="2636202" y="1847850"/>
                </a:lnTo>
                <a:lnTo>
                  <a:pt x="2636838" y="1842452"/>
                </a:lnTo>
                <a:lnTo>
                  <a:pt x="2638425" y="1836737"/>
                </a:lnTo>
                <a:close/>
                <a:moveTo>
                  <a:pt x="3187700" y="1751012"/>
                </a:moveTo>
                <a:lnTo>
                  <a:pt x="3187700" y="1827212"/>
                </a:lnTo>
                <a:lnTo>
                  <a:pt x="3172031" y="1824063"/>
                </a:lnTo>
                <a:lnTo>
                  <a:pt x="3153163" y="1820285"/>
                </a:lnTo>
                <a:lnTo>
                  <a:pt x="3144209" y="1818396"/>
                </a:lnTo>
                <a:lnTo>
                  <a:pt x="3136535" y="1816191"/>
                </a:lnTo>
                <a:lnTo>
                  <a:pt x="3129179" y="1813987"/>
                </a:lnTo>
                <a:lnTo>
                  <a:pt x="3122144" y="1811153"/>
                </a:lnTo>
                <a:lnTo>
                  <a:pt x="3115749" y="1808005"/>
                </a:lnTo>
                <a:lnTo>
                  <a:pt x="3109673" y="1804541"/>
                </a:lnTo>
                <a:lnTo>
                  <a:pt x="3106475" y="1801707"/>
                </a:lnTo>
                <a:lnTo>
                  <a:pt x="3103917" y="1799503"/>
                </a:lnTo>
                <a:lnTo>
                  <a:pt x="3101998" y="1796669"/>
                </a:lnTo>
                <a:lnTo>
                  <a:pt x="3100399" y="1793835"/>
                </a:lnTo>
                <a:lnTo>
                  <a:pt x="3099120" y="1791001"/>
                </a:lnTo>
                <a:lnTo>
                  <a:pt x="3098800" y="1788167"/>
                </a:lnTo>
                <a:lnTo>
                  <a:pt x="3098800" y="1785334"/>
                </a:lnTo>
                <a:lnTo>
                  <a:pt x="3099120" y="1782500"/>
                </a:lnTo>
                <a:lnTo>
                  <a:pt x="3099759" y="1779351"/>
                </a:lnTo>
                <a:lnTo>
                  <a:pt x="3101358" y="1777147"/>
                </a:lnTo>
                <a:lnTo>
                  <a:pt x="3103597" y="1774313"/>
                </a:lnTo>
                <a:lnTo>
                  <a:pt x="3105835" y="1771794"/>
                </a:lnTo>
                <a:lnTo>
                  <a:pt x="3108713" y="1769275"/>
                </a:lnTo>
                <a:lnTo>
                  <a:pt x="3112231" y="1767386"/>
                </a:lnTo>
                <a:lnTo>
                  <a:pt x="3116068" y="1765182"/>
                </a:lnTo>
                <a:lnTo>
                  <a:pt x="3120545" y="1763607"/>
                </a:lnTo>
                <a:lnTo>
                  <a:pt x="3127581" y="1760773"/>
                </a:lnTo>
                <a:lnTo>
                  <a:pt x="3135255" y="1758884"/>
                </a:lnTo>
                <a:lnTo>
                  <a:pt x="3143250" y="1756680"/>
                </a:lnTo>
                <a:lnTo>
                  <a:pt x="3151564" y="1755106"/>
                </a:lnTo>
                <a:lnTo>
                  <a:pt x="3160199" y="1753531"/>
                </a:lnTo>
                <a:lnTo>
                  <a:pt x="3169472" y="1752587"/>
                </a:lnTo>
                <a:lnTo>
                  <a:pt x="3178426" y="1751642"/>
                </a:lnTo>
                <a:lnTo>
                  <a:pt x="3187700" y="1751012"/>
                </a:lnTo>
                <a:close/>
                <a:moveTo>
                  <a:pt x="3203106" y="1692876"/>
                </a:moveTo>
                <a:lnTo>
                  <a:pt x="3200250" y="1693193"/>
                </a:lnTo>
                <a:lnTo>
                  <a:pt x="3197710" y="1693827"/>
                </a:lnTo>
                <a:lnTo>
                  <a:pt x="3194854" y="1694144"/>
                </a:lnTo>
                <a:lnTo>
                  <a:pt x="3192949" y="1694778"/>
                </a:lnTo>
                <a:lnTo>
                  <a:pt x="3191045" y="1696045"/>
                </a:lnTo>
                <a:lnTo>
                  <a:pt x="3189458" y="1697313"/>
                </a:lnTo>
                <a:lnTo>
                  <a:pt x="3188506" y="1698581"/>
                </a:lnTo>
                <a:lnTo>
                  <a:pt x="3188188" y="1699532"/>
                </a:lnTo>
                <a:lnTo>
                  <a:pt x="3188188" y="1720450"/>
                </a:lnTo>
                <a:lnTo>
                  <a:pt x="3171684" y="1721718"/>
                </a:lnTo>
                <a:lnTo>
                  <a:pt x="3155179" y="1723620"/>
                </a:lnTo>
                <a:lnTo>
                  <a:pt x="3139309" y="1726155"/>
                </a:lnTo>
                <a:lnTo>
                  <a:pt x="3123756" y="1728691"/>
                </a:lnTo>
                <a:lnTo>
                  <a:pt x="3108838" y="1731860"/>
                </a:lnTo>
                <a:lnTo>
                  <a:pt x="3095190" y="1735347"/>
                </a:lnTo>
                <a:lnTo>
                  <a:pt x="3081542" y="1739784"/>
                </a:lnTo>
                <a:lnTo>
                  <a:pt x="3069480" y="1744538"/>
                </a:lnTo>
                <a:lnTo>
                  <a:pt x="3061228" y="1748342"/>
                </a:lnTo>
                <a:lnTo>
                  <a:pt x="3053293" y="1752462"/>
                </a:lnTo>
                <a:lnTo>
                  <a:pt x="3046310" y="1756582"/>
                </a:lnTo>
                <a:lnTo>
                  <a:pt x="3040280" y="1761019"/>
                </a:lnTo>
                <a:lnTo>
                  <a:pt x="3034884" y="1765774"/>
                </a:lnTo>
                <a:lnTo>
                  <a:pt x="3030440" y="1770528"/>
                </a:lnTo>
                <a:lnTo>
                  <a:pt x="3026949" y="1775282"/>
                </a:lnTo>
                <a:lnTo>
                  <a:pt x="3024092" y="1780353"/>
                </a:lnTo>
                <a:lnTo>
                  <a:pt x="3022505" y="1785107"/>
                </a:lnTo>
                <a:lnTo>
                  <a:pt x="3021235" y="1790179"/>
                </a:lnTo>
                <a:lnTo>
                  <a:pt x="3021235" y="1794933"/>
                </a:lnTo>
                <a:lnTo>
                  <a:pt x="3022505" y="1800004"/>
                </a:lnTo>
                <a:lnTo>
                  <a:pt x="3024092" y="1805075"/>
                </a:lnTo>
                <a:lnTo>
                  <a:pt x="3026949" y="1809829"/>
                </a:lnTo>
                <a:lnTo>
                  <a:pt x="3030758" y="1814583"/>
                </a:lnTo>
                <a:lnTo>
                  <a:pt x="3035519" y="1819338"/>
                </a:lnTo>
                <a:lnTo>
                  <a:pt x="3040597" y="1823775"/>
                </a:lnTo>
                <a:lnTo>
                  <a:pt x="3046310" y="1827578"/>
                </a:lnTo>
                <a:lnTo>
                  <a:pt x="3052976" y="1831065"/>
                </a:lnTo>
                <a:lnTo>
                  <a:pt x="3059958" y="1835185"/>
                </a:lnTo>
                <a:lnTo>
                  <a:pt x="3067893" y="1838354"/>
                </a:lnTo>
                <a:lnTo>
                  <a:pt x="3076146" y="1841524"/>
                </a:lnTo>
                <a:lnTo>
                  <a:pt x="3084716" y="1844059"/>
                </a:lnTo>
                <a:lnTo>
                  <a:pt x="3094555" y="1846595"/>
                </a:lnTo>
                <a:lnTo>
                  <a:pt x="3130104" y="1853885"/>
                </a:lnTo>
                <a:lnTo>
                  <a:pt x="3188188" y="1865929"/>
                </a:lnTo>
                <a:lnTo>
                  <a:pt x="3188188" y="1956259"/>
                </a:lnTo>
                <a:lnTo>
                  <a:pt x="3173588" y="1954357"/>
                </a:lnTo>
                <a:lnTo>
                  <a:pt x="3159305" y="1952455"/>
                </a:lnTo>
                <a:lnTo>
                  <a:pt x="3152005" y="1951187"/>
                </a:lnTo>
                <a:lnTo>
                  <a:pt x="3144070" y="1949603"/>
                </a:lnTo>
                <a:lnTo>
                  <a:pt x="3127565" y="1945799"/>
                </a:lnTo>
                <a:lnTo>
                  <a:pt x="3111695" y="1941362"/>
                </a:lnTo>
                <a:lnTo>
                  <a:pt x="3098681" y="1936608"/>
                </a:lnTo>
                <a:lnTo>
                  <a:pt x="3095190" y="1935657"/>
                </a:lnTo>
                <a:lnTo>
                  <a:pt x="3091699" y="1934072"/>
                </a:lnTo>
                <a:lnTo>
                  <a:pt x="3088842" y="1932805"/>
                </a:lnTo>
                <a:lnTo>
                  <a:pt x="3088524" y="1932488"/>
                </a:lnTo>
                <a:lnTo>
                  <a:pt x="3084398" y="1929952"/>
                </a:lnTo>
                <a:lnTo>
                  <a:pt x="3082176" y="1928684"/>
                </a:lnTo>
                <a:lnTo>
                  <a:pt x="3079637" y="1927733"/>
                </a:lnTo>
                <a:lnTo>
                  <a:pt x="3077415" y="1926783"/>
                </a:lnTo>
                <a:lnTo>
                  <a:pt x="3074559" y="1926149"/>
                </a:lnTo>
                <a:lnTo>
                  <a:pt x="3068211" y="1925198"/>
                </a:lnTo>
                <a:lnTo>
                  <a:pt x="3061863" y="1924881"/>
                </a:lnTo>
                <a:lnTo>
                  <a:pt x="3055197" y="1925515"/>
                </a:lnTo>
                <a:lnTo>
                  <a:pt x="3048532" y="1926466"/>
                </a:lnTo>
                <a:lnTo>
                  <a:pt x="3042184" y="1928050"/>
                </a:lnTo>
                <a:lnTo>
                  <a:pt x="3035836" y="1929952"/>
                </a:lnTo>
                <a:lnTo>
                  <a:pt x="3030123" y="1932488"/>
                </a:lnTo>
                <a:lnTo>
                  <a:pt x="3025044" y="1934706"/>
                </a:lnTo>
                <a:lnTo>
                  <a:pt x="3020918" y="1937559"/>
                </a:lnTo>
                <a:lnTo>
                  <a:pt x="3017427" y="1940728"/>
                </a:lnTo>
                <a:lnTo>
                  <a:pt x="3016157" y="1941679"/>
                </a:lnTo>
                <a:lnTo>
                  <a:pt x="3015522" y="1943264"/>
                </a:lnTo>
                <a:lnTo>
                  <a:pt x="3015205" y="1944849"/>
                </a:lnTo>
                <a:lnTo>
                  <a:pt x="3015205" y="1946116"/>
                </a:lnTo>
                <a:lnTo>
                  <a:pt x="3015205" y="1947701"/>
                </a:lnTo>
                <a:lnTo>
                  <a:pt x="3015840" y="1948969"/>
                </a:lnTo>
                <a:lnTo>
                  <a:pt x="3017109" y="1950554"/>
                </a:lnTo>
                <a:lnTo>
                  <a:pt x="3018696" y="1951504"/>
                </a:lnTo>
                <a:lnTo>
                  <a:pt x="3025044" y="1955625"/>
                </a:lnTo>
                <a:lnTo>
                  <a:pt x="3032027" y="1959428"/>
                </a:lnTo>
                <a:lnTo>
                  <a:pt x="3039962" y="1962915"/>
                </a:lnTo>
                <a:lnTo>
                  <a:pt x="3048532" y="1966084"/>
                </a:lnTo>
                <a:lnTo>
                  <a:pt x="3057737" y="1969253"/>
                </a:lnTo>
                <a:lnTo>
                  <a:pt x="3067576" y="1972106"/>
                </a:lnTo>
                <a:lnTo>
                  <a:pt x="3077733" y="1974959"/>
                </a:lnTo>
                <a:lnTo>
                  <a:pt x="3088842" y="1977177"/>
                </a:lnTo>
                <a:lnTo>
                  <a:pt x="3100268" y="1979713"/>
                </a:lnTo>
                <a:lnTo>
                  <a:pt x="3111695" y="1981614"/>
                </a:lnTo>
                <a:lnTo>
                  <a:pt x="3123756" y="1983516"/>
                </a:lnTo>
                <a:lnTo>
                  <a:pt x="3136452" y="1985101"/>
                </a:lnTo>
                <a:lnTo>
                  <a:pt x="3149148" y="1986369"/>
                </a:lnTo>
                <a:lnTo>
                  <a:pt x="3162162" y="1987636"/>
                </a:lnTo>
                <a:lnTo>
                  <a:pt x="3188188" y="1989538"/>
                </a:lnTo>
                <a:lnTo>
                  <a:pt x="3188188" y="2009823"/>
                </a:lnTo>
                <a:lnTo>
                  <a:pt x="3188506" y="2011407"/>
                </a:lnTo>
                <a:lnTo>
                  <a:pt x="3189458" y="2012675"/>
                </a:lnTo>
                <a:lnTo>
                  <a:pt x="3191045" y="2013626"/>
                </a:lnTo>
                <a:lnTo>
                  <a:pt x="3192949" y="2014577"/>
                </a:lnTo>
                <a:lnTo>
                  <a:pt x="3194854" y="2015528"/>
                </a:lnTo>
                <a:lnTo>
                  <a:pt x="3197710" y="2015845"/>
                </a:lnTo>
                <a:lnTo>
                  <a:pt x="3200250" y="2016162"/>
                </a:lnTo>
                <a:lnTo>
                  <a:pt x="3203106" y="2016479"/>
                </a:lnTo>
                <a:lnTo>
                  <a:pt x="3254843" y="2016479"/>
                </a:lnTo>
                <a:lnTo>
                  <a:pt x="3258017" y="2016162"/>
                </a:lnTo>
                <a:lnTo>
                  <a:pt x="3260556" y="2015845"/>
                </a:lnTo>
                <a:lnTo>
                  <a:pt x="3263413" y="2015528"/>
                </a:lnTo>
                <a:lnTo>
                  <a:pt x="3265317" y="2014577"/>
                </a:lnTo>
                <a:lnTo>
                  <a:pt x="3267539" y="2013626"/>
                </a:lnTo>
                <a:lnTo>
                  <a:pt x="3269126" y="2012675"/>
                </a:lnTo>
                <a:lnTo>
                  <a:pt x="3269761" y="2011407"/>
                </a:lnTo>
                <a:lnTo>
                  <a:pt x="3270078" y="2009823"/>
                </a:lnTo>
                <a:lnTo>
                  <a:pt x="3270078" y="1988587"/>
                </a:lnTo>
                <a:lnTo>
                  <a:pt x="3286265" y="1987636"/>
                </a:lnTo>
                <a:lnTo>
                  <a:pt x="3302136" y="1986369"/>
                </a:lnTo>
                <a:lnTo>
                  <a:pt x="3317371" y="1984467"/>
                </a:lnTo>
                <a:lnTo>
                  <a:pt x="3331971" y="1981931"/>
                </a:lnTo>
                <a:lnTo>
                  <a:pt x="3345937" y="1979079"/>
                </a:lnTo>
                <a:lnTo>
                  <a:pt x="3358950" y="1976543"/>
                </a:lnTo>
                <a:lnTo>
                  <a:pt x="3370694" y="1973057"/>
                </a:lnTo>
                <a:lnTo>
                  <a:pt x="3381486" y="1968937"/>
                </a:lnTo>
                <a:lnTo>
                  <a:pt x="3390056" y="1965450"/>
                </a:lnTo>
                <a:lnTo>
                  <a:pt x="3398308" y="1961964"/>
                </a:lnTo>
                <a:lnTo>
                  <a:pt x="3405291" y="1957843"/>
                </a:lnTo>
                <a:lnTo>
                  <a:pt x="3411956" y="1953723"/>
                </a:lnTo>
                <a:lnTo>
                  <a:pt x="3417670" y="1949286"/>
                </a:lnTo>
                <a:lnTo>
                  <a:pt x="3422748" y="1944849"/>
                </a:lnTo>
                <a:lnTo>
                  <a:pt x="3427192" y="1940094"/>
                </a:lnTo>
                <a:lnTo>
                  <a:pt x="3430683" y="1935657"/>
                </a:lnTo>
                <a:lnTo>
                  <a:pt x="3433540" y="1930903"/>
                </a:lnTo>
                <a:lnTo>
                  <a:pt x="3435444" y="1926149"/>
                </a:lnTo>
                <a:lnTo>
                  <a:pt x="3436396" y="1921078"/>
                </a:lnTo>
                <a:lnTo>
                  <a:pt x="3437031" y="1916323"/>
                </a:lnTo>
                <a:lnTo>
                  <a:pt x="3436079" y="1910935"/>
                </a:lnTo>
                <a:lnTo>
                  <a:pt x="3434492" y="1905864"/>
                </a:lnTo>
                <a:lnTo>
                  <a:pt x="3432270" y="1901110"/>
                </a:lnTo>
                <a:lnTo>
                  <a:pt x="3429096" y="1896039"/>
                </a:lnTo>
                <a:lnTo>
                  <a:pt x="3426557" y="1893820"/>
                </a:lnTo>
                <a:lnTo>
                  <a:pt x="3424335" y="1890968"/>
                </a:lnTo>
                <a:lnTo>
                  <a:pt x="3418304" y="1886530"/>
                </a:lnTo>
                <a:lnTo>
                  <a:pt x="3411639" y="1882093"/>
                </a:lnTo>
                <a:lnTo>
                  <a:pt x="3404339" y="1877973"/>
                </a:lnTo>
                <a:lnTo>
                  <a:pt x="3395451" y="1874169"/>
                </a:lnTo>
                <a:lnTo>
                  <a:pt x="3385929" y="1870683"/>
                </a:lnTo>
                <a:lnTo>
                  <a:pt x="3375772" y="1866880"/>
                </a:lnTo>
                <a:lnTo>
                  <a:pt x="3365298" y="1863710"/>
                </a:lnTo>
                <a:lnTo>
                  <a:pt x="3354189" y="1860541"/>
                </a:lnTo>
                <a:lnTo>
                  <a:pt x="3342763" y="1858005"/>
                </a:lnTo>
                <a:lnTo>
                  <a:pt x="3318640" y="1852300"/>
                </a:lnTo>
                <a:lnTo>
                  <a:pt x="3294200" y="1847546"/>
                </a:lnTo>
                <a:lnTo>
                  <a:pt x="3270078" y="1843426"/>
                </a:lnTo>
                <a:lnTo>
                  <a:pt x="3270078" y="1752779"/>
                </a:lnTo>
                <a:lnTo>
                  <a:pt x="3291026" y="1755631"/>
                </a:lnTo>
                <a:lnTo>
                  <a:pt x="3298961" y="1756582"/>
                </a:lnTo>
                <a:lnTo>
                  <a:pt x="3306896" y="1758801"/>
                </a:lnTo>
                <a:lnTo>
                  <a:pt x="3323719" y="1762921"/>
                </a:lnTo>
                <a:lnTo>
                  <a:pt x="3339589" y="1767992"/>
                </a:lnTo>
                <a:lnTo>
                  <a:pt x="3352920" y="1772746"/>
                </a:lnTo>
                <a:lnTo>
                  <a:pt x="3360537" y="1775599"/>
                </a:lnTo>
                <a:lnTo>
                  <a:pt x="3363076" y="1777184"/>
                </a:lnTo>
                <a:lnTo>
                  <a:pt x="3367203" y="1779402"/>
                </a:lnTo>
                <a:lnTo>
                  <a:pt x="3369424" y="1780670"/>
                </a:lnTo>
                <a:lnTo>
                  <a:pt x="3371964" y="1781938"/>
                </a:lnTo>
                <a:lnTo>
                  <a:pt x="3374186" y="1783206"/>
                </a:lnTo>
                <a:lnTo>
                  <a:pt x="3377042" y="1783523"/>
                </a:lnTo>
                <a:lnTo>
                  <a:pt x="3383390" y="1784157"/>
                </a:lnTo>
                <a:lnTo>
                  <a:pt x="3389738" y="1784790"/>
                </a:lnTo>
                <a:lnTo>
                  <a:pt x="3396404" y="1784157"/>
                </a:lnTo>
                <a:lnTo>
                  <a:pt x="3403069" y="1783206"/>
                </a:lnTo>
                <a:lnTo>
                  <a:pt x="3409417" y="1781621"/>
                </a:lnTo>
                <a:lnTo>
                  <a:pt x="3415765" y="1779402"/>
                </a:lnTo>
                <a:lnTo>
                  <a:pt x="3421478" y="1777184"/>
                </a:lnTo>
                <a:lnTo>
                  <a:pt x="3426557" y="1774965"/>
                </a:lnTo>
                <a:lnTo>
                  <a:pt x="3430683" y="1772113"/>
                </a:lnTo>
                <a:lnTo>
                  <a:pt x="3434174" y="1769260"/>
                </a:lnTo>
                <a:lnTo>
                  <a:pt x="3435127" y="1767675"/>
                </a:lnTo>
                <a:lnTo>
                  <a:pt x="3436079" y="1766091"/>
                </a:lnTo>
                <a:lnTo>
                  <a:pt x="3436396" y="1765140"/>
                </a:lnTo>
                <a:lnTo>
                  <a:pt x="3436396" y="1763555"/>
                </a:lnTo>
                <a:lnTo>
                  <a:pt x="3436079" y="1761970"/>
                </a:lnTo>
                <a:lnTo>
                  <a:pt x="3435761" y="1760702"/>
                </a:lnTo>
                <a:lnTo>
                  <a:pt x="3434492" y="1759118"/>
                </a:lnTo>
                <a:lnTo>
                  <a:pt x="3432905" y="1757850"/>
                </a:lnTo>
                <a:lnTo>
                  <a:pt x="3428144" y="1754997"/>
                </a:lnTo>
                <a:lnTo>
                  <a:pt x="3423065" y="1752145"/>
                </a:lnTo>
                <a:lnTo>
                  <a:pt x="3417352" y="1749292"/>
                </a:lnTo>
                <a:lnTo>
                  <a:pt x="3410369" y="1746440"/>
                </a:lnTo>
                <a:lnTo>
                  <a:pt x="3403386" y="1743587"/>
                </a:lnTo>
                <a:lnTo>
                  <a:pt x="3396404" y="1741369"/>
                </a:lnTo>
                <a:lnTo>
                  <a:pt x="3380534" y="1736614"/>
                </a:lnTo>
                <a:lnTo>
                  <a:pt x="3363711" y="1732177"/>
                </a:lnTo>
                <a:lnTo>
                  <a:pt x="3346572" y="1728374"/>
                </a:lnTo>
                <a:lnTo>
                  <a:pt x="3329749" y="1725204"/>
                </a:lnTo>
                <a:lnTo>
                  <a:pt x="3313562" y="1723303"/>
                </a:lnTo>
                <a:lnTo>
                  <a:pt x="3292296" y="1720767"/>
                </a:lnTo>
                <a:lnTo>
                  <a:pt x="3270078" y="1719182"/>
                </a:lnTo>
                <a:lnTo>
                  <a:pt x="3270078" y="1699532"/>
                </a:lnTo>
                <a:lnTo>
                  <a:pt x="3269761" y="1698581"/>
                </a:lnTo>
                <a:lnTo>
                  <a:pt x="3269126" y="1697313"/>
                </a:lnTo>
                <a:lnTo>
                  <a:pt x="3267539" y="1696045"/>
                </a:lnTo>
                <a:lnTo>
                  <a:pt x="3265317" y="1694778"/>
                </a:lnTo>
                <a:lnTo>
                  <a:pt x="3263413" y="1694144"/>
                </a:lnTo>
                <a:lnTo>
                  <a:pt x="3260556" y="1693827"/>
                </a:lnTo>
                <a:lnTo>
                  <a:pt x="3258017" y="1693193"/>
                </a:lnTo>
                <a:lnTo>
                  <a:pt x="3254843" y="1692876"/>
                </a:lnTo>
                <a:lnTo>
                  <a:pt x="3203106" y="1692876"/>
                </a:lnTo>
                <a:close/>
                <a:moveTo>
                  <a:pt x="3225959" y="1673225"/>
                </a:moveTo>
                <a:lnTo>
                  <a:pt x="3251986" y="1673542"/>
                </a:lnTo>
                <a:lnTo>
                  <a:pt x="3278013" y="1674493"/>
                </a:lnTo>
                <a:lnTo>
                  <a:pt x="3303722" y="1675444"/>
                </a:lnTo>
                <a:lnTo>
                  <a:pt x="3328480" y="1677028"/>
                </a:lnTo>
                <a:lnTo>
                  <a:pt x="3353237" y="1679247"/>
                </a:lnTo>
                <a:lnTo>
                  <a:pt x="3377360" y="1681466"/>
                </a:lnTo>
                <a:lnTo>
                  <a:pt x="3401165" y="1684318"/>
                </a:lnTo>
                <a:lnTo>
                  <a:pt x="3424335" y="1687805"/>
                </a:lnTo>
                <a:lnTo>
                  <a:pt x="3446870" y="1691291"/>
                </a:lnTo>
                <a:lnTo>
                  <a:pt x="3468771" y="1695411"/>
                </a:lnTo>
                <a:lnTo>
                  <a:pt x="3490037" y="1699532"/>
                </a:lnTo>
                <a:lnTo>
                  <a:pt x="3510668" y="1704286"/>
                </a:lnTo>
                <a:lnTo>
                  <a:pt x="3530664" y="1709357"/>
                </a:lnTo>
                <a:lnTo>
                  <a:pt x="3550026" y="1715062"/>
                </a:lnTo>
                <a:lnTo>
                  <a:pt x="3568752" y="1720450"/>
                </a:lnTo>
                <a:lnTo>
                  <a:pt x="3586527" y="1726789"/>
                </a:lnTo>
                <a:lnTo>
                  <a:pt x="3603349" y="1733128"/>
                </a:lnTo>
                <a:lnTo>
                  <a:pt x="3619219" y="1739467"/>
                </a:lnTo>
                <a:lnTo>
                  <a:pt x="3634454" y="1746440"/>
                </a:lnTo>
                <a:lnTo>
                  <a:pt x="3648738" y="1753413"/>
                </a:lnTo>
                <a:lnTo>
                  <a:pt x="3661751" y="1760702"/>
                </a:lnTo>
                <a:lnTo>
                  <a:pt x="3673812" y="1768626"/>
                </a:lnTo>
                <a:lnTo>
                  <a:pt x="3685239" y="1776550"/>
                </a:lnTo>
                <a:lnTo>
                  <a:pt x="3695713" y="1784157"/>
                </a:lnTo>
                <a:lnTo>
                  <a:pt x="3704600" y="1792397"/>
                </a:lnTo>
                <a:lnTo>
                  <a:pt x="3708726" y="1796834"/>
                </a:lnTo>
                <a:lnTo>
                  <a:pt x="3712535" y="1800955"/>
                </a:lnTo>
                <a:lnTo>
                  <a:pt x="3716027" y="1805075"/>
                </a:lnTo>
                <a:lnTo>
                  <a:pt x="3719518" y="1809512"/>
                </a:lnTo>
                <a:lnTo>
                  <a:pt x="3722375" y="1813950"/>
                </a:lnTo>
                <a:lnTo>
                  <a:pt x="3725231" y="1818704"/>
                </a:lnTo>
                <a:lnTo>
                  <a:pt x="3727453" y="1822824"/>
                </a:lnTo>
                <a:lnTo>
                  <a:pt x="3729357" y="1827261"/>
                </a:lnTo>
                <a:lnTo>
                  <a:pt x="3731579" y="1832015"/>
                </a:lnTo>
                <a:lnTo>
                  <a:pt x="3733166" y="1836136"/>
                </a:lnTo>
                <a:lnTo>
                  <a:pt x="3733801" y="1840890"/>
                </a:lnTo>
                <a:lnTo>
                  <a:pt x="3735071" y="1845644"/>
                </a:lnTo>
                <a:lnTo>
                  <a:pt x="3735388" y="1850081"/>
                </a:lnTo>
                <a:lnTo>
                  <a:pt x="3735388" y="1854836"/>
                </a:lnTo>
                <a:lnTo>
                  <a:pt x="3735388" y="1859590"/>
                </a:lnTo>
                <a:lnTo>
                  <a:pt x="3735071" y="1864344"/>
                </a:lnTo>
                <a:lnTo>
                  <a:pt x="3733801" y="1869098"/>
                </a:lnTo>
                <a:lnTo>
                  <a:pt x="3733166" y="1873219"/>
                </a:lnTo>
                <a:lnTo>
                  <a:pt x="3731579" y="1877973"/>
                </a:lnTo>
                <a:lnTo>
                  <a:pt x="3729357" y="1882727"/>
                </a:lnTo>
                <a:lnTo>
                  <a:pt x="3727453" y="1887164"/>
                </a:lnTo>
                <a:lnTo>
                  <a:pt x="3725231" y="1891285"/>
                </a:lnTo>
                <a:lnTo>
                  <a:pt x="3722375" y="1895722"/>
                </a:lnTo>
                <a:lnTo>
                  <a:pt x="3719518" y="1900476"/>
                </a:lnTo>
                <a:lnTo>
                  <a:pt x="3716027" y="1904913"/>
                </a:lnTo>
                <a:lnTo>
                  <a:pt x="3712535" y="1908717"/>
                </a:lnTo>
                <a:lnTo>
                  <a:pt x="3708726" y="1913154"/>
                </a:lnTo>
                <a:lnTo>
                  <a:pt x="3704600" y="1917274"/>
                </a:lnTo>
                <a:lnTo>
                  <a:pt x="3695713" y="1925515"/>
                </a:lnTo>
                <a:lnTo>
                  <a:pt x="3685239" y="1933438"/>
                </a:lnTo>
                <a:lnTo>
                  <a:pt x="3673812" y="1941362"/>
                </a:lnTo>
                <a:lnTo>
                  <a:pt x="3661751" y="1948969"/>
                </a:lnTo>
                <a:lnTo>
                  <a:pt x="3648738" y="1956259"/>
                </a:lnTo>
                <a:lnTo>
                  <a:pt x="3634454" y="1963548"/>
                </a:lnTo>
                <a:lnTo>
                  <a:pt x="3619219" y="1970521"/>
                </a:lnTo>
                <a:lnTo>
                  <a:pt x="3603349" y="1976860"/>
                </a:lnTo>
                <a:lnTo>
                  <a:pt x="3586527" y="1983199"/>
                </a:lnTo>
                <a:lnTo>
                  <a:pt x="3568752" y="1989538"/>
                </a:lnTo>
                <a:lnTo>
                  <a:pt x="3550026" y="1994926"/>
                </a:lnTo>
                <a:lnTo>
                  <a:pt x="3530664" y="2000631"/>
                </a:lnTo>
                <a:lnTo>
                  <a:pt x="3510668" y="2005702"/>
                </a:lnTo>
                <a:lnTo>
                  <a:pt x="3490037" y="2010457"/>
                </a:lnTo>
                <a:lnTo>
                  <a:pt x="3468771" y="2014577"/>
                </a:lnTo>
                <a:lnTo>
                  <a:pt x="3446870" y="2018697"/>
                </a:lnTo>
                <a:lnTo>
                  <a:pt x="3424335" y="2022184"/>
                </a:lnTo>
                <a:lnTo>
                  <a:pt x="3401165" y="2025670"/>
                </a:lnTo>
                <a:lnTo>
                  <a:pt x="3377360" y="2028523"/>
                </a:lnTo>
                <a:lnTo>
                  <a:pt x="3353237" y="2030741"/>
                </a:lnTo>
                <a:lnTo>
                  <a:pt x="3328480" y="2032643"/>
                </a:lnTo>
                <a:lnTo>
                  <a:pt x="3303722" y="2034228"/>
                </a:lnTo>
                <a:lnTo>
                  <a:pt x="3278013" y="2035495"/>
                </a:lnTo>
                <a:lnTo>
                  <a:pt x="3251986" y="2036446"/>
                </a:lnTo>
                <a:lnTo>
                  <a:pt x="3225959" y="2036763"/>
                </a:lnTo>
                <a:lnTo>
                  <a:pt x="3199615" y="2036446"/>
                </a:lnTo>
                <a:lnTo>
                  <a:pt x="3173905" y="2035495"/>
                </a:lnTo>
                <a:lnTo>
                  <a:pt x="3148196" y="2034228"/>
                </a:lnTo>
                <a:lnTo>
                  <a:pt x="3123121" y="2032643"/>
                </a:lnTo>
                <a:lnTo>
                  <a:pt x="3098681" y="2030741"/>
                </a:lnTo>
                <a:lnTo>
                  <a:pt x="3074241" y="2028523"/>
                </a:lnTo>
                <a:lnTo>
                  <a:pt x="3050436" y="2025670"/>
                </a:lnTo>
                <a:lnTo>
                  <a:pt x="3027584" y="2022184"/>
                </a:lnTo>
                <a:lnTo>
                  <a:pt x="3004731" y="2018697"/>
                </a:lnTo>
                <a:lnTo>
                  <a:pt x="2983147" y="2014577"/>
                </a:lnTo>
                <a:lnTo>
                  <a:pt x="2961564" y="2010457"/>
                </a:lnTo>
                <a:lnTo>
                  <a:pt x="2940933" y="2005702"/>
                </a:lnTo>
                <a:lnTo>
                  <a:pt x="2920937" y="2000631"/>
                </a:lnTo>
                <a:lnTo>
                  <a:pt x="2901575" y="1994926"/>
                </a:lnTo>
                <a:lnTo>
                  <a:pt x="2883483" y="1989538"/>
                </a:lnTo>
                <a:lnTo>
                  <a:pt x="2865709" y="1983199"/>
                </a:lnTo>
                <a:lnTo>
                  <a:pt x="2848569" y="1976860"/>
                </a:lnTo>
                <a:lnTo>
                  <a:pt x="2832382" y="1970521"/>
                </a:lnTo>
                <a:lnTo>
                  <a:pt x="2817464" y="1963548"/>
                </a:lnTo>
                <a:lnTo>
                  <a:pt x="2803181" y="1956259"/>
                </a:lnTo>
                <a:lnTo>
                  <a:pt x="2789850" y="1948969"/>
                </a:lnTo>
                <a:lnTo>
                  <a:pt x="2777789" y="1941362"/>
                </a:lnTo>
                <a:lnTo>
                  <a:pt x="2766362" y="1933438"/>
                </a:lnTo>
                <a:lnTo>
                  <a:pt x="2755888" y="1925515"/>
                </a:lnTo>
                <a:lnTo>
                  <a:pt x="2747001" y="1917274"/>
                </a:lnTo>
                <a:lnTo>
                  <a:pt x="2742875" y="1913154"/>
                </a:lnTo>
                <a:lnTo>
                  <a:pt x="2739066" y="1908717"/>
                </a:lnTo>
                <a:lnTo>
                  <a:pt x="2735574" y="1904913"/>
                </a:lnTo>
                <a:lnTo>
                  <a:pt x="2732400" y="1900476"/>
                </a:lnTo>
                <a:lnTo>
                  <a:pt x="2729226" y="1895722"/>
                </a:lnTo>
                <a:lnTo>
                  <a:pt x="2726370" y="1891285"/>
                </a:lnTo>
                <a:lnTo>
                  <a:pt x="2724148" y="1887164"/>
                </a:lnTo>
                <a:lnTo>
                  <a:pt x="2722244" y="1882727"/>
                </a:lnTo>
                <a:lnTo>
                  <a:pt x="2720022" y="1877973"/>
                </a:lnTo>
                <a:lnTo>
                  <a:pt x="2718435" y="1873219"/>
                </a:lnTo>
                <a:lnTo>
                  <a:pt x="2717800" y="1869098"/>
                </a:lnTo>
                <a:lnTo>
                  <a:pt x="2716530" y="1864344"/>
                </a:lnTo>
                <a:lnTo>
                  <a:pt x="2716213" y="1859590"/>
                </a:lnTo>
                <a:lnTo>
                  <a:pt x="2716213" y="1854836"/>
                </a:lnTo>
                <a:lnTo>
                  <a:pt x="2716213" y="1850081"/>
                </a:lnTo>
                <a:lnTo>
                  <a:pt x="2716530" y="1845644"/>
                </a:lnTo>
                <a:lnTo>
                  <a:pt x="2717800" y="1840890"/>
                </a:lnTo>
                <a:lnTo>
                  <a:pt x="2718435" y="1836136"/>
                </a:lnTo>
                <a:lnTo>
                  <a:pt x="2720022" y="1832015"/>
                </a:lnTo>
                <a:lnTo>
                  <a:pt x="2722244" y="1827261"/>
                </a:lnTo>
                <a:lnTo>
                  <a:pt x="2724148" y="1822824"/>
                </a:lnTo>
                <a:lnTo>
                  <a:pt x="2726370" y="1818704"/>
                </a:lnTo>
                <a:lnTo>
                  <a:pt x="2729226" y="1813950"/>
                </a:lnTo>
                <a:lnTo>
                  <a:pt x="2732400" y="1809512"/>
                </a:lnTo>
                <a:lnTo>
                  <a:pt x="2735574" y="1805075"/>
                </a:lnTo>
                <a:lnTo>
                  <a:pt x="2739066" y="1800955"/>
                </a:lnTo>
                <a:lnTo>
                  <a:pt x="2742875" y="1796834"/>
                </a:lnTo>
                <a:lnTo>
                  <a:pt x="2747001" y="1792397"/>
                </a:lnTo>
                <a:lnTo>
                  <a:pt x="2755888" y="1784157"/>
                </a:lnTo>
                <a:lnTo>
                  <a:pt x="2766362" y="1776550"/>
                </a:lnTo>
                <a:lnTo>
                  <a:pt x="2777789" y="1768626"/>
                </a:lnTo>
                <a:lnTo>
                  <a:pt x="2789850" y="1760702"/>
                </a:lnTo>
                <a:lnTo>
                  <a:pt x="2803181" y="1753413"/>
                </a:lnTo>
                <a:lnTo>
                  <a:pt x="2817464" y="1746440"/>
                </a:lnTo>
                <a:lnTo>
                  <a:pt x="2832382" y="1739467"/>
                </a:lnTo>
                <a:lnTo>
                  <a:pt x="2848569" y="1733128"/>
                </a:lnTo>
                <a:lnTo>
                  <a:pt x="2865709" y="1726789"/>
                </a:lnTo>
                <a:lnTo>
                  <a:pt x="2883483" y="1720450"/>
                </a:lnTo>
                <a:lnTo>
                  <a:pt x="2901575" y="1715062"/>
                </a:lnTo>
                <a:lnTo>
                  <a:pt x="2920937" y="1709357"/>
                </a:lnTo>
                <a:lnTo>
                  <a:pt x="2940933" y="1704286"/>
                </a:lnTo>
                <a:lnTo>
                  <a:pt x="2961564" y="1699532"/>
                </a:lnTo>
                <a:lnTo>
                  <a:pt x="2983147" y="1695411"/>
                </a:lnTo>
                <a:lnTo>
                  <a:pt x="3004731" y="1691291"/>
                </a:lnTo>
                <a:lnTo>
                  <a:pt x="3027584" y="1687805"/>
                </a:lnTo>
                <a:lnTo>
                  <a:pt x="3050436" y="1684318"/>
                </a:lnTo>
                <a:lnTo>
                  <a:pt x="3074241" y="1681466"/>
                </a:lnTo>
                <a:lnTo>
                  <a:pt x="3098681" y="1679247"/>
                </a:lnTo>
                <a:lnTo>
                  <a:pt x="3123121" y="1677028"/>
                </a:lnTo>
                <a:lnTo>
                  <a:pt x="3148196" y="1675444"/>
                </a:lnTo>
                <a:lnTo>
                  <a:pt x="3173905" y="1674493"/>
                </a:lnTo>
                <a:lnTo>
                  <a:pt x="3199615" y="1673542"/>
                </a:lnTo>
                <a:lnTo>
                  <a:pt x="3225959" y="1673225"/>
                </a:lnTo>
                <a:close/>
                <a:moveTo>
                  <a:pt x="3454389" y="0"/>
                </a:moveTo>
                <a:lnTo>
                  <a:pt x="3461374" y="0"/>
                </a:lnTo>
                <a:lnTo>
                  <a:pt x="3468995" y="635"/>
                </a:lnTo>
                <a:lnTo>
                  <a:pt x="3475981" y="1587"/>
                </a:lnTo>
                <a:lnTo>
                  <a:pt x="3482966" y="3174"/>
                </a:lnTo>
                <a:lnTo>
                  <a:pt x="3490270" y="5079"/>
                </a:lnTo>
                <a:lnTo>
                  <a:pt x="3497255" y="7300"/>
                </a:lnTo>
                <a:lnTo>
                  <a:pt x="3503923" y="9839"/>
                </a:lnTo>
                <a:lnTo>
                  <a:pt x="3510591" y="13013"/>
                </a:lnTo>
                <a:lnTo>
                  <a:pt x="3517259" y="16505"/>
                </a:lnTo>
                <a:lnTo>
                  <a:pt x="3523610" y="20314"/>
                </a:lnTo>
                <a:lnTo>
                  <a:pt x="3529643" y="24757"/>
                </a:lnTo>
                <a:lnTo>
                  <a:pt x="3535676" y="29518"/>
                </a:lnTo>
                <a:lnTo>
                  <a:pt x="3541074" y="34596"/>
                </a:lnTo>
                <a:lnTo>
                  <a:pt x="3546472" y="39992"/>
                </a:lnTo>
                <a:lnTo>
                  <a:pt x="3551235" y="45705"/>
                </a:lnTo>
                <a:lnTo>
                  <a:pt x="3555998" y="51418"/>
                </a:lnTo>
                <a:lnTo>
                  <a:pt x="3560443" y="57766"/>
                </a:lnTo>
                <a:lnTo>
                  <a:pt x="3564254" y="64113"/>
                </a:lnTo>
                <a:lnTo>
                  <a:pt x="3567746" y="70779"/>
                </a:lnTo>
                <a:lnTo>
                  <a:pt x="3570922" y="77444"/>
                </a:lnTo>
                <a:lnTo>
                  <a:pt x="3573462" y="84109"/>
                </a:lnTo>
                <a:lnTo>
                  <a:pt x="3575684" y="91410"/>
                </a:lnTo>
                <a:lnTo>
                  <a:pt x="3577590" y="98709"/>
                </a:lnTo>
                <a:lnTo>
                  <a:pt x="3579177" y="106009"/>
                </a:lnTo>
                <a:lnTo>
                  <a:pt x="3580448" y="113309"/>
                </a:lnTo>
                <a:lnTo>
                  <a:pt x="3580765" y="120927"/>
                </a:lnTo>
                <a:lnTo>
                  <a:pt x="3581400" y="128544"/>
                </a:lnTo>
                <a:lnTo>
                  <a:pt x="3580765" y="136162"/>
                </a:lnTo>
                <a:lnTo>
                  <a:pt x="3530913" y="1012801"/>
                </a:lnTo>
                <a:lnTo>
                  <a:pt x="3529960" y="1019149"/>
                </a:lnTo>
                <a:lnTo>
                  <a:pt x="3529326" y="1025814"/>
                </a:lnTo>
                <a:lnTo>
                  <a:pt x="3528055" y="1032162"/>
                </a:lnTo>
                <a:lnTo>
                  <a:pt x="3526785" y="1038510"/>
                </a:lnTo>
                <a:lnTo>
                  <a:pt x="3524880" y="1044541"/>
                </a:lnTo>
                <a:lnTo>
                  <a:pt x="3522975" y="1050254"/>
                </a:lnTo>
                <a:lnTo>
                  <a:pt x="3520434" y="1056284"/>
                </a:lnTo>
                <a:lnTo>
                  <a:pt x="3518212" y="1062315"/>
                </a:lnTo>
                <a:lnTo>
                  <a:pt x="3515354" y="1067710"/>
                </a:lnTo>
                <a:lnTo>
                  <a:pt x="3512179" y="1072789"/>
                </a:lnTo>
                <a:lnTo>
                  <a:pt x="3508686" y="1077867"/>
                </a:lnTo>
                <a:lnTo>
                  <a:pt x="3505193" y="1083263"/>
                </a:lnTo>
                <a:lnTo>
                  <a:pt x="3501700" y="1087706"/>
                </a:lnTo>
                <a:lnTo>
                  <a:pt x="3497572" y="1092467"/>
                </a:lnTo>
                <a:lnTo>
                  <a:pt x="3493445" y="1096910"/>
                </a:lnTo>
                <a:lnTo>
                  <a:pt x="3488999" y="1101354"/>
                </a:lnTo>
                <a:lnTo>
                  <a:pt x="3484554" y="1105163"/>
                </a:lnTo>
                <a:lnTo>
                  <a:pt x="3479791" y="1108654"/>
                </a:lnTo>
                <a:lnTo>
                  <a:pt x="3474710" y="1112463"/>
                </a:lnTo>
                <a:lnTo>
                  <a:pt x="3469630" y="1115319"/>
                </a:lnTo>
                <a:lnTo>
                  <a:pt x="3464550" y="1118493"/>
                </a:lnTo>
                <a:lnTo>
                  <a:pt x="3459152" y="1121350"/>
                </a:lnTo>
                <a:lnTo>
                  <a:pt x="3453436" y="1123889"/>
                </a:lnTo>
                <a:lnTo>
                  <a:pt x="3448038" y="1126111"/>
                </a:lnTo>
                <a:lnTo>
                  <a:pt x="3442005" y="1128015"/>
                </a:lnTo>
                <a:lnTo>
                  <a:pt x="3435972" y="1129602"/>
                </a:lnTo>
                <a:lnTo>
                  <a:pt x="3430256" y="1130871"/>
                </a:lnTo>
                <a:lnTo>
                  <a:pt x="3423906" y="1132141"/>
                </a:lnTo>
                <a:lnTo>
                  <a:pt x="3417873" y="1132776"/>
                </a:lnTo>
                <a:lnTo>
                  <a:pt x="3411522" y="1133093"/>
                </a:lnTo>
                <a:lnTo>
                  <a:pt x="3405490" y="1133093"/>
                </a:lnTo>
                <a:lnTo>
                  <a:pt x="3398504" y="1132776"/>
                </a:lnTo>
                <a:lnTo>
                  <a:pt x="3392471" y="1132458"/>
                </a:lnTo>
                <a:lnTo>
                  <a:pt x="3386120" y="1131189"/>
                </a:lnTo>
                <a:lnTo>
                  <a:pt x="3379770" y="1129919"/>
                </a:lnTo>
                <a:lnTo>
                  <a:pt x="3373736" y="1128332"/>
                </a:lnTo>
                <a:lnTo>
                  <a:pt x="3368021" y="1126745"/>
                </a:lnTo>
                <a:lnTo>
                  <a:pt x="3361988" y="1124524"/>
                </a:lnTo>
                <a:lnTo>
                  <a:pt x="3356590" y="1122302"/>
                </a:lnTo>
                <a:lnTo>
                  <a:pt x="3350874" y="1119763"/>
                </a:lnTo>
                <a:lnTo>
                  <a:pt x="3345476" y="1116589"/>
                </a:lnTo>
                <a:lnTo>
                  <a:pt x="3340396" y="1113415"/>
                </a:lnTo>
                <a:lnTo>
                  <a:pt x="3334998" y="1109924"/>
                </a:lnTo>
                <a:lnTo>
                  <a:pt x="3330553" y="1106432"/>
                </a:lnTo>
                <a:lnTo>
                  <a:pt x="3325790" y="1102306"/>
                </a:lnTo>
                <a:lnTo>
                  <a:pt x="3321344" y="1098497"/>
                </a:lnTo>
                <a:lnTo>
                  <a:pt x="3316899" y="1094054"/>
                </a:lnTo>
                <a:lnTo>
                  <a:pt x="3312771" y="1089293"/>
                </a:lnTo>
                <a:lnTo>
                  <a:pt x="3308961" y="1084849"/>
                </a:lnTo>
                <a:lnTo>
                  <a:pt x="3305150" y="1080089"/>
                </a:lnTo>
                <a:lnTo>
                  <a:pt x="3301975" y="1074693"/>
                </a:lnTo>
                <a:lnTo>
                  <a:pt x="3298482" y="1069615"/>
                </a:lnTo>
                <a:lnTo>
                  <a:pt x="3295625" y="1064219"/>
                </a:lnTo>
                <a:lnTo>
                  <a:pt x="3293084" y="1058823"/>
                </a:lnTo>
                <a:lnTo>
                  <a:pt x="3290544" y="1053110"/>
                </a:lnTo>
                <a:lnTo>
                  <a:pt x="3288639" y="1047397"/>
                </a:lnTo>
                <a:lnTo>
                  <a:pt x="3286734" y="1041367"/>
                </a:lnTo>
                <a:lnTo>
                  <a:pt x="3285146" y="1035019"/>
                </a:lnTo>
                <a:lnTo>
                  <a:pt x="3283558" y="1028988"/>
                </a:lnTo>
                <a:lnTo>
                  <a:pt x="3282606" y="1022640"/>
                </a:lnTo>
                <a:lnTo>
                  <a:pt x="3281971" y="1015975"/>
                </a:lnTo>
                <a:lnTo>
                  <a:pt x="3281654" y="1009627"/>
                </a:lnTo>
                <a:lnTo>
                  <a:pt x="3281018" y="1003597"/>
                </a:lnTo>
                <a:lnTo>
                  <a:pt x="3281654" y="996614"/>
                </a:lnTo>
                <a:lnTo>
                  <a:pt x="3306103" y="573529"/>
                </a:lnTo>
                <a:lnTo>
                  <a:pt x="3299118" y="568768"/>
                </a:lnTo>
                <a:lnTo>
                  <a:pt x="2057582" y="2162081"/>
                </a:lnTo>
                <a:lnTo>
                  <a:pt x="2052502" y="2168112"/>
                </a:lnTo>
                <a:lnTo>
                  <a:pt x="2047422" y="2173825"/>
                </a:lnTo>
                <a:lnTo>
                  <a:pt x="2042024" y="2178903"/>
                </a:lnTo>
                <a:lnTo>
                  <a:pt x="2036626" y="2183981"/>
                </a:lnTo>
                <a:lnTo>
                  <a:pt x="2030592" y="2188742"/>
                </a:lnTo>
                <a:lnTo>
                  <a:pt x="2024877" y="2193186"/>
                </a:lnTo>
                <a:lnTo>
                  <a:pt x="2018844" y="2197629"/>
                </a:lnTo>
                <a:lnTo>
                  <a:pt x="2012493" y="2201121"/>
                </a:lnTo>
                <a:lnTo>
                  <a:pt x="2006143" y="2204612"/>
                </a:lnTo>
                <a:lnTo>
                  <a:pt x="1999475" y="2207786"/>
                </a:lnTo>
                <a:lnTo>
                  <a:pt x="1992807" y="2210642"/>
                </a:lnTo>
                <a:lnTo>
                  <a:pt x="1986139" y="2213182"/>
                </a:lnTo>
                <a:lnTo>
                  <a:pt x="1979470" y="2215403"/>
                </a:lnTo>
                <a:lnTo>
                  <a:pt x="1972485" y="2217308"/>
                </a:lnTo>
                <a:lnTo>
                  <a:pt x="1965499" y="2218577"/>
                </a:lnTo>
                <a:lnTo>
                  <a:pt x="1958514" y="2219529"/>
                </a:lnTo>
                <a:lnTo>
                  <a:pt x="1951528" y="2220482"/>
                </a:lnTo>
                <a:lnTo>
                  <a:pt x="1944225" y="2221116"/>
                </a:lnTo>
                <a:lnTo>
                  <a:pt x="1937239" y="2221116"/>
                </a:lnTo>
                <a:lnTo>
                  <a:pt x="1929619" y="2221116"/>
                </a:lnTo>
                <a:lnTo>
                  <a:pt x="1922633" y="2220482"/>
                </a:lnTo>
                <a:lnTo>
                  <a:pt x="1915647" y="2219529"/>
                </a:lnTo>
                <a:lnTo>
                  <a:pt x="1908344" y="2218577"/>
                </a:lnTo>
                <a:lnTo>
                  <a:pt x="1901358" y="2216990"/>
                </a:lnTo>
                <a:lnTo>
                  <a:pt x="1894690" y="2214769"/>
                </a:lnTo>
                <a:lnTo>
                  <a:pt x="1887387" y="2212547"/>
                </a:lnTo>
                <a:lnTo>
                  <a:pt x="1880402" y="2210008"/>
                </a:lnTo>
                <a:lnTo>
                  <a:pt x="1873734" y="2207151"/>
                </a:lnTo>
                <a:lnTo>
                  <a:pt x="1867066" y="2203977"/>
                </a:lnTo>
                <a:lnTo>
                  <a:pt x="1860715" y="2199851"/>
                </a:lnTo>
                <a:lnTo>
                  <a:pt x="1854047" y="2196042"/>
                </a:lnTo>
                <a:lnTo>
                  <a:pt x="1847696" y="2191599"/>
                </a:lnTo>
                <a:lnTo>
                  <a:pt x="1229469" y="1731062"/>
                </a:lnTo>
                <a:lnTo>
                  <a:pt x="271487" y="2768937"/>
                </a:lnTo>
                <a:lnTo>
                  <a:pt x="266406" y="2774967"/>
                </a:lnTo>
                <a:lnTo>
                  <a:pt x="260691" y="2780680"/>
                </a:lnTo>
                <a:lnTo>
                  <a:pt x="254975" y="2785759"/>
                </a:lnTo>
                <a:lnTo>
                  <a:pt x="248942" y="2791154"/>
                </a:lnTo>
                <a:lnTo>
                  <a:pt x="242592" y="2795915"/>
                </a:lnTo>
                <a:lnTo>
                  <a:pt x="236241" y="2800041"/>
                </a:lnTo>
                <a:lnTo>
                  <a:pt x="230208" y="2804167"/>
                </a:lnTo>
                <a:lnTo>
                  <a:pt x="223223" y="2807659"/>
                </a:lnTo>
                <a:lnTo>
                  <a:pt x="216554" y="2810833"/>
                </a:lnTo>
                <a:lnTo>
                  <a:pt x="209886" y="2814007"/>
                </a:lnTo>
                <a:lnTo>
                  <a:pt x="202901" y="2816228"/>
                </a:lnTo>
                <a:lnTo>
                  <a:pt x="195915" y="2818767"/>
                </a:lnTo>
                <a:lnTo>
                  <a:pt x="188612" y="2820354"/>
                </a:lnTo>
                <a:lnTo>
                  <a:pt x="181309" y="2821941"/>
                </a:lnTo>
                <a:lnTo>
                  <a:pt x="174006" y="2822894"/>
                </a:lnTo>
                <a:lnTo>
                  <a:pt x="166703" y="2823846"/>
                </a:lnTo>
                <a:lnTo>
                  <a:pt x="159082" y="2824163"/>
                </a:lnTo>
                <a:lnTo>
                  <a:pt x="152096" y="2824163"/>
                </a:lnTo>
                <a:lnTo>
                  <a:pt x="144476" y="2823846"/>
                </a:lnTo>
                <a:lnTo>
                  <a:pt x="136855" y="2823528"/>
                </a:lnTo>
                <a:lnTo>
                  <a:pt x="129552" y="2822259"/>
                </a:lnTo>
                <a:lnTo>
                  <a:pt x="122249" y="2820672"/>
                </a:lnTo>
                <a:lnTo>
                  <a:pt x="114945" y="2819085"/>
                </a:lnTo>
                <a:lnTo>
                  <a:pt x="107642" y="2816546"/>
                </a:lnTo>
                <a:lnTo>
                  <a:pt x="100657" y="2814324"/>
                </a:lnTo>
                <a:lnTo>
                  <a:pt x="93671" y="2811467"/>
                </a:lnTo>
                <a:lnTo>
                  <a:pt x="87003" y="2807976"/>
                </a:lnTo>
                <a:lnTo>
                  <a:pt x="80335" y="2804485"/>
                </a:lnTo>
                <a:lnTo>
                  <a:pt x="73349" y="2800359"/>
                </a:lnTo>
                <a:lnTo>
                  <a:pt x="66681" y="2796233"/>
                </a:lnTo>
                <a:lnTo>
                  <a:pt x="60331" y="2791472"/>
                </a:lnTo>
                <a:lnTo>
                  <a:pt x="54298" y="2785759"/>
                </a:lnTo>
                <a:lnTo>
                  <a:pt x="48265" y="2780680"/>
                </a:lnTo>
                <a:lnTo>
                  <a:pt x="42867" y="2774967"/>
                </a:lnTo>
                <a:lnTo>
                  <a:pt x="37469" y="2768937"/>
                </a:lnTo>
                <a:lnTo>
                  <a:pt x="32388" y="2762906"/>
                </a:lnTo>
                <a:lnTo>
                  <a:pt x="28260" y="2756876"/>
                </a:lnTo>
                <a:lnTo>
                  <a:pt x="23815" y="2749893"/>
                </a:lnTo>
                <a:lnTo>
                  <a:pt x="19687" y="2743228"/>
                </a:lnTo>
                <a:lnTo>
                  <a:pt x="16194" y="2736563"/>
                </a:lnTo>
                <a:lnTo>
                  <a:pt x="13019" y="2729580"/>
                </a:lnTo>
                <a:lnTo>
                  <a:pt x="10479" y="2722280"/>
                </a:lnTo>
                <a:lnTo>
                  <a:pt x="7938" y="2715297"/>
                </a:lnTo>
                <a:lnTo>
                  <a:pt x="5716" y="2708315"/>
                </a:lnTo>
                <a:lnTo>
                  <a:pt x="3811" y="2700697"/>
                </a:lnTo>
                <a:lnTo>
                  <a:pt x="2540" y="2693080"/>
                </a:lnTo>
                <a:lnTo>
                  <a:pt x="1270" y="2685780"/>
                </a:lnTo>
                <a:lnTo>
                  <a:pt x="635" y="2678162"/>
                </a:lnTo>
                <a:lnTo>
                  <a:pt x="0" y="2670228"/>
                </a:lnTo>
                <a:lnTo>
                  <a:pt x="0" y="2662927"/>
                </a:lnTo>
                <a:lnTo>
                  <a:pt x="0" y="2655310"/>
                </a:lnTo>
                <a:lnTo>
                  <a:pt x="953" y="2648010"/>
                </a:lnTo>
                <a:lnTo>
                  <a:pt x="1588" y="2640075"/>
                </a:lnTo>
                <a:lnTo>
                  <a:pt x="3176" y="2632458"/>
                </a:lnTo>
                <a:lnTo>
                  <a:pt x="4763" y="2625158"/>
                </a:lnTo>
                <a:lnTo>
                  <a:pt x="6668" y="2617858"/>
                </a:lnTo>
                <a:lnTo>
                  <a:pt x="9526" y="2610558"/>
                </a:lnTo>
                <a:lnTo>
                  <a:pt x="12384" y="2603258"/>
                </a:lnTo>
                <a:lnTo>
                  <a:pt x="15559" y="2596275"/>
                </a:lnTo>
                <a:lnTo>
                  <a:pt x="19052" y="2588975"/>
                </a:lnTo>
                <a:lnTo>
                  <a:pt x="22545" y="2582310"/>
                </a:lnTo>
                <a:lnTo>
                  <a:pt x="26990" y="2575644"/>
                </a:lnTo>
                <a:lnTo>
                  <a:pt x="31753" y="2569297"/>
                </a:lnTo>
                <a:lnTo>
                  <a:pt x="36516" y="2562631"/>
                </a:lnTo>
                <a:lnTo>
                  <a:pt x="1086264" y="1414621"/>
                </a:lnTo>
                <a:lnTo>
                  <a:pt x="1091027" y="1408908"/>
                </a:lnTo>
                <a:lnTo>
                  <a:pt x="1096742" y="1403829"/>
                </a:lnTo>
                <a:lnTo>
                  <a:pt x="1101823" y="1398751"/>
                </a:lnTo>
                <a:lnTo>
                  <a:pt x="1107221" y="1393990"/>
                </a:lnTo>
                <a:lnTo>
                  <a:pt x="1113254" y="1389229"/>
                </a:lnTo>
                <a:lnTo>
                  <a:pt x="1119287" y="1385103"/>
                </a:lnTo>
                <a:lnTo>
                  <a:pt x="1125002" y="1381295"/>
                </a:lnTo>
                <a:lnTo>
                  <a:pt x="1131353" y="1377803"/>
                </a:lnTo>
                <a:lnTo>
                  <a:pt x="1137703" y="1374629"/>
                </a:lnTo>
                <a:lnTo>
                  <a:pt x="1144054" y="1371455"/>
                </a:lnTo>
                <a:lnTo>
                  <a:pt x="1150722" y="1368599"/>
                </a:lnTo>
                <a:lnTo>
                  <a:pt x="1157390" y="1366694"/>
                </a:lnTo>
                <a:lnTo>
                  <a:pt x="1164058" y="1364790"/>
                </a:lnTo>
                <a:lnTo>
                  <a:pt x="1170726" y="1362568"/>
                </a:lnTo>
                <a:lnTo>
                  <a:pt x="1177394" y="1361616"/>
                </a:lnTo>
                <a:lnTo>
                  <a:pt x="1184698" y="1360347"/>
                </a:lnTo>
                <a:lnTo>
                  <a:pt x="1191683" y="1360029"/>
                </a:lnTo>
                <a:lnTo>
                  <a:pt x="1198351" y="1359712"/>
                </a:lnTo>
                <a:lnTo>
                  <a:pt x="1205654" y="1359077"/>
                </a:lnTo>
                <a:lnTo>
                  <a:pt x="1212640" y="1359712"/>
                </a:lnTo>
                <a:lnTo>
                  <a:pt x="1219626" y="1360347"/>
                </a:lnTo>
                <a:lnTo>
                  <a:pt x="1226294" y="1361299"/>
                </a:lnTo>
                <a:lnTo>
                  <a:pt x="1233597" y="1362251"/>
                </a:lnTo>
                <a:lnTo>
                  <a:pt x="1240582" y="1363838"/>
                </a:lnTo>
                <a:lnTo>
                  <a:pt x="1247251" y="1365742"/>
                </a:lnTo>
                <a:lnTo>
                  <a:pt x="1253919" y="1368281"/>
                </a:lnTo>
                <a:lnTo>
                  <a:pt x="1260904" y="1371138"/>
                </a:lnTo>
                <a:lnTo>
                  <a:pt x="1267572" y="1373677"/>
                </a:lnTo>
                <a:lnTo>
                  <a:pt x="1274240" y="1376851"/>
                </a:lnTo>
                <a:lnTo>
                  <a:pt x="1280591" y="1380977"/>
                </a:lnTo>
                <a:lnTo>
                  <a:pt x="1286942" y="1384786"/>
                </a:lnTo>
                <a:lnTo>
                  <a:pt x="1292975" y="1389229"/>
                </a:lnTo>
                <a:lnTo>
                  <a:pt x="1907709" y="1846910"/>
                </a:lnTo>
                <a:lnTo>
                  <a:pt x="3043507" y="389124"/>
                </a:lnTo>
                <a:lnTo>
                  <a:pt x="3023186" y="374841"/>
                </a:lnTo>
                <a:lnTo>
                  <a:pt x="2660568" y="470377"/>
                </a:lnTo>
                <a:lnTo>
                  <a:pt x="2654853" y="471646"/>
                </a:lnTo>
                <a:lnTo>
                  <a:pt x="2648502" y="472598"/>
                </a:lnTo>
                <a:lnTo>
                  <a:pt x="2642152" y="473551"/>
                </a:lnTo>
                <a:lnTo>
                  <a:pt x="2635801" y="473868"/>
                </a:lnTo>
                <a:lnTo>
                  <a:pt x="2629450" y="474185"/>
                </a:lnTo>
                <a:lnTo>
                  <a:pt x="2623418" y="473868"/>
                </a:lnTo>
                <a:lnTo>
                  <a:pt x="2617384" y="473551"/>
                </a:lnTo>
                <a:lnTo>
                  <a:pt x="2611352" y="472598"/>
                </a:lnTo>
                <a:lnTo>
                  <a:pt x="2605318" y="471964"/>
                </a:lnTo>
                <a:lnTo>
                  <a:pt x="2599603" y="470377"/>
                </a:lnTo>
                <a:lnTo>
                  <a:pt x="2593570" y="468790"/>
                </a:lnTo>
                <a:lnTo>
                  <a:pt x="2587537" y="466885"/>
                </a:lnTo>
                <a:lnTo>
                  <a:pt x="2582139" y="464346"/>
                </a:lnTo>
                <a:lnTo>
                  <a:pt x="2576741" y="462124"/>
                </a:lnTo>
                <a:lnTo>
                  <a:pt x="2571660" y="459268"/>
                </a:lnTo>
                <a:lnTo>
                  <a:pt x="2565945" y="456094"/>
                </a:lnTo>
                <a:lnTo>
                  <a:pt x="2560864" y="452920"/>
                </a:lnTo>
                <a:lnTo>
                  <a:pt x="2556102" y="449429"/>
                </a:lnTo>
                <a:lnTo>
                  <a:pt x="2551339" y="445937"/>
                </a:lnTo>
                <a:lnTo>
                  <a:pt x="2546576" y="441811"/>
                </a:lnTo>
                <a:lnTo>
                  <a:pt x="2542448" y="437685"/>
                </a:lnTo>
                <a:lnTo>
                  <a:pt x="2538002" y="433242"/>
                </a:lnTo>
                <a:lnTo>
                  <a:pt x="2533875" y="428481"/>
                </a:lnTo>
                <a:lnTo>
                  <a:pt x="2530064" y="423402"/>
                </a:lnTo>
                <a:lnTo>
                  <a:pt x="2526572" y="418324"/>
                </a:lnTo>
                <a:lnTo>
                  <a:pt x="2523396" y="413246"/>
                </a:lnTo>
                <a:lnTo>
                  <a:pt x="2520221" y="407533"/>
                </a:lnTo>
                <a:lnTo>
                  <a:pt x="2517363" y="402137"/>
                </a:lnTo>
                <a:lnTo>
                  <a:pt x="2514823" y="396107"/>
                </a:lnTo>
                <a:lnTo>
                  <a:pt x="2512283" y="390394"/>
                </a:lnTo>
                <a:lnTo>
                  <a:pt x="2510378" y="384046"/>
                </a:lnTo>
                <a:lnTo>
                  <a:pt x="2508472" y="377698"/>
                </a:lnTo>
                <a:lnTo>
                  <a:pt x="2507202" y="371350"/>
                </a:lnTo>
                <a:lnTo>
                  <a:pt x="2505932" y="364685"/>
                </a:lnTo>
                <a:lnTo>
                  <a:pt x="2505297" y="358337"/>
                </a:lnTo>
                <a:lnTo>
                  <a:pt x="2504980" y="351989"/>
                </a:lnTo>
                <a:lnTo>
                  <a:pt x="2504344" y="345641"/>
                </a:lnTo>
                <a:lnTo>
                  <a:pt x="2504344" y="339293"/>
                </a:lnTo>
                <a:lnTo>
                  <a:pt x="2505297" y="332946"/>
                </a:lnTo>
                <a:lnTo>
                  <a:pt x="2505615" y="326915"/>
                </a:lnTo>
                <a:lnTo>
                  <a:pt x="2506885" y="320567"/>
                </a:lnTo>
                <a:lnTo>
                  <a:pt x="2508155" y="314537"/>
                </a:lnTo>
                <a:lnTo>
                  <a:pt x="2509425" y="308506"/>
                </a:lnTo>
                <a:lnTo>
                  <a:pt x="2511648" y="302793"/>
                </a:lnTo>
                <a:lnTo>
                  <a:pt x="2513870" y="296763"/>
                </a:lnTo>
                <a:lnTo>
                  <a:pt x="2516410" y="291367"/>
                </a:lnTo>
                <a:lnTo>
                  <a:pt x="2518633" y="285654"/>
                </a:lnTo>
                <a:lnTo>
                  <a:pt x="2521808" y="280576"/>
                </a:lnTo>
                <a:lnTo>
                  <a:pt x="2524984" y="275180"/>
                </a:lnTo>
                <a:lnTo>
                  <a:pt x="2528159" y="270102"/>
                </a:lnTo>
                <a:lnTo>
                  <a:pt x="2531970" y="265341"/>
                </a:lnTo>
                <a:lnTo>
                  <a:pt x="2535462" y="260580"/>
                </a:lnTo>
                <a:lnTo>
                  <a:pt x="2539908" y="256136"/>
                </a:lnTo>
                <a:lnTo>
                  <a:pt x="2544353" y="251693"/>
                </a:lnTo>
                <a:lnTo>
                  <a:pt x="2548481" y="247567"/>
                </a:lnTo>
                <a:lnTo>
                  <a:pt x="2553244" y="243441"/>
                </a:lnTo>
                <a:lnTo>
                  <a:pt x="2558642" y="239949"/>
                </a:lnTo>
                <a:lnTo>
                  <a:pt x="2563722" y="236458"/>
                </a:lnTo>
                <a:lnTo>
                  <a:pt x="2568803" y="233284"/>
                </a:lnTo>
                <a:lnTo>
                  <a:pt x="2574201" y="230428"/>
                </a:lnTo>
                <a:lnTo>
                  <a:pt x="2579916" y="227889"/>
                </a:lnTo>
                <a:lnTo>
                  <a:pt x="2585632" y="225349"/>
                </a:lnTo>
                <a:lnTo>
                  <a:pt x="2591982" y="223445"/>
                </a:lnTo>
                <a:lnTo>
                  <a:pt x="2598015" y="221541"/>
                </a:lnTo>
                <a:lnTo>
                  <a:pt x="3425176" y="4126"/>
                </a:lnTo>
                <a:lnTo>
                  <a:pt x="3432162" y="2222"/>
                </a:lnTo>
                <a:lnTo>
                  <a:pt x="3439782" y="952"/>
                </a:lnTo>
                <a:lnTo>
                  <a:pt x="3446768" y="318"/>
                </a:lnTo>
                <a:lnTo>
                  <a:pt x="345438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p>
            <a:pPr algn="ctr">
              <a:defRPr/>
            </a:pPr>
            <a:endParaRPr lang="zh-CN" altLang="en-US" sz="5155" dirty="0">
              <a:solidFill>
                <a:srgbClr val="FFFFFF"/>
              </a:solidFill>
              <a:ea typeface="微软雅黑" pitchFamily="2" charset="-122"/>
            </a:endParaRPr>
          </a:p>
        </p:txBody>
      </p:sp>
      <p:sp>
        <p:nvSpPr>
          <p:cNvPr id="63" name="文本框 9"/>
          <p:cNvSpPr txBox="1"/>
          <p:nvPr/>
        </p:nvSpPr>
        <p:spPr>
          <a:xfrm>
            <a:off x="7280275" y="6735445"/>
            <a:ext cx="2480310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营销促销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4" name="文本框 9"/>
          <p:cNvSpPr txBox="1"/>
          <p:nvPr/>
        </p:nvSpPr>
        <p:spPr>
          <a:xfrm>
            <a:off x="10848975" y="6735445"/>
            <a:ext cx="2380615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lvl="1" algn="l">
              <a:buFont typeface="Wingdings" pitchFamily="2" charset="2"/>
            </a:pPr>
            <a:r>
              <a:rPr lang="zh-CN" altLang="en-US" sz="266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门店功能</a:t>
            </a:r>
            <a:endParaRPr lang="zh-CN" altLang="en-US" sz="266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65" name="TextBox 1"/>
          <p:cNvSpPr txBox="1"/>
          <p:nvPr/>
        </p:nvSpPr>
        <p:spPr>
          <a:xfrm>
            <a:off x="6883400" y="3108960"/>
            <a:ext cx="26168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lvl="1" algn="l"/>
            <a:r>
              <a:rPr lang="zh-CN" altLang="en-US" sz="4000" dirty="0" smtClean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第三部分</a:t>
            </a:r>
            <a:endParaRPr lang="zh-CN" altLang="en-US" sz="4000" dirty="0" smtClean="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6992620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6992620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10518775" y="6136640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10518775" y="6884035"/>
            <a:ext cx="159385" cy="15938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30480"/>
            <a:ext cx="16269335" cy="10173335"/>
          </a:xfrm>
          <a:prstGeom prst="rect">
            <a:avLst/>
          </a:prstGeom>
        </p:spPr>
      </p:pic>
      <p:sp>
        <p:nvSpPr>
          <p:cNvPr id="70" name="平行四边形 69"/>
          <p:cNvSpPr/>
          <p:nvPr/>
        </p:nvSpPr>
        <p:spPr>
          <a:xfrm>
            <a:off x="2358073" y="4548505"/>
            <a:ext cx="1471930" cy="47244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平行四边形 2"/>
          <p:cNvSpPr/>
          <p:nvPr/>
        </p:nvSpPr>
        <p:spPr>
          <a:xfrm>
            <a:off x="7189788" y="4548505"/>
            <a:ext cx="1471930" cy="47244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12101513" y="4548505"/>
            <a:ext cx="1471930" cy="472440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进销存流程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1661160" y="5772785"/>
            <a:ext cx="284607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ctr"/>
            <a:r>
              <a:rPr lang="zh-CN" altLang="en-US" sz="3000" b="1" spc="0" dirty="0">
                <a:solidFill>
                  <a:srgbClr val="006142"/>
                </a:solidFill>
                <a:cs typeface="+mn-ea"/>
                <a:sym typeface="+mn-ea"/>
              </a:rPr>
              <a:t>采购管理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23" name="矩形 1"/>
          <p:cNvSpPr>
            <a:spLocks noChangeArrowheads="1"/>
          </p:cNvSpPr>
          <p:nvPr/>
        </p:nvSpPr>
        <p:spPr bwMode="auto">
          <a:xfrm>
            <a:off x="2261235" y="6359525"/>
            <a:ext cx="1757045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从哪里进货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智能补货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进了多少货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供货结算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5" name="矩形 1"/>
          <p:cNvSpPr>
            <a:spLocks noChangeArrowheads="1"/>
          </p:cNvSpPr>
          <p:nvPr/>
        </p:nvSpPr>
        <p:spPr bwMode="auto">
          <a:xfrm>
            <a:off x="12059920" y="6359525"/>
            <a:ext cx="2038985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剩下多少库存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库存来龙去向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成本</a:t>
            </a:r>
            <a:r>
              <a:rPr lang="en-US" altLang="zh-CN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/</a:t>
            </a: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毛利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库存预警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27" name="矩形 1"/>
          <p:cNvSpPr>
            <a:spLocks noChangeArrowheads="1"/>
          </p:cNvSpPr>
          <p:nvPr/>
        </p:nvSpPr>
        <p:spPr bwMode="auto">
          <a:xfrm>
            <a:off x="7259320" y="6359525"/>
            <a:ext cx="173228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零售流水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收银对账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批发流水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sym typeface="Bebas" pitchFamily="2" charset="0"/>
            </a:endParaRPr>
          </a:p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sym typeface="Bebas" pitchFamily="2" charset="0"/>
              </a:rPr>
              <a:t>客户结算</a:t>
            </a:r>
            <a:endParaRPr lang="zh-CN" altLang="en-US" sz="22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0" y="5333365"/>
            <a:ext cx="16264890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2927350" y="522509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793355" y="522509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2758420" y="5225098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TextBox 17"/>
          <p:cNvSpPr txBox="1"/>
          <p:nvPr/>
        </p:nvSpPr>
        <p:spPr bwMode="auto">
          <a:xfrm>
            <a:off x="6471285" y="5772785"/>
            <a:ext cx="284607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ctr"/>
            <a:r>
              <a:rPr lang="zh-CN" altLang="en-US" sz="3000" b="1" spc="0" dirty="0">
                <a:solidFill>
                  <a:srgbClr val="006142"/>
                </a:solidFill>
                <a:cs typeface="+mn-ea"/>
                <a:sym typeface="+mn-ea"/>
              </a:rPr>
              <a:t>零售/批发管理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sp>
        <p:nvSpPr>
          <p:cNvPr id="17" name="TextBox 17"/>
          <p:cNvSpPr txBox="1"/>
          <p:nvPr/>
        </p:nvSpPr>
        <p:spPr bwMode="auto">
          <a:xfrm>
            <a:off x="12096115" y="5772785"/>
            <a:ext cx="1755775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 algn="l"/>
            <a:r>
              <a:rPr lang="zh-CN" altLang="en-US" sz="3000" b="1" spc="0" dirty="0">
                <a:solidFill>
                  <a:srgbClr val="006142"/>
                </a:solidFill>
                <a:cs typeface="+mn-ea"/>
                <a:sym typeface="+mn-ea"/>
              </a:rPr>
              <a:t>库存管理</a:t>
            </a:r>
            <a:endParaRPr lang="zh-CN" altLang="en-US" sz="3000" b="1" spc="0" dirty="0">
              <a:solidFill>
                <a:srgbClr val="006142"/>
              </a:solidFill>
              <a:cs typeface="+mn-ea"/>
            </a:endParaRPr>
          </a:p>
        </p:txBody>
      </p:sp>
      <p:pic>
        <p:nvPicPr>
          <p:cNvPr id="24" name="图片 23" descr="门店-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565" y="3092450"/>
            <a:ext cx="1744345" cy="114744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612390" y="4516120"/>
            <a:ext cx="9632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rgbClr val="D2ECBD"/>
                </a:solidFill>
                <a:latin typeface="Bebas" pitchFamily="2" charset="0"/>
                <a:ea typeface="微软雅黑" pitchFamily="2" charset="-122"/>
                <a:sym typeface="Bebas" pitchFamily="2" charset="0"/>
              </a:rPr>
              <a:t>进货</a:t>
            </a:r>
            <a:endParaRPr lang="zh-CN" altLang="en-US" dirty="0">
              <a:solidFill>
                <a:srgbClr val="D2ECBD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2096770" y="667258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096770" y="720026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096770" y="766572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096770" y="819340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7121525" y="668274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7121525" y="721042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7121525" y="767588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7121525" y="820356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1908790" y="668020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1908790" y="720788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11908790" y="767334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1908790" y="820102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3" name="图片 42" descr="图标q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245" y="2450465"/>
            <a:ext cx="1353185" cy="1895475"/>
          </a:xfrm>
          <a:prstGeom prst="rect">
            <a:avLst/>
          </a:prstGeom>
        </p:spPr>
      </p:pic>
      <p:pic>
        <p:nvPicPr>
          <p:cNvPr id="50" name="图片 49" descr="图标q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1590" y="2820035"/>
            <a:ext cx="2608580" cy="1645920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7444105" y="4516120"/>
            <a:ext cx="9632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rgbClr val="D2ECBD"/>
                </a:solidFill>
                <a:latin typeface="Bebas" pitchFamily="2" charset="0"/>
                <a:ea typeface="微软雅黑" pitchFamily="2" charset="-122"/>
                <a:sym typeface="Bebas" pitchFamily="2" charset="0"/>
              </a:rPr>
              <a:t>销售</a:t>
            </a:r>
            <a:endParaRPr lang="zh-CN" altLang="en-US" dirty="0">
              <a:solidFill>
                <a:srgbClr val="D2ECBD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12355830" y="4516120"/>
            <a:ext cx="963295" cy="537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>
                <a:solidFill>
                  <a:srgbClr val="D2ECBD"/>
                </a:solidFill>
                <a:latin typeface="Bebas" pitchFamily="2" charset="0"/>
                <a:ea typeface="微软雅黑" pitchFamily="2" charset="-122"/>
                <a:sym typeface="Bebas" pitchFamily="2" charset="0"/>
              </a:rPr>
              <a:t>库存</a:t>
            </a:r>
            <a:endParaRPr lang="zh-CN" altLang="en-US" dirty="0">
              <a:solidFill>
                <a:srgbClr val="D2ECBD"/>
              </a:solidFill>
              <a:latin typeface="Bebas" pitchFamily="2" charset="0"/>
              <a:ea typeface="微软雅黑" pitchFamily="2" charset="-122"/>
              <a:sym typeface="Bebas" pitchFamily="2" charset="0"/>
            </a:endParaRPr>
          </a:p>
        </p:txBody>
      </p:sp>
      <p:pic>
        <p:nvPicPr>
          <p:cNvPr id="7" name="图片 6" descr="sixun-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" y="-31115"/>
            <a:ext cx="16269335" cy="10173335"/>
          </a:xfrm>
          <a:prstGeom prst="rect">
            <a:avLst/>
          </a:prstGeom>
        </p:spPr>
      </p:pic>
      <p:sp>
        <p:nvSpPr>
          <p:cNvPr id="70" name="平行四边形 69"/>
          <p:cNvSpPr/>
          <p:nvPr/>
        </p:nvSpPr>
        <p:spPr>
          <a:xfrm>
            <a:off x="2178685" y="6515100"/>
            <a:ext cx="2144395" cy="5645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平行四边形 3"/>
          <p:cNvSpPr/>
          <p:nvPr/>
        </p:nvSpPr>
        <p:spPr>
          <a:xfrm>
            <a:off x="6762750" y="6515100"/>
            <a:ext cx="2144395" cy="5264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平行四边形 5"/>
          <p:cNvSpPr/>
          <p:nvPr/>
        </p:nvSpPr>
        <p:spPr>
          <a:xfrm>
            <a:off x="11477625" y="6515100"/>
            <a:ext cx="2144395" cy="526415"/>
          </a:xfrm>
          <a:prstGeom prst="parallelogram">
            <a:avLst/>
          </a:pr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配送流程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sp>
        <p:nvSpPr>
          <p:cNvPr id="51" name="Right Arrow 30"/>
          <p:cNvSpPr/>
          <p:nvPr/>
        </p:nvSpPr>
        <p:spPr>
          <a:xfrm>
            <a:off x="9983470" y="4199890"/>
            <a:ext cx="5013325" cy="1576705"/>
          </a:xfrm>
          <a:prstGeom prst="rightArrow">
            <a:avLst/>
          </a:prstGeom>
          <a:solidFill>
            <a:srgbClr val="EEBC0C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75" tIns="61036" rIns="122075" bIns="61036" rtlCol="0" anchor="ctr"/>
          <a:p>
            <a:pPr algn="ctr"/>
            <a:endParaRPr lang="en-US" sz="5155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52" name="Right Arrow 29"/>
          <p:cNvSpPr/>
          <p:nvPr/>
        </p:nvSpPr>
        <p:spPr>
          <a:xfrm>
            <a:off x="5295265" y="4199890"/>
            <a:ext cx="5205730" cy="1576705"/>
          </a:xfrm>
          <a:prstGeom prst="rightArrow">
            <a:avLst/>
          </a:prstGeom>
          <a:solidFill>
            <a:srgbClr val="94C94F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75" tIns="61036" rIns="122075" bIns="61036" rtlCol="0" anchor="ctr"/>
          <a:p>
            <a:pPr algn="ctr"/>
            <a:endParaRPr lang="en-US" sz="5155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14365" y="4697730"/>
            <a:ext cx="4229735" cy="629285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ctr"/>
            <a:r>
              <a:rPr lang="zh-CN" altLang="en-US" sz="3300" dirty="0">
                <a:solidFill>
                  <a:srgbClr val="F7F7F0"/>
                </a:solidFill>
                <a:latin typeface="微软雅黑" pitchFamily="2" charset="-122"/>
                <a:ea typeface="微软雅黑" pitchFamily="2" charset="-122"/>
              </a:rPr>
              <a:t>分公司调拨给门店</a:t>
            </a:r>
            <a:endParaRPr lang="zh-CN" altLang="en-US" sz="3300" dirty="0">
              <a:solidFill>
                <a:srgbClr val="F7F7F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485120" y="4697730"/>
            <a:ext cx="4120515" cy="629285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ctr"/>
            <a:r>
              <a:rPr lang="zh-CN" altLang="en-US" sz="3300" dirty="0">
                <a:solidFill>
                  <a:srgbClr val="F7F7F0"/>
                </a:solidFill>
                <a:latin typeface="微软雅黑" pitchFamily="2" charset="-122"/>
                <a:ea typeface="微软雅黑" pitchFamily="2" charset="-122"/>
              </a:rPr>
              <a:t>门店与门店调拨</a:t>
            </a:r>
            <a:endParaRPr lang="zh-CN" altLang="en-US" sz="3300" dirty="0">
              <a:solidFill>
                <a:srgbClr val="F7F7F0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26" name="TextBox 15"/>
          <p:cNvSpPr txBox="1"/>
          <p:nvPr/>
        </p:nvSpPr>
        <p:spPr bwMode="auto">
          <a:xfrm>
            <a:off x="2405063" y="6359525"/>
            <a:ext cx="1691640" cy="7073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665" b="1" dirty="0" smtClean="0">
                <a:solidFill>
                  <a:srgbClr val="D2ECBD"/>
                </a:solidFill>
              </a:rPr>
              <a:t>要货申请</a:t>
            </a:r>
            <a:endParaRPr lang="zh-CN" altLang="en-US" sz="2665" b="1" dirty="0" smtClean="0">
              <a:solidFill>
                <a:srgbClr val="D2ECBD"/>
              </a:solidFill>
            </a:endParaRPr>
          </a:p>
        </p:txBody>
      </p:sp>
      <p:sp>
        <p:nvSpPr>
          <p:cNvPr id="27" name="TextBox 16"/>
          <p:cNvSpPr txBox="1"/>
          <p:nvPr/>
        </p:nvSpPr>
        <p:spPr bwMode="auto">
          <a:xfrm>
            <a:off x="6980238" y="6359525"/>
            <a:ext cx="1699260" cy="7073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EBAC07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665" b="1" dirty="0" smtClean="0">
                <a:solidFill>
                  <a:srgbClr val="D2ECBD"/>
                </a:solidFill>
              </a:rPr>
              <a:t>总部调出</a:t>
            </a:r>
            <a:endParaRPr lang="zh-CN" altLang="en-US" sz="2665" b="1" dirty="0" smtClean="0">
              <a:solidFill>
                <a:srgbClr val="D2ECBD"/>
              </a:solidFill>
            </a:endParaRPr>
          </a:p>
        </p:txBody>
      </p:sp>
      <p:sp>
        <p:nvSpPr>
          <p:cNvPr id="28" name="TextBox 17"/>
          <p:cNvSpPr txBox="1"/>
          <p:nvPr/>
        </p:nvSpPr>
        <p:spPr bwMode="auto">
          <a:xfrm>
            <a:off x="11730038" y="6359525"/>
            <a:ext cx="1699260" cy="70739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spcBef>
                <a:spcPts val="0"/>
              </a:spcBef>
              <a:spcAft>
                <a:spcPts val="0"/>
              </a:spcAft>
              <a:defRPr sz="1600" spc="300">
                <a:solidFill>
                  <a:srgbClr val="8BC925"/>
                </a:solidFill>
                <a:latin typeface="微软雅黑" pitchFamily="2" charset="-122"/>
                <a:ea typeface="微软雅黑" pitchFamily="2" charset="-122"/>
                <a:cs typeface="Arial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665" b="1" dirty="0">
                <a:solidFill>
                  <a:srgbClr val="D2ECBD"/>
                </a:solidFill>
              </a:rPr>
              <a:t>门</a:t>
            </a:r>
            <a:r>
              <a:rPr lang="zh-CN" altLang="en-US" sz="2665" b="1" dirty="0" smtClean="0">
                <a:solidFill>
                  <a:srgbClr val="D2ECBD"/>
                </a:solidFill>
              </a:rPr>
              <a:t>店收入</a:t>
            </a:r>
            <a:endParaRPr lang="zh-CN" altLang="en-US" sz="2665" b="1" dirty="0" smtClean="0">
              <a:solidFill>
                <a:srgbClr val="D2ECBD"/>
              </a:solidFill>
            </a:endParaRPr>
          </a:p>
        </p:txBody>
      </p:sp>
      <p:sp>
        <p:nvSpPr>
          <p:cNvPr id="31" name="矩形 1"/>
          <p:cNvSpPr>
            <a:spLocks noChangeArrowheads="1"/>
          </p:cNvSpPr>
          <p:nvPr/>
        </p:nvSpPr>
        <p:spPr bwMode="auto">
          <a:xfrm>
            <a:off x="1622425" y="7598410"/>
            <a:ext cx="3400425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门店向总部申请要货数量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33" name="矩形 1"/>
          <p:cNvSpPr>
            <a:spLocks noChangeArrowheads="1"/>
          </p:cNvSpPr>
          <p:nvPr/>
        </p:nvSpPr>
        <p:spPr bwMode="auto">
          <a:xfrm>
            <a:off x="10715943" y="7598410"/>
            <a:ext cx="37274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门店申请到的商品入库管理</a:t>
            </a:r>
            <a:r>
              <a:rPr lang="zh-CN" altLang="en-US" sz="207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 </a:t>
            </a:r>
            <a:endParaRPr lang="zh-CN" altLang="en-US" sz="2075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35" name="矩形 1"/>
          <p:cNvSpPr>
            <a:spLocks noChangeArrowheads="1"/>
          </p:cNvSpPr>
          <p:nvPr/>
        </p:nvSpPr>
        <p:spPr bwMode="auto">
          <a:xfrm>
            <a:off x="6342380" y="7598410"/>
            <a:ext cx="3118485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+mj-ea"/>
            </a:pPr>
            <a:r>
              <a:rPr lang="zh-CN" alt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总部收到申请后做调拨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2" name="TextBox 70"/>
          <p:cNvSpPr txBox="1"/>
          <p:nvPr/>
        </p:nvSpPr>
        <p:spPr>
          <a:xfrm>
            <a:off x="1477328" y="3958590"/>
            <a:ext cx="2959735" cy="400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6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总部</a:t>
            </a:r>
            <a:endParaRPr lang="zh-CN" altLang="en-US" sz="2600" dirty="0" smtClean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3" name="TextBox 70"/>
          <p:cNvSpPr txBox="1"/>
          <p:nvPr/>
        </p:nvSpPr>
        <p:spPr>
          <a:xfrm>
            <a:off x="5708015" y="3958590"/>
            <a:ext cx="3980180" cy="400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60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</a:rPr>
              <a:t>分公司办事处</a:t>
            </a:r>
            <a:endParaRPr lang="zh-CN" altLang="en-US" sz="260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5" name="TextBox 70"/>
          <p:cNvSpPr txBox="1"/>
          <p:nvPr/>
        </p:nvSpPr>
        <p:spPr>
          <a:xfrm>
            <a:off x="10652125" y="3958590"/>
            <a:ext cx="3580765" cy="4000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2600" dirty="0" smtClean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</a:rPr>
              <a:t>自营店加盟店</a:t>
            </a:r>
            <a:endParaRPr lang="zh-CN" altLang="en-US" sz="2600" dirty="0" smtClean="0">
              <a:solidFill>
                <a:srgbClr val="006142"/>
              </a:solidFill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45" name="Right Arrow 29"/>
          <p:cNvSpPr/>
          <p:nvPr/>
        </p:nvSpPr>
        <p:spPr>
          <a:xfrm>
            <a:off x="814070" y="4224020"/>
            <a:ext cx="5013325" cy="1576705"/>
          </a:xfrm>
          <a:prstGeom prst="rightArrow">
            <a:avLst/>
          </a:prstGeom>
          <a:solidFill>
            <a:srgbClr val="75BC37"/>
          </a:solidFill>
          <a:ln>
            <a:solidFill>
              <a:srgbClr val="F7F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75" tIns="61036" rIns="122075" bIns="61036" rtlCol="0" anchor="ctr"/>
          <a:p>
            <a:pPr algn="ctr"/>
            <a:endParaRPr lang="en-US" sz="5155" b="1">
              <a:latin typeface="微软雅黑" pitchFamily="2" charset="-122"/>
              <a:ea typeface="微软雅黑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57250" y="4697730"/>
            <a:ext cx="4357370" cy="629285"/>
          </a:xfrm>
          <a:prstGeom prst="rect">
            <a:avLst/>
          </a:prstGeom>
          <a:noFill/>
        </p:spPr>
        <p:txBody>
          <a:bodyPr wrap="square" lIns="122075" tIns="61036" rIns="122075" bIns="61036" rtlCol="0">
            <a:spAutoFit/>
          </a:bodyPr>
          <a:p>
            <a:pPr algn="ctr"/>
            <a:r>
              <a:rPr lang="zh-CN" altLang="en-US" sz="3300" dirty="0">
                <a:solidFill>
                  <a:srgbClr val="F7F7F0"/>
                </a:solidFill>
                <a:latin typeface="微软雅黑" pitchFamily="2" charset="-122"/>
                <a:ea typeface="微软雅黑" pitchFamily="2" charset="-122"/>
              </a:rPr>
              <a:t>总部统一配分公司</a:t>
            </a:r>
            <a:endParaRPr lang="zh-CN" altLang="en-US" sz="3300" dirty="0">
              <a:solidFill>
                <a:srgbClr val="F7F7F0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6" name="图片 45" descr="图标a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365" y="2525395"/>
            <a:ext cx="1309370" cy="1414780"/>
          </a:xfrm>
          <a:prstGeom prst="rect">
            <a:avLst/>
          </a:prstGeom>
        </p:spPr>
      </p:pic>
      <p:pic>
        <p:nvPicPr>
          <p:cNvPr id="47" name="图片 46" descr="图标a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2100" y="2574925"/>
            <a:ext cx="1197610" cy="1221105"/>
          </a:xfrm>
          <a:prstGeom prst="rect">
            <a:avLst/>
          </a:prstGeom>
        </p:spPr>
      </p:pic>
      <p:pic>
        <p:nvPicPr>
          <p:cNvPr id="48" name="图片 47" descr="门店-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145" y="2580640"/>
            <a:ext cx="1292225" cy="1317625"/>
          </a:xfrm>
          <a:prstGeom prst="rect">
            <a:avLst/>
          </a:prstGeom>
        </p:spPr>
      </p:pic>
      <p:cxnSp>
        <p:nvCxnSpPr>
          <p:cNvPr id="49" name="直接连接符 48"/>
          <p:cNvCxnSpPr/>
          <p:nvPr/>
        </p:nvCxnSpPr>
        <p:spPr>
          <a:xfrm>
            <a:off x="0" y="7439660"/>
            <a:ext cx="16264890" cy="0"/>
          </a:xfrm>
          <a:prstGeom prst="line">
            <a:avLst/>
          </a:prstGeom>
          <a:ln w="22225">
            <a:solidFill>
              <a:srgbClr val="7FB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/>
        </p:nvSpPr>
        <p:spPr>
          <a:xfrm>
            <a:off x="3142615" y="7331393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7721600" y="7331393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12471400" y="7331393"/>
            <a:ext cx="216535" cy="216535"/>
          </a:xfrm>
          <a:prstGeom prst="ellipse">
            <a:avLst/>
          </a:prstGeom>
          <a:solidFill>
            <a:srgbClr val="75C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sixun-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145"/>
            <a:ext cx="16269335" cy="10173335"/>
          </a:xfrm>
          <a:prstGeom prst="rect">
            <a:avLst/>
          </a:prstGeom>
        </p:spPr>
      </p:pic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</a:rPr>
              <a:t>收银管理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406305" y="1321197"/>
            <a:ext cx="2707670" cy="93708"/>
          </a:xfrm>
          <a:prstGeom prst="rect">
            <a:avLst/>
          </a:prstGeom>
        </p:spPr>
      </p:pic>
      <p:sp>
        <p:nvSpPr>
          <p:cNvPr id="23564" name="TextBox 13"/>
          <p:cNvSpPr txBox="1"/>
          <p:nvPr/>
        </p:nvSpPr>
        <p:spPr>
          <a:xfrm>
            <a:off x="2707676" y="7884366"/>
            <a:ext cx="3109597" cy="2946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r" defTabSz="1216025">
              <a:lnSpc>
                <a:spcPct val="12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445469"/>
              </a:solidFill>
              <a:latin typeface="Arial" pitchFamily="34" charset="0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23565" name="TextBox 13"/>
          <p:cNvSpPr txBox="1"/>
          <p:nvPr/>
        </p:nvSpPr>
        <p:spPr>
          <a:xfrm>
            <a:off x="1759989" y="5430535"/>
            <a:ext cx="3113827" cy="2946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algn="r" defTabSz="1216025">
              <a:lnSpc>
                <a:spcPct val="120000"/>
              </a:lnSpc>
              <a:spcBef>
                <a:spcPct val="20000"/>
              </a:spcBef>
            </a:pPr>
            <a:endParaRPr lang="en-US" altLang="zh-CN" sz="1600" dirty="0">
              <a:solidFill>
                <a:srgbClr val="445469"/>
              </a:solidFill>
              <a:latin typeface="Arial" pitchFamily="34" charset="0"/>
              <a:ea typeface="微软雅黑" pitchFamily="2" charset="-122"/>
              <a:sym typeface="Arial" pitchFamily="34" charset="0"/>
            </a:endParaRPr>
          </a:p>
        </p:txBody>
      </p:sp>
      <p:sp>
        <p:nvSpPr>
          <p:cNvPr id="76" name="object 11"/>
          <p:cNvSpPr txBox="1"/>
          <p:nvPr/>
        </p:nvSpPr>
        <p:spPr>
          <a:xfrm>
            <a:off x="996315" y="2317115"/>
            <a:ext cx="7327900" cy="5770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</a:rPr>
              <a:t>识别会员、扫码销售、多支付方式、结账等功能高度集成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操作功能可配置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可快速前台发放会员卡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灵活的模糊查询功能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强大的快速结算能力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支持挂单、提单功能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支持跨店查库存、取货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O2O微订单无缝对接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商品原价、折扣情况一目了然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  <a:p>
            <a:pPr algn="l">
              <a:lnSpc>
                <a:spcPts val="4500"/>
              </a:lnSpc>
              <a:spcBef>
                <a:spcPts val="0"/>
              </a:spcBef>
              <a:buFont typeface="+mj-ea"/>
            </a:pPr>
            <a:r>
              <a:rPr lang="zh-CN" altLang="en-US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门店零维护</a:t>
            </a:r>
            <a:endParaRPr lang="zh-CN" altLang="en-US" sz="2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sp>
        <p:nvSpPr>
          <p:cNvPr id="98" name="object 33"/>
          <p:cNvSpPr txBox="1"/>
          <p:nvPr/>
        </p:nvSpPr>
        <p:spPr>
          <a:xfrm>
            <a:off x="10329545" y="7351395"/>
            <a:ext cx="5513705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p>
            <a:pPr marL="12700" defTabSz="-635">
              <a:tabLst>
                <a:tab pos="266700" algn="l"/>
              </a:tabLst>
            </a:pPr>
            <a:r>
              <a:rPr lang="en-US" altLang="zh-CN" sz="3200" spc="277" baseline="6000" dirty="0" smtClean="0">
                <a:solidFill>
                  <a:srgbClr val="006FC0"/>
                </a:solidFill>
                <a:latin typeface="Calibri"/>
                <a:cs typeface="Calibri"/>
              </a:rPr>
              <a:t>	</a:t>
            </a:r>
            <a:endParaRPr lang="zh-CN" altLang="en-US" sz="3200" dirty="0">
              <a:latin typeface="微软雅黑" pitchFamily="2" charset="-122"/>
              <a:cs typeface="微软雅黑" pitchFamily="2" charset="-122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782955" y="263906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783590" y="324421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784225" y="379793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84860" y="434276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85495" y="494792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86130" y="550164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86765" y="606996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787400" y="6614795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88035" y="721995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788670" y="7773670"/>
            <a:ext cx="76200" cy="762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470" y="2846705"/>
            <a:ext cx="10940415" cy="7047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a2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-17780"/>
            <a:ext cx="16269335" cy="10173335"/>
          </a:xfrm>
          <a:prstGeom prst="rect">
            <a:avLst/>
          </a:prstGeom>
        </p:spPr>
      </p:pic>
      <p:sp>
        <p:nvSpPr>
          <p:cNvPr id="9" name="TextBox 42"/>
          <p:cNvSpPr txBox="1"/>
          <p:nvPr/>
        </p:nvSpPr>
        <p:spPr>
          <a:xfrm>
            <a:off x="6334563" y="1111385"/>
            <a:ext cx="3583698" cy="547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3555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周边设置介绍</a:t>
            </a:r>
            <a:endParaRPr lang="zh-CN" altLang="en-US" sz="3555" b="1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</a:endParaRPr>
          </a:p>
        </p:txBody>
      </p:sp>
      <p:pic>
        <p:nvPicPr>
          <p:cNvPr id="44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0757" y="1321197"/>
            <a:ext cx="2707670" cy="93708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9262795" y="1321197"/>
            <a:ext cx="2707670" cy="93708"/>
          </a:xfrm>
          <a:prstGeom prst="rect">
            <a:avLst/>
          </a:prstGeom>
        </p:spPr>
      </p:pic>
      <p:sp>
        <p:nvSpPr>
          <p:cNvPr id="58" name="Freeform 81"/>
          <p:cNvSpPr/>
          <p:nvPr/>
        </p:nvSpPr>
        <p:spPr>
          <a:xfrm rot="2539609">
            <a:off x="8933237" y="6535353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59" name="Freeform 82"/>
          <p:cNvSpPr/>
          <p:nvPr/>
        </p:nvSpPr>
        <p:spPr>
          <a:xfrm>
            <a:off x="9170706" y="5470650"/>
            <a:ext cx="939984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0" name="Freeform 83"/>
          <p:cNvSpPr/>
          <p:nvPr/>
        </p:nvSpPr>
        <p:spPr>
          <a:xfrm rot="19060391">
            <a:off x="8933237" y="4405947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1" name="Freeform 85"/>
          <p:cNvSpPr/>
          <p:nvPr/>
        </p:nvSpPr>
        <p:spPr>
          <a:xfrm>
            <a:off x="9112059" y="2894153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Freeform 87"/>
          <p:cNvSpPr/>
          <p:nvPr/>
        </p:nvSpPr>
        <p:spPr>
          <a:xfrm>
            <a:off x="9875661" y="4810740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Freeform 89"/>
          <p:cNvSpPr/>
          <p:nvPr/>
        </p:nvSpPr>
        <p:spPr>
          <a:xfrm>
            <a:off x="9327324" y="6687007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Freeform 109"/>
          <p:cNvSpPr/>
          <p:nvPr/>
        </p:nvSpPr>
        <p:spPr>
          <a:xfrm>
            <a:off x="6899910" y="4518025"/>
            <a:ext cx="2072005" cy="2062480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006142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635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Freeform 28"/>
          <p:cNvSpPr/>
          <p:nvPr/>
        </p:nvSpPr>
        <p:spPr>
          <a:xfrm rot="19060391" flipH="1">
            <a:off x="6001376" y="6535353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6" name="Freeform 29"/>
          <p:cNvSpPr/>
          <p:nvPr/>
        </p:nvSpPr>
        <p:spPr>
          <a:xfrm flipH="1">
            <a:off x="5740166" y="5470650"/>
            <a:ext cx="939984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423229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7" name="Freeform 30"/>
          <p:cNvSpPr/>
          <p:nvPr/>
        </p:nvSpPr>
        <p:spPr>
          <a:xfrm rot="2539609" flipH="1">
            <a:off x="6001376" y="4405947"/>
            <a:ext cx="858746" cy="142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32211"/>
                </a:moveTo>
                <a:lnTo>
                  <a:pt x="386650" y="32211"/>
                </a:lnTo>
              </a:path>
            </a:pathLst>
          </a:custGeom>
          <a:noFill/>
          <a:ln w="12700" cap="flat" cmpd="sng" algn="ctr">
            <a:solidFill>
              <a:srgbClr val="7FB738"/>
            </a:solidFill>
            <a:prstDash val="solid"/>
            <a:headEnd type="oval"/>
            <a:tailEnd type="oval"/>
          </a:ln>
          <a:effectLst/>
        </p:spPr>
      </p:sp>
      <p:sp>
        <p:nvSpPr>
          <p:cNvPr id="68" name="Freeform 31"/>
          <p:cNvSpPr/>
          <p:nvPr/>
        </p:nvSpPr>
        <p:spPr>
          <a:xfrm>
            <a:off x="5100191" y="2894153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4355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Freeform 32"/>
          <p:cNvSpPr/>
          <p:nvPr/>
        </p:nvSpPr>
        <p:spPr>
          <a:xfrm>
            <a:off x="4542891" y="4810740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7075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Freeform 33"/>
          <p:cNvSpPr/>
          <p:nvPr/>
        </p:nvSpPr>
        <p:spPr>
          <a:xfrm>
            <a:off x="5057213" y="6687007"/>
            <a:ext cx="1468872" cy="1462253"/>
          </a:xfrm>
          <a:custGeom>
            <a:avLst/>
            <a:gdLst>
              <a:gd name="connsiteX0" fmla="*/ 0 w 661361"/>
              <a:gd name="connsiteY0" fmla="*/ 330681 h 661361"/>
              <a:gd name="connsiteX1" fmla="*/ 96855 w 661361"/>
              <a:gd name="connsiteY1" fmla="*/ 96854 h 661361"/>
              <a:gd name="connsiteX2" fmla="*/ 330682 w 661361"/>
              <a:gd name="connsiteY2" fmla="*/ 0 h 661361"/>
              <a:gd name="connsiteX3" fmla="*/ 564509 w 661361"/>
              <a:gd name="connsiteY3" fmla="*/ 96855 h 661361"/>
              <a:gd name="connsiteX4" fmla="*/ 661363 w 661361"/>
              <a:gd name="connsiteY4" fmla="*/ 330682 h 661361"/>
              <a:gd name="connsiteX5" fmla="*/ 564509 w 661361"/>
              <a:gd name="connsiteY5" fmla="*/ 564509 h 661361"/>
              <a:gd name="connsiteX6" fmla="*/ 330682 w 661361"/>
              <a:gd name="connsiteY6" fmla="*/ 661363 h 661361"/>
              <a:gd name="connsiteX7" fmla="*/ 96855 w 661361"/>
              <a:gd name="connsiteY7" fmla="*/ 564509 h 661361"/>
              <a:gd name="connsiteX8" fmla="*/ 1 w 661361"/>
              <a:gd name="connsiteY8" fmla="*/ 330682 h 661361"/>
              <a:gd name="connsiteX9" fmla="*/ 0 w 661361"/>
              <a:gd name="connsiteY9" fmla="*/ 330681 h 66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361" h="661361">
                <a:moveTo>
                  <a:pt x="0" y="330681"/>
                </a:moveTo>
                <a:cubicBezTo>
                  <a:pt x="0" y="242979"/>
                  <a:pt x="34840" y="158869"/>
                  <a:pt x="96855" y="96854"/>
                </a:cubicBezTo>
                <a:cubicBezTo>
                  <a:pt x="158870" y="34839"/>
                  <a:pt x="242980" y="0"/>
                  <a:pt x="330682" y="0"/>
                </a:cubicBezTo>
                <a:cubicBezTo>
                  <a:pt x="418384" y="0"/>
                  <a:pt x="502494" y="34840"/>
                  <a:pt x="564509" y="96855"/>
                </a:cubicBezTo>
                <a:cubicBezTo>
                  <a:pt x="626524" y="158870"/>
                  <a:pt x="661363" y="242980"/>
                  <a:pt x="661363" y="330682"/>
                </a:cubicBezTo>
                <a:cubicBezTo>
                  <a:pt x="661363" y="418384"/>
                  <a:pt x="626523" y="502494"/>
                  <a:pt x="564509" y="564509"/>
                </a:cubicBezTo>
                <a:cubicBezTo>
                  <a:pt x="502494" y="626524"/>
                  <a:pt x="418384" y="661363"/>
                  <a:pt x="330682" y="661363"/>
                </a:cubicBezTo>
                <a:cubicBezTo>
                  <a:pt x="242980" y="661363"/>
                  <a:pt x="158870" y="626523"/>
                  <a:pt x="96855" y="564509"/>
                </a:cubicBezTo>
                <a:cubicBezTo>
                  <a:pt x="34840" y="502494"/>
                  <a:pt x="1" y="418384"/>
                  <a:pt x="1" y="330682"/>
                </a:cubicBezTo>
                <a:lnTo>
                  <a:pt x="0" y="330681"/>
                </a:lnTo>
                <a:close/>
              </a:path>
            </a:pathLst>
          </a:custGeom>
          <a:solidFill>
            <a:srgbClr val="7FB738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189622" tIns="189622" rIns="189622" bIns="189622" numCol="1" spcCol="936" anchor="ctr" anchorCtr="0">
            <a:noAutofit/>
          </a:bodyPr>
          <a:p>
            <a:pPr algn="ctr" defTabSz="654685">
              <a:lnSpc>
                <a:spcPct val="90000"/>
              </a:lnSpc>
              <a:spcAft>
                <a:spcPct val="35000"/>
              </a:spcAft>
              <a:defRPr/>
            </a:pPr>
            <a:endParaRPr lang="en-US" sz="363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Freeform 62"/>
          <p:cNvSpPr>
            <a:spLocks noEditPoints="1"/>
          </p:cNvSpPr>
          <p:nvPr/>
        </p:nvSpPr>
        <p:spPr bwMode="auto">
          <a:xfrm>
            <a:off x="5539628" y="3329261"/>
            <a:ext cx="589998" cy="592037"/>
          </a:xfrm>
          <a:custGeom>
            <a:avLst/>
            <a:gdLst/>
            <a:ahLst/>
            <a:cxnLst>
              <a:cxn ang="0">
                <a:pos x="58" y="33"/>
              </a:cxn>
              <a:cxn ang="0">
                <a:pos x="57" y="34"/>
              </a:cxn>
              <a:cxn ang="0">
                <a:pos x="50" y="35"/>
              </a:cxn>
              <a:cxn ang="0">
                <a:pos x="49" y="39"/>
              </a:cxn>
              <a:cxn ang="0">
                <a:pos x="53" y="44"/>
              </a:cxn>
              <a:cxn ang="0">
                <a:pos x="53" y="45"/>
              </a:cxn>
              <a:cxn ang="0">
                <a:pos x="53" y="46"/>
              </a:cxn>
              <a:cxn ang="0">
                <a:pos x="45" y="53"/>
              </a:cxn>
              <a:cxn ang="0">
                <a:pos x="44" y="52"/>
              </a:cxn>
              <a:cxn ang="0">
                <a:pos x="39" y="48"/>
              </a:cxn>
              <a:cxn ang="0">
                <a:pos x="36" y="50"/>
              </a:cxn>
              <a:cxn ang="0">
                <a:pos x="34" y="57"/>
              </a:cxn>
              <a:cxn ang="0">
                <a:pos x="33" y="58"/>
              </a:cxn>
              <a:cxn ang="0">
                <a:pos x="25" y="58"/>
              </a:cxn>
              <a:cxn ang="0">
                <a:pos x="23" y="57"/>
              </a:cxn>
              <a:cxn ang="0">
                <a:pos x="22" y="50"/>
              </a:cxn>
              <a:cxn ang="0">
                <a:pos x="19" y="48"/>
              </a:cxn>
              <a:cxn ang="0">
                <a:pos x="14" y="52"/>
              </a:cxn>
              <a:cxn ang="0">
                <a:pos x="13" y="53"/>
              </a:cxn>
              <a:cxn ang="0">
                <a:pos x="12" y="52"/>
              </a:cxn>
              <a:cxn ang="0">
                <a:pos x="5" y="46"/>
              </a:cxn>
              <a:cxn ang="0">
                <a:pos x="5" y="45"/>
              </a:cxn>
              <a:cxn ang="0">
                <a:pos x="5" y="44"/>
              </a:cxn>
              <a:cxn ang="0">
                <a:pos x="9" y="39"/>
              </a:cxn>
              <a:cxn ang="0">
                <a:pos x="8" y="35"/>
              </a:cxn>
              <a:cxn ang="0">
                <a:pos x="1" y="34"/>
              </a:cxn>
              <a:cxn ang="0">
                <a:pos x="0" y="33"/>
              </a:cxn>
              <a:cxn ang="0">
                <a:pos x="0" y="24"/>
              </a:cxn>
              <a:cxn ang="0">
                <a:pos x="1" y="23"/>
              </a:cxn>
              <a:cxn ang="0">
                <a:pos x="8" y="22"/>
              </a:cxn>
              <a:cxn ang="0">
                <a:pos x="9" y="18"/>
              </a:cxn>
              <a:cxn ang="0">
                <a:pos x="5" y="13"/>
              </a:cxn>
              <a:cxn ang="0">
                <a:pos x="5" y="12"/>
              </a:cxn>
              <a:cxn ang="0">
                <a:pos x="5" y="11"/>
              </a:cxn>
              <a:cxn ang="0">
                <a:pos x="13" y="5"/>
              </a:cxn>
              <a:cxn ang="0">
                <a:pos x="14" y="5"/>
              </a:cxn>
              <a:cxn ang="0">
                <a:pos x="19" y="9"/>
              </a:cxn>
              <a:cxn ang="0">
                <a:pos x="22" y="8"/>
              </a:cxn>
              <a:cxn ang="0">
                <a:pos x="23" y="1"/>
              </a:cxn>
              <a:cxn ang="0">
                <a:pos x="25" y="0"/>
              </a:cxn>
              <a:cxn ang="0">
                <a:pos x="33" y="0"/>
              </a:cxn>
              <a:cxn ang="0">
                <a:pos x="34" y="1"/>
              </a:cxn>
              <a:cxn ang="0">
                <a:pos x="36" y="8"/>
              </a:cxn>
              <a:cxn ang="0">
                <a:pos x="39" y="9"/>
              </a:cxn>
              <a:cxn ang="0">
                <a:pos x="44" y="5"/>
              </a:cxn>
              <a:cxn ang="0">
                <a:pos x="45" y="5"/>
              </a:cxn>
              <a:cxn ang="0">
                <a:pos x="46" y="5"/>
              </a:cxn>
              <a:cxn ang="0">
                <a:pos x="52" y="12"/>
              </a:cxn>
              <a:cxn ang="0">
                <a:pos x="53" y="12"/>
              </a:cxn>
              <a:cxn ang="0">
                <a:pos x="52" y="13"/>
              </a:cxn>
              <a:cxn ang="0">
                <a:pos x="48" y="18"/>
              </a:cxn>
              <a:cxn ang="0">
                <a:pos x="50" y="22"/>
              </a:cxn>
              <a:cxn ang="0">
                <a:pos x="57" y="23"/>
              </a:cxn>
              <a:cxn ang="0">
                <a:pos x="58" y="25"/>
              </a:cxn>
              <a:cxn ang="0">
                <a:pos x="58" y="33"/>
              </a:cxn>
              <a:cxn ang="0">
                <a:pos x="29" y="19"/>
              </a:cxn>
              <a:cxn ang="0">
                <a:pos x="19" y="29"/>
              </a:cxn>
              <a:cxn ang="0">
                <a:pos x="29" y="38"/>
              </a:cxn>
              <a:cxn ang="0">
                <a:pos x="39" y="29"/>
              </a:cxn>
              <a:cxn ang="0">
                <a:pos x="29" y="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72" name="Freeform 66"/>
          <p:cNvSpPr>
            <a:spLocks noEditPoints="1"/>
          </p:cNvSpPr>
          <p:nvPr/>
        </p:nvSpPr>
        <p:spPr bwMode="auto">
          <a:xfrm>
            <a:off x="4933950" y="5276850"/>
            <a:ext cx="687705" cy="530860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73" name="Freeform 6"/>
          <p:cNvSpPr>
            <a:spLocks noEditPoints="1"/>
          </p:cNvSpPr>
          <p:nvPr/>
        </p:nvSpPr>
        <p:spPr bwMode="auto">
          <a:xfrm>
            <a:off x="5482590" y="7177405"/>
            <a:ext cx="619125" cy="482600"/>
          </a:xfrm>
          <a:custGeom>
            <a:avLst/>
            <a:gdLst/>
            <a:ahLst/>
            <a:cxnLst>
              <a:cxn ang="0">
                <a:pos x="64" y="48"/>
              </a:cxn>
              <a:cxn ang="0">
                <a:pos x="61" y="50"/>
              </a:cxn>
              <a:cxn ang="0">
                <a:pos x="2" y="50"/>
              </a:cxn>
              <a:cxn ang="0">
                <a:pos x="0" y="48"/>
              </a:cxn>
              <a:cxn ang="0">
                <a:pos x="0" y="43"/>
              </a:cxn>
              <a:cxn ang="0">
                <a:pos x="2" y="41"/>
              </a:cxn>
              <a:cxn ang="0">
                <a:pos x="61" y="41"/>
              </a:cxn>
              <a:cxn ang="0">
                <a:pos x="64" y="43"/>
              </a:cxn>
              <a:cxn ang="0">
                <a:pos x="64" y="48"/>
              </a:cxn>
              <a:cxn ang="0">
                <a:pos x="59" y="20"/>
              </a:cxn>
              <a:cxn ang="0">
                <a:pos x="57" y="23"/>
              </a:cxn>
              <a:cxn ang="0">
                <a:pos x="7" y="23"/>
              </a:cxn>
              <a:cxn ang="0">
                <a:pos x="4" y="20"/>
              </a:cxn>
              <a:cxn ang="0">
                <a:pos x="4" y="16"/>
              </a:cxn>
              <a:cxn ang="0">
                <a:pos x="7" y="13"/>
              </a:cxn>
              <a:cxn ang="0">
                <a:pos x="57" y="13"/>
              </a:cxn>
              <a:cxn ang="0">
                <a:pos x="59" y="16"/>
              </a:cxn>
              <a:cxn ang="0">
                <a:pos x="59" y="20"/>
              </a:cxn>
              <a:cxn ang="0">
                <a:pos x="50" y="34"/>
              </a:cxn>
              <a:cxn ang="0">
                <a:pos x="48" y="36"/>
              </a:cxn>
              <a:cxn ang="0">
                <a:pos x="16" y="36"/>
              </a:cxn>
              <a:cxn ang="0">
                <a:pos x="13" y="34"/>
              </a:cxn>
              <a:cxn ang="0">
                <a:pos x="13" y="29"/>
              </a:cxn>
              <a:cxn ang="0">
                <a:pos x="16" y="27"/>
              </a:cxn>
              <a:cxn ang="0">
                <a:pos x="48" y="27"/>
              </a:cxn>
              <a:cxn ang="0">
                <a:pos x="50" y="29"/>
              </a:cxn>
              <a:cxn ang="0">
                <a:pos x="50" y="34"/>
              </a:cxn>
              <a:cxn ang="0">
                <a:pos x="45" y="7"/>
              </a:cxn>
              <a:cxn ang="0">
                <a:pos x="43" y="9"/>
              </a:cxn>
              <a:cxn ang="0">
                <a:pos x="20" y="9"/>
              </a:cxn>
              <a:cxn ang="0">
                <a:pos x="18" y="7"/>
              </a:cxn>
              <a:cxn ang="0">
                <a:pos x="18" y="2"/>
              </a:cxn>
              <a:cxn ang="0">
                <a:pos x="20" y="0"/>
              </a:cxn>
              <a:cxn ang="0">
                <a:pos x="43" y="0"/>
              </a:cxn>
              <a:cxn ang="0">
                <a:pos x="45" y="2"/>
              </a:cxn>
              <a:cxn ang="0">
                <a:pos x="45" y="7"/>
              </a:cxn>
            </a:cxnLst>
            <a:rect l="0" t="0" r="r" b="b"/>
            <a:pathLst>
              <a:path w="64" h="50">
                <a:moveTo>
                  <a:pt x="64" y="48"/>
                </a:moveTo>
                <a:cubicBezTo>
                  <a:pt x="64" y="49"/>
                  <a:pt x="63" y="50"/>
                  <a:pt x="61" y="50"/>
                </a:cubicBezTo>
                <a:cubicBezTo>
                  <a:pt x="2" y="50"/>
                  <a:pt x="2" y="50"/>
                  <a:pt x="2" y="50"/>
                </a:cubicBezTo>
                <a:cubicBezTo>
                  <a:pt x="1" y="50"/>
                  <a:pt x="0" y="49"/>
                  <a:pt x="0" y="48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2"/>
                  <a:pt x="1" y="41"/>
                  <a:pt x="2" y="41"/>
                </a:cubicBezTo>
                <a:cubicBezTo>
                  <a:pt x="61" y="41"/>
                  <a:pt x="61" y="41"/>
                  <a:pt x="61" y="41"/>
                </a:cubicBezTo>
                <a:cubicBezTo>
                  <a:pt x="63" y="41"/>
                  <a:pt x="64" y="42"/>
                  <a:pt x="64" y="43"/>
                </a:cubicBezTo>
                <a:lnTo>
                  <a:pt x="64" y="48"/>
                </a:lnTo>
                <a:close/>
                <a:moveTo>
                  <a:pt x="59" y="20"/>
                </a:moveTo>
                <a:cubicBezTo>
                  <a:pt x="59" y="22"/>
                  <a:pt x="58" y="23"/>
                  <a:pt x="5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5" y="23"/>
                  <a:pt x="4" y="22"/>
                  <a:pt x="4" y="20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4"/>
                  <a:pt x="5" y="13"/>
                  <a:pt x="7" y="13"/>
                </a:cubicBezTo>
                <a:cubicBezTo>
                  <a:pt x="57" y="13"/>
                  <a:pt x="57" y="13"/>
                  <a:pt x="57" y="13"/>
                </a:cubicBezTo>
                <a:cubicBezTo>
                  <a:pt x="58" y="13"/>
                  <a:pt x="59" y="14"/>
                  <a:pt x="59" y="16"/>
                </a:cubicBezTo>
                <a:lnTo>
                  <a:pt x="59" y="20"/>
                </a:lnTo>
                <a:close/>
                <a:moveTo>
                  <a:pt x="50" y="34"/>
                </a:moveTo>
                <a:cubicBezTo>
                  <a:pt x="50" y="35"/>
                  <a:pt x="49" y="36"/>
                  <a:pt x="48" y="36"/>
                </a:cubicBezTo>
                <a:cubicBezTo>
                  <a:pt x="16" y="36"/>
                  <a:pt x="16" y="36"/>
                  <a:pt x="16" y="36"/>
                </a:cubicBezTo>
                <a:cubicBezTo>
                  <a:pt x="15" y="36"/>
                  <a:pt x="13" y="35"/>
                  <a:pt x="13" y="34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28"/>
                  <a:pt x="15" y="27"/>
                  <a:pt x="16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50" y="28"/>
                  <a:pt x="50" y="29"/>
                </a:cubicBezTo>
                <a:lnTo>
                  <a:pt x="50" y="34"/>
                </a:lnTo>
                <a:close/>
                <a:moveTo>
                  <a:pt x="45" y="7"/>
                </a:moveTo>
                <a:cubicBezTo>
                  <a:pt x="45" y="8"/>
                  <a:pt x="44" y="9"/>
                  <a:pt x="43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19" y="9"/>
                  <a:pt x="18" y="8"/>
                  <a:pt x="18" y="7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9" y="0"/>
                  <a:pt x="20" y="0"/>
                </a:cubicBezTo>
                <a:cubicBezTo>
                  <a:pt x="43" y="0"/>
                  <a:pt x="43" y="0"/>
                  <a:pt x="43" y="0"/>
                </a:cubicBezTo>
                <a:cubicBezTo>
                  <a:pt x="44" y="0"/>
                  <a:pt x="45" y="1"/>
                  <a:pt x="45" y="2"/>
                </a:cubicBezTo>
                <a:lnTo>
                  <a:pt x="45" y="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74" name="Freeform 57"/>
          <p:cNvSpPr>
            <a:spLocks noEditPoints="1"/>
          </p:cNvSpPr>
          <p:nvPr/>
        </p:nvSpPr>
        <p:spPr bwMode="auto">
          <a:xfrm>
            <a:off x="9535795" y="3350260"/>
            <a:ext cx="622300" cy="551180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75" name="Freeform 131"/>
          <p:cNvSpPr/>
          <p:nvPr/>
        </p:nvSpPr>
        <p:spPr bwMode="auto">
          <a:xfrm>
            <a:off x="10337165" y="5313045"/>
            <a:ext cx="497840" cy="502920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76" name="Freeform 5"/>
          <p:cNvSpPr>
            <a:spLocks noEditPoints="1"/>
          </p:cNvSpPr>
          <p:nvPr/>
        </p:nvSpPr>
        <p:spPr bwMode="auto">
          <a:xfrm>
            <a:off x="9733450" y="7091303"/>
            <a:ext cx="656616" cy="653657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255" y="135"/>
              </a:cxn>
              <a:cxn ang="0">
                <a:pos x="277" y="122"/>
              </a:cxn>
              <a:cxn ang="0">
                <a:pos x="303" y="116"/>
              </a:cxn>
              <a:cxn ang="0">
                <a:pos x="296" y="105"/>
              </a:cxn>
              <a:cxn ang="0">
                <a:pos x="278" y="89"/>
              </a:cxn>
              <a:cxn ang="0">
                <a:pos x="265" y="90"/>
              </a:cxn>
              <a:cxn ang="0">
                <a:pos x="256" y="82"/>
              </a:cxn>
              <a:cxn ang="0">
                <a:pos x="231" y="73"/>
              </a:cxn>
              <a:cxn ang="0">
                <a:pos x="234" y="98"/>
              </a:cxn>
              <a:cxn ang="0">
                <a:pos x="224" y="118"/>
              </a:cxn>
              <a:cxn ang="0">
                <a:pos x="205" y="103"/>
              </a:cxn>
              <a:cxn ang="0">
                <a:pos x="175" y="89"/>
              </a:cxn>
              <a:cxn ang="0">
                <a:pos x="183" y="68"/>
              </a:cxn>
              <a:cxn ang="0">
                <a:pos x="212" y="58"/>
              </a:cxn>
              <a:cxn ang="0">
                <a:pos x="207" y="47"/>
              </a:cxn>
              <a:cxn ang="0">
                <a:pos x="188" y="50"/>
              </a:cxn>
              <a:cxn ang="0">
                <a:pos x="168" y="37"/>
              </a:cxn>
              <a:cxn ang="0">
                <a:pos x="171" y="52"/>
              </a:cxn>
              <a:cxn ang="0">
                <a:pos x="157" y="52"/>
              </a:cxn>
              <a:cxn ang="0">
                <a:pos x="141" y="40"/>
              </a:cxn>
              <a:cxn ang="0">
                <a:pos x="126" y="47"/>
              </a:cxn>
              <a:cxn ang="0">
                <a:pos x="143" y="51"/>
              </a:cxn>
              <a:cxn ang="0">
                <a:pos x="131" y="58"/>
              </a:cxn>
              <a:cxn ang="0">
                <a:pos x="56" y="107"/>
              </a:cxn>
              <a:cxn ang="0">
                <a:pos x="65" y="118"/>
              </a:cxn>
              <a:cxn ang="0">
                <a:pos x="79" y="135"/>
              </a:cxn>
              <a:cxn ang="0">
                <a:pos x="74" y="158"/>
              </a:cxn>
              <a:cxn ang="0">
                <a:pos x="88" y="185"/>
              </a:cxn>
              <a:cxn ang="0">
                <a:pos x="108" y="214"/>
              </a:cxn>
              <a:cxn ang="0">
                <a:pos x="118" y="227"/>
              </a:cxn>
              <a:cxn ang="0">
                <a:pos x="105" y="197"/>
              </a:cxn>
              <a:cxn ang="0">
                <a:pos x="125" y="225"/>
              </a:cxn>
              <a:cxn ang="0">
                <a:pos x="150" y="255"/>
              </a:cxn>
              <a:cxn ang="0">
                <a:pos x="184" y="269"/>
              </a:cxn>
              <a:cxn ang="0">
                <a:pos x="213" y="290"/>
              </a:cxn>
              <a:cxn ang="0">
                <a:pos x="224" y="288"/>
              </a:cxn>
              <a:cxn ang="0">
                <a:pos x="212" y="268"/>
              </a:cxn>
              <a:cxn ang="0">
                <a:pos x="197" y="262"/>
              </a:cxn>
              <a:cxn ang="0">
                <a:pos x="194" y="239"/>
              </a:cxn>
              <a:cxn ang="0">
                <a:pos x="171" y="250"/>
              </a:cxn>
              <a:cxn ang="0">
                <a:pos x="168" y="210"/>
              </a:cxn>
              <a:cxn ang="0">
                <a:pos x="184" y="206"/>
              </a:cxn>
              <a:cxn ang="0">
                <a:pos x="196" y="202"/>
              </a:cxn>
              <a:cxn ang="0">
                <a:pos x="214" y="211"/>
              </a:cxn>
              <a:cxn ang="0">
                <a:pos x="221" y="205"/>
              </a:cxn>
              <a:cxn ang="0">
                <a:pos x="234" y="179"/>
              </a:cxn>
              <a:cxn ang="0">
                <a:pos x="233" y="171"/>
              </a:cxn>
              <a:cxn ang="0">
                <a:pos x="252" y="157"/>
              </a:cxn>
              <a:cxn ang="0">
                <a:pos x="266" y="143"/>
              </a:cxn>
              <a:cxn ang="0">
                <a:pos x="273" y="131"/>
              </a:cxn>
              <a:cxn ang="0">
                <a:pos x="255" y="135"/>
              </a:cxn>
              <a:cxn ang="0">
                <a:pos x="295" y="298"/>
              </a:cxn>
              <a:cxn ang="0">
                <a:pos x="272" y="288"/>
              </a:cxn>
              <a:cxn ang="0">
                <a:pos x="251" y="288"/>
              </a:cxn>
              <a:cxn ang="0">
                <a:pos x="236" y="286"/>
              </a:cxn>
              <a:cxn ang="0">
                <a:pos x="230" y="307"/>
              </a:cxn>
              <a:cxn ang="0">
                <a:pos x="223" y="335"/>
              </a:cxn>
              <a:cxn ang="0">
                <a:pos x="308" y="302"/>
              </a:cxn>
            </a:cxnLst>
            <a:rect l="0" t="0" r="r" b="b"/>
            <a:pathLst>
              <a:path w="384" h="384">
                <a:moveTo>
                  <a:pt x="384" y="192"/>
                </a:moveTo>
                <a:cubicBezTo>
                  <a:pt x="384" y="298"/>
                  <a:pt x="298" y="384"/>
                  <a:pt x="192" y="384"/>
                </a:cubicBezTo>
                <a:cubicBezTo>
                  <a:pt x="86" y="384"/>
                  <a:pt x="0" y="298"/>
                  <a:pt x="0" y="192"/>
                </a:cubicBezTo>
                <a:cubicBezTo>
                  <a:pt x="0" y="86"/>
                  <a:pt x="86" y="0"/>
                  <a:pt x="192" y="0"/>
                </a:cubicBezTo>
                <a:cubicBezTo>
                  <a:pt x="298" y="0"/>
                  <a:pt x="384" y="86"/>
                  <a:pt x="384" y="192"/>
                </a:cubicBezTo>
                <a:close/>
                <a:moveTo>
                  <a:pt x="255" y="135"/>
                </a:moveTo>
                <a:cubicBezTo>
                  <a:pt x="256" y="135"/>
                  <a:pt x="257" y="130"/>
                  <a:pt x="258" y="129"/>
                </a:cubicBezTo>
                <a:cubicBezTo>
                  <a:pt x="260" y="127"/>
                  <a:pt x="262" y="126"/>
                  <a:pt x="264" y="125"/>
                </a:cubicBezTo>
                <a:cubicBezTo>
                  <a:pt x="268" y="124"/>
                  <a:pt x="272" y="123"/>
                  <a:pt x="277" y="122"/>
                </a:cubicBezTo>
                <a:cubicBezTo>
                  <a:pt x="281" y="121"/>
                  <a:pt x="286" y="121"/>
                  <a:pt x="289" y="125"/>
                </a:cubicBezTo>
                <a:cubicBezTo>
                  <a:pt x="289" y="124"/>
                  <a:pt x="295" y="119"/>
                  <a:pt x="295" y="119"/>
                </a:cubicBezTo>
                <a:cubicBezTo>
                  <a:pt x="298" y="118"/>
                  <a:pt x="301" y="118"/>
                  <a:pt x="303" y="116"/>
                </a:cubicBezTo>
                <a:cubicBezTo>
                  <a:pt x="303" y="115"/>
                  <a:pt x="303" y="110"/>
                  <a:pt x="303" y="110"/>
                </a:cubicBezTo>
                <a:cubicBezTo>
                  <a:pt x="299" y="111"/>
                  <a:pt x="298" y="107"/>
                  <a:pt x="297" y="103"/>
                </a:cubicBezTo>
                <a:cubicBezTo>
                  <a:pt x="297" y="104"/>
                  <a:pt x="297" y="104"/>
                  <a:pt x="296" y="105"/>
                </a:cubicBezTo>
                <a:cubicBezTo>
                  <a:pt x="296" y="102"/>
                  <a:pt x="291" y="104"/>
                  <a:pt x="290" y="104"/>
                </a:cubicBezTo>
                <a:cubicBezTo>
                  <a:pt x="284" y="102"/>
                  <a:pt x="285" y="98"/>
                  <a:pt x="283" y="94"/>
                </a:cubicBezTo>
                <a:cubicBezTo>
                  <a:pt x="282" y="92"/>
                  <a:pt x="279" y="91"/>
                  <a:pt x="278" y="89"/>
                </a:cubicBezTo>
                <a:cubicBezTo>
                  <a:pt x="277" y="87"/>
                  <a:pt x="277" y="84"/>
                  <a:pt x="274" y="84"/>
                </a:cubicBezTo>
                <a:cubicBezTo>
                  <a:pt x="273" y="84"/>
                  <a:pt x="270" y="89"/>
                  <a:pt x="270" y="89"/>
                </a:cubicBezTo>
                <a:cubicBezTo>
                  <a:pt x="267" y="88"/>
                  <a:pt x="266" y="89"/>
                  <a:pt x="265" y="90"/>
                </a:cubicBezTo>
                <a:cubicBezTo>
                  <a:pt x="263" y="91"/>
                  <a:pt x="262" y="91"/>
                  <a:pt x="260" y="92"/>
                </a:cubicBezTo>
                <a:cubicBezTo>
                  <a:pt x="265" y="90"/>
                  <a:pt x="258" y="88"/>
                  <a:pt x="256" y="88"/>
                </a:cubicBezTo>
                <a:cubicBezTo>
                  <a:pt x="260" y="87"/>
                  <a:pt x="258" y="83"/>
                  <a:pt x="256" y="82"/>
                </a:cubicBezTo>
                <a:cubicBezTo>
                  <a:pt x="256" y="82"/>
                  <a:pt x="257" y="82"/>
                  <a:pt x="257" y="82"/>
                </a:cubicBezTo>
                <a:cubicBezTo>
                  <a:pt x="257" y="79"/>
                  <a:pt x="250" y="77"/>
                  <a:pt x="247" y="76"/>
                </a:cubicBezTo>
                <a:cubicBezTo>
                  <a:pt x="245" y="74"/>
                  <a:pt x="233" y="72"/>
                  <a:pt x="231" y="73"/>
                </a:cubicBezTo>
                <a:cubicBezTo>
                  <a:pt x="228" y="75"/>
                  <a:pt x="231" y="80"/>
                  <a:pt x="231" y="83"/>
                </a:cubicBezTo>
                <a:cubicBezTo>
                  <a:pt x="232" y="86"/>
                  <a:pt x="228" y="86"/>
                  <a:pt x="228" y="89"/>
                </a:cubicBezTo>
                <a:cubicBezTo>
                  <a:pt x="228" y="93"/>
                  <a:pt x="236" y="92"/>
                  <a:pt x="234" y="98"/>
                </a:cubicBezTo>
                <a:cubicBezTo>
                  <a:pt x="233" y="102"/>
                  <a:pt x="228" y="102"/>
                  <a:pt x="226" y="105"/>
                </a:cubicBezTo>
                <a:cubicBezTo>
                  <a:pt x="224" y="108"/>
                  <a:pt x="227" y="112"/>
                  <a:pt x="229" y="114"/>
                </a:cubicBezTo>
                <a:cubicBezTo>
                  <a:pt x="231" y="115"/>
                  <a:pt x="225" y="118"/>
                  <a:pt x="224" y="118"/>
                </a:cubicBezTo>
                <a:cubicBezTo>
                  <a:pt x="220" y="120"/>
                  <a:pt x="217" y="114"/>
                  <a:pt x="216" y="110"/>
                </a:cubicBezTo>
                <a:cubicBezTo>
                  <a:pt x="215" y="108"/>
                  <a:pt x="215" y="104"/>
                  <a:pt x="212" y="103"/>
                </a:cubicBezTo>
                <a:cubicBezTo>
                  <a:pt x="210" y="102"/>
                  <a:pt x="206" y="102"/>
                  <a:pt x="205" y="103"/>
                </a:cubicBezTo>
                <a:cubicBezTo>
                  <a:pt x="203" y="99"/>
                  <a:pt x="198" y="98"/>
                  <a:pt x="194" y="97"/>
                </a:cubicBezTo>
                <a:cubicBezTo>
                  <a:pt x="189" y="95"/>
                  <a:pt x="185" y="95"/>
                  <a:pt x="180" y="96"/>
                </a:cubicBezTo>
                <a:cubicBezTo>
                  <a:pt x="181" y="95"/>
                  <a:pt x="179" y="88"/>
                  <a:pt x="175" y="89"/>
                </a:cubicBezTo>
                <a:cubicBezTo>
                  <a:pt x="176" y="86"/>
                  <a:pt x="176" y="84"/>
                  <a:pt x="176" y="81"/>
                </a:cubicBezTo>
                <a:cubicBezTo>
                  <a:pt x="177" y="79"/>
                  <a:pt x="178" y="77"/>
                  <a:pt x="179" y="75"/>
                </a:cubicBezTo>
                <a:cubicBezTo>
                  <a:pt x="180" y="74"/>
                  <a:pt x="185" y="69"/>
                  <a:pt x="183" y="68"/>
                </a:cubicBezTo>
                <a:cubicBezTo>
                  <a:pt x="188" y="69"/>
                  <a:pt x="193" y="69"/>
                  <a:pt x="196" y="66"/>
                </a:cubicBezTo>
                <a:cubicBezTo>
                  <a:pt x="198" y="63"/>
                  <a:pt x="199" y="60"/>
                  <a:pt x="202" y="57"/>
                </a:cubicBezTo>
                <a:cubicBezTo>
                  <a:pt x="205" y="53"/>
                  <a:pt x="209" y="58"/>
                  <a:pt x="212" y="58"/>
                </a:cubicBezTo>
                <a:cubicBezTo>
                  <a:pt x="217" y="59"/>
                  <a:pt x="217" y="53"/>
                  <a:pt x="214" y="51"/>
                </a:cubicBezTo>
                <a:cubicBezTo>
                  <a:pt x="218" y="51"/>
                  <a:pt x="215" y="45"/>
                  <a:pt x="213" y="44"/>
                </a:cubicBezTo>
                <a:cubicBezTo>
                  <a:pt x="211" y="43"/>
                  <a:pt x="202" y="46"/>
                  <a:pt x="207" y="47"/>
                </a:cubicBezTo>
                <a:cubicBezTo>
                  <a:pt x="206" y="47"/>
                  <a:pt x="200" y="59"/>
                  <a:pt x="196" y="53"/>
                </a:cubicBezTo>
                <a:cubicBezTo>
                  <a:pt x="195" y="52"/>
                  <a:pt x="195" y="47"/>
                  <a:pt x="193" y="46"/>
                </a:cubicBezTo>
                <a:cubicBezTo>
                  <a:pt x="190" y="46"/>
                  <a:pt x="189" y="49"/>
                  <a:pt x="188" y="50"/>
                </a:cubicBezTo>
                <a:cubicBezTo>
                  <a:pt x="190" y="47"/>
                  <a:pt x="181" y="45"/>
                  <a:pt x="180" y="44"/>
                </a:cubicBezTo>
                <a:cubicBezTo>
                  <a:pt x="183" y="42"/>
                  <a:pt x="180" y="39"/>
                  <a:pt x="178" y="38"/>
                </a:cubicBezTo>
                <a:cubicBezTo>
                  <a:pt x="176" y="36"/>
                  <a:pt x="169" y="35"/>
                  <a:pt x="168" y="37"/>
                </a:cubicBezTo>
                <a:cubicBezTo>
                  <a:pt x="163" y="43"/>
                  <a:pt x="173" y="44"/>
                  <a:pt x="175" y="45"/>
                </a:cubicBezTo>
                <a:cubicBezTo>
                  <a:pt x="176" y="46"/>
                  <a:pt x="179" y="48"/>
                  <a:pt x="177" y="49"/>
                </a:cubicBezTo>
                <a:cubicBezTo>
                  <a:pt x="176" y="50"/>
                  <a:pt x="171" y="51"/>
                  <a:pt x="171" y="52"/>
                </a:cubicBezTo>
                <a:cubicBezTo>
                  <a:pt x="169" y="54"/>
                  <a:pt x="172" y="57"/>
                  <a:pt x="170" y="59"/>
                </a:cubicBezTo>
                <a:cubicBezTo>
                  <a:pt x="168" y="57"/>
                  <a:pt x="168" y="53"/>
                  <a:pt x="166" y="50"/>
                </a:cubicBezTo>
                <a:cubicBezTo>
                  <a:pt x="168" y="53"/>
                  <a:pt x="157" y="52"/>
                  <a:pt x="157" y="52"/>
                </a:cubicBezTo>
                <a:cubicBezTo>
                  <a:pt x="154" y="52"/>
                  <a:pt x="148" y="54"/>
                  <a:pt x="145" y="50"/>
                </a:cubicBezTo>
                <a:cubicBezTo>
                  <a:pt x="144" y="49"/>
                  <a:pt x="144" y="44"/>
                  <a:pt x="146" y="45"/>
                </a:cubicBezTo>
                <a:cubicBezTo>
                  <a:pt x="144" y="43"/>
                  <a:pt x="142" y="41"/>
                  <a:pt x="141" y="40"/>
                </a:cubicBezTo>
                <a:cubicBezTo>
                  <a:pt x="132" y="43"/>
                  <a:pt x="125" y="47"/>
                  <a:pt x="117" y="51"/>
                </a:cubicBezTo>
                <a:cubicBezTo>
                  <a:pt x="118" y="51"/>
                  <a:pt x="119" y="51"/>
                  <a:pt x="120" y="50"/>
                </a:cubicBezTo>
                <a:cubicBezTo>
                  <a:pt x="122" y="50"/>
                  <a:pt x="124" y="48"/>
                  <a:pt x="126" y="47"/>
                </a:cubicBezTo>
                <a:cubicBezTo>
                  <a:pt x="128" y="46"/>
                  <a:pt x="134" y="43"/>
                  <a:pt x="136" y="46"/>
                </a:cubicBezTo>
                <a:cubicBezTo>
                  <a:pt x="137" y="45"/>
                  <a:pt x="137" y="45"/>
                  <a:pt x="138" y="44"/>
                </a:cubicBezTo>
                <a:cubicBezTo>
                  <a:pt x="139" y="46"/>
                  <a:pt x="141" y="48"/>
                  <a:pt x="143" y="51"/>
                </a:cubicBezTo>
                <a:cubicBezTo>
                  <a:pt x="141" y="50"/>
                  <a:pt x="137" y="50"/>
                  <a:pt x="135" y="50"/>
                </a:cubicBezTo>
                <a:cubicBezTo>
                  <a:pt x="133" y="51"/>
                  <a:pt x="130" y="51"/>
                  <a:pt x="130" y="53"/>
                </a:cubicBezTo>
                <a:cubicBezTo>
                  <a:pt x="130" y="55"/>
                  <a:pt x="131" y="57"/>
                  <a:pt x="131" y="58"/>
                </a:cubicBezTo>
                <a:cubicBezTo>
                  <a:pt x="128" y="56"/>
                  <a:pt x="125" y="52"/>
                  <a:pt x="121" y="51"/>
                </a:cubicBezTo>
                <a:cubicBezTo>
                  <a:pt x="119" y="51"/>
                  <a:pt x="117" y="51"/>
                  <a:pt x="115" y="52"/>
                </a:cubicBezTo>
                <a:cubicBezTo>
                  <a:pt x="91" y="65"/>
                  <a:pt x="71" y="84"/>
                  <a:pt x="56" y="107"/>
                </a:cubicBezTo>
                <a:cubicBezTo>
                  <a:pt x="57" y="108"/>
                  <a:pt x="58" y="109"/>
                  <a:pt x="59" y="109"/>
                </a:cubicBezTo>
                <a:cubicBezTo>
                  <a:pt x="62" y="110"/>
                  <a:pt x="59" y="117"/>
                  <a:pt x="64" y="113"/>
                </a:cubicBezTo>
                <a:cubicBezTo>
                  <a:pt x="66" y="115"/>
                  <a:pt x="66" y="116"/>
                  <a:pt x="65" y="118"/>
                </a:cubicBezTo>
                <a:cubicBezTo>
                  <a:pt x="65" y="118"/>
                  <a:pt x="75" y="124"/>
                  <a:pt x="76" y="125"/>
                </a:cubicBezTo>
                <a:cubicBezTo>
                  <a:pt x="78" y="126"/>
                  <a:pt x="80" y="128"/>
                  <a:pt x="81" y="130"/>
                </a:cubicBezTo>
                <a:cubicBezTo>
                  <a:pt x="82" y="132"/>
                  <a:pt x="80" y="134"/>
                  <a:pt x="79" y="135"/>
                </a:cubicBezTo>
                <a:cubicBezTo>
                  <a:pt x="78" y="134"/>
                  <a:pt x="75" y="130"/>
                  <a:pt x="74" y="131"/>
                </a:cubicBezTo>
                <a:cubicBezTo>
                  <a:pt x="73" y="133"/>
                  <a:pt x="74" y="139"/>
                  <a:pt x="77" y="139"/>
                </a:cubicBezTo>
                <a:cubicBezTo>
                  <a:pt x="73" y="139"/>
                  <a:pt x="75" y="155"/>
                  <a:pt x="74" y="158"/>
                </a:cubicBezTo>
                <a:cubicBezTo>
                  <a:pt x="74" y="158"/>
                  <a:pt x="74" y="158"/>
                  <a:pt x="74" y="158"/>
                </a:cubicBezTo>
                <a:cubicBezTo>
                  <a:pt x="73" y="161"/>
                  <a:pt x="76" y="173"/>
                  <a:pt x="81" y="172"/>
                </a:cubicBezTo>
                <a:cubicBezTo>
                  <a:pt x="78" y="172"/>
                  <a:pt x="87" y="184"/>
                  <a:pt x="88" y="185"/>
                </a:cubicBezTo>
                <a:cubicBezTo>
                  <a:pt x="91" y="187"/>
                  <a:pt x="95" y="188"/>
                  <a:pt x="97" y="192"/>
                </a:cubicBezTo>
                <a:cubicBezTo>
                  <a:pt x="100" y="195"/>
                  <a:pt x="100" y="201"/>
                  <a:pt x="103" y="203"/>
                </a:cubicBezTo>
                <a:cubicBezTo>
                  <a:pt x="102" y="206"/>
                  <a:pt x="108" y="210"/>
                  <a:pt x="108" y="214"/>
                </a:cubicBezTo>
                <a:cubicBezTo>
                  <a:pt x="108" y="214"/>
                  <a:pt x="107" y="214"/>
                  <a:pt x="107" y="215"/>
                </a:cubicBezTo>
                <a:cubicBezTo>
                  <a:pt x="108" y="218"/>
                  <a:pt x="113" y="218"/>
                  <a:pt x="115" y="221"/>
                </a:cubicBezTo>
                <a:cubicBezTo>
                  <a:pt x="116" y="223"/>
                  <a:pt x="115" y="228"/>
                  <a:pt x="118" y="227"/>
                </a:cubicBezTo>
                <a:cubicBezTo>
                  <a:pt x="118" y="222"/>
                  <a:pt x="115" y="216"/>
                  <a:pt x="112" y="212"/>
                </a:cubicBezTo>
                <a:cubicBezTo>
                  <a:pt x="110" y="209"/>
                  <a:pt x="109" y="207"/>
                  <a:pt x="108" y="204"/>
                </a:cubicBezTo>
                <a:cubicBezTo>
                  <a:pt x="106" y="202"/>
                  <a:pt x="106" y="199"/>
                  <a:pt x="105" y="197"/>
                </a:cubicBezTo>
                <a:cubicBezTo>
                  <a:pt x="106" y="197"/>
                  <a:pt x="112" y="199"/>
                  <a:pt x="111" y="200"/>
                </a:cubicBezTo>
                <a:cubicBezTo>
                  <a:pt x="109" y="205"/>
                  <a:pt x="119" y="214"/>
                  <a:pt x="122" y="217"/>
                </a:cubicBezTo>
                <a:cubicBezTo>
                  <a:pt x="123" y="218"/>
                  <a:pt x="128" y="225"/>
                  <a:pt x="125" y="225"/>
                </a:cubicBezTo>
                <a:cubicBezTo>
                  <a:pt x="129" y="225"/>
                  <a:pt x="133" y="230"/>
                  <a:pt x="135" y="233"/>
                </a:cubicBezTo>
                <a:cubicBezTo>
                  <a:pt x="137" y="236"/>
                  <a:pt x="136" y="241"/>
                  <a:pt x="138" y="245"/>
                </a:cubicBezTo>
                <a:cubicBezTo>
                  <a:pt x="139" y="250"/>
                  <a:pt x="146" y="252"/>
                  <a:pt x="150" y="255"/>
                </a:cubicBezTo>
                <a:cubicBezTo>
                  <a:pt x="154" y="256"/>
                  <a:pt x="157" y="259"/>
                  <a:pt x="160" y="260"/>
                </a:cubicBezTo>
                <a:cubicBezTo>
                  <a:pt x="166" y="262"/>
                  <a:pt x="167" y="260"/>
                  <a:pt x="171" y="260"/>
                </a:cubicBezTo>
                <a:cubicBezTo>
                  <a:pt x="178" y="259"/>
                  <a:pt x="179" y="266"/>
                  <a:pt x="184" y="269"/>
                </a:cubicBezTo>
                <a:cubicBezTo>
                  <a:pt x="187" y="270"/>
                  <a:pt x="194" y="273"/>
                  <a:pt x="198" y="271"/>
                </a:cubicBezTo>
                <a:cubicBezTo>
                  <a:pt x="196" y="272"/>
                  <a:pt x="203" y="282"/>
                  <a:pt x="204" y="283"/>
                </a:cubicBezTo>
                <a:cubicBezTo>
                  <a:pt x="206" y="286"/>
                  <a:pt x="210" y="287"/>
                  <a:pt x="213" y="290"/>
                </a:cubicBezTo>
                <a:cubicBezTo>
                  <a:pt x="213" y="290"/>
                  <a:pt x="214" y="289"/>
                  <a:pt x="214" y="288"/>
                </a:cubicBezTo>
                <a:cubicBezTo>
                  <a:pt x="213" y="291"/>
                  <a:pt x="218" y="296"/>
                  <a:pt x="221" y="296"/>
                </a:cubicBezTo>
                <a:cubicBezTo>
                  <a:pt x="223" y="295"/>
                  <a:pt x="224" y="290"/>
                  <a:pt x="224" y="288"/>
                </a:cubicBezTo>
                <a:cubicBezTo>
                  <a:pt x="219" y="290"/>
                  <a:pt x="215" y="288"/>
                  <a:pt x="212" y="283"/>
                </a:cubicBezTo>
                <a:cubicBezTo>
                  <a:pt x="211" y="282"/>
                  <a:pt x="207" y="275"/>
                  <a:pt x="211" y="275"/>
                </a:cubicBezTo>
                <a:cubicBezTo>
                  <a:pt x="216" y="275"/>
                  <a:pt x="212" y="271"/>
                  <a:pt x="212" y="268"/>
                </a:cubicBezTo>
                <a:cubicBezTo>
                  <a:pt x="211" y="264"/>
                  <a:pt x="208" y="262"/>
                  <a:pt x="206" y="259"/>
                </a:cubicBezTo>
                <a:cubicBezTo>
                  <a:pt x="205" y="262"/>
                  <a:pt x="200" y="261"/>
                  <a:pt x="198" y="259"/>
                </a:cubicBezTo>
                <a:cubicBezTo>
                  <a:pt x="198" y="259"/>
                  <a:pt x="197" y="261"/>
                  <a:pt x="197" y="262"/>
                </a:cubicBezTo>
                <a:cubicBezTo>
                  <a:pt x="196" y="262"/>
                  <a:pt x="195" y="262"/>
                  <a:pt x="194" y="261"/>
                </a:cubicBezTo>
                <a:cubicBezTo>
                  <a:pt x="194" y="258"/>
                  <a:pt x="194" y="255"/>
                  <a:pt x="195" y="251"/>
                </a:cubicBezTo>
                <a:cubicBezTo>
                  <a:pt x="196" y="247"/>
                  <a:pt x="205" y="238"/>
                  <a:pt x="194" y="239"/>
                </a:cubicBezTo>
                <a:cubicBezTo>
                  <a:pt x="190" y="239"/>
                  <a:pt x="188" y="240"/>
                  <a:pt x="187" y="244"/>
                </a:cubicBezTo>
                <a:cubicBezTo>
                  <a:pt x="186" y="247"/>
                  <a:pt x="186" y="249"/>
                  <a:pt x="183" y="251"/>
                </a:cubicBezTo>
                <a:cubicBezTo>
                  <a:pt x="181" y="252"/>
                  <a:pt x="173" y="251"/>
                  <a:pt x="171" y="250"/>
                </a:cubicBezTo>
                <a:cubicBezTo>
                  <a:pt x="166" y="247"/>
                  <a:pt x="163" y="239"/>
                  <a:pt x="163" y="234"/>
                </a:cubicBezTo>
                <a:cubicBezTo>
                  <a:pt x="163" y="227"/>
                  <a:pt x="166" y="221"/>
                  <a:pt x="163" y="215"/>
                </a:cubicBezTo>
                <a:cubicBezTo>
                  <a:pt x="164" y="213"/>
                  <a:pt x="166" y="211"/>
                  <a:pt x="168" y="210"/>
                </a:cubicBezTo>
                <a:cubicBezTo>
                  <a:pt x="169" y="209"/>
                  <a:pt x="171" y="210"/>
                  <a:pt x="172" y="207"/>
                </a:cubicBezTo>
                <a:cubicBezTo>
                  <a:pt x="171" y="207"/>
                  <a:pt x="170" y="206"/>
                  <a:pt x="170" y="206"/>
                </a:cubicBezTo>
                <a:cubicBezTo>
                  <a:pt x="173" y="208"/>
                  <a:pt x="180" y="203"/>
                  <a:pt x="184" y="206"/>
                </a:cubicBezTo>
                <a:cubicBezTo>
                  <a:pt x="186" y="207"/>
                  <a:pt x="188" y="208"/>
                  <a:pt x="189" y="205"/>
                </a:cubicBezTo>
                <a:cubicBezTo>
                  <a:pt x="189" y="205"/>
                  <a:pt x="187" y="202"/>
                  <a:pt x="188" y="200"/>
                </a:cubicBezTo>
                <a:cubicBezTo>
                  <a:pt x="189" y="204"/>
                  <a:pt x="192" y="205"/>
                  <a:pt x="196" y="202"/>
                </a:cubicBezTo>
                <a:cubicBezTo>
                  <a:pt x="197" y="203"/>
                  <a:pt x="201" y="203"/>
                  <a:pt x="204" y="204"/>
                </a:cubicBezTo>
                <a:cubicBezTo>
                  <a:pt x="207" y="206"/>
                  <a:pt x="207" y="209"/>
                  <a:pt x="211" y="205"/>
                </a:cubicBezTo>
                <a:cubicBezTo>
                  <a:pt x="213" y="208"/>
                  <a:pt x="213" y="208"/>
                  <a:pt x="214" y="211"/>
                </a:cubicBezTo>
                <a:cubicBezTo>
                  <a:pt x="214" y="214"/>
                  <a:pt x="216" y="221"/>
                  <a:pt x="218" y="222"/>
                </a:cubicBezTo>
                <a:cubicBezTo>
                  <a:pt x="224" y="225"/>
                  <a:pt x="222" y="217"/>
                  <a:pt x="222" y="214"/>
                </a:cubicBezTo>
                <a:cubicBezTo>
                  <a:pt x="222" y="213"/>
                  <a:pt x="222" y="205"/>
                  <a:pt x="221" y="205"/>
                </a:cubicBezTo>
                <a:cubicBezTo>
                  <a:pt x="213" y="203"/>
                  <a:pt x="216" y="197"/>
                  <a:pt x="221" y="193"/>
                </a:cubicBezTo>
                <a:cubicBezTo>
                  <a:pt x="222" y="192"/>
                  <a:pt x="227" y="190"/>
                  <a:pt x="230" y="188"/>
                </a:cubicBezTo>
                <a:cubicBezTo>
                  <a:pt x="232" y="186"/>
                  <a:pt x="235" y="183"/>
                  <a:pt x="234" y="179"/>
                </a:cubicBezTo>
                <a:cubicBezTo>
                  <a:pt x="235" y="179"/>
                  <a:pt x="236" y="178"/>
                  <a:pt x="236" y="177"/>
                </a:cubicBezTo>
                <a:cubicBezTo>
                  <a:pt x="236" y="177"/>
                  <a:pt x="233" y="174"/>
                  <a:pt x="232" y="175"/>
                </a:cubicBezTo>
                <a:cubicBezTo>
                  <a:pt x="234" y="174"/>
                  <a:pt x="234" y="172"/>
                  <a:pt x="233" y="171"/>
                </a:cubicBezTo>
                <a:cubicBezTo>
                  <a:pt x="235" y="169"/>
                  <a:pt x="234" y="166"/>
                  <a:pt x="236" y="165"/>
                </a:cubicBezTo>
                <a:cubicBezTo>
                  <a:pt x="239" y="169"/>
                  <a:pt x="245" y="165"/>
                  <a:pt x="242" y="162"/>
                </a:cubicBezTo>
                <a:cubicBezTo>
                  <a:pt x="244" y="158"/>
                  <a:pt x="250" y="160"/>
                  <a:pt x="252" y="157"/>
                </a:cubicBezTo>
                <a:cubicBezTo>
                  <a:pt x="255" y="158"/>
                  <a:pt x="253" y="153"/>
                  <a:pt x="255" y="150"/>
                </a:cubicBezTo>
                <a:cubicBezTo>
                  <a:pt x="256" y="148"/>
                  <a:pt x="259" y="148"/>
                  <a:pt x="262" y="147"/>
                </a:cubicBezTo>
                <a:cubicBezTo>
                  <a:pt x="262" y="147"/>
                  <a:pt x="268" y="143"/>
                  <a:pt x="266" y="143"/>
                </a:cubicBezTo>
                <a:cubicBezTo>
                  <a:pt x="270" y="144"/>
                  <a:pt x="279" y="139"/>
                  <a:pt x="272" y="135"/>
                </a:cubicBezTo>
                <a:cubicBezTo>
                  <a:pt x="273" y="133"/>
                  <a:pt x="270" y="132"/>
                  <a:pt x="268" y="132"/>
                </a:cubicBezTo>
                <a:cubicBezTo>
                  <a:pt x="269" y="131"/>
                  <a:pt x="272" y="132"/>
                  <a:pt x="273" y="131"/>
                </a:cubicBezTo>
                <a:cubicBezTo>
                  <a:pt x="276" y="129"/>
                  <a:pt x="274" y="128"/>
                  <a:pt x="271" y="127"/>
                </a:cubicBezTo>
                <a:cubicBezTo>
                  <a:pt x="268" y="126"/>
                  <a:pt x="263" y="128"/>
                  <a:pt x="261" y="130"/>
                </a:cubicBezTo>
                <a:cubicBezTo>
                  <a:pt x="259" y="132"/>
                  <a:pt x="257" y="134"/>
                  <a:pt x="255" y="135"/>
                </a:cubicBezTo>
                <a:close/>
                <a:moveTo>
                  <a:pt x="308" y="302"/>
                </a:moveTo>
                <a:cubicBezTo>
                  <a:pt x="306" y="301"/>
                  <a:pt x="303" y="301"/>
                  <a:pt x="301" y="300"/>
                </a:cubicBezTo>
                <a:cubicBezTo>
                  <a:pt x="299" y="300"/>
                  <a:pt x="298" y="299"/>
                  <a:pt x="295" y="298"/>
                </a:cubicBezTo>
                <a:cubicBezTo>
                  <a:pt x="296" y="293"/>
                  <a:pt x="290" y="292"/>
                  <a:pt x="287" y="289"/>
                </a:cubicBezTo>
                <a:cubicBezTo>
                  <a:pt x="284" y="287"/>
                  <a:pt x="282" y="284"/>
                  <a:pt x="277" y="285"/>
                </a:cubicBezTo>
                <a:cubicBezTo>
                  <a:pt x="276" y="285"/>
                  <a:pt x="271" y="287"/>
                  <a:pt x="272" y="288"/>
                </a:cubicBezTo>
                <a:cubicBezTo>
                  <a:pt x="269" y="285"/>
                  <a:pt x="268" y="284"/>
                  <a:pt x="263" y="282"/>
                </a:cubicBezTo>
                <a:cubicBezTo>
                  <a:pt x="259" y="281"/>
                  <a:pt x="257" y="276"/>
                  <a:pt x="253" y="281"/>
                </a:cubicBezTo>
                <a:cubicBezTo>
                  <a:pt x="251" y="283"/>
                  <a:pt x="252" y="286"/>
                  <a:pt x="251" y="288"/>
                </a:cubicBezTo>
                <a:cubicBezTo>
                  <a:pt x="247" y="285"/>
                  <a:pt x="254" y="282"/>
                  <a:pt x="251" y="279"/>
                </a:cubicBezTo>
                <a:cubicBezTo>
                  <a:pt x="248" y="275"/>
                  <a:pt x="243" y="281"/>
                  <a:pt x="240" y="282"/>
                </a:cubicBezTo>
                <a:cubicBezTo>
                  <a:pt x="239" y="284"/>
                  <a:pt x="237" y="284"/>
                  <a:pt x="236" y="286"/>
                </a:cubicBezTo>
                <a:cubicBezTo>
                  <a:pt x="235" y="287"/>
                  <a:pt x="234" y="290"/>
                  <a:pt x="233" y="291"/>
                </a:cubicBezTo>
                <a:cubicBezTo>
                  <a:pt x="233" y="289"/>
                  <a:pt x="228" y="290"/>
                  <a:pt x="228" y="288"/>
                </a:cubicBezTo>
                <a:cubicBezTo>
                  <a:pt x="229" y="294"/>
                  <a:pt x="229" y="301"/>
                  <a:pt x="230" y="307"/>
                </a:cubicBezTo>
                <a:cubicBezTo>
                  <a:pt x="231" y="310"/>
                  <a:pt x="230" y="316"/>
                  <a:pt x="227" y="319"/>
                </a:cubicBezTo>
                <a:cubicBezTo>
                  <a:pt x="224" y="321"/>
                  <a:pt x="221" y="324"/>
                  <a:pt x="220" y="329"/>
                </a:cubicBezTo>
                <a:cubicBezTo>
                  <a:pt x="220" y="332"/>
                  <a:pt x="220" y="334"/>
                  <a:pt x="223" y="335"/>
                </a:cubicBezTo>
                <a:cubicBezTo>
                  <a:pt x="223" y="339"/>
                  <a:pt x="219" y="342"/>
                  <a:pt x="219" y="346"/>
                </a:cubicBezTo>
                <a:cubicBezTo>
                  <a:pt x="219" y="346"/>
                  <a:pt x="220" y="348"/>
                  <a:pt x="220" y="350"/>
                </a:cubicBezTo>
                <a:cubicBezTo>
                  <a:pt x="254" y="344"/>
                  <a:pt x="285" y="327"/>
                  <a:pt x="308" y="302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77" name="Freeform 42"/>
          <p:cNvSpPr>
            <a:spLocks noEditPoints="1"/>
          </p:cNvSpPr>
          <p:nvPr/>
        </p:nvSpPr>
        <p:spPr bwMode="auto">
          <a:xfrm>
            <a:off x="7431026" y="5116621"/>
            <a:ext cx="1008648" cy="864289"/>
          </a:xfrm>
          <a:custGeom>
            <a:avLst/>
            <a:gdLst/>
            <a:ahLst/>
            <a:cxnLst>
              <a:cxn ang="0">
                <a:pos x="73" y="47"/>
              </a:cxn>
              <a:cxn ang="0">
                <a:pos x="67" y="53"/>
              </a:cxn>
              <a:cxn ang="0">
                <a:pos x="46" y="53"/>
              </a:cxn>
              <a:cxn ang="0">
                <a:pos x="48" y="60"/>
              </a:cxn>
              <a:cxn ang="0">
                <a:pos x="46" y="63"/>
              </a:cxn>
              <a:cxn ang="0">
                <a:pos x="26" y="63"/>
              </a:cxn>
              <a:cxn ang="0">
                <a:pos x="24" y="60"/>
              </a:cxn>
              <a:cxn ang="0">
                <a:pos x="26" y="53"/>
              </a:cxn>
              <a:cxn ang="0">
                <a:pos x="6" y="53"/>
              </a:cxn>
              <a:cxn ang="0">
                <a:pos x="0" y="47"/>
              </a:cxn>
              <a:cxn ang="0">
                <a:pos x="0" y="6"/>
              </a:cxn>
              <a:cxn ang="0">
                <a:pos x="6" y="0"/>
              </a:cxn>
              <a:cxn ang="0">
                <a:pos x="67" y="0"/>
              </a:cxn>
              <a:cxn ang="0">
                <a:pos x="73" y="6"/>
              </a:cxn>
              <a:cxn ang="0">
                <a:pos x="73" y="47"/>
              </a:cxn>
              <a:cxn ang="0">
                <a:pos x="68" y="6"/>
              </a:cxn>
              <a:cxn ang="0">
                <a:pos x="67" y="5"/>
              </a:cxn>
              <a:cxn ang="0">
                <a:pos x="6" y="5"/>
              </a:cxn>
              <a:cxn ang="0">
                <a:pos x="5" y="6"/>
              </a:cxn>
              <a:cxn ang="0">
                <a:pos x="5" y="37"/>
              </a:cxn>
              <a:cxn ang="0">
                <a:pos x="6" y="39"/>
              </a:cxn>
              <a:cxn ang="0">
                <a:pos x="67" y="39"/>
              </a:cxn>
              <a:cxn ang="0">
                <a:pos x="68" y="37"/>
              </a:cxn>
              <a:cxn ang="0">
                <a:pos x="68" y="6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62993" tIns="81497" rIns="162993" bIns="81497" numCol="1" anchor="t" anchorCtr="0" compatLnSpc="1"/>
          <a:p>
            <a:pPr defTabSz="1013460">
              <a:defRPr/>
            </a:pPr>
            <a:endParaRPr lang="en-US" sz="3630" kern="0">
              <a:solidFill>
                <a:srgbClr val="262626"/>
              </a:solidFill>
              <a:latin typeface="Arial"/>
            </a:endParaRPr>
          </a:p>
        </p:txBody>
      </p:sp>
      <p:sp>
        <p:nvSpPr>
          <p:cNvPr id="78" name="矩形 77"/>
          <p:cNvSpPr>
            <a:spLocks noChangeArrowheads="1"/>
          </p:cNvSpPr>
          <p:nvPr/>
        </p:nvSpPr>
        <p:spPr bwMode="auto">
          <a:xfrm>
            <a:off x="10854055" y="2695575"/>
            <a:ext cx="37293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条码标签机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79" name="文本框 40"/>
          <p:cNvSpPr txBox="1"/>
          <p:nvPr/>
        </p:nvSpPr>
        <p:spPr>
          <a:xfrm>
            <a:off x="10868025" y="3268980"/>
            <a:ext cx="4143375" cy="1045210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在后台使用条码价签功能打印出价格标签、条码价签等</a:t>
            </a:r>
            <a:endParaRPr lang="zh-CN" altLang="en-US" sz="2000" noProof="1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80" name="矩形 79"/>
          <p:cNvSpPr>
            <a:spLocks noChangeArrowheads="1"/>
          </p:cNvSpPr>
          <p:nvPr/>
        </p:nvSpPr>
        <p:spPr bwMode="auto">
          <a:xfrm>
            <a:off x="11525885" y="4892040"/>
            <a:ext cx="456501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l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会员读卡器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81" name="文本框 40"/>
          <p:cNvSpPr txBox="1"/>
          <p:nvPr/>
        </p:nvSpPr>
        <p:spPr>
          <a:xfrm>
            <a:off x="11525885" y="5465445"/>
            <a:ext cx="456501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IC卡</a:t>
            </a:r>
            <a:r>
              <a:rPr lang="en-US" altLang="zh-CN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/</a:t>
            </a: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储值卡可用读卡器来获取到会员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82" name="矩形 81"/>
          <p:cNvSpPr>
            <a:spLocks noChangeArrowheads="1"/>
          </p:cNvSpPr>
          <p:nvPr/>
        </p:nvSpPr>
        <p:spPr bwMode="auto">
          <a:xfrm>
            <a:off x="10944225" y="6847205"/>
            <a:ext cx="44392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l"/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PC称/计价秤/电子秤</a:t>
            </a:r>
            <a:endParaRPr lang="zh-CN" altLang="en-US" sz="36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n-ea"/>
              <a:cs typeface="+mn-cs"/>
              <a:sym typeface="+mn-ea"/>
            </a:endParaRPr>
          </a:p>
        </p:txBody>
      </p:sp>
      <p:sp>
        <p:nvSpPr>
          <p:cNvPr id="83" name="文本框 40"/>
          <p:cNvSpPr txBox="1"/>
          <p:nvPr/>
        </p:nvSpPr>
        <p:spPr>
          <a:xfrm>
            <a:off x="10944225" y="7564120"/>
            <a:ext cx="5146040" cy="1506855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PC称：可在PC称上直接装软件使用，</a:t>
            </a:r>
            <a:b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</a:b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计价秤：可放商品直接计算出价格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  <a:p>
            <a:pPr lvl="0" algn="l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电子秤：根据重量打印出重量或者金额条码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84" name="矩形 83"/>
          <p:cNvSpPr>
            <a:spLocks noChangeArrowheads="1"/>
          </p:cNvSpPr>
          <p:nvPr/>
        </p:nvSpPr>
        <p:spPr bwMode="auto">
          <a:xfrm>
            <a:off x="1206018" y="2480310"/>
            <a:ext cx="37293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小票打印机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85" name="文本框 40"/>
          <p:cNvSpPr txBox="1"/>
          <p:nvPr/>
        </p:nvSpPr>
        <p:spPr>
          <a:xfrm>
            <a:off x="849756" y="3053685"/>
            <a:ext cx="4085617" cy="1045210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algn="r">
              <a:lnSpc>
                <a:spcPct val="150000"/>
              </a:lnSpc>
            </a:pPr>
            <a: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前提结算买单后弹出对应的小票，</a:t>
            </a:r>
            <a:b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</a:br>
            <a: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后台个别单据也可以打印小票格式</a:t>
            </a:r>
            <a:endParaRPr lang="zh-CN" altLang="en-US" sz="2000" noProof="1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86" name="矩形 85"/>
          <p:cNvSpPr>
            <a:spLocks noChangeArrowheads="1"/>
          </p:cNvSpPr>
          <p:nvPr/>
        </p:nvSpPr>
        <p:spPr bwMode="auto">
          <a:xfrm>
            <a:off x="1602740" y="4817110"/>
            <a:ext cx="285877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扫描枪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87" name="文本框 40"/>
          <p:cNvSpPr txBox="1"/>
          <p:nvPr/>
        </p:nvSpPr>
        <p:spPr>
          <a:xfrm>
            <a:off x="62230" y="5380355"/>
            <a:ext cx="43700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algn="r">
              <a:lnSpc>
                <a:spcPct val="150000"/>
              </a:lnSpc>
            </a:pPr>
            <a:r>
              <a:rPr lang="zh-CN" altLang="en-US" sz="2000" noProof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前台扫描条码、后台单据录入扫描等</a:t>
            </a:r>
            <a:endParaRPr lang="zh-CN" altLang="en-US" sz="2000" noProof="1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sp>
        <p:nvSpPr>
          <p:cNvPr id="88" name="矩形 87"/>
          <p:cNvSpPr>
            <a:spLocks noChangeArrowheads="1"/>
          </p:cNvSpPr>
          <p:nvPr/>
        </p:nvSpPr>
        <p:spPr bwMode="auto">
          <a:xfrm>
            <a:off x="2522359" y="6899275"/>
            <a:ext cx="241301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22244" tIns="61123" rIns="122244" bIns="61123">
            <a:spAutoFit/>
          </a:bodyPr>
          <a:p>
            <a:pPr lvl="0" algn="r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6142"/>
                </a:solidFill>
                <a:latin typeface="微软雅黑" pitchFamily="2" charset="-122"/>
                <a:ea typeface="微软雅黑" pitchFamily="2" charset="-122"/>
                <a:cs typeface="+mn-ea"/>
                <a:sym typeface="+mn-ea"/>
              </a:rPr>
              <a:t>盘点机</a:t>
            </a:r>
            <a:endParaRPr lang="zh-CN" altLang="en-US" sz="3000" b="1" dirty="0">
              <a:solidFill>
                <a:srgbClr val="006142"/>
              </a:solidFill>
              <a:latin typeface="微软雅黑" pitchFamily="2" charset="-122"/>
              <a:ea typeface="微软雅黑" pitchFamily="2" charset="-122"/>
              <a:cs typeface="+mn-ea"/>
              <a:sym typeface="+mn-ea"/>
            </a:endParaRPr>
          </a:p>
        </p:txBody>
      </p:sp>
      <p:sp>
        <p:nvSpPr>
          <p:cNvPr id="89" name="文本框 40"/>
          <p:cNvSpPr txBox="1"/>
          <p:nvPr/>
        </p:nvSpPr>
        <p:spPr>
          <a:xfrm>
            <a:off x="61595" y="7564120"/>
            <a:ext cx="48971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122244" tIns="61123" rIns="122244" bIns="61123">
            <a:spAutoFit/>
          </a:bodyPr>
          <a:p>
            <a:pPr lvl="0" algn="r">
              <a:lnSpc>
                <a:spcPct val="150000"/>
              </a:lnSpc>
            </a:pPr>
            <a:r>
              <a:rPr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2" charset="-122"/>
                <a:ea typeface="微软雅黑" pitchFamily="2" charset="-122"/>
                <a:cs typeface="+mn-ea"/>
                <a:sym typeface="Arial" pitchFamily="34" charset="0"/>
              </a:rPr>
              <a:t>使用此机器可实现快速盘点、收货等</a:t>
            </a:r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itchFamily="2" charset="-122"/>
              <a:ea typeface="微软雅黑" pitchFamily="2" charset="-122"/>
              <a:cs typeface="+mn-ea"/>
              <a:sym typeface="Arial" pitchFamily="34" charset="0"/>
            </a:endParaRPr>
          </a:p>
        </p:txBody>
      </p:sp>
      <p:pic>
        <p:nvPicPr>
          <p:cNvPr id="2" name="图片 1" descr="sixun-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" y="183515"/>
            <a:ext cx="2602230" cy="34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14CD68"/>
            </a:gs>
            <a:gs pos="100000">
              <a:srgbClr val="0B6E3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08-专卖店管理系统-易拉宝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3340" y="-635"/>
            <a:ext cx="16362680" cy="10163175"/>
          </a:xfrm>
          <a:prstGeom prst="rect">
            <a:avLst/>
          </a:prstGeom>
        </p:spPr>
      </p:pic>
      <p:sp>
        <p:nvSpPr>
          <p:cNvPr id="11" name="任意多边形 10"/>
          <p:cNvSpPr/>
          <p:nvPr/>
        </p:nvSpPr>
        <p:spPr>
          <a:xfrm>
            <a:off x="-65405" y="2540"/>
            <a:ext cx="16406495" cy="7969885"/>
          </a:xfrm>
          <a:custGeom>
            <a:avLst/>
            <a:gdLst>
              <a:gd name="connsiteX0" fmla="*/ 1 w 25837"/>
              <a:gd name="connsiteY0" fmla="*/ 0 h 12551"/>
              <a:gd name="connsiteX1" fmla="*/ 25794 w 25837"/>
              <a:gd name="connsiteY1" fmla="*/ 0 h 12551"/>
              <a:gd name="connsiteX2" fmla="*/ 25837 w 25837"/>
              <a:gd name="connsiteY2" fmla="*/ 11495 h 12551"/>
              <a:gd name="connsiteX3" fmla="*/ 0 w 25837"/>
              <a:gd name="connsiteY3" fmla="*/ 12551 h 12551"/>
              <a:gd name="connsiteX4" fmla="*/ 1 w 25837"/>
              <a:gd name="connsiteY4" fmla="*/ 0 h 1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7" h="12551">
                <a:moveTo>
                  <a:pt x="1" y="0"/>
                </a:moveTo>
                <a:lnTo>
                  <a:pt x="25794" y="0"/>
                </a:lnTo>
                <a:lnTo>
                  <a:pt x="25837" y="11495"/>
                </a:lnTo>
                <a:lnTo>
                  <a:pt x="0" y="12551"/>
                </a:lnTo>
                <a:lnTo>
                  <a:pt x="1" y="0"/>
                </a:lnTo>
                <a:close/>
              </a:path>
            </a:pathLst>
          </a:custGeom>
          <a:solidFill>
            <a:srgbClr val="006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线条-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025" y="-50165"/>
            <a:ext cx="16476345" cy="1027176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422400" y="8830945"/>
            <a:ext cx="1915160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六大产品线</a:t>
            </a:r>
            <a:endParaRPr lang="zh-CN" altLang="en-US" sz="1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05768" y="8830945"/>
            <a:ext cx="1608455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专卖行业</a:t>
            </a:r>
            <a:endParaRPr lang="zh-CN" altLang="en-US" sz="1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500620" y="8805228"/>
            <a:ext cx="16084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餐饮行业</a:t>
            </a:r>
            <a:endParaRPr lang="zh-CN" altLang="en-US" sz="1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511233" y="8830945"/>
            <a:ext cx="1608455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零售行业</a:t>
            </a:r>
            <a:endParaRPr lang="zh-CN" altLang="en-US" sz="1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201718" y="8830945"/>
            <a:ext cx="2206625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ctr">
              <a:lnSpc>
                <a:spcPts val="2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O2O</a:t>
            </a:r>
            <a:endParaRPr lang="en-US" altLang="zh-CN" sz="1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42463" y="8830945"/>
            <a:ext cx="1608455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ctr">
              <a:lnSpc>
                <a:spcPts val="2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B/S</a:t>
            </a:r>
            <a:endParaRPr lang="en-US" altLang="zh-CN" sz="1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415010" y="8830945"/>
            <a:ext cx="1608455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ctr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  <a:sym typeface="+mn-ea"/>
              </a:rPr>
              <a:t>一体化硬件</a:t>
            </a:r>
            <a:endParaRPr lang="zh-CN" altLang="en-US" sz="1600" dirty="0">
              <a:solidFill>
                <a:schemeClr val="bg1"/>
              </a:solidFill>
              <a:latin typeface="微软雅黑" pitchFamily="2" charset="-122"/>
              <a:ea typeface="微软雅黑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714240" y="4284980"/>
            <a:ext cx="6357620" cy="499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500">
                <a:solidFill>
                  <a:schemeClr val="bg1"/>
                </a:solidFill>
                <a:latin typeface="微软雅黑" pitchFamily="2" charset="-122"/>
                <a:ea typeface="微软雅黑" pitchFamily="2" charset="-122"/>
              </a:rPr>
              <a:t>选择思迅    你将获得更大的价值</a:t>
            </a:r>
            <a:endParaRPr lang="zh-CN" altLang="en-US" sz="2500">
              <a:solidFill>
                <a:schemeClr val="bg1"/>
              </a:solidFill>
              <a:latin typeface="微软雅黑" pitchFamily="2" charset="-122"/>
              <a:ea typeface="微软雅黑" pitchFamily="2" charset="-122"/>
            </a:endParaRPr>
          </a:p>
        </p:txBody>
      </p:sp>
      <p:pic>
        <p:nvPicPr>
          <p:cNvPr id="13" name="图片 12" descr="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0095" y="8375015"/>
            <a:ext cx="231140" cy="340360"/>
          </a:xfrm>
          <a:prstGeom prst="rect">
            <a:avLst/>
          </a:prstGeom>
        </p:spPr>
      </p:pic>
      <p:pic>
        <p:nvPicPr>
          <p:cNvPr id="30" name="图片 29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470" y="8396605"/>
            <a:ext cx="347980" cy="295910"/>
          </a:xfrm>
          <a:prstGeom prst="rect">
            <a:avLst/>
          </a:prstGeom>
        </p:spPr>
      </p:pic>
      <p:pic>
        <p:nvPicPr>
          <p:cNvPr id="31" name="图片 30" descr="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175" y="8371205"/>
            <a:ext cx="347980" cy="347980"/>
          </a:xfrm>
          <a:prstGeom prst="rect">
            <a:avLst/>
          </a:prstGeom>
        </p:spPr>
      </p:pic>
      <p:pic>
        <p:nvPicPr>
          <p:cNvPr id="32" name="图片 31" descr="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805" y="8399780"/>
            <a:ext cx="261620" cy="290830"/>
          </a:xfrm>
          <a:prstGeom prst="rect">
            <a:avLst/>
          </a:prstGeom>
        </p:spPr>
      </p:pic>
      <p:pic>
        <p:nvPicPr>
          <p:cNvPr id="33" name="图片 32" descr="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45565" y="8383270"/>
            <a:ext cx="347980" cy="322580"/>
          </a:xfrm>
          <a:prstGeom prst="rect">
            <a:avLst/>
          </a:prstGeom>
        </p:spPr>
      </p:pic>
      <p:pic>
        <p:nvPicPr>
          <p:cNvPr id="34" name="图片 33" descr="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4125" y="8382635"/>
            <a:ext cx="406400" cy="324485"/>
          </a:xfrm>
          <a:prstGeom prst="rect">
            <a:avLst/>
          </a:prstGeom>
        </p:spPr>
      </p:pic>
      <p:pic>
        <p:nvPicPr>
          <p:cNvPr id="35" name="图片 34" descr="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9180" y="8382000"/>
            <a:ext cx="342900" cy="325755"/>
          </a:xfrm>
          <a:prstGeom prst="rect">
            <a:avLst/>
          </a:prstGeom>
        </p:spPr>
      </p:pic>
      <p:pic>
        <p:nvPicPr>
          <p:cNvPr id="3" name="Picture 2" descr="C:\Users\zhangyh\Desktop\logo\sixun-04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774950"/>
            <a:ext cx="464947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F:\siss-yoti\问题处理\解决方案\LOGO\二维码专卖.jpg二维码专卖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41568" y="6014085"/>
            <a:ext cx="2236470" cy="2236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"/>
  <p:tag name="KSO_WM_TEMPLATE_CATEGORY" val="diagram"/>
  <p:tag name="KSO_WM_TEMPLATE_INDEX" val="783"/>
  <p:tag name="KSO_WM_UNIT_INDEX" val="1"/>
</p:tagLst>
</file>

<file path=ppt/tags/tag1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7*l_i*1_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7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7*l_i*1_9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9"/>
  <p:tag name="KSO_WM_TEMPLATE_CATEGORY" val="diagram"/>
  <p:tag name="KSO_WM_TEMPLATE_INDEX" val="783"/>
  <p:tag name="KSO_WM_UNIT_INDEX" val="19"/>
</p:tagLst>
</file>

<file path=ppt/tags/tag1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7*l_i*1_10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7*l_i*1_11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24"/>
  <p:tag name="KSO_WM_TEMPLATE_CATEGORY" val="diagram"/>
  <p:tag name="KSO_WM_TEMPLATE_INDEX" val="783"/>
  <p:tag name="KSO_WM_UNIT_INDEX" val="24"/>
</p:tagLst>
</file>

<file path=ppt/tags/tag1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2"/>
  <p:tag name="KSO_WM_UNIT_ID" val="257*l_i*1_1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1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3"/>
  <p:tag name="KSO_WM_UNIT_ID" val="257*l_i*1_1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1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4"/>
  <p:tag name="KSO_WM_UNIT_ID" val="257*l_i*1_1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7*l_i*1_1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5"/>
  <p:tag name="KSO_WM_UNIT_ID" val="257*l_i*1_1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7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7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3_1"/>
  <p:tag name="KSO_WM_UNIT_ID" val="257*l_h_f*1_3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3_1"/>
  <p:tag name="KSO_WM_UNIT_ID" val="257*l_h_a*1_3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6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4_1"/>
  <p:tag name="KSO_WM_UNIT_ID" val="257*l_h_f*1_4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4_1"/>
  <p:tag name="KSO_WM_UNIT_ID" val="257*l_h_a*1_4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9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2_1"/>
  <p:tag name="KSO_WM_UNIT_ID" val="257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2_1"/>
  <p:tag name="KSO_WM_UNIT_ID" val="257*l_h_a*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8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7*l_i*1_1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"/>
  <p:tag name="KSO_WM_UNIT_ID" val="257*l_i*1_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7"/>
  <p:tag name="KSO_WM_UNIT_ID" val="257*l_i*1_17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7*l_i*1_18"/>
  <p:tag name="KSO_WM_UNIT_CLEAR" val="1"/>
  <p:tag name="KSO_WM_UNIT_LAYERLEVEL" val="1_1"/>
  <p:tag name="KSO_WM_BEAUTIFY_FLAG" val="#wm#"/>
  <p:tag name="KSO_WM_DIAGRAM_GROUP_CODE" val="l1-1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9"/>
  <p:tag name="KSO_WM_UNIT_ID" val="257*l_i*1_19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0"/>
  <p:tag name="KSO_WM_UNIT_ID" val="257*l_i*1_20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45"/>
  <p:tag name="KSO_WM_TEMPLATE_CATEGORY" val="diagram"/>
  <p:tag name="KSO_WM_TEMPLATE_INDEX" val="783"/>
  <p:tag name="KSO_WM_UNIT_INDEX" val="45"/>
</p:tagLst>
</file>

<file path=ppt/tags/tag3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1"/>
  <p:tag name="KSO_WM_UNIT_ID" val="257*l_i*1_21"/>
  <p:tag name="KSO_WM_UNIT_CLEAR" val="1"/>
  <p:tag name="KSO_WM_UNIT_LAYERLEVEL" val="1_1"/>
  <p:tag name="KSO_WM_BEAUTIFY_FLAG" val="#wm#"/>
  <p:tag name="KSO_WM_DIAGRAM_GROUP_CODE" val="l1-1"/>
  <p:tag name="KSO_WM_UNIT_FILL_FORE_SCHEMECOLOR_INDEX" val="10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2"/>
  <p:tag name="KSO_WM_UNIT_ID" val="257*l_i*1_22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0"/>
  <p:tag name="KSO_WM_TEMPLATE_CATEGORY" val="diagram"/>
  <p:tag name="KSO_WM_TEMPLATE_INDEX" val="783"/>
  <p:tag name="KSO_WM_UNIT_INDEX" val="50"/>
</p:tagLst>
</file>

<file path=ppt/tags/tag3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3"/>
  <p:tag name="KSO_WM_UNIT_ID" val="257*l_i*1_23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4"/>
  <p:tag name="KSO_WM_UNIT_ID" val="257*l_i*1_2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"/>
  <p:tag name="KSO_WM_TEMPLATE_CATEGORY" val="diagram"/>
  <p:tag name="KSO_WM_TEMPLATE_INDEX" val="783"/>
  <p:tag name="KSO_WM_UNIT_INDEX" val="6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55"/>
  <p:tag name="KSO_WM_TEMPLATE_CATEGORY" val="diagram"/>
  <p:tag name="KSO_WM_TEMPLATE_INDEX" val="783"/>
  <p:tag name="KSO_WM_UNIT_INDEX" val="55"/>
</p:tagLst>
</file>

<file path=ppt/tags/tag4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5"/>
  <p:tag name="KSO_WM_UNIT_ID" val="257*l_i*1_2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6"/>
  <p:tag name="KSO_WM_UNIT_ID" val="257*l_i*1_26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7"/>
  <p:tag name="KSO_WM_UNIT_ID" val="257*l_i*1_27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5_1"/>
  <p:tag name="KSO_WM_UNIT_ID" val="257*l_h_f*1_5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5_1"/>
  <p:tag name="KSO_WM_UNIT_ID" val="257*l_h_a*1_5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7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64"/>
  <p:tag name="KSO_WM_TEMPLATE_CATEGORY" val="diagram"/>
  <p:tag name="KSO_WM_TEMPLATE_INDEX" val="783"/>
  <p:tag name="KSO_WM_UNIT_INDEX" val="64"/>
</p:tagLst>
</file>

<file path=ppt/tags/tag4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8"/>
  <p:tag name="KSO_WM_UNIT_ID" val="257*l_i*1_28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29"/>
  <p:tag name="KSO_WM_UNIT_ID" val="257*l_i*1_2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4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0"/>
  <p:tag name="KSO_WM_UNIT_ID" val="257*l_i*1_3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"/>
  <p:tag name="KSO_WM_UNIT_ID" val="257*l_i*1_3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1"/>
  <p:tag name="KSO_WM_UNIT_ID" val="257*l_i*1_3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72"/>
  <p:tag name="KSO_WM_TEMPLATE_CATEGORY" val="diagram"/>
  <p:tag name="KSO_WM_TEMPLATE_INDEX" val="783"/>
  <p:tag name="KSO_WM_UNIT_INDEX" val="72"/>
</p:tagLst>
</file>

<file path=ppt/tags/tag5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2"/>
  <p:tag name="KSO_WM_UNIT_ID" val="257*l_i*1_3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3"/>
  <p:tag name="KSO_WM_UNIT_ID" val="257*l_i*1_3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4"/>
  <p:tag name="KSO_WM_UNIT_ID" val="257*l_i*1_3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6_1"/>
  <p:tag name="KSO_WM_UNIT_ID" val="257*l_h_f*1_6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TEXT_FILL_FORE_SCHEMECOLOR_INDEX" val="13"/>
  <p:tag name="KSO_WM_UNIT_TEXT_FILL_TYPE" val="1"/>
  <p:tag name="KSO_WM_UNIT_USESOURCEFORMAT_APPLY" val="0"/>
</p:tagLst>
</file>

<file path=ppt/tags/tag5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6_1"/>
  <p:tag name="KSO_WM_UNIT_ID" val="257*l_h_a*1_6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10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"/>
  <p:tag name="KSO_WM_UNIT_ID" val="259*l_i*1_1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3"/>
  <p:tag name="KSO_WM_UNIT_ID" val="259*l_i*1_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9*l_i*1_5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4"/>
  <p:tag name="KSO_WM_UNIT_ID" val="257*l_i*1_4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16"/>
  <p:tag name="KSO_WM_TEMPLATE_CATEGORY" val="diagram"/>
  <p:tag name="KSO_WM_TEMPLATE_INDEX" val="783"/>
  <p:tag name="KSO_WM_UNIT_INDEX" val="16"/>
</p:tagLst>
</file>

<file path=ppt/tags/tag6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7"/>
  <p:tag name="KSO_WM_UNIT_ID" val="259*l_i*1_7"/>
  <p:tag name="KSO_WM_UNIT_CLEAR" val="1"/>
  <p:tag name="KSO_WM_UNIT_LAYERLEVEL" val="1_1"/>
  <p:tag name="KSO_WM_BEAUTIFY_FLAG" val="#wm#"/>
  <p:tag name="KSO_WM_DIAGRAM_GROUP_CODE" val="l1-1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8"/>
  <p:tag name="KSO_WM_UNIT_ID" val="259*l_i*1_8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21"/>
  <p:tag name="KSO_WM_TEMPLATE_CATEGORY" val="diagram"/>
  <p:tag name="KSO_WM_TEMPLATE_INDEX" val="783"/>
  <p:tag name="KSO_WM_UNIT_INDEX" val="21"/>
</p:tagLst>
</file>

<file path=ppt/tags/tag6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9"/>
  <p:tag name="KSO_WM_UNIT_ID" val="259*l_i*1_9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0"/>
  <p:tag name="KSO_WM_UNIT_ID" val="259*l_i*1_10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1"/>
  <p:tag name="KSO_WM_UNIT_ID" val="259*l_i*1_11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28"/>
  <p:tag name="KSO_WM_TEMPLATE_CATEGORY" val="diagram"/>
  <p:tag name="KSO_WM_TEMPLATE_INDEX" val="783"/>
  <p:tag name="KSO_WM_UNIT_INDEX" val="28"/>
</p:tagLst>
</file>

<file path=ppt/tags/tag6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2"/>
  <p:tag name="KSO_WM_UNIT_ID" val="259*l_i*1_12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6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3"/>
  <p:tag name="KSO_WM_UNIT_ID" val="259*l_i*1_13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1*i*11"/>
  <p:tag name="KSO_WM_TEMPLATE_CATEGORY" val="diagram"/>
  <p:tag name="KSO_WM_TEMPLATE_INDEX" val="783"/>
  <p:tag name="KSO_WM_UNIT_INDEX" val="11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83_4*i*33"/>
  <p:tag name="KSO_WM_TEMPLATE_CATEGORY" val="diagram"/>
  <p:tag name="KSO_WM_TEMPLATE_INDEX" val="783"/>
  <p:tag name="KSO_WM_UNIT_INDEX" val="33"/>
</p:tagLst>
</file>

<file path=ppt/tags/tag7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4"/>
  <p:tag name="KSO_WM_UNIT_ID" val="259*l_i*1_14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72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5"/>
  <p:tag name="KSO_WM_UNIT_ID" val="259*l_i*1_15"/>
  <p:tag name="KSO_WM_UNIT_CLEAR" val="1"/>
  <p:tag name="KSO_WM_UNIT_LAYERLEVEL" val="1_1"/>
  <p:tag name="KSO_WM_BEAUTIFY_FLAG" val="#wm#"/>
  <p:tag name="KSO_WM_DIAGRAM_GROUP_CODE" val="l1-1"/>
  <p:tag name="KSO_WM_UNIT_LINE_FORE_SCHEMECOLOR_INDEX" val="13"/>
  <p:tag name="KSO_WM_UNIT_LINE_FILL_TYPE" val="2"/>
</p:tagLst>
</file>

<file path=ppt/tags/tag73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9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</p:tagLst>
</file>

<file path=ppt/tags/tag75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2_1"/>
  <p:tag name="KSO_WM_UNIT_ID" val="259*l_h_f*1_2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2_1"/>
  <p:tag name="KSO_WM_UNIT_ID" val="259*l_h_a*1_2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8"/>
  <p:tag name="KSO_WM_UNIT_TEXT_FILL_TYPE" val="1"/>
</p:tagLst>
</file>

<file path=ppt/tags/tag77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6"/>
  <p:tag name="KSO_WM_UNIT_ID" val="259*l_i*1_16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7"/>
  <p:tag name="KSO_WM_UNIT_ID" val="259*l_i*1_17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18"/>
  <p:tag name="KSO_WM_UNIT_ID" val="259*l_i*1_18"/>
  <p:tag name="KSO_WM_UNIT_CLEAR" val="1"/>
  <p:tag name="KSO_WM_UNIT_LAYERLEVEL" val="1_1"/>
  <p:tag name="KSO_WM_BEAUTIFY_FLAG" val="#wm#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5"/>
  <p:tag name="KSO_WM_UNIT_ID" val="257*l_i*1_5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80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f"/>
  <p:tag name="KSO_WM_UNIT_INDEX" val="1_1_1"/>
  <p:tag name="KSO_WM_UNIT_ID" val="259*l_h_f*1_1_1"/>
  <p:tag name="KSO_WM_UNIT_CLEAR" val="1"/>
  <p:tag name="KSO_WM_UNIT_LAYERLEVEL" val="1_1_1"/>
  <p:tag name="KSO_WM_UNIT_VALUE" val="21"/>
  <p:tag name="KSO_WM_UNIT_HIGHLIGHT" val="0"/>
  <p:tag name="KSO_WM_UNIT_COMPATIBLE" val="0"/>
  <p:tag name="KSO_WM_BEAUTIFY_FLAG" val="#wm#"/>
  <p:tag name="KSO_WM_UNIT_PRESET_TEXT_INDEX" val="4"/>
  <p:tag name="KSO_WM_UNIT_PRESET_TEXT_LEN" val="40"/>
  <p:tag name="KSO_WM_DIAGRAM_GROUP_CODE" val="l1-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h_a"/>
  <p:tag name="KSO_WM_UNIT_INDEX" val="1_1_1"/>
  <p:tag name="KSO_WM_UNIT_ID" val="259*l_h_a*1_1_1"/>
  <p:tag name="KSO_WM_UNIT_CLEAR" val="1"/>
  <p:tag name="KSO_WM_UNIT_LAYERLEVEL" val="1_1_1"/>
  <p:tag name="KSO_WM_UNIT_VALUE" val="7"/>
  <p:tag name="KSO_WM_UNIT_HIGHLIGHT" val="0"/>
  <p:tag name="KSO_WM_UNIT_COMPATIBLE" val="0"/>
  <p:tag name="KSO_WM_UNIT_PRESET_TEXT" val="LOREM"/>
  <p:tag name="KSO_WM_BEAUTIFY_FLAG" val="#wm#"/>
  <p:tag name="KSO_WM_DIAGRAM_GROUP_CODE" val="l1-1"/>
  <p:tag name="KSO_WM_UNIT_TEXT_FILL_FORE_SCHEMECOLOR_INDEX" val="5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TEMPLATE_CATEGORY" val="diagram"/>
  <p:tag name="KSO_WM_TEMPLATE_INDEX" val="783"/>
  <p:tag name="KSO_WM_UNIT_TYPE" val="l_i"/>
  <p:tag name="KSO_WM_UNIT_INDEX" val="1_6"/>
  <p:tag name="KSO_WM_UNIT_ID" val="257*l_i*1_6"/>
  <p:tag name="KSO_WM_UNIT_CLEAR" val="1"/>
  <p:tag name="KSO_WM_UNIT_LAYERLEVEL" val="1_1"/>
  <p:tag name="KSO_WM_BEAUTIFY_FLAG" val="#wm#"/>
  <p:tag name="KSO_WM_DIAGRAM_GROUP_CODE" val="l1-1"/>
  <p:tag name="KSO_WM_UNIT_FILL_FORE_SCHEMECOLOR_INDEX" val="14"/>
  <p:tag name="KSO_WM_UNIT_FILL_TYPE" val="1"/>
  <p:tag name="KSO_WM_UNIT_USESOURCEFORMAT_APPLY" val="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10975</Words>
  <Application>Kingsoft Office WPP</Application>
  <PresentationFormat>自定义</PresentationFormat>
  <Paragraphs>1743</Paragraphs>
  <Slides>97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97</vt:i4>
      </vt:variant>
    </vt:vector>
  </HeadingPairs>
  <TitlesOfParts>
    <vt:vector size="98" baseType="lpstr"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浙江华腾食品</vt:lpstr>
      <vt:lpstr>好梦来家纺</vt:lpstr>
      <vt:lpstr>娇兰佳人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leic</dc:creator>
  <cp:lastModifiedBy>xiongyt</cp:lastModifiedBy>
  <cp:revision>793</cp:revision>
  <dcterms:created xsi:type="dcterms:W3CDTF">2015-04-03T01:59:00Z</dcterms:created>
  <dcterms:modified xsi:type="dcterms:W3CDTF">2018-09-11T06:40:57Z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2052-10.1.0.5511</vt:lpwstr>
  </property>
</Properties>
</file>