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sldIdLst>
    <p:sldId id="256" r:id="rId3"/>
    <p:sldId id="280" r:id="rId4"/>
    <p:sldId id="286" r:id="rId5"/>
    <p:sldId id="287" r:id="rId6"/>
    <p:sldId id="288" r:id="rId7"/>
    <p:sldId id="258" r:id="rId8"/>
    <p:sldId id="277" r:id="rId9"/>
    <p:sldId id="274" r:id="rId10"/>
    <p:sldId id="360" r:id="rId11"/>
    <p:sldId id="362" r:id="rId12"/>
    <p:sldId id="361" r:id="rId13"/>
    <p:sldId id="312" r:id="rId14"/>
    <p:sldId id="385" r:id="rId15"/>
    <p:sldId id="386" r:id="rId16"/>
    <p:sldId id="388" r:id="rId17"/>
    <p:sldId id="389" r:id="rId18"/>
    <p:sldId id="387" r:id="rId19"/>
    <p:sldId id="266" r:id="rId20"/>
    <p:sldId id="267" r:id="rId21"/>
    <p:sldId id="289" r:id="rId22"/>
    <p:sldId id="281" r:id="rId23"/>
    <p:sldId id="290" r:id="rId24"/>
    <p:sldId id="282" r:id="rId25"/>
    <p:sldId id="291" r:id="rId26"/>
    <p:sldId id="283" r:id="rId27"/>
    <p:sldId id="363" r:id="rId28"/>
    <p:sldId id="364" r:id="rId29"/>
    <p:sldId id="359" r:id="rId30"/>
    <p:sldId id="319" r:id="rId31"/>
    <p:sldId id="320" r:id="rId32"/>
    <p:sldId id="321" r:id="rId33"/>
    <p:sldId id="323" r:id="rId34"/>
    <p:sldId id="338" r:id="rId35"/>
    <p:sldId id="339" r:id="rId36"/>
    <p:sldId id="327" r:id="rId37"/>
    <p:sldId id="318" r:id="rId38"/>
    <p:sldId id="322" r:id="rId39"/>
    <p:sldId id="324" r:id="rId40"/>
    <p:sldId id="329" r:id="rId41"/>
    <p:sldId id="330" r:id="rId42"/>
    <p:sldId id="331" r:id="rId43"/>
    <p:sldId id="270" r:id="rId44"/>
    <p:sldId id="367" r:id="rId45"/>
    <p:sldId id="369" r:id="rId46"/>
    <p:sldId id="372" r:id="rId47"/>
    <p:sldId id="368" r:id="rId48"/>
    <p:sldId id="371" r:id="rId49"/>
    <p:sldId id="370" r:id="rId50"/>
    <p:sldId id="365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66" r:id="rId63"/>
    <p:sldId id="390" r:id="rId64"/>
    <p:sldId id="292" r:id="rId65"/>
    <p:sldId id="263" r:id="rId66"/>
  </p:sldIdLst>
  <p:sldSz cx="12192000" cy="6858000"/>
  <p:notesSz cx="6858000" cy="9144000"/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yr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2" Type="http://schemas.openxmlformats.org/officeDocument/2006/relationships/tags" Target="tags/tag16.xml"/><Relationship Id="rId71" Type="http://schemas.openxmlformats.org/officeDocument/2006/relationships/commentAuthors" Target="commentAuthors.xml"/><Relationship Id="rId70" Type="http://schemas.openxmlformats.org/officeDocument/2006/relationships/tableStyles" Target="tableStyles.xml"/><Relationship Id="rId7" Type="http://schemas.openxmlformats.org/officeDocument/2006/relationships/slide" Target="slides/slide5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notesMaster" Target="notesMasters/notesMaster1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2B496-DE9F-41FC-8A7B-2BED1CD24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8D0C5-E9AE-4AAC-A97E-251D67F4C3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 descr="思迅logo-定稿-反白-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911" y="144366"/>
            <a:ext cx="2581275" cy="50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44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5.png"/><Relationship Id="rId1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1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jpeg"/><Relationship Id="rId1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jpeg"/><Relationship Id="rId1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9.jpeg"/><Relationship Id="rId1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1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1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4.png"/><Relationship Id="rId1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jpeg"/><Relationship Id="rId2" Type="http://schemas.openxmlformats.org/officeDocument/2006/relationships/image" Target="../media/image85.jpeg"/><Relationship Id="rId1" Type="http://schemas.openxmlformats.org/officeDocument/2006/relationships/tags" Target="../tags/tag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1" Type="http://schemas.openxmlformats.org/officeDocument/2006/relationships/slideLayout" Target="../slideLayouts/slideLayout3.xml"/><Relationship Id="rId20" Type="http://schemas.openxmlformats.org/officeDocument/2006/relationships/image" Target="../media/image26.png"/><Relationship Id="rId2" Type="http://schemas.openxmlformats.org/officeDocument/2006/relationships/image" Target="../media/image9.png"/><Relationship Id="rId19" Type="http://schemas.openxmlformats.org/officeDocument/2006/relationships/image" Target="../media/image25.png"/><Relationship Id="rId18" Type="http://schemas.openxmlformats.org/officeDocument/2006/relationships/tags" Target="../tags/tag1.xml"/><Relationship Id="rId17" Type="http://schemas.openxmlformats.org/officeDocument/2006/relationships/image" Target="../media/image24.png"/><Relationship Id="rId16" Type="http://schemas.openxmlformats.org/officeDocument/2006/relationships/image" Target="../media/image23.png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784869"/>
            <a:ext cx="9144000" cy="129919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思迅商云管家</a:t>
            </a:r>
            <a:br>
              <a:rPr lang="en-US" altLang="zh-CN" dirty="0" smtClean="0"/>
            </a:br>
            <a:r>
              <a:rPr lang="zh-CN" altLang="en-US" sz="2200" dirty="0"/>
              <a:t>顺</a:t>
            </a:r>
            <a:r>
              <a:rPr lang="zh-CN" altLang="en-US" sz="2200" dirty="0" smtClean="0"/>
              <a:t>应时代发展    让零售移动起来</a:t>
            </a:r>
            <a:endParaRPr lang="zh-CN" altLang="en-US" sz="2200" dirty="0"/>
          </a:p>
        </p:txBody>
      </p:sp>
      <p:pic>
        <p:nvPicPr>
          <p:cNvPr id="4" name="Picture 4" descr="C:\Users\zhangyh\Desktop\logo\sixun-04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91844" y="2070482"/>
            <a:ext cx="2808312" cy="3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直接连接符 4"/>
          <p:cNvSpPr/>
          <p:nvPr/>
        </p:nvSpPr>
        <p:spPr>
          <a:xfrm>
            <a:off x="4691844" y="4244747"/>
            <a:ext cx="2538764" cy="0"/>
          </a:xfrm>
          <a:prstGeom prst="line">
            <a:avLst/>
          </a:prstGeom>
          <a:ln w="38100">
            <a:gradFill>
              <a:gsLst>
                <a:gs pos="100000">
                  <a:schemeClr val="bg1">
                    <a:alpha val="0"/>
                  </a:schemeClr>
                </a:gs>
                <a:gs pos="75000">
                  <a:srgbClr val="FFFFFF">
                    <a:alpha val="50000"/>
                  </a:srgbClr>
                </a:gs>
                <a:gs pos="25000">
                  <a:srgbClr val="FFFFFF">
                    <a:alpha val="30000"/>
                  </a:srgbClr>
                </a:gs>
                <a:gs pos="0">
                  <a:schemeClr val="bg1">
                    <a:alpha val="0"/>
                  </a:schemeClr>
                </a:gs>
                <a:gs pos="6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商云管家价格政策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2568" y="193703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收费   独立产品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2568" y="2730703"/>
            <a:ext cx="763284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客户在线购买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价格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微信图片_20211012101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8334" y="1439545"/>
            <a:ext cx="2783842" cy="514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 descr="商云管家价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275" y="1439545"/>
            <a:ext cx="2736850" cy="514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商云管家价格政策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2568" y="193703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收费   独立产品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2568" y="2730703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建议零售价</a:t>
            </a:r>
            <a:endParaRPr lang="en-US" altLang="zh-CN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2370" y="3647440"/>
            <a:ext cx="62788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可参考平台在线购价格进行报价，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卖断可用年价</a:t>
            </a:r>
            <a:r>
              <a:rPr lang="en-US" altLang="zh-CN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*3</a:t>
            </a:r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，客户容易接受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2370" y="4723765"/>
            <a:ext cx="99040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仅想购买商云管家的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（一般客户都会用到商云管家和</a:t>
            </a:r>
            <a:r>
              <a:rPr lang="en-US" altLang="zh-CN">
                <a:solidFill>
                  <a:schemeClr val="bg1"/>
                </a:solidFill>
              </a:rPr>
              <a:t>pos</a:t>
            </a:r>
            <a:r>
              <a:rPr lang="zh-CN" altLang="en-US">
                <a:solidFill>
                  <a:schemeClr val="bg1"/>
                </a:solidFill>
              </a:rPr>
              <a:t>销售）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只买一年：在线价商云管家</a:t>
            </a:r>
            <a:r>
              <a:rPr lang="en-US" altLang="zh-CN">
                <a:solidFill>
                  <a:schemeClr val="bg1"/>
                </a:solidFill>
              </a:rPr>
              <a:t>368 +pos</a:t>
            </a:r>
            <a:r>
              <a:rPr lang="zh-CN" altLang="en-US">
                <a:solidFill>
                  <a:schemeClr val="bg1"/>
                </a:solidFill>
              </a:rPr>
              <a:t>销售半折</a:t>
            </a:r>
            <a:r>
              <a:rPr lang="en-US" altLang="zh-CN">
                <a:solidFill>
                  <a:schemeClr val="bg1"/>
                </a:solidFill>
              </a:rPr>
              <a:t>184+</a:t>
            </a:r>
            <a:r>
              <a:rPr lang="zh-CN" altLang="en-US">
                <a:solidFill>
                  <a:schemeClr val="bg1"/>
                </a:solidFill>
              </a:rPr>
              <a:t>送批发销售体验</a:t>
            </a:r>
            <a:r>
              <a:rPr lang="en-US" altLang="zh-CN">
                <a:solidFill>
                  <a:schemeClr val="bg1"/>
                </a:solidFill>
              </a:rPr>
              <a:t>=552  </a:t>
            </a:r>
            <a:r>
              <a:rPr lang="zh-CN" altLang="en-US">
                <a:solidFill>
                  <a:schemeClr val="bg1"/>
                </a:solidFill>
              </a:rPr>
              <a:t>成本价</a:t>
            </a:r>
            <a:r>
              <a:rPr lang="en-US" altLang="zh-CN">
                <a:solidFill>
                  <a:schemeClr val="bg1"/>
                </a:solidFill>
              </a:rPr>
              <a:t>300   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毛利：</a:t>
            </a:r>
            <a:r>
              <a:rPr lang="en-US" altLang="zh-CN">
                <a:solidFill>
                  <a:srgbClr val="FF0000"/>
                </a:solidFill>
              </a:rPr>
              <a:t>552-300+</a:t>
            </a:r>
            <a:r>
              <a:rPr lang="zh-CN" altLang="en-US">
                <a:solidFill>
                  <a:srgbClr val="FF0000"/>
                </a:solidFill>
              </a:rPr>
              <a:t>以后续期</a:t>
            </a:r>
            <a:r>
              <a:rPr lang="en-US" altLang="zh-CN">
                <a:solidFill>
                  <a:srgbClr val="FF0000"/>
                </a:solidFill>
              </a:rPr>
              <a:t>552*n </a:t>
            </a:r>
            <a:r>
              <a:rPr lang="en-US" altLang="zh-CN">
                <a:solidFill>
                  <a:schemeClr val="bg1"/>
                </a:solidFill>
              </a:rPr>
              <a:t>      </a:t>
            </a:r>
            <a:r>
              <a:rPr lang="zh-CN" altLang="en-US">
                <a:solidFill>
                  <a:schemeClr val="bg1"/>
                </a:solidFill>
              </a:rPr>
              <a:t>客户便宜：</a:t>
            </a:r>
            <a:r>
              <a:rPr lang="en-US" altLang="zh-CN">
                <a:solidFill>
                  <a:srgbClr val="FF0000"/>
                </a:solidFill>
              </a:rPr>
              <a:t>368+184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买永久版：在线价商云管家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368*3*0.6=662.4 +3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pos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销售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662.4+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送批发销售体验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=993.6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  <a:sym typeface="+mn-ea"/>
              </a:rPr>
              <a:t>毛利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=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1324.8-300=1024.8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客户便宜：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只需要买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年多一点的价格就可以享受永久版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商云管家试用说明</a:t>
            </a:r>
            <a:endParaRPr lang="zh-CN" altLang="en-US" sz="2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2568" y="193703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收费   独立产品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2568" y="2730703"/>
            <a:ext cx="7632848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关于试用说明</a:t>
            </a:r>
            <a:b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默认给每个微信用户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积分，</a:t>
            </a:r>
            <a:b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积分用完后可选择看广告（每天限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次）</a:t>
            </a:r>
            <a:b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或者付费使用</a:t>
            </a:r>
            <a:endParaRPr lang="zh-CN" altLang="en-US" sz="32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微信截图_202110121004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5610" y="1439545"/>
            <a:ext cx="4692015" cy="2714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代理商福利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3047" y="160966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商云管家演示环境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3047" y="2823351"/>
            <a:ext cx="4110775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没有绑定正式商云管家时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endParaRPr lang="en-US" altLang="zh-CN" sz="24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en-US" altLang="zh-CN" sz="24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点击商云助手首页“商云管家”进入登录界面，选择“演示环境入口”</a:t>
            </a:r>
            <a:endParaRPr lang="en-US" altLang="zh-CN" sz="20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en-US" altLang="zh-CN" sz="24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789" y="1602242"/>
            <a:ext cx="2129059" cy="381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55" y="1609660"/>
            <a:ext cx="2136477" cy="38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代理商福利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2069" y="151469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商云管家演示环境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9452" y="2522416"/>
            <a:ext cx="393954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绑定了正式商云管家时：</a:t>
            </a:r>
            <a:endParaRPr lang="en-US" altLang="zh-CN" sz="24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en-US" altLang="zh-CN" sz="24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）扫描线下产品中</a:t>
            </a:r>
            <a:r>
              <a:rPr lang="en-US" altLang="zh-CN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移动应用</a:t>
            </a:r>
            <a:r>
              <a:rPr lang="en-US" altLang="zh-CN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商云管家码进入选择商户界面</a:t>
            </a:r>
            <a:r>
              <a:rPr lang="en-US" altLang="zh-CN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点击</a:t>
            </a:r>
            <a:endParaRPr lang="en-US" altLang="zh-CN" sz="20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“绑定新账号”</a:t>
            </a:r>
            <a:r>
              <a:rPr lang="en-US" altLang="zh-CN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进入登录界面，再选择“前往演示环境”</a:t>
            </a:r>
            <a:endParaRPr lang="en-US" altLang="zh-CN" sz="20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）从商云助手公众号</a:t>
            </a:r>
            <a:r>
              <a:rPr lang="en-US" altLang="zh-CN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中间“商云管家”进入选择商户界面</a:t>
            </a:r>
            <a:r>
              <a:rPr lang="en-US" altLang="zh-CN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点击</a:t>
            </a:r>
            <a:endParaRPr lang="en-US" altLang="zh-CN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“绑定新账号”</a:t>
            </a:r>
            <a:r>
              <a:rPr lang="en-US" altLang="zh-CN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进入登录界面，再选择“前往演示环境”</a:t>
            </a:r>
            <a:endParaRPr lang="en-US" altLang="zh-CN" sz="2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en-US" altLang="zh-CN" sz="16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en-US" altLang="zh-CN" sz="24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86" y="1976363"/>
            <a:ext cx="24574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95" y="1208495"/>
            <a:ext cx="2611614" cy="475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代理商福利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3047" y="160966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商户有效期任意控制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2711" y="2143102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1.</a:t>
            </a:r>
            <a:r>
              <a:rPr lang="zh-CN" altLang="en-US" dirty="0" smtClean="0">
                <a:solidFill>
                  <a:schemeClr val="bg1"/>
                </a:solidFill>
              </a:rPr>
              <a:t>社区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支付管理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移动</a:t>
            </a:r>
            <a:r>
              <a:rPr lang="en-US" altLang="zh-CN" dirty="0" err="1" smtClean="0">
                <a:solidFill>
                  <a:schemeClr val="bg1"/>
                </a:solidFill>
              </a:rPr>
              <a:t>pos</a:t>
            </a:r>
            <a:r>
              <a:rPr lang="en-US" altLang="zh-CN" dirty="0" smtClean="0">
                <a:solidFill>
                  <a:schemeClr val="bg1"/>
                </a:solidFill>
              </a:rPr>
              <a:t>&amp;</a:t>
            </a:r>
            <a:r>
              <a:rPr lang="zh-CN" altLang="en-US" dirty="0" smtClean="0">
                <a:solidFill>
                  <a:schemeClr val="bg1"/>
                </a:solidFill>
              </a:rPr>
              <a:t>老板助手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47" y="2584733"/>
            <a:ext cx="5847802" cy="34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89" y="2581068"/>
            <a:ext cx="4717455" cy="349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58" y="2581068"/>
            <a:ext cx="4904968" cy="349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代理商福利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3047" y="160966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商户有效期任意控制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2711" y="2143102"/>
            <a:ext cx="35629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2.</a:t>
            </a:r>
            <a:r>
              <a:rPr lang="zh-CN" altLang="en-US" dirty="0" smtClean="0">
                <a:solidFill>
                  <a:schemeClr val="bg1"/>
                </a:solidFill>
              </a:rPr>
              <a:t>手机 </a:t>
            </a:r>
            <a:r>
              <a:rPr lang="en-US" altLang="zh-CN" dirty="0" smtClean="0">
                <a:solidFill>
                  <a:schemeClr val="bg1"/>
                </a:solidFill>
              </a:rPr>
              <a:t>–</a:t>
            </a:r>
            <a:r>
              <a:rPr lang="zh-CN" altLang="en-US" dirty="0" smtClean="0">
                <a:solidFill>
                  <a:schemeClr val="bg1"/>
                </a:solidFill>
              </a:rPr>
              <a:t>商云助手公众号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商户管理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12" y="2607735"/>
            <a:ext cx="2178755" cy="395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55" y="2607735"/>
            <a:ext cx="2247330" cy="395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57" y="2607735"/>
            <a:ext cx="2371941" cy="395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698" y="2607735"/>
            <a:ext cx="2373550" cy="395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代理商福利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3047" y="160966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每周商机推送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3047" y="2179885"/>
            <a:ext cx="41107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必须关注商云助手公众号</a:t>
            </a:r>
            <a:endParaRPr lang="en-US" altLang="zh-CN" sz="2400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26" y="2833509"/>
            <a:ext cx="2750385" cy="283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94" y="2743198"/>
            <a:ext cx="2851638" cy="283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42" y="1059153"/>
            <a:ext cx="2762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文案\抖音\商云管家配置\微信图片_20220303161444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60" y="1710690"/>
            <a:ext cx="2298167" cy="4085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微信图片_20211012101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883" y="1650609"/>
            <a:ext cx="2392045" cy="4253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本框 5"/>
          <p:cNvSpPr txBox="1"/>
          <p:nvPr/>
        </p:nvSpPr>
        <p:spPr>
          <a:xfrm>
            <a:off x="5388115" y="474743"/>
            <a:ext cx="1415772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产品使用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2824" y="1159723"/>
            <a:ext cx="729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使用前提：思迅商云助手已开通。（具体步骤可参照开通文档）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33582" y="1650609"/>
            <a:ext cx="3351548" cy="4899133"/>
            <a:chOff x="1033582" y="1656324"/>
            <a:chExt cx="3351548" cy="4899133"/>
          </a:xfrm>
        </p:grpSpPr>
        <p:sp>
          <p:nvSpPr>
            <p:cNvPr id="8" name="圆角矩形 7"/>
            <p:cNvSpPr/>
            <p:nvPr/>
          </p:nvSpPr>
          <p:spPr>
            <a:xfrm>
              <a:off x="2394285" y="4888702"/>
              <a:ext cx="1990845" cy="1666755"/>
            </a:xfrm>
            <a:prstGeom prst="roundRect">
              <a:avLst/>
            </a:prstGeom>
            <a:solidFill>
              <a:srgbClr val="F8B500">
                <a:alpha val="80000"/>
              </a:srgb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>
                <a:lnSpc>
                  <a:spcPct val="13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手机扫码</a:t>
              </a:r>
              <a:endPara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algn="ctr" defTabSz="914400">
                <a:lnSpc>
                  <a:spcPct val="130000"/>
                </a:lnSpc>
              </a:pPr>
              <a:endPara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algn="ctr" defTabSz="914400">
                <a:lnSpc>
                  <a:spcPct val="130000"/>
                </a:lnSpc>
              </a:pP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033582" y="1656324"/>
              <a:ext cx="555585" cy="648182"/>
            </a:xfrm>
            <a:prstGeom prst="roundRect">
              <a:avLst/>
            </a:prstGeom>
            <a:solidFill>
              <a:srgbClr val="F8B500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r>
                <a:rPr lang="en-US" altLang="zh-CN" sz="2000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475993" y="5558604"/>
            <a:ext cx="182880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2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zh-CN" altLang="en-US" dirty="0" smtClean="0"/>
              <a:t>进入思迅商云助手中；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点击“商云管家”进入思迅商云管家中；</a:t>
            </a:r>
            <a:endParaRPr lang="en-US" altLang="zh-CN" dirty="0"/>
          </a:p>
        </p:txBody>
      </p:sp>
      <p:grpSp>
        <p:nvGrpSpPr>
          <p:cNvPr id="16" name="组合 15"/>
          <p:cNvGrpSpPr/>
          <p:nvPr/>
        </p:nvGrpSpPr>
        <p:grpSpPr>
          <a:xfrm>
            <a:off x="4499981" y="1590063"/>
            <a:ext cx="3444600" cy="4720698"/>
            <a:chOff x="9393063" y="1992825"/>
            <a:chExt cx="3444600" cy="4720698"/>
          </a:xfrm>
        </p:grpSpPr>
        <p:grpSp>
          <p:nvGrpSpPr>
            <p:cNvPr id="11" name="组合 10"/>
            <p:cNvGrpSpPr/>
            <p:nvPr/>
          </p:nvGrpSpPr>
          <p:grpSpPr>
            <a:xfrm>
              <a:off x="9393063" y="1992825"/>
              <a:ext cx="3444600" cy="4720698"/>
              <a:chOff x="5454110" y="1969379"/>
              <a:chExt cx="3444600" cy="4720698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6907865" y="5023322"/>
                <a:ext cx="1990845" cy="1666755"/>
              </a:xfrm>
              <a:prstGeom prst="roundRect">
                <a:avLst/>
              </a:prstGeom>
              <a:solidFill>
                <a:srgbClr val="F8B500">
                  <a:alpha val="80000"/>
                </a:srgb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>
                  <a:lnSpc>
                    <a:spcPct val="130000"/>
                  </a:lnSpc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绑定操作员</a:t>
                </a:r>
                <a:endParaRPr lang="en-US" altLang="zh-CN" sz="20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  <a:p>
                <a:pPr algn="ctr" defTabSz="914400">
                  <a:lnSpc>
                    <a:spcPct val="130000"/>
                  </a:lnSpc>
                </a:pPr>
                <a:endParaRPr lang="en-US" altLang="zh-CN" sz="20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  <a:p>
                <a:pPr algn="ctr" defTabSz="914400">
                  <a:lnSpc>
                    <a:spcPct val="130000"/>
                  </a:lnSpc>
                </a:pPr>
                <a:endPara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454110" y="1969379"/>
                <a:ext cx="555585" cy="648182"/>
              </a:xfrm>
              <a:prstGeom prst="roundRect">
                <a:avLst/>
              </a:prstGeom>
              <a:solidFill>
                <a:srgbClr val="F8B50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/>
                <a:r>
                  <a:rPr lang="en-US" altLang="zh-CN" sz="2000" dirty="0" smtClean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846563" y="5652291"/>
              <a:ext cx="1828800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1200" b="1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algn="l"/>
              <a:r>
                <a:rPr lang="zh-CN" altLang="en-US" dirty="0" smtClean="0"/>
                <a:t>第一次进入思迅商云管家，使用线下操作员账号密码；再次默认进入</a:t>
              </a:r>
              <a:endParaRPr lang="en-US" altLang="zh-CN" dirty="0" smtClean="0"/>
            </a:p>
          </p:txBody>
        </p:sp>
      </p:grpSp>
      <p:pic>
        <p:nvPicPr>
          <p:cNvPr id="2051" name="Picture 3" descr="D:\文案\抖音\商云管家配置\微信截图_202203031701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40" y="1642365"/>
            <a:ext cx="3099563" cy="3538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5388115" y="474743"/>
            <a:ext cx="1415772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产品使用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2825" y="1250066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绑定好操作员账号后，就可以移动做单啦！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13" y="2205111"/>
            <a:ext cx="2446460" cy="24464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29203" y="4786386"/>
            <a:ext cx="2672862" cy="7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若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不清楚如何操作，可关注公众号获取帮助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" name="图片 7" descr="微信图片_202110121015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" y="1742440"/>
            <a:ext cx="2366645" cy="4208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9341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   录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39970" y="1595021"/>
            <a:ext cx="652972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</a:t>
            </a:r>
            <a:r>
              <a:rPr lang="zh-CN" altLang="en-US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、产 品 介 绍</a:t>
            </a:r>
            <a:endParaRPr lang="en-US" altLang="zh-CN" sz="28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</a:rPr>
              <a:t>2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、产 品 政 策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</a:rPr>
              <a:t>3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、给到代理商的福利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</a:rPr>
              <a:t>4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、流程功能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</a:rPr>
              <a:t>5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、其他功能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</a:rPr>
              <a:t>6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、增值服务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</a:rPr>
              <a:t>7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、商云助手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vs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商云管家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</a:rPr>
              <a:t>8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、常见问题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难点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3102" y="1865029"/>
            <a:ext cx="803296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现场采购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手工记录、错漏、不及时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无法及时收货导致成本计算不准确</a:t>
            </a:r>
            <a:r>
              <a:rPr lang="en-US" altLang="zh-CN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……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商云管家采购流程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54" y="1439328"/>
            <a:ext cx="7359499" cy="4525234"/>
          </a:xfrm>
          <a:prstGeom prst="rect">
            <a:avLst/>
          </a:prstGeom>
        </p:spPr>
      </p:pic>
      <p:sp>
        <p:nvSpPr>
          <p:cNvPr id="5" name="文本框 8"/>
          <p:cNvSpPr txBox="1"/>
          <p:nvPr/>
        </p:nvSpPr>
        <p:spPr>
          <a:xfrm>
            <a:off x="860143" y="2174188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采购订单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采购收货单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采购退货单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配送难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2246" y="2139349"/>
            <a:ext cx="4339650" cy="225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低效、人力成本增加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数据不及时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商云管家配送流程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84" y="1580444"/>
            <a:ext cx="7234990" cy="4445626"/>
          </a:xfrm>
          <a:prstGeom prst="rect">
            <a:avLst/>
          </a:prstGeom>
        </p:spPr>
      </p:pic>
      <p:sp>
        <p:nvSpPr>
          <p:cNvPr id="5" name="文本框 8"/>
          <p:cNvSpPr txBox="1"/>
          <p:nvPr/>
        </p:nvSpPr>
        <p:spPr>
          <a:xfrm>
            <a:off x="860143" y="2174188"/>
            <a:ext cx="21640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要货单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出库单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入库单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直调单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|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转仓单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批发难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2246" y="2139349"/>
            <a:ext cx="6647974" cy="2973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走动办公，不能一直蹲守电脑前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客户关系维系、新到客户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商云管家批发流程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02" y="1885244"/>
            <a:ext cx="6957026" cy="4276293"/>
          </a:xfrm>
          <a:prstGeom prst="rect">
            <a:avLst/>
          </a:prstGeom>
        </p:spPr>
      </p:pic>
      <p:sp>
        <p:nvSpPr>
          <p:cNvPr id="5" name="文本框 8"/>
          <p:cNvSpPr txBox="1"/>
          <p:nvPr/>
        </p:nvSpPr>
        <p:spPr>
          <a:xfrm>
            <a:off x="860143" y="2174188"/>
            <a:ext cx="17068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客户档案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销售单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批发退货单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盘点难点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2246" y="2139349"/>
            <a:ext cx="10698480" cy="2971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手动盘点：     录入费力费时，容易出错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盘点机盘点：硬件成本投入高，基础数据需要传输，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       </a:t>
            </a: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数据容易丢失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商云管家盘点流程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860143" y="2174188"/>
            <a:ext cx="17068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存货盘点单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盘点差异单</a:t>
            </a:r>
            <a:endParaRPr lang="zh-CN" altLang="en-US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预盘单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报损单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库存调整单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Picture 2" descr="D:\文案\商云管家方案书\1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913" y="1737965"/>
            <a:ext cx="6418820" cy="40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7"/>
          <p:cNvSpPr txBox="1"/>
          <p:nvPr/>
        </p:nvSpPr>
        <p:spPr>
          <a:xfrm>
            <a:off x="860143" y="445526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直接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扫条码盘点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05349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调价单</a:t>
            </a:r>
            <a:endParaRPr lang="en-US" altLang="zh-CN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50365" y="3954780"/>
            <a:ext cx="4145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引流产品，吸引客户到店消费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临期商品促销，避免过期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生鲜产品促销，避免腐烂变质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" name="Picture 3" descr="F:\文案\打印机\1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600" y="1600200"/>
            <a:ext cx="2721539" cy="48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8658860" y="4558030"/>
            <a:ext cx="671195" cy="596900"/>
          </a:xfrm>
          <a:prstGeom prst="roundRect">
            <a:avLst>
              <a:gd name="adj" fmla="val 12659"/>
            </a:avLst>
          </a:prstGeom>
          <a:noFill/>
          <a:ln w="76200" cap="rnd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38935" y="2651125"/>
            <a:ext cx="6888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已全部支持（进货价，批发价，零售价，配送价）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（商云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，秤心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8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和专卖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10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支持多批发价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/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会员价）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2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商品图片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2926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已全部支持图片上传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（商旗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10+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小象还支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持图片下传至产品）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50365" y="3954780"/>
            <a:ext cx="2926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选商品可视化，提高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效率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11012101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1515" y="1774825"/>
            <a:ext cx="2242820" cy="398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555" y="1731645"/>
            <a:ext cx="2264410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微信图片_202108201557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130" y="1774825"/>
            <a:ext cx="2256790" cy="4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商云管家是什么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出自【趣你的PPT】(微信:qunideppt)：最优质的PPT资源库"/>
          <p:cNvSpPr txBox="1"/>
          <p:nvPr/>
        </p:nvSpPr>
        <p:spPr>
          <a:xfrm>
            <a:off x="5945570" y="4084023"/>
            <a:ext cx="2451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产品方案多元化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零售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卖、生鲜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21118" y="1985189"/>
            <a:ext cx="1843728" cy="1800521"/>
            <a:chOff x="1638326" y="1980680"/>
            <a:chExt cx="1843728" cy="1800521"/>
          </a:xfrm>
        </p:grpSpPr>
        <p:grpSp>
          <p:nvGrpSpPr>
            <p:cNvPr id="7" name="组合 6"/>
            <p:cNvGrpSpPr/>
            <p:nvPr/>
          </p:nvGrpSpPr>
          <p:grpSpPr>
            <a:xfrm>
              <a:off x="1638326" y="1980680"/>
              <a:ext cx="1843728" cy="1800521"/>
              <a:chOff x="1638326" y="1980680"/>
              <a:chExt cx="1843728" cy="1800521"/>
            </a:xfrm>
            <a:solidFill>
              <a:srgbClr val="58B6E5"/>
            </a:solidFill>
          </p:grpSpPr>
          <p:sp>
            <p:nvSpPr>
              <p:cNvPr id="9" name="出自【趣你的PPT】(微信:qunideppt)：最优质的PPT资源库"/>
              <p:cNvSpPr/>
              <p:nvPr/>
            </p:nvSpPr>
            <p:spPr>
              <a:xfrm>
                <a:off x="1638326" y="2168205"/>
                <a:ext cx="1612996" cy="1612996"/>
              </a:xfrm>
              <a:prstGeom prst="teardrop">
                <a:avLst/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ntAwesome" pitchFamily="2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0" name="出自【趣你的PPT】(微信:qunideppt)：最优质的PPT资源库"/>
              <p:cNvSpPr/>
              <p:nvPr/>
            </p:nvSpPr>
            <p:spPr>
              <a:xfrm rot="5400000">
                <a:off x="2395853" y="1980680"/>
                <a:ext cx="1086201" cy="1086201"/>
              </a:xfrm>
              <a:prstGeom prst="halfFrame">
                <a:avLst>
                  <a:gd name="adj1" fmla="val 4570"/>
                  <a:gd name="adj2" fmla="val 3947"/>
                </a:avLst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sp>
          <p:nvSpPr>
            <p:cNvPr id="8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2103903" y="2679654"/>
              <a:ext cx="672960" cy="614268"/>
            </a:xfrm>
            <a:custGeom>
              <a:avLst/>
              <a:gdLst>
                <a:gd name="connsiteX0" fmla="*/ 273268 w 607639"/>
                <a:gd name="connsiteY0" fmla="*/ 473705 h 554644"/>
                <a:gd name="connsiteX1" fmla="*/ 278784 w 607639"/>
                <a:gd name="connsiteY1" fmla="*/ 473705 h 554644"/>
                <a:gd name="connsiteX2" fmla="*/ 291153 w 607639"/>
                <a:gd name="connsiteY2" fmla="*/ 486045 h 554644"/>
                <a:gd name="connsiteX3" fmla="*/ 278784 w 607639"/>
                <a:gd name="connsiteY3" fmla="*/ 498473 h 554644"/>
                <a:gd name="connsiteX4" fmla="*/ 273268 w 607639"/>
                <a:gd name="connsiteY4" fmla="*/ 498473 h 554644"/>
                <a:gd name="connsiteX5" fmla="*/ 260810 w 607639"/>
                <a:gd name="connsiteY5" fmla="*/ 486045 h 554644"/>
                <a:gd name="connsiteX6" fmla="*/ 273268 w 607639"/>
                <a:gd name="connsiteY6" fmla="*/ 473705 h 554644"/>
                <a:gd name="connsiteX7" fmla="*/ 112667 w 607639"/>
                <a:gd name="connsiteY7" fmla="*/ 473705 h 554644"/>
                <a:gd name="connsiteX8" fmla="*/ 233122 w 607639"/>
                <a:gd name="connsiteY8" fmla="*/ 473705 h 554644"/>
                <a:gd name="connsiteX9" fmla="*/ 245497 w 607639"/>
                <a:gd name="connsiteY9" fmla="*/ 486045 h 554644"/>
                <a:gd name="connsiteX10" fmla="*/ 233122 w 607639"/>
                <a:gd name="connsiteY10" fmla="*/ 498473 h 554644"/>
                <a:gd name="connsiteX11" fmla="*/ 112667 w 607639"/>
                <a:gd name="connsiteY11" fmla="*/ 498473 h 554644"/>
                <a:gd name="connsiteX12" fmla="*/ 100203 w 607639"/>
                <a:gd name="connsiteY12" fmla="*/ 486045 h 554644"/>
                <a:gd name="connsiteX13" fmla="*/ 112667 w 607639"/>
                <a:gd name="connsiteY13" fmla="*/ 473705 h 554644"/>
                <a:gd name="connsiteX14" fmla="*/ 444306 w 607639"/>
                <a:gd name="connsiteY14" fmla="*/ 334198 h 554644"/>
                <a:gd name="connsiteX15" fmla="*/ 492808 w 607639"/>
                <a:gd name="connsiteY15" fmla="*/ 352058 h 554644"/>
                <a:gd name="connsiteX16" fmla="*/ 494232 w 607639"/>
                <a:gd name="connsiteY16" fmla="*/ 369474 h 554644"/>
                <a:gd name="connsiteX17" fmla="*/ 476700 w 607639"/>
                <a:gd name="connsiteY17" fmla="*/ 370896 h 554644"/>
                <a:gd name="connsiteX18" fmla="*/ 444306 w 607639"/>
                <a:gd name="connsiteY18" fmla="*/ 358989 h 554644"/>
                <a:gd name="connsiteX19" fmla="*/ 394291 w 607639"/>
                <a:gd name="connsiteY19" fmla="*/ 408927 h 554644"/>
                <a:gd name="connsiteX20" fmla="*/ 444306 w 607639"/>
                <a:gd name="connsiteY20" fmla="*/ 458865 h 554644"/>
                <a:gd name="connsiteX21" fmla="*/ 492808 w 607639"/>
                <a:gd name="connsiteY21" fmla="*/ 421278 h 554644"/>
                <a:gd name="connsiteX22" fmla="*/ 451159 w 607639"/>
                <a:gd name="connsiteY22" fmla="*/ 421278 h 554644"/>
                <a:gd name="connsiteX23" fmla="*/ 438788 w 607639"/>
                <a:gd name="connsiteY23" fmla="*/ 408927 h 554644"/>
                <a:gd name="connsiteX24" fmla="*/ 451159 w 607639"/>
                <a:gd name="connsiteY24" fmla="*/ 396576 h 554644"/>
                <a:gd name="connsiteX25" fmla="*/ 506780 w 607639"/>
                <a:gd name="connsiteY25" fmla="*/ 396576 h 554644"/>
                <a:gd name="connsiteX26" fmla="*/ 519150 w 607639"/>
                <a:gd name="connsiteY26" fmla="*/ 408927 h 554644"/>
                <a:gd name="connsiteX27" fmla="*/ 444306 w 607639"/>
                <a:gd name="connsiteY27" fmla="*/ 483656 h 554644"/>
                <a:gd name="connsiteX28" fmla="*/ 369551 w 607639"/>
                <a:gd name="connsiteY28" fmla="*/ 408927 h 554644"/>
                <a:gd name="connsiteX29" fmla="*/ 444306 w 607639"/>
                <a:gd name="connsiteY29" fmla="*/ 334198 h 554644"/>
                <a:gd name="connsiteX30" fmla="*/ 157628 w 607639"/>
                <a:gd name="connsiteY30" fmla="*/ 244840 h 554644"/>
                <a:gd name="connsiteX31" fmla="*/ 85000 w 607639"/>
                <a:gd name="connsiteY31" fmla="*/ 285720 h 554644"/>
                <a:gd name="connsiteX32" fmla="*/ 62037 w 607639"/>
                <a:gd name="connsiteY32" fmla="*/ 282521 h 554644"/>
                <a:gd name="connsiteX33" fmla="*/ 62037 w 607639"/>
                <a:gd name="connsiteY33" fmla="*/ 498211 h 554644"/>
                <a:gd name="connsiteX34" fmla="*/ 93723 w 607639"/>
                <a:gd name="connsiteY34" fmla="*/ 529849 h 554644"/>
                <a:gd name="connsiteX35" fmla="*/ 513916 w 607639"/>
                <a:gd name="connsiteY35" fmla="*/ 529849 h 554644"/>
                <a:gd name="connsiteX36" fmla="*/ 545602 w 607639"/>
                <a:gd name="connsiteY36" fmla="*/ 498211 h 554644"/>
                <a:gd name="connsiteX37" fmla="*/ 545602 w 607639"/>
                <a:gd name="connsiteY37" fmla="*/ 282521 h 554644"/>
                <a:gd name="connsiteX38" fmla="*/ 522461 w 607639"/>
                <a:gd name="connsiteY38" fmla="*/ 285720 h 554644"/>
                <a:gd name="connsiteX39" fmla="*/ 449744 w 607639"/>
                <a:gd name="connsiteY39" fmla="*/ 244840 h 554644"/>
                <a:gd name="connsiteX40" fmla="*/ 376581 w 607639"/>
                <a:gd name="connsiteY40" fmla="*/ 285720 h 554644"/>
                <a:gd name="connsiteX41" fmla="*/ 303775 w 607639"/>
                <a:gd name="connsiteY41" fmla="*/ 244840 h 554644"/>
                <a:gd name="connsiteX42" fmla="*/ 230791 w 607639"/>
                <a:gd name="connsiteY42" fmla="*/ 285720 h 554644"/>
                <a:gd name="connsiteX43" fmla="*/ 157628 w 607639"/>
                <a:gd name="connsiteY43" fmla="*/ 244840 h 554644"/>
                <a:gd name="connsiteX44" fmla="*/ 463450 w 607639"/>
                <a:gd name="connsiteY44" fmla="*/ 213202 h 554644"/>
                <a:gd name="connsiteX45" fmla="*/ 522461 w 607639"/>
                <a:gd name="connsiteY45" fmla="*/ 260925 h 554644"/>
                <a:gd name="connsiteX46" fmla="*/ 581471 w 607639"/>
                <a:gd name="connsiteY46" fmla="*/ 213202 h 554644"/>
                <a:gd name="connsiteX47" fmla="*/ 317482 w 607639"/>
                <a:gd name="connsiteY47" fmla="*/ 213202 h 554644"/>
                <a:gd name="connsiteX48" fmla="*/ 376581 w 607639"/>
                <a:gd name="connsiteY48" fmla="*/ 260925 h 554644"/>
                <a:gd name="connsiteX49" fmla="*/ 436126 w 607639"/>
                <a:gd name="connsiteY49" fmla="*/ 213202 h 554644"/>
                <a:gd name="connsiteX50" fmla="*/ 171335 w 607639"/>
                <a:gd name="connsiteY50" fmla="*/ 213202 h 554644"/>
                <a:gd name="connsiteX51" fmla="*/ 230791 w 607639"/>
                <a:gd name="connsiteY51" fmla="*/ 260925 h 554644"/>
                <a:gd name="connsiteX52" fmla="*/ 290068 w 607639"/>
                <a:gd name="connsiteY52" fmla="*/ 213202 h 554644"/>
                <a:gd name="connsiteX53" fmla="*/ 26079 w 607639"/>
                <a:gd name="connsiteY53" fmla="*/ 213202 h 554644"/>
                <a:gd name="connsiteX54" fmla="*/ 85000 w 607639"/>
                <a:gd name="connsiteY54" fmla="*/ 260925 h 554644"/>
                <a:gd name="connsiteX55" fmla="*/ 143922 w 607639"/>
                <a:gd name="connsiteY55" fmla="*/ 213202 h 554644"/>
                <a:gd name="connsiteX56" fmla="*/ 439152 w 607639"/>
                <a:gd name="connsiteY56" fmla="*/ 24795 h 554644"/>
                <a:gd name="connsiteX57" fmla="*/ 460691 w 607639"/>
                <a:gd name="connsiteY57" fmla="*/ 188407 h 554644"/>
                <a:gd name="connsiteX58" fmla="*/ 579424 w 607639"/>
                <a:gd name="connsiteY58" fmla="*/ 188407 h 554644"/>
                <a:gd name="connsiteX59" fmla="*/ 545691 w 607639"/>
                <a:gd name="connsiteY59" fmla="*/ 48968 h 554644"/>
                <a:gd name="connsiteX60" fmla="*/ 514628 w 607639"/>
                <a:gd name="connsiteY60" fmla="*/ 24795 h 554644"/>
                <a:gd name="connsiteX61" fmla="*/ 316236 w 607639"/>
                <a:gd name="connsiteY61" fmla="*/ 24795 h 554644"/>
                <a:gd name="connsiteX62" fmla="*/ 316236 w 607639"/>
                <a:gd name="connsiteY62" fmla="*/ 188407 h 554644"/>
                <a:gd name="connsiteX63" fmla="*/ 435681 w 607639"/>
                <a:gd name="connsiteY63" fmla="*/ 188407 h 554644"/>
                <a:gd name="connsiteX64" fmla="*/ 414142 w 607639"/>
                <a:gd name="connsiteY64" fmla="*/ 24795 h 554644"/>
                <a:gd name="connsiteX65" fmla="*/ 191984 w 607639"/>
                <a:gd name="connsiteY65" fmla="*/ 24795 h 554644"/>
                <a:gd name="connsiteX66" fmla="*/ 171691 w 607639"/>
                <a:gd name="connsiteY66" fmla="*/ 188407 h 554644"/>
                <a:gd name="connsiteX67" fmla="*/ 291403 w 607639"/>
                <a:gd name="connsiteY67" fmla="*/ 188407 h 554644"/>
                <a:gd name="connsiteX68" fmla="*/ 291403 w 607639"/>
                <a:gd name="connsiteY68" fmla="*/ 24795 h 554644"/>
                <a:gd name="connsiteX69" fmla="*/ 94524 w 607639"/>
                <a:gd name="connsiteY69" fmla="*/ 24795 h 554644"/>
                <a:gd name="connsiteX70" fmla="*/ 63461 w 607639"/>
                <a:gd name="connsiteY70" fmla="*/ 48701 h 554644"/>
                <a:gd name="connsiteX71" fmla="*/ 28304 w 607639"/>
                <a:gd name="connsiteY71" fmla="*/ 188407 h 554644"/>
                <a:gd name="connsiteX72" fmla="*/ 146681 w 607639"/>
                <a:gd name="connsiteY72" fmla="*/ 188407 h 554644"/>
                <a:gd name="connsiteX73" fmla="*/ 166974 w 607639"/>
                <a:gd name="connsiteY73" fmla="*/ 24795 h 554644"/>
                <a:gd name="connsiteX74" fmla="*/ 94524 w 607639"/>
                <a:gd name="connsiteY74" fmla="*/ 0 h 554644"/>
                <a:gd name="connsiteX75" fmla="*/ 514628 w 607639"/>
                <a:gd name="connsiteY75" fmla="*/ 0 h 554644"/>
                <a:gd name="connsiteX76" fmla="*/ 569812 w 607639"/>
                <a:gd name="connsiteY76" fmla="*/ 43014 h 554644"/>
                <a:gd name="connsiteX77" fmla="*/ 607283 w 607639"/>
                <a:gd name="connsiteY77" fmla="*/ 197916 h 554644"/>
                <a:gd name="connsiteX78" fmla="*/ 607639 w 607639"/>
                <a:gd name="connsiteY78" fmla="*/ 200848 h 554644"/>
                <a:gd name="connsiteX79" fmla="*/ 570435 w 607639"/>
                <a:gd name="connsiteY79" fmla="*/ 270879 h 554644"/>
                <a:gd name="connsiteX80" fmla="*/ 570435 w 607639"/>
                <a:gd name="connsiteY80" fmla="*/ 498211 h 554644"/>
                <a:gd name="connsiteX81" fmla="*/ 513916 w 607639"/>
                <a:gd name="connsiteY81" fmla="*/ 554644 h 554644"/>
                <a:gd name="connsiteX82" fmla="*/ 93723 w 607639"/>
                <a:gd name="connsiteY82" fmla="*/ 554644 h 554644"/>
                <a:gd name="connsiteX83" fmla="*/ 37204 w 607639"/>
                <a:gd name="connsiteY83" fmla="*/ 498211 h 554644"/>
                <a:gd name="connsiteX84" fmla="*/ 37204 w 607639"/>
                <a:gd name="connsiteY84" fmla="*/ 270968 h 554644"/>
                <a:gd name="connsiteX85" fmla="*/ 0 w 607639"/>
                <a:gd name="connsiteY85" fmla="*/ 200848 h 554644"/>
                <a:gd name="connsiteX86" fmla="*/ 356 w 607639"/>
                <a:gd name="connsiteY86" fmla="*/ 197827 h 554644"/>
                <a:gd name="connsiteX87" fmla="*/ 39429 w 607639"/>
                <a:gd name="connsiteY87" fmla="*/ 42569 h 554644"/>
                <a:gd name="connsiteX88" fmla="*/ 94524 w 607639"/>
                <a:gd name="connsiteY88" fmla="*/ 0 h 55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7639" h="554644">
                  <a:moveTo>
                    <a:pt x="273268" y="473705"/>
                  </a:moveTo>
                  <a:lnTo>
                    <a:pt x="278784" y="473705"/>
                  </a:lnTo>
                  <a:cubicBezTo>
                    <a:pt x="285636" y="473705"/>
                    <a:pt x="291153" y="479209"/>
                    <a:pt x="291153" y="486045"/>
                  </a:cubicBezTo>
                  <a:cubicBezTo>
                    <a:pt x="291153" y="492880"/>
                    <a:pt x="285636" y="498473"/>
                    <a:pt x="278784" y="498473"/>
                  </a:cubicBezTo>
                  <a:lnTo>
                    <a:pt x="273268" y="498473"/>
                  </a:lnTo>
                  <a:cubicBezTo>
                    <a:pt x="266416" y="498473"/>
                    <a:pt x="260810" y="492880"/>
                    <a:pt x="260810" y="486045"/>
                  </a:cubicBezTo>
                  <a:cubicBezTo>
                    <a:pt x="260810" y="479209"/>
                    <a:pt x="266416" y="473705"/>
                    <a:pt x="273268" y="473705"/>
                  </a:cubicBezTo>
                  <a:close/>
                  <a:moveTo>
                    <a:pt x="112667" y="473705"/>
                  </a:moveTo>
                  <a:lnTo>
                    <a:pt x="233122" y="473705"/>
                  </a:lnTo>
                  <a:cubicBezTo>
                    <a:pt x="239977" y="473705"/>
                    <a:pt x="245497" y="479209"/>
                    <a:pt x="245497" y="486045"/>
                  </a:cubicBezTo>
                  <a:cubicBezTo>
                    <a:pt x="245497" y="492880"/>
                    <a:pt x="239977" y="498473"/>
                    <a:pt x="233122" y="498473"/>
                  </a:cubicBezTo>
                  <a:lnTo>
                    <a:pt x="112667" y="498473"/>
                  </a:lnTo>
                  <a:cubicBezTo>
                    <a:pt x="105812" y="498473"/>
                    <a:pt x="100203" y="492880"/>
                    <a:pt x="100203" y="486045"/>
                  </a:cubicBezTo>
                  <a:cubicBezTo>
                    <a:pt x="100203" y="479209"/>
                    <a:pt x="105812" y="473705"/>
                    <a:pt x="112667" y="473705"/>
                  </a:cubicBezTo>
                  <a:close/>
                  <a:moveTo>
                    <a:pt x="444306" y="334198"/>
                  </a:moveTo>
                  <a:cubicBezTo>
                    <a:pt x="462105" y="334198"/>
                    <a:pt x="479281" y="340596"/>
                    <a:pt x="492808" y="352058"/>
                  </a:cubicBezTo>
                  <a:cubicBezTo>
                    <a:pt x="498058" y="356501"/>
                    <a:pt x="498681" y="364321"/>
                    <a:pt x="494232" y="369474"/>
                  </a:cubicBezTo>
                  <a:cubicBezTo>
                    <a:pt x="489782" y="374717"/>
                    <a:pt x="481950" y="375339"/>
                    <a:pt x="476700" y="370896"/>
                  </a:cubicBezTo>
                  <a:cubicBezTo>
                    <a:pt x="467711" y="363254"/>
                    <a:pt x="456231" y="358989"/>
                    <a:pt x="444306" y="358989"/>
                  </a:cubicBezTo>
                  <a:cubicBezTo>
                    <a:pt x="416718" y="358989"/>
                    <a:pt x="394291" y="381381"/>
                    <a:pt x="394291" y="408927"/>
                  </a:cubicBezTo>
                  <a:cubicBezTo>
                    <a:pt x="394291" y="436473"/>
                    <a:pt x="416718" y="458865"/>
                    <a:pt x="444306" y="458865"/>
                  </a:cubicBezTo>
                  <a:cubicBezTo>
                    <a:pt x="467622" y="458865"/>
                    <a:pt x="487290" y="442870"/>
                    <a:pt x="492808" y="421278"/>
                  </a:cubicBezTo>
                  <a:lnTo>
                    <a:pt x="451159" y="421278"/>
                  </a:lnTo>
                  <a:cubicBezTo>
                    <a:pt x="444395" y="421278"/>
                    <a:pt x="438788" y="415769"/>
                    <a:pt x="438788" y="408927"/>
                  </a:cubicBezTo>
                  <a:cubicBezTo>
                    <a:pt x="438788" y="402085"/>
                    <a:pt x="444395" y="396576"/>
                    <a:pt x="451159" y="396576"/>
                  </a:cubicBezTo>
                  <a:lnTo>
                    <a:pt x="506780" y="396576"/>
                  </a:lnTo>
                  <a:cubicBezTo>
                    <a:pt x="513543" y="396576"/>
                    <a:pt x="519150" y="402085"/>
                    <a:pt x="519150" y="408927"/>
                  </a:cubicBezTo>
                  <a:cubicBezTo>
                    <a:pt x="519150" y="450068"/>
                    <a:pt x="485599" y="483656"/>
                    <a:pt x="444306" y="483656"/>
                  </a:cubicBezTo>
                  <a:cubicBezTo>
                    <a:pt x="403102" y="483656"/>
                    <a:pt x="369551" y="450068"/>
                    <a:pt x="369551" y="408927"/>
                  </a:cubicBezTo>
                  <a:cubicBezTo>
                    <a:pt x="369551" y="367786"/>
                    <a:pt x="403102" y="334198"/>
                    <a:pt x="444306" y="334198"/>
                  </a:cubicBezTo>
                  <a:close/>
                  <a:moveTo>
                    <a:pt x="157628" y="244840"/>
                  </a:moveTo>
                  <a:cubicBezTo>
                    <a:pt x="142764" y="269368"/>
                    <a:pt x="115796" y="285720"/>
                    <a:pt x="85000" y="285720"/>
                  </a:cubicBezTo>
                  <a:cubicBezTo>
                    <a:pt x="77079" y="285720"/>
                    <a:pt x="69335" y="284565"/>
                    <a:pt x="62037" y="282521"/>
                  </a:cubicBezTo>
                  <a:lnTo>
                    <a:pt x="62037" y="498211"/>
                  </a:lnTo>
                  <a:cubicBezTo>
                    <a:pt x="62037" y="515630"/>
                    <a:pt x="76189" y="529849"/>
                    <a:pt x="93723" y="529849"/>
                  </a:cubicBezTo>
                  <a:lnTo>
                    <a:pt x="513916" y="529849"/>
                  </a:lnTo>
                  <a:cubicBezTo>
                    <a:pt x="531362" y="529849"/>
                    <a:pt x="545602" y="515630"/>
                    <a:pt x="545602" y="498211"/>
                  </a:cubicBezTo>
                  <a:lnTo>
                    <a:pt x="545602" y="282521"/>
                  </a:lnTo>
                  <a:cubicBezTo>
                    <a:pt x="538215" y="284565"/>
                    <a:pt x="530471" y="285720"/>
                    <a:pt x="522461" y="285720"/>
                  </a:cubicBezTo>
                  <a:cubicBezTo>
                    <a:pt x="491665" y="285720"/>
                    <a:pt x="464697" y="269368"/>
                    <a:pt x="449744" y="244840"/>
                  </a:cubicBezTo>
                  <a:cubicBezTo>
                    <a:pt x="434702" y="269368"/>
                    <a:pt x="407555" y="285720"/>
                    <a:pt x="376581" y="285720"/>
                  </a:cubicBezTo>
                  <a:cubicBezTo>
                    <a:pt x="345786" y="285720"/>
                    <a:pt x="318728" y="269368"/>
                    <a:pt x="303775" y="244840"/>
                  </a:cubicBezTo>
                  <a:cubicBezTo>
                    <a:pt x="288822" y="269368"/>
                    <a:pt x="261676" y="285720"/>
                    <a:pt x="230791" y="285720"/>
                  </a:cubicBezTo>
                  <a:cubicBezTo>
                    <a:pt x="199906" y="285720"/>
                    <a:pt x="172670" y="269368"/>
                    <a:pt x="157628" y="244840"/>
                  </a:cubicBezTo>
                  <a:close/>
                  <a:moveTo>
                    <a:pt x="463450" y="213202"/>
                  </a:moveTo>
                  <a:cubicBezTo>
                    <a:pt x="469236" y="240396"/>
                    <a:pt x="493445" y="260925"/>
                    <a:pt x="522461" y="260925"/>
                  </a:cubicBezTo>
                  <a:cubicBezTo>
                    <a:pt x="551477" y="260925"/>
                    <a:pt x="575775" y="240396"/>
                    <a:pt x="581471" y="213202"/>
                  </a:cubicBezTo>
                  <a:close/>
                  <a:moveTo>
                    <a:pt x="317482" y="213202"/>
                  </a:moveTo>
                  <a:cubicBezTo>
                    <a:pt x="323267" y="240396"/>
                    <a:pt x="347566" y="260925"/>
                    <a:pt x="376581" y="260925"/>
                  </a:cubicBezTo>
                  <a:cubicBezTo>
                    <a:pt x="405864" y="260925"/>
                    <a:pt x="430340" y="240396"/>
                    <a:pt x="436126" y="213202"/>
                  </a:cubicBezTo>
                  <a:close/>
                  <a:moveTo>
                    <a:pt x="171335" y="213202"/>
                  </a:moveTo>
                  <a:cubicBezTo>
                    <a:pt x="177120" y="240396"/>
                    <a:pt x="201597" y="260925"/>
                    <a:pt x="230791" y="260925"/>
                  </a:cubicBezTo>
                  <a:cubicBezTo>
                    <a:pt x="259984" y="260925"/>
                    <a:pt x="284372" y="240396"/>
                    <a:pt x="290068" y="213202"/>
                  </a:cubicBezTo>
                  <a:close/>
                  <a:moveTo>
                    <a:pt x="26079" y="213202"/>
                  </a:moveTo>
                  <a:cubicBezTo>
                    <a:pt x="31864" y="240396"/>
                    <a:pt x="56073" y="260925"/>
                    <a:pt x="85000" y="260925"/>
                  </a:cubicBezTo>
                  <a:cubicBezTo>
                    <a:pt x="113927" y="260925"/>
                    <a:pt x="138225" y="240396"/>
                    <a:pt x="143922" y="213202"/>
                  </a:cubicBezTo>
                  <a:close/>
                  <a:moveTo>
                    <a:pt x="439152" y="24795"/>
                  </a:moveTo>
                  <a:lnTo>
                    <a:pt x="460691" y="188407"/>
                  </a:lnTo>
                  <a:lnTo>
                    <a:pt x="579424" y="188407"/>
                  </a:lnTo>
                  <a:lnTo>
                    <a:pt x="545691" y="48968"/>
                  </a:lnTo>
                  <a:cubicBezTo>
                    <a:pt x="542220" y="34749"/>
                    <a:pt x="529403" y="24795"/>
                    <a:pt x="514628" y="24795"/>
                  </a:cubicBezTo>
                  <a:close/>
                  <a:moveTo>
                    <a:pt x="316236" y="24795"/>
                  </a:moveTo>
                  <a:lnTo>
                    <a:pt x="316236" y="188407"/>
                  </a:lnTo>
                  <a:lnTo>
                    <a:pt x="435681" y="188407"/>
                  </a:lnTo>
                  <a:lnTo>
                    <a:pt x="414142" y="24795"/>
                  </a:lnTo>
                  <a:close/>
                  <a:moveTo>
                    <a:pt x="191984" y="24795"/>
                  </a:moveTo>
                  <a:lnTo>
                    <a:pt x="171691" y="188407"/>
                  </a:lnTo>
                  <a:lnTo>
                    <a:pt x="291403" y="188407"/>
                  </a:lnTo>
                  <a:lnTo>
                    <a:pt x="291403" y="24795"/>
                  </a:lnTo>
                  <a:close/>
                  <a:moveTo>
                    <a:pt x="94524" y="24795"/>
                  </a:moveTo>
                  <a:cubicBezTo>
                    <a:pt x="79927" y="24795"/>
                    <a:pt x="67110" y="34571"/>
                    <a:pt x="63461" y="48701"/>
                  </a:cubicBezTo>
                  <a:lnTo>
                    <a:pt x="28304" y="188407"/>
                  </a:lnTo>
                  <a:lnTo>
                    <a:pt x="146681" y="188407"/>
                  </a:lnTo>
                  <a:lnTo>
                    <a:pt x="166974" y="24795"/>
                  </a:lnTo>
                  <a:close/>
                  <a:moveTo>
                    <a:pt x="94524" y="0"/>
                  </a:moveTo>
                  <a:lnTo>
                    <a:pt x="514628" y="0"/>
                  </a:lnTo>
                  <a:cubicBezTo>
                    <a:pt x="540796" y="0"/>
                    <a:pt x="563492" y="17685"/>
                    <a:pt x="569812" y="43014"/>
                  </a:cubicBezTo>
                  <a:lnTo>
                    <a:pt x="607283" y="197916"/>
                  </a:lnTo>
                  <a:cubicBezTo>
                    <a:pt x="607461" y="198893"/>
                    <a:pt x="607639" y="199871"/>
                    <a:pt x="607639" y="200848"/>
                  </a:cubicBezTo>
                  <a:cubicBezTo>
                    <a:pt x="607639" y="229909"/>
                    <a:pt x="592864" y="255593"/>
                    <a:pt x="570435" y="270879"/>
                  </a:cubicBezTo>
                  <a:lnTo>
                    <a:pt x="570435" y="498211"/>
                  </a:lnTo>
                  <a:cubicBezTo>
                    <a:pt x="570435" y="529316"/>
                    <a:pt x="545068" y="554644"/>
                    <a:pt x="513916" y="554644"/>
                  </a:cubicBezTo>
                  <a:lnTo>
                    <a:pt x="93723" y="554644"/>
                  </a:lnTo>
                  <a:cubicBezTo>
                    <a:pt x="62571" y="554644"/>
                    <a:pt x="37204" y="529316"/>
                    <a:pt x="37204" y="498211"/>
                  </a:cubicBezTo>
                  <a:lnTo>
                    <a:pt x="37204" y="270968"/>
                  </a:lnTo>
                  <a:cubicBezTo>
                    <a:pt x="14775" y="255682"/>
                    <a:pt x="0" y="229909"/>
                    <a:pt x="0" y="200848"/>
                  </a:cubicBezTo>
                  <a:cubicBezTo>
                    <a:pt x="0" y="199782"/>
                    <a:pt x="89" y="198804"/>
                    <a:pt x="356" y="197827"/>
                  </a:cubicBezTo>
                  <a:lnTo>
                    <a:pt x="39429" y="42569"/>
                  </a:lnTo>
                  <a:cubicBezTo>
                    <a:pt x="46016" y="17508"/>
                    <a:pt x="68623" y="0"/>
                    <a:pt x="9452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17" name="出自【趣你的PPT】(微信:qunideppt)：最优质的PPT资源库"/>
          <p:cNvSpPr txBox="1"/>
          <p:nvPr/>
        </p:nvSpPr>
        <p:spPr>
          <a:xfrm>
            <a:off x="3344542" y="4122631"/>
            <a:ext cx="2102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defRPr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免安装零维护</a:t>
            </a:r>
            <a:endParaRPr lang="zh-CN" altLang="en-US" sz="24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自动安装升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级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4954" y="1978650"/>
            <a:ext cx="1843728" cy="1800521"/>
            <a:chOff x="5307890" y="1980680"/>
            <a:chExt cx="1843728" cy="1800521"/>
          </a:xfrm>
        </p:grpSpPr>
        <p:grpSp>
          <p:nvGrpSpPr>
            <p:cNvPr id="19" name="组合 18"/>
            <p:cNvGrpSpPr/>
            <p:nvPr/>
          </p:nvGrpSpPr>
          <p:grpSpPr>
            <a:xfrm>
              <a:off x="5307890" y="1980680"/>
              <a:ext cx="1843728" cy="1800521"/>
              <a:chOff x="5307890" y="1980680"/>
              <a:chExt cx="1843728" cy="1800521"/>
            </a:xfrm>
            <a:solidFill>
              <a:srgbClr val="58B6E5"/>
            </a:solidFill>
          </p:grpSpPr>
          <p:sp>
            <p:nvSpPr>
              <p:cNvPr id="21" name="出自【趣你的PPT】(微信:qunideppt)：最优质的PPT资源库"/>
              <p:cNvSpPr/>
              <p:nvPr/>
            </p:nvSpPr>
            <p:spPr>
              <a:xfrm>
                <a:off x="5307890" y="2168205"/>
                <a:ext cx="1612996" cy="1612996"/>
              </a:xfrm>
              <a:prstGeom prst="teardrop">
                <a:avLst/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ntAwesome" pitchFamily="2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2" name="出自【趣你的PPT】(微信:qunideppt)：最优质的PPT资源库"/>
              <p:cNvSpPr/>
              <p:nvPr/>
            </p:nvSpPr>
            <p:spPr>
              <a:xfrm rot="5400000">
                <a:off x="6065417" y="1980680"/>
                <a:ext cx="1086201" cy="1086201"/>
              </a:xfrm>
              <a:prstGeom prst="halfFrame">
                <a:avLst>
                  <a:gd name="adj1" fmla="val 4570"/>
                  <a:gd name="adj2" fmla="val 3947"/>
                </a:avLst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sp>
          <p:nvSpPr>
            <p:cNvPr id="20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5896067" y="2599087"/>
              <a:ext cx="460856" cy="775404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24" y="49"/>
                </a:cxn>
                <a:cxn ang="0">
                  <a:pos x="5" y="49"/>
                </a:cxn>
                <a:cxn ang="0">
                  <a:pos x="0" y="4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" y="0"/>
                </a:cxn>
                <a:cxn ang="0">
                  <a:pos x="29" y="5"/>
                </a:cxn>
                <a:cxn ang="0">
                  <a:pos x="29" y="44"/>
                </a:cxn>
                <a:cxn ang="0">
                  <a:pos x="25" y="11"/>
                </a:cxn>
                <a:cxn ang="0">
                  <a:pos x="24" y="10"/>
                </a:cxn>
                <a:cxn ang="0">
                  <a:pos x="5" y="10"/>
                </a:cxn>
                <a:cxn ang="0">
                  <a:pos x="3" y="11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24" y="39"/>
                </a:cxn>
                <a:cxn ang="0">
                  <a:pos x="25" y="38"/>
                </a:cxn>
                <a:cxn ang="0">
                  <a:pos x="25" y="11"/>
                </a:cxn>
                <a:cxn ang="0">
                  <a:pos x="17" y="5"/>
                </a:cxn>
                <a:cxn ang="0">
                  <a:pos x="11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17" y="5"/>
                </a:cxn>
                <a:cxn ang="0">
                  <a:pos x="14" y="41"/>
                </a:cxn>
                <a:cxn ang="0">
                  <a:pos x="11" y="44"/>
                </a:cxn>
                <a:cxn ang="0">
                  <a:pos x="14" y="47"/>
                </a:cxn>
                <a:cxn ang="0">
                  <a:pos x="17" y="44"/>
                </a:cxn>
                <a:cxn ang="0">
                  <a:pos x="14" y="41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23" name="出自【趣你的PPT】(微信:qunideppt)：最优质的PPT资源库"/>
          <p:cNvSpPr txBox="1"/>
          <p:nvPr/>
        </p:nvSpPr>
        <p:spPr>
          <a:xfrm>
            <a:off x="384128" y="4134634"/>
            <a:ext cx="265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defRPr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随时随</a:t>
            </a:r>
            <a:r>
              <a:rPr lang="zh-CN" altLang="en-US" sz="24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地简单方便</a:t>
            </a:r>
            <a:endParaRPr lang="en-US" altLang="zh-CN" sz="2400" dirty="0" smtClean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轻量级的小程序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65368" y="2000937"/>
            <a:ext cx="1843728" cy="1800521"/>
            <a:chOff x="6370880" y="2072120"/>
            <a:chExt cx="1843728" cy="1800521"/>
          </a:xfrm>
        </p:grpSpPr>
        <p:grpSp>
          <p:nvGrpSpPr>
            <p:cNvPr id="25" name="组合 24"/>
            <p:cNvGrpSpPr/>
            <p:nvPr/>
          </p:nvGrpSpPr>
          <p:grpSpPr>
            <a:xfrm>
              <a:off x="6370880" y="2072120"/>
              <a:ext cx="1843728" cy="1800521"/>
              <a:chOff x="5307890" y="1980680"/>
              <a:chExt cx="1843728" cy="1800521"/>
            </a:xfrm>
            <a:solidFill>
              <a:srgbClr val="58B6E5"/>
            </a:solidFill>
          </p:grpSpPr>
          <p:sp>
            <p:nvSpPr>
              <p:cNvPr id="27" name="出自【趣你的PPT】(微信:qunideppt)：最优质的PPT资源库"/>
              <p:cNvSpPr/>
              <p:nvPr/>
            </p:nvSpPr>
            <p:spPr>
              <a:xfrm>
                <a:off x="5307890" y="2168205"/>
                <a:ext cx="1612996" cy="1612996"/>
              </a:xfrm>
              <a:prstGeom prst="teardrop">
                <a:avLst/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ntAwesome" pitchFamily="2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8" name="出自【趣你的PPT】(微信:qunideppt)：最优质的PPT资源库"/>
              <p:cNvSpPr/>
              <p:nvPr/>
            </p:nvSpPr>
            <p:spPr>
              <a:xfrm rot="5400000">
                <a:off x="6065417" y="1980680"/>
                <a:ext cx="1086201" cy="1086201"/>
              </a:xfrm>
              <a:prstGeom prst="halfFrame">
                <a:avLst>
                  <a:gd name="adj1" fmla="val 4570"/>
                  <a:gd name="adj2" fmla="val 3947"/>
                </a:avLst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710" y="2739390"/>
              <a:ext cx="750570" cy="750570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9260409" y="2050150"/>
            <a:ext cx="1843728" cy="1800521"/>
            <a:chOff x="8977453" y="1980680"/>
            <a:chExt cx="1843728" cy="1800521"/>
          </a:xfrm>
        </p:grpSpPr>
        <p:grpSp>
          <p:nvGrpSpPr>
            <p:cNvPr id="30" name="组合 29"/>
            <p:cNvGrpSpPr/>
            <p:nvPr/>
          </p:nvGrpSpPr>
          <p:grpSpPr>
            <a:xfrm>
              <a:off x="8977453" y="1980680"/>
              <a:ext cx="1843728" cy="1800521"/>
              <a:chOff x="8977453" y="1980680"/>
              <a:chExt cx="1843728" cy="1800521"/>
            </a:xfrm>
            <a:solidFill>
              <a:srgbClr val="58B6E5"/>
            </a:solidFill>
          </p:grpSpPr>
          <p:sp>
            <p:nvSpPr>
              <p:cNvPr id="32" name="出自【趣你的PPT】(微信:qunideppt)：最优质的PPT资源库"/>
              <p:cNvSpPr/>
              <p:nvPr/>
            </p:nvSpPr>
            <p:spPr>
              <a:xfrm>
                <a:off x="8977453" y="2168205"/>
                <a:ext cx="1612996" cy="1612996"/>
              </a:xfrm>
              <a:prstGeom prst="teardrop">
                <a:avLst/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ntAwesome" pitchFamily="2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3" name="出自【趣你的PPT】(微信:qunideppt)：最优质的PPT资源库"/>
              <p:cNvSpPr/>
              <p:nvPr/>
            </p:nvSpPr>
            <p:spPr>
              <a:xfrm rot="5400000">
                <a:off x="9734980" y="1980680"/>
                <a:ext cx="1086201" cy="1086201"/>
              </a:xfrm>
              <a:prstGeom prst="halfFrame">
                <a:avLst>
                  <a:gd name="adj1" fmla="val 4570"/>
                  <a:gd name="adj2" fmla="val 3947"/>
                </a:avLst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sp>
          <p:nvSpPr>
            <p:cNvPr id="31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9492594" y="2733362"/>
              <a:ext cx="672960" cy="506851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34" name="出自【趣你的PPT】(微信:qunideppt)：最优质的PPT资源库"/>
          <p:cNvSpPr txBox="1"/>
          <p:nvPr/>
        </p:nvSpPr>
        <p:spPr>
          <a:xfrm>
            <a:off x="9075722" y="4171844"/>
            <a:ext cx="2191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defRPr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老板助手入口</a:t>
            </a:r>
            <a:endParaRPr lang="en-US" altLang="zh-CN" sz="2400" dirty="0" smtClean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实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时数据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05349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3.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特价单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241427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思迅秤心管家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3, </a:t>
            </a:r>
            <a:b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专卖9 </a:t>
            </a:r>
            <a:b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个不支持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50365" y="395478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随时调价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11012101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5390" y="1699260"/>
            <a:ext cx="2521585" cy="448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565" y="1699260"/>
            <a:ext cx="2521585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05349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4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价签单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23390" y="4209415"/>
            <a:ext cx="2621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扫码快速登记需要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打印价签的商品及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数量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11012101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5475" y="1782445"/>
            <a:ext cx="2363470" cy="42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845" y="1784350"/>
            <a:ext cx="2362835" cy="420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638935" y="265112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05349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4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价签单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pic>
        <p:nvPicPr>
          <p:cNvPr id="5" name="图片 4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6255" y="1697355"/>
            <a:ext cx="7471410" cy="404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723390" y="4209415"/>
            <a:ext cx="2621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扫码快速登记需要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打印价签的商品及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数量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38935" y="265112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5.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单据打印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18783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仅商云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6" name="Picture 2" descr="F:\文案\打印机\1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378" y="1231436"/>
            <a:ext cx="27432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文案\打印机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60" y="1301115"/>
            <a:ext cx="2721539" cy="48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5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单据打印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20872" y="2249064"/>
            <a:ext cx="18783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仅商云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50" name="Picture 2" descr="F:\文案\打印机\1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961" y="1600200"/>
            <a:ext cx="6519694" cy="42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文案\打印机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1600200"/>
            <a:ext cx="8382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7"/>
          <p:cNvSpPr txBox="1"/>
          <p:nvPr/>
        </p:nvSpPr>
        <p:spPr>
          <a:xfrm>
            <a:off x="1334734" y="2775162"/>
            <a:ext cx="3535680" cy="378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与商云助手服务程序不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同，需要安装在客户端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每个独立门店安装一个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即可，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无需设置打印格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式，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直接取线下单据的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打印格式，</a:t>
            </a:r>
            <a:b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打印机直接取电脑设置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的默认打印机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6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单据终止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178615"/>
            <a:ext cx="25074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</a:t>
            </a:r>
            <a:r>
              <a:rPr lang="zh-CN" altLang="en-US" sz="2400" b="1" dirty="0">
                <a:solidFill>
                  <a:schemeClr val="bg1"/>
                </a:solidFill>
                <a:latin typeface="思源黑体 CN ExtraLight"/>
              </a:rPr>
              <a:t>锐</a:t>
            </a:r>
            <a:r>
              <a:rPr lang="en-US" altLang="zh-CN" sz="2400" b="1" dirty="0">
                <a:solidFill>
                  <a:schemeClr val="bg1"/>
                </a:solidFill>
                <a:latin typeface="思源黑体 CN ExtraLight"/>
              </a:rPr>
              <a:t>9.5(9.7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), 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商云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X, 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专卖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10,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思</a:t>
            </a:r>
            <a:r>
              <a:rPr lang="zh-CN" altLang="en-US" sz="2400" b="1" dirty="0">
                <a:solidFill>
                  <a:schemeClr val="bg1"/>
                </a:solidFill>
                <a:latin typeface="思源黑体 CN ExtraLight"/>
              </a:rPr>
              <a:t>迅秤心管家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8, 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商慧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7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95521" y="4240801"/>
            <a:ext cx="278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采购订单和批发订单支持单据终止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67" y="1399257"/>
            <a:ext cx="2555523" cy="47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文案\单据终止\微信图片_20211104093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81" y="1399257"/>
            <a:ext cx="2677056" cy="47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0365" y="1600200"/>
            <a:ext cx="4297680" cy="4508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7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客户结算单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/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客户预收款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/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供应商结算单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38935" y="265112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11012102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3135" y="1672590"/>
            <a:ext cx="2533015" cy="450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微信图片_202110121103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510" y="1672590"/>
            <a:ext cx="2472690" cy="439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650365" y="3493135"/>
            <a:ext cx="4145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客户下单，供应商采购后可以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直接结算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电子发票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15963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'烘焙e家', 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'烘焙10'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个不支持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3390" y="4209415"/>
            <a:ext cx="2926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顾客扫描收银小票上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的二维码自主开票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 descr="微信图片_202109091452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5495" y="1621155"/>
            <a:ext cx="2345055" cy="417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20" y="1621155"/>
            <a:ext cx="2344420" cy="415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135495" y="4942336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思源黑体 CN ExtraLight"/>
              </a:rPr>
              <a:t>增值功能</a:t>
            </a:r>
            <a:r>
              <a:rPr lang="en-US" altLang="zh-CN" b="1" dirty="0" smtClean="0">
                <a:solidFill>
                  <a:srgbClr val="FF0000"/>
                </a:solidFill>
                <a:latin typeface="思源黑体 CN ExtraLight"/>
              </a:rPr>
              <a:t>35</a:t>
            </a:r>
            <a:endParaRPr lang="zh-CN" altLang="en-US" b="1" dirty="0">
              <a:solidFill>
                <a:srgbClr val="FF0000"/>
              </a:solidFill>
              <a:latin typeface="思源黑体 CN ExtraLight"/>
            </a:endParaRPr>
          </a:p>
        </p:txBody>
      </p:sp>
      <p:sp>
        <p:nvSpPr>
          <p:cNvPr id="11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47131"/>
            <a:ext cx="2345192" cy="413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电子发票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15963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'烘焙e家', 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'烘焙10'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个不支持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图片 10" descr="FB5960E6-9E3D-4f29-9B78-0AEAADCEB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5795" y="1487170"/>
            <a:ext cx="3281045" cy="461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 descr="sha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180" y="1600200"/>
            <a:ext cx="2369185" cy="438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723390" y="4209415"/>
            <a:ext cx="2926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顾客扫描收银小票上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的二维码自主开票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电子发票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57" y="1301115"/>
            <a:ext cx="6550555" cy="448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94" y="2578185"/>
            <a:ext cx="5374071" cy="360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8782756" y="3228622"/>
            <a:ext cx="1286933" cy="3154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131585" y="2266387"/>
            <a:ext cx="296908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发票金额不可修改，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客户只能确认发票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申请</a:t>
            </a:r>
            <a:br>
              <a:rPr lang="en-US" altLang="zh-CN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</a:br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默认打印明细，发票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明细与小票一致；若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不打印明细则打印客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户提前在诺诺平台自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己添加的商品</a:t>
            </a:r>
            <a:r>
              <a:rPr lang="zh-CN" altLang="en-US" sz="2400" b="1" dirty="0" smtClean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信息</a:t>
            </a:r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（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如服务类的）</a:t>
            </a:r>
            <a:endParaRPr lang="zh-CN" altLang="en-US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endParaRPr lang="zh-CN" altLang="en-US" sz="2400" b="1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商云管家销售策略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1289" y="1984866"/>
            <a:ext cx="873252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</a:t>
            </a:r>
            <a:r>
              <a:rPr lang="zh-CN" altLang="en-US" sz="3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户主动联系伙伴购买比</a:t>
            </a:r>
            <a:r>
              <a:rPr lang="zh-CN" altLang="en-US" sz="3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例</a:t>
            </a:r>
            <a:r>
              <a:rPr lang="en-US" altLang="zh-CN" sz="3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</a:t>
            </a:r>
            <a:r>
              <a:rPr lang="en-US" altLang="zh-CN" sz="6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50%</a:t>
            </a:r>
            <a:endParaRPr lang="en-US" altLang="zh-CN" sz="66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6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老板助手，免费！铺量！</a:t>
            </a:r>
            <a:endParaRPr lang="en-US" altLang="zh-CN" sz="66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98753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2.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业绩看板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18783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仅商云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2812" y="3239919"/>
            <a:ext cx="31357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当月销售目标完成度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月度门店销售目标前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季度门店销售目标前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月度类别销售目标前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季度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类别销售目标前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endParaRPr lang="en-US" altLang="zh-CN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当月区域完成率前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075" name="Picture 3" descr="F:\文案\业绩看板\微信图片_2021101311214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94" y="1600200"/>
            <a:ext cx="2384485" cy="42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9957" y="1619849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增值功能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27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08" y="1619848"/>
            <a:ext cx="2377970" cy="422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98753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2.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业绩看板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92111" y="2528569"/>
            <a:ext cx="18783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仅商云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0610" y="3480018"/>
            <a:ext cx="23391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让管理人员掌握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销售情况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同时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激励员工更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加努力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28" y="1775511"/>
            <a:ext cx="6510514" cy="441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65" y="1360204"/>
            <a:ext cx="6838950" cy="38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185863" y="474743"/>
            <a:ext cx="3820277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其它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——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分部式数据库说明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6526" y="1435261"/>
            <a:ext cx="7498080" cy="81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分店有单独数据库的：</a:t>
            </a: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迅商锐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9.5/9.7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、思迅商云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8/X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、商慧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7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；</a:t>
            </a:r>
            <a:endParaRPr lang="en-US" altLang="zh-CN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分店需要开通分店自己的思迅商云助手，思迅商云管家账号可与总部共享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649" y="2688943"/>
            <a:ext cx="4036026" cy="29402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52" y="2665794"/>
            <a:ext cx="4034803" cy="293932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107979" y="4061607"/>
            <a:ext cx="1990845" cy="1666755"/>
          </a:xfrm>
          <a:prstGeom prst="roundRect">
            <a:avLst/>
          </a:prstGeom>
          <a:solidFill>
            <a:srgbClr val="F8B500">
              <a:alpha val="80000"/>
            </a:srgb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lnSpc>
                <a:spcPct val="13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总部商户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914400">
              <a:lnSpc>
                <a:spcPct val="130000"/>
              </a:lnSpc>
            </a:pP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914400">
              <a:lnSpc>
                <a:spcPct val="130000"/>
              </a:lnSpc>
            </a:pP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897250" y="4028812"/>
            <a:ext cx="1990845" cy="1666755"/>
          </a:xfrm>
          <a:prstGeom prst="roundRect">
            <a:avLst/>
          </a:prstGeom>
          <a:solidFill>
            <a:srgbClr val="F8B500">
              <a:alpha val="80000"/>
            </a:srgb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门店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商户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914400">
              <a:lnSpc>
                <a:spcPct val="130000"/>
              </a:lnSpc>
            </a:pP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914400">
              <a:lnSpc>
                <a:spcPct val="130000"/>
              </a:lnSpc>
            </a:pP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98332" y="4825688"/>
            <a:ext cx="201399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在总部服务器上开通总部的思迅商云助手。</a:t>
            </a:r>
            <a:endParaRPr lang="en-US" altLang="zh-CN" sz="12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87603" y="4792893"/>
            <a:ext cx="201399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</a:t>
            </a:r>
            <a:r>
              <a:rPr lang="zh-CN" altLang="en-US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门店</a:t>
            </a: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服务器</a:t>
            </a:r>
            <a:r>
              <a:rPr lang="zh-CN" altLang="en-US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上</a:t>
            </a: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r>
              <a:rPr lang="zh-CN" altLang="en-US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门店</a:t>
            </a: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</a:t>
            </a:r>
            <a:r>
              <a:rPr lang="zh-CN" altLang="en-US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思迅商云助手。</a:t>
            </a:r>
            <a:endParaRPr lang="en-US" altLang="zh-CN" sz="12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50" name="Picture 2" descr="D:\老板助手培训资料\代理商培训20220512\老板助手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43" y="1913964"/>
            <a:ext cx="2208517" cy="3926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 descr="微信图片_202110121015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112" y="1880097"/>
            <a:ext cx="2227156" cy="3960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523158" y="2078638"/>
            <a:ext cx="361124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1.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功能区分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商云助手：老板助手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批发订货商城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+pos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销售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商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云管家：移动做单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4246880" cy="1630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2.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账号 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商云助手：需在商云助手中新增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                     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商云管家：直接取线下产品的操作员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 descr="D:\文案\抖音\解绑\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66" y="1808660"/>
            <a:ext cx="2210546" cy="4170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文案\抖音\商云管家配置\微信截图_202203031701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149" y="1808660"/>
            <a:ext cx="3578651" cy="4170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422529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解绑区分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商云助手：我的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账号管理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左滑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解绑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                    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（管理员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老板）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我的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账号管理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详情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关联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                      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线下操作员（管理员）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6" name="Picture 2" descr="D:\文案\抖音\解绑\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53" y="2043655"/>
            <a:ext cx="2225977" cy="395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D:\文案\抖音\解绑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65" y="2078637"/>
            <a:ext cx="2223913" cy="3953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47332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4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数据权限控制 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商云助手：我的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账号管理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详情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商品类别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商云管家：线下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操作员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数据权限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D:\文案\抖音\解绑\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21" y="2078638"/>
            <a:ext cx="2279983" cy="4053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Administrator\Desktop\客户需要图片\类别权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8" y="3402077"/>
            <a:ext cx="5159864" cy="3367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47332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5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报表 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单据权限控制 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商云助手：我的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账号管理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详情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权限集合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商云管家：线下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系统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操作员权限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D:\文案\抖音\解绑\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21" y="2078638"/>
            <a:ext cx="2279983" cy="4053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D:\老板助手培训资料\代理商培训20220512\操作员单据权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24" y="3402077"/>
            <a:ext cx="5051020" cy="3181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3611245" cy="286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6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用户数 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</a:t>
            </a:r>
            <a:b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老板助手：不限点数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批发订货商城：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sym typeface="+mn-ea"/>
              </a:rPr>
              <a:t>点数需要购买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sym typeface="+mn-ea"/>
              </a:rPr>
              <a:t>点数需要购买</a:t>
            </a:r>
            <a:b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sym typeface="+mn-ea"/>
              </a:rPr>
            </a:b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  <a:sym typeface="+mn-ea"/>
              </a:rPr>
              <a:t>+pos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sym typeface="+mn-ea"/>
              </a:rPr>
              <a:t>销售：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sym typeface="+mn-ea"/>
              </a:rPr>
              <a:t>点数需要购买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商云管家：点数需要购买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图片 4" descr="微信图片_202108311541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45074" y="2078638"/>
            <a:ext cx="2026051" cy="384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微信图片_202110121015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588" y="2078638"/>
            <a:ext cx="2080144" cy="384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6" name="Picture 2" descr="D:\老板助手培训资料\代理商培训20220512\绑定用户数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78" y="1847981"/>
            <a:ext cx="2072570" cy="44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771665" y="3109884"/>
            <a:ext cx="3078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）购买足够的点数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）解绑多余的用户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2128174"/>
            <a:ext cx="3078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绑定点数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&gt;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购买点数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商云管家销售策略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1289" y="1984866"/>
            <a:ext cx="9393822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丰富产品方案</a:t>
            </a:r>
            <a:endParaRPr lang="en-US" altLang="zh-CN" sz="36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老板助手，移</a:t>
            </a:r>
            <a:r>
              <a:rPr lang="zh-CN" altLang="en-US" sz="4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动</a:t>
            </a: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端报表，管</a:t>
            </a:r>
            <a:r>
              <a:rPr lang="zh-CN" altLang="en-US" sz="4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理</a:t>
            </a: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者</a:t>
            </a:r>
            <a:endParaRPr lang="en-US" altLang="zh-CN" sz="48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商云管家，移动单据，实操者</a:t>
            </a:r>
            <a:endParaRPr lang="en-US" altLang="zh-CN" sz="48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92" y="1439328"/>
            <a:ext cx="2232274" cy="469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88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加密锁初始化失败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509410" y="3022889"/>
            <a:ext cx="4450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更改商云助手服务程序配置参数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与软锁程序配置参数相同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1562275"/>
            <a:ext cx="2280356" cy="49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助手被卸载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278159"/>
            <a:ext cx="536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在商云助手服务程序中新增此客户商户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99" y="1567769"/>
            <a:ext cx="2178757" cy="453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助手服务未启动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024159"/>
            <a:ext cx="4754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启动服务器端商云助手服务程序，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并保证配置参数正确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312" y="1831644"/>
            <a:ext cx="2144888" cy="443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3188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商云管家账号被绑定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278159"/>
            <a:ext cx="5974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将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1001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和其绑定微信解绑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或者用电脑端后台系统中的其他操作员登录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9" y="1727199"/>
            <a:ext cx="2396539" cy="44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472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绑定门店和操作员的门店不一致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98005" y="3429289"/>
            <a:ext cx="5059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选择匹配的门店或者操作员账号登录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具体信息详见电脑端后台管理系统中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的操作员信息表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87" y="1595082"/>
            <a:ext cx="2237442" cy="48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7.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账号被解绑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747535" y="3024159"/>
            <a:ext cx="5821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）删除商云助手小程序，重新扫码绑定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）我的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商户管理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新增商户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50" y="1614311"/>
            <a:ext cx="2207941" cy="493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8.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没有报表权限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2805084"/>
            <a:ext cx="5821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管理员或者老板角色账号在我的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账号管理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报表中勾选对应权限保存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09" y="1727199"/>
            <a:ext cx="2066694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9.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试用积分使用完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2967644"/>
            <a:ext cx="3078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）看广告获取积分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）购买会员使用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37" y="1591733"/>
            <a:ext cx="2295184" cy="450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10.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数据库</a:t>
            </a:r>
            <a:r>
              <a:rPr lang="en-US" altLang="zh-CN" sz="2400" dirty="0" err="1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sa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用户被锁定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2793019"/>
            <a:ext cx="5516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用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sqlserver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身份验证登陆查询分析器后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修改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sa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密码，重启数据库服务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70" y="1569155"/>
            <a:ext cx="2099378" cy="45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11.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没有做单权限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024159"/>
            <a:ext cx="5516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电脑端后台管理系统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操作员权限中勾选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对应单据的权限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772564" y="474743"/>
            <a:ext cx="2646879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商云管家能做什么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78523" y="1059448"/>
            <a:ext cx="9573376" cy="5083444"/>
            <a:chOff x="754604" y="445476"/>
            <a:chExt cx="10729634" cy="5697415"/>
          </a:xfrm>
        </p:grpSpPr>
        <p:grpSp>
          <p:nvGrpSpPr>
            <p:cNvPr id="14" name="组合 13"/>
            <p:cNvGrpSpPr/>
            <p:nvPr/>
          </p:nvGrpSpPr>
          <p:grpSpPr>
            <a:xfrm>
              <a:off x="754604" y="1257200"/>
              <a:ext cx="10682791" cy="4774450"/>
              <a:chOff x="754604" y="1257200"/>
              <a:chExt cx="10682791" cy="4774450"/>
            </a:xfrm>
          </p:grpSpPr>
          <p:sp>
            <p:nvSpPr>
              <p:cNvPr id="15" name="圆角矩形 14"/>
              <p:cNvSpPr/>
              <p:nvPr/>
            </p:nvSpPr>
            <p:spPr>
              <a:xfrm flipH="1" flipV="1">
                <a:off x="754604" y="2488764"/>
                <a:ext cx="10682791" cy="3542886"/>
              </a:xfrm>
              <a:prstGeom prst="roundRect">
                <a:avLst>
                  <a:gd name="adj" fmla="val 14614"/>
                </a:avLst>
              </a:prstGeom>
              <a:ln w="76200" cap="rnd">
                <a:gradFill>
                  <a:gsLst>
                    <a:gs pos="100000">
                      <a:schemeClr val="accent3">
                        <a:lumMod val="60000"/>
                        <a:lumOff val="40000"/>
                        <a:alpha val="0"/>
                      </a:schemeClr>
                    </a:gs>
                    <a:gs pos="20000">
                      <a:schemeClr val="accent3"/>
                    </a:gs>
                  </a:gsLst>
                  <a:lin ang="6600000" scaled="0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886352" y="1257200"/>
                <a:ext cx="3311514" cy="931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随时随地</a:t>
                </a:r>
                <a:endParaRPr lang="en-US" altLang="zh-CN" sz="24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移动办公、移动做单</a:t>
                </a:r>
                <a:endParaRPr lang="en-US" altLang="zh-CN" sz="24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flipH="1">
                <a:off x="754604" y="1257200"/>
                <a:ext cx="124544" cy="830997"/>
              </a:xfrm>
              <a:prstGeom prst="roundRect">
                <a:avLst>
                  <a:gd name="adj" fmla="val 44900"/>
                </a:avLst>
              </a:prstGeom>
              <a:solidFill>
                <a:srgbClr val="FBB700"/>
              </a:soli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824257" y="4570141"/>
                <a:ext cx="5641012" cy="1314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 b="1">
                    <a:solidFill>
                      <a:schemeClr val="bg1">
                        <a:lumMod val="85000"/>
                      </a:schemeClr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en-US" altLang="zh-CN" sz="1800" dirty="0"/>
                  <a:t>1</a:t>
                </a:r>
                <a:r>
                  <a:rPr lang="zh-CN" altLang="en-US" sz="1800" dirty="0"/>
                  <a:t>、随时随地使用、不受时间空间</a:t>
                </a:r>
                <a:r>
                  <a:rPr lang="zh-CN" altLang="en-US" sz="1800" dirty="0" smtClean="0"/>
                  <a:t>限制；</a:t>
                </a:r>
                <a:endParaRPr lang="en-US" altLang="zh-CN" sz="1800" dirty="0" smtClean="0"/>
              </a:p>
              <a:p>
                <a:pPr>
                  <a:lnSpc>
                    <a:spcPct val="130000"/>
                  </a:lnSpc>
                </a:pPr>
                <a:r>
                  <a:rPr lang="en-US" altLang="zh-CN" sz="1800" dirty="0" smtClean="0"/>
                  <a:t>2</a:t>
                </a:r>
                <a:r>
                  <a:rPr lang="zh-CN" altLang="en-US" sz="1800" dirty="0" smtClean="0"/>
                  <a:t>、不需要借助其他硬件，手机即可移动办公；</a:t>
                </a:r>
                <a:endParaRPr lang="en-US" altLang="zh-CN" sz="1800" dirty="0" smtClean="0"/>
              </a:p>
              <a:p>
                <a:pPr>
                  <a:lnSpc>
                    <a:spcPct val="130000"/>
                  </a:lnSpc>
                </a:pPr>
                <a:r>
                  <a:rPr lang="en-US" altLang="zh-CN" sz="1800" dirty="0" smtClean="0"/>
                  <a:t>3</a:t>
                </a:r>
                <a:r>
                  <a:rPr lang="zh-CN" altLang="en-US" sz="1800" dirty="0" smtClean="0"/>
                  <a:t>、店内各人员均可使用，移动业务高效协同。</a:t>
                </a:r>
                <a:endParaRPr lang="en-US" altLang="zh-CN" sz="1800" dirty="0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60074" y="4130975"/>
                <a:ext cx="1066945" cy="517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>
                        <a:lumMod val="85000"/>
                      </a:schemeClr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特点</a:t>
                </a:r>
                <a:endPara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410" y="445476"/>
              <a:ext cx="3498828" cy="56974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40" y="1609784"/>
            <a:ext cx="2149879" cy="466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12.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云管家账号密码不匹配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2756189"/>
            <a:ext cx="53644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核查此账号密码是否为登陆电脑端后台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管理系统的账号密码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若依旧报错，可以在电脑端修改密码后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再重新登录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学习平台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607733" y="2151727"/>
            <a:ext cx="6479823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chemeClr val="bg2"/>
                </a:solidFill>
              </a:rPr>
              <a:t>1.</a:t>
            </a:r>
            <a:r>
              <a:rPr lang="zh-CN" altLang="en-US" sz="2000" dirty="0" smtClean="0">
                <a:solidFill>
                  <a:schemeClr val="bg2"/>
                </a:solidFill>
              </a:rPr>
              <a:t>第一次使用，会有新手指导（待发布）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endParaRPr lang="en-US" altLang="zh-CN" sz="2000" dirty="0" smtClean="0">
              <a:solidFill>
                <a:schemeClr val="bg2"/>
              </a:solidFill>
            </a:endParaRPr>
          </a:p>
          <a:p>
            <a:r>
              <a:rPr lang="en-US" altLang="zh-CN" sz="2000" dirty="0" smtClean="0">
                <a:solidFill>
                  <a:schemeClr val="bg2"/>
                </a:solidFill>
              </a:rPr>
              <a:t>2.</a:t>
            </a:r>
            <a:r>
              <a:rPr lang="zh-CN" altLang="en-US" sz="2000" dirty="0" smtClean="0">
                <a:solidFill>
                  <a:schemeClr val="bg2"/>
                </a:solidFill>
              </a:rPr>
              <a:t>商云助手</a:t>
            </a:r>
            <a:r>
              <a:rPr lang="zh-CN" altLang="en-US" sz="2000" dirty="0">
                <a:solidFill>
                  <a:schemeClr val="bg2"/>
                </a:solidFill>
              </a:rPr>
              <a:t>小</a:t>
            </a:r>
            <a:r>
              <a:rPr lang="zh-CN" altLang="en-US" sz="2000" dirty="0" smtClean="0">
                <a:solidFill>
                  <a:schemeClr val="bg2"/>
                </a:solidFill>
              </a:rPr>
              <a:t>程序首页</a:t>
            </a:r>
            <a:r>
              <a:rPr lang="en-US" altLang="zh-CN" sz="2000" dirty="0" smtClean="0">
                <a:solidFill>
                  <a:schemeClr val="bg2"/>
                </a:solidFill>
              </a:rPr>
              <a:t>-</a:t>
            </a:r>
            <a:r>
              <a:rPr lang="zh-CN" altLang="en-US" sz="2000" dirty="0" smtClean="0">
                <a:solidFill>
                  <a:schemeClr val="bg2"/>
                </a:solidFill>
              </a:rPr>
              <a:t>最上面有滑动</a:t>
            </a:r>
            <a:r>
              <a:rPr lang="en-US" altLang="zh-CN" sz="2000" dirty="0" smtClean="0">
                <a:solidFill>
                  <a:schemeClr val="bg2"/>
                </a:solidFill>
              </a:rPr>
              <a:t>banner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r>
              <a:rPr lang="zh-CN" altLang="en-US" sz="2000" dirty="0" smtClean="0">
                <a:solidFill>
                  <a:schemeClr val="bg2"/>
                </a:solidFill>
              </a:rPr>
              <a:t>产品介绍，安装配置说明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endParaRPr lang="en-US" altLang="zh-CN" sz="2000" dirty="0" smtClean="0">
              <a:solidFill>
                <a:schemeClr val="bg2"/>
              </a:solidFill>
            </a:endParaRPr>
          </a:p>
          <a:p>
            <a:r>
              <a:rPr lang="en-US" altLang="zh-CN" sz="2000" dirty="0" smtClean="0">
                <a:solidFill>
                  <a:schemeClr val="bg2"/>
                </a:solidFill>
              </a:rPr>
              <a:t>3.</a:t>
            </a:r>
            <a:r>
              <a:rPr lang="zh-CN" altLang="en-US" sz="2000" dirty="0" smtClean="0">
                <a:solidFill>
                  <a:schemeClr val="bg2"/>
                </a:solidFill>
              </a:rPr>
              <a:t>商云助手小程序</a:t>
            </a:r>
            <a:r>
              <a:rPr lang="en-US" altLang="zh-CN" sz="2000" dirty="0" smtClean="0">
                <a:solidFill>
                  <a:schemeClr val="bg2"/>
                </a:solidFill>
              </a:rPr>
              <a:t>-</a:t>
            </a:r>
            <a:r>
              <a:rPr lang="zh-CN" altLang="en-US" sz="2000" dirty="0" smtClean="0">
                <a:solidFill>
                  <a:schemeClr val="bg2"/>
                </a:solidFill>
              </a:rPr>
              <a:t>我的</a:t>
            </a:r>
            <a:r>
              <a:rPr lang="en-US" altLang="zh-CN" sz="2000" dirty="0" smtClean="0">
                <a:solidFill>
                  <a:schemeClr val="bg2"/>
                </a:solidFill>
              </a:rPr>
              <a:t>-</a:t>
            </a:r>
            <a:r>
              <a:rPr lang="zh-CN" altLang="en-US" sz="2000" dirty="0">
                <a:solidFill>
                  <a:schemeClr val="bg2"/>
                </a:solidFill>
              </a:rPr>
              <a:t>云</a:t>
            </a:r>
            <a:r>
              <a:rPr lang="zh-CN" altLang="en-US" sz="2000" dirty="0" smtClean="0">
                <a:solidFill>
                  <a:schemeClr val="bg2"/>
                </a:solidFill>
              </a:rPr>
              <a:t>课堂也可以学习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endParaRPr lang="en-US" altLang="zh-CN" sz="2000" dirty="0">
              <a:solidFill>
                <a:schemeClr val="bg2"/>
              </a:solidFill>
            </a:endParaRPr>
          </a:p>
          <a:p>
            <a:r>
              <a:rPr lang="en-US" altLang="zh-CN" sz="2000" dirty="0" smtClean="0">
                <a:solidFill>
                  <a:schemeClr val="bg2"/>
                </a:solidFill>
              </a:rPr>
              <a:t>4.</a:t>
            </a:r>
            <a:r>
              <a:rPr lang="zh-CN" altLang="en-US" sz="2000" dirty="0" smtClean="0">
                <a:solidFill>
                  <a:schemeClr val="bg2"/>
                </a:solidFill>
              </a:rPr>
              <a:t>商云助手公众号也会不定时更新产品推文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endParaRPr lang="en-US" altLang="zh-CN" sz="2000" dirty="0">
              <a:solidFill>
                <a:schemeClr val="bg2"/>
              </a:solidFill>
            </a:endParaRPr>
          </a:p>
          <a:p>
            <a:r>
              <a:rPr lang="en-US" altLang="zh-CN" sz="2000" dirty="0" smtClean="0">
                <a:solidFill>
                  <a:schemeClr val="bg2"/>
                </a:solidFill>
              </a:rPr>
              <a:t>5.</a:t>
            </a:r>
            <a:r>
              <a:rPr lang="zh-CN" altLang="en-US" sz="2000" dirty="0" smtClean="0">
                <a:solidFill>
                  <a:schemeClr val="bg2"/>
                </a:solidFill>
              </a:rPr>
              <a:t>抖音：</a:t>
            </a:r>
            <a:r>
              <a:rPr lang="en-US" altLang="zh-CN" sz="2000" dirty="0" err="1" smtClean="0">
                <a:solidFill>
                  <a:schemeClr val="bg2"/>
                </a:solidFill>
              </a:rPr>
              <a:t>sixunbosshelper</a:t>
            </a:r>
            <a:r>
              <a:rPr lang="en-US" altLang="zh-CN" sz="2000" dirty="0" smtClean="0">
                <a:solidFill>
                  <a:schemeClr val="bg2"/>
                </a:solidFill>
              </a:rPr>
              <a:t> </a:t>
            </a:r>
            <a:r>
              <a:rPr lang="zh-CN" altLang="en-US" sz="2000" dirty="0" smtClean="0">
                <a:solidFill>
                  <a:schemeClr val="bg2"/>
                </a:solidFill>
              </a:rPr>
              <a:t>里面会不定时上传一些比较实用的操作视频</a:t>
            </a:r>
            <a:endParaRPr lang="zh-CN" alt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047137" y="1031878"/>
            <a:ext cx="8696036" cy="461665"/>
            <a:chOff x="1758568" y="523547"/>
            <a:chExt cx="8696036" cy="46166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758568" y="754379"/>
              <a:ext cx="2785497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9"/>
            <p:cNvSpPr txBox="1"/>
            <p:nvPr/>
          </p:nvSpPr>
          <p:spPr>
            <a:xfrm>
              <a:off x="4590325" y="523547"/>
              <a:ext cx="3171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b="1" spc="300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联系方式</a:t>
              </a:r>
              <a:endParaRPr lang="zh-CN" altLang="en-US" sz="2400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7669107" y="754379"/>
              <a:ext cx="2785497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5097741" y="1273528"/>
            <a:ext cx="3366508" cy="15684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endParaRPr lang="en-US" altLang="zh-CN" sz="2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Picture 2" descr="F:\文案\20210311\微信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41" y="2841978"/>
            <a:ext cx="2733675" cy="27717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6074198" y="57040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/>
                </a:solidFill>
              </a:rPr>
              <a:t>个人微信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7249" y="2242419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电话：</a:t>
            </a:r>
            <a:r>
              <a:rPr lang="en-US" altLang="zh-CN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13026168883</a:t>
            </a:r>
            <a:r>
              <a:rPr lang="zh-CN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（陈）</a:t>
            </a:r>
            <a:endParaRPr lang="zh-CN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1967501"/>
            <a:ext cx="7872983" cy="313932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顺应时代发展</a:t>
            </a:r>
            <a:endParaRPr lang="en-US" altLang="zh-CN" sz="4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让零售移动起来</a:t>
            </a:r>
            <a:endParaRPr lang="en-US" altLang="zh-CN" sz="4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</a:t>
            </a: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迅商云管家</a:t>
            </a:r>
            <a:endParaRPr lang="en-US" altLang="zh-CN" sz="4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15" y="1059448"/>
            <a:ext cx="3121784" cy="5083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5181" y="2280177"/>
            <a:ext cx="2941638" cy="579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0"/>
          <p:cNvSpPr txBox="1"/>
          <p:nvPr/>
        </p:nvSpPr>
        <p:spPr>
          <a:xfrm>
            <a:off x="4623481" y="2981048"/>
            <a:ext cx="2945037" cy="3385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ExtraLight" panose="020B0200000000000000" charset="-122"/>
              </a:rPr>
              <a:t>选择思迅  你将获得更大的价值</a:t>
            </a:r>
            <a:endParaRPr lang="zh-CN" altLang="zh-CN" sz="1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ExtraLight" panose="020B0200000000000000" charset="-122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5224600" y="4534885"/>
            <a:ext cx="1744388" cy="3077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www.sixun.com.cn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商云管家支持产品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9335" y="1741805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零售：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75385" y="3183255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专卖：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5225" y="4226560"/>
            <a:ext cx="1066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eshop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9" name="图片 8" descr="思迅软件产品logo总汇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6790" y="1818005"/>
            <a:ext cx="756920" cy="347980"/>
          </a:xfrm>
          <a:prstGeom prst="rect">
            <a:avLst/>
          </a:prstGeom>
        </p:spPr>
      </p:pic>
      <p:pic>
        <p:nvPicPr>
          <p:cNvPr id="10" name="图片 9" descr="思迅软件产品logo总汇-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0" y="1692275"/>
            <a:ext cx="1137285" cy="449580"/>
          </a:xfrm>
          <a:prstGeom prst="rect">
            <a:avLst/>
          </a:prstGeom>
        </p:spPr>
      </p:pic>
      <p:pic>
        <p:nvPicPr>
          <p:cNvPr id="11" name="图片 10" descr="思迅软件产品logo总汇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85" y="1758950"/>
            <a:ext cx="1287145" cy="399415"/>
          </a:xfrm>
          <a:prstGeom prst="rect">
            <a:avLst/>
          </a:prstGeom>
        </p:spPr>
      </p:pic>
      <p:pic>
        <p:nvPicPr>
          <p:cNvPr id="12" name="图片 11" descr="思迅软件产品logo总汇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45" y="1808480"/>
            <a:ext cx="1050290" cy="285115"/>
          </a:xfrm>
          <a:prstGeom prst="rect">
            <a:avLst/>
          </a:prstGeom>
        </p:spPr>
      </p:pic>
      <p:pic>
        <p:nvPicPr>
          <p:cNvPr id="13" name="图片 12" descr="思迅软件产品logo总汇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55" y="1722755"/>
            <a:ext cx="1306830" cy="442595"/>
          </a:xfrm>
          <a:prstGeom prst="rect">
            <a:avLst/>
          </a:prstGeom>
        </p:spPr>
      </p:pic>
      <p:pic>
        <p:nvPicPr>
          <p:cNvPr id="14" name="图片 13" descr="思迅软件产品logo总汇-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815" y="2929255"/>
            <a:ext cx="1586865" cy="421640"/>
          </a:xfrm>
          <a:prstGeom prst="rect">
            <a:avLst/>
          </a:prstGeom>
        </p:spPr>
      </p:pic>
      <p:pic>
        <p:nvPicPr>
          <p:cNvPr id="16" name="图片 15" descr="思迅软件产品logo总汇-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635" y="4832350"/>
            <a:ext cx="1797685" cy="473710"/>
          </a:xfrm>
          <a:prstGeom prst="rect">
            <a:avLst/>
          </a:prstGeom>
        </p:spPr>
      </p:pic>
      <p:pic>
        <p:nvPicPr>
          <p:cNvPr id="17" name="图片 16" descr="思迅软件产品logo总汇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100" y="2893060"/>
            <a:ext cx="1447165" cy="429260"/>
          </a:xfrm>
          <a:prstGeom prst="rect">
            <a:avLst/>
          </a:prstGeom>
        </p:spPr>
      </p:pic>
      <p:pic>
        <p:nvPicPr>
          <p:cNvPr id="18" name="图片 17" descr="思迅软件产品logo总汇-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8535" y="3447415"/>
            <a:ext cx="1800860" cy="412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10" y="3442970"/>
            <a:ext cx="1680845" cy="388620"/>
          </a:xfrm>
          <a:prstGeom prst="rect">
            <a:avLst/>
          </a:prstGeom>
        </p:spPr>
      </p:pic>
      <p:pic>
        <p:nvPicPr>
          <p:cNvPr id="20" name="图片 19" descr="思迅软件产品logo总汇-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0610" y="4140200"/>
            <a:ext cx="1800225" cy="459105"/>
          </a:xfrm>
          <a:prstGeom prst="rect">
            <a:avLst/>
          </a:prstGeom>
        </p:spPr>
      </p:pic>
      <p:pic>
        <p:nvPicPr>
          <p:cNvPr id="21" name="图片 20" descr="思迅软件产品logo总汇-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1810" y="4172585"/>
            <a:ext cx="1837690" cy="380365"/>
          </a:xfrm>
          <a:prstGeom prst="rect">
            <a:avLst/>
          </a:prstGeom>
        </p:spPr>
      </p:pic>
      <p:pic>
        <p:nvPicPr>
          <p:cNvPr id="22" name="图片 21" descr="思迅软件产品logo总汇-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8725" y="4237355"/>
            <a:ext cx="2054225" cy="3302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182370" y="4883150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餐饮：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70" y="4858385"/>
            <a:ext cx="1713230" cy="3860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55" y="2826385"/>
            <a:ext cx="1834515" cy="69024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598930"/>
            <a:ext cx="1845945" cy="6940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15" y="1842770"/>
            <a:ext cx="1286510" cy="299720"/>
          </a:xfrm>
          <a:prstGeom prst="rect">
            <a:avLst/>
          </a:prstGeom>
        </p:spPr>
      </p:pic>
      <p:pic>
        <p:nvPicPr>
          <p:cNvPr id="8" name="图片 7" descr="思迅软件产品logo总汇-2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59726" y="2936138"/>
            <a:ext cx="1642721" cy="464942"/>
          </a:xfrm>
          <a:prstGeom prst="rect">
            <a:avLst/>
          </a:prstGeom>
        </p:spPr>
      </p:pic>
      <p:pic>
        <p:nvPicPr>
          <p:cNvPr id="1026" name="Picture 2" descr="D:\文案\产品logo\eshop小牛云商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65" y="4321992"/>
            <a:ext cx="2309566" cy="2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194560" y="2329815"/>
            <a:ext cx="1925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商云丨智强11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58945" y="235394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商云</a:t>
            </a:r>
            <a:r>
              <a:rPr lang="en-US" altLang="zh-CN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endParaRPr lang="en-US" altLang="zh-CN" sz="2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商云管家支持产品使用规则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233" y="2570082"/>
            <a:ext cx="10033516" cy="21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持产品，不限版本，新老版本均可使用</a:t>
            </a:r>
            <a:endParaRPr lang="en-US" altLang="zh-CN" sz="24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老项目也可以推广，无需升级！！！</a:t>
            </a:r>
            <a:endParaRPr lang="en-US" altLang="zh-CN" sz="48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商云管家价格政策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2568" y="193703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收费   独立产品</a:t>
            </a:r>
            <a:endParaRPr lang="en-US" altLang="zh-CN" sz="32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46576" y="3289605"/>
          <a:ext cx="10046264" cy="188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6120"/>
                <a:gridCol w="1984248"/>
                <a:gridCol w="6025896"/>
              </a:tblGrid>
              <a:tr h="323875">
                <a:tc>
                  <a:txBody>
                    <a:bodyPr/>
                    <a:lstStyle/>
                    <a:p>
                      <a:r>
                        <a:rPr lang="zh-CN" altLang="en-US" sz="2800" b="1" dirty="0" smtClean="0"/>
                        <a:t>付费方式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/>
                        <a:t>价格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/>
                        <a:t>说明</a:t>
                      </a:r>
                      <a:endParaRPr lang="zh-CN" altLang="en-US" sz="2800" b="1" dirty="0"/>
                    </a:p>
                  </a:txBody>
                  <a:tcPr/>
                </a:tc>
              </a:tr>
              <a:tr h="470116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一次性授权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300</a:t>
                      </a:r>
                      <a:r>
                        <a:rPr lang="zh-CN" altLang="en-US" sz="2800" dirty="0" smtClean="0"/>
                        <a:t>元</a:t>
                      </a:r>
                      <a:r>
                        <a:rPr lang="en-US" altLang="zh-CN" sz="2800" dirty="0" smtClean="0"/>
                        <a:t>/</a:t>
                      </a:r>
                      <a:r>
                        <a:rPr lang="zh-CN" altLang="en-US" sz="2800" dirty="0" smtClean="0"/>
                        <a:t>用户</a:t>
                      </a:r>
                      <a:endParaRPr lang="zh-CN" alt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含</a:t>
                      </a:r>
                      <a:r>
                        <a:rPr lang="en-US" altLang="zh-CN" sz="2800" dirty="0" smtClean="0"/>
                        <a:t>1</a:t>
                      </a:r>
                      <a:r>
                        <a:rPr lang="zh-CN" altLang="en-US" sz="2800" dirty="0" smtClean="0"/>
                        <a:t>用户（商云管家</a:t>
                      </a:r>
                      <a:r>
                        <a:rPr lang="en-US" altLang="zh-CN" sz="2800" dirty="0" smtClean="0"/>
                        <a:t>+</a:t>
                      </a:r>
                      <a:r>
                        <a:rPr lang="zh-CN" altLang="en-US" sz="2800" dirty="0" smtClean="0"/>
                        <a:t>批发订货平台</a:t>
                      </a:r>
                      <a:r>
                        <a:rPr lang="en-US" altLang="zh-CN" sz="2800" dirty="0" smtClean="0"/>
                        <a:t>+pos</a:t>
                      </a:r>
                      <a:r>
                        <a:rPr lang="zh-CN" altLang="en-US" sz="2800" dirty="0" smtClean="0"/>
                        <a:t>销售都可以用），增加用户按</a:t>
                      </a:r>
                      <a:r>
                        <a:rPr lang="en-US" altLang="zh-CN" sz="2800" dirty="0" smtClean="0"/>
                        <a:t>300</a:t>
                      </a:r>
                      <a:r>
                        <a:rPr lang="zh-CN" altLang="en-US" sz="2800" dirty="0" smtClean="0"/>
                        <a:t>元</a:t>
                      </a:r>
                      <a:r>
                        <a:rPr lang="en-US" altLang="zh-CN" sz="2800" dirty="0" smtClean="0"/>
                        <a:t>/</a:t>
                      </a:r>
                      <a:r>
                        <a:rPr lang="zh-CN" altLang="en-US" sz="2800" dirty="0" smtClean="0"/>
                        <a:t>用户</a:t>
                      </a:r>
                      <a:r>
                        <a:rPr lang="en-US" altLang="zh-CN" sz="2800" dirty="0" smtClean="0"/>
                        <a:t>/</a:t>
                      </a:r>
                      <a:r>
                        <a:rPr lang="zh-CN" altLang="en-US" sz="2800" dirty="0" smtClean="0"/>
                        <a:t>不限起购数量</a:t>
                      </a:r>
                      <a:endParaRPr lang="zh-CN" altLang="en-US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182568" y="2730703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渠道价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32.1921259842519,&quot;width&quot;:2586.9622047244093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COMMONDATA" val="eyJoZGlkIjoiOTQ5MmE2MTUwN2UzZGQ3ZGQ3OTM0NTYwZTI0MTBkNjAifQ=="/>
  <p:tag name="KSO_WPP_MARK_KEY" val="ebb4fb45-1ca5-4967-af7c-b991a3e4f993"/>
</p:tagLst>
</file>

<file path=ppt/tags/tag2.xml><?xml version="1.0" encoding="utf-8"?>
<p:tagLst xmlns:p="http://schemas.openxmlformats.org/presentationml/2006/main">
  <p:tag name="KSO_WM_UNIT_TABLE_BEAUTIFY" val="smartTable{442c7949-4322-4ebe-8052-66034aeffcfe}"/>
</p:tagLst>
</file>

<file path=ppt/tags/tag3.xml><?xml version="1.0" encoding="utf-8"?>
<p:tagLst xmlns:p="http://schemas.openxmlformats.org/presentationml/2006/main">
  <p:tag name="KSO_WM_UNIT_PLACING_PICTURE_USER_VIEWPORT" val="{&quot;height&quot;:6055.475590551181,&quot;width&quot;:3190.631496062992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rnd">
          <a:noFill/>
          <a:prstDash val="solid"/>
          <a:rou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 defTabSz="914400">
          <a:defRPr sz="20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3606</Words>
  <Application>WPS 演示</Application>
  <PresentationFormat>自定义</PresentationFormat>
  <Paragraphs>588</Paragraphs>
  <Slides>64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8" baseType="lpstr">
      <vt:lpstr>Arial</vt:lpstr>
      <vt:lpstr>宋体</vt:lpstr>
      <vt:lpstr>Wingdings</vt:lpstr>
      <vt:lpstr>思源黑体 CN Bold</vt:lpstr>
      <vt:lpstr>黑体</vt:lpstr>
      <vt:lpstr>微软雅黑</vt:lpstr>
      <vt:lpstr>FontAwesome</vt:lpstr>
      <vt:lpstr>Arial Unicode MS</vt:lpstr>
      <vt:lpstr>Calibri</vt:lpstr>
      <vt:lpstr>思源黑体 CN ExtraLight</vt:lpstr>
      <vt:lpstr>楷体</vt:lpstr>
      <vt:lpstr>思源黑体 CN ExtraLight</vt:lpstr>
      <vt:lpstr>Segoe Print</vt:lpstr>
      <vt:lpstr>1_Office 主题</vt:lpstr>
      <vt:lpstr>思迅商云管家 顺应时代发展    让零售移动起来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chenyr</cp:lastModifiedBy>
  <cp:revision>171</cp:revision>
  <dcterms:created xsi:type="dcterms:W3CDTF">2021-01-29T01:32:00Z</dcterms:created>
  <dcterms:modified xsi:type="dcterms:W3CDTF">2023-07-26T09:40:04Z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62C1C5D1D53A4F0E80EE300231528338</vt:lpwstr>
  </property>
  <property fmtid="{D5CDD505-2E9C-101B-9397-08002B2CF9AE}" pid="3" name="KSOProductBuildVer">
    <vt:lpwstr>2052-12.1.0.15120</vt:lpwstr>
  </property>
</Properties>
</file>