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72" r:id="rId3"/>
    <p:sldId id="349" r:id="rId4"/>
    <p:sldId id="329" r:id="rId5"/>
    <p:sldId id="330" r:id="rId6"/>
    <p:sldId id="332" r:id="rId7"/>
    <p:sldId id="334" r:id="rId8"/>
    <p:sldId id="335" r:id="rId9"/>
    <p:sldId id="350" r:id="rId10"/>
    <p:sldId id="331" r:id="rId11"/>
    <p:sldId id="346" r:id="rId12"/>
    <p:sldId id="348" r:id="rId13"/>
    <p:sldId id="274" r:id="rId14"/>
  </p:sldIdLst>
  <p:sldSz cx="9144000" cy="5143500" type="screen16x9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nyr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97FF"/>
    <a:srgbClr val="C7ECFD"/>
    <a:srgbClr val="12A2E9"/>
    <a:srgbClr val="C1E6FF"/>
    <a:srgbClr val="0019D2"/>
    <a:srgbClr val="0244FE"/>
    <a:srgbClr val="0065FF"/>
    <a:srgbClr val="0055D2"/>
    <a:srgbClr val="A2CBF8"/>
    <a:srgbClr val="FFD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72" autoAdjust="0"/>
  </p:normalViewPr>
  <p:slideViewPr>
    <p:cSldViewPr showGuides="1">
      <p:cViewPr varScale="1">
        <p:scale>
          <a:sx n="150" d="100"/>
          <a:sy n="150" d="100"/>
        </p:scale>
        <p:origin x="306" y="120"/>
      </p:cViewPr>
      <p:guideLst>
        <p:guide orient="horz" pos="149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9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E33A6B-F155-4552-B37F-D2E8286FB49A}" type="doc">
      <dgm:prSet loTypeId="process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14E98972-7698-4174-A84E-0A3558DBF063}">
      <dgm:prSet phldrT="[文本]"/>
      <dgm:spPr/>
      <dgm:t>
        <a:bodyPr/>
        <a:lstStyle/>
        <a:p>
          <a:r>
            <a:rPr lang="en-US" altLang="zh-CN" smtClean="0"/>
            <a:t>1</a:t>
          </a:r>
          <a:endParaRPr lang="zh-CN" altLang="en-US" dirty="0"/>
        </a:p>
      </dgm:t>
    </dgm:pt>
    <dgm:pt modelId="{937BFEAB-F7D7-43F5-A345-6DABA13EDF5B}" cxnId="{CC1E287A-9C10-440F-81E9-E0E1BC0BE506}" type="parTrans">
      <dgm:prSet/>
      <dgm:spPr/>
      <dgm:t>
        <a:bodyPr/>
        <a:lstStyle/>
        <a:p>
          <a:endParaRPr lang="zh-CN" altLang="en-US"/>
        </a:p>
      </dgm:t>
    </dgm:pt>
    <dgm:pt modelId="{E9CA72D5-6EF7-43A2-AB3B-D3A7B26F88F8}" cxnId="{CC1E287A-9C10-440F-81E9-E0E1BC0BE506}" type="sibTrans">
      <dgm:prSet/>
      <dgm:spPr/>
      <dgm:t>
        <a:bodyPr/>
        <a:lstStyle/>
        <a:p>
          <a:endParaRPr lang="zh-CN" altLang="en-US"/>
        </a:p>
      </dgm:t>
    </dgm:pt>
    <dgm:pt modelId="{14AEB331-A566-47B7-AF79-A9FA9BA48F61}">
      <dgm:prSet phldrT="[文本]" custT="1"/>
      <dgm:spPr/>
      <dgm:t>
        <a:bodyPr/>
        <a:lstStyle/>
        <a:p>
          <a:r>
            <a:rPr lang="zh-CN" altLang="en-US" sz="2800" dirty="0" smtClean="0"/>
            <a:t>产品介绍</a:t>
          </a:r>
          <a:endParaRPr lang="zh-CN" altLang="en-US" sz="2800" dirty="0"/>
        </a:p>
      </dgm:t>
    </dgm:pt>
    <dgm:pt modelId="{30C15F4F-1ECD-495C-9F62-C3AAC96CC835}" cxnId="{9DCFD325-4061-4F97-AA83-22D19F07C32F}" type="parTrans">
      <dgm:prSet/>
      <dgm:spPr/>
      <dgm:t>
        <a:bodyPr/>
        <a:lstStyle/>
        <a:p>
          <a:endParaRPr lang="zh-CN" altLang="en-US"/>
        </a:p>
      </dgm:t>
    </dgm:pt>
    <dgm:pt modelId="{3BA543BD-75AF-4A12-A754-0D4BD5D33A80}" cxnId="{9DCFD325-4061-4F97-AA83-22D19F07C32F}" type="sibTrans">
      <dgm:prSet/>
      <dgm:spPr/>
      <dgm:t>
        <a:bodyPr/>
        <a:lstStyle/>
        <a:p>
          <a:endParaRPr lang="zh-CN" altLang="en-US"/>
        </a:p>
      </dgm:t>
    </dgm:pt>
    <dgm:pt modelId="{0E9650BB-3324-4EF5-B9D0-4D161805BED9}">
      <dgm:prSet phldrT="[文本]"/>
      <dgm:spPr/>
      <dgm:t>
        <a:bodyPr/>
        <a:lstStyle/>
        <a:p>
          <a:r>
            <a:rPr lang="en-US" altLang="zh-CN" dirty="0" smtClean="0"/>
            <a:t>2</a:t>
          </a:r>
          <a:endParaRPr lang="zh-CN" altLang="en-US" dirty="0"/>
        </a:p>
      </dgm:t>
    </dgm:pt>
    <dgm:pt modelId="{EDDCD61F-C414-4E9E-A802-58C87A411D94}" cxnId="{FC6073E8-BF25-4116-BB6B-138E3EFD9B4B}" type="parTrans">
      <dgm:prSet/>
      <dgm:spPr/>
      <dgm:t>
        <a:bodyPr/>
        <a:lstStyle/>
        <a:p>
          <a:endParaRPr lang="zh-CN" altLang="en-US"/>
        </a:p>
      </dgm:t>
    </dgm:pt>
    <dgm:pt modelId="{9F01C6B7-6EA7-49F7-8F04-D938A51CDA76}" cxnId="{FC6073E8-BF25-4116-BB6B-138E3EFD9B4B}" type="sibTrans">
      <dgm:prSet/>
      <dgm:spPr/>
      <dgm:t>
        <a:bodyPr/>
        <a:lstStyle/>
        <a:p>
          <a:endParaRPr lang="zh-CN" altLang="en-US"/>
        </a:p>
      </dgm:t>
    </dgm:pt>
    <dgm:pt modelId="{91F21A82-31EE-40D2-A996-9C78D9973A80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2800" dirty="0" smtClean="0">
              <a:sym typeface="+mn-ea"/>
            </a:rPr>
            <a:t>支持版本</a:t>
          </a:r>
          <a:r>
            <a:rPr lang="zh-CN" altLang="en-US" sz="2800" dirty="0"/>
            <a:t/>
          </a:r>
          <a:endParaRPr lang="zh-CN" altLang="en-US" sz="2800" dirty="0"/>
        </a:p>
      </dgm:t>
    </dgm:pt>
    <dgm:pt modelId="{352A2CFA-1D06-4131-B042-899E54D88ACD}" cxnId="{6791AEB4-FA2F-4F40-BB4A-A19C28EC039A}" type="parTrans">
      <dgm:prSet/>
      <dgm:spPr/>
      <dgm:t>
        <a:bodyPr/>
        <a:lstStyle/>
        <a:p>
          <a:endParaRPr lang="zh-CN" altLang="en-US"/>
        </a:p>
      </dgm:t>
    </dgm:pt>
    <dgm:pt modelId="{5CCF16B3-8ED9-4E81-A739-F425FEC58F40}" cxnId="{6791AEB4-FA2F-4F40-BB4A-A19C28EC039A}" type="sibTrans">
      <dgm:prSet/>
      <dgm:spPr/>
      <dgm:t>
        <a:bodyPr/>
        <a:lstStyle/>
        <a:p>
          <a:endParaRPr lang="zh-CN" altLang="en-US"/>
        </a:p>
      </dgm:t>
    </dgm:pt>
    <dgm:pt modelId="{EA7FD65F-1114-42C0-A01C-9BA3FC9BE287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dirty="0" smtClean="0"/>
            <a:t>3</a:t>
          </a:r>
          <a:endParaRPr lang="zh-CN" altLang="en-US" dirty="0"/>
        </a:p>
      </dgm:t>
    </dgm:pt>
    <dgm:pt modelId="{1DBF99F1-3A7C-4B46-ACB7-B3E297A676C6}" cxnId="{7AC35A2B-E96B-4BBD-9049-5552AEE542EE}" type="parTrans">
      <dgm:prSet/>
      <dgm:spPr/>
      <dgm:t>
        <a:bodyPr/>
        <a:lstStyle/>
        <a:p>
          <a:endParaRPr lang="zh-CN" altLang="en-US"/>
        </a:p>
      </dgm:t>
    </dgm:pt>
    <dgm:pt modelId="{46DF03B7-26EF-42B5-98DF-295A0CBD18A9}" cxnId="{7AC35A2B-E96B-4BBD-9049-5552AEE542EE}" type="sibTrans">
      <dgm:prSet/>
      <dgm:spPr/>
      <dgm:t>
        <a:bodyPr/>
        <a:lstStyle/>
        <a:p>
          <a:endParaRPr lang="zh-CN" altLang="en-US"/>
        </a:p>
      </dgm:t>
    </dgm:pt>
    <dgm:pt modelId="{6DBD85B9-D5CE-4E97-B92B-F64D1B7C49E8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sz="2800">
              <a:sym typeface="+mn-ea"/>
            </a:rPr>
            <a:t>常</a:t>
          </a:r>
          <a:r>
            <a:rPr lang="zh-CN" altLang="en-US" sz="2800" dirty="0" smtClean="0">
              <a:sym typeface="+mn-ea"/>
            </a:rPr>
            <a:t>见问题</a:t>
          </a:r>
          <a:r>
            <a:rPr lang="zh-CN" altLang="en-US" sz="2800" dirty="0" smtClean="0"/>
            <a:t/>
          </a:r>
          <a:endParaRPr lang="zh-CN" altLang="en-US" sz="2800" dirty="0" smtClean="0"/>
        </a:p>
      </dgm:t>
    </dgm:pt>
    <dgm:pt modelId="{7BB68A31-5A1B-4A55-AF5A-F3365267AE14}" cxnId="{9EC7B503-9890-47CF-A01D-B6E30D08DF64}" type="parTrans">
      <dgm:prSet/>
      <dgm:spPr/>
      <dgm:t>
        <a:bodyPr/>
        <a:lstStyle/>
        <a:p>
          <a:endParaRPr lang="zh-CN" altLang="en-US"/>
        </a:p>
      </dgm:t>
    </dgm:pt>
    <dgm:pt modelId="{C2DC2309-992B-4FE1-B3DD-36749E0A2C31}" cxnId="{9EC7B503-9890-47CF-A01D-B6E30D08DF64}" type="sibTrans">
      <dgm:prSet/>
      <dgm:spPr/>
      <dgm:t>
        <a:bodyPr/>
        <a:lstStyle/>
        <a:p>
          <a:endParaRPr lang="zh-CN" altLang="en-US"/>
        </a:p>
      </dgm:t>
    </dgm:pt>
    <dgm:pt modelId="{21D1C6E7-D130-4B56-9F4C-E34514A75DD4}" type="pres">
      <dgm:prSet presAssocID="{38E33A6B-F155-4552-B37F-D2E8286FB49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6850E75-840E-40E4-AC8A-6A8D177537D8}" type="pres">
      <dgm:prSet presAssocID="{14E98972-7698-4174-A84E-0A3558DBF063}" presName="composite" presStyleCnt="0"/>
      <dgm:spPr/>
    </dgm:pt>
    <dgm:pt modelId="{8A6A057B-D2B6-4D8F-9FFE-A5115C64E21A}" type="pres">
      <dgm:prSet presAssocID="{14E98972-7698-4174-A84E-0A3558DBF063}" presName="parentText" presStyleLbl="alignNode1" presStyleIdx="0" presStyleCnt="3" custLinFactNeighborX="-3166" custLinFactNeighborY="-397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6A67EAF-5CDA-44F9-89DF-C387A62C3FCE}" type="pres">
      <dgm:prSet presAssocID="{14E98972-7698-4174-A84E-0A3558DBF06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D12F381-0024-4643-9C27-65BC8F714C05}" type="pres">
      <dgm:prSet presAssocID="{E9CA72D5-6EF7-43A2-AB3B-D3A7B26F88F8}" presName="sp" presStyleCnt="0"/>
      <dgm:spPr/>
      <dgm:t>
        <a:bodyPr/>
        <a:lstStyle/>
        <a:p>
          <a:endParaRPr lang="zh-CN" altLang="en-US"/>
        </a:p>
      </dgm:t>
    </dgm:pt>
    <dgm:pt modelId="{CB05052C-4440-4D40-9BA5-6440B5119950}" type="pres">
      <dgm:prSet presAssocID="{0E9650BB-3324-4EF5-B9D0-4D161805BED9}" presName="composite" presStyleCnt="0"/>
      <dgm:spPr/>
    </dgm:pt>
    <dgm:pt modelId="{005EDE8C-9A1F-4A59-8258-4BE22A64407A}" type="pres">
      <dgm:prSet presAssocID="{0E9650BB-3324-4EF5-B9D0-4D161805BED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5A51C80-EC67-4EC1-BDBB-EEC7A35BC9DC}" type="pres">
      <dgm:prSet presAssocID="{0E9650BB-3324-4EF5-B9D0-4D161805BED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2423B98-C715-47EF-84EC-7808E916C649}" type="pres">
      <dgm:prSet presAssocID="{9F01C6B7-6EA7-49F7-8F04-D938A51CDA76}" presName="sp" presStyleCnt="0"/>
      <dgm:spPr/>
      <dgm:t>
        <a:bodyPr/>
        <a:lstStyle/>
        <a:p>
          <a:endParaRPr lang="zh-CN" altLang="en-US"/>
        </a:p>
      </dgm:t>
    </dgm:pt>
    <dgm:pt modelId="{EB4D9D57-417D-4FA1-89B7-18E5E07767D7}" type="pres">
      <dgm:prSet presAssocID="{EA7FD65F-1114-42C0-A01C-9BA3FC9BE287}" presName="composite" presStyleCnt="0"/>
      <dgm:spPr/>
    </dgm:pt>
    <dgm:pt modelId="{48FD1DC8-F968-4079-B02E-CAD5CB9DAC18}" type="pres">
      <dgm:prSet presAssocID="{EA7FD65F-1114-42C0-A01C-9BA3FC9BE28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BD9E9DF-9A2B-4973-8F62-294B47C6E83E}" type="pres">
      <dgm:prSet presAssocID="{EA7FD65F-1114-42C0-A01C-9BA3FC9BE287}" presName="descendantText" presStyleLbl="alignAcc1" presStyleIdx="2" presStyleCnt="3" custLinFactNeighborX="-391" custLinFactNeighborY="-293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C1E287A-9C10-440F-81E9-E0E1BC0BE506}" srcId="{38E33A6B-F155-4552-B37F-D2E8286FB49A}" destId="{14E98972-7698-4174-A84E-0A3558DBF063}" srcOrd="0" destOrd="0" parTransId="{937BFEAB-F7D7-43F5-A345-6DABA13EDF5B}" sibTransId="{E9CA72D5-6EF7-43A2-AB3B-D3A7B26F88F8}"/>
    <dgm:cxn modelId="{9DCFD325-4061-4F97-AA83-22D19F07C32F}" srcId="{14E98972-7698-4174-A84E-0A3558DBF063}" destId="{14AEB331-A566-47B7-AF79-A9FA9BA48F61}" srcOrd="0" destOrd="0" parTransId="{30C15F4F-1ECD-495C-9F62-C3AAC96CC835}" sibTransId="{3BA543BD-75AF-4A12-A754-0D4BD5D33A80}"/>
    <dgm:cxn modelId="{FC6073E8-BF25-4116-BB6B-138E3EFD9B4B}" srcId="{38E33A6B-F155-4552-B37F-D2E8286FB49A}" destId="{0E9650BB-3324-4EF5-B9D0-4D161805BED9}" srcOrd="1" destOrd="0" parTransId="{EDDCD61F-C414-4E9E-A802-58C87A411D94}" sibTransId="{9F01C6B7-6EA7-49F7-8F04-D938A51CDA76}"/>
    <dgm:cxn modelId="{6791AEB4-FA2F-4F40-BB4A-A19C28EC039A}" srcId="{0E9650BB-3324-4EF5-B9D0-4D161805BED9}" destId="{91F21A82-31EE-40D2-A996-9C78D9973A80}" srcOrd="0" destOrd="1" parTransId="{352A2CFA-1D06-4131-B042-899E54D88ACD}" sibTransId="{5CCF16B3-8ED9-4E81-A739-F425FEC58F40}"/>
    <dgm:cxn modelId="{7AC35A2B-E96B-4BBD-9049-5552AEE542EE}" srcId="{38E33A6B-F155-4552-B37F-D2E8286FB49A}" destId="{EA7FD65F-1114-42C0-A01C-9BA3FC9BE287}" srcOrd="2" destOrd="0" parTransId="{1DBF99F1-3A7C-4B46-ACB7-B3E297A676C6}" sibTransId="{46DF03B7-26EF-42B5-98DF-295A0CBD18A9}"/>
    <dgm:cxn modelId="{9EC7B503-9890-47CF-A01D-B6E30D08DF64}" srcId="{EA7FD65F-1114-42C0-A01C-9BA3FC9BE287}" destId="{6DBD85B9-D5CE-4E97-B92B-F64D1B7C49E8}" srcOrd="0" destOrd="2" parTransId="{7BB68A31-5A1B-4A55-AF5A-F3365267AE14}" sibTransId="{C2DC2309-992B-4FE1-B3DD-36749E0A2C31}"/>
    <dgm:cxn modelId="{A425423A-786B-47E5-82CA-D1FA7A89B388}" type="presOf" srcId="{38E33A6B-F155-4552-B37F-D2E8286FB49A}" destId="{21D1C6E7-D130-4B56-9F4C-E34514A75DD4}" srcOrd="0" destOrd="0" presId="urn:microsoft.com/office/officeart/2005/8/layout/chevron2"/>
    <dgm:cxn modelId="{254A89F4-7EBA-4FC1-B26F-5624111E9724}" type="presParOf" srcId="{21D1C6E7-D130-4B56-9F4C-E34514A75DD4}" destId="{D6850E75-840E-40E4-AC8A-6A8D177537D8}" srcOrd="0" destOrd="0" presId="urn:microsoft.com/office/officeart/2005/8/layout/chevron2"/>
    <dgm:cxn modelId="{42444D5E-904C-43A3-A4BF-FF917C6B4343}" type="presParOf" srcId="{D6850E75-840E-40E4-AC8A-6A8D177537D8}" destId="{8A6A057B-D2B6-4D8F-9FFE-A5115C64E21A}" srcOrd="0" destOrd="0" presId="urn:microsoft.com/office/officeart/2005/8/layout/chevron2"/>
    <dgm:cxn modelId="{30CFC3E2-75AF-4911-B297-FB6EB04F5C97}" type="presOf" srcId="{14E98972-7698-4174-A84E-0A3558DBF063}" destId="{8A6A057B-D2B6-4D8F-9FFE-A5115C64E21A}" srcOrd="0" destOrd="0" presId="urn:microsoft.com/office/officeart/2005/8/layout/chevron2"/>
    <dgm:cxn modelId="{17F9A4E7-2701-4CC8-BB4D-37D73119D512}" type="presParOf" srcId="{D6850E75-840E-40E4-AC8A-6A8D177537D8}" destId="{B6A67EAF-5CDA-44F9-89DF-C387A62C3FCE}" srcOrd="1" destOrd="0" presId="urn:microsoft.com/office/officeart/2005/8/layout/chevron2"/>
    <dgm:cxn modelId="{175AA8FE-78E9-4F9B-B208-80535E9CFE34}" type="presOf" srcId="{14AEB331-A566-47B7-AF79-A9FA9BA48F61}" destId="{B6A67EAF-5CDA-44F9-89DF-C387A62C3FCE}" srcOrd="0" destOrd="0" presId="urn:microsoft.com/office/officeart/2005/8/layout/chevron2"/>
    <dgm:cxn modelId="{6F90D1C9-6780-46E9-B7B8-410A6E8D91BE}" type="presParOf" srcId="{21D1C6E7-D130-4B56-9F4C-E34514A75DD4}" destId="{FD12F381-0024-4643-9C27-65BC8F714C05}" srcOrd="1" destOrd="0" presId="urn:microsoft.com/office/officeart/2005/8/layout/chevron2"/>
    <dgm:cxn modelId="{D969D4DF-0687-4CB6-9045-98B201D7B6D5}" type="presOf" srcId="{E9CA72D5-6EF7-43A2-AB3B-D3A7B26F88F8}" destId="{FD12F381-0024-4643-9C27-65BC8F714C05}" srcOrd="0" destOrd="0" presId="urn:microsoft.com/office/officeart/2005/8/layout/chevron2"/>
    <dgm:cxn modelId="{7AC9AB49-3789-4181-BA35-4FADC11154E7}" type="presParOf" srcId="{21D1C6E7-D130-4B56-9F4C-E34514A75DD4}" destId="{CB05052C-4440-4D40-9BA5-6440B5119950}" srcOrd="2" destOrd="0" presId="urn:microsoft.com/office/officeart/2005/8/layout/chevron2"/>
    <dgm:cxn modelId="{D852AB1B-3571-40AF-9B33-744C67F2A3CD}" type="presParOf" srcId="{CB05052C-4440-4D40-9BA5-6440B5119950}" destId="{005EDE8C-9A1F-4A59-8258-4BE22A64407A}" srcOrd="0" destOrd="2" presId="urn:microsoft.com/office/officeart/2005/8/layout/chevron2"/>
    <dgm:cxn modelId="{CCA59CDF-150A-41B9-A935-482C7DB60302}" type="presOf" srcId="{0E9650BB-3324-4EF5-B9D0-4D161805BED9}" destId="{005EDE8C-9A1F-4A59-8258-4BE22A64407A}" srcOrd="0" destOrd="0" presId="urn:microsoft.com/office/officeart/2005/8/layout/chevron2"/>
    <dgm:cxn modelId="{F52CCDB3-6958-4BB0-97B3-2241717AA0D3}" type="presParOf" srcId="{CB05052C-4440-4D40-9BA5-6440B5119950}" destId="{E5A51C80-EC67-4EC1-BDBB-EEC7A35BC9DC}" srcOrd="1" destOrd="2" presId="urn:microsoft.com/office/officeart/2005/8/layout/chevron2"/>
    <dgm:cxn modelId="{21A6393B-C3A0-4AAA-9356-ADE93B97A5E1}" type="presOf" srcId="{91F21A82-31EE-40D2-A996-9C78D9973A80}" destId="{E5A51C80-EC67-4EC1-BDBB-EEC7A35BC9DC}" srcOrd="0" destOrd="0" presId="urn:microsoft.com/office/officeart/2005/8/layout/chevron2"/>
    <dgm:cxn modelId="{4BB9A001-45B0-49C9-9E41-206EAC2CD864}" type="presParOf" srcId="{21D1C6E7-D130-4B56-9F4C-E34514A75DD4}" destId="{A2423B98-C715-47EF-84EC-7808E916C649}" srcOrd="3" destOrd="0" presId="urn:microsoft.com/office/officeart/2005/8/layout/chevron2"/>
    <dgm:cxn modelId="{585DAEBF-85ED-4CD5-A6A2-3F4847CDB2A5}" type="presOf" srcId="{9F01C6B7-6EA7-49F7-8F04-D938A51CDA76}" destId="{A2423B98-C715-47EF-84EC-7808E916C649}" srcOrd="0" destOrd="0" presId="urn:microsoft.com/office/officeart/2005/8/layout/chevron2"/>
    <dgm:cxn modelId="{4CE97028-022F-435F-BDA7-B816DD47C329}" type="presParOf" srcId="{21D1C6E7-D130-4B56-9F4C-E34514A75DD4}" destId="{EB4D9D57-417D-4FA1-89B7-18E5E07767D7}" srcOrd="4" destOrd="0" presId="urn:microsoft.com/office/officeart/2005/8/layout/chevron2"/>
    <dgm:cxn modelId="{75AE0C65-657B-4B55-AB01-92D8BF6D1CDE}" type="presParOf" srcId="{EB4D9D57-417D-4FA1-89B7-18E5E07767D7}" destId="{48FD1DC8-F968-4079-B02E-CAD5CB9DAC18}" srcOrd="0" destOrd="4" presId="urn:microsoft.com/office/officeart/2005/8/layout/chevron2"/>
    <dgm:cxn modelId="{9783D5AC-F0F7-4958-A1CD-174D0F193AF8}" type="presOf" srcId="{EA7FD65F-1114-42C0-A01C-9BA3FC9BE287}" destId="{48FD1DC8-F968-4079-B02E-CAD5CB9DAC18}" srcOrd="0" destOrd="0" presId="urn:microsoft.com/office/officeart/2005/8/layout/chevron2"/>
    <dgm:cxn modelId="{0DABC176-7210-4544-83E9-84D62DAE7E52}" type="presParOf" srcId="{EB4D9D57-417D-4FA1-89B7-18E5E07767D7}" destId="{EBD9E9DF-9A2B-4973-8F62-294B47C6E83E}" srcOrd="1" destOrd="4" presId="urn:microsoft.com/office/officeart/2005/8/layout/chevron2"/>
    <dgm:cxn modelId="{767B2599-287F-4964-A1E3-3ADA9AC04A30}" type="presOf" srcId="{6DBD85B9-D5CE-4E97-B92B-F64D1B7C49E8}" destId="{EBD9E9DF-9A2B-4973-8F62-294B47C6E83E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4953635" cy="2833370"/>
        <a:chOff x="0" y="0"/>
        <a:chExt cx="4953635" cy="2833370"/>
      </a:xfrm>
    </dsp:grpSpPr>
    <dsp:sp modelId="{8A6A057B-D2B6-4D8F-9FFE-A5115C64E21A}">
      <dsp:nvSpPr>
        <dsp:cNvPr id="3" name="燕尾形 2"/>
        <dsp:cNvSpPr/>
      </dsp:nvSpPr>
      <dsp:spPr bwMode="white">
        <a:xfrm rot="5400000">
          <a:off x="-162100" y="162100"/>
          <a:ext cx="1080664" cy="756465"/>
        </a:xfrm>
        <a:prstGeom prst="chevron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2065" tIns="12065" rIns="12065" bIns="12065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mtClean="0"/>
            <a:t>1</a:t>
          </a:r>
          <a:endParaRPr lang="zh-CN" altLang="en-US" dirty="0"/>
        </a:p>
      </dsp:txBody>
      <dsp:txXfrm rot="5400000">
        <a:off x="-162100" y="162100"/>
        <a:ext cx="1080664" cy="756465"/>
      </dsp:txXfrm>
    </dsp:sp>
    <dsp:sp modelId="{B6A67EAF-5CDA-44F9-89DF-C387A62C3FCE}">
      <dsp:nvSpPr>
        <dsp:cNvPr id="4" name="同侧圆角矩形 3"/>
        <dsp:cNvSpPr/>
      </dsp:nvSpPr>
      <dsp:spPr bwMode="white">
        <a:xfrm rot="5400000">
          <a:off x="2503834" y="-1747369"/>
          <a:ext cx="702432" cy="4197170"/>
        </a:xfrm>
        <a:prstGeom prst="round2Same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199136" tIns="17780" rIns="17780" bIns="1778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85750" lvl="1" indent="-285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800" dirty="0" smtClean="0">
              <a:solidFill>
                <a:schemeClr val="dk1"/>
              </a:solidFill>
            </a:rPr>
            <a:t>产品介绍</a:t>
          </a:r>
          <a:endParaRPr lang="zh-CN" altLang="en-US" sz="2800" dirty="0">
            <a:solidFill>
              <a:schemeClr val="dk1"/>
            </a:solidFill>
          </a:endParaRPr>
        </a:p>
      </dsp:txBody>
      <dsp:txXfrm rot="5400000">
        <a:off x="2503834" y="-1747369"/>
        <a:ext cx="702432" cy="4197170"/>
      </dsp:txXfrm>
    </dsp:sp>
    <dsp:sp modelId="{005EDE8C-9A1F-4A59-8258-4BE22A64407A}">
      <dsp:nvSpPr>
        <dsp:cNvPr id="15" name="燕尾形 14"/>
        <dsp:cNvSpPr/>
      </dsp:nvSpPr>
      <dsp:spPr bwMode="white">
        <a:xfrm rot="5400000">
          <a:off x="-162100" y="1038452"/>
          <a:ext cx="1080664" cy="756465"/>
        </a:xfrm>
        <a:prstGeom prst="chevron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2065" tIns="12065" rIns="12065" bIns="12065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dirty="0" smtClean="0"/>
            <a:t>2</a:t>
          </a:r>
          <a:endParaRPr lang="zh-CN" altLang="en-US" dirty="0"/>
        </a:p>
      </dsp:txBody>
      <dsp:txXfrm rot="5400000">
        <a:off x="-162100" y="1038452"/>
        <a:ext cx="1080664" cy="756465"/>
      </dsp:txXfrm>
    </dsp:sp>
    <dsp:sp modelId="{E5A51C80-EC67-4EC1-BDBB-EEC7A35BC9DC}">
      <dsp:nvSpPr>
        <dsp:cNvPr id="16" name="同侧圆角矩形 15"/>
        <dsp:cNvSpPr/>
      </dsp:nvSpPr>
      <dsp:spPr bwMode="white">
        <a:xfrm rot="5400000">
          <a:off x="2503834" y="-871016"/>
          <a:ext cx="702432" cy="4197170"/>
        </a:xfrm>
        <a:prstGeom prst="round2Same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199136" tIns="17780" rIns="17780" bIns="1778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85750" lvl="1" indent="-285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800" dirty="0" smtClean="0">
              <a:solidFill>
                <a:schemeClr val="dk1"/>
              </a:solidFill>
              <a:sym typeface="+mn-ea"/>
            </a:rPr>
            <a:t>支持版本</a:t>
          </a:r>
          <a:endParaRPr lang="zh-CN" altLang="en-US" sz="2800" dirty="0">
            <a:solidFill>
              <a:schemeClr val="dk1"/>
            </a:solidFill>
          </a:endParaRPr>
        </a:p>
      </dsp:txBody>
      <dsp:txXfrm rot="5400000">
        <a:off x="2503834" y="-871016"/>
        <a:ext cx="702432" cy="4197170"/>
      </dsp:txXfrm>
    </dsp:sp>
    <dsp:sp modelId="{48FD1DC8-F968-4079-B02E-CAD5CB9DAC18}">
      <dsp:nvSpPr>
        <dsp:cNvPr id="7" name="燕尾形 6"/>
        <dsp:cNvSpPr/>
      </dsp:nvSpPr>
      <dsp:spPr bwMode="white">
        <a:xfrm rot="5400000">
          <a:off x="-162100" y="1914805"/>
          <a:ext cx="1080664" cy="756465"/>
        </a:xfrm>
        <a:prstGeom prst="chevron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vert="horz" wrap="square" lIns="12065" tIns="12065" rIns="12065" bIns="12065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dirty="0" smtClean="0"/>
            <a:t>3</a:t>
          </a:r>
          <a:endParaRPr lang="zh-CN" altLang="en-US" dirty="0"/>
        </a:p>
      </dsp:txBody>
      <dsp:txXfrm rot="5400000">
        <a:off x="-162100" y="1914805"/>
        <a:ext cx="1080664" cy="756465"/>
      </dsp:txXfrm>
    </dsp:sp>
    <dsp:sp modelId="{EBD9E9DF-9A2B-4973-8F62-294B47C6E83E}">
      <dsp:nvSpPr>
        <dsp:cNvPr id="8" name="同侧圆角矩形 7"/>
        <dsp:cNvSpPr/>
      </dsp:nvSpPr>
      <dsp:spPr bwMode="white">
        <a:xfrm rot="5400000">
          <a:off x="2487423" y="-15273"/>
          <a:ext cx="702432" cy="4197170"/>
        </a:xfrm>
        <a:prstGeom prst="round2Same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199136" tIns="17780" rIns="17780" bIns="1778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85750" lvl="1" indent="-285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sz="2800">
              <a:solidFill>
                <a:schemeClr val="dk1"/>
              </a:solidFill>
              <a:sym typeface="+mn-ea"/>
            </a:rPr>
            <a:t>常</a:t>
          </a:r>
          <a:r>
            <a:rPr lang="zh-CN" altLang="en-US" sz="2800" dirty="0" smtClean="0">
              <a:solidFill>
                <a:schemeClr val="dk1"/>
              </a:solidFill>
              <a:sym typeface="+mn-ea"/>
            </a:rPr>
            <a:t>见问题</a:t>
          </a:r>
          <a:endParaRPr lang="zh-CN" altLang="en-US" sz="2800" dirty="0" smtClean="0">
            <a:solidFill>
              <a:schemeClr val="dk1"/>
            </a:solidFill>
          </a:endParaRPr>
        </a:p>
      </dsp:txBody>
      <dsp:txXfrm rot="5400000">
        <a:off x="2487423" y="-15273"/>
        <a:ext cx="702432" cy="4197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type="chevron" r:blip="" rot="90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90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-90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DDAFB-49C8-4387-A080-B8362D431E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A6A9D-27AA-4B3A-AB9B-F8F16BEEF03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19"/>
          <p:cNvGrpSpPr/>
          <p:nvPr userDrawn="1"/>
        </p:nvGrpSpPr>
        <p:grpSpPr>
          <a:xfrm>
            <a:off x="8606155" y="2207260"/>
            <a:ext cx="64770" cy="1720850"/>
            <a:chOff x="0" y="3387"/>
            <a:chExt cx="113" cy="2931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57" y="3387"/>
              <a:ext cx="0" cy="2830"/>
            </a:xfrm>
            <a:prstGeom prst="line">
              <a:avLst/>
            </a:prstGeom>
            <a:ln>
              <a:gradFill>
                <a:gsLst>
                  <a:gs pos="1000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>
                      <a:alpha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/>
            <p:cNvSpPr/>
            <p:nvPr/>
          </p:nvSpPr>
          <p:spPr>
            <a:xfrm>
              <a:off x="0" y="6205"/>
              <a:ext cx="113" cy="11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>
            <a:off x="8219311" y="4659982"/>
            <a:ext cx="673169" cy="144016"/>
            <a:chOff x="12604" y="7248"/>
            <a:chExt cx="1019" cy="225"/>
          </a:xfrm>
        </p:grpSpPr>
        <p:sp>
          <p:nvSpPr>
            <p:cNvPr id="12" name=" 202"/>
            <p:cNvSpPr/>
            <p:nvPr/>
          </p:nvSpPr>
          <p:spPr>
            <a:xfrm rot="8100000">
              <a:off x="13397" y="7248"/>
              <a:ext cx="226" cy="224"/>
            </a:xfrm>
            <a:custGeom>
              <a:avLst/>
              <a:gdLst>
                <a:gd name="connsiteX0" fmla="*/ 0 w 1584176"/>
                <a:gd name="connsiteY0" fmla="*/ 0 h 1584176"/>
                <a:gd name="connsiteX1" fmla="*/ 1584176 w 1584176"/>
                <a:gd name="connsiteY1" fmla="*/ 0 h 1584176"/>
                <a:gd name="connsiteX2" fmla="*/ 1584176 w 1584176"/>
                <a:gd name="connsiteY2" fmla="*/ 187449 h 1584176"/>
                <a:gd name="connsiteX3" fmla="*/ 189611 w 1584176"/>
                <a:gd name="connsiteY3" fmla="*/ 187449 h 1584176"/>
                <a:gd name="connsiteX4" fmla="*/ 189611 w 1584176"/>
                <a:gd name="connsiteY4" fmla="*/ 1584176 h 1584176"/>
                <a:gd name="connsiteX5" fmla="*/ 0 w 1584176"/>
                <a:gd name="connsiteY5" fmla="*/ 1584176 h 158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4176" h="1584176">
                  <a:moveTo>
                    <a:pt x="0" y="0"/>
                  </a:moveTo>
                  <a:lnTo>
                    <a:pt x="1584176" y="0"/>
                  </a:lnTo>
                  <a:lnTo>
                    <a:pt x="1584176" y="187449"/>
                  </a:lnTo>
                  <a:lnTo>
                    <a:pt x="189611" y="187449"/>
                  </a:lnTo>
                  <a:lnTo>
                    <a:pt x="189611" y="1584176"/>
                  </a:lnTo>
                  <a:lnTo>
                    <a:pt x="0" y="1584176"/>
                  </a:lnTo>
                  <a:close/>
                </a:path>
              </a:pathLst>
            </a:custGeom>
            <a:solidFill>
              <a:srgbClr val="F8B500"/>
            </a:solidFill>
            <a:ln w="19050">
              <a:solidFill>
                <a:srgbClr val="F8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 202"/>
            <p:cNvSpPr/>
            <p:nvPr/>
          </p:nvSpPr>
          <p:spPr>
            <a:xfrm rot="8100000">
              <a:off x="13240" y="7248"/>
              <a:ext cx="226" cy="224"/>
            </a:xfrm>
            <a:custGeom>
              <a:avLst/>
              <a:gdLst>
                <a:gd name="connsiteX0" fmla="*/ 0 w 1584176"/>
                <a:gd name="connsiteY0" fmla="*/ 0 h 1584176"/>
                <a:gd name="connsiteX1" fmla="*/ 1584176 w 1584176"/>
                <a:gd name="connsiteY1" fmla="*/ 0 h 1584176"/>
                <a:gd name="connsiteX2" fmla="*/ 1584176 w 1584176"/>
                <a:gd name="connsiteY2" fmla="*/ 187449 h 1584176"/>
                <a:gd name="connsiteX3" fmla="*/ 189611 w 1584176"/>
                <a:gd name="connsiteY3" fmla="*/ 187449 h 1584176"/>
                <a:gd name="connsiteX4" fmla="*/ 189611 w 1584176"/>
                <a:gd name="connsiteY4" fmla="*/ 1584176 h 1584176"/>
                <a:gd name="connsiteX5" fmla="*/ 0 w 1584176"/>
                <a:gd name="connsiteY5" fmla="*/ 1584176 h 158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4176" h="1584176">
                  <a:moveTo>
                    <a:pt x="0" y="0"/>
                  </a:moveTo>
                  <a:lnTo>
                    <a:pt x="1584176" y="0"/>
                  </a:lnTo>
                  <a:lnTo>
                    <a:pt x="1584176" y="187449"/>
                  </a:lnTo>
                  <a:lnTo>
                    <a:pt x="189611" y="187449"/>
                  </a:lnTo>
                  <a:lnTo>
                    <a:pt x="189611" y="1584176"/>
                  </a:lnTo>
                  <a:lnTo>
                    <a:pt x="0" y="1584176"/>
                  </a:lnTo>
                  <a:close/>
                </a:path>
              </a:pathLst>
            </a:custGeom>
            <a:solidFill>
              <a:srgbClr val="F8B500"/>
            </a:solidFill>
            <a:ln w="9525">
              <a:solidFill>
                <a:srgbClr val="F8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 202"/>
            <p:cNvSpPr/>
            <p:nvPr/>
          </p:nvSpPr>
          <p:spPr>
            <a:xfrm rot="8100000">
              <a:off x="13081" y="7248"/>
              <a:ext cx="228" cy="224"/>
            </a:xfrm>
            <a:custGeom>
              <a:avLst/>
              <a:gdLst>
                <a:gd name="connsiteX0" fmla="*/ 0 w 1584176"/>
                <a:gd name="connsiteY0" fmla="*/ 0 h 1584176"/>
                <a:gd name="connsiteX1" fmla="*/ 1584176 w 1584176"/>
                <a:gd name="connsiteY1" fmla="*/ 0 h 1584176"/>
                <a:gd name="connsiteX2" fmla="*/ 1584176 w 1584176"/>
                <a:gd name="connsiteY2" fmla="*/ 187449 h 1584176"/>
                <a:gd name="connsiteX3" fmla="*/ 189611 w 1584176"/>
                <a:gd name="connsiteY3" fmla="*/ 187449 h 1584176"/>
                <a:gd name="connsiteX4" fmla="*/ 189611 w 1584176"/>
                <a:gd name="connsiteY4" fmla="*/ 1584176 h 1584176"/>
                <a:gd name="connsiteX5" fmla="*/ 0 w 1584176"/>
                <a:gd name="connsiteY5" fmla="*/ 1584176 h 158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4176" h="1584176">
                  <a:moveTo>
                    <a:pt x="0" y="0"/>
                  </a:moveTo>
                  <a:lnTo>
                    <a:pt x="1584176" y="0"/>
                  </a:lnTo>
                  <a:lnTo>
                    <a:pt x="1584176" y="187449"/>
                  </a:lnTo>
                  <a:lnTo>
                    <a:pt x="189611" y="187449"/>
                  </a:lnTo>
                  <a:lnTo>
                    <a:pt x="189611" y="1584176"/>
                  </a:lnTo>
                  <a:lnTo>
                    <a:pt x="0" y="1584176"/>
                  </a:lnTo>
                  <a:close/>
                </a:path>
              </a:pathLst>
            </a:custGeom>
            <a:solidFill>
              <a:srgbClr val="F8B500"/>
            </a:solidFill>
            <a:ln w="0">
              <a:solidFill>
                <a:srgbClr val="F8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 202"/>
            <p:cNvSpPr/>
            <p:nvPr/>
          </p:nvSpPr>
          <p:spPr>
            <a:xfrm rot="8100000">
              <a:off x="12922" y="7249"/>
              <a:ext cx="228" cy="224"/>
            </a:xfrm>
            <a:custGeom>
              <a:avLst/>
              <a:gdLst>
                <a:gd name="connsiteX0" fmla="*/ 0 w 1584176"/>
                <a:gd name="connsiteY0" fmla="*/ 0 h 1584176"/>
                <a:gd name="connsiteX1" fmla="*/ 1584176 w 1584176"/>
                <a:gd name="connsiteY1" fmla="*/ 0 h 1584176"/>
                <a:gd name="connsiteX2" fmla="*/ 1584176 w 1584176"/>
                <a:gd name="connsiteY2" fmla="*/ 187449 h 1584176"/>
                <a:gd name="connsiteX3" fmla="*/ 189611 w 1584176"/>
                <a:gd name="connsiteY3" fmla="*/ 187449 h 1584176"/>
                <a:gd name="connsiteX4" fmla="*/ 189611 w 1584176"/>
                <a:gd name="connsiteY4" fmla="*/ 1584176 h 1584176"/>
                <a:gd name="connsiteX5" fmla="*/ 0 w 1584176"/>
                <a:gd name="connsiteY5" fmla="*/ 1584176 h 158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4176" h="1584176">
                  <a:moveTo>
                    <a:pt x="0" y="0"/>
                  </a:moveTo>
                  <a:lnTo>
                    <a:pt x="1584176" y="0"/>
                  </a:lnTo>
                  <a:lnTo>
                    <a:pt x="1584176" y="187449"/>
                  </a:lnTo>
                  <a:lnTo>
                    <a:pt x="189611" y="187449"/>
                  </a:lnTo>
                  <a:lnTo>
                    <a:pt x="189611" y="1584176"/>
                  </a:lnTo>
                  <a:lnTo>
                    <a:pt x="0" y="1584176"/>
                  </a:lnTo>
                  <a:close/>
                </a:path>
              </a:pathLst>
            </a:custGeom>
            <a:solidFill>
              <a:srgbClr val="F8B500">
                <a:alpha val="70000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 202"/>
            <p:cNvSpPr/>
            <p:nvPr/>
          </p:nvSpPr>
          <p:spPr>
            <a:xfrm rot="8100000">
              <a:off x="12604" y="7249"/>
              <a:ext cx="228" cy="224"/>
            </a:xfrm>
            <a:custGeom>
              <a:avLst/>
              <a:gdLst>
                <a:gd name="connsiteX0" fmla="*/ 0 w 1584176"/>
                <a:gd name="connsiteY0" fmla="*/ 0 h 1584176"/>
                <a:gd name="connsiteX1" fmla="*/ 1584176 w 1584176"/>
                <a:gd name="connsiteY1" fmla="*/ 0 h 1584176"/>
                <a:gd name="connsiteX2" fmla="*/ 1584176 w 1584176"/>
                <a:gd name="connsiteY2" fmla="*/ 187449 h 1584176"/>
                <a:gd name="connsiteX3" fmla="*/ 189611 w 1584176"/>
                <a:gd name="connsiteY3" fmla="*/ 187449 h 1584176"/>
                <a:gd name="connsiteX4" fmla="*/ 189611 w 1584176"/>
                <a:gd name="connsiteY4" fmla="*/ 1584176 h 1584176"/>
                <a:gd name="connsiteX5" fmla="*/ 0 w 1584176"/>
                <a:gd name="connsiteY5" fmla="*/ 1584176 h 158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4176" h="1584176">
                  <a:moveTo>
                    <a:pt x="0" y="0"/>
                  </a:moveTo>
                  <a:lnTo>
                    <a:pt x="1584176" y="0"/>
                  </a:lnTo>
                  <a:lnTo>
                    <a:pt x="1584176" y="187449"/>
                  </a:lnTo>
                  <a:lnTo>
                    <a:pt x="189611" y="187449"/>
                  </a:lnTo>
                  <a:lnTo>
                    <a:pt x="189611" y="1584176"/>
                  </a:lnTo>
                  <a:lnTo>
                    <a:pt x="0" y="1584176"/>
                  </a:lnTo>
                  <a:close/>
                </a:path>
              </a:pathLst>
            </a:custGeom>
            <a:solidFill>
              <a:srgbClr val="F8B500">
                <a:alpha val="20000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 202"/>
            <p:cNvSpPr/>
            <p:nvPr/>
          </p:nvSpPr>
          <p:spPr>
            <a:xfrm rot="8100000">
              <a:off x="12763" y="7249"/>
              <a:ext cx="228" cy="224"/>
            </a:xfrm>
            <a:custGeom>
              <a:avLst/>
              <a:gdLst>
                <a:gd name="connsiteX0" fmla="*/ 0 w 1584176"/>
                <a:gd name="connsiteY0" fmla="*/ 0 h 1584176"/>
                <a:gd name="connsiteX1" fmla="*/ 1584176 w 1584176"/>
                <a:gd name="connsiteY1" fmla="*/ 0 h 1584176"/>
                <a:gd name="connsiteX2" fmla="*/ 1584176 w 1584176"/>
                <a:gd name="connsiteY2" fmla="*/ 187449 h 1584176"/>
                <a:gd name="connsiteX3" fmla="*/ 189611 w 1584176"/>
                <a:gd name="connsiteY3" fmla="*/ 187449 h 1584176"/>
                <a:gd name="connsiteX4" fmla="*/ 189611 w 1584176"/>
                <a:gd name="connsiteY4" fmla="*/ 1584176 h 1584176"/>
                <a:gd name="connsiteX5" fmla="*/ 0 w 1584176"/>
                <a:gd name="connsiteY5" fmla="*/ 1584176 h 158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4176" h="1584176">
                  <a:moveTo>
                    <a:pt x="0" y="0"/>
                  </a:moveTo>
                  <a:lnTo>
                    <a:pt x="1584176" y="0"/>
                  </a:lnTo>
                  <a:lnTo>
                    <a:pt x="1584176" y="187449"/>
                  </a:lnTo>
                  <a:lnTo>
                    <a:pt x="189611" y="187449"/>
                  </a:lnTo>
                  <a:lnTo>
                    <a:pt x="189611" y="1584176"/>
                  </a:lnTo>
                  <a:lnTo>
                    <a:pt x="0" y="1584176"/>
                  </a:lnTo>
                  <a:close/>
                </a:path>
              </a:pathLst>
            </a:custGeom>
            <a:solidFill>
              <a:srgbClr val="F8B500">
                <a:alpha val="40000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8" name="矩形 17"/>
          <p:cNvSpPr/>
          <p:nvPr userDrawn="1"/>
        </p:nvSpPr>
        <p:spPr bwMode="auto">
          <a:xfrm>
            <a:off x="6084168" y="4605226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zh-CN" altLang="en-US" sz="1100" b="0" spc="-227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选择思</a:t>
            </a:r>
            <a:r>
              <a:rPr lang="zh-CN" altLang="en-US" sz="1100" b="0" spc="-227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迅 </a:t>
            </a:r>
            <a:r>
              <a:rPr lang="zh-CN" altLang="en-US" sz="1100" b="0" spc="-227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你将获得更大的价值</a:t>
            </a:r>
            <a:endParaRPr lang="zh-CN" altLang="en-US" sz="1100" b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9" name="Picture 2" descr="C:\Users\zhangyh\Desktop\新logo\思迅-商云logo\思迅商云-定稿-09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7494"/>
            <a:ext cx="1008111" cy="177282"/>
          </a:xfrm>
          <a:prstGeom prst="rect">
            <a:avLst/>
          </a:prstGeom>
          <a:noFill/>
        </p:spPr>
      </p:pic>
      <p:pic>
        <p:nvPicPr>
          <p:cNvPr id="20" name="图片 28" descr="大于箭头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6700" y="620713"/>
            <a:ext cx="3355975" cy="35544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zhangyh\Desktop\新logo\思迅-商云logo\思迅商云-定稿-09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7494"/>
            <a:ext cx="1008111" cy="177282"/>
          </a:xfrm>
          <a:prstGeom prst="rect">
            <a:avLst/>
          </a:prstGeom>
          <a:noFill/>
        </p:spPr>
      </p:pic>
      <p:pic>
        <p:nvPicPr>
          <p:cNvPr id="6" name="图片 28" descr="大于箭头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6700" y="620713"/>
            <a:ext cx="3355975" cy="35544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8" descr="大于箭头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66700" y="620713"/>
            <a:ext cx="3355975" cy="3554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4" descr="C:\Users\zhangyh\Desktop\logo\sixun-0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9502"/>
            <a:ext cx="1296144" cy="15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28" descr="大于箭头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66700" y="620713"/>
            <a:ext cx="3355975" cy="35544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3" descr="背景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28" descr="大于箭头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6700" y="620713"/>
            <a:ext cx="3355975" cy="35544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72029FD7-440B-45C9-93D0-3E83F9BF34F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4" descr="思迅logo-定稿-反白-0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1933" y="108275"/>
            <a:ext cx="1935956" cy="379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4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 descr="背景2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image" Target="../media/image27.png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image" Target="../media/image26.png"/><Relationship Id="rId3" Type="http://schemas.openxmlformats.org/officeDocument/2006/relationships/tags" Target="../tags/tag5.xml"/><Relationship Id="rId2" Type="http://schemas.openxmlformats.org/officeDocument/2006/relationships/image" Target="../media/image25.png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image" Target="../media/image25.png"/><Relationship Id="rId5" Type="http://schemas.openxmlformats.org/officeDocument/2006/relationships/tags" Target="../tags/tag18.xml"/><Relationship Id="rId4" Type="http://schemas.openxmlformats.org/officeDocument/2006/relationships/image" Target="../media/image29.png"/><Relationship Id="rId3" Type="http://schemas.openxmlformats.org/officeDocument/2006/relationships/tags" Target="../tags/tag17.xml"/><Relationship Id="rId2" Type="http://schemas.openxmlformats.org/officeDocument/2006/relationships/image" Target="../media/image28.png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28.xml"/><Relationship Id="rId15" Type="http://schemas.openxmlformats.org/officeDocument/2006/relationships/tags" Target="../tags/tag27.xml"/><Relationship Id="rId14" Type="http://schemas.openxmlformats.org/officeDocument/2006/relationships/tags" Target="../tags/tag26.xml"/><Relationship Id="rId13" Type="http://schemas.openxmlformats.org/officeDocument/2006/relationships/tags" Target="../tags/tag25.xml"/><Relationship Id="rId12" Type="http://schemas.openxmlformats.org/officeDocument/2006/relationships/tags" Target="../tags/tag24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tags" Target="../tags/tag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.xml"/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3" Type="http://schemas.openxmlformats.org/officeDocument/2006/relationships/slideLayout" Target="../slideLayouts/slideLayout6.xml"/><Relationship Id="rId12" Type="http://schemas.openxmlformats.org/officeDocument/2006/relationships/image" Target="../media/image23.png"/><Relationship Id="rId11" Type="http://schemas.openxmlformats.org/officeDocument/2006/relationships/tags" Target="../tags/tag3.xml"/><Relationship Id="rId10" Type="http://schemas.openxmlformats.org/officeDocument/2006/relationships/image" Target="../media/image22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zhangyh\Desktop\logo\sixun-04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778824" y="1745254"/>
            <a:ext cx="3527886" cy="4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小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9502"/>
            <a:ext cx="1321435" cy="2882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7319645" y="298450"/>
            <a:ext cx="145415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zh-CN" sz="1000" noProof="1">
                <a:solidFill>
                  <a:schemeClr val="bg1">
                    <a:alpha val="7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股票代码：</a:t>
            </a:r>
            <a:r>
              <a:rPr lang="en-US" altLang="zh-CN" sz="1000" noProof="1">
                <a:solidFill>
                  <a:schemeClr val="bg1">
                    <a:alpha val="7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838758</a:t>
            </a:r>
            <a:endParaRPr lang="en-US" altLang="zh-CN" sz="1000" noProof="1">
              <a:solidFill>
                <a:schemeClr val="bg1">
                  <a:alpha val="7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直接连接符 8"/>
          <p:cNvSpPr/>
          <p:nvPr/>
        </p:nvSpPr>
        <p:spPr>
          <a:xfrm>
            <a:off x="2267744" y="3188031"/>
            <a:ext cx="2160270" cy="0"/>
          </a:xfrm>
          <a:prstGeom prst="line">
            <a:avLst/>
          </a:prstGeom>
          <a:ln>
            <a:gradFill>
              <a:gsLst>
                <a:gs pos="100000">
                  <a:schemeClr val="bg1">
                    <a:alpha val="0"/>
                  </a:schemeClr>
                </a:gs>
                <a:gs pos="75000">
                  <a:srgbClr val="FFFFFF">
                    <a:alpha val="50000"/>
                  </a:srgbClr>
                </a:gs>
                <a:gs pos="25000">
                  <a:srgbClr val="FFFFFF">
                    <a:alpha val="30000"/>
                  </a:srgbClr>
                </a:gs>
                <a:gs pos="0">
                  <a:schemeClr val="bg1">
                    <a:alpha val="0"/>
                  </a:schemeClr>
                </a:gs>
                <a:gs pos="60000">
                  <a:schemeClr val="bg1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0" name="直接连接符 9"/>
          <p:cNvSpPr/>
          <p:nvPr/>
        </p:nvSpPr>
        <p:spPr>
          <a:xfrm>
            <a:off x="4787994" y="3188031"/>
            <a:ext cx="2160270" cy="0"/>
          </a:xfrm>
          <a:prstGeom prst="line">
            <a:avLst/>
          </a:prstGeom>
          <a:ln>
            <a:gradFill>
              <a:gsLst>
                <a:gs pos="75000">
                  <a:srgbClr val="FFFFFF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  <a:gs pos="25000">
                  <a:srgbClr val="FFFFFF">
                    <a:alpha val="50000"/>
                  </a:srgbClr>
                </a:gs>
                <a:gs pos="0">
                  <a:schemeClr val="bg1">
                    <a:alpha val="0"/>
                  </a:schemeClr>
                </a:gs>
                <a:gs pos="40000">
                  <a:schemeClr val="bg1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1" name="文本框 13"/>
          <p:cNvSpPr txBox="1"/>
          <p:nvPr/>
        </p:nvSpPr>
        <p:spPr>
          <a:xfrm>
            <a:off x="4056063" y="3022931"/>
            <a:ext cx="10318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黄雪梅</a:t>
            </a:r>
            <a:endParaRPr lang="en-US" alt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664071" y="2347389"/>
            <a:ext cx="3757392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移动应用（商云助手）</a:t>
            </a:r>
            <a:r>
              <a:rPr lang="en-US" altLang="zh-CN" sz="20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POS</a:t>
            </a:r>
            <a:r>
              <a:rPr lang="zh-CN" altLang="en-US" sz="20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销售</a:t>
            </a:r>
            <a:endParaRPr lang="en-US" altLang="zh-CN" sz="2000" dirty="0" smtClean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059430" y="1130935"/>
            <a:ext cx="1746885" cy="368808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23528" y="915566"/>
            <a:ext cx="554461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怎么新增电子会员？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5536" y="1491630"/>
            <a:ext cx="2689860" cy="29997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</a:rPr>
              <a:t>注意：</a:t>
            </a:r>
            <a:br>
              <a:rPr lang="zh-CN" altLang="en-US" sz="1400" b="1" dirty="0" smtClean="0">
                <a:solidFill>
                  <a:srgbClr val="FF0000"/>
                </a:solidFill>
              </a:rPr>
            </a:br>
            <a:r>
              <a:rPr lang="zh-CN" altLang="en-US" sz="1400" b="1" dirty="0" smtClean="0">
                <a:solidFill>
                  <a:srgbClr val="FF0000"/>
                </a:solidFill>
              </a:rPr>
              <a:t>（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1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）老会员</a:t>
            </a:r>
            <a:br>
              <a:rPr lang="zh-CN" altLang="en-US" sz="1400" b="1" dirty="0" smtClean="0">
                <a:solidFill>
                  <a:srgbClr val="FF0000"/>
                </a:solidFill>
              </a:rPr>
            </a:br>
            <a:r>
              <a:rPr lang="zh-CN" altLang="en-US" sz="1400" b="1" dirty="0" smtClean="0">
                <a:solidFill>
                  <a:srgbClr val="FF0000"/>
                </a:solidFill>
              </a:rPr>
              <a:t>需要将绑定微信的手机号提前填</a:t>
            </a:r>
            <a:endParaRPr lang="zh-CN" altLang="en-US" sz="1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</a:rPr>
              <a:t>入到会员档案的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“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手机号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”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处，扫</a:t>
            </a:r>
            <a:endParaRPr lang="zh-CN" altLang="en-US" sz="1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</a:rPr>
              <a:t>码绑定后，会员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id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还是原来线下</a:t>
            </a:r>
            <a:endParaRPr lang="zh-CN" altLang="en-US" sz="1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</a:rPr>
              <a:t>的会员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id</a:t>
            </a:r>
            <a:endParaRPr lang="en-US" altLang="zh-CN" sz="1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</a:rPr>
              <a:t>（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2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）新会员</a:t>
            </a:r>
            <a:br>
              <a:rPr lang="zh-CN" altLang="en-US" sz="1400" b="1" dirty="0" smtClean="0">
                <a:solidFill>
                  <a:srgbClr val="FF0000"/>
                </a:solidFill>
              </a:rPr>
            </a:br>
            <a:r>
              <a:rPr lang="zh-CN" altLang="en-US" sz="1400" b="1" dirty="0" smtClean="0">
                <a:solidFill>
                  <a:srgbClr val="FF0000"/>
                </a:solidFill>
              </a:rPr>
              <a:t>直接扫码绑定，会员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id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为绑定微</a:t>
            </a:r>
            <a:endParaRPr lang="zh-CN" altLang="en-US" sz="1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</a:rPr>
              <a:t>信的手机号</a:t>
            </a:r>
            <a:endParaRPr lang="zh-CN" altLang="en-US" sz="1400" b="1" dirty="0" smtClean="0">
              <a:solidFill>
                <a:srgbClr val="FF0000"/>
              </a:solidFill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3203575" y="2371725"/>
            <a:ext cx="603250" cy="407035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076190" y="1128395"/>
            <a:ext cx="1707515" cy="3671570"/>
          </a:xfrm>
          <a:prstGeom prst="rect">
            <a:avLst/>
          </a:prstGeom>
        </p:spPr>
      </p:pic>
      <p:sp>
        <p:nvSpPr>
          <p:cNvPr id="9" name="圆角矩形 8"/>
          <p:cNvSpPr/>
          <p:nvPr>
            <p:custDataLst>
              <p:tags r:id="rId5"/>
            </p:custDataLst>
          </p:nvPr>
        </p:nvSpPr>
        <p:spPr>
          <a:xfrm>
            <a:off x="5255260" y="3075940"/>
            <a:ext cx="1350010" cy="232410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053580" y="1128395"/>
            <a:ext cx="1707515" cy="3674745"/>
          </a:xfrm>
          <a:prstGeom prst="rect">
            <a:avLst/>
          </a:prstGeom>
        </p:spPr>
      </p:pic>
      <p:sp>
        <p:nvSpPr>
          <p:cNvPr id="11" name="圆角矩形 10"/>
          <p:cNvSpPr/>
          <p:nvPr>
            <p:custDataLst>
              <p:tags r:id="rId8"/>
            </p:custDataLst>
          </p:nvPr>
        </p:nvSpPr>
        <p:spPr>
          <a:xfrm>
            <a:off x="7452360" y="2788285"/>
            <a:ext cx="862330" cy="407035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>
            <p:custDataLst>
              <p:tags r:id="rId9"/>
            </p:custDataLst>
          </p:nvPr>
        </p:nvSpPr>
        <p:spPr>
          <a:xfrm>
            <a:off x="3059249" y="1131385"/>
            <a:ext cx="621175" cy="620890"/>
          </a:xfrm>
          <a:prstGeom prst="rect">
            <a:avLst/>
          </a:prstGeom>
          <a:solidFill>
            <a:srgbClr val="FBB700"/>
          </a:solidFill>
          <a:ln w="12700" cap="rnd">
            <a:noFill/>
            <a:prstDash val="solid"/>
            <a:rou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 defTabSz="914400"/>
            <a:r>
              <a:rPr lang="en-US" altLang="zh-CN" sz="4000" b="1" dirty="0" smtClean="0">
                <a:solidFill>
                  <a:schemeClr val="bg1"/>
                </a:solidFill>
              </a:rPr>
              <a:t>1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34" name="矩形 33"/>
          <p:cNvSpPr/>
          <p:nvPr>
            <p:custDataLst>
              <p:tags r:id="rId10"/>
            </p:custDataLst>
          </p:nvPr>
        </p:nvSpPr>
        <p:spPr>
          <a:xfrm>
            <a:off x="5076048" y="1128557"/>
            <a:ext cx="621175" cy="620890"/>
          </a:xfrm>
          <a:prstGeom prst="rect">
            <a:avLst/>
          </a:prstGeom>
          <a:solidFill>
            <a:srgbClr val="FBB700"/>
          </a:solidFill>
          <a:ln w="12700" cap="rnd">
            <a:noFill/>
            <a:prstDash val="solid"/>
            <a:rou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 defTabSz="914400"/>
            <a:r>
              <a:rPr lang="en-US" altLang="zh-CN" sz="4000" b="1" dirty="0" smtClean="0">
                <a:solidFill>
                  <a:schemeClr val="bg1"/>
                </a:solidFill>
              </a:rPr>
              <a:t>2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37" name="矩形 36"/>
          <p:cNvSpPr/>
          <p:nvPr>
            <p:custDataLst>
              <p:tags r:id="rId11"/>
            </p:custDataLst>
          </p:nvPr>
        </p:nvSpPr>
        <p:spPr>
          <a:xfrm>
            <a:off x="7053831" y="1128355"/>
            <a:ext cx="621175" cy="620890"/>
          </a:xfrm>
          <a:prstGeom prst="rect">
            <a:avLst/>
          </a:prstGeom>
          <a:solidFill>
            <a:srgbClr val="FBB700"/>
          </a:solidFill>
          <a:ln w="12700" cap="rnd">
            <a:noFill/>
            <a:prstDash val="solid"/>
            <a:rou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 defTabSz="914400"/>
            <a:r>
              <a:rPr lang="en-US" altLang="zh-CN" sz="4000" b="1" dirty="0" smtClean="0">
                <a:solidFill>
                  <a:schemeClr val="bg1"/>
                </a:solidFill>
              </a:rPr>
              <a:t>3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13" name="流程图: 可选过程 12"/>
          <p:cNvSpPr/>
          <p:nvPr>
            <p:custDataLst>
              <p:tags r:id="rId12"/>
            </p:custDataLst>
          </p:nvPr>
        </p:nvSpPr>
        <p:spPr>
          <a:xfrm>
            <a:off x="3060065" y="3846830"/>
            <a:ext cx="1570990" cy="920115"/>
          </a:xfrm>
          <a:prstGeom prst="flowChartAlternateProcess">
            <a:avLst/>
          </a:prstGeom>
          <a:solidFill>
            <a:srgbClr val="FBB700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l" defTabSz="914400"/>
            <a:r>
              <a:rPr lang="zh-CN" altLang="en-US" sz="1400" b="1" dirty="0">
                <a:solidFill>
                  <a:schemeClr val="bg1"/>
                </a:solidFill>
              </a:rPr>
              <a:t>商家进入</a:t>
            </a:r>
            <a:r>
              <a:rPr lang="en-US" altLang="zh-CN" sz="1400" b="1" dirty="0">
                <a:solidFill>
                  <a:schemeClr val="bg1"/>
                </a:solidFill>
              </a:rPr>
              <a:t>pos</a:t>
            </a:r>
            <a:r>
              <a:rPr lang="zh-CN" altLang="en-US" sz="1400" b="1" dirty="0">
                <a:solidFill>
                  <a:schemeClr val="bg1"/>
                </a:solidFill>
              </a:rPr>
              <a:t>销售主界面点击</a:t>
            </a:r>
            <a:r>
              <a:rPr lang="en-US" altLang="zh-CN" sz="1400" b="1" dirty="0">
                <a:solidFill>
                  <a:schemeClr val="bg1"/>
                </a:solidFill>
              </a:rPr>
              <a:t>“</a:t>
            </a:r>
            <a:r>
              <a:rPr lang="zh-CN" altLang="en-US" sz="1400" b="1" dirty="0">
                <a:solidFill>
                  <a:schemeClr val="bg1"/>
                </a:solidFill>
              </a:rPr>
              <a:t>云小票</a:t>
            </a:r>
            <a:r>
              <a:rPr lang="en-US" altLang="zh-CN" sz="1400" b="1" dirty="0">
                <a:solidFill>
                  <a:schemeClr val="bg1"/>
                </a:solidFill>
              </a:rPr>
              <a:t>”</a:t>
            </a:r>
            <a:endParaRPr lang="en-US" altLang="zh-CN" sz="1400" b="1" dirty="0">
              <a:solidFill>
                <a:schemeClr val="bg1"/>
              </a:solidFill>
            </a:endParaRPr>
          </a:p>
        </p:txBody>
      </p:sp>
      <p:sp>
        <p:nvSpPr>
          <p:cNvPr id="14" name="流程图: 可选过程 13"/>
          <p:cNvSpPr/>
          <p:nvPr>
            <p:custDataLst>
              <p:tags r:id="rId13"/>
            </p:custDataLst>
          </p:nvPr>
        </p:nvSpPr>
        <p:spPr>
          <a:xfrm>
            <a:off x="5076190" y="3898900"/>
            <a:ext cx="1570990" cy="920115"/>
          </a:xfrm>
          <a:prstGeom prst="flowChartAlternateProcess">
            <a:avLst/>
          </a:prstGeom>
          <a:solidFill>
            <a:srgbClr val="FBB700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l" defTabSz="914400"/>
            <a:r>
              <a:rPr lang="zh-CN" altLang="en-US" sz="1400" b="1" dirty="0">
                <a:solidFill>
                  <a:schemeClr val="bg1"/>
                </a:solidFill>
              </a:rPr>
              <a:t>点击红色按钮将小程序码保存到相册并打印粘贴到收银台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流程图: 可选过程 14"/>
          <p:cNvSpPr/>
          <p:nvPr>
            <p:custDataLst>
              <p:tags r:id="rId14"/>
            </p:custDataLst>
          </p:nvPr>
        </p:nvSpPr>
        <p:spPr>
          <a:xfrm>
            <a:off x="7053580" y="3940175"/>
            <a:ext cx="1570990" cy="920115"/>
          </a:xfrm>
          <a:prstGeom prst="flowChartAlternateProcess">
            <a:avLst/>
          </a:prstGeom>
          <a:solidFill>
            <a:srgbClr val="FBB700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l" defTabSz="914400"/>
            <a:r>
              <a:rPr lang="zh-CN" altLang="en-US" sz="1400" b="1" dirty="0">
                <a:solidFill>
                  <a:schemeClr val="bg1"/>
                </a:solidFill>
              </a:rPr>
              <a:t>客户微信扫码小程序码，点击</a:t>
            </a:r>
            <a:r>
              <a:rPr lang="en-US" altLang="zh-CN" sz="1400" b="1" dirty="0">
                <a:solidFill>
                  <a:schemeClr val="bg1"/>
                </a:solidFill>
              </a:rPr>
              <a:t>“</a:t>
            </a:r>
            <a:r>
              <a:rPr lang="zh-CN" altLang="en-US" sz="1400" b="1" dirty="0">
                <a:solidFill>
                  <a:schemeClr val="bg1"/>
                </a:solidFill>
              </a:rPr>
              <a:t>快速绑定、注册</a:t>
            </a:r>
            <a:r>
              <a:rPr lang="en-US" altLang="zh-CN" sz="1400" b="1" dirty="0">
                <a:solidFill>
                  <a:schemeClr val="bg1"/>
                </a:solidFill>
              </a:rPr>
              <a:t>”</a:t>
            </a:r>
            <a:endParaRPr lang="en-US" altLang="zh-CN" sz="1400" b="1" dirty="0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>
            <p:custDataLst>
              <p:tags r:id="rId15"/>
            </p:custDataLst>
          </p:nvPr>
        </p:nvSpPr>
        <p:spPr>
          <a:xfrm>
            <a:off x="3709670" y="365760"/>
            <a:ext cx="3048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bg1"/>
                </a:solidFill>
              </a:rPr>
              <a:t>常见问题</a:t>
            </a:r>
            <a:endParaRPr lang="zh-CN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052945" y="1131570"/>
            <a:ext cx="1717675" cy="37261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076190" y="1128395"/>
            <a:ext cx="1706880" cy="36842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059430" y="1130935"/>
            <a:ext cx="1746885" cy="368808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23528" y="915566"/>
            <a:ext cx="554461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怎么接收云小票？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5536" y="1491630"/>
            <a:ext cx="2510790" cy="1383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</a:rPr>
              <a:t>会员消费后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“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思迅小票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”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公众号</a:t>
            </a:r>
            <a:endParaRPr lang="zh-CN" altLang="en-US" sz="1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</a:rPr>
              <a:t>会发送消息提醒，点击信息进</a:t>
            </a:r>
            <a:endParaRPr lang="zh-CN" altLang="en-US" sz="1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</a:rPr>
              <a:t>入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“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思迅小票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”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小程序可以查看</a:t>
            </a:r>
            <a:endParaRPr lang="zh-CN" altLang="en-US" sz="1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</a:rPr>
              <a:t>具体的小票信息</a:t>
            </a:r>
            <a:endParaRPr lang="zh-CN" altLang="en-US" sz="1400" b="1" dirty="0" smtClean="0">
              <a:solidFill>
                <a:srgbClr val="FF0000"/>
              </a:solidFill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3203575" y="2371725"/>
            <a:ext cx="603250" cy="407035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>
            <p:custDataLst>
              <p:tags r:id="rId7"/>
            </p:custDataLst>
          </p:nvPr>
        </p:nvSpPr>
        <p:spPr>
          <a:xfrm>
            <a:off x="5442585" y="4570730"/>
            <a:ext cx="947420" cy="232410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>
            <p:custDataLst>
              <p:tags r:id="rId8"/>
            </p:custDataLst>
          </p:nvPr>
        </p:nvSpPr>
        <p:spPr>
          <a:xfrm>
            <a:off x="7916545" y="1779905"/>
            <a:ext cx="640080" cy="260350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>
            <p:custDataLst>
              <p:tags r:id="rId9"/>
            </p:custDataLst>
          </p:nvPr>
        </p:nvSpPr>
        <p:spPr>
          <a:xfrm>
            <a:off x="3059249" y="1131385"/>
            <a:ext cx="621175" cy="620890"/>
          </a:xfrm>
          <a:prstGeom prst="rect">
            <a:avLst/>
          </a:prstGeom>
          <a:solidFill>
            <a:srgbClr val="FBB700"/>
          </a:solidFill>
          <a:ln w="12700" cap="rnd">
            <a:noFill/>
            <a:prstDash val="solid"/>
            <a:rou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 defTabSz="914400"/>
            <a:r>
              <a:rPr lang="en-US" altLang="zh-CN" sz="4000" b="1" dirty="0" smtClean="0">
                <a:solidFill>
                  <a:schemeClr val="bg1"/>
                </a:solidFill>
              </a:rPr>
              <a:t>1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34" name="矩形 33"/>
          <p:cNvSpPr/>
          <p:nvPr>
            <p:custDataLst>
              <p:tags r:id="rId10"/>
            </p:custDataLst>
          </p:nvPr>
        </p:nvSpPr>
        <p:spPr>
          <a:xfrm>
            <a:off x="5076048" y="1128557"/>
            <a:ext cx="621175" cy="620890"/>
          </a:xfrm>
          <a:prstGeom prst="rect">
            <a:avLst/>
          </a:prstGeom>
          <a:solidFill>
            <a:srgbClr val="FBB700"/>
          </a:solidFill>
          <a:ln w="12700" cap="rnd">
            <a:noFill/>
            <a:prstDash val="solid"/>
            <a:rou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 defTabSz="914400"/>
            <a:r>
              <a:rPr lang="en-US" altLang="zh-CN" sz="4000" b="1" dirty="0" smtClean="0">
                <a:solidFill>
                  <a:schemeClr val="bg1"/>
                </a:solidFill>
              </a:rPr>
              <a:t>2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37" name="矩形 36"/>
          <p:cNvSpPr/>
          <p:nvPr>
            <p:custDataLst>
              <p:tags r:id="rId11"/>
            </p:custDataLst>
          </p:nvPr>
        </p:nvSpPr>
        <p:spPr>
          <a:xfrm>
            <a:off x="7053831" y="1128355"/>
            <a:ext cx="621175" cy="620890"/>
          </a:xfrm>
          <a:prstGeom prst="rect">
            <a:avLst/>
          </a:prstGeom>
          <a:solidFill>
            <a:srgbClr val="FBB700"/>
          </a:solidFill>
          <a:ln w="12700" cap="rnd">
            <a:noFill/>
            <a:prstDash val="solid"/>
            <a:rou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 defTabSz="914400"/>
            <a:r>
              <a:rPr lang="en-US" altLang="zh-CN" sz="4000" b="1" dirty="0" smtClean="0">
                <a:solidFill>
                  <a:schemeClr val="bg1"/>
                </a:solidFill>
              </a:rPr>
              <a:t>3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13" name="流程图: 可选过程 12"/>
          <p:cNvSpPr/>
          <p:nvPr>
            <p:custDataLst>
              <p:tags r:id="rId12"/>
            </p:custDataLst>
          </p:nvPr>
        </p:nvSpPr>
        <p:spPr>
          <a:xfrm>
            <a:off x="3060065" y="3846830"/>
            <a:ext cx="1570990" cy="920115"/>
          </a:xfrm>
          <a:prstGeom prst="flowChartAlternateProcess">
            <a:avLst/>
          </a:prstGeom>
          <a:solidFill>
            <a:srgbClr val="FBB700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l" defTabSz="914400"/>
            <a:r>
              <a:rPr lang="zh-CN" altLang="en-US" sz="1400" b="1" dirty="0">
                <a:solidFill>
                  <a:schemeClr val="bg1"/>
                </a:solidFill>
              </a:rPr>
              <a:t>商家进入</a:t>
            </a:r>
            <a:r>
              <a:rPr lang="en-US" altLang="zh-CN" sz="1400" b="1" dirty="0">
                <a:solidFill>
                  <a:schemeClr val="bg1"/>
                </a:solidFill>
              </a:rPr>
              <a:t>pos</a:t>
            </a:r>
            <a:r>
              <a:rPr lang="zh-CN" altLang="en-US" sz="1400" b="1" dirty="0">
                <a:solidFill>
                  <a:schemeClr val="bg1"/>
                </a:solidFill>
              </a:rPr>
              <a:t>销售主界面点击</a:t>
            </a:r>
            <a:r>
              <a:rPr lang="en-US" altLang="zh-CN" sz="1400" b="1" dirty="0">
                <a:solidFill>
                  <a:schemeClr val="bg1"/>
                </a:solidFill>
              </a:rPr>
              <a:t>“</a:t>
            </a:r>
            <a:r>
              <a:rPr lang="zh-CN" altLang="en-US" sz="1400" b="1" dirty="0">
                <a:solidFill>
                  <a:schemeClr val="bg1"/>
                </a:solidFill>
              </a:rPr>
              <a:t>云小票</a:t>
            </a:r>
            <a:r>
              <a:rPr lang="en-US" altLang="zh-CN" sz="1400" b="1" dirty="0">
                <a:solidFill>
                  <a:schemeClr val="bg1"/>
                </a:solidFill>
              </a:rPr>
              <a:t>”</a:t>
            </a:r>
            <a:endParaRPr lang="en-US" altLang="zh-CN" sz="1400" b="1" dirty="0">
              <a:solidFill>
                <a:schemeClr val="bg1"/>
              </a:solidFill>
            </a:endParaRPr>
          </a:p>
        </p:txBody>
      </p:sp>
      <p:sp>
        <p:nvSpPr>
          <p:cNvPr id="14" name="流程图: 可选过程 13"/>
          <p:cNvSpPr/>
          <p:nvPr>
            <p:custDataLst>
              <p:tags r:id="rId13"/>
            </p:custDataLst>
          </p:nvPr>
        </p:nvSpPr>
        <p:spPr>
          <a:xfrm>
            <a:off x="5076190" y="1779905"/>
            <a:ext cx="1570990" cy="920115"/>
          </a:xfrm>
          <a:prstGeom prst="flowChartAlternateProcess">
            <a:avLst/>
          </a:prstGeom>
          <a:solidFill>
            <a:srgbClr val="FBB700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l" defTabSz="914400"/>
            <a:r>
              <a:rPr lang="zh-CN" altLang="en-US" sz="1400" b="1" dirty="0">
                <a:solidFill>
                  <a:schemeClr val="bg1"/>
                </a:solidFill>
              </a:rPr>
              <a:t>点击红色按钮将小程序码保存到相册并打印粘贴到收银台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流程图: 可选过程 14"/>
          <p:cNvSpPr/>
          <p:nvPr>
            <p:custDataLst>
              <p:tags r:id="rId14"/>
            </p:custDataLst>
          </p:nvPr>
        </p:nvSpPr>
        <p:spPr>
          <a:xfrm>
            <a:off x="7060565" y="2778125"/>
            <a:ext cx="1564005" cy="2082165"/>
          </a:xfrm>
          <a:prstGeom prst="flowChartAlternateProcess">
            <a:avLst/>
          </a:prstGeom>
          <a:solidFill>
            <a:srgbClr val="FBB700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l" defTabSz="914400"/>
            <a:r>
              <a:rPr lang="zh-CN" altLang="en-US" sz="1400" b="1" dirty="0">
                <a:solidFill>
                  <a:schemeClr val="bg1"/>
                </a:solidFill>
              </a:rPr>
              <a:t>客户微信扫码注册</a:t>
            </a:r>
            <a:r>
              <a:rPr lang="en-US" altLang="zh-CN" sz="1400" b="1" dirty="0">
                <a:solidFill>
                  <a:schemeClr val="bg1"/>
                </a:solidFill>
              </a:rPr>
              <a:t>/</a:t>
            </a:r>
            <a:r>
              <a:rPr lang="zh-CN" altLang="en-US" sz="1400" b="1" dirty="0">
                <a:solidFill>
                  <a:schemeClr val="bg1"/>
                </a:solidFill>
              </a:rPr>
              <a:t>绑定电子会员，</a:t>
            </a:r>
            <a:r>
              <a:rPr lang="zh-CN" altLang="en-US" sz="1400" b="1" dirty="0">
                <a:solidFill>
                  <a:schemeClr val="bg1"/>
                </a:solidFill>
                <a:sym typeface="+mn-ea"/>
              </a:rPr>
              <a:t>在思迅</a:t>
            </a:r>
            <a:r>
              <a:rPr lang="en-US" altLang="zh-CN" sz="1400" b="1" dirty="0">
                <a:solidFill>
                  <a:schemeClr val="bg1"/>
                </a:solidFill>
                <a:sym typeface="+mn-ea"/>
              </a:rPr>
              <a:t>“</a:t>
            </a:r>
            <a:r>
              <a:rPr lang="zh-CN" altLang="en-US" sz="1400" b="1" dirty="0">
                <a:solidFill>
                  <a:schemeClr val="bg1"/>
                </a:solidFill>
                <a:sym typeface="+mn-ea"/>
              </a:rPr>
              <a:t>思迅小票</a:t>
            </a:r>
            <a:r>
              <a:rPr lang="en-US" altLang="zh-CN" sz="1400" b="1" dirty="0">
                <a:solidFill>
                  <a:schemeClr val="bg1"/>
                </a:solidFill>
                <a:sym typeface="+mn-ea"/>
              </a:rPr>
              <a:t>”</a:t>
            </a:r>
            <a:r>
              <a:rPr lang="zh-CN" altLang="en-US" sz="1400" b="1" dirty="0">
                <a:solidFill>
                  <a:schemeClr val="bg1"/>
                </a:solidFill>
                <a:sym typeface="+mn-ea"/>
              </a:rPr>
              <a:t>小程序中开启接收小票信息，</a:t>
            </a:r>
            <a:r>
              <a:rPr lang="zh-CN" altLang="en-US" sz="1400" b="1" dirty="0">
                <a:solidFill>
                  <a:schemeClr val="bg1"/>
                </a:solidFill>
              </a:rPr>
              <a:t>关注</a:t>
            </a:r>
            <a:r>
              <a:rPr lang="en-US" altLang="zh-CN" sz="1400" b="1" dirty="0">
                <a:solidFill>
                  <a:schemeClr val="bg1"/>
                </a:solidFill>
              </a:rPr>
              <a:t>“</a:t>
            </a:r>
            <a:r>
              <a:rPr lang="zh-CN" altLang="en-US" sz="1400" b="1" dirty="0">
                <a:solidFill>
                  <a:schemeClr val="bg1"/>
                </a:solidFill>
              </a:rPr>
              <a:t>思迅小票</a:t>
            </a:r>
            <a:r>
              <a:rPr lang="en-US" altLang="zh-CN" sz="1400" b="1" dirty="0">
                <a:solidFill>
                  <a:schemeClr val="bg1"/>
                </a:solidFill>
              </a:rPr>
              <a:t>”</a:t>
            </a:r>
            <a:r>
              <a:rPr lang="zh-CN" altLang="en-US" sz="1400" b="1" dirty="0">
                <a:solidFill>
                  <a:schemeClr val="bg1"/>
                </a:solidFill>
              </a:rPr>
              <a:t>公众号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4" name="圆角矩形 3"/>
          <p:cNvSpPr/>
          <p:nvPr>
            <p:custDataLst>
              <p:tags r:id="rId15"/>
            </p:custDataLst>
          </p:nvPr>
        </p:nvSpPr>
        <p:spPr>
          <a:xfrm>
            <a:off x="5456555" y="2826385"/>
            <a:ext cx="947420" cy="232410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>
            <p:custDataLst>
              <p:tags r:id="rId16"/>
            </p:custDataLst>
          </p:nvPr>
        </p:nvSpPr>
        <p:spPr>
          <a:xfrm>
            <a:off x="3709670" y="365760"/>
            <a:ext cx="3048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bg1"/>
                </a:solidFill>
              </a:rPr>
              <a:t>常见问题</a:t>
            </a:r>
            <a:endParaRPr lang="zh-CN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35696" y="4011910"/>
            <a:ext cx="5537067" cy="478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zh-CN" altLang="zh-CN" sz="800" dirty="0" smtClean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地 </a:t>
            </a:r>
            <a:r>
              <a:rPr lang="zh-CN" altLang="zh-CN" sz="8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址：深圳市南山区科园路</a:t>
            </a:r>
            <a:r>
              <a:rPr lang="en-US" altLang="zh-CN" sz="8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1003</a:t>
            </a:r>
            <a:r>
              <a:rPr lang="zh-CN" altLang="zh-CN" sz="8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号深圳软件产业基地</a:t>
            </a:r>
            <a:r>
              <a:rPr lang="en-US" altLang="zh-CN" sz="8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2C</a:t>
            </a:r>
            <a:r>
              <a:rPr lang="zh-CN" altLang="zh-CN" sz="8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栋</a:t>
            </a:r>
            <a:r>
              <a:rPr lang="en-US" altLang="zh-CN" sz="8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13</a:t>
            </a:r>
            <a:r>
              <a:rPr lang="zh-CN" altLang="zh-CN" sz="8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楼</a:t>
            </a:r>
            <a:br>
              <a:rPr lang="en-US" altLang="zh-CN" sz="8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</a:br>
            <a:r>
              <a:rPr lang="zh-CN" altLang="zh-CN" sz="8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邮 编：</a:t>
            </a:r>
            <a:r>
              <a:rPr lang="en-US" altLang="zh-CN" sz="800" dirty="0" smtClean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518057           </a:t>
            </a:r>
            <a:r>
              <a:rPr lang="zh-CN" altLang="zh-CN" sz="800" dirty="0" smtClean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总 </a:t>
            </a:r>
            <a:r>
              <a:rPr lang="zh-CN" altLang="zh-CN" sz="8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机：</a:t>
            </a:r>
            <a:r>
              <a:rPr lang="en-US" altLang="zh-CN" sz="800" dirty="0" smtClean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0755-26520701           </a:t>
            </a:r>
            <a:r>
              <a:rPr lang="zh-CN" altLang="zh-CN" sz="800" dirty="0" smtClean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传 </a:t>
            </a:r>
            <a:r>
              <a:rPr lang="zh-CN" altLang="zh-CN" sz="8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真：</a:t>
            </a:r>
            <a:r>
              <a:rPr lang="en-US" altLang="zh-CN" sz="8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0755-26520744</a:t>
            </a:r>
            <a:endParaRPr lang="zh-CN" altLang="en-US" sz="8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22960" y="3149027"/>
            <a:ext cx="13131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zh-CN" sz="11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微信公众号二维码</a:t>
            </a:r>
            <a:endParaRPr lang="zh-CN" altLang="zh-CN" sz="110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607" y="1784018"/>
            <a:ext cx="1137886" cy="113788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80130" y="2257877"/>
            <a:ext cx="2319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zh-CN" sz="12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选择思</a:t>
            </a:r>
            <a:r>
              <a:rPr lang="zh-CN" altLang="zh-CN" sz="1200" dirty="0" smtClean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迅</a:t>
            </a:r>
            <a:r>
              <a:rPr lang="en-US" altLang="zh-CN" sz="1200" dirty="0" smtClean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   </a:t>
            </a:r>
            <a:r>
              <a:rPr lang="zh-CN" altLang="zh-CN" sz="12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你将获得更大的价值</a:t>
            </a:r>
            <a:endParaRPr lang="zh-CN" altLang="en-US" sz="12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6" name="图片 5" descr="思迅商云logo-定稿-0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195486"/>
            <a:ext cx="901774" cy="53298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012160" y="2211710"/>
            <a:ext cx="2239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1200" dirty="0" smtClean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思源黑体 CN ExtraLight" panose="020B0200000000000000" charset="-122"/>
              </a:rPr>
              <a:t>思迅商云</a:t>
            </a:r>
            <a:r>
              <a:rPr lang="en-US" altLang="zh-CN" sz="1200" dirty="0" smtClean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思源黑体 CN ExtraLight" panose="020B0200000000000000" charset="-122"/>
              </a:rPr>
              <a:t>    </a:t>
            </a:r>
            <a:r>
              <a:rPr lang="zh-CN" altLang="zh-CN" sz="1200" dirty="0" smtClean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思源黑体 CN ExtraLight" panose="020B0200000000000000" charset="-122"/>
              </a:rPr>
              <a:t>驱动零售数字化</a:t>
            </a:r>
            <a:endParaRPr lang="en-US" altLang="zh-CN" sz="1200" dirty="0" smtClean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思源黑体 CN ExtraLight" panose="020B02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"/>
          <p:cNvSpPr txBox="1"/>
          <p:nvPr/>
        </p:nvSpPr>
        <p:spPr>
          <a:xfrm>
            <a:off x="4023361" y="356057"/>
            <a:ext cx="1097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产品使用</a:t>
            </a:r>
            <a:endParaRPr lang="en-US" altLang="zh-CN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aphicFrame>
        <p:nvGraphicFramePr>
          <p:cNvPr id="9" name="图示 8"/>
          <p:cNvGraphicFramePr/>
          <p:nvPr/>
        </p:nvGraphicFramePr>
        <p:xfrm>
          <a:off x="1907540" y="1348105"/>
          <a:ext cx="4953635" cy="2833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331640" y="3723878"/>
            <a:ext cx="6169759" cy="827726"/>
          </a:xfrm>
          <a:prstGeom prst="roundRect">
            <a:avLst>
              <a:gd name="adj" fmla="val 8016"/>
            </a:avLst>
          </a:prstGeom>
          <a:solidFill>
            <a:srgbClr val="1997FF"/>
          </a:solidFill>
          <a:ln w="7620">
            <a:solidFill>
              <a:srgbClr val="A2CBF8">
                <a:alpha val="97647"/>
              </a:srgbClr>
            </a:solidFill>
          </a:ln>
          <a:effectLst>
            <a:outerShdw blurRad="152400" dist="88900" dir="3000000" sx="97000" sy="97000" algn="tl" rotWithShape="0">
              <a:srgbClr val="0019D2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ExtraLight" panose="020B0200000000000000" charset="-122"/>
              <a:ea typeface="思源黑体 CN ExtraLight" panose="020B0200000000000000" charset="-122"/>
            </a:endParaRPr>
          </a:p>
        </p:txBody>
      </p:sp>
      <p:sp>
        <p:nvSpPr>
          <p:cNvPr id="19" name="圆角矩形 18"/>
          <p:cNvSpPr/>
          <p:nvPr/>
        </p:nvSpPr>
        <p:spPr>
          <a:xfrm rot="16200000" flipH="1">
            <a:off x="6366419" y="3431045"/>
            <a:ext cx="407008" cy="1413392"/>
          </a:xfrm>
          <a:prstGeom prst="roundRect">
            <a:avLst/>
          </a:prstGeom>
          <a:solidFill>
            <a:srgbClr val="C7E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思源黑体 CN ExtraLight" panose="020B0200000000000000" charset="-122"/>
              <a:ea typeface="思源黑体 CN ExtraLight" panose="020B0200000000000000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 rot="16200000" flipH="1">
            <a:off x="3348305" y="3532369"/>
            <a:ext cx="377081" cy="1223770"/>
            <a:chOff x="10960" y="1396"/>
            <a:chExt cx="945" cy="2859"/>
          </a:xfrm>
          <a:solidFill>
            <a:srgbClr val="C7ECFD"/>
          </a:solidFill>
        </p:grpSpPr>
        <p:sp>
          <p:nvSpPr>
            <p:cNvPr id="13" name="圆角矩形 12"/>
            <p:cNvSpPr/>
            <p:nvPr/>
          </p:nvSpPr>
          <p:spPr>
            <a:xfrm>
              <a:off x="10960" y="1396"/>
              <a:ext cx="945" cy="254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思源黑体 CN ExtraLight" panose="020B0200000000000000" charset="-122"/>
                <a:ea typeface="思源黑体 CN ExtraLight" panose="020B0200000000000000" charset="-122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10800000">
              <a:off x="11047" y="3630"/>
              <a:ext cx="773" cy="62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思源黑体 CN ExtraLight" panose="020B0200000000000000" charset="-122"/>
                <a:ea typeface="思源黑体 CN ExtraLight" panose="020B0200000000000000" charset="-122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129475" y="4005357"/>
            <a:ext cx="72244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00" dirty="0" smtClean="0">
                <a:solidFill>
                  <a:srgbClr val="0244FE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+mn-ea"/>
              </a:rPr>
              <a:t>收款机</a:t>
            </a:r>
            <a:endParaRPr lang="zh-CN" altLang="en-US" sz="1300" dirty="0" smtClean="0">
              <a:solidFill>
                <a:srgbClr val="0244FE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4441" y="3999070"/>
            <a:ext cx="120677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00" dirty="0" smtClean="0">
                <a:solidFill>
                  <a:srgbClr val="0244FE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+mn-ea"/>
              </a:rPr>
              <a:t>云平台运营</a:t>
            </a:r>
            <a:endParaRPr lang="zh-CN" altLang="en-US" sz="1300" dirty="0" smtClean="0">
              <a:solidFill>
                <a:srgbClr val="0244FE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06979" y="4002429"/>
            <a:ext cx="11466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 smtClean="0">
                <a:solidFill>
                  <a:schemeClr val="bg1"/>
                </a:solidFill>
                <a:latin typeface="思源黑体 CN ExtraLight" panose="020B0200000000000000" charset="-122"/>
                <a:ea typeface="思源黑体 CN ExtraLight" panose="020B0200000000000000" charset="-122"/>
              </a:rPr>
              <a:t>门店收银发展</a:t>
            </a:r>
            <a:endParaRPr lang="zh-CN" altLang="zh-CN" sz="1200" dirty="0" smtClean="0">
              <a:solidFill>
                <a:schemeClr val="bg1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 rot="16200000" flipH="1">
            <a:off x="4820539" y="3369507"/>
            <a:ext cx="375084" cy="1547797"/>
            <a:chOff x="10963" y="639"/>
            <a:chExt cx="940" cy="3616"/>
          </a:xfrm>
          <a:solidFill>
            <a:srgbClr val="C7ECFD"/>
          </a:solidFill>
        </p:grpSpPr>
        <p:sp>
          <p:nvSpPr>
            <p:cNvPr id="16" name="圆角矩形 15"/>
            <p:cNvSpPr/>
            <p:nvPr/>
          </p:nvSpPr>
          <p:spPr>
            <a:xfrm>
              <a:off x="10963" y="639"/>
              <a:ext cx="940" cy="330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思源黑体 CN ExtraLight" panose="020B0200000000000000" charset="-122"/>
                <a:ea typeface="思源黑体 CN ExtraLight" panose="020B0200000000000000" charset="-122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10800000">
              <a:off x="11080" y="3630"/>
              <a:ext cx="708" cy="62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思源黑体 CN ExtraLight" panose="020B0200000000000000" charset="-122"/>
                <a:ea typeface="思源黑体 CN ExtraLight" panose="020B0200000000000000" charset="-12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399549" y="4005357"/>
            <a:ext cx="103654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00" dirty="0" smtClean="0">
                <a:solidFill>
                  <a:srgbClr val="0244FE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进销存收银</a:t>
            </a:r>
            <a:endParaRPr lang="zh-CN" altLang="en-US" sz="1300" dirty="0" smtClean="0">
              <a:solidFill>
                <a:srgbClr val="0244FE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419" y="555526"/>
            <a:ext cx="5436577" cy="2936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2411760" y="1906973"/>
            <a:ext cx="4320480" cy="1096826"/>
          </a:xfrm>
          <a:prstGeom prst="roundRect">
            <a:avLst>
              <a:gd name="adj" fmla="val 50000"/>
            </a:avLst>
          </a:prstGeom>
          <a:solidFill>
            <a:srgbClr val="1997FF"/>
          </a:solidFill>
          <a:ln w="7620">
            <a:solidFill>
              <a:srgbClr val="A2CBF8">
                <a:alpha val="97647"/>
              </a:srgbClr>
            </a:solidFill>
          </a:ln>
          <a:effectLst>
            <a:outerShdw blurRad="215900" dist="88900" dir="3000000" sx="101000" sy="101000" algn="tl" rotWithShape="0">
              <a:srgbClr val="0D92FF">
                <a:alpha val="8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思源黑体 CN ExtraLight" panose="020B0200000000000000" charset="-122"/>
              <a:ea typeface="思源黑体 CN ExtraLight" panose="020B02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86816" y="2283718"/>
            <a:ext cx="375739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移动应用（商云助手）</a:t>
            </a:r>
            <a:r>
              <a:rPr lang="en-US" altLang="zh-CN" sz="20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POS</a:t>
            </a:r>
            <a:r>
              <a:rPr lang="zh-CN" altLang="en-US" sz="20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销售</a:t>
            </a:r>
            <a:endParaRPr lang="zh-CN" altLang="en-US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364375" y="691282"/>
            <a:ext cx="2415250" cy="368300"/>
            <a:chOff x="3236801" y="331242"/>
            <a:chExt cx="2415250" cy="368300"/>
          </a:xfrm>
        </p:grpSpPr>
        <p:sp>
          <p:nvSpPr>
            <p:cNvPr id="6" name="文本框 5"/>
            <p:cNvSpPr txBox="1"/>
            <p:nvPr/>
          </p:nvSpPr>
          <p:spPr>
            <a:xfrm>
              <a:off x="4499992" y="331242"/>
              <a:ext cx="115205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思源黑体 CN ExtraLight" panose="020B0200000000000000" charset="-122"/>
                  <a:ea typeface="思源黑体 CN ExtraLight" panose="020B0200000000000000" charset="-122"/>
                  <a:cs typeface="微软雅黑" panose="020B0503020204020204" charset="-122"/>
                </a:rPr>
                <a:t>行业方案</a:t>
              </a:r>
              <a:endParaRPr lang="zh-CN" altLang="en-US" dirty="0" smtClean="0">
                <a:solidFill>
                  <a:schemeClr val="bg1"/>
                </a:solidFill>
                <a:latin typeface="思源黑体 CN ExtraLight" panose="020B0200000000000000" charset="-122"/>
                <a:ea typeface="思源黑体 CN ExtraLight" panose="020B0200000000000000" charset="-122"/>
                <a:cs typeface="微软雅黑" panose="020B0503020204020204" charset="-122"/>
              </a:endParaRPr>
            </a:p>
          </p:txBody>
        </p:sp>
        <p:pic>
          <p:nvPicPr>
            <p:cNvPr id="7" name="Picture 2" descr="C:\Users\zhangyh\Desktop\新logo\思迅-商云logo\思迅商云-定稿-09.png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3236801" y="402285"/>
              <a:ext cx="1286363" cy="22621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95536" y="915566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产品介绍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5536" y="1491630"/>
            <a:ext cx="529824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</a:rPr>
              <a:t>支</a:t>
            </a:r>
            <a:r>
              <a:rPr lang="zh-CN" altLang="en-US" b="1" dirty="0" smtClean="0">
                <a:solidFill>
                  <a:schemeClr val="bg1"/>
                </a:solidFill>
              </a:rPr>
              <a:t>持销售</a:t>
            </a:r>
            <a:r>
              <a:rPr lang="en-US" altLang="zh-CN" b="1" dirty="0" smtClean="0">
                <a:solidFill>
                  <a:schemeClr val="bg1"/>
                </a:solidFill>
              </a:rPr>
              <a:t>—</a:t>
            </a:r>
            <a:r>
              <a:rPr lang="zh-CN" altLang="en-US" b="1" dirty="0">
                <a:solidFill>
                  <a:schemeClr val="bg1"/>
                </a:solidFill>
              </a:rPr>
              <a:t>收</a:t>
            </a:r>
            <a:r>
              <a:rPr lang="zh-CN" altLang="en-US" b="1" dirty="0" smtClean="0">
                <a:solidFill>
                  <a:schemeClr val="bg1"/>
                </a:solidFill>
              </a:rPr>
              <a:t>款（会员）</a:t>
            </a:r>
            <a:r>
              <a:rPr lang="en-US" altLang="zh-CN" b="1" dirty="0" smtClean="0">
                <a:solidFill>
                  <a:schemeClr val="bg1"/>
                </a:solidFill>
              </a:rPr>
              <a:t>—</a:t>
            </a:r>
            <a:r>
              <a:rPr lang="zh-CN" altLang="en-US" b="1" dirty="0">
                <a:solidFill>
                  <a:schemeClr val="bg1"/>
                </a:solidFill>
              </a:rPr>
              <a:t>订</a:t>
            </a:r>
            <a:r>
              <a:rPr lang="zh-CN" altLang="en-US" b="1" dirty="0" smtClean="0">
                <a:solidFill>
                  <a:schemeClr val="bg1"/>
                </a:solidFill>
              </a:rPr>
              <a:t>单核销</a:t>
            </a:r>
            <a:r>
              <a:rPr lang="en-US" altLang="zh-CN" b="1" dirty="0" smtClean="0">
                <a:solidFill>
                  <a:schemeClr val="bg1"/>
                </a:solidFill>
              </a:rPr>
              <a:t>—</a:t>
            </a:r>
            <a:r>
              <a:rPr lang="zh-CN" altLang="en-US" b="1" dirty="0" smtClean="0">
                <a:solidFill>
                  <a:schemeClr val="bg1"/>
                </a:solidFill>
              </a:rPr>
              <a:t>退货全流程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bg1"/>
                </a:solidFill>
              </a:rPr>
              <a:t>操作简单易懂，小程序轻量级应用，支持促销方案</a:t>
            </a:r>
            <a:endParaRPr lang="en-US" altLang="zh-CN" sz="1100" b="1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solidFill>
                  <a:schemeClr val="bg1"/>
                </a:solidFill>
              </a:rPr>
              <a:t>扫描商品，</a:t>
            </a:r>
            <a:r>
              <a:rPr lang="zh-CN" altLang="en-US" sz="1600" smtClean="0">
                <a:solidFill>
                  <a:schemeClr val="bg1"/>
                </a:solidFill>
              </a:rPr>
              <a:t>销</a:t>
            </a:r>
            <a:r>
              <a:rPr lang="zh-CN" altLang="en-US" sz="1600" smtClean="0">
                <a:solidFill>
                  <a:schemeClr val="bg1"/>
                </a:solidFill>
              </a:rPr>
              <a:t>售，电子小票</a:t>
            </a:r>
            <a:endParaRPr lang="en-US" altLang="zh-CN" sz="16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solidFill>
                  <a:schemeClr val="bg1"/>
                </a:solidFill>
              </a:rPr>
              <a:t>直接收款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solidFill>
                  <a:schemeClr val="bg1"/>
                </a:solidFill>
              </a:rPr>
              <a:t>新增、查询会员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chemeClr val="bg1"/>
                </a:solidFill>
              </a:rPr>
              <a:t>收银</a:t>
            </a:r>
            <a:r>
              <a:rPr lang="zh-CN" altLang="en-US" sz="1600" dirty="0" smtClean="0">
                <a:solidFill>
                  <a:schemeClr val="bg1"/>
                </a:solidFill>
              </a:rPr>
              <a:t>员对账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chemeClr val="bg1"/>
                </a:solidFill>
              </a:rPr>
              <a:t>微订</a:t>
            </a:r>
            <a:r>
              <a:rPr lang="zh-CN" altLang="en-US" sz="1600" dirty="0" smtClean="0">
                <a:solidFill>
                  <a:schemeClr val="bg1"/>
                </a:solidFill>
              </a:rPr>
              <a:t>单核销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chemeClr val="bg1"/>
                </a:solidFill>
              </a:rPr>
              <a:t>按</a:t>
            </a:r>
            <a:r>
              <a:rPr lang="zh-CN" altLang="en-US" sz="1600" dirty="0" smtClean="0">
                <a:solidFill>
                  <a:schemeClr val="bg1"/>
                </a:solidFill>
              </a:rPr>
              <a:t>单退货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2225" y="339725"/>
            <a:ext cx="1963420" cy="42576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23528" y="915566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操作简单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3530" y="339725"/>
            <a:ext cx="2018030" cy="4375150"/>
          </a:xfrm>
          <a:prstGeom prst="rect">
            <a:avLst/>
          </a:prstGeom>
        </p:spPr>
      </p:pic>
      <p:pic>
        <p:nvPicPr>
          <p:cNvPr id="5" name="图片 4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35" y="339725"/>
            <a:ext cx="2014220" cy="43668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23528" y="915566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操作简单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5486"/>
            <a:ext cx="2209110" cy="47834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045" y="150441"/>
            <a:ext cx="2226117" cy="48202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"/>
          <p:cNvSpPr txBox="1"/>
          <p:nvPr/>
        </p:nvSpPr>
        <p:spPr>
          <a:xfrm>
            <a:off x="1" y="771347"/>
            <a:ext cx="914400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pos</a:t>
            </a:r>
            <a:r>
              <a:rPr lang="zh-CN" altLang="en-US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销售支持</a:t>
            </a:r>
            <a:r>
              <a:rPr lang="zh-CN" altLang="en-US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的产品</a:t>
            </a:r>
            <a:endParaRPr lang="en-US" altLang="zh-CN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15511" y="1521619"/>
            <a:ext cx="645319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零售：</a:t>
            </a:r>
            <a:endParaRPr lang="zh-CN" altLang="en-US" sz="15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44074" y="2334736"/>
            <a:ext cx="645319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专卖：</a:t>
            </a:r>
            <a:endParaRPr lang="zh-CN" altLang="en-US" sz="15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73919" y="3003550"/>
            <a:ext cx="800100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eshop</a:t>
            </a:r>
            <a:r>
              <a:rPr lang="zh-CN" altLang="en-US" sz="15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</a:t>
            </a:r>
            <a:endParaRPr lang="zh-CN" altLang="en-US" sz="15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10" name="图片 9" descr="思迅软件产品logo总汇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0368" y="1484471"/>
            <a:ext cx="852964" cy="337185"/>
          </a:xfrm>
          <a:prstGeom prst="rect">
            <a:avLst/>
          </a:prstGeom>
        </p:spPr>
      </p:pic>
      <p:pic>
        <p:nvPicPr>
          <p:cNvPr id="11" name="图片 10" descr="思迅软件产品logo总汇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524" y="1534478"/>
            <a:ext cx="965359" cy="299561"/>
          </a:xfrm>
          <a:prstGeom prst="rect">
            <a:avLst/>
          </a:prstGeom>
        </p:spPr>
      </p:pic>
      <p:pic>
        <p:nvPicPr>
          <p:cNvPr id="12" name="图片 11" descr="思迅软件产品logo总汇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369" y="1571625"/>
            <a:ext cx="787718" cy="213836"/>
          </a:xfrm>
          <a:prstGeom prst="rect">
            <a:avLst/>
          </a:prstGeom>
        </p:spPr>
      </p:pic>
      <p:pic>
        <p:nvPicPr>
          <p:cNvPr id="14" name="图片 13" descr="思迅软件产品logo总汇-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356" y="2340451"/>
            <a:ext cx="1190149" cy="316230"/>
          </a:xfrm>
          <a:prstGeom prst="rect">
            <a:avLst/>
          </a:prstGeom>
        </p:spPr>
      </p:pic>
      <p:pic>
        <p:nvPicPr>
          <p:cNvPr id="16" name="图片 15" descr="思迅软件产品logo总汇-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2111" y="3723323"/>
            <a:ext cx="1348264" cy="355283"/>
          </a:xfrm>
          <a:prstGeom prst="rect">
            <a:avLst/>
          </a:prstGeom>
        </p:spPr>
      </p:pic>
      <p:pic>
        <p:nvPicPr>
          <p:cNvPr id="21" name="图片 20" descr="思迅软件产品logo总汇-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1323" y="3056414"/>
            <a:ext cx="1378268" cy="285274"/>
          </a:xfrm>
          <a:prstGeom prst="rect">
            <a:avLst/>
          </a:prstGeom>
        </p:spPr>
      </p:pic>
      <p:pic>
        <p:nvPicPr>
          <p:cNvPr id="22" name="图片 21" descr="思迅软件产品logo总汇-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9634" y="3094196"/>
            <a:ext cx="1540669" cy="24765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886778" y="3662363"/>
            <a:ext cx="645319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餐饮：</a:t>
            </a:r>
            <a:endParaRPr lang="zh-CN" altLang="en-US" sz="15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1026" name="Picture 2" descr="D:\文案\产品logo\eshop小牛云商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859" y="3168469"/>
            <a:ext cx="1732175" cy="17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4571365" y="1511776"/>
            <a:ext cx="1444466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5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商云丨智强11</a:t>
            </a:r>
            <a:endParaRPr lang="zh-CN" altLang="en-US" sz="15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555" y="3690620"/>
            <a:ext cx="1305560" cy="294005"/>
          </a:xfrm>
          <a:prstGeom prst="rect">
            <a:avLst/>
          </a:prstGeom>
        </p:spPr>
      </p:pic>
      <p:pic>
        <p:nvPicPr>
          <p:cNvPr id="20" name="图片 19" descr="思迅软件产品logo总汇-5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559675" y="3121660"/>
            <a:ext cx="1190625" cy="303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23528" y="915566"/>
            <a:ext cx="554461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如何使用？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" t="399" r="217" b="30001"/>
          <a:stretch>
            <a:fillRect/>
          </a:stretch>
        </p:blipFill>
        <p:spPr>
          <a:xfrm>
            <a:off x="5652135" y="915670"/>
            <a:ext cx="1978025" cy="37776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95536" y="1491630"/>
            <a:ext cx="2741456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bg1"/>
                </a:solidFill>
              </a:rPr>
              <a:t>老板助手小程序首页入口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</a:rPr>
              <a:t>付</a:t>
            </a:r>
            <a:r>
              <a:rPr lang="zh-CN" altLang="en-US" b="1" dirty="0" smtClean="0">
                <a:solidFill>
                  <a:srgbClr val="FF0000"/>
                </a:solidFill>
              </a:rPr>
              <a:t>费功能</a:t>
            </a:r>
            <a:endParaRPr lang="zh-CN" altLang="en-US" b="1" dirty="0" smtClean="0">
              <a:solidFill>
                <a:srgbClr val="FF0000"/>
              </a:solidFill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5723890" y="3075940"/>
            <a:ext cx="516890" cy="43624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709670" y="365760"/>
            <a:ext cx="3048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bg1"/>
                </a:solidFill>
              </a:rPr>
              <a:t>常见问题</a:t>
            </a:r>
            <a:endParaRPr lang="zh-CN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4624.63937007874,&quot;width&quot;:8561.538582677165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  <p:tag name="KSO_WM_UNIT_PLACING_PICTURE_USER_VIEWPORT" val="{&quot;height&quot;:8865,&quot;width&quot;:4200}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PP_MARK_KEY" val="789e2595-5a53-402d-bb72-39f687e079ad"/>
  <p:tag name="COMMONDATA" val="eyJoZGlkIjoiZWU2NmMzMThhMmIzMDY2MjQ0N2MxZmM1MjZjODdkNTI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  <p:tag name="KSO_WM_UNIT_PLACING_PICTURE_USER_VIEWPORT" val="{&quot;height&quot;:8865,&quot;width&quot;:4200}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690</Words>
  <Application>WPS 演示</Application>
  <PresentationFormat>全屏显示(16:9)</PresentationFormat>
  <Paragraphs>106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思源黑体 CN Bold</vt:lpstr>
      <vt:lpstr>黑体</vt:lpstr>
      <vt:lpstr>思源黑体 CN ExtraLight</vt:lpstr>
      <vt:lpstr>思源黑体 CN Regular</vt:lpstr>
      <vt:lpstr>思源黑体 CN Normal</vt:lpstr>
      <vt:lpstr>Arial Unicode MS</vt:lpstr>
      <vt:lpstr>Calibri</vt:lpstr>
      <vt:lpstr>等线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陈小云</dc:creator>
  <cp:lastModifiedBy>chenyr</cp:lastModifiedBy>
  <cp:revision>984</cp:revision>
  <dcterms:created xsi:type="dcterms:W3CDTF">2020-12-14T06:45:00Z</dcterms:created>
  <dcterms:modified xsi:type="dcterms:W3CDTF">2023-03-23T09:25:42Z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0B628657CE9F4926A50DA85A3084F9A3</vt:lpwstr>
  </property>
</Properties>
</file>