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12.svg" ContentType="image/svg+xml"/>
  <Override PartName="/ppt/media/image14.svg" ContentType="image/svg+xml"/>
  <Override PartName="/ppt/media/image1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34"/>
  </p:handoutMasterIdLst>
  <p:sldIdLst>
    <p:sldId id="461" r:id="rId3"/>
    <p:sldId id="376" r:id="rId4"/>
    <p:sldId id="368" r:id="rId6"/>
    <p:sldId id="367" r:id="rId7"/>
    <p:sldId id="436" r:id="rId8"/>
    <p:sldId id="375" r:id="rId9"/>
    <p:sldId id="369" r:id="rId10"/>
    <p:sldId id="371" r:id="rId11"/>
    <p:sldId id="432" r:id="rId12"/>
    <p:sldId id="433" r:id="rId13"/>
    <p:sldId id="434" r:id="rId14"/>
    <p:sldId id="435" r:id="rId15"/>
    <p:sldId id="377" r:id="rId16"/>
    <p:sldId id="373" r:id="rId17"/>
    <p:sldId id="427" r:id="rId18"/>
    <p:sldId id="431" r:id="rId19"/>
    <p:sldId id="430" r:id="rId20"/>
    <p:sldId id="429" r:id="rId21"/>
    <p:sldId id="299" r:id="rId22"/>
    <p:sldId id="300" r:id="rId23"/>
    <p:sldId id="301" r:id="rId24"/>
    <p:sldId id="302" r:id="rId25"/>
    <p:sldId id="305" r:id="rId26"/>
    <p:sldId id="306" r:id="rId27"/>
    <p:sldId id="307" r:id="rId28"/>
    <p:sldId id="439" r:id="rId29"/>
    <p:sldId id="309" r:id="rId30"/>
    <p:sldId id="462" r:id="rId31"/>
    <p:sldId id="364" r:id="rId32"/>
    <p:sldId id="440" r:id="rId33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葛春" initials="葛春" lastIdx="56" clrIdx="0"/>
  <p:cmAuthor id="2" name="作者" initials="A" lastIdx="0" clrIdx="1"/>
  <p:cmAuthor id="3" name="曾泽龙" initials="曾泽龙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243A"/>
    <a:srgbClr val="0A31BD"/>
    <a:srgbClr val="2A4C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9" Type="http://schemas.openxmlformats.org/officeDocument/2006/relationships/tags" Target="tags/tag125.xml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image" Target="../media/image4.png"/><Relationship Id="rId1" Type="http://schemas.openxmlformats.org/officeDocument/2006/relationships/tags" Target="../tags/tag6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6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image" Target="../media/image4.png"/><Relationship Id="rId1" Type="http://schemas.openxmlformats.org/officeDocument/2006/relationships/tags" Target="../tags/tag68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6.xml"/><Relationship Id="rId7" Type="http://schemas.openxmlformats.org/officeDocument/2006/relationships/tags" Target="../tags/tag75.xml"/><Relationship Id="rId6" Type="http://schemas.openxmlformats.org/officeDocument/2006/relationships/tags" Target="../tags/tag7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hyperlink" Target="https://mp.weixin.qq.com/s/nGs26dWowcQGFGNGNqc0IQ" TargetMode="External"/><Relationship Id="rId2" Type="http://schemas.openxmlformats.org/officeDocument/2006/relationships/image" Target="../media/image4.png"/><Relationship Id="rId1" Type="http://schemas.openxmlformats.org/officeDocument/2006/relationships/tags" Target="../tags/tag73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tags" Target="../tags/tag76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jpeg"/><Relationship Id="rId8" Type="http://schemas.openxmlformats.org/officeDocument/2006/relationships/tags" Target="../tags/tag80.xml"/><Relationship Id="rId7" Type="http://schemas.openxmlformats.org/officeDocument/2006/relationships/image" Target="../media/image27.jpeg"/><Relationship Id="rId6" Type="http://schemas.openxmlformats.org/officeDocument/2006/relationships/tags" Target="../tags/tag79.xml"/><Relationship Id="rId5" Type="http://schemas.openxmlformats.org/officeDocument/2006/relationships/image" Target="../media/image26.jpeg"/><Relationship Id="rId4" Type="http://schemas.openxmlformats.org/officeDocument/2006/relationships/tags" Target="../tags/tag78.xml"/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7" Type="http://schemas.openxmlformats.org/officeDocument/2006/relationships/notesSlide" Target="../notesSlides/notesSlide10.xml"/><Relationship Id="rId16" Type="http://schemas.openxmlformats.org/officeDocument/2006/relationships/slideLayout" Target="../slideLayouts/slideLayout6.xml"/><Relationship Id="rId15" Type="http://schemas.openxmlformats.org/officeDocument/2006/relationships/tags" Target="../tags/tag86.xml"/><Relationship Id="rId14" Type="http://schemas.openxmlformats.org/officeDocument/2006/relationships/tags" Target="../tags/tag85.xml"/><Relationship Id="rId13" Type="http://schemas.openxmlformats.org/officeDocument/2006/relationships/tags" Target="../tags/tag84.xml"/><Relationship Id="rId12" Type="http://schemas.openxmlformats.org/officeDocument/2006/relationships/tags" Target="../tags/tag83.xml"/><Relationship Id="rId11" Type="http://schemas.openxmlformats.org/officeDocument/2006/relationships/tags" Target="../tags/tag82.xml"/><Relationship Id="rId10" Type="http://schemas.openxmlformats.org/officeDocument/2006/relationships/tags" Target="../tags/tag81.xml"/><Relationship Id="rId1" Type="http://schemas.openxmlformats.org/officeDocument/2006/relationships/tags" Target="../tags/tag77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1" Type="http://schemas.openxmlformats.org/officeDocument/2006/relationships/notesSlide" Target="../notesSlides/notesSlide11.xml"/><Relationship Id="rId10" Type="http://schemas.openxmlformats.org/officeDocument/2006/relationships/slideLayout" Target="../slideLayouts/slideLayout6.xml"/><Relationship Id="rId1" Type="http://schemas.openxmlformats.org/officeDocument/2006/relationships/tags" Target="../tags/tag8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6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image" Target="../media/image4.png"/><Relationship Id="rId3" Type="http://schemas.openxmlformats.org/officeDocument/2006/relationships/tags" Target="../tags/tag93.xml"/><Relationship Id="rId2" Type="http://schemas.openxmlformats.org/officeDocument/2006/relationships/image" Target="../media/image32.png"/><Relationship Id="rId1" Type="http://schemas.openxmlformats.org/officeDocument/2006/relationships/tags" Target="../tags/tag9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tags" Target="../tags/tag96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6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image" Target="../media/image33.png"/><Relationship Id="rId3" Type="http://schemas.openxmlformats.org/officeDocument/2006/relationships/tags" Target="../tags/tag98.xml"/><Relationship Id="rId2" Type="http://schemas.openxmlformats.org/officeDocument/2006/relationships/image" Target="../media/image4.png"/><Relationship Id="rId1" Type="http://schemas.openxmlformats.org/officeDocument/2006/relationships/tags" Target="../tags/tag97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tags" Target="../tags/tag103.xml"/><Relationship Id="rId4" Type="http://schemas.openxmlformats.org/officeDocument/2006/relationships/hyperlink" Target="https://mp.weixin.qq.com/s/_oPLLxoaDS8rOlDvPvgnRA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102.xml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6" Type="http://schemas.openxmlformats.org/officeDocument/2006/relationships/notesSlide" Target="../notesSlides/notesSlide1.xml"/><Relationship Id="rId45" Type="http://schemas.openxmlformats.org/officeDocument/2006/relationships/slideLayout" Target="../slideLayouts/slideLayout6.xml"/><Relationship Id="rId44" Type="http://schemas.openxmlformats.org/officeDocument/2006/relationships/tags" Target="../tags/tag43.xml"/><Relationship Id="rId43" Type="http://schemas.openxmlformats.org/officeDocument/2006/relationships/tags" Target="../tags/tag42.xml"/><Relationship Id="rId42" Type="http://schemas.openxmlformats.org/officeDocument/2006/relationships/tags" Target="../tags/tag41.xml"/><Relationship Id="rId41" Type="http://schemas.openxmlformats.org/officeDocument/2006/relationships/tags" Target="../tags/tag40.xml"/><Relationship Id="rId40" Type="http://schemas.openxmlformats.org/officeDocument/2006/relationships/tags" Target="../tags/tag39.xml"/><Relationship Id="rId4" Type="http://schemas.openxmlformats.org/officeDocument/2006/relationships/tags" Target="../tags/tag4.xml"/><Relationship Id="rId39" Type="http://schemas.openxmlformats.org/officeDocument/2006/relationships/tags" Target="../tags/tag38.xml"/><Relationship Id="rId38" Type="http://schemas.openxmlformats.org/officeDocument/2006/relationships/tags" Target="../tags/tag37.xml"/><Relationship Id="rId37" Type="http://schemas.openxmlformats.org/officeDocument/2006/relationships/tags" Target="../tags/tag36.xml"/><Relationship Id="rId36" Type="http://schemas.openxmlformats.org/officeDocument/2006/relationships/tags" Target="../tags/tag35.xml"/><Relationship Id="rId35" Type="http://schemas.openxmlformats.org/officeDocument/2006/relationships/tags" Target="../tags/tag34.xml"/><Relationship Id="rId34" Type="http://schemas.openxmlformats.org/officeDocument/2006/relationships/tags" Target="../tags/tag33.xml"/><Relationship Id="rId33" Type="http://schemas.openxmlformats.org/officeDocument/2006/relationships/tags" Target="../tags/tag32.xml"/><Relationship Id="rId32" Type="http://schemas.openxmlformats.org/officeDocument/2006/relationships/tags" Target="../tags/tag31.xml"/><Relationship Id="rId31" Type="http://schemas.openxmlformats.org/officeDocument/2006/relationships/tags" Target="../tags/tag30.xml"/><Relationship Id="rId30" Type="http://schemas.openxmlformats.org/officeDocument/2006/relationships/tags" Target="../tags/tag29.xml"/><Relationship Id="rId3" Type="http://schemas.openxmlformats.org/officeDocument/2006/relationships/tags" Target="../tags/tag3.xml"/><Relationship Id="rId29" Type="http://schemas.openxmlformats.org/officeDocument/2006/relationships/tags" Target="../tags/tag28.xml"/><Relationship Id="rId28" Type="http://schemas.openxmlformats.org/officeDocument/2006/relationships/tags" Target="../tags/tag27.xml"/><Relationship Id="rId27" Type="http://schemas.openxmlformats.org/officeDocument/2006/relationships/tags" Target="../tags/tag26.xml"/><Relationship Id="rId26" Type="http://schemas.openxmlformats.org/officeDocument/2006/relationships/tags" Target="../tags/tag25.xml"/><Relationship Id="rId25" Type="http://schemas.openxmlformats.org/officeDocument/2006/relationships/tags" Target="../tags/tag24.xml"/><Relationship Id="rId24" Type="http://schemas.openxmlformats.org/officeDocument/2006/relationships/tags" Target="../tags/tag23.xml"/><Relationship Id="rId23" Type="http://schemas.openxmlformats.org/officeDocument/2006/relationships/tags" Target="../tags/tag22.xml"/><Relationship Id="rId22" Type="http://schemas.openxmlformats.org/officeDocument/2006/relationships/tags" Target="../tags/tag21.xml"/><Relationship Id="rId21" Type="http://schemas.openxmlformats.org/officeDocument/2006/relationships/tags" Target="../tags/tag20.xml"/><Relationship Id="rId20" Type="http://schemas.openxmlformats.org/officeDocument/2006/relationships/image" Target="../media/image7.png"/><Relationship Id="rId2" Type="http://schemas.openxmlformats.org/officeDocument/2006/relationships/image" Target="../media/image4.png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111.xml"/><Relationship Id="rId7" Type="http://schemas.openxmlformats.org/officeDocument/2006/relationships/tags" Target="../tags/tag110.xml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1" Type="http://schemas.openxmlformats.org/officeDocument/2006/relationships/slideLayout" Target="../slideLayouts/slideLayout12.xml"/><Relationship Id="rId10" Type="http://schemas.openxmlformats.org/officeDocument/2006/relationships/tags" Target="../tags/tag112.xml"/><Relationship Id="rId1" Type="http://schemas.openxmlformats.org/officeDocument/2006/relationships/tags" Target="../tags/tag104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tags" Target="../tags/tag113.xml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tags" Target="../tags/tag114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tags" Target="../tags/tag116.xml"/><Relationship Id="rId5" Type="http://schemas.openxmlformats.org/officeDocument/2006/relationships/image" Target="../media/image4.png"/><Relationship Id="rId4" Type="http://schemas.openxmlformats.org/officeDocument/2006/relationships/tags" Target="../tags/tag115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tags" Target="../tags/tag118.xml"/><Relationship Id="rId6" Type="http://schemas.openxmlformats.org/officeDocument/2006/relationships/image" Target="../media/image4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tags" Target="../tags/tag117.xml"/><Relationship Id="rId1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image" Target="../media/image4.png"/><Relationship Id="rId7" Type="http://schemas.openxmlformats.org/officeDocument/2006/relationships/image" Target="../media/image52.png"/><Relationship Id="rId6" Type="http://schemas.openxmlformats.org/officeDocument/2006/relationships/hyperlink" Target="https://weixin.sogou.com/&#13;" TargetMode="External"/><Relationship Id="rId5" Type="http://schemas.openxmlformats.org/officeDocument/2006/relationships/tags" Target="../tags/tag120.xml"/><Relationship Id="rId4" Type="http://schemas.openxmlformats.org/officeDocument/2006/relationships/hyperlink" Target="https://818ps.com/" TargetMode="External"/><Relationship Id="rId3" Type="http://schemas.openxmlformats.org/officeDocument/2006/relationships/hyperlink" Target="https://www.gaoding.com/&#13;" TargetMode="External"/><Relationship Id="rId2" Type="http://schemas.openxmlformats.org/officeDocument/2006/relationships/hyperlink" Target="https://www.chuangkit.com/" TargetMode="External"/><Relationship Id="rId10" Type="http://schemas.openxmlformats.org/officeDocument/2006/relationships/slideLayout" Target="../slideLayouts/slideLayout12.xml"/><Relationship Id="rId1" Type="http://schemas.openxmlformats.org/officeDocument/2006/relationships/tags" Target="../tags/tag119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tags" Target="../tags/tag1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1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3.xml"/><Relationship Id="rId1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59.png"/><Relationship Id="rId6" Type="http://schemas.openxmlformats.org/officeDocument/2006/relationships/image" Target="../media/image4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tags" Target="../tags/tag124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tags" Target="../tags/tag46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6.sv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tags" Target="../tags/tag47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6.xml"/><Relationship Id="rId7" Type="http://schemas.openxmlformats.org/officeDocument/2006/relationships/tags" Target="../tags/tag50.xml"/><Relationship Id="rId6" Type="http://schemas.openxmlformats.org/officeDocument/2006/relationships/tags" Target="../tags/tag4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hyperlink" Target="https://mp.weixin.qq.com/s/LsGDkh5LW1EwmVnAt9PW7Q" TargetMode="External"/><Relationship Id="rId2" Type="http://schemas.openxmlformats.org/officeDocument/2006/relationships/image" Target="../media/image4.png"/><Relationship Id="rId1" Type="http://schemas.openxmlformats.org/officeDocument/2006/relationships/tags" Target="../tags/tag48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tags" Target="../tags/tag55.xml"/><Relationship Id="rId7" Type="http://schemas.openxmlformats.org/officeDocument/2006/relationships/tags" Target="../tags/tag54.xml"/><Relationship Id="rId6" Type="http://schemas.openxmlformats.org/officeDocument/2006/relationships/image" Target="../media/image21.png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0" Type="http://schemas.openxmlformats.org/officeDocument/2006/relationships/notesSlide" Target="../notesSlides/notesSlide4.xml"/><Relationship Id="rId1" Type="http://schemas.openxmlformats.org/officeDocument/2006/relationships/tags" Target="../tags/tag51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image" Target="../media/image4.png"/><Relationship Id="rId1" Type="http://schemas.openxmlformats.org/officeDocument/2006/relationships/tags" Target="../tags/tag5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6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tags" Target="../tags/tag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图片 87" descr="房子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7385" y="3666490"/>
            <a:ext cx="553720" cy="553720"/>
          </a:xfrm>
          <a:prstGeom prst="rect">
            <a:avLst/>
          </a:prstGeom>
        </p:spPr>
      </p:pic>
      <p:pic>
        <p:nvPicPr>
          <p:cNvPr id="89" name="图片 88" descr="小程序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385" y="1623060"/>
            <a:ext cx="414020" cy="414020"/>
          </a:xfrm>
          <a:prstGeom prst="rect">
            <a:avLst/>
          </a:prstGeom>
        </p:spPr>
      </p:pic>
      <p:pic>
        <p:nvPicPr>
          <p:cNvPr id="91" name="图片 90" descr="微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820" y="1779270"/>
            <a:ext cx="457200" cy="457200"/>
          </a:xfrm>
          <a:prstGeom prst="rect">
            <a:avLst/>
          </a:prstGeom>
        </p:spPr>
      </p:pic>
      <p:pic>
        <p:nvPicPr>
          <p:cNvPr id="6" name="图片 5" descr="小程序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075" y="1718945"/>
            <a:ext cx="554990" cy="554990"/>
          </a:xfrm>
          <a:prstGeom prst="rect">
            <a:avLst/>
          </a:prstGeom>
        </p:spPr>
      </p:pic>
      <p:pic>
        <p:nvPicPr>
          <p:cNvPr id="7" name="图片 6" descr="房子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3155" y="5045075"/>
            <a:ext cx="676275" cy="676275"/>
          </a:xfrm>
          <a:prstGeom prst="rect">
            <a:avLst/>
          </a:prstGeom>
        </p:spPr>
      </p:pic>
      <p:pic>
        <p:nvPicPr>
          <p:cNvPr id="11" name="图片 10" descr="微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1245" y="3361055"/>
            <a:ext cx="628650" cy="628650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7350760" y="2352040"/>
            <a:ext cx="2316480" cy="2517775"/>
          </a:xfrm>
          <a:prstGeom prst="rect">
            <a:avLst/>
          </a:prstGeom>
          <a:noFill/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Bold" panose="020B0800000000000000" charset="-122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2329180" y="2352040"/>
            <a:ext cx="2518410" cy="2518410"/>
          </a:xfrm>
          <a:prstGeom prst="ellipse">
            <a:avLst/>
          </a:prstGeom>
          <a:noFill/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cs typeface="思源黑体 CN Bold" panose="020B0800000000000000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173605" y="5187950"/>
            <a:ext cx="294767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zh-CN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思迅微商店公众号</a:t>
            </a:r>
            <a:endParaRPr lang="zh-CN" altLang="zh-CN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获取微商店最新讯息</a:t>
            </a:r>
            <a:endParaRPr lang="en-US" altLang="zh-CN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743710" y="2301240"/>
            <a:ext cx="8820150" cy="2752725"/>
          </a:xfrm>
          <a:prstGeom prst="roundRect">
            <a:avLst/>
          </a:prstGeom>
          <a:gradFill>
            <a:gsLst>
              <a:gs pos="100000">
                <a:srgbClr val="FE4444">
                  <a:alpha val="92000"/>
                </a:srgbClr>
              </a:gs>
              <a:gs pos="100000">
                <a:srgbClr val="832B2B"/>
              </a:gs>
            </a:gsLst>
            <a:lin ang="0" scaled="0"/>
          </a:gra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6085840" y="5135245"/>
            <a:ext cx="514921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zh-CN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识别小程序码</a:t>
            </a:r>
            <a:endParaRPr lang="zh-CN" altLang="zh-CN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zh-CN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体验思迅微商店</a:t>
            </a:r>
            <a:endParaRPr lang="zh-CN" altLang="en-US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207385" y="1071880"/>
            <a:ext cx="534670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60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营销功能解说</a:t>
            </a:r>
            <a:endParaRPr lang="zh-CN" altLang="en-US" sz="6000" b="1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4" name="图片 3" descr="0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7930" y="142240"/>
            <a:ext cx="1999615" cy="448945"/>
          </a:xfrm>
          <a:prstGeom prst="rect">
            <a:avLst/>
          </a:prstGeom>
        </p:spPr>
      </p:pic>
      <p:pic>
        <p:nvPicPr>
          <p:cNvPr id="23" name="图片 22" descr="微商店二维码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2225" y="2632075"/>
            <a:ext cx="2068830" cy="206883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7454900" y="2471420"/>
            <a:ext cx="2390140" cy="2390140"/>
            <a:chOff x="4038" y="3892"/>
            <a:chExt cx="3764" cy="3764"/>
          </a:xfrm>
        </p:grpSpPr>
        <p:sp>
          <p:nvSpPr>
            <p:cNvPr id="3" name="椭圆 2"/>
            <p:cNvSpPr/>
            <p:nvPr/>
          </p:nvSpPr>
          <p:spPr>
            <a:xfrm>
              <a:off x="4038" y="3892"/>
              <a:ext cx="3765" cy="37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7" name="图片 26" descr="小程序码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58" y="4156"/>
              <a:ext cx="3264" cy="3264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2329180" y="6243955"/>
            <a:ext cx="94348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b="1" spc="150" dirty="0"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【思迅微商店】公众号后台回复关键词【</a:t>
            </a:r>
            <a:r>
              <a:rPr lang="zh-CN" altLang="zh-CN" b="1" spc="150" dirty="0">
                <a:solidFill>
                  <a:srgbClr val="EC243A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功能解说</a:t>
            </a:r>
            <a:r>
              <a:rPr lang="zh-CN" altLang="zh-CN" b="1" spc="150" dirty="0"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】获取本课程文件</a:t>
            </a:r>
            <a:endParaRPr lang="en-US" altLang="zh-CN" b="1" spc="150" dirty="0">
              <a:latin typeface="思源黑体 CN Normal" panose="020B0400000000000000" charset="-122"/>
              <a:ea typeface="思源黑体 CN Normal" panose="020B0400000000000000" charset="-122"/>
              <a:cs typeface="思源黑体 CN Bold" panose="020B0800000000000000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极具爆破感方案</a:t>
            </a:r>
            <a:r>
              <a:rPr lang="en-US" altLang="zh-CN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-</a:t>
            </a:r>
            <a:r>
              <a: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直播</a:t>
            </a:r>
            <a:r>
              <a:rPr lang="en-US" altLang="zh-CN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+</a:t>
            </a:r>
            <a:r>
              <a: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秒杀</a:t>
            </a:r>
            <a:endParaRPr lang="zh-CN" altLang="en-US" sz="2400" b="1" spc="150" dirty="0">
              <a:solidFill>
                <a:srgbClr val="EC243A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22775" y="1027430"/>
            <a:ext cx="463042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超详细的直播活动策划方案</a:t>
            </a:r>
            <a:endParaRPr lang="zh-CN" altLang="en-US" sz="1600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aphicFrame>
        <p:nvGraphicFramePr>
          <p:cNvPr id="7" name="表格 6"/>
          <p:cNvGraphicFramePr/>
          <p:nvPr>
            <p:custDataLst>
              <p:tags r:id="rId3"/>
            </p:custDataLst>
          </p:nvPr>
        </p:nvGraphicFramePr>
        <p:xfrm>
          <a:off x="910907" y="1524000"/>
          <a:ext cx="10008870" cy="49371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81785"/>
                <a:gridCol w="2701925"/>
                <a:gridCol w="2912110"/>
                <a:gridCol w="2813050"/>
              </a:tblGrid>
              <a:tr h="196850">
                <a:tc gridSpan="4">
                  <a:txBody>
                    <a:bodyPr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开播前规划</a:t>
                      </a:r>
                      <a:endParaRPr lang="en-US" altLang="en-US" sz="10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243A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98120">
                <a:tc>
                  <a:txBody>
                    <a:bodyPr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类目</a:t>
                      </a:r>
                      <a:endParaRPr lang="en-US" altLang="en-US" sz="10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243A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作用</a:t>
                      </a:r>
                      <a:endParaRPr lang="en-US" altLang="en-US" sz="10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243A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参考维度</a:t>
                      </a:r>
                      <a:endParaRPr lang="en-US" altLang="en-US" sz="10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243A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举例</a:t>
                      </a:r>
                      <a:endParaRPr lang="en-US" altLang="en-US" sz="10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243A"/>
                    </a:solidFill>
                  </a:tcPr>
                </a:tc>
              </a:tr>
              <a:tr h="592455">
                <a:tc>
                  <a:txBody>
                    <a:bodyPr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直播主题确定</a:t>
                      </a:r>
                      <a:endParaRPr lang="en-US" altLang="en-US" sz="1000" b="1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好的直播主题可引发高关注；有助于活动推广；有助于选品；引导直播内容不跑偏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紧抓当下热点主题节假日/会员日主题促销活动主题结合商品特性主题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五一超级直播间BOSS来了，3.8女神节专场福利32店联动，直播秒杀巧用奶粉做美味辅食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455">
                <a:tc>
                  <a:txBody>
                    <a:bodyPr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直播目标设置</a:t>
                      </a:r>
                      <a:endParaRPr lang="en-US" altLang="en-US" sz="1000" b="1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明确直播目标有目的性的开展直播 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商城销售额，商品销售件数商城访问人数/次数直播观看人数/次数、点赞数、评论数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通过一场直播，新增会员2100+，商城销售额10W+，观看直播人数5100+，商城访问人数3100+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8120">
                <a:tc>
                  <a:txBody>
                    <a:bodyPr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直播主播选定</a:t>
                      </a:r>
                      <a:endParaRPr lang="en-US" altLang="en-US" sz="1000" b="1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带动直播氛围；介绍商品引导下单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1人直播、2人直播（互动分工明确）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2导购直播/导购+店长/导购+专家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850">
                <a:tc>
                  <a:txBody>
                    <a:bodyPr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直播时间确定</a:t>
                      </a:r>
                      <a:endParaRPr lang="en-US" altLang="en-US" sz="1000" b="1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合适的时间可增加观看人数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中午休息/晚上下班后，直播时间固定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每周六晚19:30—21：00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4335">
                <a:tc>
                  <a:txBody>
                    <a:bodyPr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直播商品确定</a:t>
                      </a:r>
                      <a:endParaRPr lang="en-US" altLang="en-US" sz="1000" b="1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明确本期直播要销售哪些商品（可根据直播主题选择）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选择8—15款商品产品功能卖点、价格卖点汇总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包含1—2款引流单品，2-3款折扣主推商品，重点讲解主推商品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8755">
                <a:tc>
                  <a:txBody>
                    <a:bodyPr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直播互动抽奖设置</a:t>
                      </a:r>
                      <a:endParaRPr lang="en-US" altLang="en-US" sz="1000" b="1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活跃氛围拉新引流，延长观看时间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评论抽奖，点赞抽奖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每隔10分钟开启1次评论抽奖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4335">
                <a:tc>
                  <a:txBody>
                    <a:bodyPr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直播营销活动设置</a:t>
                      </a:r>
                      <a:endParaRPr lang="en-US" altLang="en-US" sz="1000" b="1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促进直播间销售转化，促进直播活动分享，带动直播间抢购氛围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优惠券、拼团、秒杀、满减/送、预售、券包销售等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直播间秒杀专场，可选择8—15款产品开启秒杀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455">
                <a:tc>
                  <a:txBody>
                    <a:bodyPr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直播间创建</a:t>
                      </a:r>
                      <a:endParaRPr lang="en-US" altLang="en-US" sz="1000" b="1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开启直播间，营造直播氛围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上传直播商品（微信需审核）/直播间封面，绑定主播，直播间文案介绍、微商店后台绑定直播间等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endParaRPr lang="en-US" altLang="en-US" sz="1000" b="1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4970">
                <a:tc rowSpan="2">
                  <a:txBody>
                    <a:bodyPr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直播宣传造势</a:t>
                      </a:r>
                      <a:endParaRPr lang="en-US" altLang="en-US" sz="1000" b="1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扩散直播活动，增加传播力度（提前5—7天宣传直播活动）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直播宣传物料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推文，海报、文字消息，短视频、易拉宝、门店LED等</a:t>
                      </a:r>
                      <a:endParaRPr lang="en-US" altLang="en-US" sz="1000" b="1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057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直播宣传渠道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公众号推文/菜单/关注回复/客服消息回复、小程序商城首页banner/黄金展示位，门店微信群/微信/导购微信朋友圈、导购介绍，异业互推等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850">
                <a:tc>
                  <a:txBody>
                    <a:bodyPr/>
                    <a:p>
                      <a:pPr indent="0" algn="ctr">
                        <a:lnSpc>
                          <a:spcPct val="13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门店微信群建立</a:t>
                      </a:r>
                      <a:endParaRPr lang="en-US" altLang="en-US" sz="1000" b="1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沉淀门店流量，营造直播抢购氛围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建立日常粉丝运营群/活动快闪群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3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提前1—5天建群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圆角矩形 3"/>
          <p:cNvSpPr/>
          <p:nvPr>
            <p:custDataLst>
              <p:tags r:id="rId4"/>
            </p:custDataLst>
          </p:nvPr>
        </p:nvSpPr>
        <p:spPr>
          <a:xfrm>
            <a:off x="275590" y="0"/>
            <a:ext cx="494665" cy="75565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极具爆破感方案</a:t>
            </a:r>
            <a:r>
              <a:rPr lang="en-US" altLang="zh-CN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-</a:t>
            </a:r>
            <a:r>
              <a: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直播</a:t>
            </a:r>
            <a:r>
              <a:rPr lang="en-US" altLang="zh-CN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+</a:t>
            </a:r>
            <a:r>
              <a: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秒杀</a:t>
            </a:r>
            <a:endParaRPr lang="zh-CN" altLang="en-US" sz="2400" b="1" spc="150" dirty="0">
              <a:solidFill>
                <a:srgbClr val="EC243A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22775" y="1027430"/>
            <a:ext cx="463042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超详细的直播活动策划方案</a:t>
            </a:r>
            <a:endParaRPr lang="zh-CN" altLang="en-US" sz="1600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893762" y="1580515"/>
          <a:ext cx="10538460" cy="23958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4170"/>
                <a:gridCol w="7654290"/>
              </a:tblGrid>
              <a:tr h="342265">
                <a:tc gridSpan="2">
                  <a:txBody>
                    <a:bodyPr/>
                    <a:p>
                      <a:pPr indent="0" algn="ctr">
                        <a:lnSpc>
                          <a:spcPct val="180000"/>
                        </a:lnSpc>
                        <a:buNone/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开播中流程</a:t>
                      </a:r>
                      <a:endParaRPr lang="en-US" altLang="en-US" sz="10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243A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42265">
                <a:tc>
                  <a:txBody>
                    <a:bodyPr/>
                    <a:p>
                      <a:pPr indent="0" algn="ctr">
                        <a:lnSpc>
                          <a:spcPct val="18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开播前30分钟爆发性宣传活动</a:t>
                      </a:r>
                      <a:endParaRPr lang="en-US" altLang="en-US" sz="1000" b="1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8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在各推广渠道预告活动即将开始，提醒粉丝观看（重点客户一对一私发微信告知）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265">
                <a:tc>
                  <a:txBody>
                    <a:bodyPr/>
                    <a:p>
                      <a:pPr indent="0" algn="ctr">
                        <a:lnSpc>
                          <a:spcPct val="18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开播前5开启直播间</a:t>
                      </a:r>
                      <a:endParaRPr lang="en-US" altLang="en-US" sz="1000" b="1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8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和已入场粉丝简单互动，提醒粉丝可邀请他人观看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265">
                <a:tc>
                  <a:txBody>
                    <a:bodyPr/>
                    <a:p>
                      <a:pPr indent="0" algn="ctr">
                        <a:lnSpc>
                          <a:spcPct val="18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开播5分钟（聚焦粉丝）</a:t>
                      </a:r>
                      <a:endParaRPr lang="en-US" altLang="en-US" sz="1000" b="1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8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主播自我介绍，介绍本期直播，引导粉丝</a:t>
                      </a: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留言点赞</a:t>
                      </a: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参与抽奖，激发其观看兴趣为直播间引流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265">
                <a:tc>
                  <a:txBody>
                    <a:bodyPr/>
                    <a:p>
                      <a:pPr indent="0" algn="ctr">
                        <a:lnSpc>
                          <a:spcPct val="18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开播6—20分钟（活跃气氛）</a:t>
                      </a:r>
                      <a:endParaRPr lang="en-US" altLang="en-US" sz="1000" b="1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8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引流款、爆款秒杀，活跃直播间氛围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265">
                <a:tc>
                  <a:txBody>
                    <a:bodyPr/>
                    <a:p>
                      <a:pPr indent="0" algn="ctr">
                        <a:lnSpc>
                          <a:spcPct val="18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开播21—60分钟（让利粉丝）</a:t>
                      </a:r>
                      <a:endParaRPr lang="en-US" altLang="en-US" sz="1000" b="1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8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开启销售商品+粉丝互动抽奖模式（提醒粉丝关注客服微信，</a:t>
                      </a: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直播商品电子海报推送微信群</a:t>
                      </a: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）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265">
                <a:tc>
                  <a:txBody>
                    <a:bodyPr/>
                    <a:p>
                      <a:pPr indent="0" algn="ctr">
                        <a:lnSpc>
                          <a:spcPct val="18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直播结束前5分钟</a:t>
                      </a:r>
                      <a:endParaRPr lang="en-US" altLang="en-US" sz="1000" b="1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8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引导粉丝加客服微信，加微信群，关注直播间，感谢大家参与，预告下期直播活动。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892810" y="4152900"/>
          <a:ext cx="10532745" cy="18307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1120"/>
                <a:gridCol w="9191625"/>
              </a:tblGrid>
              <a:tr h="334645">
                <a:tc gridSpan="2">
                  <a:txBody>
                    <a:bodyPr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直播后复盘</a:t>
                      </a:r>
                      <a:endParaRPr lang="en-US" altLang="en-US" sz="10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243A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34010">
                <a:tc>
                  <a:txBody>
                    <a:bodyPr/>
                    <a:p>
                      <a:pPr indent="0">
                        <a:lnSpc>
                          <a:spcPct val="20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直播数据</a:t>
                      </a:r>
                      <a:endParaRPr lang="en-US" altLang="en-US" sz="1000" b="1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20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直播间观看次数/人数、平均观看时长、点赞/评论人数、各商品推送次数/点击人数/次数等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p>
                      <a:pPr indent="0">
                        <a:lnSpc>
                          <a:spcPct val="20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商城数据</a:t>
                      </a:r>
                      <a:endParaRPr lang="en-US" altLang="en-US" sz="1000" b="1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20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直播期间/当天商城访问人数/次数，商城销售额/订单数据、会员增长数据、优惠券领取张数，商品销售件数等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010">
                <a:tc>
                  <a:txBody>
                    <a:bodyPr/>
                    <a:p>
                      <a:pPr indent="0">
                        <a:lnSpc>
                          <a:spcPct val="20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主播感受</a:t>
                      </a:r>
                      <a:endParaRPr lang="en-US" altLang="en-US" sz="1000" b="1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20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主播总结直播期间出现的问题，及做的比较好的地方，查漏补缺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2760">
                <a:tc>
                  <a:txBody>
                    <a:bodyPr/>
                    <a:p>
                      <a:pPr indent="0">
                        <a:lnSpc>
                          <a:spcPct val="20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整体总结</a:t>
                      </a:r>
                      <a:endParaRPr lang="en-US" altLang="en-US" sz="1000" b="1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200000"/>
                        </a:lnSpc>
                        <a:buNone/>
                      </a:pPr>
                      <a:r>
                        <a:rPr lang="en-US" sz="1000" b="0">
                          <a:solidFill>
                            <a:srgbClr val="3333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根据直播数据优化直播主题/推广渠道/直播时长等，根据商城数据调整选品，优化活动流程/优惠券发放等。</a:t>
                      </a:r>
                      <a:endParaRPr lang="en-US" altLang="en-US" sz="1000" b="0">
                        <a:solidFill>
                          <a:srgbClr val="333333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圆角矩形 3"/>
          <p:cNvSpPr/>
          <p:nvPr>
            <p:custDataLst>
              <p:tags r:id="rId5"/>
            </p:custDataLst>
          </p:nvPr>
        </p:nvSpPr>
        <p:spPr>
          <a:xfrm>
            <a:off x="275590" y="0"/>
            <a:ext cx="494665" cy="75565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极具爆破感方案</a:t>
            </a:r>
            <a:r>
              <a:rPr lang="en-US" altLang="zh-CN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-</a:t>
            </a:r>
            <a:r>
              <a: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直播</a:t>
            </a:r>
            <a:r>
              <a:rPr lang="en-US" altLang="zh-CN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+</a:t>
            </a:r>
            <a:r>
              <a: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秒杀</a:t>
            </a:r>
            <a:endParaRPr lang="zh-CN" altLang="en-US" sz="2400" b="1" spc="150" dirty="0">
              <a:solidFill>
                <a:srgbClr val="EC243A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38150" y="5247005"/>
            <a:ext cx="577342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直播设置路径：微商店管理后台</a:t>
            </a:r>
            <a:r>
              <a:rPr lang="en-US" altLang="zh-CN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营销</a:t>
            </a:r>
            <a:r>
              <a:rPr lang="en-US" altLang="zh-CN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直播间编辑，绑定直播间</a:t>
            </a:r>
            <a:endParaRPr lang="zh-CN" altLang="en-US" sz="1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13" name="矩形标注 12"/>
          <p:cNvSpPr/>
          <p:nvPr/>
        </p:nvSpPr>
        <p:spPr>
          <a:xfrm>
            <a:off x="569595" y="1223645"/>
            <a:ext cx="3190240" cy="361950"/>
          </a:xfrm>
          <a:prstGeom prst="wedgeRectCallout">
            <a:avLst>
              <a:gd name="adj1" fmla="val -43424"/>
              <a:gd name="adj2" fmla="val 109824"/>
            </a:avLst>
          </a:prstGeom>
          <a:solidFill>
            <a:srgbClr val="EC243A"/>
          </a:solidFill>
          <a:ln>
            <a:solidFill>
              <a:srgbClr val="EC2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51815" y="1233170"/>
            <a:ext cx="335026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zh-CN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微商店后台直播设置界面一览</a:t>
            </a:r>
            <a:endParaRPr lang="zh-CN" sz="160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4" name="矩形标注 13"/>
          <p:cNvSpPr/>
          <p:nvPr/>
        </p:nvSpPr>
        <p:spPr>
          <a:xfrm>
            <a:off x="7493635" y="1347470"/>
            <a:ext cx="1967230" cy="361950"/>
          </a:xfrm>
          <a:prstGeom prst="wedgeRectCallout">
            <a:avLst>
              <a:gd name="adj1" fmla="val -45542"/>
              <a:gd name="adj2" fmla="val 80877"/>
            </a:avLst>
          </a:prstGeom>
          <a:solidFill>
            <a:srgbClr val="EC243A"/>
          </a:solidFill>
          <a:ln>
            <a:solidFill>
              <a:srgbClr val="EC2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7493635" y="1360170"/>
            <a:ext cx="196723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zh-CN" altLang="en-US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直播</a:t>
            </a:r>
            <a:r>
              <a:rPr lang="en-US" altLang="zh-CN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+</a:t>
            </a:r>
            <a:r>
              <a:rPr lang="zh-CN" altLang="en-US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秒杀商家案例</a:t>
            </a:r>
            <a:endParaRPr lang="zh-CN" altLang="en-US" sz="160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538970" y="3164840"/>
            <a:ext cx="2653030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点击查看案例原文</a:t>
            </a:r>
            <a:r>
              <a:rPr lang="en-US" altLang="zh-CN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↓↓</a:t>
            </a:r>
            <a:endParaRPr lang="zh-CN" altLang="en-US" sz="1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hlinkClick r:id="rId3" action="ppaction://hlinkfile"/>
              </a:rPr>
              <a:t>尖叫星期三丨春风十里 缘来有你 今晚7:00我们相约直播间吧~</a:t>
            </a:r>
            <a:endParaRPr lang="zh-CN" altLang="en-US" sz="1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95" y="1709420"/>
            <a:ext cx="4935855" cy="33362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rcRect t="4896" b="6249"/>
          <a:stretch>
            <a:fillRect/>
          </a:stretch>
        </p:blipFill>
        <p:spPr>
          <a:xfrm>
            <a:off x="7241540" y="1833880"/>
            <a:ext cx="2313305" cy="4340225"/>
          </a:xfrm>
          <a:prstGeom prst="rect">
            <a:avLst/>
          </a:prstGeom>
        </p:spPr>
      </p:pic>
      <p:sp>
        <p:nvSpPr>
          <p:cNvPr id="10" name="圆角矩形 9"/>
          <p:cNvSpPr/>
          <p:nvPr>
            <p:custDataLst>
              <p:tags r:id="rId6"/>
            </p:custDataLst>
          </p:nvPr>
        </p:nvSpPr>
        <p:spPr>
          <a:xfrm>
            <a:off x="275590" y="0"/>
            <a:ext cx="494665" cy="75565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51培训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rcRect t="6635" b="2063"/>
          <a:stretch>
            <a:fillRect/>
          </a:stretch>
        </p:blipFill>
        <p:spPr>
          <a:xfrm>
            <a:off x="0" y="-150495"/>
            <a:ext cx="12191365" cy="69983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293109" y="2370003"/>
            <a:ext cx="5605780" cy="1014730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sz="6000" b="1" spc="100" dirty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二、限时促销篇</a:t>
            </a:r>
            <a:endParaRPr lang="zh-CN" sz="6000" b="1" spc="100" dirty="0">
              <a:solidFill>
                <a:schemeClr val="bg1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6" name="图片 5" descr="微商店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6670" y="1323975"/>
            <a:ext cx="4355465" cy="970280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3194685" y="3557270"/>
            <a:ext cx="5735955" cy="4083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210604" y="3582824"/>
            <a:ext cx="5669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sz="1600" dirty="0">
                <a:solidFill>
                  <a:schemeClr val="tx1"/>
                </a:solidFill>
                <a:uFillTx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甄选真正拉动商家增长的方案，驱动所有微商店商家成功运营</a:t>
            </a:r>
            <a:endParaRPr sz="1600" dirty="0">
              <a:solidFill>
                <a:schemeClr val="tx1"/>
              </a:solidFill>
              <a:uFillTx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438140" y="4757420"/>
            <a:ext cx="162052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16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思迅</a:t>
            </a:r>
            <a:r>
              <a:rPr lang="en-US" altLang="zh-CN" sz="16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O2O</a:t>
            </a:r>
            <a:r>
              <a:rPr lang="zh-CN" altLang="en-US" sz="16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事业部</a:t>
            </a:r>
            <a:endParaRPr lang="zh-CN" altLang="en-US" sz="16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识别二维码即可体验限时促销活动</a:t>
            </a:r>
            <a:endParaRPr lang="zh-CN" altLang="en-US" sz="2400" b="1" spc="150" dirty="0">
              <a:solidFill>
                <a:srgbClr val="0A31BD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pic>
        <p:nvPicPr>
          <p:cNvPr id="4" name="图片 3" descr="微信图片_202303280957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10" y="919480"/>
            <a:ext cx="2780665" cy="4486910"/>
          </a:xfrm>
          <a:prstGeom prst="rect">
            <a:avLst/>
          </a:prstGeom>
        </p:spPr>
      </p:pic>
      <p:pic>
        <p:nvPicPr>
          <p:cNvPr id="7" name="图片 6" descr="C:\Users\xiongyt\Desktop\新建文件夹\微信图片_20230328100424.jpg微信图片_2023032810042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3186748" y="919480"/>
            <a:ext cx="2772410" cy="4485640"/>
          </a:xfrm>
          <a:prstGeom prst="rect">
            <a:avLst/>
          </a:prstGeom>
        </p:spPr>
      </p:pic>
      <p:pic>
        <p:nvPicPr>
          <p:cNvPr id="8" name="图片 7" descr="C:\Users\xiongyt\Desktop\新建文件夹\微信图片_20230328100254.jpg微信图片_2023032810025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6133465" y="919480"/>
            <a:ext cx="2772410" cy="4485640"/>
          </a:xfrm>
          <a:prstGeom prst="rect">
            <a:avLst/>
          </a:prstGeom>
        </p:spPr>
      </p:pic>
      <p:pic>
        <p:nvPicPr>
          <p:cNvPr id="9" name="图片 8" descr="C:\Users\xiongyt\Desktop\新建文件夹\微信图片_20230328095744.jpg微信图片_2023032809574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8981758" y="919480"/>
            <a:ext cx="2627630" cy="448691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10"/>
            </p:custDataLst>
          </p:nvPr>
        </p:nvSpPr>
        <p:spPr>
          <a:xfrm>
            <a:off x="770299" y="5660544"/>
            <a:ext cx="14274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zh-CN" sz="14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生鲜类商品案例</a:t>
            </a:r>
            <a:endParaRPr lang="zh-CN" sz="1400" dirty="0">
              <a:solidFill>
                <a:schemeClr val="tx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11"/>
            </p:custDataLst>
          </p:nvPr>
        </p:nvSpPr>
        <p:spPr>
          <a:xfrm>
            <a:off x="3735114" y="5660544"/>
            <a:ext cx="14274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zh-CN" sz="14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水果类商品案例</a:t>
            </a:r>
            <a:endParaRPr lang="zh-CN" sz="1400" dirty="0">
              <a:solidFill>
                <a:schemeClr val="tx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2"/>
            </p:custDataLst>
          </p:nvPr>
        </p:nvSpPr>
        <p:spPr>
          <a:xfrm>
            <a:off x="6699929" y="5660544"/>
            <a:ext cx="14274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zh-CN" sz="14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百货类商品案例</a:t>
            </a:r>
            <a:endParaRPr lang="zh-CN" sz="1400" dirty="0">
              <a:solidFill>
                <a:schemeClr val="tx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3"/>
            </p:custDataLst>
          </p:nvPr>
        </p:nvSpPr>
        <p:spPr>
          <a:xfrm>
            <a:off x="9664744" y="5660544"/>
            <a:ext cx="14274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zh-CN" sz="14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烘焙类食品案例</a:t>
            </a:r>
            <a:endParaRPr lang="zh-CN" sz="1400" dirty="0">
              <a:solidFill>
                <a:schemeClr val="tx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4" name="圆角矩形 13"/>
          <p:cNvSpPr/>
          <p:nvPr>
            <p:custDataLst>
              <p:tags r:id="rId14"/>
            </p:custDataLst>
          </p:nvPr>
        </p:nvSpPr>
        <p:spPr>
          <a:xfrm>
            <a:off x="275590" y="0"/>
            <a:ext cx="494665" cy="75565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看看别人是怎么做的？</a:t>
            </a:r>
            <a:r>
              <a:rPr lang="en-US" altLang="zh-CN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-</a:t>
            </a:r>
            <a:r>
              <a: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限时促销</a:t>
            </a:r>
            <a:endParaRPr lang="zh-CN" altLang="en-US" sz="2400" b="1" spc="150" dirty="0">
              <a:solidFill>
                <a:srgbClr val="EC243A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pic>
        <p:nvPicPr>
          <p:cNvPr id="4" name="图片 -2147482530" descr="C:\Users\xiongyt\Desktop\新建文件夹\微信图片_20230328101518.jpg微信图片_202303281015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0703" y="797243"/>
            <a:ext cx="2719705" cy="565086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8" name="表格 17"/>
          <p:cNvGraphicFramePr/>
          <p:nvPr>
            <p:custDataLst>
              <p:tags r:id="rId4"/>
            </p:custDataLst>
          </p:nvPr>
        </p:nvGraphicFramePr>
        <p:xfrm>
          <a:off x="3558540" y="947420"/>
          <a:ext cx="7769225" cy="55010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7905"/>
                <a:gridCol w="6751320"/>
              </a:tblGrid>
              <a:tr h="504825">
                <a:tc>
                  <a:txBody>
                    <a:bodyPr/>
                    <a:p>
                      <a:pPr indent="0" algn="l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活动主题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zh-CN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例如：会员专属福利！每天超值限量特价活动</a:t>
                      </a:r>
                      <a:endParaRPr lang="zh-CN" altLang="en-US" sz="1400" b="0">
                        <a:solidFill>
                          <a:srgbClr val="D12325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25">
                <a:tc>
                  <a:txBody>
                    <a:bodyPr/>
                    <a:p>
                      <a:pPr indent="0" algn="l">
                        <a:lnSpc>
                          <a:spcPct val="140000"/>
                        </a:lnSpc>
                        <a:buNone/>
                      </a:pPr>
                      <a:r>
                        <a:rPr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营销工具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zh-CN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微商店</a:t>
                      </a:r>
                      <a:r>
                        <a:rPr lang="en-US" altLang="zh-CN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-</a:t>
                      </a:r>
                      <a:r>
                        <a:rPr lang="zh-CN" altLang="en-US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营销</a:t>
                      </a:r>
                      <a:r>
                        <a:rPr lang="en-US" altLang="zh-CN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-</a:t>
                      </a:r>
                      <a:r>
                        <a:rPr lang="zh-CN" altLang="en-US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限时促销</a:t>
                      </a:r>
                      <a:endParaRPr lang="zh-CN" altLang="en-US" sz="1400" b="0">
                        <a:solidFill>
                          <a:srgbClr val="D12325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9290">
                <a:tc>
                  <a:txBody>
                    <a:bodyPr/>
                    <a:p>
                      <a:pPr indent="0" algn="l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活动时间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每天上午8~9点，下午5~6点，发起”优选特价”专场活动，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  <a:p>
                      <a:pPr indent="0" algn="l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（商品数量有限，先到先得，不卖完也要停止，营造抢的气氛）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3125">
                <a:tc>
                  <a:txBody>
                    <a:bodyPr/>
                    <a:p>
                      <a:pPr indent="0" algn="l">
                        <a:lnSpc>
                          <a:spcPct val="230000"/>
                        </a:lnSpc>
                        <a:buNone/>
                      </a:pP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活动形式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每天</a:t>
                      </a:r>
                      <a:r>
                        <a:rPr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选取</a:t>
                      </a:r>
                      <a:r>
                        <a:rPr 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2</a:t>
                      </a:r>
                      <a:r>
                        <a:rPr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-10款</a:t>
                      </a:r>
                      <a:r>
                        <a:rPr 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商品，以引流款、高消款、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时令鲜品、居家必需品、流行爆款等</a:t>
                      </a:r>
                      <a:r>
                        <a:rPr 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为主；</a:t>
                      </a:r>
                      <a:endParaRPr lang="zh-CN" sz="140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给予</a:t>
                      </a:r>
                      <a:r>
                        <a:rPr lang="en-US" alt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5-8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折优惠开启限时特价，低价低利润款给予</a:t>
                      </a:r>
                      <a:r>
                        <a:rPr lang="en-US" alt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1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元惊爆价作为活动裂变传播的噱头。</a:t>
                      </a:r>
                      <a:endParaRPr lang="zh-CN" altLang="en-US" sz="140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endParaRPr lang="zh-CN" altLang="en-US" sz="140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endParaRPr lang="zh-CN" altLang="en-US" sz="140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endParaRPr lang="zh-CN" altLang="en-US" sz="140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endParaRPr lang="zh-CN" altLang="en-US" sz="140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endParaRPr lang="zh-CN" altLang="en-US" sz="140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endParaRPr lang="zh-CN" altLang="en-US" sz="140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endParaRPr lang="zh-CN" altLang="en-US" sz="1400" b="0">
                        <a:effectLst/>
                        <a:latin typeface="思源黑体 CN Normal" panose="020B0400000000000000" charset="-122"/>
                        <a:ea typeface="思源黑体 CN Normal" panose="020B0400000000000000" charset="-122"/>
                        <a:cs typeface="思源黑体 CN Normal" panose="020B0400000000000000" charset="-122"/>
                        <a:sym typeface="+mn-ea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3240">
                <a:tc>
                  <a:txBody>
                    <a:bodyPr/>
                    <a:p>
                      <a:pPr indent="0" algn="l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适用行业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90000"/>
                        </a:lnSpc>
                        <a:buNone/>
                      </a:pP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商超、母婴、生鲜、烘焙、美妆、服装等全行业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圆角矩形 4"/>
          <p:cNvSpPr/>
          <p:nvPr>
            <p:custDataLst>
              <p:tags r:id="rId5"/>
            </p:custDataLst>
          </p:nvPr>
        </p:nvSpPr>
        <p:spPr>
          <a:xfrm>
            <a:off x="275590" y="0"/>
            <a:ext cx="494665" cy="75565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961630" y="3336290"/>
            <a:ext cx="2922270" cy="25463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7260" y="3336290"/>
            <a:ext cx="2922270" cy="254635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70255" y="1129665"/>
            <a:ext cx="10415270" cy="4422775"/>
          </a:xfrm>
          <a:prstGeom prst="rect">
            <a:avLst/>
          </a:prstGeom>
        </p:spPr>
      </p:pic>
      <p:sp>
        <p:nvSpPr>
          <p:cNvPr id="2" name="TextBox 2"/>
          <p:cNvSpPr txBox="1"/>
          <p:nvPr>
            <p:custDataLst>
              <p:tags r:id="rId3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后台设置</a:t>
            </a:r>
            <a:r>
              <a:rPr lang="en-US" altLang="zh-CN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-</a:t>
            </a:r>
            <a:r>
              <a: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限时促销</a:t>
            </a:r>
            <a:endParaRPr lang="zh-CN" altLang="en-US" sz="2400" b="1" spc="150" dirty="0">
              <a:solidFill>
                <a:srgbClr val="0A31BD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  <a:p>
            <a:pPr>
              <a:defRPr/>
            </a:pPr>
            <a:endParaRPr lang="zh-CN" altLang="en-US" sz="2400" b="1" spc="150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35990" y="5771515"/>
            <a:ext cx="577342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设置路径：微商店管理后台</a:t>
            </a:r>
            <a:r>
              <a:rPr lang="en-US" altLang="zh-CN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营销</a:t>
            </a:r>
            <a:r>
              <a:rPr lang="en-US" altLang="zh-CN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限时促销</a:t>
            </a:r>
            <a:endParaRPr lang="zh-CN" altLang="en-US" sz="1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13" name="矩形标注 12"/>
          <p:cNvSpPr/>
          <p:nvPr/>
        </p:nvSpPr>
        <p:spPr>
          <a:xfrm>
            <a:off x="5946775" y="657860"/>
            <a:ext cx="2903220" cy="361950"/>
          </a:xfrm>
          <a:prstGeom prst="wedgeRectCallout">
            <a:avLst>
              <a:gd name="adj1" fmla="val -43424"/>
              <a:gd name="adj2" fmla="val 109824"/>
            </a:avLst>
          </a:prstGeom>
          <a:solidFill>
            <a:srgbClr val="EC243A"/>
          </a:solidFill>
          <a:ln>
            <a:solidFill>
              <a:srgbClr val="EC2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984875" y="682625"/>
            <a:ext cx="298640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zh-CN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微商店后台秒杀设置界面一览</a:t>
            </a:r>
            <a:endParaRPr lang="zh-CN" sz="160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1" name="圆角矩形 10"/>
          <p:cNvSpPr/>
          <p:nvPr>
            <p:custDataLst>
              <p:tags r:id="rId5"/>
            </p:custDataLst>
          </p:nvPr>
        </p:nvSpPr>
        <p:spPr>
          <a:xfrm>
            <a:off x="275590" y="0"/>
            <a:ext cx="494665" cy="75565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51培训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rcRect t="6635" b="2063"/>
          <a:stretch>
            <a:fillRect/>
          </a:stretch>
        </p:blipFill>
        <p:spPr>
          <a:xfrm>
            <a:off x="0" y="-150495"/>
            <a:ext cx="12191365" cy="69983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956559" y="2370003"/>
            <a:ext cx="6278880" cy="1014730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altLang="en-US" sz="6000" dirty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三、高效推广渠道</a:t>
            </a:r>
            <a:endParaRPr lang="zh-CN" sz="6000" b="1" spc="100" dirty="0">
              <a:solidFill>
                <a:schemeClr val="bg1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6" name="图片 5" descr="微商店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6670" y="1323975"/>
            <a:ext cx="4355465" cy="970280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3194685" y="3557270"/>
            <a:ext cx="5735955" cy="4083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210604" y="3582824"/>
            <a:ext cx="5669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sz="1600" dirty="0">
                <a:solidFill>
                  <a:schemeClr val="tx1"/>
                </a:solidFill>
                <a:uFillTx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甄选真正拉动商家增长的方案，驱动所有微商店商家成功运营</a:t>
            </a:r>
            <a:endParaRPr sz="1600" dirty="0">
              <a:solidFill>
                <a:schemeClr val="tx1"/>
              </a:solidFill>
              <a:uFillTx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438140" y="4757420"/>
            <a:ext cx="162052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16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思迅</a:t>
            </a:r>
            <a:r>
              <a:rPr lang="en-US" altLang="zh-CN" sz="16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O2O</a:t>
            </a:r>
            <a:r>
              <a:rPr lang="zh-CN" altLang="en-US" sz="16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事业部</a:t>
            </a:r>
            <a:endParaRPr lang="zh-CN" altLang="en-US" sz="16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首页曝光活动</a:t>
            </a:r>
            <a:endParaRPr lang="zh-CN" altLang="en-US" sz="2400" b="1" spc="150" dirty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35610" y="1256665"/>
            <a:ext cx="11078845" cy="5036820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936034" y="755804"/>
            <a:ext cx="109651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defRPr/>
            </a:pPr>
            <a:r>
              <a:rPr lang="zh-CN" altLang="en-US" sz="16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到微商店后台</a:t>
            </a:r>
            <a:r>
              <a:rPr lang="en-US" altLang="zh-CN" sz="16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--</a:t>
            </a:r>
            <a:r>
              <a:rPr lang="zh-CN" altLang="en-US" sz="16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店铺</a:t>
            </a:r>
            <a:r>
              <a:rPr lang="en-US" altLang="zh-CN" sz="16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--</a:t>
            </a:r>
            <a:r>
              <a:rPr lang="zh-CN" altLang="en-US" sz="16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微主页</a:t>
            </a:r>
            <a:r>
              <a:rPr lang="en-US" altLang="zh-CN" sz="16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--</a:t>
            </a:r>
            <a:r>
              <a:rPr lang="zh-CN" altLang="en-US" sz="16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营销组件</a:t>
            </a:r>
            <a:r>
              <a:rPr lang="en-US" altLang="zh-CN" sz="16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--</a:t>
            </a:r>
            <a:r>
              <a:rPr lang="zh-CN" altLang="en-US" sz="16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选择控件</a:t>
            </a:r>
            <a:r>
              <a:rPr lang="en-US" altLang="zh-CN" sz="16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“</a:t>
            </a:r>
            <a:r>
              <a:rPr lang="zh-CN" altLang="en-US" sz="16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秒杀</a:t>
            </a:r>
            <a:r>
              <a:rPr lang="en-US" altLang="zh-CN" sz="16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/</a:t>
            </a:r>
            <a:r>
              <a:rPr lang="zh-CN" altLang="en-US" sz="16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限时促销</a:t>
            </a:r>
            <a:r>
              <a:rPr lang="en-US" altLang="zh-CN" sz="16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”--</a:t>
            </a:r>
            <a:r>
              <a:rPr lang="zh-CN" altLang="en-US" sz="16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选择活动</a:t>
            </a:r>
            <a:r>
              <a:rPr lang="en-US" altLang="zh-CN" sz="16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--</a:t>
            </a:r>
            <a:r>
              <a:rPr lang="zh-CN" altLang="en-US" sz="16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首页展示出对应的活动信息</a:t>
            </a:r>
            <a:endParaRPr lang="zh-CN" altLang="en-US" sz="1600" dirty="0">
              <a:solidFill>
                <a:schemeClr val="tx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圆角矩形 9"/>
          <p:cNvSpPr/>
          <p:nvPr>
            <p:custDataLst>
              <p:tags r:id="rId6"/>
            </p:custDataLst>
          </p:nvPr>
        </p:nvSpPr>
        <p:spPr>
          <a:xfrm>
            <a:off x="275590" y="0"/>
            <a:ext cx="494665" cy="75565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文本框 66"/>
          <p:cNvSpPr txBox="1"/>
          <p:nvPr/>
        </p:nvSpPr>
        <p:spPr>
          <a:xfrm>
            <a:off x="913130" y="337185"/>
            <a:ext cx="704850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sz="2800" kern="0" dirty="0"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重点推广渠道</a:t>
            </a:r>
            <a:r>
              <a:rPr lang="zh-CN" sz="2800" kern="0" dirty="0"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展示</a:t>
            </a:r>
            <a:endParaRPr lang="zh-CN" sz="2800" b="1" kern="0" dirty="0">
              <a:solidFill>
                <a:srgbClr val="D12325"/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55900" y="1598295"/>
            <a:ext cx="2279650" cy="4498975"/>
          </a:xfrm>
          <a:prstGeom prst="rect">
            <a:avLst/>
          </a:prstGeom>
        </p:spPr>
      </p:pic>
      <p:sp>
        <p:nvSpPr>
          <p:cNvPr id="5" name="文本框 1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97270" y="2083435"/>
            <a:ext cx="2724785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zh-CN" sz="1600" b="1" spc="100">
                <a:solidFill>
                  <a:srgbClr val="EC243A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rPr>
              <a:t>模板消息推送活动信息</a:t>
            </a:r>
            <a:endParaRPr lang="zh-CN" altLang="zh-CN" sz="1600" b="1" spc="100">
              <a:solidFill>
                <a:srgbClr val="EC243A"/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5" name="标题 1"/>
          <p:cNvSpPr txBox="1"/>
          <p:nvPr/>
        </p:nvSpPr>
        <p:spPr>
          <a:xfrm>
            <a:off x="6038215" y="2725420"/>
            <a:ext cx="3740150" cy="1532890"/>
          </a:xfrm>
          <a:prstGeom prst="rect">
            <a:avLst/>
          </a:prstGeom>
        </p:spPr>
        <p:txBody>
          <a:bodyPr vert="horz" anchor="ctr">
            <a:normAutofit/>
          </a:bodyPr>
          <a:p>
            <a:pPr lvl="0" algn="l" fontAlgn="auto"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160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+mj-cs"/>
              </a:rPr>
              <a:t>依托微商店模板消息，在微信通编辑活动信息并发送，通过公众号触达会员。</a:t>
            </a:r>
            <a:endParaRPr lang="zh-CN" altLang="en-US" sz="1600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+mj-cs"/>
            </a:endParaRPr>
          </a:p>
        </p:txBody>
      </p:sp>
      <p:sp>
        <p:nvSpPr>
          <p:cNvPr id="56" name="标题 1"/>
          <p:cNvSpPr txBox="1"/>
          <p:nvPr/>
        </p:nvSpPr>
        <p:spPr>
          <a:xfrm>
            <a:off x="6097270" y="3997325"/>
            <a:ext cx="3335655" cy="443230"/>
          </a:xfrm>
          <a:prstGeom prst="rect">
            <a:avLst/>
          </a:prstGeom>
        </p:spPr>
        <p:txBody>
          <a:bodyPr vert="horz" anchor="ctr">
            <a:noAutofit/>
          </a:bodyPr>
          <a:p>
            <a:pPr lvl="0"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60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+mj-cs"/>
              </a:rPr>
              <a:t>不限时间、不限次数、实时触达</a:t>
            </a:r>
            <a:endParaRPr lang="zh-CN" altLang="en-US" sz="1600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+mj-cs"/>
            </a:endParaRPr>
          </a:p>
        </p:txBody>
      </p:sp>
      <p:pic>
        <p:nvPicPr>
          <p:cNvPr id="24" name="图片 23" descr="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sp>
        <p:nvSpPr>
          <p:cNvPr id="4" name="七角星 3"/>
          <p:cNvSpPr/>
          <p:nvPr/>
        </p:nvSpPr>
        <p:spPr>
          <a:xfrm>
            <a:off x="8625205" y="1707515"/>
            <a:ext cx="1111885" cy="824865"/>
          </a:xfrm>
          <a:prstGeom prst="star7">
            <a:avLst/>
          </a:prstGeom>
          <a:solidFill>
            <a:srgbClr val="EC243A"/>
          </a:solidFill>
          <a:ln>
            <a:solidFill>
              <a:srgbClr val="EC2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8803005" y="1736090"/>
            <a:ext cx="1130935" cy="730250"/>
          </a:xfrm>
          <a:prstGeom prst="rect">
            <a:avLst/>
          </a:prstGeom>
        </p:spPr>
        <p:txBody>
          <a:bodyPr vert="horz" anchor="ctr">
            <a:normAutofit/>
          </a:bodyPr>
          <a:p>
            <a:pPr lvl="0"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+mj-cs"/>
              </a:rPr>
              <a:t>重要</a:t>
            </a:r>
            <a:endParaRPr lang="zh-CN" altLang="en-US" sz="2000" b="1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+mj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38215" y="5043170"/>
            <a:ext cx="476885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dirty="0">
                <a:latin typeface="思源黑体 CN Normal" panose="020B0400000000000000" charset="-122"/>
                <a:ea typeface="思源黑体 CN Normal" panose="020B0400000000000000" charset="-122"/>
                <a:cs typeface="+mj-cs"/>
              </a:rPr>
              <a:t>公众号如何推送活动提醒？？？点击查看</a:t>
            </a:r>
            <a:r>
              <a:rPr lang="en-US" altLang="zh-CN" sz="1600" dirty="0">
                <a:latin typeface="思源黑体 CN Normal" panose="020B0400000000000000" charset="-122"/>
                <a:ea typeface="思源黑体 CN Normal" panose="020B0400000000000000" charset="-122"/>
                <a:cs typeface="+mj-cs"/>
              </a:rPr>
              <a:t>↓↓</a:t>
            </a:r>
            <a:endParaRPr lang="en-US" altLang="zh-CN" sz="1600" dirty="0">
              <a:latin typeface="思源黑体 CN Normal" panose="020B0400000000000000" charset="-122"/>
              <a:ea typeface="思源黑体 CN Normal" panose="020B0400000000000000" charset="-122"/>
              <a:cs typeface="+mj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097270" y="5452110"/>
            <a:ext cx="483679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 sz="1600" dirty="0">
                <a:latin typeface="思源黑体 CN Normal" panose="020B0400000000000000" charset="-122"/>
                <a:ea typeface="思源黑体 CN Normal" panose="020B0400000000000000" charset="-122"/>
                <a:cs typeface="+mj-cs"/>
                <a:hlinkClick r:id="rId4" action="ppaction://hlinkfile"/>
              </a:rPr>
              <a:t>关于微商店模板消息你想知道的这儿都有！</a:t>
            </a:r>
            <a:endParaRPr lang="zh-CN" altLang="en-US" sz="1600" dirty="0">
              <a:latin typeface="思源黑体 CN Normal" panose="020B0400000000000000" charset="-122"/>
              <a:ea typeface="思源黑体 CN Normal" panose="020B0400000000000000" charset="-122"/>
              <a:cs typeface="+mj-cs"/>
            </a:endParaRPr>
          </a:p>
        </p:txBody>
      </p:sp>
      <p:sp>
        <p:nvSpPr>
          <p:cNvPr id="10" name="圆角矩形 9"/>
          <p:cNvSpPr/>
          <p:nvPr>
            <p:custDataLst>
              <p:tags r:id="rId5"/>
            </p:custDataLst>
          </p:nvPr>
        </p:nvSpPr>
        <p:spPr>
          <a:xfrm>
            <a:off x="275590" y="0"/>
            <a:ext cx="494665" cy="75565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活动8要素，你有必要知道</a:t>
            </a:r>
            <a:endParaRPr lang="zh-CN" altLang="en-US" sz="2400" b="1" spc="150" dirty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sp>
        <p:nvSpPr>
          <p:cNvPr id="27" name="泪滴形 68"/>
          <p:cNvSpPr/>
          <p:nvPr>
            <p:custDataLst>
              <p:tags r:id="rId3"/>
            </p:custDataLst>
          </p:nvPr>
        </p:nvSpPr>
        <p:spPr>
          <a:xfrm rot="8100000">
            <a:off x="1328464" y="1718292"/>
            <a:ext cx="249342" cy="249342"/>
          </a:xfrm>
          <a:prstGeom prst="teardrop">
            <a:avLst/>
          </a:prstGeom>
          <a:solidFill>
            <a:srgbClr val="FF0000"/>
          </a:solidFill>
          <a:ln>
            <a:noFill/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lstStyle/>
          <a:p>
            <a:pPr algn="ctr">
              <a:lnSpc>
                <a:spcPct val="140000"/>
              </a:lnSpc>
              <a:defRPr/>
            </a:pP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>
            <p:custDataLst>
              <p:tags r:id="rId4"/>
            </p:custDataLst>
          </p:nvPr>
        </p:nvSpPr>
        <p:spPr>
          <a:xfrm>
            <a:off x="1308308" y="1710820"/>
            <a:ext cx="30489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rmAutofit fontScale="92500" lnSpcReduction="20000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16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zh-CN" altLang="en-US" sz="16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1" name="组合 30"/>
          <p:cNvGrpSpPr/>
          <p:nvPr>
            <p:custDataLst>
              <p:tags r:id="rId5"/>
            </p:custDataLst>
          </p:nvPr>
        </p:nvGrpSpPr>
        <p:grpSpPr>
          <a:xfrm>
            <a:off x="1448359" y="2107859"/>
            <a:ext cx="9341561" cy="2642576"/>
            <a:chOff x="3104734" y="2631882"/>
            <a:chExt cx="7636263" cy="2160175"/>
          </a:xfrm>
        </p:grpSpPr>
        <p:cxnSp>
          <p:nvCxnSpPr>
            <p:cNvPr id="47" name="直接连接符 62"/>
            <p:cNvCxnSpPr>
              <a:endCxn id="48" idx="0"/>
            </p:cNvCxnSpPr>
            <p:nvPr>
              <p:custDataLst>
                <p:tags r:id="rId6"/>
              </p:custDataLst>
            </p:nvPr>
          </p:nvCxnSpPr>
          <p:spPr>
            <a:xfrm>
              <a:off x="3104734" y="2631882"/>
              <a:ext cx="4492049" cy="0"/>
            </a:xfrm>
            <a:prstGeom prst="line">
              <a:avLst/>
            </a:prstGeom>
            <a:ln w="25400">
              <a:solidFill>
                <a:srgbClr val="0B0E4F"/>
              </a:solidFill>
              <a:headEnd type="oval" w="lg" len="lg"/>
            </a:ln>
          </p:spPr>
          <p:style>
            <a:lnRef idx="1">
              <a:srgbClr val="2196F3"/>
            </a:lnRef>
            <a:fillRef idx="0">
              <a:srgbClr val="2196F3"/>
            </a:fillRef>
            <a:effectRef idx="0">
              <a:srgbClr val="2196F3"/>
            </a:effectRef>
            <a:fontRef idx="minor">
              <a:srgbClr val="222222"/>
            </a:fontRef>
          </p:style>
        </p:cxnSp>
        <p:sp>
          <p:nvSpPr>
            <p:cNvPr id="48" name="弧形 63"/>
            <p:cNvSpPr/>
            <p:nvPr>
              <p:custDataLst>
                <p:tags r:id="rId7"/>
              </p:custDataLst>
            </p:nvPr>
          </p:nvSpPr>
          <p:spPr>
            <a:xfrm>
              <a:off x="7056783" y="2631882"/>
              <a:ext cx="1080000" cy="1080000"/>
            </a:xfrm>
            <a:prstGeom prst="arc">
              <a:avLst>
                <a:gd name="adj1" fmla="val 16200000"/>
                <a:gd name="adj2" fmla="val 5395811"/>
              </a:avLst>
            </a:prstGeom>
            <a:ln w="25400">
              <a:solidFill>
                <a:srgbClr val="0B0E4F"/>
              </a:solidFill>
            </a:ln>
          </p:spPr>
          <p:style>
            <a:lnRef idx="1">
              <a:srgbClr val="2196F3"/>
            </a:lnRef>
            <a:fillRef idx="0">
              <a:srgbClr val="2196F3"/>
            </a:fillRef>
            <a:effectRef idx="0">
              <a:srgbClr val="2196F3"/>
            </a:effectRef>
            <a:fontRef idx="minor">
              <a:srgbClr val="222222"/>
            </a:fontRef>
          </p:style>
          <p:txBody>
            <a:bodyPr rtlCol="0" anchor="ctr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49" name="直接连接符 64"/>
            <p:cNvCxnSpPr/>
            <p:nvPr>
              <p:custDataLst>
                <p:tags r:id="rId8"/>
              </p:custDataLst>
            </p:nvPr>
          </p:nvCxnSpPr>
          <p:spPr>
            <a:xfrm flipH="1">
              <a:off x="4381169" y="3711882"/>
              <a:ext cx="3215615" cy="0"/>
            </a:xfrm>
            <a:prstGeom prst="line">
              <a:avLst/>
            </a:prstGeom>
            <a:ln w="25400">
              <a:solidFill>
                <a:srgbClr val="0B0E4F"/>
              </a:solidFill>
            </a:ln>
          </p:spPr>
          <p:style>
            <a:lnRef idx="1">
              <a:srgbClr val="2196F3"/>
            </a:lnRef>
            <a:fillRef idx="0">
              <a:srgbClr val="2196F3"/>
            </a:fillRef>
            <a:effectRef idx="0">
              <a:srgbClr val="2196F3"/>
            </a:effectRef>
            <a:fontRef idx="minor">
              <a:srgbClr val="222222"/>
            </a:fontRef>
          </p:style>
        </p:cxnSp>
        <p:sp>
          <p:nvSpPr>
            <p:cNvPr id="50" name="弧形 65"/>
            <p:cNvSpPr/>
            <p:nvPr>
              <p:custDataLst>
                <p:tags r:id="rId9"/>
              </p:custDataLst>
            </p:nvPr>
          </p:nvSpPr>
          <p:spPr>
            <a:xfrm flipH="1">
              <a:off x="3841169" y="3711882"/>
              <a:ext cx="1080000" cy="1080000"/>
            </a:xfrm>
            <a:prstGeom prst="arc">
              <a:avLst>
                <a:gd name="adj1" fmla="val 16200000"/>
                <a:gd name="adj2" fmla="val 5395811"/>
              </a:avLst>
            </a:prstGeom>
            <a:ln w="25400">
              <a:solidFill>
                <a:srgbClr val="0B0E4F"/>
              </a:solidFill>
            </a:ln>
          </p:spPr>
          <p:style>
            <a:lnRef idx="1">
              <a:srgbClr val="2196F3"/>
            </a:lnRef>
            <a:fillRef idx="0">
              <a:srgbClr val="2196F3"/>
            </a:fillRef>
            <a:effectRef idx="0">
              <a:srgbClr val="2196F3"/>
            </a:effectRef>
            <a:fontRef idx="minor">
              <a:srgbClr val="222222"/>
            </a:fontRef>
          </p:style>
          <p:txBody>
            <a:bodyPr rtlCol="0" anchor="ctr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1" name="直接连接符 66"/>
            <p:cNvCxnSpPr>
              <a:stCxn id="50" idx="2"/>
            </p:cNvCxnSpPr>
            <p:nvPr>
              <p:custDataLst>
                <p:tags r:id="rId10"/>
              </p:custDataLst>
            </p:nvPr>
          </p:nvCxnSpPr>
          <p:spPr>
            <a:xfrm>
              <a:off x="4380178" y="4792057"/>
              <a:ext cx="6360819" cy="0"/>
            </a:xfrm>
            <a:prstGeom prst="line">
              <a:avLst/>
            </a:prstGeom>
            <a:ln w="25400">
              <a:solidFill>
                <a:srgbClr val="0B0E4F"/>
              </a:solidFill>
              <a:tailEnd type="triangle" w="lg" len="lg"/>
            </a:ln>
          </p:spPr>
          <p:style>
            <a:lnRef idx="1">
              <a:srgbClr val="2196F3"/>
            </a:lnRef>
            <a:fillRef idx="0">
              <a:srgbClr val="2196F3"/>
            </a:fillRef>
            <a:effectRef idx="0">
              <a:srgbClr val="2196F3"/>
            </a:effectRef>
            <a:fontRef idx="minor">
              <a:srgbClr val="222222"/>
            </a:fontRef>
          </p:style>
        </p:cxnSp>
      </p:grpSp>
      <p:sp useBgFill="1">
        <p:nvSpPr>
          <p:cNvPr id="54" name="椭圆 53"/>
          <p:cNvSpPr/>
          <p:nvPr>
            <p:custDataLst>
              <p:tags r:id="rId11"/>
            </p:custDataLst>
          </p:nvPr>
        </p:nvSpPr>
        <p:spPr>
          <a:xfrm flipV="1">
            <a:off x="1390746" y="2052198"/>
            <a:ext cx="108000" cy="1080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lstStyle/>
          <a:p>
            <a:pPr algn="ctr">
              <a:lnSpc>
                <a:spcPct val="140000"/>
              </a:lnSpc>
              <a:defRPr/>
            </a:pPr>
            <a:endParaRPr lang="zh-CN" altLang="en-US">
              <a:ln>
                <a:solidFill>
                  <a:srgbClr val="FF0000"/>
                </a:solidFill>
              </a:ln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0" name="文本框 17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76275" y="2193925"/>
            <a:ext cx="2362200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1600" b="1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rPr>
              <a:t>明确活动目的&amp;目标</a:t>
            </a:r>
            <a:endParaRPr lang="zh-CN" altLang="en-US" sz="1600" b="1">
              <a:solidFill>
                <a:schemeClr val="tx1"/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2" name="文本框 17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386455" y="2193925"/>
            <a:ext cx="2362200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1600" b="1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rPr>
              <a:t>确定活动形式&amp;流程</a:t>
            </a:r>
            <a:endParaRPr lang="zh-CN" altLang="en-US" sz="1600" b="1">
              <a:solidFill>
                <a:schemeClr val="tx1"/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3" name="文本框 17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710805" y="2539365"/>
            <a:ext cx="2362200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1600" b="1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rPr>
              <a:t>挑选合适营销工具</a:t>
            </a:r>
            <a:endParaRPr lang="zh-CN" altLang="en-US" sz="1600" b="1">
              <a:solidFill>
                <a:schemeClr val="tx1"/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4" name="文本框 17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41325" y="4001770"/>
            <a:ext cx="2362200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1600" b="1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rPr>
              <a:t>评估成本效果预期</a:t>
            </a:r>
            <a:endParaRPr lang="zh-CN" altLang="en-US" sz="1600" b="1">
              <a:solidFill>
                <a:schemeClr val="tx1"/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5" name="文本框 17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388235" y="4814570"/>
            <a:ext cx="2362200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1600" b="1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rPr>
              <a:t>确定活动宣传物料</a:t>
            </a:r>
            <a:endParaRPr lang="zh-CN" altLang="en-US" sz="1600" b="1">
              <a:solidFill>
                <a:schemeClr val="tx1"/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6" name="文本框 17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508625" y="4808855"/>
            <a:ext cx="2362200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1600" b="1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rPr>
              <a:t>甄选活动推广渠道</a:t>
            </a:r>
            <a:endParaRPr lang="zh-CN" altLang="en-US" sz="1600" b="1">
              <a:solidFill>
                <a:schemeClr val="tx1"/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7" name="文本框 17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8340090" y="4808855"/>
            <a:ext cx="2362200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1600" b="1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rPr>
              <a:t>活动维护</a:t>
            </a:r>
            <a:endParaRPr lang="zh-CN" altLang="en-US" sz="1600" b="1">
              <a:solidFill>
                <a:schemeClr val="tx1"/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8" name="文本框 17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518660" y="3494405"/>
            <a:ext cx="2362200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1600" b="1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rPr>
              <a:t>想一个吸睛活动主题</a:t>
            </a:r>
            <a:endParaRPr lang="zh-CN" altLang="en-US" sz="1600" b="1">
              <a:solidFill>
                <a:schemeClr val="tx1"/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09" name="图片 108" descr="5月培训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20630" y="1833245"/>
            <a:ext cx="1229995" cy="1229995"/>
          </a:xfrm>
          <a:prstGeom prst="rect">
            <a:avLst/>
          </a:prstGeom>
        </p:spPr>
      </p:pic>
      <p:sp>
        <p:nvSpPr>
          <p:cNvPr id="110" name="文本框 109"/>
          <p:cNvSpPr txBox="1"/>
          <p:nvPr/>
        </p:nvSpPr>
        <p:spPr>
          <a:xfrm>
            <a:off x="9809480" y="3092450"/>
            <a:ext cx="1953260" cy="276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+mn-ea"/>
                <a:sym typeface="+mn-lt"/>
              </a:rPr>
              <a:t>扫码查看详细讲解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+mn-ea"/>
              <a:sym typeface="+mn-lt"/>
            </a:endParaRPr>
          </a:p>
        </p:txBody>
      </p:sp>
      <p:sp>
        <p:nvSpPr>
          <p:cNvPr id="111" name="文本框 110"/>
          <p:cNvSpPr txBox="1"/>
          <p:nvPr/>
        </p:nvSpPr>
        <p:spPr>
          <a:xfrm>
            <a:off x="3480479" y="5588789"/>
            <a:ext cx="4653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600" dirty="0"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逐步建立活动思维，你也可以做出超级增长的活动</a:t>
            </a:r>
            <a:endParaRPr lang="zh-CN" altLang="en-US" sz="1600" dirty="0">
              <a:uFillTx/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 useBgFill="1">
        <p:nvSpPr>
          <p:cNvPr id="112" name="椭圆 111"/>
          <p:cNvSpPr/>
          <p:nvPr>
            <p:custDataLst>
              <p:tags r:id="rId21"/>
            </p:custDataLst>
          </p:nvPr>
        </p:nvSpPr>
        <p:spPr>
          <a:xfrm flipV="1">
            <a:off x="10661111" y="4696973"/>
            <a:ext cx="108000" cy="1080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泪滴形 68"/>
          <p:cNvSpPr/>
          <p:nvPr>
            <p:custDataLst>
              <p:tags r:id="rId22"/>
            </p:custDataLst>
          </p:nvPr>
        </p:nvSpPr>
        <p:spPr>
          <a:xfrm rot="8100000">
            <a:off x="4121829" y="1729722"/>
            <a:ext cx="249342" cy="249342"/>
          </a:xfrm>
          <a:prstGeom prst="teardrop">
            <a:avLst/>
          </a:prstGeom>
          <a:solidFill>
            <a:srgbClr val="FF0000"/>
          </a:solidFill>
          <a:ln>
            <a:noFill/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23"/>
            </p:custDataLst>
          </p:nvPr>
        </p:nvSpPr>
        <p:spPr>
          <a:xfrm>
            <a:off x="4101673" y="1722250"/>
            <a:ext cx="30489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rmAutofit fontScale="92500" lnSpcReduction="20000"/>
          </a:bodyPr>
          <a:p>
            <a:pPr algn="ctr">
              <a:lnSpc>
                <a:spcPct val="120000"/>
              </a:lnSpc>
              <a:defRPr/>
            </a:pPr>
            <a:r>
              <a:rPr lang="en-US" altLang="zh-CN" sz="16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zh-CN" altLang="en-US" sz="16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 useBgFill="1">
        <p:nvSpPr>
          <p:cNvPr id="10" name="椭圆 9"/>
          <p:cNvSpPr/>
          <p:nvPr>
            <p:custDataLst>
              <p:tags r:id="rId24"/>
            </p:custDataLst>
          </p:nvPr>
        </p:nvSpPr>
        <p:spPr>
          <a:xfrm flipV="1">
            <a:off x="4184111" y="2063628"/>
            <a:ext cx="108000" cy="1080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ln>
                <a:solidFill>
                  <a:srgbClr val="FF0000"/>
                </a:solidFill>
              </a:ln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泪滴形 68"/>
          <p:cNvSpPr/>
          <p:nvPr>
            <p:custDataLst>
              <p:tags r:id="rId25"/>
            </p:custDataLst>
          </p:nvPr>
        </p:nvSpPr>
        <p:spPr>
          <a:xfrm rot="8100000">
            <a:off x="7457484" y="2289157"/>
            <a:ext cx="249342" cy="249342"/>
          </a:xfrm>
          <a:prstGeom prst="teardrop">
            <a:avLst/>
          </a:prstGeom>
          <a:solidFill>
            <a:srgbClr val="FF0000"/>
          </a:solidFill>
          <a:ln>
            <a:noFill/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26"/>
            </p:custDataLst>
          </p:nvPr>
        </p:nvSpPr>
        <p:spPr>
          <a:xfrm>
            <a:off x="7437328" y="2281685"/>
            <a:ext cx="30489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rmAutofit fontScale="92500" lnSpcReduction="20000"/>
          </a:bodyPr>
          <a:p>
            <a:pPr algn="ctr">
              <a:lnSpc>
                <a:spcPct val="120000"/>
              </a:lnSpc>
              <a:defRPr/>
            </a:pPr>
            <a:r>
              <a:rPr lang="en-US" altLang="zh-CN" sz="16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zh-CN" altLang="en-US" sz="16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 useBgFill="1">
        <p:nvSpPr>
          <p:cNvPr id="13" name="椭圆 12"/>
          <p:cNvSpPr/>
          <p:nvPr>
            <p:custDataLst>
              <p:tags r:id="rId27"/>
            </p:custDataLst>
          </p:nvPr>
        </p:nvSpPr>
        <p:spPr>
          <a:xfrm flipV="1">
            <a:off x="7519766" y="2623063"/>
            <a:ext cx="108000" cy="1080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ln>
                <a:solidFill>
                  <a:srgbClr val="FF0000"/>
                </a:solidFill>
              </a:ln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泪滴形 68"/>
          <p:cNvSpPr/>
          <p:nvPr>
            <p:custDataLst>
              <p:tags r:id="rId28"/>
            </p:custDataLst>
          </p:nvPr>
        </p:nvSpPr>
        <p:spPr>
          <a:xfrm rot="8100000">
            <a:off x="5447709" y="3068302"/>
            <a:ext cx="249342" cy="249342"/>
          </a:xfrm>
          <a:prstGeom prst="teardrop">
            <a:avLst/>
          </a:prstGeom>
          <a:solidFill>
            <a:srgbClr val="FF0000"/>
          </a:solidFill>
          <a:ln>
            <a:noFill/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29"/>
            </p:custDataLst>
          </p:nvPr>
        </p:nvSpPr>
        <p:spPr>
          <a:xfrm>
            <a:off x="5427553" y="3060830"/>
            <a:ext cx="30489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rmAutofit fontScale="92500" lnSpcReduction="20000"/>
          </a:bodyPr>
          <a:p>
            <a:pPr algn="ctr">
              <a:lnSpc>
                <a:spcPct val="120000"/>
              </a:lnSpc>
              <a:defRPr/>
            </a:pPr>
            <a:r>
              <a:rPr lang="en-US" altLang="zh-CN" sz="16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endParaRPr lang="zh-CN" altLang="en-US" sz="16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 useBgFill="1">
        <p:nvSpPr>
          <p:cNvPr id="16" name="椭圆 15"/>
          <p:cNvSpPr/>
          <p:nvPr>
            <p:custDataLst>
              <p:tags r:id="rId30"/>
            </p:custDataLst>
          </p:nvPr>
        </p:nvSpPr>
        <p:spPr>
          <a:xfrm flipV="1">
            <a:off x="5509991" y="3402208"/>
            <a:ext cx="108000" cy="1080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ln>
                <a:solidFill>
                  <a:srgbClr val="FF0000"/>
                </a:solidFill>
              </a:ln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泪滴形 68"/>
          <p:cNvSpPr/>
          <p:nvPr>
            <p:custDataLst>
              <p:tags r:id="rId31"/>
            </p:custDataLst>
          </p:nvPr>
        </p:nvSpPr>
        <p:spPr>
          <a:xfrm rot="8100000">
            <a:off x="2240324" y="3733782"/>
            <a:ext cx="249342" cy="249342"/>
          </a:xfrm>
          <a:prstGeom prst="teardrop">
            <a:avLst/>
          </a:prstGeom>
          <a:solidFill>
            <a:srgbClr val="FF0000"/>
          </a:solidFill>
          <a:ln>
            <a:noFill/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32"/>
            </p:custDataLst>
          </p:nvPr>
        </p:nvSpPr>
        <p:spPr>
          <a:xfrm>
            <a:off x="2220168" y="3726310"/>
            <a:ext cx="30489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rmAutofit fontScale="92500" lnSpcReduction="20000"/>
          </a:bodyPr>
          <a:p>
            <a:pPr algn="ctr">
              <a:lnSpc>
                <a:spcPct val="120000"/>
              </a:lnSpc>
              <a:defRPr/>
            </a:pPr>
            <a:r>
              <a:rPr lang="en-US" altLang="zh-CN" sz="16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endParaRPr lang="zh-CN" altLang="en-US" sz="16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 useBgFill="1">
        <p:nvSpPr>
          <p:cNvPr id="19" name="椭圆 18"/>
          <p:cNvSpPr/>
          <p:nvPr>
            <p:custDataLst>
              <p:tags r:id="rId33"/>
            </p:custDataLst>
          </p:nvPr>
        </p:nvSpPr>
        <p:spPr>
          <a:xfrm flipV="1">
            <a:off x="2302606" y="4067688"/>
            <a:ext cx="108000" cy="1080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ln>
                <a:solidFill>
                  <a:srgbClr val="FF0000"/>
                </a:solidFill>
              </a:ln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泪滴形 68"/>
          <p:cNvSpPr/>
          <p:nvPr>
            <p:custDataLst>
              <p:tags r:id="rId34"/>
            </p:custDataLst>
          </p:nvPr>
        </p:nvSpPr>
        <p:spPr>
          <a:xfrm rot="8100000">
            <a:off x="3500799" y="4356717"/>
            <a:ext cx="249342" cy="249342"/>
          </a:xfrm>
          <a:prstGeom prst="teardrop">
            <a:avLst/>
          </a:prstGeom>
          <a:solidFill>
            <a:srgbClr val="FF0000"/>
          </a:solidFill>
          <a:ln>
            <a:noFill/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35"/>
            </p:custDataLst>
          </p:nvPr>
        </p:nvSpPr>
        <p:spPr>
          <a:xfrm>
            <a:off x="3480643" y="4349245"/>
            <a:ext cx="30489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rmAutofit fontScale="92500" lnSpcReduction="20000"/>
          </a:bodyPr>
          <a:p>
            <a:pPr algn="ctr">
              <a:lnSpc>
                <a:spcPct val="120000"/>
              </a:lnSpc>
              <a:defRPr/>
            </a:pPr>
            <a:r>
              <a:rPr lang="en-US" altLang="zh-CN" sz="16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6</a:t>
            </a:r>
            <a:endParaRPr lang="zh-CN" altLang="en-US" sz="16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 useBgFill="1">
        <p:nvSpPr>
          <p:cNvPr id="23" name="椭圆 22"/>
          <p:cNvSpPr/>
          <p:nvPr>
            <p:custDataLst>
              <p:tags r:id="rId36"/>
            </p:custDataLst>
          </p:nvPr>
        </p:nvSpPr>
        <p:spPr>
          <a:xfrm flipV="1">
            <a:off x="3563081" y="4690623"/>
            <a:ext cx="108000" cy="1080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ln>
                <a:solidFill>
                  <a:srgbClr val="FF0000"/>
                </a:solidFill>
              </a:ln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泪滴形 68"/>
          <p:cNvSpPr/>
          <p:nvPr>
            <p:custDataLst>
              <p:tags r:id="rId37"/>
            </p:custDataLst>
          </p:nvPr>
        </p:nvSpPr>
        <p:spPr>
          <a:xfrm rot="8100000">
            <a:off x="6178594" y="4376402"/>
            <a:ext cx="249342" cy="249342"/>
          </a:xfrm>
          <a:prstGeom prst="teardrop">
            <a:avLst/>
          </a:prstGeom>
          <a:solidFill>
            <a:srgbClr val="FF0000"/>
          </a:solidFill>
          <a:ln>
            <a:noFill/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>
            <p:custDataLst>
              <p:tags r:id="rId38"/>
            </p:custDataLst>
          </p:nvPr>
        </p:nvSpPr>
        <p:spPr>
          <a:xfrm>
            <a:off x="6158438" y="4368930"/>
            <a:ext cx="30489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rmAutofit fontScale="92500" lnSpcReduction="20000"/>
          </a:bodyPr>
          <a:p>
            <a:pPr algn="ctr">
              <a:lnSpc>
                <a:spcPct val="120000"/>
              </a:lnSpc>
              <a:defRPr/>
            </a:pPr>
            <a:r>
              <a:rPr lang="en-US" altLang="zh-CN" sz="16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7</a:t>
            </a:r>
            <a:endParaRPr lang="zh-CN" altLang="en-US" sz="16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 useBgFill="1">
        <p:nvSpPr>
          <p:cNvPr id="38" name="椭圆 37"/>
          <p:cNvSpPr/>
          <p:nvPr>
            <p:custDataLst>
              <p:tags r:id="rId39"/>
            </p:custDataLst>
          </p:nvPr>
        </p:nvSpPr>
        <p:spPr>
          <a:xfrm flipV="1">
            <a:off x="6240876" y="4710308"/>
            <a:ext cx="108000" cy="1080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ln>
                <a:solidFill>
                  <a:srgbClr val="FF0000"/>
                </a:solidFill>
              </a:ln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" name="泪滴形 68"/>
          <p:cNvSpPr/>
          <p:nvPr>
            <p:custDataLst>
              <p:tags r:id="rId40"/>
            </p:custDataLst>
          </p:nvPr>
        </p:nvSpPr>
        <p:spPr>
          <a:xfrm rot="8100000">
            <a:off x="8699544" y="4363067"/>
            <a:ext cx="249342" cy="249342"/>
          </a:xfrm>
          <a:prstGeom prst="teardrop">
            <a:avLst/>
          </a:prstGeom>
          <a:solidFill>
            <a:srgbClr val="FF0000"/>
          </a:solidFill>
          <a:ln>
            <a:noFill/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文本框 42"/>
          <p:cNvSpPr txBox="1"/>
          <p:nvPr>
            <p:custDataLst>
              <p:tags r:id="rId41"/>
            </p:custDataLst>
          </p:nvPr>
        </p:nvSpPr>
        <p:spPr>
          <a:xfrm>
            <a:off x="8679388" y="4355595"/>
            <a:ext cx="30489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rmAutofit fontScale="92500" lnSpcReduction="20000"/>
          </a:bodyPr>
          <a:p>
            <a:pPr algn="ctr">
              <a:lnSpc>
                <a:spcPct val="120000"/>
              </a:lnSpc>
              <a:defRPr/>
            </a:pPr>
            <a:r>
              <a:rPr lang="en-US" altLang="zh-CN" sz="16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8</a:t>
            </a:r>
            <a:endParaRPr lang="zh-CN" altLang="en-US" sz="16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 useBgFill="1">
        <p:nvSpPr>
          <p:cNvPr id="44" name="椭圆 43"/>
          <p:cNvSpPr/>
          <p:nvPr>
            <p:custDataLst>
              <p:tags r:id="rId42"/>
            </p:custDataLst>
          </p:nvPr>
        </p:nvSpPr>
        <p:spPr>
          <a:xfrm flipV="1">
            <a:off x="8761826" y="4696973"/>
            <a:ext cx="108000" cy="1080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ln>
                <a:solidFill>
                  <a:srgbClr val="FF0000"/>
                </a:solidFill>
              </a:ln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圆角矩形 3"/>
          <p:cNvSpPr/>
          <p:nvPr>
            <p:custDataLst>
              <p:tags r:id="rId43"/>
            </p:custDataLst>
          </p:nvPr>
        </p:nvSpPr>
        <p:spPr>
          <a:xfrm>
            <a:off x="275590" y="0"/>
            <a:ext cx="494665" cy="75565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文本框 66"/>
          <p:cNvSpPr txBox="1"/>
          <p:nvPr/>
        </p:nvSpPr>
        <p:spPr>
          <a:xfrm>
            <a:off x="907415" y="252730"/>
            <a:ext cx="704850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sz="2800" kern="0" dirty="0"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重点推广渠道</a:t>
            </a:r>
            <a:r>
              <a:rPr lang="zh-CN" sz="2800" kern="0" dirty="0"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汇总</a:t>
            </a:r>
            <a:endParaRPr lang="zh-CN" sz="2800" b="1" kern="0" dirty="0">
              <a:solidFill>
                <a:srgbClr val="D12325"/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513715" y="2009775"/>
            <a:ext cx="7740015" cy="603250"/>
            <a:chOff x="-313" y="2128"/>
            <a:chExt cx="5439" cy="950"/>
          </a:xfrm>
        </p:grpSpPr>
        <p:sp>
          <p:nvSpPr>
            <p:cNvPr id="27" name="圆角矩形 26"/>
            <p:cNvSpPr/>
            <p:nvPr/>
          </p:nvSpPr>
          <p:spPr>
            <a:xfrm>
              <a:off x="-313" y="2128"/>
              <a:ext cx="5439" cy="950"/>
            </a:xfrm>
            <a:prstGeom prst="roundRect">
              <a:avLst/>
            </a:prstGeom>
            <a:solidFill>
              <a:srgbClr val="EC24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1"/>
              </p:custDataLst>
            </p:nvPr>
          </p:nvSpPr>
          <p:spPr>
            <a:xfrm>
              <a:off x="-13" y="2194"/>
              <a:ext cx="4774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Autofit/>
            </a:bodyPr>
            <a:lstStyle>
              <a:defPPr>
                <a:defRPr lang="zh-CN"/>
              </a:defPPr>
              <a:lvl1pPr algn="ctr" eaLnBrk="1" hangingPunct="1">
                <a:defRPr sz="1800" b="1">
                  <a:latin typeface="Arial" panose="020B0604020202020204" pitchFamily="34" charset="0"/>
                  <a:ea typeface="黑体" panose="02010609060101010101" charset="-122"/>
                  <a:cs typeface="+mn-ea"/>
                </a:defRPr>
              </a:lvl1pPr>
              <a:lvl2pPr marL="742950" indent="-285750">
                <a:defRPr>
                  <a:ea typeface="宋体" panose="02010600030101010101" pitchFamily="2" charset="-122"/>
                </a:defRPr>
              </a:lvl2pPr>
              <a:lvl3pPr marL="1143000" indent="-228600">
                <a:defRPr>
                  <a:ea typeface="宋体" panose="02010600030101010101" pitchFamily="2" charset="-122"/>
                </a:defRPr>
              </a:lvl3pPr>
              <a:lvl4pPr marL="1600200" indent="-228600">
                <a:defRPr>
                  <a:ea typeface="宋体" panose="02010600030101010101" pitchFamily="2" charset="-122"/>
                </a:defRPr>
              </a:lvl4pPr>
              <a:lvl5pPr marL="2057400" indent="-228600">
                <a:defRPr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4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线上渠道</a:t>
              </a:r>
              <a:endPara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597535" y="2559050"/>
            <a:ext cx="7655560" cy="24561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706120" y="2762250"/>
            <a:ext cx="1073150" cy="402590"/>
            <a:chOff x="1149" y="4769"/>
            <a:chExt cx="1690" cy="634"/>
          </a:xfrm>
          <a:solidFill>
            <a:srgbClr val="0B0E4F"/>
          </a:solidFill>
        </p:grpSpPr>
        <p:sp>
          <p:nvSpPr>
            <p:cNvPr id="17" name="圆角矩形 16"/>
            <p:cNvSpPr/>
            <p:nvPr/>
          </p:nvSpPr>
          <p:spPr>
            <a:xfrm>
              <a:off x="1149" y="4769"/>
              <a:ext cx="1691" cy="63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231" y="4797"/>
              <a:ext cx="1446" cy="580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p>
              <a:pPr algn="ctr"/>
              <a:r>
                <a:rPr lang="zh-CN" altLang="th-TH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Bold" panose="020B0800000000000000" charset="-122"/>
                  <a:sym typeface="+mn-ea"/>
                </a:rPr>
                <a:t>公众号</a:t>
              </a:r>
              <a:endParaRPr lang="zh-CN" altLang="th-TH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963020" y="2759075"/>
            <a:ext cx="1348064" cy="403225"/>
            <a:chOff x="976" y="4769"/>
            <a:chExt cx="2335" cy="635"/>
          </a:xfrm>
        </p:grpSpPr>
        <p:sp>
          <p:nvSpPr>
            <p:cNvPr id="21" name="圆角矩形 20"/>
            <p:cNvSpPr/>
            <p:nvPr/>
          </p:nvSpPr>
          <p:spPr>
            <a:xfrm>
              <a:off x="1120" y="4769"/>
              <a:ext cx="1691" cy="635"/>
            </a:xfrm>
            <a:prstGeom prst="roundRect">
              <a:avLst/>
            </a:prstGeom>
            <a:solidFill>
              <a:srgbClr val="0B0E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976" y="4831"/>
              <a:ext cx="2335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zh-CN" altLang="th-TH" sz="14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Bold" panose="020B0800000000000000" charset="-122"/>
                  <a:sym typeface="+mn-ea"/>
                </a:rPr>
                <a:t>小程序商城</a:t>
              </a:r>
              <a:endParaRPr lang="zh-CN" altLang="th-TH" sz="14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3213735" y="2759075"/>
            <a:ext cx="1073785" cy="403225"/>
            <a:chOff x="1149" y="4769"/>
            <a:chExt cx="1691" cy="635"/>
          </a:xfrm>
          <a:solidFill>
            <a:srgbClr val="0B0E4F"/>
          </a:solidFill>
        </p:grpSpPr>
        <p:sp>
          <p:nvSpPr>
            <p:cNvPr id="29" name="圆角矩形 28"/>
            <p:cNvSpPr/>
            <p:nvPr/>
          </p:nvSpPr>
          <p:spPr>
            <a:xfrm>
              <a:off x="1149" y="4769"/>
              <a:ext cx="1691" cy="63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231" y="4797"/>
              <a:ext cx="1446" cy="580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p>
              <a:pPr algn="ctr"/>
              <a:r>
                <a:rPr lang="zh-CN" altLang="th-TH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Bold" panose="020B0800000000000000" charset="-122"/>
                  <a:sym typeface="+mn-ea"/>
                </a:rPr>
                <a:t>微信号</a:t>
              </a:r>
              <a:endParaRPr lang="zh-CN" altLang="th-TH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673600" y="2762250"/>
            <a:ext cx="1073785" cy="403225"/>
            <a:chOff x="1149" y="4769"/>
            <a:chExt cx="1691" cy="635"/>
          </a:xfrm>
          <a:solidFill>
            <a:srgbClr val="0B0E4F"/>
          </a:solidFill>
        </p:grpSpPr>
        <p:sp>
          <p:nvSpPr>
            <p:cNvPr id="32" name="圆角矩形 31"/>
            <p:cNvSpPr/>
            <p:nvPr/>
          </p:nvSpPr>
          <p:spPr>
            <a:xfrm>
              <a:off x="1149" y="4769"/>
              <a:ext cx="1691" cy="63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231" y="4797"/>
              <a:ext cx="1446" cy="580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p>
              <a:pPr algn="ctr"/>
              <a:r>
                <a:rPr lang="zh-CN" altLang="th-TH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Bold" panose="020B0800000000000000" charset="-122"/>
                  <a:sym typeface="+mn-ea"/>
                </a:rPr>
                <a:t>微信群</a:t>
              </a:r>
              <a:endParaRPr lang="zh-CN" altLang="th-TH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endParaRPr>
            </a:p>
          </p:txBody>
        </p:sp>
      </p:grpSp>
      <p:sp>
        <p:nvSpPr>
          <p:cNvPr id="51" name="矩形 50"/>
          <p:cNvSpPr/>
          <p:nvPr>
            <p:custDataLst>
              <p:tags r:id="rId2"/>
            </p:custDataLst>
          </p:nvPr>
        </p:nvSpPr>
        <p:spPr>
          <a:xfrm>
            <a:off x="758190" y="3357880"/>
            <a:ext cx="1651000" cy="1395730"/>
          </a:xfrm>
          <a:prstGeom prst="rect">
            <a:avLst/>
          </a:prstGeom>
        </p:spPr>
        <p:txBody>
          <a:bodyPr wrap="square">
            <a:noAutofit/>
          </a:bodyPr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zh-CN" sz="1400" b="1" kern="100" dirty="0" smtClean="0">
                <a:solidFill>
                  <a:srgbClr val="D1232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推文</a:t>
            </a:r>
            <a:endParaRPr lang="zh-CN" altLang="zh-CN" sz="1400" b="1" kern="100" dirty="0" smtClean="0">
              <a:solidFill>
                <a:srgbClr val="D12325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Arial" panose="020B0604020202020204" pitchFamily="34" charset="0"/>
            </a:endParaRPr>
          </a:p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zh-CN" sz="1400" b="1" kern="100" dirty="0" smtClean="0">
                <a:solidFill>
                  <a:srgbClr val="D1232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菜单</a:t>
            </a:r>
            <a:endParaRPr lang="zh-CN" altLang="zh-CN" sz="1400" b="1" kern="100" dirty="0" smtClean="0">
              <a:solidFill>
                <a:srgbClr val="D12325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Arial" panose="020B0604020202020204" pitchFamily="34" charset="0"/>
            </a:endParaRPr>
          </a:p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zh-CN" sz="1400" b="1" kern="100" dirty="0" smtClean="0">
                <a:solidFill>
                  <a:schemeClr val="bg1">
                    <a:lumMod val="50000"/>
                  </a:schemeClr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关注回复</a:t>
            </a:r>
            <a:endParaRPr lang="zh-CN" altLang="zh-CN" sz="1400" b="1" kern="100" dirty="0" smtClean="0">
              <a:solidFill>
                <a:schemeClr val="bg1">
                  <a:lumMod val="50000"/>
                </a:schemeClr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Arial" panose="020B0604020202020204" pitchFamily="34" charset="0"/>
            </a:endParaRPr>
          </a:p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zh-CN" sz="1400" b="1" kern="100" dirty="0" smtClean="0">
                <a:solidFill>
                  <a:schemeClr val="bg1">
                    <a:lumMod val="50000"/>
                  </a:schemeClr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互推</a:t>
            </a:r>
            <a:endParaRPr lang="zh-CN" altLang="zh-CN" sz="1400" b="1" kern="100" dirty="0" smtClean="0">
              <a:solidFill>
                <a:schemeClr val="bg1">
                  <a:lumMod val="50000"/>
                </a:schemeClr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Arial" panose="020B0604020202020204" pitchFamily="34" charset="0"/>
            </a:endParaRPr>
          </a:p>
        </p:txBody>
      </p:sp>
      <p:sp>
        <p:nvSpPr>
          <p:cNvPr id="38" name="矩形 37"/>
          <p:cNvSpPr/>
          <p:nvPr>
            <p:custDataLst>
              <p:tags r:id="rId3"/>
            </p:custDataLst>
          </p:nvPr>
        </p:nvSpPr>
        <p:spPr>
          <a:xfrm>
            <a:off x="1968500" y="3405505"/>
            <a:ext cx="1651000" cy="1395730"/>
          </a:xfrm>
          <a:prstGeom prst="rect">
            <a:avLst/>
          </a:prstGeom>
        </p:spPr>
        <p:txBody>
          <a:bodyPr wrap="square">
            <a:noAutofit/>
          </a:bodyPr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en-US" altLang="zh-CN" sz="1400" b="1" kern="100" dirty="0" smtClean="0">
                <a:solidFill>
                  <a:srgbClr val="D1232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Banner</a:t>
            </a:r>
            <a:endParaRPr lang="zh-CN" altLang="zh-CN" sz="1400" b="1" kern="100" dirty="0" smtClean="0">
              <a:solidFill>
                <a:srgbClr val="D12325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Arial" panose="020B0604020202020204" pitchFamily="34" charset="0"/>
            </a:endParaRPr>
          </a:p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zh-CN" sz="1400" b="1" kern="100" dirty="0" smtClean="0">
                <a:solidFill>
                  <a:schemeClr val="bg1">
                    <a:lumMod val="50000"/>
                  </a:schemeClr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公告</a:t>
            </a:r>
            <a:endParaRPr lang="zh-CN" altLang="zh-CN" sz="1400" b="1" kern="100" dirty="0" smtClean="0">
              <a:solidFill>
                <a:schemeClr val="bg1">
                  <a:lumMod val="50000"/>
                </a:schemeClr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Arial" panose="020B0604020202020204" pitchFamily="34" charset="0"/>
            </a:endParaRPr>
          </a:p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zh-CN" sz="1400" b="1" kern="100" dirty="0" smtClean="0">
                <a:solidFill>
                  <a:schemeClr val="bg1">
                    <a:lumMod val="50000"/>
                  </a:schemeClr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商品详情页</a:t>
            </a:r>
            <a:endParaRPr lang="zh-CN" altLang="zh-CN" sz="1400" b="1" kern="100" dirty="0" smtClean="0">
              <a:solidFill>
                <a:schemeClr val="bg1">
                  <a:lumMod val="50000"/>
                </a:schemeClr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Arial" panose="020B0604020202020204" pitchFamily="34" charset="0"/>
            </a:endParaRPr>
          </a:p>
          <a:p>
            <a:pPr lvl="0" algn="just">
              <a:lnSpc>
                <a:spcPct val="130000"/>
              </a:lnSpc>
              <a:buClrTx/>
              <a:buSzTx/>
              <a:buFontTx/>
            </a:pPr>
            <a:endParaRPr lang="zh-CN" altLang="zh-CN" sz="1400" b="1" kern="100" dirty="0" smtClean="0">
              <a:solidFill>
                <a:schemeClr val="bg1">
                  <a:lumMod val="50000"/>
                </a:schemeClr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Arial" panose="020B0604020202020204" pitchFamily="34" charset="0"/>
            </a:endParaRPr>
          </a:p>
        </p:txBody>
      </p:sp>
      <p:sp>
        <p:nvSpPr>
          <p:cNvPr id="39" name="矩形 38"/>
          <p:cNvSpPr/>
          <p:nvPr>
            <p:custDataLst>
              <p:tags r:id="rId4"/>
            </p:custDataLst>
          </p:nvPr>
        </p:nvSpPr>
        <p:spPr>
          <a:xfrm>
            <a:off x="3099435" y="3388360"/>
            <a:ext cx="1384300" cy="1395730"/>
          </a:xfrm>
          <a:prstGeom prst="rect">
            <a:avLst/>
          </a:prstGeom>
        </p:spPr>
        <p:txBody>
          <a:bodyPr wrap="square">
            <a:noAutofit/>
          </a:bodyPr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zh-CN" sz="1400" b="1" kern="100" dirty="0" smtClean="0">
                <a:solidFill>
                  <a:srgbClr val="D1232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门店</a:t>
            </a:r>
            <a:r>
              <a:rPr lang="en-US" altLang="zh-CN" sz="1400" b="1" kern="100" dirty="0" smtClean="0">
                <a:solidFill>
                  <a:srgbClr val="D1232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/</a:t>
            </a:r>
            <a:r>
              <a:rPr lang="zh-CN" altLang="en-US" sz="1400" b="1" kern="100" dirty="0" smtClean="0">
                <a:solidFill>
                  <a:srgbClr val="D1232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员工</a:t>
            </a:r>
            <a:endParaRPr lang="zh-CN" altLang="en-US" sz="1400" b="1" kern="100" dirty="0" smtClean="0">
              <a:solidFill>
                <a:srgbClr val="D12325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Arial" panose="020B0604020202020204" pitchFamily="34" charset="0"/>
            </a:endParaRPr>
          </a:p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en-US" sz="1400" b="1" kern="100" dirty="0" smtClean="0">
                <a:solidFill>
                  <a:srgbClr val="D1232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微信号</a:t>
            </a:r>
            <a:r>
              <a:rPr lang="zh-CN" altLang="en-US" sz="1400" b="1" kern="100" dirty="0" smtClean="0">
                <a:solidFill>
                  <a:srgbClr val="D1232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朋友圈</a:t>
            </a:r>
            <a:endParaRPr lang="zh-CN" altLang="zh-CN" sz="1400" b="1" kern="100" dirty="0" smtClean="0">
              <a:solidFill>
                <a:schemeClr val="bg1">
                  <a:lumMod val="50000"/>
                </a:schemeClr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Arial" panose="020B0604020202020204" pitchFamily="34" charset="0"/>
            </a:endParaRPr>
          </a:p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zh-CN" sz="1400" b="1" kern="100" dirty="0" smtClean="0">
                <a:solidFill>
                  <a:srgbClr val="D1232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一对一私发</a:t>
            </a:r>
            <a:endParaRPr lang="zh-CN" altLang="zh-CN" sz="1400" b="1" kern="100" dirty="0" smtClean="0">
              <a:solidFill>
                <a:srgbClr val="D12325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Arial" panose="020B0604020202020204" pitchFamily="34" charset="0"/>
            </a:endParaRPr>
          </a:p>
        </p:txBody>
      </p:sp>
      <p:sp>
        <p:nvSpPr>
          <p:cNvPr id="40" name="矩形 39"/>
          <p:cNvSpPr/>
          <p:nvPr>
            <p:custDataLst>
              <p:tags r:id="rId5"/>
            </p:custDataLst>
          </p:nvPr>
        </p:nvSpPr>
        <p:spPr>
          <a:xfrm>
            <a:off x="4629150" y="3388360"/>
            <a:ext cx="1651000" cy="1395730"/>
          </a:xfrm>
          <a:prstGeom prst="rect">
            <a:avLst/>
          </a:prstGeom>
        </p:spPr>
        <p:txBody>
          <a:bodyPr wrap="square">
            <a:noAutofit/>
          </a:bodyPr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zh-CN" sz="1400" b="1" kern="100" dirty="0" smtClean="0">
                <a:solidFill>
                  <a:schemeClr val="bg1">
                    <a:lumMod val="50000"/>
                  </a:schemeClr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门店</a:t>
            </a:r>
            <a:r>
              <a:rPr lang="en-US" altLang="zh-CN" sz="1400" b="1" kern="100" dirty="0" smtClean="0">
                <a:solidFill>
                  <a:schemeClr val="bg1">
                    <a:lumMod val="50000"/>
                  </a:schemeClr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/</a:t>
            </a:r>
            <a:r>
              <a:rPr lang="zh-CN" altLang="en-US" sz="1400" b="1" kern="100" dirty="0" smtClean="0">
                <a:solidFill>
                  <a:schemeClr val="bg1">
                    <a:lumMod val="50000"/>
                  </a:schemeClr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员工微信群</a:t>
            </a:r>
            <a:endParaRPr lang="zh-CN" altLang="en-US" sz="1400" b="1" kern="100" dirty="0" smtClean="0">
              <a:solidFill>
                <a:schemeClr val="bg1">
                  <a:lumMod val="50000"/>
                </a:schemeClr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Arial" panose="020B0604020202020204" pitchFamily="34" charset="0"/>
            </a:endParaRPr>
          </a:p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zh-CN" sz="1400" b="1" kern="100" dirty="0" smtClean="0">
                <a:solidFill>
                  <a:srgbClr val="D1232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多群分享</a:t>
            </a:r>
            <a:endParaRPr lang="zh-CN" altLang="zh-CN" sz="1400" b="1" kern="100" dirty="0" smtClean="0">
              <a:solidFill>
                <a:srgbClr val="D12325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Arial" panose="020B0604020202020204" pitchFamily="34" charset="0"/>
            </a:endParaRPr>
          </a:p>
        </p:txBody>
      </p:sp>
      <p:sp>
        <p:nvSpPr>
          <p:cNvPr id="42" name="矩形 41"/>
          <p:cNvSpPr/>
          <p:nvPr>
            <p:custDataLst>
              <p:tags r:id="rId6"/>
            </p:custDataLst>
          </p:nvPr>
        </p:nvSpPr>
        <p:spPr>
          <a:xfrm>
            <a:off x="6549390" y="3405505"/>
            <a:ext cx="1153160" cy="1395730"/>
          </a:xfrm>
          <a:prstGeom prst="rect">
            <a:avLst/>
          </a:prstGeom>
        </p:spPr>
        <p:txBody>
          <a:bodyPr wrap="square">
            <a:noAutofit/>
          </a:bodyPr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zh-CN" altLang="zh-CN" sz="1400" b="1" kern="100" dirty="0" smtClean="0">
                <a:solidFill>
                  <a:schemeClr val="bg1">
                    <a:lumMod val="50000"/>
                  </a:schemeClr>
                </a:solidFill>
                <a:uFillTx/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通过短视频快速传递门店活动信息</a:t>
            </a:r>
            <a:endParaRPr lang="zh-CN" altLang="zh-CN" sz="1400" b="1" kern="100" dirty="0" smtClean="0">
              <a:solidFill>
                <a:schemeClr val="bg1">
                  <a:lumMod val="50000"/>
                </a:schemeClr>
              </a:solidFill>
              <a:uFillTx/>
              <a:latin typeface="思源黑体 CN Normal" panose="020B0400000000000000" charset="-122"/>
              <a:ea typeface="思源黑体 CN Normal" panose="020B0400000000000000" charset="-122"/>
              <a:sym typeface="Arial" panose="020B0604020202020204" pitchFamily="34" charset="0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8578850" y="1976120"/>
            <a:ext cx="3088640" cy="603250"/>
            <a:chOff x="899" y="2149"/>
            <a:chExt cx="4864" cy="950"/>
          </a:xfrm>
          <a:solidFill>
            <a:srgbClr val="EC243A"/>
          </a:solidFill>
        </p:grpSpPr>
        <p:sp>
          <p:nvSpPr>
            <p:cNvPr id="50" name="圆角矩形 49"/>
            <p:cNvSpPr/>
            <p:nvPr/>
          </p:nvSpPr>
          <p:spPr>
            <a:xfrm>
              <a:off x="899" y="2149"/>
              <a:ext cx="4864" cy="95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>
              <p:custDataLst>
                <p:tags r:id="rId7"/>
              </p:custDataLst>
            </p:nvPr>
          </p:nvSpPr>
          <p:spPr>
            <a:xfrm>
              <a:off x="989" y="2268"/>
              <a:ext cx="4774" cy="582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Autofit/>
            </a:bodyPr>
            <a:lstStyle>
              <a:defPPr>
                <a:defRPr lang="zh-CN"/>
              </a:defPPr>
              <a:lvl1pPr algn="ctr" eaLnBrk="1" hangingPunct="1">
                <a:defRPr sz="1800" b="1">
                  <a:latin typeface="Arial" panose="020B0604020202020204" pitchFamily="34" charset="0"/>
                  <a:ea typeface="黑体" panose="02010609060101010101" charset="-122"/>
                  <a:cs typeface="+mn-ea"/>
                </a:defRPr>
              </a:lvl1pPr>
              <a:lvl2pPr marL="742950" indent="-285750">
                <a:defRPr>
                  <a:ea typeface="宋体" panose="02010600030101010101" pitchFamily="2" charset="-122"/>
                </a:defRPr>
              </a:lvl2pPr>
              <a:lvl3pPr marL="1143000" indent="-228600">
                <a:defRPr>
                  <a:ea typeface="宋体" panose="02010600030101010101" pitchFamily="2" charset="-122"/>
                </a:defRPr>
              </a:lvl3pPr>
              <a:lvl4pPr marL="1600200" indent="-228600">
                <a:defRPr>
                  <a:ea typeface="宋体" panose="02010600030101010101" pitchFamily="2" charset="-122"/>
                </a:defRPr>
              </a:lvl4pPr>
              <a:lvl5pPr marL="2057400" indent="-228600">
                <a:defRPr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4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线下渠道</a:t>
              </a:r>
              <a:endPara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sp>
        <p:nvSpPr>
          <p:cNvPr id="53" name="矩形 52"/>
          <p:cNvSpPr/>
          <p:nvPr/>
        </p:nvSpPr>
        <p:spPr>
          <a:xfrm>
            <a:off x="8578850" y="2559050"/>
            <a:ext cx="3088640" cy="24765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8"/>
            </p:custDataLst>
          </p:nvPr>
        </p:nvSpPr>
        <p:spPr>
          <a:xfrm>
            <a:off x="8751570" y="2908300"/>
            <a:ext cx="2783205" cy="1395730"/>
          </a:xfrm>
          <a:prstGeom prst="rect">
            <a:avLst/>
          </a:prstGeom>
        </p:spPr>
        <p:txBody>
          <a:bodyPr wrap="square">
            <a:noAutofit/>
          </a:bodyPr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400" dirty="0">
                <a:solidFill>
                  <a:srgbClr val="D12325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门店海报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，</a:t>
            </a:r>
            <a:r>
              <a:rPr lang="zh-CN" altLang="en-US" sz="1400" dirty="0">
                <a:solidFill>
                  <a:srgbClr val="D12325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导购推荐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、易拉宝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地推、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DM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单页、包装袋、周边产品等印制小程序码</a:t>
            </a:r>
            <a:endParaRPr lang="zh-CN" altLang="en-US" sz="1400" b="1" kern="100" dirty="0" smtClean="0">
              <a:solidFill>
                <a:schemeClr val="bg1">
                  <a:lumMod val="50000"/>
                </a:schemeClr>
              </a:solidFill>
              <a:uFillTx/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24" name="图片 23" descr="00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6184900" y="2741295"/>
            <a:ext cx="1959610" cy="403225"/>
            <a:chOff x="1149" y="4769"/>
            <a:chExt cx="1691" cy="635"/>
          </a:xfrm>
          <a:solidFill>
            <a:srgbClr val="0B0E4F"/>
          </a:solidFill>
        </p:grpSpPr>
        <p:sp>
          <p:nvSpPr>
            <p:cNvPr id="8" name="圆角矩形 7"/>
            <p:cNvSpPr/>
            <p:nvPr/>
          </p:nvSpPr>
          <p:spPr>
            <a:xfrm>
              <a:off x="1149" y="4769"/>
              <a:ext cx="1691" cy="63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231" y="4797"/>
              <a:ext cx="1446" cy="580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p>
              <a:pPr algn="ctr"/>
              <a:r>
                <a:rPr lang="zh-CN" altLang="th-TH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Bold" panose="020B0800000000000000" charset="-122"/>
                  <a:sym typeface="+mn-ea"/>
                </a:rPr>
                <a:t>视频号</a:t>
              </a:r>
              <a:r>
                <a:rPr lang="en-US" altLang="zh-CN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Bold" panose="020B0800000000000000" charset="-122"/>
                  <a:sym typeface="+mn-ea"/>
                </a:rPr>
                <a:t>/</a:t>
              </a:r>
              <a:r>
                <a:rPr lang="zh-CN" altLang="en-US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Bold" panose="020B0800000000000000" charset="-122"/>
                  <a:sym typeface="+mn-ea"/>
                </a:rPr>
                <a:t>抖音号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endParaRPr>
            </a:p>
          </p:txBody>
        </p:sp>
      </p:grpSp>
      <p:sp>
        <p:nvSpPr>
          <p:cNvPr id="5" name="圆角矩形 4"/>
          <p:cNvSpPr/>
          <p:nvPr>
            <p:custDataLst>
              <p:tags r:id="rId10"/>
            </p:custDataLst>
          </p:nvPr>
        </p:nvSpPr>
        <p:spPr>
          <a:xfrm>
            <a:off x="275590" y="0"/>
            <a:ext cx="494665" cy="75565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文本框 66"/>
          <p:cNvSpPr txBox="1"/>
          <p:nvPr/>
        </p:nvSpPr>
        <p:spPr>
          <a:xfrm>
            <a:off x="893445" y="328295"/>
            <a:ext cx="704850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sz="2800" kern="0" dirty="0"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线上</a:t>
            </a:r>
            <a:r>
              <a:rPr sz="2800" kern="0" dirty="0"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重点推广渠道</a:t>
            </a:r>
            <a:r>
              <a:rPr lang="zh-CN" sz="2800" kern="0" dirty="0"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展示</a:t>
            </a:r>
            <a:endParaRPr lang="zh-CN" sz="2800" b="1" kern="0" dirty="0">
              <a:solidFill>
                <a:srgbClr val="D12325"/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pic>
        <p:nvPicPr>
          <p:cNvPr id="24" name="图片 23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pic>
        <p:nvPicPr>
          <p:cNvPr id="3" name="图片 2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50" y="1751965"/>
            <a:ext cx="2178050" cy="40811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6" name="标题 1"/>
          <p:cNvSpPr txBox="1"/>
          <p:nvPr/>
        </p:nvSpPr>
        <p:spPr>
          <a:xfrm>
            <a:off x="647065" y="5872480"/>
            <a:ext cx="1478280" cy="443230"/>
          </a:xfrm>
          <a:prstGeom prst="rect">
            <a:avLst/>
          </a:prstGeom>
        </p:spPr>
        <p:txBody>
          <a:bodyPr vert="horz" anchor="ctr">
            <a:normAutofit fontScale="90000"/>
          </a:bodyPr>
          <a:p>
            <a:pPr lvl="0"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60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+mj-cs"/>
              </a:rPr>
              <a:t>公众号推文宣传</a:t>
            </a:r>
            <a:endParaRPr lang="zh-CN" altLang="en-US" sz="1600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+mj-cs"/>
            </a:endParaRPr>
          </a:p>
        </p:txBody>
      </p:sp>
      <p:pic>
        <p:nvPicPr>
          <p:cNvPr id="5" name="图片 4" descr="167b3d57711cc207af8c9735c4201a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635" y="1755775"/>
            <a:ext cx="2144395" cy="40881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标题 1"/>
          <p:cNvSpPr txBox="1"/>
          <p:nvPr/>
        </p:nvSpPr>
        <p:spPr>
          <a:xfrm>
            <a:off x="2867660" y="5829935"/>
            <a:ext cx="1478280" cy="443230"/>
          </a:xfrm>
          <a:prstGeom prst="rect">
            <a:avLst/>
          </a:prstGeom>
        </p:spPr>
        <p:txBody>
          <a:bodyPr vert="horz" anchor="ctr">
            <a:normAutofit fontScale="90000"/>
          </a:bodyPr>
          <a:p>
            <a:pPr lvl="0"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60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+mj-cs"/>
              </a:rPr>
              <a:t>小程序首页宣传</a:t>
            </a:r>
            <a:endParaRPr lang="zh-CN" altLang="en-US" sz="1600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+mj-cs"/>
            </a:endParaRPr>
          </a:p>
        </p:txBody>
      </p:sp>
      <p:pic>
        <p:nvPicPr>
          <p:cNvPr id="11" name="图片 10" descr="9bd732d7b81cb8b94769c458c1178b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9885" y="1713230"/>
            <a:ext cx="2038350" cy="40544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标题 1"/>
          <p:cNvSpPr txBox="1"/>
          <p:nvPr/>
        </p:nvSpPr>
        <p:spPr>
          <a:xfrm>
            <a:off x="9719310" y="5767705"/>
            <a:ext cx="1478280" cy="443230"/>
          </a:xfrm>
          <a:prstGeom prst="rect">
            <a:avLst/>
          </a:prstGeom>
        </p:spPr>
        <p:txBody>
          <a:bodyPr vert="horz" anchor="ctr">
            <a:normAutofit fontScale="90000"/>
          </a:bodyPr>
          <a:p>
            <a:pPr lvl="0"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60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+mj-cs"/>
              </a:rPr>
              <a:t>视频号宣传</a:t>
            </a:r>
            <a:endParaRPr lang="zh-CN" altLang="en-US" sz="1600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+mj-cs"/>
            </a:endParaRPr>
          </a:p>
        </p:txBody>
      </p:sp>
      <p:pic>
        <p:nvPicPr>
          <p:cNvPr id="14" name="图片 13" descr="e2cf72b984f0fc5aee3d0ac9d7e5d91"/>
          <p:cNvPicPr>
            <a:picLocks noChangeAspect="1"/>
          </p:cNvPicPr>
          <p:nvPr/>
        </p:nvPicPr>
        <p:blipFill>
          <a:blip r:embed="rId5"/>
          <a:srcRect t="2636" b="5272"/>
          <a:stretch>
            <a:fillRect/>
          </a:stretch>
        </p:blipFill>
        <p:spPr>
          <a:xfrm>
            <a:off x="4812030" y="1765935"/>
            <a:ext cx="2137410" cy="4157980"/>
          </a:xfrm>
          <a:prstGeom prst="rect">
            <a:avLst/>
          </a:prstGeom>
        </p:spPr>
      </p:pic>
      <p:sp>
        <p:nvSpPr>
          <p:cNvPr id="15" name="标题 1"/>
          <p:cNvSpPr txBox="1"/>
          <p:nvPr/>
        </p:nvSpPr>
        <p:spPr>
          <a:xfrm>
            <a:off x="5213985" y="5805805"/>
            <a:ext cx="1736090" cy="467995"/>
          </a:xfrm>
          <a:prstGeom prst="rect">
            <a:avLst/>
          </a:prstGeom>
        </p:spPr>
        <p:txBody>
          <a:bodyPr vert="horz" anchor="ctr">
            <a:normAutofit fontScale="80000"/>
          </a:bodyPr>
          <a:p>
            <a:pPr lvl="0"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60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+mj-cs"/>
              </a:rPr>
              <a:t>门店微信朋友圈宣传</a:t>
            </a:r>
            <a:endParaRPr lang="zh-CN" altLang="en-US" sz="1600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+mj-cs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805" y="1741805"/>
            <a:ext cx="2291080" cy="40881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标题 1"/>
          <p:cNvSpPr txBox="1"/>
          <p:nvPr/>
        </p:nvSpPr>
        <p:spPr>
          <a:xfrm>
            <a:off x="7369810" y="5796280"/>
            <a:ext cx="1478280" cy="443230"/>
          </a:xfrm>
          <a:prstGeom prst="rect">
            <a:avLst/>
          </a:prstGeom>
        </p:spPr>
        <p:txBody>
          <a:bodyPr vert="horz" anchor="ctr">
            <a:normAutofit fontScale="90000"/>
          </a:bodyPr>
          <a:p>
            <a:pPr lvl="0"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60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+mj-cs"/>
              </a:rPr>
              <a:t>微信群宣传</a:t>
            </a:r>
            <a:endParaRPr lang="zh-CN" altLang="en-US" sz="1600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+mj-cs"/>
            </a:endParaRPr>
          </a:p>
        </p:txBody>
      </p:sp>
      <p:pic>
        <p:nvPicPr>
          <p:cNvPr id="35" name="图片 34" descr="千库网_简单点赞笑脸插画_元素编号11942104 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4860" y="2835910"/>
            <a:ext cx="1186180" cy="11861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圆角矩形 9"/>
          <p:cNvSpPr/>
          <p:nvPr>
            <p:custDataLst>
              <p:tags r:id="rId8"/>
            </p:custDataLst>
          </p:nvPr>
        </p:nvSpPr>
        <p:spPr>
          <a:xfrm>
            <a:off x="275590" y="0"/>
            <a:ext cx="494665" cy="75565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文本框 66"/>
          <p:cNvSpPr txBox="1"/>
          <p:nvPr/>
        </p:nvSpPr>
        <p:spPr>
          <a:xfrm>
            <a:off x="770255" y="252730"/>
            <a:ext cx="704850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sz="2800" kern="0" dirty="0"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门店</a:t>
            </a:r>
            <a:r>
              <a:rPr sz="2800" kern="0" dirty="0"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重点推广渠道</a:t>
            </a:r>
            <a:r>
              <a:rPr lang="zh-CN" sz="2800" kern="0" dirty="0"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展示</a:t>
            </a:r>
            <a:endParaRPr lang="zh-CN" sz="2800" b="1" kern="0" dirty="0">
              <a:solidFill>
                <a:srgbClr val="D12325"/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pic>
        <p:nvPicPr>
          <p:cNvPr id="24" name="图片 23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sp>
        <p:nvSpPr>
          <p:cNvPr id="56" name="标题 1"/>
          <p:cNvSpPr txBox="1"/>
          <p:nvPr/>
        </p:nvSpPr>
        <p:spPr>
          <a:xfrm>
            <a:off x="1218565" y="5544185"/>
            <a:ext cx="1478280" cy="443230"/>
          </a:xfrm>
          <a:prstGeom prst="rect">
            <a:avLst/>
          </a:prstGeom>
        </p:spPr>
        <p:txBody>
          <a:bodyPr vert="horz" anchor="ctr">
            <a:normAutofit fontScale="90000"/>
          </a:bodyPr>
          <a:p>
            <a:pPr lvl="0"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60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+mj-cs"/>
              </a:rPr>
              <a:t>门店收银台处</a:t>
            </a:r>
            <a:endParaRPr lang="zh-CN" altLang="en-US" sz="1600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+mj-cs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4315460" y="5561965"/>
            <a:ext cx="1478280" cy="443230"/>
          </a:xfrm>
          <a:prstGeom prst="rect">
            <a:avLst/>
          </a:prstGeom>
        </p:spPr>
        <p:txBody>
          <a:bodyPr vert="horz" anchor="ctr">
            <a:normAutofit fontScale="90000"/>
          </a:bodyPr>
          <a:p>
            <a:pPr lvl="0"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60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+mj-cs"/>
              </a:rPr>
              <a:t>门店易拉宝</a:t>
            </a:r>
            <a:endParaRPr lang="zh-CN" altLang="en-US" sz="1600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+mj-cs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9776460" y="5542915"/>
            <a:ext cx="1478280" cy="443230"/>
          </a:xfrm>
          <a:prstGeom prst="rect">
            <a:avLst/>
          </a:prstGeom>
        </p:spPr>
        <p:txBody>
          <a:bodyPr vert="horz" anchor="ctr">
            <a:normAutofit fontScale="90000"/>
          </a:bodyPr>
          <a:p>
            <a:pPr lvl="0"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60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+mj-cs"/>
              </a:rPr>
              <a:t>门店进出口</a:t>
            </a:r>
            <a:endParaRPr lang="zh-CN" altLang="en-US" sz="1600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+mj-cs"/>
            </a:endParaRPr>
          </a:p>
        </p:txBody>
      </p:sp>
      <p:sp>
        <p:nvSpPr>
          <p:cNvPr id="34" name="标题 1"/>
          <p:cNvSpPr txBox="1"/>
          <p:nvPr/>
        </p:nvSpPr>
        <p:spPr>
          <a:xfrm>
            <a:off x="6510020" y="5561965"/>
            <a:ext cx="1478280" cy="443230"/>
          </a:xfrm>
          <a:prstGeom prst="rect">
            <a:avLst/>
          </a:prstGeom>
        </p:spPr>
        <p:txBody>
          <a:bodyPr vert="horz" anchor="ctr">
            <a:normAutofit fontScale="90000"/>
          </a:bodyPr>
          <a:p>
            <a:pPr lvl="0"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60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+mj-cs"/>
              </a:rPr>
              <a:t>商品出场</a:t>
            </a:r>
            <a:r>
              <a:rPr lang="en-US" altLang="zh-CN" sz="160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+mj-cs"/>
              </a:rPr>
              <a:t>/</a:t>
            </a:r>
            <a:r>
              <a:rPr lang="zh-CN" altLang="en-US" sz="160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+mj-cs"/>
              </a:rPr>
              <a:t>地贴</a:t>
            </a:r>
            <a:endParaRPr lang="zh-CN" altLang="en-US" sz="1600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+mj-cs"/>
            </a:endParaRPr>
          </a:p>
        </p:txBody>
      </p:sp>
      <p:pic>
        <p:nvPicPr>
          <p:cNvPr id="2" name="图片 1" descr="1fdb9e54f255fe11ff0219f19f62ff0"/>
          <p:cNvPicPr>
            <a:picLocks noChangeAspect="1"/>
          </p:cNvPicPr>
          <p:nvPr/>
        </p:nvPicPr>
        <p:blipFill>
          <a:blip r:embed="rId2"/>
          <a:srcRect l="13961" r="29808"/>
          <a:stretch>
            <a:fillRect/>
          </a:stretch>
        </p:blipFill>
        <p:spPr>
          <a:xfrm>
            <a:off x="673100" y="1598930"/>
            <a:ext cx="2999740" cy="4001770"/>
          </a:xfrm>
          <a:prstGeom prst="rect">
            <a:avLst/>
          </a:prstGeom>
        </p:spPr>
      </p:pic>
      <p:pic>
        <p:nvPicPr>
          <p:cNvPr id="4" name="图片 3" descr="7afef5cf1a34f94812f4d1ca66a07e6"/>
          <p:cNvPicPr>
            <a:picLocks noChangeAspect="1"/>
          </p:cNvPicPr>
          <p:nvPr/>
        </p:nvPicPr>
        <p:blipFill>
          <a:blip r:embed="rId3"/>
          <a:srcRect l="6785" r="54993"/>
          <a:stretch>
            <a:fillRect/>
          </a:stretch>
        </p:blipFill>
        <p:spPr>
          <a:xfrm>
            <a:off x="3829685" y="1598930"/>
            <a:ext cx="2038985" cy="4001135"/>
          </a:xfrm>
          <a:prstGeom prst="rect">
            <a:avLst/>
          </a:prstGeom>
        </p:spPr>
      </p:pic>
      <p:pic>
        <p:nvPicPr>
          <p:cNvPr id="7" name="图片 6" descr="b1f2d16216ea94e94f739fbe4d89c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5520" y="1598930"/>
            <a:ext cx="2247265" cy="40011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8535" y="1598930"/>
            <a:ext cx="3000375" cy="4001770"/>
          </a:xfrm>
          <a:prstGeom prst="rect">
            <a:avLst/>
          </a:prstGeom>
        </p:spPr>
      </p:pic>
      <p:sp>
        <p:nvSpPr>
          <p:cNvPr id="10" name="圆角矩形 9"/>
          <p:cNvSpPr/>
          <p:nvPr>
            <p:custDataLst>
              <p:tags r:id="rId6"/>
            </p:custDataLst>
          </p:nvPr>
        </p:nvSpPr>
        <p:spPr>
          <a:xfrm>
            <a:off x="275590" y="0"/>
            <a:ext cx="494665" cy="75565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文本框 66"/>
          <p:cNvSpPr txBox="1"/>
          <p:nvPr/>
        </p:nvSpPr>
        <p:spPr>
          <a:xfrm>
            <a:off x="855345" y="347345"/>
            <a:ext cx="704850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主题门店物料</a:t>
            </a:r>
            <a:r>
              <a:rPr lang="en-US" altLang="zh-CN" sz="2800" b="1" dirty="0">
                <a:solidFill>
                  <a:schemeClr val="tx1">
                    <a:lumMod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—</a:t>
            </a:r>
            <a:r>
              <a:rPr lang="zh-CN" altLang="en-US" sz="2000" b="1" dirty="0">
                <a:solidFill>
                  <a:srgbClr val="D12325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lang="zh-CN" altLang="en-US" sz="2000" b="1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营造节日氛围，刺激消费</a:t>
            </a:r>
            <a:endParaRPr lang="zh-CN" altLang="en-US" sz="2000" b="1" dirty="0">
              <a:solidFill>
                <a:srgbClr val="EC243A"/>
              </a:solidFill>
              <a:latin typeface="思源黑体 CN Bold" panose="020B0800000000000000" charset="-122"/>
              <a:ea typeface="思源黑体 CN Bold" panose="020B0800000000000000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4010" y="1791970"/>
            <a:ext cx="2735580" cy="32727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495" y="1991360"/>
            <a:ext cx="4826000" cy="30638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8620" y="2219325"/>
            <a:ext cx="3685540" cy="2816860"/>
          </a:xfrm>
          <a:prstGeom prst="rect">
            <a:avLst/>
          </a:prstGeom>
        </p:spPr>
      </p:pic>
      <p:sp>
        <p:nvSpPr>
          <p:cNvPr id="6" name="TextBox 2"/>
          <p:cNvSpPr txBox="1"/>
          <p:nvPr>
            <p:custDataLst>
              <p:tags r:id="rId4"/>
            </p:custDataLst>
          </p:nvPr>
        </p:nvSpPr>
        <p:spPr>
          <a:xfrm>
            <a:off x="989965" y="5685155"/>
            <a:ext cx="6340475" cy="3568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zh-CN" b="1" spc="150" dirty="0"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【思迅微商店】公众号后台回复关键词【</a:t>
            </a:r>
            <a:r>
              <a:rPr lang="zh-CN" altLang="zh-CN" b="1" spc="150" dirty="0">
                <a:solidFill>
                  <a:srgbClr val="EC243A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物料</a:t>
            </a:r>
            <a:r>
              <a:rPr lang="zh-CN" altLang="zh-CN" b="1" spc="150" dirty="0"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】获取</a:t>
            </a:r>
            <a:endParaRPr lang="zh-CN" altLang="zh-CN" b="1" spc="150" dirty="0">
              <a:latin typeface="思源黑体 CN Normal" panose="020B0400000000000000" charset="-122"/>
              <a:ea typeface="思源黑体 CN Normal" panose="020B0400000000000000" charset="-122"/>
              <a:cs typeface="思源黑体 CN Bold" panose="020B0800000000000000" charset="-122"/>
              <a:sym typeface="+mn-lt"/>
            </a:endParaRPr>
          </a:p>
        </p:txBody>
      </p:sp>
      <p:pic>
        <p:nvPicPr>
          <p:cNvPr id="24" name="图片 23" descr="0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sp>
        <p:nvSpPr>
          <p:cNvPr id="4" name="圆角矩形 3"/>
          <p:cNvSpPr/>
          <p:nvPr>
            <p:custDataLst>
              <p:tags r:id="rId6"/>
            </p:custDataLst>
          </p:nvPr>
        </p:nvSpPr>
        <p:spPr>
          <a:xfrm>
            <a:off x="275590" y="0"/>
            <a:ext cx="494665" cy="75565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文本框 66"/>
          <p:cNvSpPr txBox="1"/>
          <p:nvPr/>
        </p:nvSpPr>
        <p:spPr>
          <a:xfrm>
            <a:off x="874395" y="342265"/>
            <a:ext cx="704850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主题门店物料</a:t>
            </a:r>
            <a:r>
              <a:rPr lang="en-US" altLang="zh-CN" sz="2800" b="1" dirty="0">
                <a:solidFill>
                  <a:schemeClr val="tx1">
                    <a:lumMod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—</a:t>
            </a:r>
            <a:r>
              <a:rPr lang="zh-CN" altLang="en-US" sz="2000" b="1" dirty="0">
                <a:solidFill>
                  <a:srgbClr val="D12325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lang="zh-CN" altLang="en-US" sz="2000" b="1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营造节日氛围，刺激消费</a:t>
            </a:r>
            <a:endParaRPr lang="zh-CN" altLang="en-US" sz="2000" b="1" dirty="0">
              <a:solidFill>
                <a:srgbClr val="EC243A"/>
              </a:solidFill>
              <a:latin typeface="思源黑体 CN Bold" panose="020B0800000000000000" charset="-122"/>
              <a:ea typeface="思源黑体 CN Bold" panose="020B0800000000000000" charset="-122"/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00210" y="1588770"/>
            <a:ext cx="2557780" cy="4496435"/>
          </a:xfrm>
          <a:prstGeom prst="rect">
            <a:avLst/>
          </a:prstGeom>
        </p:spPr>
      </p:pic>
      <p:sp>
        <p:nvSpPr>
          <p:cNvPr id="12" name="TextBox 2"/>
          <p:cNvSpPr txBox="1"/>
          <p:nvPr>
            <p:custDataLst>
              <p:tags r:id="rId2"/>
            </p:custDataLst>
          </p:nvPr>
        </p:nvSpPr>
        <p:spPr>
          <a:xfrm>
            <a:off x="6115050" y="6244590"/>
            <a:ext cx="6340475" cy="3568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zh-CN" b="1" spc="150" dirty="0"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【思迅微商店】公众号后台回复关键词【</a:t>
            </a:r>
            <a:r>
              <a:rPr lang="zh-CN" altLang="zh-CN" b="1" spc="150" dirty="0">
                <a:solidFill>
                  <a:srgbClr val="EC243A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物料</a:t>
            </a:r>
            <a:r>
              <a:rPr lang="zh-CN" altLang="zh-CN" b="1" spc="150" dirty="0"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】获取</a:t>
            </a:r>
            <a:endParaRPr lang="zh-CN" altLang="zh-CN" b="1" spc="150" dirty="0">
              <a:latin typeface="思源黑体 CN Normal" panose="020B0400000000000000" charset="-122"/>
              <a:ea typeface="思源黑体 CN Normal" panose="020B0400000000000000" charset="-122"/>
              <a:cs typeface="思源黑体 CN Bold" panose="020B0800000000000000" charset="-122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65" y="2226945"/>
            <a:ext cx="3994150" cy="3291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1520" y="864235"/>
            <a:ext cx="1442085" cy="58515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5250" y="1588770"/>
            <a:ext cx="2550795" cy="4495800"/>
          </a:xfrm>
          <a:prstGeom prst="rect">
            <a:avLst/>
          </a:prstGeom>
        </p:spPr>
      </p:pic>
      <p:pic>
        <p:nvPicPr>
          <p:cNvPr id="24" name="图片 23" descr="0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sp>
        <p:nvSpPr>
          <p:cNvPr id="10" name="圆角矩形 9"/>
          <p:cNvSpPr/>
          <p:nvPr>
            <p:custDataLst>
              <p:tags r:id="rId7"/>
            </p:custDataLst>
          </p:nvPr>
        </p:nvSpPr>
        <p:spPr>
          <a:xfrm>
            <a:off x="275590" y="0"/>
            <a:ext cx="494665" cy="75565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文本框 66"/>
          <p:cNvSpPr txBox="1"/>
          <p:nvPr/>
        </p:nvSpPr>
        <p:spPr>
          <a:xfrm>
            <a:off x="845820" y="396875"/>
            <a:ext cx="704850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教你快速输出海报</a:t>
            </a:r>
            <a:r>
              <a:rPr lang="en-US" altLang="zh-CN" sz="2800" b="1" dirty="0">
                <a:solidFill>
                  <a:schemeClr val="tx1">
                    <a:lumMod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/</a:t>
            </a:r>
            <a:r>
              <a:rPr lang="zh-CN" altLang="en-US" sz="2800" b="1" dirty="0">
                <a:solidFill>
                  <a:schemeClr val="tx1">
                    <a:lumMod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文案</a:t>
            </a:r>
            <a:endParaRPr lang="zh-CN" altLang="en-US" sz="2000" b="1" dirty="0">
              <a:solidFill>
                <a:srgbClr val="D12325"/>
              </a:solidFill>
              <a:latin typeface="思源黑体 CN Bold" panose="020B0800000000000000" charset="-122"/>
              <a:ea typeface="思源黑体 CN Bold" panose="020B0800000000000000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202180" y="1645920"/>
            <a:ext cx="6904355" cy="3495675"/>
            <a:chOff x="4539" y="3091"/>
            <a:chExt cx="10873" cy="5505"/>
          </a:xfrm>
        </p:grpSpPr>
        <p:sp>
          <p:nvSpPr>
            <p:cNvPr id="3" name="TextBox 2"/>
            <p:cNvSpPr txBox="1"/>
            <p:nvPr>
              <p:custDataLst>
                <p:tags r:id="rId1"/>
              </p:custDataLst>
            </p:nvPr>
          </p:nvSpPr>
          <p:spPr>
            <a:xfrm>
              <a:off x="5427" y="3091"/>
              <a:ext cx="9985" cy="56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defRPr/>
              </a:pPr>
              <a:r>
                <a:rPr lang="zh-CN" altLang="en-US" sz="2400" spc="150" dirty="0">
                  <a:solidFill>
                    <a:srgbClr val="EC243A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+mn-lt"/>
                </a:rPr>
                <a:t>会打字就能用的作图软件</a:t>
              </a:r>
              <a:endPara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323" y="3816"/>
              <a:ext cx="9844" cy="23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fontAlgn="auto">
                <a:lnSpc>
                  <a:spcPct val="150000"/>
                </a:lnSpc>
              </a:pPr>
              <a:r>
                <a:rPr lang="zh-CN" altLang="en-US" sz="2000" b="1" spc="200">
                  <a:solidFill>
                    <a:srgbClr val="0B0E4F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+mj-cs"/>
                  <a:sym typeface="Arial" panose="020B0604020202020204" pitchFamily="34" charset="0"/>
                </a:rPr>
                <a:t>创客贴</a:t>
              </a:r>
              <a:r>
                <a:rPr lang="zh-CN" altLang="en-US" sz="2000" b="1" spc="20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+mj-cs"/>
                  <a:sym typeface="Arial" panose="020B0604020202020204" pitchFamily="34" charset="0"/>
                </a:rPr>
                <a:t>：</a:t>
              </a:r>
              <a:r>
                <a:rPr lang="zh-CN" altLang="en-US" sz="2000"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  <a:hlinkClick r:id="rId2" action="ppaction://hlinkfile"/>
                </a:rPr>
                <a:t>https://www.chuangkit.com/</a:t>
              </a:r>
              <a:endParaRPr lang="zh-CN" altLang="en-US" sz="2000"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  <a:p>
              <a:pPr algn="l" fontAlgn="auto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sz="2000" b="1" spc="200">
                  <a:solidFill>
                    <a:srgbClr val="0B0E4F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+mj-cs"/>
                  <a:sym typeface="Arial" panose="020B0604020202020204" pitchFamily="34" charset="0"/>
                </a:rPr>
                <a:t>稿定设计</a:t>
              </a:r>
              <a:r>
                <a:rPr lang="zh-CN" altLang="en-US" sz="2000" b="1" spc="200">
                  <a:latin typeface="思源黑体 CN Medium" panose="020B0600000000000000" charset="-122"/>
                  <a:ea typeface="思源黑体 CN Medium" panose="020B0600000000000000" charset="-122"/>
                  <a:cs typeface="+mj-cs"/>
                  <a:sym typeface="Arial" panose="020B0604020202020204" pitchFamily="34" charset="0"/>
                </a:rPr>
                <a:t>：</a:t>
              </a:r>
              <a:r>
                <a:rPr lang="zh-CN" altLang="en-US" sz="2000"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  <a:hlinkClick r:id="rId3" action="ppaction://hlinkfile"/>
                </a:rPr>
                <a:t>https://www.gaoding.com/</a:t>
              </a:r>
              <a:endParaRPr lang="zh-CN" altLang="en-US" sz="2000"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  <a:hlinkClick r:id="rId3" action="ppaction://hlinkfile"/>
              </a:endParaRPr>
            </a:p>
            <a:p>
              <a:pPr algn="l" fontAlgn="auto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sz="2000" b="1" spc="200">
                  <a:solidFill>
                    <a:srgbClr val="0B0E4F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+mj-cs"/>
                  <a:sym typeface="Arial" panose="020B0604020202020204" pitchFamily="34" charset="0"/>
                </a:rPr>
                <a:t>图怪兽</a:t>
              </a:r>
              <a:r>
                <a:rPr lang="zh-CN" altLang="en-US" sz="2000" b="1" spc="200">
                  <a:latin typeface="思源黑体 CN Medium" panose="020B0600000000000000" charset="-122"/>
                  <a:ea typeface="思源黑体 CN Medium" panose="020B0600000000000000" charset="-122"/>
                  <a:cs typeface="+mj-cs"/>
                  <a:sym typeface="Arial" panose="020B0604020202020204" pitchFamily="34" charset="0"/>
                </a:rPr>
                <a:t>：</a:t>
              </a:r>
              <a:r>
                <a:rPr lang="zh-CN" altLang="en-US" sz="2000"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  <a:hlinkClick r:id="rId4" action="ppaction://hlinkfile"/>
                </a:rPr>
                <a:t>https://818ps.com/</a:t>
              </a:r>
              <a:endParaRPr lang="zh-CN" altLang="en-US" sz="20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10" name="TextBox 2"/>
            <p:cNvSpPr txBox="1"/>
            <p:nvPr>
              <p:custDataLst>
                <p:tags r:id="rId5"/>
              </p:custDataLst>
            </p:nvPr>
          </p:nvSpPr>
          <p:spPr>
            <a:xfrm>
              <a:off x="5326" y="7036"/>
              <a:ext cx="9985" cy="56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defRPr/>
              </a:pPr>
              <a:r>
                <a:rPr lang="zh-CN" altLang="en-US" sz="2400" b="1" spc="150" dirty="0">
                  <a:solidFill>
                    <a:srgbClr val="EC243A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+mn-lt"/>
                </a:rPr>
                <a:t>不会写文案，来这里找灵感</a:t>
              </a:r>
              <a:endPara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5326" y="7725"/>
              <a:ext cx="9841" cy="87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fontAlgn="auto">
                <a:lnSpc>
                  <a:spcPct val="150000"/>
                </a:lnSpc>
              </a:pPr>
              <a:r>
                <a:rPr lang="zh-CN" altLang="en-US" sz="2000" b="1" spc="200">
                  <a:solidFill>
                    <a:srgbClr val="0B0E4F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+mj-cs"/>
                  <a:sym typeface="Arial" panose="020B0604020202020204" pitchFamily="34" charset="0"/>
                </a:rPr>
                <a:t>搜狗微信搜索：</a:t>
              </a:r>
              <a:r>
                <a:rPr lang="zh-CN" altLang="en-US" sz="2000"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  <a:hlinkClick r:id="rId6" action="ppaction://hlinkfile"/>
                </a:rPr>
                <a:t>https://weixin.sogou.com/</a:t>
              </a:r>
              <a:endParaRPr lang="zh-CN" altLang="en-US" sz="2000" b="1" spc="2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+mj-cs"/>
                <a:sym typeface="Arial" panose="020B0604020202020204" pitchFamily="34" charset="0"/>
              </a:endParaRPr>
            </a:p>
          </p:txBody>
        </p:sp>
        <p:pic>
          <p:nvPicPr>
            <p:cNvPr id="4" name="图片 3" descr="标签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39" y="3166"/>
              <a:ext cx="650" cy="650"/>
            </a:xfrm>
            <a:prstGeom prst="rect">
              <a:avLst/>
            </a:prstGeom>
          </p:spPr>
        </p:pic>
        <p:pic>
          <p:nvPicPr>
            <p:cNvPr id="6" name="图片 5" descr="标签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73" y="7075"/>
              <a:ext cx="650" cy="650"/>
            </a:xfrm>
            <a:prstGeom prst="rect">
              <a:avLst/>
            </a:prstGeom>
          </p:spPr>
        </p:pic>
      </p:grpSp>
      <p:pic>
        <p:nvPicPr>
          <p:cNvPr id="24" name="图片 23" descr="00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sp>
        <p:nvSpPr>
          <p:cNvPr id="7" name="圆角矩形 6"/>
          <p:cNvSpPr/>
          <p:nvPr>
            <p:custDataLst>
              <p:tags r:id="rId9"/>
            </p:custDataLst>
          </p:nvPr>
        </p:nvSpPr>
        <p:spPr>
          <a:xfrm>
            <a:off x="275590" y="0"/>
            <a:ext cx="494665" cy="75565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51培训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rcRect t="6635" b="2063"/>
          <a:stretch>
            <a:fillRect/>
          </a:stretch>
        </p:blipFill>
        <p:spPr>
          <a:xfrm>
            <a:off x="0" y="-150495"/>
            <a:ext cx="12191365" cy="69983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337559" y="2370003"/>
            <a:ext cx="5516880" cy="1014730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altLang="en-US" sz="6000" dirty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四、如何看问题</a:t>
            </a:r>
            <a:endParaRPr lang="zh-CN" sz="6000" b="1" spc="100" dirty="0">
              <a:solidFill>
                <a:schemeClr val="bg1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6" name="图片 5" descr="微商店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570" y="4915535"/>
            <a:ext cx="1037590" cy="231140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3194685" y="3557270"/>
            <a:ext cx="5735955" cy="4083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210560" y="3582670"/>
            <a:ext cx="5643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>
              <a:defRPr/>
            </a:pPr>
            <a:r>
              <a:rPr lang="zh-CN" altLang="en-US" sz="1600" dirty="0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商家微商店运营</a:t>
            </a:r>
            <a:r>
              <a:rPr lang="en-US" altLang="zh-CN" sz="1600" dirty="0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“</a:t>
            </a:r>
            <a:r>
              <a:rPr lang="zh-CN" altLang="en-US" sz="1600" dirty="0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诊断</a:t>
            </a:r>
            <a:r>
              <a:rPr lang="en-US" altLang="zh-CN" sz="1600" dirty="0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”</a:t>
            </a:r>
            <a:r>
              <a:rPr lang="zh-CN" altLang="en-US" sz="1600" dirty="0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合集</a:t>
            </a:r>
            <a:endParaRPr lang="zh-CN" altLang="en-US" sz="1600" dirty="0">
              <a:solidFill>
                <a:schemeClr val="tx1"/>
              </a:soli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786948" y="4133850"/>
            <a:ext cx="2824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绕过别人踩</a:t>
            </a:r>
            <a:r>
              <a:rPr lang="zh-CN" altLang="en-US" sz="16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lt"/>
              </a:rPr>
              <a:t>过的坑，快速提升</a:t>
            </a:r>
            <a:endParaRPr lang="zh-CN" altLang="en-US" sz="16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" name="图片 23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pic>
        <p:nvPicPr>
          <p:cNvPr id="4" name="图片 3" descr="思迅微商店运营常见问题合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60" y="-17145"/>
            <a:ext cx="10520680" cy="693039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" name="图片 23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sp>
        <p:nvSpPr>
          <p:cNvPr id="29" name="文本框 28"/>
          <p:cNvSpPr txBox="1"/>
          <p:nvPr>
            <p:custDataLst>
              <p:tags r:id="rId2"/>
            </p:custDataLst>
          </p:nvPr>
        </p:nvSpPr>
        <p:spPr>
          <a:xfrm>
            <a:off x="1705610" y="2120900"/>
            <a:ext cx="8567420" cy="2999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zh-CN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如何分析数据</a:t>
            </a:r>
            <a:endParaRPr lang="zh-CN" altLang="zh-CN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zh-CN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一、进来商城的人多不多</a:t>
            </a:r>
            <a:r>
              <a:rPr lang="zh-CN" altLang="en-US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：</a:t>
            </a:r>
            <a:r>
              <a:rPr lang="zh-CN" altLang="zh-CN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不多就是曝光度不够，要增加宣传力度（数据状况）</a:t>
            </a:r>
            <a:endParaRPr lang="zh-CN" altLang="zh-CN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二、进来人，但是参与不多：选品问题</a:t>
            </a:r>
            <a:r>
              <a:rPr lang="en-US" altLang="zh-CN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/</a:t>
            </a:r>
            <a:r>
              <a:rPr lang="zh-CN" altLang="en-US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价格问题（看线下的商品销量排行）</a:t>
            </a:r>
            <a:endParaRPr lang="zh-CN" altLang="en-US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三、选品问题：更换产品，使用销量高的引流品（</a:t>
            </a:r>
            <a:r>
              <a:rPr lang="zh-CN" altLang="en-US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看线下的商品销量排行</a:t>
            </a:r>
            <a:r>
              <a:rPr lang="zh-CN" altLang="en-US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）</a:t>
            </a:r>
            <a:endParaRPr lang="zh-CN" altLang="en-US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四、价格问题：适当下降调整价格（看先下的客单价）</a:t>
            </a:r>
            <a:endParaRPr lang="zh-CN" altLang="en-US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 fontAlgn="auto">
              <a:lnSpc>
                <a:spcPct val="150000"/>
              </a:lnSpc>
            </a:pPr>
            <a:endParaRPr lang="zh-CN" altLang="en-US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进入消费者行为渠道分析（</a:t>
            </a:r>
            <a:r>
              <a:rPr lang="en-US" altLang="zh-CN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WE</a:t>
            </a:r>
            <a:r>
              <a:rPr lang="zh-CN" altLang="en-US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分析）</a:t>
            </a:r>
            <a:endParaRPr lang="zh-CN" altLang="en-US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文本框 66"/>
          <p:cNvSpPr txBox="1"/>
          <p:nvPr/>
        </p:nvSpPr>
        <p:spPr>
          <a:xfrm>
            <a:off x="902335" y="252730"/>
            <a:ext cx="704850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微商店行业案例一览</a:t>
            </a:r>
            <a:r>
              <a:rPr lang="en-US" altLang="zh-CN" sz="2800" b="1" dirty="0">
                <a:solidFill>
                  <a:schemeClr val="tx1">
                    <a:lumMod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—</a:t>
            </a:r>
            <a:r>
              <a:rPr lang="zh-CN" altLang="en-US" sz="2000" b="1" dirty="0">
                <a:solidFill>
                  <a:srgbClr val="D12325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 跟优秀商家学运营</a:t>
            </a:r>
            <a:endParaRPr lang="zh-CN" altLang="en-US" sz="2000" b="1" dirty="0">
              <a:solidFill>
                <a:srgbClr val="D12325"/>
              </a:solidFill>
              <a:latin typeface="思源黑体 CN Bold" panose="020B0800000000000000" charset="-122"/>
              <a:ea typeface="思源黑体 CN Bold" panose="020B0800000000000000" charset="-122"/>
              <a:cs typeface="+mn-ea"/>
              <a:sym typeface="+mn-lt"/>
            </a:endParaRPr>
          </a:p>
        </p:txBody>
      </p:sp>
      <p:pic>
        <p:nvPicPr>
          <p:cNvPr id="2" name="图片 1" descr="烘焙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54090" y="2471420"/>
            <a:ext cx="1764665" cy="1764665"/>
          </a:xfrm>
          <a:prstGeom prst="rect">
            <a:avLst/>
          </a:prstGeom>
        </p:spPr>
      </p:pic>
      <p:pic>
        <p:nvPicPr>
          <p:cNvPr id="4" name="图片 3" descr="酒饮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4070" y="2504440"/>
            <a:ext cx="1688465" cy="1682750"/>
          </a:xfrm>
          <a:prstGeom prst="rect">
            <a:avLst/>
          </a:prstGeom>
        </p:spPr>
      </p:pic>
      <p:pic>
        <p:nvPicPr>
          <p:cNvPr id="5" name="图片 4" descr="C:\Users\xiongyt\Desktop\案例\美妆：50014973空港美妆KG.png美妆：50014973空港美妆K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78458" y="2559685"/>
            <a:ext cx="1558925" cy="1558925"/>
          </a:xfrm>
          <a:prstGeom prst="rect">
            <a:avLst/>
          </a:prstGeom>
        </p:spPr>
      </p:pic>
      <p:pic>
        <p:nvPicPr>
          <p:cNvPr id="7" name="图片 6" descr="母婴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505" y="2437765"/>
            <a:ext cx="1740535" cy="1748790"/>
          </a:xfrm>
          <a:prstGeom prst="rect">
            <a:avLst/>
          </a:prstGeom>
        </p:spPr>
      </p:pic>
      <p:pic>
        <p:nvPicPr>
          <p:cNvPr id="8" name="图片 7" descr="C:\Users\xiongyt\Desktop\案例\商超：50002695啁末食光.png商超：50002695啁末食光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38200" y="2530475"/>
            <a:ext cx="1558925" cy="155892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169670" y="4186555"/>
            <a:ext cx="9398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>
                <a:latin typeface="思源黑体 CN Normal" panose="020B0400000000000000" charset="-122"/>
                <a:ea typeface="思源黑体 CN Normal" panose="020B0400000000000000" charset="-122"/>
              </a:rPr>
              <a:t>商超</a:t>
            </a:r>
            <a:endParaRPr lang="zh-CN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907030" y="4177030"/>
            <a:ext cx="9398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>
                <a:latin typeface="思源黑体 CN Normal" panose="020B0400000000000000" charset="-122"/>
                <a:ea typeface="思源黑体 CN Normal" panose="020B0400000000000000" charset="-122"/>
              </a:rPr>
              <a:t>母婴</a:t>
            </a:r>
            <a:endParaRPr lang="zh-CN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734560" y="4156710"/>
            <a:ext cx="9398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>
                <a:latin typeface="思源黑体 CN Normal" panose="020B0400000000000000" charset="-122"/>
                <a:ea typeface="思源黑体 CN Normal" panose="020B0400000000000000" charset="-122"/>
              </a:rPr>
              <a:t>生鲜</a:t>
            </a:r>
            <a:endParaRPr lang="zh-CN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591935" y="4156710"/>
            <a:ext cx="9398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>
                <a:latin typeface="思源黑体 CN Normal" panose="020B0400000000000000" charset="-122"/>
                <a:ea typeface="思源黑体 CN Normal" panose="020B0400000000000000" charset="-122"/>
              </a:rPr>
              <a:t>烘焙</a:t>
            </a:r>
            <a:endParaRPr lang="zh-CN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336280" y="4156710"/>
            <a:ext cx="9398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>
                <a:latin typeface="思源黑体 CN Normal" panose="020B0400000000000000" charset="-122"/>
                <a:ea typeface="思源黑体 CN Normal" panose="020B0400000000000000" charset="-122"/>
              </a:rPr>
              <a:t>美妆</a:t>
            </a:r>
            <a:endParaRPr lang="zh-CN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0092055" y="4137025"/>
            <a:ext cx="9398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>
                <a:latin typeface="思源黑体 CN Normal" panose="020B0400000000000000" charset="-122"/>
                <a:ea typeface="思源黑体 CN Normal" panose="020B0400000000000000" charset="-122"/>
              </a:rPr>
              <a:t>酒饮</a:t>
            </a:r>
            <a:endParaRPr lang="zh-CN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pic>
        <p:nvPicPr>
          <p:cNvPr id="24" name="图片 23" descr="0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292100" y="0"/>
            <a:ext cx="494665" cy="102743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7040" y="2438400"/>
            <a:ext cx="1797685" cy="17976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467995" y="555625"/>
          <a:ext cx="11259185" cy="609981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36015"/>
                <a:gridCol w="5474335"/>
                <a:gridCol w="4648835"/>
              </a:tblGrid>
              <a:tr h="487680">
                <a:tc gridSpan="3">
                  <a:txBody>
                    <a:bodyPr/>
                    <a:p>
                      <a:pPr lvl="1" algn="ctr"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dirty="0">
                          <a:latin typeface="思源黑体 CN Bold" panose="020B0800000000000000" charset="-122"/>
                          <a:ea typeface="思源黑体 CN Bold" panose="020B0800000000000000" charset="-122"/>
                          <a:sym typeface="微软雅黑" panose="020B0503020204020204" charset="-122"/>
                        </a:rPr>
                        <a:t>秒</a:t>
                      </a:r>
                      <a:r>
                        <a:rPr lang="en-US" altLang="zh-CN" sz="2400" dirty="0">
                          <a:latin typeface="思源黑体 CN Bold" panose="020B0800000000000000" charset="-122"/>
                          <a:ea typeface="思源黑体 CN Bold" panose="020B0800000000000000" charset="-122"/>
                          <a:sym typeface="微软雅黑" panose="020B0503020204020204" charset="-122"/>
                        </a:rPr>
                        <a:t>  </a:t>
                      </a:r>
                      <a:r>
                        <a:rPr lang="zh-CN" altLang="en-US" sz="2400" dirty="0">
                          <a:latin typeface="思源黑体 CN Bold" panose="020B0800000000000000" charset="-122"/>
                          <a:ea typeface="思源黑体 CN Bold" panose="020B0800000000000000" charset="-122"/>
                          <a:sym typeface="微软雅黑" panose="020B0503020204020204" charset="-122"/>
                        </a:rPr>
                        <a:t>杀</a:t>
                      </a:r>
                      <a:r>
                        <a:rPr lang="en-US" altLang="zh-CN" sz="2400" dirty="0">
                          <a:latin typeface="思源黑体 CN Bold" panose="020B0800000000000000" charset="-122"/>
                          <a:ea typeface="思源黑体 CN Bold" panose="020B0800000000000000" charset="-122"/>
                          <a:sym typeface="微软雅黑" panose="020B0503020204020204" charset="-122"/>
                        </a:rPr>
                        <a:t>  </a:t>
                      </a:r>
                      <a:r>
                        <a:rPr lang="zh-CN" altLang="en-US" sz="2400" dirty="0">
                          <a:latin typeface="思源黑体 CN Bold" panose="020B0800000000000000" charset="-122"/>
                          <a:ea typeface="思源黑体 CN Bold" panose="020B0800000000000000" charset="-122"/>
                          <a:sym typeface="微软雅黑" panose="020B0503020204020204" charset="-122"/>
                        </a:rPr>
                        <a:t>与</a:t>
                      </a:r>
                      <a:r>
                        <a:rPr lang="en-US" altLang="zh-CN" sz="2400" dirty="0">
                          <a:latin typeface="思源黑体 CN Bold" panose="020B0800000000000000" charset="-122"/>
                          <a:ea typeface="思源黑体 CN Bold" panose="020B0800000000000000" charset="-122"/>
                          <a:sym typeface="微软雅黑" panose="020B0503020204020204" charset="-122"/>
                        </a:rPr>
                        <a:t>  </a:t>
                      </a:r>
                      <a:r>
                        <a:rPr lang="zh-CN" altLang="en-US" sz="2400" dirty="0">
                          <a:latin typeface="思源黑体 CN Bold" panose="020B0800000000000000" charset="-122"/>
                          <a:ea typeface="思源黑体 CN Bold" panose="020B0800000000000000" charset="-122"/>
                          <a:sym typeface="微软雅黑" panose="020B0503020204020204" charset="-122"/>
                        </a:rPr>
                        <a:t>限</a:t>
                      </a:r>
                      <a:r>
                        <a:rPr lang="en-US" altLang="zh-CN" sz="2400" dirty="0">
                          <a:latin typeface="思源黑体 CN Bold" panose="020B0800000000000000" charset="-122"/>
                          <a:ea typeface="思源黑体 CN Bold" panose="020B0800000000000000" charset="-122"/>
                          <a:sym typeface="微软雅黑" panose="020B0503020204020204" charset="-122"/>
                        </a:rPr>
                        <a:t>  </a:t>
                      </a:r>
                      <a:r>
                        <a:rPr lang="zh-CN" altLang="en-US" sz="2400" dirty="0">
                          <a:latin typeface="思源黑体 CN Bold" panose="020B0800000000000000" charset="-122"/>
                          <a:ea typeface="思源黑体 CN Bold" panose="020B0800000000000000" charset="-122"/>
                          <a:sym typeface="微软雅黑" panose="020B0503020204020204" charset="-122"/>
                        </a:rPr>
                        <a:t>时</a:t>
                      </a:r>
                      <a:r>
                        <a:rPr lang="en-US" altLang="zh-CN" sz="2400" dirty="0">
                          <a:latin typeface="思源黑体 CN Bold" panose="020B0800000000000000" charset="-122"/>
                          <a:ea typeface="思源黑体 CN Bold" panose="020B0800000000000000" charset="-122"/>
                          <a:sym typeface="微软雅黑" panose="020B0503020204020204" charset="-122"/>
                        </a:rPr>
                        <a:t>  </a:t>
                      </a:r>
                      <a:r>
                        <a:rPr lang="zh-CN" altLang="en-US" sz="2400" dirty="0">
                          <a:latin typeface="思源黑体 CN Bold" panose="020B0800000000000000" charset="-122"/>
                          <a:ea typeface="思源黑体 CN Bold" panose="020B0800000000000000" charset="-122"/>
                          <a:sym typeface="微软雅黑" panose="020B0503020204020204" charset="-122"/>
                        </a:rPr>
                        <a:t>促</a:t>
                      </a:r>
                      <a:r>
                        <a:rPr lang="en-US" altLang="zh-CN" sz="2400" dirty="0">
                          <a:latin typeface="思源黑体 CN Bold" panose="020B0800000000000000" charset="-122"/>
                          <a:ea typeface="思源黑体 CN Bold" panose="020B0800000000000000" charset="-122"/>
                          <a:sym typeface="微软雅黑" panose="020B0503020204020204" charset="-122"/>
                        </a:rPr>
                        <a:t>  </a:t>
                      </a:r>
                      <a:r>
                        <a:rPr lang="zh-CN" altLang="en-US" sz="2400" dirty="0">
                          <a:latin typeface="思源黑体 CN Bold" panose="020B0800000000000000" charset="-122"/>
                          <a:ea typeface="思源黑体 CN Bold" panose="020B0800000000000000" charset="-122"/>
                          <a:sym typeface="微软雅黑" panose="020B0503020204020204" charset="-122"/>
                        </a:rPr>
                        <a:t>销</a:t>
                      </a:r>
                      <a:r>
                        <a:rPr lang="en-US" altLang="zh-CN" sz="2400" dirty="0">
                          <a:latin typeface="思源黑体 CN Bold" panose="020B0800000000000000" charset="-122"/>
                          <a:ea typeface="思源黑体 CN Bold" panose="020B0800000000000000" charset="-122"/>
                          <a:sym typeface="微软雅黑" panose="020B0503020204020204" charset="-122"/>
                        </a:rPr>
                        <a:t>  </a:t>
                      </a:r>
                      <a:r>
                        <a:rPr lang="zh-CN" altLang="en-US" sz="2400" dirty="0">
                          <a:latin typeface="思源黑体 CN Bold" panose="020B0800000000000000" charset="-122"/>
                          <a:ea typeface="思源黑体 CN Bold" panose="020B0800000000000000" charset="-122"/>
                          <a:sym typeface="微软雅黑" panose="020B0503020204020204" charset="-122"/>
                        </a:rPr>
                        <a:t>区</a:t>
                      </a:r>
                      <a:r>
                        <a:rPr lang="en-US" altLang="zh-CN" sz="2400" dirty="0">
                          <a:latin typeface="思源黑体 CN Bold" panose="020B0800000000000000" charset="-122"/>
                          <a:ea typeface="思源黑体 CN Bold" panose="020B0800000000000000" charset="-122"/>
                          <a:sym typeface="微软雅黑" panose="020B0503020204020204" charset="-122"/>
                        </a:rPr>
                        <a:t>  </a:t>
                      </a:r>
                      <a:r>
                        <a:rPr lang="zh-CN" altLang="en-US" sz="2400" dirty="0">
                          <a:latin typeface="思源黑体 CN Bold" panose="020B0800000000000000" charset="-122"/>
                          <a:ea typeface="思源黑体 CN Bold" panose="020B0800000000000000" charset="-122"/>
                          <a:sym typeface="微软雅黑" panose="020B0503020204020204" charset="-122"/>
                        </a:rPr>
                        <a:t>别</a:t>
                      </a:r>
                      <a:endParaRPr lang="zh-CN" altLang="en-US" sz="2400" spc="150" dirty="0">
                        <a:solidFill>
                          <a:schemeClr val="tx1"/>
                        </a:solidFill>
                        <a:latin typeface="思源黑体 CN Bold" panose="020B0800000000000000" charset="-122"/>
                        <a:ea typeface="思源黑体 CN Bold" panose="020B0800000000000000" charset="-122"/>
                        <a:cs typeface="思源黑体 CN Bold" panose="020B0800000000000000" charset="-122"/>
                      </a:endParaRPr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</a:tr>
              <a:tr h="421640">
                <a:tc>
                  <a:txBody>
                    <a:bodyPr/>
                    <a:p>
                      <a:pPr>
                        <a:buNone/>
                      </a:pPr>
                      <a:endParaRPr lang="zh-CN" altLang="en-US" sz="1800">
                        <a:solidFill>
                          <a:schemeClr val="tx1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2000" b="1">
                          <a:solidFill>
                            <a:schemeClr val="tx1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秒杀</a:t>
                      </a:r>
                      <a:endParaRPr lang="zh-CN" sz="2000" b="1">
                        <a:solidFill>
                          <a:schemeClr val="tx1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2000" b="1">
                          <a:solidFill>
                            <a:schemeClr val="tx1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限时促销</a:t>
                      </a:r>
                      <a:endParaRPr lang="zh-CN" sz="2000" b="1">
                        <a:solidFill>
                          <a:schemeClr val="tx1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/>
                </a:tc>
              </a:tr>
              <a:tr h="13709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tx1"/>
                          </a:solidFill>
                          <a:latin typeface="思源宋体 CN Medium" panose="02020500000000000000" charset="-122"/>
                          <a:ea typeface="思源宋体 CN Medium" panose="02020500000000000000" charset="-122"/>
                          <a:cs typeface="思源黑体 CN Medium" panose="020B0600000000000000" charset="-122"/>
                        </a:rPr>
                        <a:t>特点</a:t>
                      </a:r>
                      <a:endParaRPr lang="zh-CN" altLang="en-US" sz="1800">
                        <a:solidFill>
                          <a:schemeClr val="tx1"/>
                        </a:solidFill>
                        <a:latin typeface="思源宋体 CN Medium" panose="02020500000000000000" charset="-122"/>
                        <a:ea typeface="思源宋体 CN Medium" panose="02020500000000000000" charset="-122"/>
                        <a:cs typeface="思源黑体 CN Medium" panose="020B0600000000000000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chemeClr val="tx1"/>
                          </a:solidFill>
                          <a:latin typeface="思源宋体 CN Medium" panose="02020500000000000000" charset="-122"/>
                          <a:ea typeface="思源宋体 CN Medium" panose="02020500000000000000" charset="-122"/>
                          <a:cs typeface="思源宋体 CN Medium" panose="02020500000000000000" charset="-122"/>
                        </a:rPr>
                        <a:t>为了拉新做特价活动，商品已没什么利润想开启不用储值卡支付的营销活动!</a:t>
                      </a:r>
                      <a:endParaRPr lang="zh-CN" sz="1800">
                        <a:solidFill>
                          <a:schemeClr val="tx1"/>
                        </a:solidFill>
                        <a:latin typeface="思源宋体 CN Medium" panose="02020500000000000000" charset="-122"/>
                        <a:ea typeface="思源宋体 CN Medium" panose="02020500000000000000" charset="-122"/>
                        <a:cs typeface="思源宋体 CN Medium" panose="02020500000000000000" charset="-122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1800">
                          <a:solidFill>
                            <a:srgbClr val="FF0000"/>
                          </a:solidFill>
                          <a:latin typeface="思源宋体 CN Medium" panose="02020500000000000000" charset="-122"/>
                          <a:ea typeface="思源宋体 CN Medium" panose="02020500000000000000" charset="-122"/>
                          <a:cs typeface="思源宋体 CN Medium" panose="02020500000000000000" charset="-122"/>
                        </a:rPr>
                        <a:t>*</a:t>
                      </a:r>
                      <a:r>
                        <a:rPr lang="zh-CN" sz="1800">
                          <a:solidFill>
                            <a:srgbClr val="FF0000"/>
                          </a:solidFill>
                          <a:latin typeface="思源宋体 CN Medium" panose="02020500000000000000" charset="-122"/>
                          <a:ea typeface="思源宋体 CN Medium" panose="02020500000000000000" charset="-122"/>
                          <a:cs typeface="思源宋体 CN Medium" panose="02020500000000000000" charset="-122"/>
                        </a:rPr>
                        <a:t>因储值赠送顾客已享优惠，且储值卡支付没有新的进账</a:t>
                      </a:r>
                      <a:endParaRPr lang="zh-CN" sz="1800">
                        <a:solidFill>
                          <a:srgbClr val="FF0000"/>
                        </a:solidFill>
                        <a:latin typeface="思源宋体 CN Medium" panose="02020500000000000000" charset="-122"/>
                        <a:ea typeface="思源宋体 CN Medium" panose="02020500000000000000" charset="-122"/>
                        <a:cs typeface="思源宋体 CN Medium" panose="02020500000000000000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chemeClr val="tx1"/>
                          </a:solidFill>
                          <a:latin typeface="思源宋体 CN Medium" panose="02020500000000000000" charset="-122"/>
                          <a:ea typeface="思源宋体 CN Medium" panose="02020500000000000000" charset="-122"/>
                          <a:cs typeface="思源宋体 CN Medium" panose="02020500000000000000" charset="-122"/>
                        </a:rPr>
                        <a:t>每天有定时抢购活动，但事多精力有限，</a:t>
                      </a:r>
                      <a:endParaRPr lang="zh-CN" sz="1800">
                        <a:solidFill>
                          <a:schemeClr val="tx1"/>
                        </a:solidFill>
                        <a:latin typeface="思源宋体 CN Medium" panose="02020500000000000000" charset="-122"/>
                        <a:ea typeface="思源宋体 CN Medium" panose="02020500000000000000" charset="-122"/>
                        <a:cs typeface="思源宋体 CN Medium" panose="02020500000000000000" charset="-122"/>
                      </a:endParaRPr>
                    </a:p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chemeClr val="tx1"/>
                          </a:solidFill>
                          <a:latin typeface="思源宋体 CN Medium" panose="02020500000000000000" charset="-122"/>
                          <a:ea typeface="思源宋体 CN Medium" panose="02020500000000000000" charset="-122"/>
                          <a:cs typeface="思源宋体 CN Medium" panose="02020500000000000000" charset="-122"/>
                        </a:rPr>
                        <a:t>就想创建1个活动，固定每天18:00-19:00重复开启抢购!</a:t>
                      </a:r>
                      <a:endParaRPr lang="zh-CN" sz="1800">
                        <a:solidFill>
                          <a:schemeClr val="tx1"/>
                        </a:solidFill>
                        <a:latin typeface="思源宋体 CN Medium" panose="02020500000000000000" charset="-122"/>
                        <a:ea typeface="思源宋体 CN Medium" panose="02020500000000000000" charset="-122"/>
                        <a:cs typeface="思源宋体 CN Medium" panose="02020500000000000000" charset="-122"/>
                      </a:endParaRPr>
                    </a:p>
                  </a:txBody>
                  <a:tcPr anchor="ctr" anchorCtr="0"/>
                </a:tc>
              </a:tr>
              <a:tr h="570230"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tx1"/>
                          </a:solidFill>
                          <a:latin typeface="思源宋体 CN Medium" panose="02020500000000000000" charset="-122"/>
                          <a:ea typeface="思源宋体 CN Medium" panose="02020500000000000000" charset="-122"/>
                          <a:cs typeface="思源黑体 CN Medium" panose="020B0600000000000000" charset="-122"/>
                          <a:sym typeface="+mn-ea"/>
                        </a:rPr>
                        <a:t>区别</a:t>
                      </a:r>
                      <a:endParaRPr lang="zh-CN" altLang="en-US" sz="1800">
                        <a:solidFill>
                          <a:schemeClr val="tx1"/>
                        </a:solidFill>
                        <a:latin typeface="思源宋体 CN Medium" panose="02020500000000000000" charset="-122"/>
                        <a:ea typeface="思源宋体 CN Medium" panose="020205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rgbClr val="FF0000"/>
                          </a:solidFill>
                          <a:latin typeface="思源宋体 CN Medium" panose="02020500000000000000" charset="-122"/>
                          <a:ea typeface="思源宋体 CN Medium" panose="02020500000000000000" charset="-122"/>
                          <a:cs typeface="思源黑体 CN Medium" panose="020B0600000000000000" charset="-122"/>
                          <a:sym typeface="+mn-ea"/>
                        </a:rPr>
                        <a:t>不支持加入购物车</a:t>
                      </a:r>
                      <a:endParaRPr lang="zh-CN" sz="1800">
                        <a:solidFill>
                          <a:srgbClr val="FF0000"/>
                        </a:solidFill>
                        <a:latin typeface="思源宋体 CN Medium" panose="02020500000000000000" charset="-122"/>
                        <a:ea typeface="思源宋体 CN Medium" panose="020205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rgbClr val="FF0000"/>
                          </a:solidFill>
                          <a:latin typeface="思源宋体 CN Medium" panose="02020500000000000000" charset="-122"/>
                          <a:ea typeface="思源宋体 CN Medium" panose="02020500000000000000" charset="-122"/>
                          <a:cs typeface="思源黑体 CN Medium" panose="020B0600000000000000" charset="-122"/>
                          <a:sym typeface="+mn-ea"/>
                        </a:rPr>
                        <a:t>支持加入购物车</a:t>
                      </a:r>
                      <a:endParaRPr lang="zh-CN" sz="1800">
                        <a:solidFill>
                          <a:srgbClr val="FF0000"/>
                        </a:solidFill>
                        <a:latin typeface="思源宋体 CN Medium" panose="02020500000000000000" charset="-122"/>
                        <a:ea typeface="思源宋体 CN Medium" panose="020205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11860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chemeClr val="tx1"/>
                          </a:solidFill>
                          <a:latin typeface="思源宋体 CN Medium" panose="02020500000000000000" charset="-122"/>
                          <a:ea typeface="思源宋体 CN Medium" panose="02020500000000000000" charset="-122"/>
                          <a:cs typeface="思源黑体 CN Medium" panose="020B0600000000000000" charset="-122"/>
                        </a:rPr>
                        <a:t>可以单独设置支付方式、配送方式</a:t>
                      </a:r>
                      <a:endParaRPr lang="zh-CN" sz="1800">
                        <a:solidFill>
                          <a:schemeClr val="tx1"/>
                        </a:solidFill>
                        <a:latin typeface="思源宋体 CN Medium" panose="02020500000000000000" charset="-122"/>
                        <a:ea typeface="思源宋体 CN Medium" panose="02020500000000000000" charset="-122"/>
                        <a:cs typeface="思源黑体 CN Medium" panose="020B0600000000000000" charset="-122"/>
                      </a:endParaRPr>
                    </a:p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chemeClr val="tx1"/>
                          </a:solidFill>
                          <a:latin typeface="思源宋体 CN Medium" panose="02020500000000000000" charset="-122"/>
                          <a:ea typeface="思源宋体 CN Medium" panose="02020500000000000000" charset="-122"/>
                          <a:cs typeface="思源黑体 CN Medium" panose="020B0600000000000000" charset="-122"/>
                        </a:rPr>
                        <a:t>不支持活动重复周期</a:t>
                      </a:r>
                      <a:endParaRPr lang="zh-CN" sz="1800">
                        <a:solidFill>
                          <a:schemeClr val="tx1"/>
                        </a:solidFill>
                        <a:latin typeface="思源宋体 CN Medium" panose="02020500000000000000" charset="-122"/>
                        <a:ea typeface="思源宋体 CN Medium" panose="02020500000000000000" charset="-122"/>
                        <a:cs typeface="思源黑体 CN Medium" panose="020B0600000000000000" charset="-122"/>
                      </a:endParaRPr>
                    </a:p>
                  </a:txBody>
                  <a:tcPr anchor="ctr" anchorCtr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chemeClr val="tx1"/>
                          </a:solidFill>
                          <a:latin typeface="思源宋体 CN Medium" panose="02020500000000000000" charset="-122"/>
                          <a:ea typeface="思源宋体 CN Medium" panose="02020500000000000000" charset="-122"/>
                          <a:cs typeface="思源黑体 CN Medium" panose="020B0600000000000000" charset="-122"/>
                        </a:rPr>
                        <a:t>不支持</a:t>
                      </a:r>
                      <a:endParaRPr lang="zh-CN" sz="1800">
                        <a:solidFill>
                          <a:schemeClr val="tx1"/>
                        </a:solidFill>
                        <a:latin typeface="思源宋体 CN Medium" panose="02020500000000000000" charset="-122"/>
                        <a:ea typeface="思源宋体 CN Medium" panose="02020500000000000000" charset="-122"/>
                        <a:cs typeface="思源黑体 CN Medium" panose="020B0600000000000000" charset="-122"/>
                      </a:endParaRPr>
                    </a:p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chemeClr val="tx1"/>
                          </a:solidFill>
                          <a:latin typeface="思源宋体 CN Medium" panose="02020500000000000000" charset="-122"/>
                          <a:ea typeface="思源宋体 CN Medium" panose="02020500000000000000" charset="-122"/>
                          <a:cs typeface="思源黑体 CN Medium" panose="020B0600000000000000" charset="-122"/>
                        </a:rPr>
                        <a:t>支持活动重复</a:t>
                      </a:r>
                      <a:endParaRPr lang="zh-CN" sz="1800">
                        <a:solidFill>
                          <a:schemeClr val="tx1"/>
                        </a:solidFill>
                        <a:latin typeface="思源宋体 CN Medium" panose="02020500000000000000" charset="-122"/>
                        <a:ea typeface="思源宋体 CN Medium" panose="02020500000000000000" charset="-122"/>
                        <a:cs typeface="思源黑体 CN Medium" panose="020B0600000000000000" charset="-122"/>
                      </a:endParaRPr>
                    </a:p>
                  </a:txBody>
                  <a:tcPr anchor="ctr" anchorCtr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33743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solidFill>
                            <a:schemeClr val="tx1"/>
                          </a:solidFill>
                          <a:latin typeface="思源宋体 CN Medium" panose="02020500000000000000" charset="-122"/>
                          <a:ea typeface="思源宋体 CN Medium" panose="02020500000000000000" charset="-122"/>
                          <a:cs typeface="思源黑体 CN Medium" panose="020B0600000000000000" charset="-122"/>
                        </a:rPr>
                        <a:t>适合场景</a:t>
                      </a:r>
                      <a:endParaRPr lang="zh-CN" altLang="en-US" sz="1800">
                        <a:solidFill>
                          <a:schemeClr val="tx1"/>
                        </a:solidFill>
                        <a:latin typeface="思源宋体 CN Medium" panose="02020500000000000000" charset="-122"/>
                        <a:ea typeface="思源宋体 CN Medium" panose="02020500000000000000" charset="-122"/>
                        <a:cs typeface="思源黑体 CN Medium" panose="020B0600000000000000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1800">
                          <a:solidFill>
                            <a:schemeClr val="tx1"/>
                          </a:solidFill>
                          <a:latin typeface="思源宋体 CN Medium" panose="02020500000000000000" charset="-122"/>
                          <a:ea typeface="思源宋体 CN Medium" panose="02020500000000000000" charset="-122"/>
                          <a:cs typeface="思源宋体 CN Medium" panose="02020500000000000000" charset="-122"/>
                        </a:rPr>
                        <a:t>1.秒杀商品只可直接购买，不可添加至购物车，适合直播秒杀、零点秒杀等“抢购”场景，下单更快速；</a:t>
                      </a:r>
                      <a:endParaRPr lang="zh-CN" altLang="en-US" sz="1800">
                        <a:solidFill>
                          <a:schemeClr val="tx1"/>
                        </a:solidFill>
                        <a:latin typeface="思源宋体 CN Medium" panose="02020500000000000000" charset="-122"/>
                        <a:ea typeface="思源宋体 CN Medium" panose="02020500000000000000" charset="-122"/>
                        <a:cs typeface="思源宋体 CN Medium" panose="02020500000000000000" charset="-122"/>
                      </a:endParaRPr>
                    </a:p>
                    <a:p>
                      <a:pPr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1800">
                          <a:solidFill>
                            <a:schemeClr val="tx1"/>
                          </a:solidFill>
                          <a:latin typeface="思源宋体 CN Medium" panose="02020500000000000000" charset="-122"/>
                          <a:ea typeface="思源宋体 CN Medium" panose="02020500000000000000" charset="-122"/>
                          <a:cs typeface="思源宋体 CN Medium" panose="02020500000000000000" charset="-122"/>
                        </a:rPr>
                        <a:t>2.秒杀若用于回馈老客户，支付方式可仅选择“微信支付不可使用储值卡支付，增加现金回流</a:t>
                      </a:r>
                      <a:r>
                        <a:rPr lang="zh-CN" altLang="zh-CN" sz="1800">
                          <a:solidFill>
                            <a:schemeClr val="tx1"/>
                          </a:solidFill>
                          <a:latin typeface="思源宋体 CN Medium" panose="02020500000000000000" charset="-122"/>
                          <a:ea typeface="思源宋体 CN Medium" panose="02020500000000000000" charset="-122"/>
                          <a:cs typeface="思源宋体 CN Medium" panose="02020500000000000000" charset="-122"/>
                        </a:rPr>
                        <a:t>；</a:t>
                      </a:r>
                      <a:endParaRPr lang="zh-CN" altLang="en-US" sz="1800">
                        <a:solidFill>
                          <a:schemeClr val="tx1"/>
                        </a:solidFill>
                        <a:latin typeface="思源宋体 CN Medium" panose="02020500000000000000" charset="-122"/>
                        <a:ea typeface="思源宋体 CN Medium" panose="02020500000000000000" charset="-122"/>
                        <a:cs typeface="思源宋体 CN Medium" panose="02020500000000000000" charset="-122"/>
                      </a:endParaRPr>
                    </a:p>
                    <a:p>
                      <a:pPr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1800">
                          <a:solidFill>
                            <a:schemeClr val="tx1"/>
                          </a:solidFill>
                          <a:latin typeface="思源宋体 CN Medium" panose="02020500000000000000" charset="-122"/>
                          <a:ea typeface="思源宋体 CN Medium" panose="02020500000000000000" charset="-122"/>
                          <a:cs typeface="思源宋体 CN Medium" panose="02020500000000000000" charset="-122"/>
                        </a:rPr>
                        <a:t>3.秒杀若用于拉新，可仅选择“储值卡”支付，引导充值；</a:t>
                      </a:r>
                      <a:endParaRPr lang="zh-CN" altLang="en-US" sz="1800">
                        <a:solidFill>
                          <a:schemeClr val="tx1"/>
                        </a:solidFill>
                        <a:latin typeface="思源宋体 CN Medium" panose="02020500000000000000" charset="-122"/>
                        <a:ea typeface="思源宋体 CN Medium" panose="02020500000000000000" charset="-122"/>
                        <a:cs typeface="思源宋体 CN Medium" panose="02020500000000000000" charset="-122"/>
                      </a:endParaRPr>
                    </a:p>
                    <a:p>
                      <a:pPr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1800">
                          <a:solidFill>
                            <a:schemeClr val="tx1"/>
                          </a:solidFill>
                          <a:latin typeface="思源宋体 CN Medium" panose="02020500000000000000" charset="-122"/>
                          <a:ea typeface="思源宋体 CN Medium" panose="02020500000000000000" charset="-122"/>
                          <a:cs typeface="思源宋体 CN Medium" panose="02020500000000000000" charset="-122"/>
                        </a:rPr>
                        <a:t>4.建议设置“门店自提”，将会员引流门店。</a:t>
                      </a:r>
                      <a:endParaRPr lang="zh-CN" altLang="en-US" sz="1800">
                        <a:solidFill>
                          <a:schemeClr val="tx1"/>
                        </a:solidFill>
                        <a:latin typeface="思源宋体 CN Medium" panose="02020500000000000000" charset="-122"/>
                        <a:ea typeface="思源宋体 CN Medium" panose="02020500000000000000" charset="-122"/>
                        <a:cs typeface="思源宋体 CN Medium" panose="02020500000000000000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1800">
                          <a:solidFill>
                            <a:schemeClr val="tx1"/>
                          </a:solidFill>
                          <a:latin typeface="思源宋体 CN Medium" panose="02020500000000000000" charset="-122"/>
                          <a:ea typeface="思源宋体 CN Medium" panose="02020500000000000000" charset="-122"/>
                          <a:cs typeface="思源宋体 CN Medium" panose="02020500000000000000" charset="-122"/>
                        </a:rPr>
                        <a:t>1.活动设置便捷，一次创建活动，重复生效无需管理；</a:t>
                      </a:r>
                      <a:endParaRPr lang="zh-CN" altLang="en-US" sz="1800">
                        <a:solidFill>
                          <a:schemeClr val="tx1"/>
                        </a:solidFill>
                        <a:latin typeface="思源宋体 CN Medium" panose="02020500000000000000" charset="-122"/>
                        <a:ea typeface="思源宋体 CN Medium" panose="02020500000000000000" charset="-122"/>
                        <a:cs typeface="思源宋体 CN Medium" panose="02020500000000000000" charset="-122"/>
                      </a:endParaRPr>
                    </a:p>
                    <a:p>
                      <a:pPr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1800">
                          <a:solidFill>
                            <a:schemeClr val="tx1"/>
                          </a:solidFill>
                          <a:latin typeface="思源宋体 CN Medium" panose="02020500000000000000" charset="-122"/>
                          <a:ea typeface="思源宋体 CN Medium" panose="02020500000000000000" charset="-122"/>
                          <a:cs typeface="思源宋体 CN Medium" panose="02020500000000000000" charset="-122"/>
                        </a:rPr>
                        <a:t>2.引导顾客固定时间到商城参与特价活动，培养顾客习惯有效促活跃促转化；</a:t>
                      </a:r>
                      <a:endParaRPr lang="zh-CN" altLang="en-US" sz="1800">
                        <a:solidFill>
                          <a:schemeClr val="tx1"/>
                        </a:solidFill>
                        <a:latin typeface="思源宋体 CN Medium" panose="02020500000000000000" charset="-122"/>
                        <a:ea typeface="思源宋体 CN Medium" panose="02020500000000000000" charset="-122"/>
                        <a:cs typeface="思源宋体 CN Medium" panose="02020500000000000000" charset="-122"/>
                      </a:endParaRPr>
                    </a:p>
                    <a:p>
                      <a:pPr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1800">
                          <a:solidFill>
                            <a:schemeClr val="tx1"/>
                          </a:solidFill>
                          <a:latin typeface="思源宋体 CN Medium" panose="02020500000000000000" charset="-122"/>
                          <a:ea typeface="思源宋体 CN Medium" panose="02020500000000000000" charset="-122"/>
                          <a:cs typeface="思源宋体 CN Medium" panose="02020500000000000000" charset="-122"/>
                        </a:rPr>
                        <a:t>3.活动商品可添加至购物车，和普通商品一起下单，引导用户选购普通商品凑单享包邮。</a:t>
                      </a:r>
                      <a:endParaRPr lang="zh-CN" altLang="en-US" sz="1800">
                        <a:solidFill>
                          <a:schemeClr val="tx1"/>
                        </a:solidFill>
                        <a:latin typeface="思源宋体 CN Medium" panose="02020500000000000000" charset="-122"/>
                        <a:ea typeface="思源宋体 CN Medium" panose="02020500000000000000" charset="-122"/>
                        <a:cs typeface="思源宋体 CN Medium" panose="02020500000000000000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</p:spTree>
    <p:custDataLst>
      <p:tags r:id="rId3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图片 87" descr="房子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7385" y="3666490"/>
            <a:ext cx="553720" cy="553720"/>
          </a:xfrm>
          <a:prstGeom prst="rect">
            <a:avLst/>
          </a:prstGeom>
        </p:spPr>
      </p:pic>
      <p:pic>
        <p:nvPicPr>
          <p:cNvPr id="89" name="图片 88" descr="小程序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385" y="1623060"/>
            <a:ext cx="414020" cy="414020"/>
          </a:xfrm>
          <a:prstGeom prst="rect">
            <a:avLst/>
          </a:prstGeom>
        </p:spPr>
      </p:pic>
      <p:pic>
        <p:nvPicPr>
          <p:cNvPr id="91" name="图片 90" descr="微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820" y="1779270"/>
            <a:ext cx="457200" cy="457200"/>
          </a:xfrm>
          <a:prstGeom prst="rect">
            <a:avLst/>
          </a:prstGeom>
        </p:spPr>
      </p:pic>
      <p:pic>
        <p:nvPicPr>
          <p:cNvPr id="6" name="图片 5" descr="小程序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075" y="1718945"/>
            <a:ext cx="554990" cy="554990"/>
          </a:xfrm>
          <a:prstGeom prst="rect">
            <a:avLst/>
          </a:prstGeom>
        </p:spPr>
      </p:pic>
      <p:pic>
        <p:nvPicPr>
          <p:cNvPr id="7" name="图片 6" descr="房子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3155" y="5045075"/>
            <a:ext cx="676275" cy="676275"/>
          </a:xfrm>
          <a:prstGeom prst="rect">
            <a:avLst/>
          </a:prstGeom>
        </p:spPr>
      </p:pic>
      <p:pic>
        <p:nvPicPr>
          <p:cNvPr id="11" name="图片 10" descr="微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1245" y="3361055"/>
            <a:ext cx="628650" cy="628650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7350760" y="2352040"/>
            <a:ext cx="2316480" cy="2517775"/>
          </a:xfrm>
          <a:prstGeom prst="rect">
            <a:avLst/>
          </a:prstGeom>
          <a:noFill/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Bold" panose="020B0800000000000000" charset="-122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2329180" y="2352040"/>
            <a:ext cx="2518410" cy="2518410"/>
          </a:xfrm>
          <a:prstGeom prst="ellipse">
            <a:avLst/>
          </a:prstGeom>
          <a:noFill/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cs typeface="思源黑体 CN Bold" panose="020B0800000000000000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173605" y="5187950"/>
            <a:ext cx="294767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zh-CN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思迅微商店公众号</a:t>
            </a:r>
            <a:endParaRPr lang="zh-CN" altLang="zh-CN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获取微商店最新讯息</a:t>
            </a:r>
            <a:endParaRPr lang="en-US" altLang="zh-CN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743710" y="2301240"/>
            <a:ext cx="8820150" cy="2752725"/>
          </a:xfrm>
          <a:prstGeom prst="roundRect">
            <a:avLst/>
          </a:prstGeom>
          <a:gradFill>
            <a:gsLst>
              <a:gs pos="100000">
                <a:srgbClr val="FE4444">
                  <a:alpha val="92000"/>
                </a:srgbClr>
              </a:gs>
              <a:gs pos="100000">
                <a:srgbClr val="832B2B"/>
              </a:gs>
            </a:gsLst>
            <a:lin ang="0" scaled="0"/>
          </a:gra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6085840" y="5135245"/>
            <a:ext cx="514921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zh-CN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识别小程序码</a:t>
            </a:r>
            <a:endParaRPr lang="zh-CN" altLang="zh-CN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zh-CN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体验思迅微商店</a:t>
            </a:r>
            <a:endParaRPr lang="zh-CN" altLang="en-US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912870" y="1022350"/>
            <a:ext cx="436562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60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THANKS!</a:t>
            </a:r>
            <a:endParaRPr lang="en-US" altLang="zh-CN" sz="6000" b="1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4" name="图片 3" descr="0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7930" y="142240"/>
            <a:ext cx="1999615" cy="448945"/>
          </a:xfrm>
          <a:prstGeom prst="rect">
            <a:avLst/>
          </a:prstGeom>
        </p:spPr>
      </p:pic>
      <p:pic>
        <p:nvPicPr>
          <p:cNvPr id="23" name="图片 22" descr="微商店二维码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2225" y="2632075"/>
            <a:ext cx="2068830" cy="206883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7454900" y="2471420"/>
            <a:ext cx="2390140" cy="2390140"/>
            <a:chOff x="4038" y="3892"/>
            <a:chExt cx="3764" cy="3764"/>
          </a:xfrm>
        </p:grpSpPr>
        <p:sp>
          <p:nvSpPr>
            <p:cNvPr id="3" name="椭圆 2"/>
            <p:cNvSpPr/>
            <p:nvPr/>
          </p:nvSpPr>
          <p:spPr>
            <a:xfrm>
              <a:off x="4038" y="3892"/>
              <a:ext cx="3765" cy="37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7" name="图片 26" descr="小程序码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58" y="4156"/>
              <a:ext cx="3264" cy="3264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2329180" y="6243955"/>
            <a:ext cx="94348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b="1" spc="150" dirty="0"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【思迅微商店】公众号后台回复关键词【</a:t>
            </a:r>
            <a:r>
              <a:rPr lang="zh-CN" altLang="zh-CN" b="1" spc="150" dirty="0">
                <a:solidFill>
                  <a:srgbClr val="EC243A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功能解说</a:t>
            </a:r>
            <a:r>
              <a:rPr lang="zh-CN" altLang="zh-CN" b="1" spc="150" dirty="0"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】获取本课程文件</a:t>
            </a:r>
            <a:endParaRPr lang="en-US" altLang="zh-CN" b="1" spc="150" dirty="0">
              <a:latin typeface="思源黑体 CN Normal" panose="020B0400000000000000" charset="-122"/>
              <a:ea typeface="思源黑体 CN Normal" panose="020B0400000000000000" charset="-122"/>
              <a:cs typeface="思源黑体 CN Bold" panose="020B0800000000000000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C:\Users\Administrator\Desktop\图片2.png图片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21907" y="-635"/>
            <a:ext cx="12213590" cy="685927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938904" y="1425758"/>
            <a:ext cx="3916680" cy="829945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altLang="en-US" sz="4800" b="1" spc="100" dirty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解决哪些场景</a:t>
            </a:r>
            <a:endParaRPr lang="zh-CN" altLang="en-US" sz="4800" b="1" spc="100" dirty="0">
              <a:solidFill>
                <a:schemeClr val="bg1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1564640" y="3585845"/>
            <a:ext cx="1415415" cy="15036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  <a:reflection stA="51000" endPos="7000" dist="635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7" name="矩形: 圆角 9"/>
          <p:cNvSpPr/>
          <p:nvPr/>
        </p:nvSpPr>
        <p:spPr>
          <a:xfrm>
            <a:off x="3976370" y="3142615"/>
            <a:ext cx="1415415" cy="15036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  <a:reflection stA="51000" endPos="7000" dist="635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8" name="矩形: 圆角 9"/>
          <p:cNvSpPr/>
          <p:nvPr/>
        </p:nvSpPr>
        <p:spPr>
          <a:xfrm>
            <a:off x="6515735" y="3142615"/>
            <a:ext cx="1415415" cy="15036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  <a:reflection stA="51000" endPos="7000" dist="635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9" name="矩形: 圆角 9"/>
          <p:cNvSpPr/>
          <p:nvPr/>
        </p:nvSpPr>
        <p:spPr>
          <a:xfrm>
            <a:off x="9085580" y="3585845"/>
            <a:ext cx="1415415" cy="15036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  <a:reflection stA="51000" endPos="7000" dist="635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640884" y="4334664"/>
            <a:ext cx="1249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 fontAlgn="auto">
              <a:lnSpc>
                <a:spcPct val="100000"/>
              </a:lnSpc>
            </a:pPr>
            <a:r>
              <a:rPr lang="zh-CN" altLang="en-US" sz="1400" dirty="0"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微商店没销量</a:t>
            </a:r>
            <a:endParaRPr lang="zh-CN" altLang="en-US" sz="1400" dirty="0"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altLang="en-US" sz="1400" dirty="0"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/销量低？</a:t>
            </a:r>
            <a:endParaRPr lang="zh-CN" altLang="en-US" sz="1600" dirty="0">
              <a:solidFill>
                <a:schemeClr val="tx1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98969" y="3933344"/>
            <a:ext cx="11988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16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让顾客</a:t>
            </a:r>
            <a:endParaRPr lang="zh-CN" altLang="en-US" sz="1600" dirty="0">
              <a:solidFill>
                <a:schemeClr val="tx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16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每天来消费</a:t>
            </a:r>
            <a:endParaRPr lang="zh-CN" altLang="en-US" sz="1600" dirty="0">
              <a:solidFill>
                <a:schemeClr val="tx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546894" y="3887624"/>
            <a:ext cx="1402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1600" dirty="0"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让冲动型顾客</a:t>
            </a:r>
            <a:endParaRPr lang="zh-CN" altLang="en-US" sz="1600" dirty="0"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1600" dirty="0"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立刻买单</a:t>
            </a:r>
            <a:endParaRPr lang="zh-CN" altLang="en-US" sz="1600" dirty="0">
              <a:solidFill>
                <a:schemeClr val="tx1"/>
              </a:solidFill>
              <a:uFillTx/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199289" y="4322599"/>
            <a:ext cx="11988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 fontAlgn="auto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6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让顾客买的</a:t>
            </a:r>
            <a:endParaRPr lang="zh-CN" altLang="en-US" sz="1600" dirty="0">
              <a:solidFill>
                <a:schemeClr val="tx1"/>
              </a:solidFill>
              <a:uFillTx/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algn="ctr" fontAlgn="auto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6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越来越多</a:t>
            </a:r>
            <a:endParaRPr lang="zh-CN" altLang="en-US" sz="1600" dirty="0">
              <a:solidFill>
                <a:schemeClr val="tx1"/>
              </a:solidFill>
              <a:uFillTx/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19" name="图片 18" descr="微商店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2395" y="255905"/>
            <a:ext cx="1616710" cy="360045"/>
          </a:xfrm>
          <a:prstGeom prst="rect">
            <a:avLst/>
          </a:prstGeom>
        </p:spPr>
      </p:pic>
      <p:cxnSp>
        <p:nvCxnSpPr>
          <p:cNvPr id="2" name="直接连接符 1"/>
          <p:cNvCxnSpPr>
            <a:stCxn id="10" idx="2"/>
            <a:endCxn id="10" idx="2"/>
          </p:cNvCxnSpPr>
          <p:nvPr/>
        </p:nvCxnSpPr>
        <p:spPr>
          <a:xfrm>
            <a:off x="2272665" y="508952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 descr="重点人员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950" y="3383915"/>
            <a:ext cx="514350" cy="514350"/>
          </a:xfrm>
          <a:prstGeom prst="rect">
            <a:avLst/>
          </a:prstGeom>
        </p:spPr>
      </p:pic>
      <p:pic>
        <p:nvPicPr>
          <p:cNvPr id="16" name="图片 15" descr="一袋钱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10075" y="3270250"/>
            <a:ext cx="564515" cy="564515"/>
          </a:xfrm>
          <a:prstGeom prst="rect">
            <a:avLst/>
          </a:prstGeom>
        </p:spPr>
      </p:pic>
      <p:pic>
        <p:nvPicPr>
          <p:cNvPr id="17" name="图片 16" descr="盈利小结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15795" y="3653155"/>
            <a:ext cx="681355" cy="681355"/>
          </a:xfrm>
          <a:prstGeom prst="rect">
            <a:avLst/>
          </a:prstGeom>
        </p:spPr>
      </p:pic>
      <p:pic>
        <p:nvPicPr>
          <p:cNvPr id="18" name="图片 17" descr="会员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72295" y="3693795"/>
            <a:ext cx="552450" cy="5524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51培训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rcRect t="6635" b="2063"/>
          <a:stretch>
            <a:fillRect/>
          </a:stretch>
        </p:blipFill>
        <p:spPr>
          <a:xfrm>
            <a:off x="0" y="-150495"/>
            <a:ext cx="12191365" cy="69983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067809" y="2370003"/>
            <a:ext cx="4056380" cy="1014730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altLang="en-US" sz="6000" b="1" spc="100" dirty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一、</a:t>
            </a:r>
            <a:r>
              <a:rPr lang="zh-CN" sz="6000" b="1" spc="100" dirty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秒杀篇</a:t>
            </a:r>
            <a:endParaRPr lang="zh-CN" sz="6000" b="1" spc="100" dirty="0">
              <a:solidFill>
                <a:schemeClr val="bg1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6" name="图片 5" descr="微商店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6670" y="1323975"/>
            <a:ext cx="4355465" cy="970280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3194685" y="3557270"/>
            <a:ext cx="5735955" cy="4083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210604" y="3582824"/>
            <a:ext cx="5669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sz="1600" dirty="0">
                <a:solidFill>
                  <a:schemeClr val="tx1"/>
                </a:solidFill>
                <a:uFillTx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甄选真正拉动商家增长的方案，驱动所有微商店商家成功运营</a:t>
            </a:r>
            <a:endParaRPr sz="1600" dirty="0">
              <a:solidFill>
                <a:schemeClr val="tx1"/>
              </a:solidFill>
              <a:uFillTx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438140" y="4757420"/>
            <a:ext cx="162052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16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思迅</a:t>
            </a:r>
            <a:r>
              <a:rPr lang="en-US" altLang="zh-CN" sz="16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O2O</a:t>
            </a:r>
            <a:r>
              <a:rPr lang="zh-CN" altLang="en-US" sz="16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事业部</a:t>
            </a:r>
            <a:endParaRPr lang="zh-CN" altLang="en-US" sz="16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活动案例</a:t>
            </a:r>
            <a:r>
              <a:rPr lang="en-US" altLang="zh-CN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-</a:t>
            </a:r>
            <a:r>
              <a: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秒杀</a:t>
            </a:r>
            <a:endParaRPr lang="zh-CN" altLang="en-US" sz="2400" b="1" spc="150" dirty="0">
              <a:solidFill>
                <a:srgbClr val="0A31BD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  <a:p>
            <a:pPr>
              <a:defRPr/>
            </a:pPr>
            <a:endParaRPr lang="zh-CN" altLang="en-US" sz="2400" b="1" spc="150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3033395" y="2922905"/>
            <a:ext cx="2143760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点击查看案例原文</a:t>
            </a:r>
            <a:r>
              <a:rPr lang="en-US" altLang="zh-CN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↓↓</a:t>
            </a:r>
            <a:endParaRPr lang="zh-CN" altLang="en-US" sz="1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hlinkClick r:id="rId3" action="ppaction://hlinkfile"/>
              </a:rPr>
              <a:t>淘完这波优质秒杀品，</a:t>
            </a:r>
            <a:endParaRPr lang="zh-CN" altLang="en-US" sz="1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hlinkClick r:id="rId3" action="ppaction://hlinkfile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hlinkClick r:id="rId3" action="ppaction://hlinkfile"/>
              </a:rPr>
              <a:t>喜乐元宵笑开花！</a:t>
            </a:r>
            <a:endParaRPr lang="zh-CN" altLang="en-US" sz="1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180330" y="1052195"/>
            <a:ext cx="6828790" cy="4689475"/>
            <a:chOff x="748" y="1927"/>
            <a:chExt cx="10754" cy="7385"/>
          </a:xfrm>
        </p:grpSpPr>
        <p:sp>
          <p:nvSpPr>
            <p:cNvPr id="12" name="文本框 11"/>
            <p:cNvSpPr txBox="1"/>
            <p:nvPr/>
          </p:nvSpPr>
          <p:spPr>
            <a:xfrm>
              <a:off x="748" y="8830"/>
              <a:ext cx="9092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1400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秒杀设置路径：微商店管理后台</a:t>
              </a:r>
              <a:r>
                <a:rPr lang="en-US" altLang="zh-CN" sz="1400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-</a:t>
              </a:r>
              <a:r>
                <a:rPr lang="zh-CN" altLang="en-US" sz="1400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营销</a:t>
              </a:r>
              <a:r>
                <a:rPr lang="en-US" altLang="zh-CN" sz="1400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-</a:t>
              </a:r>
              <a:r>
                <a:rPr lang="zh-CN" altLang="en-US" sz="1400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秒杀</a:t>
              </a:r>
              <a:endPara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endParaRPr>
            </a:p>
          </p:txBody>
        </p:sp>
        <p:sp>
          <p:nvSpPr>
            <p:cNvPr id="13" name="矩形标注 12"/>
            <p:cNvSpPr/>
            <p:nvPr/>
          </p:nvSpPr>
          <p:spPr>
            <a:xfrm>
              <a:off x="897" y="1927"/>
              <a:ext cx="4572" cy="570"/>
            </a:xfrm>
            <a:prstGeom prst="wedgeRectCallout">
              <a:avLst>
                <a:gd name="adj1" fmla="val -43424"/>
                <a:gd name="adj2" fmla="val 109824"/>
              </a:avLst>
            </a:prstGeom>
            <a:solidFill>
              <a:srgbClr val="EC243A"/>
            </a:solidFill>
            <a:ln>
              <a:solidFill>
                <a:srgbClr val="EC24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957" y="1966"/>
              <a:ext cx="4703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buClrTx/>
                <a:buSzTx/>
                <a:buFontTx/>
              </a:pPr>
              <a:r>
                <a:rPr lang="zh-CN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微商店后台秒杀设置界面一览</a:t>
              </a:r>
              <a:endParaRPr lang="zh-CN" sz="16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pic>
          <p:nvPicPr>
            <p:cNvPr id="4" name="图片 -2147482508" descr="秒杀1"/>
            <p:cNvPicPr>
              <a:picLocks noChangeAspect="1"/>
            </p:cNvPicPr>
            <p:nvPr/>
          </p:nvPicPr>
          <p:blipFill>
            <a:blip r:embed="rId4"/>
            <a:srcRect t="1448"/>
            <a:stretch>
              <a:fillRect/>
            </a:stretch>
          </p:blipFill>
          <p:spPr>
            <a:xfrm>
              <a:off x="748" y="2848"/>
              <a:ext cx="10755" cy="5104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8" name="组合 7"/>
          <p:cNvGrpSpPr/>
          <p:nvPr/>
        </p:nvGrpSpPr>
        <p:grpSpPr>
          <a:xfrm>
            <a:off x="770255" y="1052195"/>
            <a:ext cx="2240280" cy="4433570"/>
            <a:chOff x="1213" y="1741"/>
            <a:chExt cx="3528" cy="6982"/>
          </a:xfrm>
        </p:grpSpPr>
        <p:sp>
          <p:nvSpPr>
            <p:cNvPr id="14" name="矩形标注 13"/>
            <p:cNvSpPr/>
            <p:nvPr/>
          </p:nvSpPr>
          <p:spPr>
            <a:xfrm>
              <a:off x="1552" y="1741"/>
              <a:ext cx="2849" cy="570"/>
            </a:xfrm>
            <a:prstGeom prst="wedgeRectCallout">
              <a:avLst>
                <a:gd name="adj1" fmla="val -45542"/>
                <a:gd name="adj2" fmla="val 80877"/>
              </a:avLst>
            </a:prstGeom>
            <a:solidFill>
              <a:srgbClr val="EC243A"/>
            </a:solidFill>
            <a:ln>
              <a:solidFill>
                <a:srgbClr val="EC24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510" y="1758"/>
              <a:ext cx="3098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buClrTx/>
                <a:buSzTx/>
                <a:buFontTx/>
              </a:pPr>
              <a:r>
                <a:rPr lang="zh-CN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商家秒杀案例</a:t>
              </a:r>
              <a:endParaRPr lang="zh-CN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/>
            <a:srcRect t="10271" b="5740"/>
            <a:stretch>
              <a:fillRect/>
            </a:stretch>
          </p:blipFill>
          <p:spPr>
            <a:xfrm>
              <a:off x="1213" y="2467"/>
              <a:ext cx="3528" cy="6256"/>
            </a:xfrm>
            <a:prstGeom prst="rect">
              <a:avLst/>
            </a:prstGeom>
          </p:spPr>
        </p:pic>
      </p:grpSp>
      <p:sp>
        <p:nvSpPr>
          <p:cNvPr id="3" name="圆角矩形 2"/>
          <p:cNvSpPr/>
          <p:nvPr>
            <p:custDataLst>
              <p:tags r:id="rId6"/>
            </p:custDataLst>
          </p:nvPr>
        </p:nvSpPr>
        <p:spPr>
          <a:xfrm>
            <a:off x="275590" y="0"/>
            <a:ext cx="494665" cy="75565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看看别人是怎么做的？</a:t>
            </a:r>
            <a:r>
              <a:rPr lang="en-US" altLang="zh-CN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-</a:t>
            </a:r>
            <a:r>
              <a: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秒杀</a:t>
            </a:r>
            <a:endParaRPr lang="zh-CN" altLang="en-US" sz="2400" b="1" spc="150" dirty="0">
              <a:solidFill>
                <a:srgbClr val="EC243A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pic>
        <p:nvPicPr>
          <p:cNvPr id="4" name="图片 -2147482530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75" y="796925"/>
            <a:ext cx="2956560" cy="565150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8" name="表格 17"/>
          <p:cNvGraphicFramePr/>
          <p:nvPr>
            <p:custDataLst>
              <p:tags r:id="rId4"/>
            </p:custDataLst>
          </p:nvPr>
        </p:nvGraphicFramePr>
        <p:xfrm>
          <a:off x="3558540" y="947420"/>
          <a:ext cx="7769225" cy="55010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7905"/>
                <a:gridCol w="6751320"/>
              </a:tblGrid>
              <a:tr h="504825">
                <a:tc>
                  <a:txBody>
                    <a:bodyPr/>
                    <a:p>
                      <a:pPr indent="0" algn="l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活动主题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zh-CN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例如：</a:t>
                      </a:r>
                      <a:r>
                        <a:rPr lang="en-US" altLang="zh-CN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9</a:t>
                      </a:r>
                      <a:r>
                        <a:rPr lang="zh-CN" altLang="en-US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点整点秒杀</a:t>
                      </a:r>
                      <a:r>
                        <a:rPr lang="zh-CN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！每天超值秒杀</a:t>
                      </a:r>
                      <a:r>
                        <a:rPr lang="zh-CN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专场</a:t>
                      </a:r>
                      <a:endParaRPr lang="zh-CN" altLang="en-US" sz="1400" b="0">
                        <a:solidFill>
                          <a:srgbClr val="D12325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25">
                <a:tc>
                  <a:txBody>
                    <a:bodyPr/>
                    <a:p>
                      <a:pPr indent="0" algn="l">
                        <a:lnSpc>
                          <a:spcPct val="140000"/>
                        </a:lnSpc>
                        <a:buNone/>
                      </a:pPr>
                      <a:r>
                        <a:rPr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营销工具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zh-CN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微商店</a:t>
                      </a:r>
                      <a:r>
                        <a:rPr lang="en-US" altLang="zh-CN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-</a:t>
                      </a:r>
                      <a:r>
                        <a:rPr lang="zh-CN" altLang="en-US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营销</a:t>
                      </a:r>
                      <a:r>
                        <a:rPr lang="en-US" altLang="zh-CN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-</a:t>
                      </a:r>
                      <a:r>
                        <a:rPr lang="zh-CN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秒杀</a:t>
                      </a:r>
                      <a:endParaRPr lang="en-US" altLang="zh-CN" sz="1400" b="0">
                        <a:solidFill>
                          <a:srgbClr val="D12325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9290">
                <a:tc>
                  <a:txBody>
                    <a:bodyPr/>
                    <a:p>
                      <a:pPr indent="0" algn="l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活动时间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每天上午8~9点，下午5~6点，发起”优选秒杀”专场活动，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  <a:p>
                      <a:pPr indent="0" algn="l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（商品数量有限，先到先得，不卖完也要停止，营造抢的气氛）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3125">
                <a:tc>
                  <a:txBody>
                    <a:bodyPr/>
                    <a:p>
                      <a:pPr indent="0" algn="l">
                        <a:lnSpc>
                          <a:spcPct val="230000"/>
                        </a:lnSpc>
                        <a:buNone/>
                      </a:pP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活动形式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每天</a:t>
                      </a:r>
                      <a:r>
                        <a:rPr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选取5-10款</a:t>
                      </a:r>
                      <a:r>
                        <a:rPr 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商品，以引流款、高消款、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时令鲜品、居家必需品、流行爆款等日常必需品、时下爆品等近百种</a:t>
                      </a:r>
                      <a:r>
                        <a:rPr 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为主；</a:t>
                      </a:r>
                      <a:endParaRPr lang="zh-CN" sz="140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给予</a:t>
                      </a:r>
                      <a:r>
                        <a:rPr lang="en-US" alt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5-8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折优惠开启限时秒杀，低价低利润款给予</a:t>
                      </a:r>
                      <a:r>
                        <a:rPr lang="en-US" altLang="zh-CN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1</a:t>
                      </a: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元惊爆价作为活动裂变传播的噱头</a:t>
                      </a:r>
                      <a:endParaRPr lang="zh-CN" altLang="en-US" sz="140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选取</a:t>
                      </a:r>
                      <a:endParaRPr lang="zh-CN" altLang="en-US" sz="140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endParaRPr lang="zh-CN" altLang="en-US" sz="140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endParaRPr lang="zh-CN" altLang="en-US" sz="140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endParaRPr lang="zh-CN" altLang="en-US" sz="140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endParaRPr lang="zh-CN" altLang="en-US" sz="140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endParaRPr lang="zh-CN" altLang="en-US" sz="140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endParaRPr lang="zh-CN" altLang="en-US" sz="1400" b="0">
                        <a:effectLst/>
                        <a:latin typeface="思源黑体 CN Normal" panose="020B0400000000000000" charset="-122"/>
                        <a:ea typeface="思源黑体 CN Normal" panose="020B0400000000000000" charset="-122"/>
                        <a:cs typeface="思源黑体 CN Normal" panose="020B0400000000000000" charset="-122"/>
                        <a:sym typeface="+mn-ea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3240">
                <a:tc>
                  <a:txBody>
                    <a:bodyPr/>
                    <a:p>
                      <a:pPr indent="0" algn="l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适用行业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90000"/>
                        </a:lnSpc>
                        <a:buNone/>
                      </a:pP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商超、母婴、生鲜、烘焙、美妆、服装等全行业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" name="图片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594860" y="3729990"/>
            <a:ext cx="6659245" cy="2165350"/>
          </a:xfrm>
          <a:prstGeom prst="rect">
            <a:avLst/>
          </a:prstGeom>
        </p:spPr>
      </p:pic>
      <p:sp>
        <p:nvSpPr>
          <p:cNvPr id="10" name="圆角矩形 9"/>
          <p:cNvSpPr/>
          <p:nvPr>
            <p:custDataLst>
              <p:tags r:id="rId7"/>
            </p:custDataLst>
          </p:nvPr>
        </p:nvSpPr>
        <p:spPr>
          <a:xfrm>
            <a:off x="275590" y="0"/>
            <a:ext cx="494665" cy="75565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每日</a:t>
            </a:r>
            <a:r>
              <a:rPr lang="en-US" altLang="zh-CN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-</a:t>
            </a:r>
            <a:r>
              <a: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秒杀</a:t>
            </a:r>
            <a:endParaRPr lang="zh-CN" altLang="en-US" sz="2400" b="1" spc="150" dirty="0">
              <a:solidFill>
                <a:srgbClr val="EC243A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  <a:p>
            <a:pPr>
              <a:defRPr/>
            </a:pPr>
            <a:endParaRPr lang="zh-CN" altLang="en-US" sz="2400" b="1" spc="150" dirty="0">
              <a:solidFill>
                <a:srgbClr val="EC243A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703830" y="1089660"/>
            <a:ext cx="530352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当微商店销量＜</a:t>
            </a:r>
            <a:r>
              <a:rPr lang="en-US" altLang="zh-CN" sz="1600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1000</a:t>
            </a:r>
            <a:r>
              <a:rPr lang="zh-CN" altLang="en-US" sz="1600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时，可将秒杀作为一种常规性活动</a:t>
            </a:r>
            <a:endParaRPr lang="zh-CN" altLang="en-US" sz="1600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aphicFrame>
        <p:nvGraphicFramePr>
          <p:cNvPr id="7" name="表格 6"/>
          <p:cNvGraphicFramePr/>
          <p:nvPr>
            <p:custDataLst>
              <p:tags r:id="rId3"/>
            </p:custDataLst>
          </p:nvPr>
        </p:nvGraphicFramePr>
        <p:xfrm>
          <a:off x="778510" y="1426845"/>
          <a:ext cx="10547985" cy="50069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0470"/>
                <a:gridCol w="9327515"/>
              </a:tblGrid>
              <a:tr h="360680">
                <a:tc gridSpan="2"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400">
                          <a:solidFill>
                            <a:schemeClr val="bg1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秒杀活动方案</a:t>
                      </a:r>
                      <a:endParaRPr lang="en-US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243A"/>
                    </a:solidFill>
                  </a:tcPr>
                </a:tc>
                <a:tc hMerge="1"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A4CC6"/>
                    </a:solidFill>
                  </a:tcPr>
                </a:tc>
              </a:tr>
              <a:tr h="379730">
                <a:tc>
                  <a:txBody>
                    <a:bodyPr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活动时间</a:t>
                      </a:r>
                      <a:endParaRPr lang="en-US" altLang="en-US" sz="12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200000"/>
                        </a:lnSpc>
                        <a:buNone/>
                      </a:pP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固定活动时间每周1场</a:t>
                      </a:r>
                      <a:r>
                        <a:rPr lang="en-US" sz="1200" b="0">
                          <a:solidFill>
                            <a:srgbClr val="FF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（每周二/周五上午9：00）</a:t>
                      </a: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，频次太多不能营造活动稀缺感</a:t>
                      </a:r>
                      <a:endParaRPr lang="en-US" altLang="en-US" sz="12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1790">
                <a:tc>
                  <a:txBody>
                    <a:bodyPr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活动主题</a:t>
                      </a:r>
                      <a:endParaRPr lang="en-US" altLang="en-US" sz="12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200000"/>
                        </a:lnSpc>
                        <a:buNone/>
                      </a:pP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形成固定活动专栏，提升活动知名度*店铺名称+宠粉日</a:t>
                      </a:r>
                      <a:r>
                        <a:rPr lang="zh-CN" alt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、</a:t>
                      </a: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尖叫星期五</a:t>
                      </a:r>
                      <a:endParaRPr lang="en-US" altLang="en-US" sz="12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2105">
                <a:tc>
                  <a:txBody>
                    <a:bodyPr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活动选品</a:t>
                      </a:r>
                      <a:endParaRPr lang="en-US" altLang="en-US" sz="12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200000"/>
                        </a:lnSpc>
                        <a:buNone/>
                      </a:pP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高关注度商品门店爆品，应季品，网红品，生活必需品/高消品等总计</a:t>
                      </a:r>
                      <a:r>
                        <a:rPr lang="en-US" sz="1200" b="0">
                          <a:solidFill>
                            <a:srgbClr val="FF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30款</a:t>
                      </a: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左右，</a:t>
                      </a:r>
                      <a:r>
                        <a:rPr lang="en-US" sz="1200" b="1">
                          <a:solidFill>
                            <a:srgbClr val="FF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限量</a:t>
                      </a:r>
                      <a:endParaRPr lang="en-US" altLang="en-US" sz="12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2105">
                <a:tc>
                  <a:txBody>
                    <a:bodyPr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活动价格</a:t>
                      </a:r>
                      <a:endParaRPr lang="en-US" altLang="en-US" sz="12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200000"/>
                        </a:lnSpc>
                        <a:buNone/>
                      </a:pP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优惠最吸睛选取</a:t>
                      </a:r>
                      <a:r>
                        <a:rPr lang="en-US" sz="1200" b="0">
                          <a:solidFill>
                            <a:srgbClr val="FF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1-5款</a:t>
                      </a: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商品给予5-8折优惠博眼球，其它商品按需给予8-9折优惠</a:t>
                      </a:r>
                      <a:endParaRPr lang="en-US" altLang="en-US" sz="12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71725">
                <a:tc>
                  <a:txBody>
                    <a:bodyPr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endParaRPr lang="en-US" sz="12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活动宣传</a:t>
                      </a:r>
                      <a:endParaRPr lang="en-US" altLang="en-US" sz="12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200000"/>
                        </a:lnSpc>
                        <a:buNone/>
                      </a:pP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活动宣传力度要大</a:t>
                      </a:r>
                      <a:r>
                        <a:rPr lang="zh-CN" alt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，</a:t>
                      </a:r>
                      <a:r>
                        <a:rPr lang="en-US" sz="1200" b="0">
                          <a:solidFill>
                            <a:srgbClr val="EC243A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活动前：</a:t>
                      </a:r>
                      <a:endParaRPr lang="en-US" sz="12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  <a:p>
                      <a:pPr indent="0">
                        <a:lnSpc>
                          <a:spcPct val="200000"/>
                        </a:lnSpc>
                        <a:buNone/>
                      </a:pPr>
                      <a:r>
                        <a:rPr lang="en-US" sz="1200" b="1">
                          <a:solidFill>
                            <a:srgbClr val="FF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门店：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①</a:t>
                      </a: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活动海报覆盖所有活动门店；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②</a:t>
                      </a: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门店随处可见活动信息及微商店小程序码；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③</a:t>
                      </a: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员工向到店顾客宣讲活动，引导入群参与活动。</a:t>
                      </a:r>
                      <a:endParaRPr lang="en-US" sz="12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  <a:p>
                      <a:pPr indent="0">
                        <a:lnSpc>
                          <a:spcPct val="200000"/>
                        </a:lnSpc>
                        <a:buNone/>
                      </a:pPr>
                      <a:r>
                        <a:rPr lang="en-US" sz="1200" b="1">
                          <a:solidFill>
                            <a:srgbClr val="FF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线上：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①</a:t>
                      </a: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公众号、微信群、员工朋友圈、小程序商城，</a:t>
                      </a:r>
                      <a:r>
                        <a:rPr lang="en-US" sz="1200" b="0">
                          <a:solidFill>
                            <a:srgbClr val="FF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提前一周2-3次频推</a:t>
                      </a: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活动；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②</a:t>
                      </a: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活动倒计时海报</a:t>
                      </a:r>
                      <a:endParaRPr lang="en-US" sz="12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  <a:p>
                      <a:pPr indent="0">
                        <a:lnSpc>
                          <a:spcPct val="200000"/>
                        </a:lnSpc>
                        <a:buNone/>
                      </a:pPr>
                      <a:r>
                        <a:rPr lang="en-US" sz="1200" b="0">
                          <a:solidFill>
                            <a:srgbClr val="EC243A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活动中</a:t>
                      </a:r>
                      <a:r>
                        <a:rPr lang="zh-CN" altLang="en-US" sz="1200" b="0">
                          <a:solidFill>
                            <a:srgbClr val="EC243A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：</a:t>
                      </a:r>
                      <a:endParaRPr lang="en-US" sz="1200" b="0">
                        <a:solidFill>
                          <a:srgbClr val="EC243A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  <a:p>
                      <a:pPr indent="0">
                        <a:lnSpc>
                          <a:spcPct val="200000"/>
                        </a:lnSpc>
                        <a:buNone/>
                      </a:pP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①引导会员进群成交并晒图；②群内/员工朋友圈持续推送活动商品及卖点；③引导已成功购买用户朋友圈晒订单；④店员主动邀请当天进店顾客参与秒杀活动。</a:t>
                      </a:r>
                      <a:endParaRPr lang="en-US" altLang="en-US" sz="12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295">
                <a:tc>
                  <a:txBody>
                    <a:bodyPr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提货</a:t>
                      </a:r>
                      <a:endParaRPr lang="en-US" sz="12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活动结束后</a:t>
                      </a:r>
                      <a:r>
                        <a:rPr lang="zh-CN" alt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维护</a:t>
                      </a:r>
                      <a:endParaRPr lang="zh-CN" altLang="en-US" sz="12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270000"/>
                        </a:lnSpc>
                        <a:buNone/>
                      </a:pP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门店自提①门店设置自提专区及通道，方便自提用户快速提货；②根据自提用户已购买商品，</a:t>
                      </a:r>
                      <a:r>
                        <a:rPr lang="en-US" sz="1200" b="0">
                          <a:solidFill>
                            <a:srgbClr val="FF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推荐关联商品销售</a:t>
                      </a:r>
                      <a:r>
                        <a:rPr lang="en-US" sz="12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，提升二次转化。</a:t>
                      </a:r>
                      <a:endParaRPr lang="en-US" altLang="en-US" sz="12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圆角矩形 2"/>
          <p:cNvSpPr/>
          <p:nvPr>
            <p:custDataLst>
              <p:tags r:id="rId4"/>
            </p:custDataLst>
          </p:nvPr>
        </p:nvSpPr>
        <p:spPr>
          <a:xfrm>
            <a:off x="275590" y="0"/>
            <a:ext cx="494665" cy="75565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老带新裂变增长方案</a:t>
            </a:r>
            <a:r>
              <a:rPr lang="en-US" altLang="zh-CN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-</a:t>
            </a:r>
            <a:r>
              <a: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直播</a:t>
            </a:r>
            <a:r>
              <a:rPr lang="en-US" altLang="zh-CN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+</a:t>
            </a:r>
            <a:r>
              <a: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秒杀</a:t>
            </a:r>
            <a:endParaRPr lang="zh-CN" altLang="en-US" sz="2400" b="1" spc="150" dirty="0">
              <a:solidFill>
                <a:srgbClr val="EC243A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pic>
        <p:nvPicPr>
          <p:cNvPr id="5" name="图片 4" descr="微信图片_202104141357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75" y="1256665"/>
            <a:ext cx="2444115" cy="4345305"/>
          </a:xfrm>
          <a:prstGeom prst="rect">
            <a:avLst/>
          </a:prstGeom>
        </p:spPr>
      </p:pic>
      <p:graphicFrame>
        <p:nvGraphicFramePr>
          <p:cNvPr id="8" name="表格 7"/>
          <p:cNvGraphicFramePr/>
          <p:nvPr>
            <p:custDataLst>
              <p:tags r:id="rId4"/>
            </p:custDataLst>
          </p:nvPr>
        </p:nvGraphicFramePr>
        <p:xfrm>
          <a:off x="3848417" y="1682750"/>
          <a:ext cx="7586345" cy="27895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2225"/>
                <a:gridCol w="6294120"/>
              </a:tblGrid>
              <a:tr h="362585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活动主题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zh-CN" altLang="en-US" sz="1400" b="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五一超级直播间！精选好物超低价秒杀</a:t>
                      </a:r>
                      <a:endParaRPr lang="en-US" altLang="zh-CN" sz="1400" b="0">
                        <a:solidFill>
                          <a:srgbClr val="D12325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2585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营销工具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zh-CN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微商店直播</a:t>
                      </a:r>
                      <a:r>
                        <a:rPr lang="en-US" altLang="zh-CN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+</a:t>
                      </a:r>
                      <a:r>
                        <a:rPr lang="zh-CN" altLang="en-US" sz="14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秒杀</a:t>
                      </a:r>
                      <a:endParaRPr lang="zh-CN" altLang="en-US" sz="1400" b="0">
                        <a:solidFill>
                          <a:srgbClr val="D12325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2585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活动时间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直播日期</a:t>
                      </a:r>
                      <a:r>
                        <a:rPr lang="en-US" altLang="zh-CN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 19</a:t>
                      </a: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：</a:t>
                      </a:r>
                      <a:r>
                        <a:rPr lang="en-US" altLang="zh-CN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00-21</a:t>
                      </a: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：</a:t>
                      </a:r>
                      <a:r>
                        <a:rPr lang="en-US" altLang="zh-CN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00</a:t>
                      </a:r>
                      <a:endParaRPr lang="en-US" altLang="zh-CN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6335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endParaRPr lang="zh-CN" altLang="en-US" sz="140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活动形式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lnSpc>
                          <a:spcPct val="19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选取20款商品，5款引流款，5款爆款，10款高消款/季节款，给出5-8折优惠，在直播间开启秒杀</a:t>
                      </a:r>
                      <a:r>
                        <a:rPr lang="zh-CN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，直播商品一律门店自提</a:t>
                      </a:r>
                      <a:endParaRPr lang="zh-CN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  <a:p>
                      <a:pPr algn="l">
                        <a:lnSpc>
                          <a:spcPct val="19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*</a:t>
                      </a: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直播商品一定要给到实在的限时优惠，大家才会持续关注直播活动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6410">
                <a:tc>
                  <a:txBody>
                    <a:bodyPr/>
                    <a:p>
                      <a:pPr indent="0" algn="ctr">
                        <a:lnSpc>
                          <a:spcPct val="180000"/>
                        </a:lnSpc>
                        <a:buNone/>
                      </a:pPr>
                      <a:r>
                        <a:rPr lang="zh-CN" altLang="en-US" sz="14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适用行业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90000"/>
                        </a:lnSpc>
                        <a:buNone/>
                      </a:pPr>
                      <a:r>
                        <a:rPr sz="14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商超、母婴、生鲜、烘焙、美妆等全行业</a:t>
                      </a:r>
                      <a:endParaRPr lang="zh-CN" altLang="en-US" sz="14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圆角矩形 9"/>
          <p:cNvSpPr/>
          <p:nvPr>
            <p:custDataLst>
              <p:tags r:id="rId5"/>
            </p:custDataLst>
          </p:nvPr>
        </p:nvSpPr>
        <p:spPr>
          <a:xfrm>
            <a:off x="275590" y="0"/>
            <a:ext cx="494665" cy="75565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i*1_6"/>
  <p:tag name="KSO_WM_TEMPLATE_CATEGORY" val="diagram"/>
  <p:tag name="KSO_WM_TEMPLATE_INDEX" val="20201468"/>
  <p:tag name="KSO_WM_UNIT_LAYERLEVEL" val="1_1"/>
  <p:tag name="KSO_WM_TAG_VERSION" val="1.0"/>
  <p:tag name="KSO_WM_BEAUTIFY_FLAG" val="#wm#"/>
  <p:tag name="KSO_WM_UNIT_TYPE" val="m_i"/>
  <p:tag name="KSO_WM_UNIT_INDEX" val="1_6"/>
  <p:tag name="KSO_WM_UNIT_LINE_FORE_SCHEMECOLOR_INDEX" val="5"/>
  <p:tag name="KSO_WM_UNIT_LINE_FILL_TYPE" val="2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10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8439"/>
  <p:tag name="KSO_WM_UNIT_TYPE" val="l_h_a"/>
  <p:tag name="KSO_WM_UNIT_INDEX" val="1_1_1"/>
  <p:tag name="KSO_WM_UNIT_LAYERLEVEL" val="1_1_1"/>
  <p:tag name="KSO_WM_UNIT_VALUE" val="7"/>
  <p:tag name="KSO_WM_UNIT_HIGHLIGHT" val="0"/>
  <p:tag name="KSO_WM_UNIT_COMPATIBLE" val="0"/>
  <p:tag name="KSO_WM_UNIT_CLEAR" val="0"/>
  <p:tag name="KSO_WM_DIAGRAM_GROUP_CODE" val="l1-1"/>
  <p:tag name="KSO_WM_UNIT_ID" val="diagram20168439_2*l_h_a*1_1_1"/>
  <p:tag name="KSO_WM_UNIT_PRESET_TEXT" val="单击添加标题"/>
  <p:tag name="KSO_WM_UNIT_TEXT_FILL_FORE_SCHEMECOLOR_INDEX" val="13"/>
  <p:tag name="KSO_WM_UNIT_TEXT_FILL_TYPE" val="1"/>
</p:tagLst>
</file>

<file path=ppt/tags/tag10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89"/>
  <p:tag name="KSO_WM_UNIT_PRESET_TEXT_LEN" val="51"/>
  <p:tag name="KSO_WM_UNIT_TYPE" val="m_h_f"/>
  <p:tag name="KSO_WM_UNIT_INDEX" val="1_1_1"/>
  <p:tag name="KSO_WM_UNIT_ID" val="diagram689_1*m_h_f*1_1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DIAGRAM_GROUP_CODE" val="m1-1"/>
  <p:tag name="KSO_WM_UNIT_TEXT_FILL_FORE_SCHEMECOLOR_INDEX" val="13"/>
  <p:tag name="KSO_WM_UNIT_TEXT_FILL_TYPE" val="1"/>
</p:tagLst>
</file>

<file path=ppt/tags/tag10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89"/>
  <p:tag name="KSO_WM_UNIT_PRESET_TEXT_LEN" val="51"/>
  <p:tag name="KSO_WM_UNIT_TYPE" val="m_h_f"/>
  <p:tag name="KSO_WM_UNIT_INDEX" val="1_1_1"/>
  <p:tag name="KSO_WM_UNIT_ID" val="diagram689_1*m_h_f*1_1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DIAGRAM_GROUP_CODE" val="m1-1"/>
  <p:tag name="KSO_WM_UNIT_TEXT_FILL_FORE_SCHEMECOLOR_INDEX" val="13"/>
  <p:tag name="KSO_WM_UNIT_TEXT_FILL_TYPE" val="1"/>
</p:tagLst>
</file>

<file path=ppt/tags/tag10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89"/>
  <p:tag name="KSO_WM_UNIT_PRESET_TEXT_LEN" val="51"/>
  <p:tag name="KSO_WM_UNIT_TYPE" val="m_h_f"/>
  <p:tag name="KSO_WM_UNIT_INDEX" val="1_1_1"/>
  <p:tag name="KSO_WM_UNIT_ID" val="diagram689_1*m_h_f*1_1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DIAGRAM_GROUP_CODE" val="m1-1"/>
  <p:tag name="KSO_WM_UNIT_TEXT_FILL_FORE_SCHEMECOLOR_INDEX" val="13"/>
  <p:tag name="KSO_WM_UNIT_TEXT_FILL_TYPE" val="1"/>
</p:tagLst>
</file>

<file path=ppt/tags/tag10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89"/>
  <p:tag name="KSO_WM_UNIT_PRESET_TEXT_LEN" val="51"/>
  <p:tag name="KSO_WM_UNIT_TYPE" val="m_h_f"/>
  <p:tag name="KSO_WM_UNIT_INDEX" val="1_1_1"/>
  <p:tag name="KSO_WM_UNIT_ID" val="diagram689_1*m_h_f*1_1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DIAGRAM_GROUP_CODE" val="m1-1"/>
  <p:tag name="KSO_WM_UNIT_TEXT_FILL_FORE_SCHEMECOLOR_INDEX" val="13"/>
  <p:tag name="KSO_WM_UNIT_TEXT_FILL_TYPE" val="1"/>
</p:tagLst>
</file>

<file path=ppt/tags/tag10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89"/>
  <p:tag name="KSO_WM_UNIT_PRESET_TEXT_LEN" val="51"/>
  <p:tag name="KSO_WM_UNIT_TYPE" val="m_h_f"/>
  <p:tag name="KSO_WM_UNIT_INDEX" val="1_1_1"/>
  <p:tag name="KSO_WM_UNIT_ID" val="diagram689_1*m_h_f*1_1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DIAGRAM_GROUP_CODE" val="m1-1"/>
  <p:tag name="KSO_WM_UNIT_TEXT_FILL_FORE_SCHEMECOLOR_INDEX" val="13"/>
  <p:tag name="KSO_WM_UNIT_TEXT_FILL_TYPE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3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3"/>
  <p:tag name="KSO_WM_UNIT_LINE_FORE_SCHEMECOLOR_INDEX" val="5"/>
  <p:tag name="KSO_WM_UNIT_LINE_FILL_TYPE" val="2"/>
</p:tagLst>
</file>

<file path=ppt/tags/tag11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8439"/>
  <p:tag name="KSO_WM_UNIT_TYPE" val="l_h_a"/>
  <p:tag name="KSO_WM_UNIT_INDEX" val="1_1_1"/>
  <p:tag name="KSO_WM_UNIT_LAYERLEVEL" val="1_1_1"/>
  <p:tag name="KSO_WM_UNIT_VALUE" val="7"/>
  <p:tag name="KSO_WM_UNIT_HIGHLIGHT" val="0"/>
  <p:tag name="KSO_WM_UNIT_COMPATIBLE" val="0"/>
  <p:tag name="KSO_WM_UNIT_CLEAR" val="0"/>
  <p:tag name="KSO_WM_DIAGRAM_GROUP_CODE" val="l1-1"/>
  <p:tag name="KSO_WM_UNIT_ID" val="diagram20168439_2*l_h_a*1_1_1"/>
  <p:tag name="KSO_WM_UNIT_PRESET_TEXT" val="单击添加标题"/>
  <p:tag name="KSO_WM_UNIT_TEXT_FILL_FORE_SCHEMECOLOR_INDEX" val="13"/>
  <p:tag name="KSO_WM_UNIT_TEXT_FILL_TYPE" val="1"/>
</p:tagLst>
</file>

<file path=ppt/tags/tag11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89"/>
  <p:tag name="KSO_WM_UNIT_PRESET_TEXT_LEN" val="51"/>
  <p:tag name="KSO_WM_UNIT_TYPE" val="m_h_f"/>
  <p:tag name="KSO_WM_UNIT_INDEX" val="1_1_1"/>
  <p:tag name="KSO_WM_UNIT_ID" val="diagram689_1*m_h_f*1_1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DIAGRAM_GROUP_CODE" val="m1-1"/>
  <p:tag name="KSO_WM_UNIT_TEXT_FILL_FORE_SCHEMECOLOR_INDEX" val="13"/>
  <p:tag name="KSO_WM_UNIT_TEXT_FILL_TYPE" val="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20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UNIT_PLACING_PICTURE_USER_VIEWPORT" val="{&quot;height&quot;:6853,&quot;width&quot;:10900}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PP_MARK_KEY" val="d5737cbe-9ad5-4714-9cd6-790600d792f9"/>
  <p:tag name="COMMONDATA" val="eyJoZGlkIjoiM2M3NzEwZGUwOWI5ODUyMDVmZTQ5NTgzY2ZiNzVlNjcifQ=="/>
</p:tagLst>
</file>

<file path=ppt/tags/tag1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2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3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3"/>
  <p:tag name="KSO_WM_UNIT_LINE_FORE_SCHEMECOLOR_INDEX" val="5"/>
  <p:tag name="KSO_WM_UNIT_LINE_FILL_TYPE" val="2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1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1"/>
  <p:tag name="KSO_WM_UNIT_FILL_FORE_SCHEMECOLOR_INDEX" val="5"/>
  <p:tag name="KSO_WM_UNIT_FILL_TYPE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2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2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3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3"/>
  <p:tag name="KSO_WM_UNIT_LINE_FORE_SCHEMECOLOR_INDEX" val="5"/>
  <p:tag name="KSO_WM_UNIT_LINE_FILL_TYPE" val="2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1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1"/>
  <p:tag name="KSO_WM_UNIT_FILL_FORE_SCHEMECOLOR_INDEX" val="5"/>
  <p:tag name="KSO_WM_UNIT_FILL_TYPE" val="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2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2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3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3"/>
  <p:tag name="KSO_WM_UNIT_LINE_FORE_SCHEMECOLOR_INDEX" val="5"/>
  <p:tag name="KSO_WM_UNIT_LINE_FILL_TYPE" val="2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1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1"/>
  <p:tag name="KSO_WM_UNIT_FILL_FORE_SCHEMECOLOR_INDEX" val="5"/>
  <p:tag name="KSO_WM_UNIT_FILL_TYPE" val="1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2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2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3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3"/>
  <p:tag name="KSO_WM_UNIT_LINE_FORE_SCHEMECOLOR_INDEX" val="5"/>
  <p:tag name="KSO_WM_UNIT_LINE_FILL_TYPE" val="2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1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1"/>
  <p:tag name="KSO_WM_UNIT_FILL_FORE_SCHEMECOLOR_INDEX" val="5"/>
  <p:tag name="KSO_WM_UNIT_FILL_TYPE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1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1"/>
  <p:tag name="KSO_WM_UNIT_FILL_FORE_SCHEMECOLOR_INDEX" val="5"/>
  <p:tag name="KSO_WM_UNIT_FILL_TYPE" val="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2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2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3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3"/>
  <p:tag name="KSO_WM_UNIT_LINE_FORE_SCHEMECOLOR_INDEX" val="5"/>
  <p:tag name="KSO_WM_UNIT_LINE_FILL_TYPE" val="2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1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1"/>
  <p:tag name="KSO_WM_UNIT_FILL_FORE_SCHEMECOLOR_INDEX" val="5"/>
  <p:tag name="KSO_WM_UNIT_FILL_TYPE" val="1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2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2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3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3"/>
  <p:tag name="KSO_WM_UNIT_LINE_FORE_SCHEMECOLOR_INDEX" val="5"/>
  <p:tag name="KSO_WM_UNIT_LINE_FILL_TYPE" val="2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1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1"/>
  <p:tag name="KSO_WM_UNIT_FILL_FORE_SCHEMECOLOR_INDEX" val="5"/>
  <p:tag name="KSO_WM_UNIT_FILL_TYPE" val="1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2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2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3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3"/>
  <p:tag name="KSO_WM_UNIT_LINE_FORE_SCHEMECOLOR_INDEX" val="5"/>
  <p:tag name="KSO_WM_UNIT_LINE_FILL_TYPE" val="2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1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1"/>
  <p:tag name="KSO_WM_UNIT_FILL_FORE_SCHEMECOLOR_INDEX" val="5"/>
  <p:tag name="KSO_WM_UNIT_FILL_TYPE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2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2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2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2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3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3"/>
  <p:tag name="KSO_WM_UNIT_LINE_FORE_SCHEMECOLOR_INDEX" val="5"/>
  <p:tag name="KSO_WM_UNIT_LINE_FILL_TYPE" val="2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44.xml><?xml version="1.0" encoding="utf-8"?>
<p:tagLst xmlns:p="http://schemas.openxmlformats.org/presentationml/2006/main">
  <p:tag name="KSO_WM_UNIT_TABLE_BEAUTIFY" val="smartTable{6a18fa54-04c4-4562-8990-381f6276b46d}"/>
  <p:tag name="TABLE_ENDDRAG_ORIGIN_RECT" val="886*467"/>
  <p:tag name="TABLE_ENDDRAG_RECT" val="36*43*886*467"/>
</p:tagLst>
</file>

<file path=ppt/tags/tag45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UNIT_PLACING_PICTURE_USER_VIEWPORT" val="{&quot;height&quot;:6853,&quot;width&quot;:10900}"/>
</p:tagLst>
</file>

<file path=ppt/tags/tag48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i*1_1"/>
  <p:tag name="KSO_WM_TEMPLATE_CATEGORY" val="diagram"/>
  <p:tag name="KSO_WM_TEMPLATE_INDEX" val="20201468"/>
  <p:tag name="KSO_WM_UNIT_LAYERLEVEL" val="1_1"/>
  <p:tag name="KSO_WM_TAG_VERSION" val="1.0"/>
  <p:tag name="KSO_WM_BEAUTIFY_FLAG" val="#wm#"/>
  <p:tag name="KSO_WM_UNIT_TYPE" val="m_i"/>
  <p:tag name="KSO_WM_UNIT_INDEX" val="1_1"/>
  <p:tag name="KSO_WM_UNIT_LINE_FORE_SCHEMECOLOR_INDEX" val="5"/>
  <p:tag name="KSO_WM_UNIT_LINE_FILL_TYPE" val="2"/>
</p:tagLst>
</file>

<file path=ppt/tags/tag50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51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52.xml><?xml version="1.0" encoding="utf-8"?>
<p:tagLst xmlns:p="http://schemas.openxmlformats.org/presentationml/2006/main">
  <p:tag name="KSO_WM_UNIT_TABLE_BEAUTIFY" val="smartTable{5d898d0d-723e-4378-8d7a-33b60be5ab8d}"/>
  <p:tag name="TABLE_ENDDRAG_ORIGIN_RECT" val="611*433"/>
  <p:tag name="TABLE_ENDDRAG_RECT" val="280*74*611*433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56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57.xml><?xml version="1.0" encoding="utf-8"?>
<p:tagLst xmlns:p="http://schemas.openxmlformats.org/presentationml/2006/main">
  <p:tag name="KSO_WM_UNIT_TABLE_BEAUTIFY" val="smartTable{254b6897-9335-4fb3-9c8c-6fcd565fb34f}"/>
  <p:tag name="TABLE_ENDDRAG_ORIGIN_RECT" val="830*351"/>
  <p:tag name="TABLE_ENDDRAG_RECT" val="62*127*830*351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i*1_2"/>
  <p:tag name="KSO_WM_TEMPLATE_CATEGORY" val="diagram"/>
  <p:tag name="KSO_WM_TEMPLATE_INDEX" val="20201468"/>
  <p:tag name="KSO_WM_UNIT_LAYERLEVEL" val="1_1"/>
  <p:tag name="KSO_WM_TAG_VERSION" val="1.0"/>
  <p:tag name="KSO_WM_BEAUTIFY_FLAG" val="#wm#"/>
  <p:tag name="KSO_WM_UNIT_TYPE" val="m_i"/>
  <p:tag name="KSO_WM_UNIT_INDEX" val="1_2"/>
  <p:tag name="KSO_WM_UNIT_LINE_FORE_SCHEMECOLOR_INDEX" val="5"/>
  <p:tag name="KSO_WM_UNIT_LINE_FILL_TYPE" val="2"/>
</p:tagLst>
</file>

<file path=ppt/tags/tag60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61.xml><?xml version="1.0" encoding="utf-8"?>
<p:tagLst xmlns:p="http://schemas.openxmlformats.org/presentationml/2006/main">
  <p:tag name="KSO_WM_UNIT_TABLE_BEAUTIFY" val="smartTable{828e031d-b86e-4a5b-a3df-11a83fb4f5d3}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64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65.xml><?xml version="1.0" encoding="utf-8"?>
<p:tagLst xmlns:p="http://schemas.openxmlformats.org/presentationml/2006/main">
  <p:tag name="KSO_WM_UNIT_TABLE_BEAUTIFY" val="smartTable{0c6c1ed9-553a-4705-9e12-a815b31b348a}"/>
  <p:tag name="TABLE_ENDDRAG_ORIGIN_RECT" val="788*388"/>
  <p:tag name="TABLE_ENDDRAG_RECT" val="71*120*788*388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68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69.xml><?xml version="1.0" encoding="utf-8"?>
<p:tagLst xmlns:p="http://schemas.openxmlformats.org/presentationml/2006/main">
  <p:tag name="KSO_WM_UNIT_TABLE_BEAUTIFY" val="smartTable{4edec9bb-9563-43b7-b48a-b6998cb6a4dd}"/>
  <p:tag name="TABLE_ENDDRAG_ORIGIN_RECT" val="829*188"/>
  <p:tag name="TABLE_ENDDRAG_RECT" val="70*124*829*188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i*1_3"/>
  <p:tag name="KSO_WM_TEMPLATE_CATEGORY" val="diagram"/>
  <p:tag name="KSO_WM_TEMPLATE_INDEX" val="20201468"/>
  <p:tag name="KSO_WM_UNIT_LAYERLEVEL" val="1_1"/>
  <p:tag name="KSO_WM_TAG_VERSION" val="1.0"/>
  <p:tag name="KSO_WM_BEAUTIFY_FLAG" val="#wm#"/>
  <p:tag name="KSO_WM_UNIT_TYPE" val="m_i"/>
  <p:tag name="KSO_WM_UNIT_INDEX" val="1_3"/>
  <p:tag name="KSO_WM_UNIT_LINE_FORE_SCHEMECOLOR_INDEX" val="5"/>
  <p:tag name="KSO_WM_UNIT_LINE_FILL_TYPE" val="2"/>
</p:tagLst>
</file>

<file path=ppt/tags/tag70.xml><?xml version="1.0" encoding="utf-8"?>
<p:tagLst xmlns:p="http://schemas.openxmlformats.org/presentationml/2006/main">
  <p:tag name="KSO_WM_UNIT_TABLE_BEAUTIFY" val="smartTable{160bb5dc-e295-431f-9e31-b060017bf092}"/>
  <p:tag name="TABLE_ENDDRAG_ORIGIN_RECT" val="829*164"/>
  <p:tag name="TABLE_ENDDRAG_RECT" val="70*327*829*164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73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76.xml><?xml version="1.0" encoding="utf-8"?>
<p:tagLst xmlns:p="http://schemas.openxmlformats.org/presentationml/2006/main">
  <p:tag name="KSO_WM_UNIT_PLACING_PICTURE_USER_VIEWPORT" val="{&quot;height&quot;:6853,&quot;width&quot;:10900}"/>
</p:tagLst>
</file>

<file path=ppt/tags/tag77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i*1_4"/>
  <p:tag name="KSO_WM_TEMPLATE_CATEGORY" val="diagram"/>
  <p:tag name="KSO_WM_TEMPLATE_INDEX" val="20201468"/>
  <p:tag name="KSO_WM_UNIT_LAYERLEVEL" val="1_1"/>
  <p:tag name="KSO_WM_TAG_VERSION" val="1.0"/>
  <p:tag name="KSO_WM_BEAUTIFY_FLAG" val="#wm#"/>
  <p:tag name="KSO_WM_UNIT_TYPE" val="m_i"/>
  <p:tag name="KSO_WM_UNIT_INDEX" val="1_4"/>
  <p:tag name="KSO_WM_UNIT_LINE_FORE_SCHEMECOLOR_INDEX" val="5"/>
  <p:tag name="KSO_WM_UNIT_LINE_FILL_TYPE" val="2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87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88.xml><?xml version="1.0" encoding="utf-8"?>
<p:tagLst xmlns:p="http://schemas.openxmlformats.org/presentationml/2006/main">
  <p:tag name="KSO_WM_UNIT_TABLE_BEAUTIFY" val="smartTable{5d898d0d-723e-4378-8d7a-33b60be5ab8d}"/>
  <p:tag name="TABLE_ENDDRAG_ORIGIN_RECT" val="611*433"/>
  <p:tag name="TABLE_ENDDRAG_RECT" val="280*74*611*433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i*1_5"/>
  <p:tag name="KSO_WM_TEMPLATE_CATEGORY" val="diagram"/>
  <p:tag name="KSO_WM_TEMPLATE_INDEX" val="20201468"/>
  <p:tag name="KSO_WM_UNIT_LAYERLEVEL" val="1_1"/>
  <p:tag name="KSO_WM_TAG_VERSION" val="1.0"/>
  <p:tag name="KSO_WM_BEAUTIFY_FLAG" val="#wm#"/>
  <p:tag name="KSO_WM_UNIT_TYPE" val="m_i"/>
  <p:tag name="KSO_WM_UNIT_INDEX" val="1_5"/>
  <p:tag name="KSO_WM_UNIT_LINE_FORE_SCHEMECOLOR_INDEX" val="5"/>
  <p:tag name="KSO_WM_UNIT_LINE_FILL_TYPE" val="2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96.xml><?xml version="1.0" encoding="utf-8"?>
<p:tagLst xmlns:p="http://schemas.openxmlformats.org/presentationml/2006/main">
  <p:tag name="KSO_WM_UNIT_PLACING_PICTURE_USER_VIEWPORT" val="{&quot;height&quot;:6853,&quot;width&quot;:10900}"/>
</p:tagLst>
</file>

<file path=ppt/tags/tag97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4506</Words>
  <Application>WPS 演示</Application>
  <PresentationFormat>宽屏</PresentationFormat>
  <Paragraphs>610</Paragraphs>
  <Slides>30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2" baseType="lpstr">
      <vt:lpstr>Arial</vt:lpstr>
      <vt:lpstr>宋体</vt:lpstr>
      <vt:lpstr>Wingdings</vt:lpstr>
      <vt:lpstr>思源黑体 CN Bold</vt:lpstr>
      <vt:lpstr>微软雅黑</vt:lpstr>
      <vt:lpstr>Calibri</vt:lpstr>
      <vt:lpstr>思源黑体 CN Normal</vt:lpstr>
      <vt:lpstr>思源黑体 CN Medium</vt:lpstr>
      <vt:lpstr>思源宋体 CN Medium</vt:lpstr>
      <vt:lpstr>Arial Unicode MS</vt:lpstr>
      <vt:lpstr>黑体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YoTi</cp:lastModifiedBy>
  <cp:revision>119</cp:revision>
  <dcterms:created xsi:type="dcterms:W3CDTF">2020-12-17T07:26:00Z</dcterms:created>
  <dcterms:modified xsi:type="dcterms:W3CDTF">2023-04-04T07:46:18Z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2052-11.1.0.14036</vt:lpwstr>
  </property>
  <property fmtid="{D5CDD505-2E9C-101B-9397-08002B2CF9AE}" pid="3" name="ICV">
    <vt:lpwstr>BC3F036F3BC542EC87AFC2F120FB82AE</vt:lpwstr>
  </property>
</Properties>
</file>