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17" r:id="rId3"/>
    <p:sldId id="257" r:id="rId4"/>
    <p:sldId id="261" r:id="rId5"/>
    <p:sldId id="264" r:id="rId6"/>
    <p:sldId id="262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6" r:id="rId34"/>
    <p:sldId id="297" r:id="rId35"/>
    <p:sldId id="294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13" r:id="rId47"/>
    <p:sldId id="309" r:id="rId48"/>
    <p:sldId id="364" r:id="rId49"/>
    <p:sldId id="310" r:id="rId50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作者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43A"/>
    <a:srgbClr val="0A31BD"/>
    <a:srgbClr val="2A4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5" Type="http://schemas.openxmlformats.org/officeDocument/2006/relationships/tags" Target="tags/tag132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56.xml"/><Relationship Id="rId5" Type="http://schemas.openxmlformats.org/officeDocument/2006/relationships/hyperlink" Target="https://mp.weixin.qq.com/s/JBMJraoJt6IejpWhsInjyw" TargetMode="Externa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6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hyperlink" Target="https://mp.weixin.qq.com/s/x7DIxURAhVyDLrdBRQrYVw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3.xml"/><Relationship Id="rId2" Type="http://schemas.openxmlformats.org/officeDocument/2006/relationships/image" Target="../media/image5.png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6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hyperlink" Target="https://mp.weixin.qq.com/s/LsGDkh5LW1EwmVnAt9PW7Q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4.xml"/><Relationship Id="rId4" Type="http://schemas.openxmlformats.org/officeDocument/2006/relationships/image" Target="../media/image20.png"/><Relationship Id="rId3" Type="http://schemas.openxmlformats.org/officeDocument/2006/relationships/tags" Target="../tags/tag73.xml"/><Relationship Id="rId2" Type="http://schemas.openxmlformats.org/officeDocument/2006/relationships/image" Target="../media/image5.png"/><Relationship Id="rId1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7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hyperlink" Target="https://mp.weixin.qq.com/s/k9LVNfO6Ig7lZKf1suM5oA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78.xml"/><Relationship Id="rId2" Type="http://schemas.openxmlformats.org/officeDocument/2006/relationships/image" Target="../media/image5.png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81.xml"/><Relationship Id="rId4" Type="http://schemas.openxmlformats.org/officeDocument/2006/relationships/image" Target="../media/image23.png"/><Relationship Id="rId3" Type="http://schemas.openxmlformats.org/officeDocument/2006/relationships/tags" Target="../tags/tag80.xml"/><Relationship Id="rId2" Type="http://schemas.openxmlformats.org/officeDocument/2006/relationships/image" Target="../media/image5.png"/><Relationship Id="rId1" Type="http://schemas.openxmlformats.org/officeDocument/2006/relationships/tags" Target="../tags/tag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8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hyperlink" Target="https://mp.weixin.qq.com/s/6aC2CbRDmZNJFYRfMtcE2A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86.xml"/><Relationship Id="rId4" Type="http://schemas.openxmlformats.org/officeDocument/2006/relationships/image" Target="../media/image26.jpeg"/><Relationship Id="rId3" Type="http://schemas.openxmlformats.org/officeDocument/2006/relationships/tags" Target="../tags/tag85.xml"/><Relationship Id="rId2" Type="http://schemas.openxmlformats.org/officeDocument/2006/relationships/image" Target="../media/image5.png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8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hyperlink" Target="https://mp.weixin.qq.com/s/dfJ64Jx-YAWheRM50ybA-g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90.xml"/><Relationship Id="rId2" Type="http://schemas.openxmlformats.org/officeDocument/2006/relationships/image" Target="../media/image5.png"/><Relationship Id="rId1" Type="http://schemas.openxmlformats.org/officeDocument/2006/relationships/tags" Target="../tags/tag8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93.xml"/><Relationship Id="rId4" Type="http://schemas.openxmlformats.org/officeDocument/2006/relationships/image" Target="../media/image29.png"/><Relationship Id="rId3" Type="http://schemas.openxmlformats.org/officeDocument/2006/relationships/tags" Target="../tags/tag92.xml"/><Relationship Id="rId2" Type="http://schemas.openxmlformats.org/officeDocument/2006/relationships/image" Target="../media/image5.png"/><Relationship Id="rId1" Type="http://schemas.openxmlformats.org/officeDocument/2006/relationships/tags" Target="../tags/tag9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95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Relationship Id="rId3" Type="http://schemas.openxmlformats.org/officeDocument/2006/relationships/hyperlink" Target="https://mp.weixin.qq.com/s/f6iMJBTslirVCuczwSX-Yw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94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98.xml"/><Relationship Id="rId4" Type="http://schemas.openxmlformats.org/officeDocument/2006/relationships/image" Target="../media/image31.png"/><Relationship Id="rId3" Type="http://schemas.openxmlformats.org/officeDocument/2006/relationships/tags" Target="../tags/tag97.xml"/><Relationship Id="rId2" Type="http://schemas.openxmlformats.org/officeDocument/2006/relationships/image" Target="../media/image5.png"/><Relationship Id="rId1" Type="http://schemas.openxmlformats.org/officeDocument/2006/relationships/tags" Target="../tags/tag9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10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hyperlink" Target="https://mp.weixin.qq.com/s/TnF6SuTvCWRhDqs2YrjfOw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02.xml"/><Relationship Id="rId2" Type="http://schemas.openxmlformats.org/officeDocument/2006/relationships/image" Target="../media/image5.png"/><Relationship Id="rId1" Type="http://schemas.openxmlformats.org/officeDocument/2006/relationships/tags" Target="../tags/tag10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tags" Target="../tags/tag103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image" Target="../media/image5.png"/><Relationship Id="rId1" Type="http://schemas.openxmlformats.org/officeDocument/2006/relationships/tags" Target="../tags/tag106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image" Target="../media/image5.png"/><Relationship Id="rId1" Type="http://schemas.openxmlformats.org/officeDocument/2006/relationships/tags" Target="../tags/tag10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hyperlink" Target="https://mp.weixin.qq.com/s/nGs26dWowcQGFGNGNqc0IQ" TargetMode="External"/><Relationship Id="rId2" Type="http://schemas.openxmlformats.org/officeDocument/2006/relationships/image" Target="../media/image5.png"/><Relationship Id="rId1" Type="http://schemas.openxmlformats.org/officeDocument/2006/relationships/tags" Target="../tags/tag11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.png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hyperlink" Target="https://mp.weixin.qq.com/s/_oPLLxoaDS8rOlDvPvgnRA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16.xml"/><Relationship Id="rId1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.png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5" Type="http://schemas.openxmlformats.org/officeDocument/2006/relationships/notesSlide" Target="../notesSlides/notesSlide1.xml"/><Relationship Id="rId44" Type="http://schemas.openxmlformats.org/officeDocument/2006/relationships/slideLayout" Target="../slideLayouts/slideLayout6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5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4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image" Target="../media/image6.png"/><Relationship Id="rId2" Type="http://schemas.openxmlformats.org/officeDocument/2006/relationships/image" Target="../media/image5.png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tags" Target="../tags/tag126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tags" Target="../tags/tag127.xml"/><Relationship Id="rId1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59.pn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.png"/><Relationship Id="rId1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60.pn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6" Type="http://schemas.openxmlformats.org/officeDocument/2006/relationships/image" Target="../media/image5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5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4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6.xml"/><Relationship Id="rId2" Type="http://schemas.openxmlformats.org/officeDocument/2006/relationships/image" Target="../media/image5.png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51.xml"/><Relationship Id="rId5" Type="http://schemas.openxmlformats.org/officeDocument/2006/relationships/hyperlink" Target="https://mp.weixin.qq.com/s/q_br8WUY44p5jTmbDzqIBA" TargetMode="Externa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05759" y="2370003"/>
            <a:ext cx="63804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五一活</a:t>
            </a:r>
            <a:r>
              <a:rPr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动营销方案</a:t>
            </a:r>
            <a:endParaRPr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分享有礼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分享有礼设置路径：微商店管理后台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分享有礼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0545" y="1223645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微商店后台分享有礼设置界面一览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50175" y="136652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商家分享有礼案例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-2147482561" descr="52bab57a8564422fc28308d1abccab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1855788"/>
            <a:ext cx="6839585" cy="3742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404" b="5763"/>
          <a:stretch>
            <a:fillRect/>
          </a:stretch>
        </p:blipFill>
        <p:spPr>
          <a:xfrm>
            <a:off x="7613015" y="1856105"/>
            <a:ext cx="2155825" cy="39065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576435" y="3164840"/>
            <a:ext cx="26530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5" action="ppaction://hlinkfile"/>
              </a:rPr>
              <a:t>邀友有礼！20元券包人人可得！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新人购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0" y="1303020"/>
            <a:ext cx="2382520" cy="46310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819842" y="1670050"/>
          <a:ext cx="7527925" cy="3303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3940"/>
                <a:gridCol w="6483985"/>
              </a:tblGrid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五一新客有礼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门店爆款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9.9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元起，冲鸭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~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4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微商店新人购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6135">
                <a:tc>
                  <a:txBody>
                    <a:bodyPr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活动期间，选取5-10款商品，以引流款、高消款为主，如商超生鲜行业可选择肉蛋、蔬菜、米面油等，基于新人购，设置新人专享优惠价（原价基础上5-8.8折），首次在微商店买单就可享受优惠价</a:t>
                      </a:r>
                      <a:endParaRPr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导购话术</a:t>
                      </a:r>
                      <a:endParaRPr lang="zh-CN" altLang="en-US" sz="14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70000"/>
                        </a:lnSpc>
                        <a:buClrTx/>
                        <a:buSzTx/>
                        <a:buFontTx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我们线上商城刚上线，针对首次在商城下单顾客推出首单特惠活动，像你购买的肉、大米都有新人专享价，你可以自己或邀请家人、好友在线上购买，非常实惠~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商超、生鲜、烘焙、美妆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新人购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新人购设置路径：微商店管理后台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新人购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769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微商店后台新人购设置界面一览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835900" y="1356995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商家新人购案例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76435" y="3164840"/>
            <a:ext cx="26530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万福源微信商城今日新人购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-2147482569"/>
          <p:cNvPicPr>
            <a:picLocks noChangeAspect="1"/>
          </p:cNvPicPr>
          <p:nvPr/>
        </p:nvPicPr>
        <p:blipFill>
          <a:blip r:embed="rId4"/>
          <a:srcRect r="29847"/>
          <a:stretch>
            <a:fillRect/>
          </a:stretch>
        </p:blipFill>
        <p:spPr>
          <a:xfrm>
            <a:off x="474980" y="1856105"/>
            <a:ext cx="5447665" cy="3658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10857" r="5632" b="11619"/>
          <a:stretch>
            <a:fillRect/>
          </a:stretch>
        </p:blipFill>
        <p:spPr>
          <a:xfrm>
            <a:off x="7338695" y="1922780"/>
            <a:ext cx="2503170" cy="43427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004435" y="2859405"/>
            <a:ext cx="1998980" cy="552450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拿来即用的五一活动方案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61255" y="2828925"/>
            <a:ext cx="2331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引导会员线上消费</a:t>
            </a:r>
            <a:endParaRPr lang="zh-CN" altLang="en-US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 rot="16200000">
            <a:off x="3837940" y="2494280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429044" y="2558569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解决方案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77639" y="2892579"/>
            <a:ext cx="22942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微商店没销量/销量低？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1174" y="3568219"/>
            <a:ext cx="20980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单月线上订单数＜1000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99380" y="3568065"/>
            <a:ext cx="16052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培养线上消费习惯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7621905" y="2533015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184434" y="2626514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营销策略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49379" y="2707794"/>
            <a:ext cx="8750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秒杀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满减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87410" y="3568065"/>
            <a:ext cx="16916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*</a:t>
            </a: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刺激会员线上消费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引导会员线上消费方案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3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73" y="1033780"/>
            <a:ext cx="2506345" cy="479044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800792" y="1717675"/>
          <a:ext cx="7527925" cy="267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6155"/>
                <a:gridCol w="6541770"/>
              </a:tblGrid>
              <a:tr h="5067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五一大放价！每天超值秒杀</a:t>
                      </a: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专场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4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微商店秒杀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 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每天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9:00-21:00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345">
                <a:tc>
                  <a:txBody>
                    <a:bodyPr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活动期间，每天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选取5-10款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商品，以引流款、高消款为主，给予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5-8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折优惠开启限时秒杀，低价低利润款给予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元惊爆价作为活动裂变传播的噱头</a:t>
                      </a:r>
                      <a:endParaRPr lang="zh-CN" altLang="en-US" sz="14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引导会员线上消费方案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秒杀设置路径：微商店管理后台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秒杀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290322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7695" y="1248410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微商店后台秒杀设置界面一览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42555" y="1358265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商家新人购案例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淘完这波优质秒杀品，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喜乐元宵笑开花！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-2147482508" descr="秒杀1"/>
          <p:cNvPicPr>
            <a:picLocks noChangeAspect="1"/>
          </p:cNvPicPr>
          <p:nvPr/>
        </p:nvPicPr>
        <p:blipFill>
          <a:blip r:embed="rId4"/>
          <a:srcRect t="1448"/>
          <a:stretch>
            <a:fillRect/>
          </a:stretch>
        </p:blipFill>
        <p:spPr>
          <a:xfrm>
            <a:off x="474663" y="1808480"/>
            <a:ext cx="6829425" cy="3241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10271" b="5740"/>
          <a:stretch>
            <a:fillRect/>
          </a:stretch>
        </p:blipFill>
        <p:spPr>
          <a:xfrm>
            <a:off x="7553960" y="1808480"/>
            <a:ext cx="2240280" cy="39725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引导会员线上消费方案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03830" y="1089660"/>
            <a:ext cx="53035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当微商店销量＜</a:t>
            </a:r>
            <a:r>
              <a:rPr lang="en-US" altLang="zh-CN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1000</a:t>
            </a:r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时，可将秒杀作为一种常规性活动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778510" y="1666875"/>
          <a:ext cx="10547985" cy="5006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470"/>
                <a:gridCol w="9327515"/>
              </a:tblGrid>
              <a:tr h="360680">
                <a:tc gridSpan="2"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秒杀活动方案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4CC6"/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固定活动时间每周1场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（每周二/周五上午9：00）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，频次太多不能营造活动稀缺感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79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形成固定活动专栏，提升活动知名度*店铺名称+宠粉日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、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尖叫星期五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0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活动选品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高关注度商品门店爆品，应季品，网红品，生活必需品/高消品等总计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30款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左右，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限量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0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活动价格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优惠最吸睛选取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1-5款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商品给予5-8折优惠博眼球，其它商品按需给予8-9折优惠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172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活动宣传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活动宣传力度要大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</a:t>
                      </a:r>
                      <a:r>
                        <a:rPr 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活动前：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门店：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活动海报覆盖所有活动门店；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②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门店随处可见活动信息及微商店小程序码；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③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员工向到店顾客宣讲活动，引导入群参与活动。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线上：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公众号、微信群、员工朋友圈、小程序商城，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提前一周2-3次频推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②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活动倒计时海报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活动中</a:t>
                      </a:r>
                      <a:r>
                        <a:rPr lang="zh-CN" alt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endParaRPr lang="en-US" sz="12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①引导会员进群成交并晒图；②群内/员工朋友圈持续推送活动商品及卖点；③引导已成功购买用户朋友圈晒订单；④店员主动邀请当天进店顾客参与秒杀活动。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29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提货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活动结束后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维护</a:t>
                      </a:r>
                      <a:endParaRPr lang="zh-CN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7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门店自提①门店设置自提专区及通道，方便自提用户快速提货；②根据自提用户已购买商品，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推荐关联商品销售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，提升二次转化。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引导会员线上消费方案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满减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18" name="表格 17"/>
          <p:cNvGraphicFramePr/>
          <p:nvPr>
            <p:custDataLst>
              <p:tags r:id="rId3"/>
            </p:custDataLst>
          </p:nvPr>
        </p:nvGraphicFramePr>
        <p:xfrm>
          <a:off x="3738562" y="2325370"/>
          <a:ext cx="7527925" cy="2263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0620"/>
                <a:gridCol w="6377305"/>
              </a:tblGrid>
              <a:tr h="5067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五一超级满减！全场满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99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减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20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4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微商店满减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05"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活动期间，微商店开启全场商品满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99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减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20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活动，刺激会员下单，提升客单价</a:t>
                      </a:r>
                      <a:endParaRPr lang="zh-CN" altLang="en-US" sz="14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4857" b="5879"/>
          <a:stretch>
            <a:fillRect/>
          </a:stretch>
        </p:blipFill>
        <p:spPr>
          <a:xfrm>
            <a:off x="770255" y="1447165"/>
            <a:ext cx="2470150" cy="46551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引导会员线上消费方案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满减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4505" y="608330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满减设置路径：微商店管理后台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满减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28911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微商店后台满减设置界面一览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57924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42555" y="1358265"/>
            <a:ext cx="15360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商家满减案例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99减50 | 五一大放价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爆品5.1折起！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1808480"/>
            <a:ext cx="6563360" cy="4144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4411" b="4778"/>
          <a:stretch>
            <a:fillRect/>
          </a:stretch>
        </p:blipFill>
        <p:spPr>
          <a:xfrm>
            <a:off x="7372350" y="1936750"/>
            <a:ext cx="2372995" cy="4549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004435" y="2859405"/>
            <a:ext cx="1998980" cy="552450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拿来即用的五一活动方案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80305" y="2844165"/>
            <a:ext cx="2331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增强会员消费粘性</a:t>
            </a:r>
            <a:endParaRPr lang="zh-CN" altLang="en-US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 rot="16200000">
            <a:off x="3837940" y="2494280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429044" y="2558569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解决方案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63414" y="2882419"/>
            <a:ext cx="180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会员消费频次太低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9934" y="3568219"/>
            <a:ext cx="16154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每月消费次数＜4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67885" y="3568065"/>
            <a:ext cx="26720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让会员有消费需求时首先想到你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7602855" y="2552065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193959" y="2636039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营销策略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49379" y="2707794"/>
            <a:ext cx="12814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储值有礼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券包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514080" y="3568065"/>
            <a:ext cx="16916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*</a:t>
            </a: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绑定会员多次复购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1907" y="-635"/>
            <a:ext cx="12213590" cy="68592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83504" y="1425758"/>
            <a:ext cx="142748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48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目录</a:t>
            </a:r>
            <a:endParaRPr lang="zh-CN" sz="48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56464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7" name="矩形: 圆角 9"/>
          <p:cNvSpPr/>
          <p:nvPr/>
        </p:nvSpPr>
        <p:spPr>
          <a:xfrm>
            <a:off x="3976370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8" name="矩形: 圆角 9"/>
          <p:cNvSpPr/>
          <p:nvPr/>
        </p:nvSpPr>
        <p:spPr>
          <a:xfrm>
            <a:off x="6515735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9" name="矩形: 圆角 9"/>
          <p:cNvSpPr/>
          <p:nvPr/>
        </p:nvSpPr>
        <p:spPr>
          <a:xfrm>
            <a:off x="908558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64684" y="4334664"/>
            <a:ext cx="14020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拿来即用的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五一活动方案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0569" y="3933344"/>
            <a:ext cx="9956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高效推广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渠道汇总</a:t>
            </a:r>
            <a:endParaRPr lang="zh-CN" altLang="en-US" sz="20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42474" y="3887624"/>
            <a:ext cx="9956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五一活动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物料提供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97689" y="4322599"/>
            <a:ext cx="14020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微商店运营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常见问题合集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cxnSp>
        <p:nvCxnSpPr>
          <p:cNvPr id="2" name="直接连接符 1"/>
          <p:cNvCxnSpPr>
            <a:stCxn id="10" idx="2"/>
            <a:endCxn id="10" idx="2"/>
          </p:cNvCxnSpPr>
          <p:nvPr/>
        </p:nvCxnSpPr>
        <p:spPr>
          <a:xfrm>
            <a:off x="2272665" y="50895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重点人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05" y="3771265"/>
            <a:ext cx="514350" cy="514350"/>
          </a:xfrm>
          <a:prstGeom prst="rect">
            <a:avLst/>
          </a:prstGeom>
        </p:spPr>
      </p:pic>
      <p:pic>
        <p:nvPicPr>
          <p:cNvPr id="13" name="图片 12" descr="重点人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585" y="3395980"/>
            <a:ext cx="514350" cy="514350"/>
          </a:xfrm>
          <a:prstGeom prst="rect">
            <a:avLst/>
          </a:prstGeom>
        </p:spPr>
      </p:pic>
      <p:pic>
        <p:nvPicPr>
          <p:cNvPr id="20" name="图片 19" descr="重点人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50" y="3383915"/>
            <a:ext cx="514350" cy="514350"/>
          </a:xfrm>
          <a:prstGeom prst="rect">
            <a:avLst/>
          </a:prstGeom>
        </p:spPr>
      </p:pic>
      <p:pic>
        <p:nvPicPr>
          <p:cNvPr id="21" name="图片 20" descr="重点人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95" y="3747135"/>
            <a:ext cx="514350" cy="5143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增强会员粘性方案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储值营销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3848417" y="1682750"/>
          <a:ext cx="7307580" cy="33870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835"/>
                <a:gridCol w="982345"/>
                <a:gridCol w="5613400"/>
              </a:tblGrid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疯狂五一！储值大赠送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微商店储值营销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170">
                <a:tc row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</a:t>
                      </a: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期间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微商店开启储值送现金活动：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充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200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送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20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，充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300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送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35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，充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500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送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80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，充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1000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送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100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755"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活动期间及活动后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门店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每天</a:t>
                      </a:r>
                      <a:r>
                        <a:rPr 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选取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爆款、引流款、高消款商品给予特惠价</a:t>
                      </a:r>
                      <a:r>
                        <a:rPr 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，仅限储值卡支付会员专享，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给到储值会员专享福利，</a:t>
                      </a:r>
                      <a:r>
                        <a:rPr 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非储值卡支付需原价购买。</a:t>
                      </a:r>
                      <a:endParaRPr 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4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Medium" panose="020B0600000000000000" charset="-122"/>
                        </a:rPr>
                        <a:t>*</a:t>
                      </a:r>
                      <a:r>
                        <a:rPr lang="zh-CN" altLang="en-US" sz="14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Medium" panose="020B0600000000000000" charset="-122"/>
                        </a:rPr>
                        <a:t>若线下软件不支持</a:t>
                      </a:r>
                      <a:r>
                        <a:rPr lang="zh-CN" altLang="en-US" sz="1400">
                          <a:solidFill>
                            <a:srgbClr val="C00000"/>
                          </a:solidFill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Medium" panose="020B0600000000000000" charset="-122"/>
                        </a:rPr>
                        <a:t>【储值卡支付享受会员特价】</a:t>
                      </a:r>
                      <a:r>
                        <a:rPr lang="zh-CN" altLang="en-US" sz="14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Medium" panose="020B0600000000000000" charset="-122"/>
                        </a:rPr>
                        <a:t>功能，可为储值会员设置会员等级，商品特惠价仅限相关等级会员享有</a:t>
                      </a:r>
                      <a:endParaRPr lang="zh-CN" altLang="en-US" sz="1400"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 gridSpan="2"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烘焙、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descr="微信图片_202104141008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90" y="1270635"/>
            <a:ext cx="2464435" cy="46418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增强会员粘性方案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储值营销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4505" y="608330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储值营销设置路径：微商店管理后台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储值营销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微商店后台储值营销设置界面一览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商家储值营销案例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金嘉生活超市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3.26-3.28会员惊爆特价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" y="1720850"/>
            <a:ext cx="5844540" cy="4148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10231" b="5846"/>
          <a:stretch>
            <a:fillRect/>
          </a:stretch>
        </p:blipFill>
        <p:spPr>
          <a:xfrm>
            <a:off x="7405370" y="1838960"/>
            <a:ext cx="2304415" cy="40836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增强会员粘性方案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券包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3848417" y="1682750"/>
          <a:ext cx="7307580" cy="3093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835"/>
                <a:gridCol w="1222375"/>
                <a:gridCol w="5373370"/>
              </a:tblGrid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五一剧透！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元秒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51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元券包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微商店券包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row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券包销售时间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4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24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r>
                        <a:rPr lang="en-US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-4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30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券包使用时间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33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1元</a:t>
                      </a:r>
                      <a:r>
                        <a:rPr lang="zh-CN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限时抢购五一</a:t>
                      </a:r>
                      <a:r>
                        <a:rPr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券包，券包含3-6张优惠券</a:t>
                      </a:r>
                      <a:r>
                        <a:rPr lang="zh-CN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，每人限购</a:t>
                      </a:r>
                      <a:r>
                        <a:rPr lang="en-US" altLang="zh-CN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份</a:t>
                      </a:r>
                      <a:endParaRPr lang="zh-CN" altLang="en-US" sz="140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*</a:t>
                      </a:r>
                      <a:r>
                        <a:rPr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券包</a:t>
                      </a:r>
                      <a:r>
                        <a:rPr 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包含</a:t>
                      </a:r>
                      <a:r>
                        <a:rPr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：</a:t>
                      </a:r>
                      <a:endParaRPr sz="120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5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元</a:t>
                      </a:r>
                      <a:r>
                        <a:rPr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无门槛，</a:t>
                      </a:r>
                      <a:r>
                        <a:rPr 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8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元</a:t>
                      </a:r>
                      <a:r>
                        <a:rPr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品类券</a:t>
                      </a:r>
                      <a:r>
                        <a:rPr 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×</a:t>
                      </a:r>
                      <a:r>
                        <a:rPr 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（满</a:t>
                      </a:r>
                      <a:r>
                        <a:rPr lang="en-US" alt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49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使用）</a:t>
                      </a:r>
                      <a:r>
                        <a:rPr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，</a:t>
                      </a:r>
                      <a:r>
                        <a:rPr 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25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元大额券</a:t>
                      </a:r>
                      <a:r>
                        <a:rPr lang="en-US" alt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×</a:t>
                      </a:r>
                      <a:r>
                        <a:rPr lang="en-US" alt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（满</a:t>
                      </a:r>
                      <a:r>
                        <a:rPr lang="en-US" alt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129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使用）</a:t>
                      </a:r>
                      <a:endParaRPr lang="zh-CN" altLang="en-US" sz="12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 descr="48dfd70a0d597d9b2f5a13d8f30db57"/>
          <p:cNvPicPr>
            <a:picLocks noChangeAspect="1"/>
          </p:cNvPicPr>
          <p:nvPr/>
        </p:nvPicPr>
        <p:blipFill>
          <a:blip r:embed="rId4"/>
          <a:srcRect t="4210" b="6202"/>
          <a:stretch>
            <a:fillRect/>
          </a:stretch>
        </p:blipFill>
        <p:spPr>
          <a:xfrm>
            <a:off x="854710" y="1100455"/>
            <a:ext cx="2648585" cy="4512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增强会员粘性方案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券包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4505" y="608330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券包设置路径：微商店管理后台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券包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284861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286639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微商店后台券包设置界面一览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商家券包营销案例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会员福利季，20购100元10购50元，只宠你不套路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15" y="1782445"/>
            <a:ext cx="5217160" cy="4228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10944" b="5885"/>
          <a:stretch>
            <a:fillRect/>
          </a:stretch>
        </p:blipFill>
        <p:spPr>
          <a:xfrm>
            <a:off x="7206615" y="1826260"/>
            <a:ext cx="2383155" cy="41846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004435" y="2859405"/>
            <a:ext cx="1998980" cy="552450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拿来即用的五一活动方案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25085" y="2825115"/>
            <a:ext cx="2331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老带新裂变增长</a:t>
            </a:r>
            <a:endParaRPr lang="zh-CN" altLang="en-US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 rot="16200000">
            <a:off x="3837940" y="2494280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429044" y="2558569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解决方案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63414" y="2882419"/>
            <a:ext cx="160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想让老客带新客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9934" y="3568219"/>
            <a:ext cx="15138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会员增长速度慢</a:t>
            </a:r>
            <a:endParaRPr lang="zh-CN" alt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90110" y="3537585"/>
            <a:ext cx="24942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一传十，十传百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增加门店经营范围内的会员量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7602855" y="2552065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184434" y="2626514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营销策略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41759" y="2490624"/>
            <a:ext cx="138239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分享有礼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瓜分券</a:t>
            </a:r>
            <a:endParaRPr lang="en-US" altLang="zh-CN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拼团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PLUS</a:t>
            </a:r>
            <a:endParaRPr lang="en-US" altLang="zh-CN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641715" y="3786505"/>
            <a:ext cx="17830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裂变式带动会员增长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瓜分券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3848417" y="1682750"/>
          <a:ext cx="7307580" cy="3093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835"/>
                <a:gridCol w="1222375"/>
                <a:gridCol w="5373370"/>
              </a:tblGrid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欢庆五一！百万现金券等你来瓜分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6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微商店瓜分券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row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瓜分券时间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-5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券使用时间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31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335">
                <a:tc gridSpan="2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5人瓜分100元券</a:t>
                      </a:r>
                      <a:endParaRPr lang="zh-CN" altLang="en-US" sz="14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老会员发起活动，邀请4人参与瓜分券，瓜分成功，每人可得20元券（购物满</a:t>
                      </a:r>
                      <a:r>
                        <a:rPr lang="en-US" altLang="zh-CN" sz="1400" b="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10</a:t>
                      </a:r>
                      <a:r>
                        <a:rPr lang="zh-CN" altLang="en-US" sz="1400" b="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8元线上线下通用）</a:t>
                      </a:r>
                      <a:endParaRPr lang="zh-CN" altLang="en-US" sz="14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*每人仅限1次发起/参与瓜分券活动</a:t>
                      </a:r>
                      <a:endParaRPr lang="zh-CN" altLang="en-US" sz="14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 gridSpan="2"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-21474824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90" y="1151255"/>
            <a:ext cx="2367915" cy="4556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</a:t>
            </a: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瓜分券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4505" y="608330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瓜分券设置路径：微商店管理后台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瓜分券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微商店后台券包设置界面一览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商家券包营销案例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欢庆跨年月，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100万现金券等你来瓜分！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15" y="1782445"/>
            <a:ext cx="5217160" cy="422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11234" b="5503"/>
          <a:stretch>
            <a:fillRect/>
          </a:stretch>
        </p:blipFill>
        <p:spPr>
          <a:xfrm>
            <a:off x="7208520" y="1856105"/>
            <a:ext cx="2448560" cy="40659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拼团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PLUS</a:t>
            </a:r>
            <a:endParaRPr lang="en-US" altLang="zh-CN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3733482" y="1995170"/>
          <a:ext cx="7307580" cy="3093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800"/>
                <a:gridCol w="5986780"/>
              </a:tblGrid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五一全民拼团！拼团</a:t>
                      </a:r>
                      <a:r>
                        <a:rPr lang="en-US" altLang="zh-CN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PLUS</a:t>
                      </a:r>
                      <a:r>
                        <a:rPr lang="zh-CN" altLang="en-US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风暴来袭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微商店拼团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plus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-5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33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选取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20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款商品，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5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款引流款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+5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款门店爆款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+10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款时令款，开启拼团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plus</a:t>
                      </a:r>
                      <a:endParaRPr lang="en-US" altLang="zh-CN" sz="12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3件起拼，2人成团，即可享8折优惠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（举例：小王购买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件商品，将活动链接发至群里，小李按需购买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件，则该团成团，两人均能享</a:t>
                      </a: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8</a:t>
                      </a:r>
                      <a:r>
                        <a:rPr lang="zh-CN" altLang="en-US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折优惠）</a:t>
                      </a:r>
                      <a:endParaRPr lang="zh-CN" altLang="en-US" sz="12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200" b="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*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拼团</a:t>
                      </a:r>
                      <a:r>
                        <a:rPr lang="en-US" altLang="zh-CN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plus</a:t>
                      </a:r>
                      <a:r>
                        <a:rPr lang="zh-CN" altLang="en-US" sz="12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突破单一商品拼团局限性，支持多个人购买多个商品，加速成团</a:t>
                      </a:r>
                      <a:endParaRPr lang="zh-CN" altLang="en-US" sz="12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>
                  <a:txBody>
                    <a:bodyPr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-319" t="11253" r="319" b="5934"/>
          <a:stretch>
            <a:fillRect/>
          </a:stretch>
        </p:blipFill>
        <p:spPr>
          <a:xfrm>
            <a:off x="520065" y="1125220"/>
            <a:ext cx="2985135" cy="52197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拼团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PLUS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5930" y="572770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瓜拼团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PLUS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拼团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PLUS</a:t>
            </a:r>
            <a:endParaRPr lang="en-US" altLang="zh-CN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微商店后台券包设置界面一览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拼团</a:t>
            </a:r>
            <a:r>
              <a:rPr lang="en-US" alt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PLUS</a:t>
            </a: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玩法应用</a:t>
            </a:r>
            <a:endParaRPr lang="zh-CN" altLang="en-US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4535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点击查看营销应用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拼团玩法再升级！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思迅微商店拼团PLUS上线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15" y="1924050"/>
            <a:ext cx="5581650" cy="3542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3990" b="5510"/>
          <a:stretch>
            <a:fillRect/>
          </a:stretch>
        </p:blipFill>
        <p:spPr>
          <a:xfrm>
            <a:off x="7245350" y="1924050"/>
            <a:ext cx="2215515" cy="42341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297805" y="2859405"/>
            <a:ext cx="1998980" cy="552450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拿来即用的五一活动方案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7185" y="2837180"/>
            <a:ext cx="2331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极具爆破感活动</a:t>
            </a:r>
            <a:endParaRPr lang="zh-CN" altLang="en-US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 rot="16200000">
            <a:off x="4131310" y="2494280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722414" y="2558569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解决方案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359" y="2824634"/>
            <a:ext cx="3107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做一场会员/订单爆发式增长活动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5259" y="3484399"/>
            <a:ext cx="21672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想</a:t>
            </a:r>
            <a:r>
              <a:rPr lang="zh-CN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会员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订单增长＞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1000</a:t>
            </a:r>
            <a:endParaRPr lang="en-US" alt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5680" y="3537585"/>
            <a:ext cx="28498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爆破感，强吸睛，打造活动仪式感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7896225" y="2552065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477804" y="2626514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营销策略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35129" y="2862734"/>
            <a:ext cx="13970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直播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秒杀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10625" y="3484245"/>
            <a:ext cx="26720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激发超级购买力，带动超级增长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-635"/>
            <a:ext cx="12213590" cy="6859270"/>
          </a:xfrm>
          <a:prstGeom prst="rect">
            <a:avLst/>
          </a:prstGeom>
        </p:spPr>
      </p:pic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5379912" y="252979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id-ID" sz="1400" kern="2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ONE</a:t>
            </a:r>
            <a:endParaRPr kumimoji="0" lang="id-ID" sz="1400" kern="2600" cap="none" normalizeH="0" noProof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27375" y="2964815"/>
            <a:ext cx="64573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拿来即用的五一活动方案</a:t>
            </a:r>
            <a:endParaRPr lang="zh-CN" altLang="en-US" sz="44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28334" y="1666423"/>
            <a:ext cx="97663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4800" b="1" spc="3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01</a:t>
            </a:r>
            <a:endParaRPr lang="en-US" altLang="zh-CN" sz="4800" b="1" spc="3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" name="矩形: 圆角 9"/>
          <p:cNvSpPr/>
          <p:nvPr/>
        </p:nvSpPr>
        <p:spPr>
          <a:xfrm>
            <a:off x="6989445" y="2133600"/>
            <a:ext cx="337820" cy="2787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5" name="图片 4" descr="微信图片_202104141357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256665"/>
            <a:ext cx="2444115" cy="434530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3848417" y="1682750"/>
          <a:ext cx="7586345" cy="2789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225"/>
                <a:gridCol w="6294120"/>
              </a:tblGrid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五一超级直播间！精选好物超低价秒杀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微商店直播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+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秒杀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月</a:t>
                      </a: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日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19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00-21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00</a:t>
                      </a:r>
                      <a:endParaRPr lang="en-US" altLang="zh-CN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33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9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选取20款商品，5款引流款，5款爆款，10款高消款/季节款，给出5-8折优惠，在直播间开启秒杀</a:t>
                      </a:r>
                      <a:r>
                        <a:rPr 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，直播商品一律门店自提</a:t>
                      </a:r>
                      <a:endParaRPr lang="zh-CN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algn="l">
                        <a:lnSpc>
                          <a:spcPct val="19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*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直播商品一定要给到实在的限时优惠，大家才会持续关注直播活动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2775" y="1027430"/>
            <a:ext cx="4630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超详细的直播活动策划方案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910907" y="1524000"/>
          <a:ext cx="10008870" cy="4937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785"/>
                <a:gridCol w="2701925"/>
                <a:gridCol w="2912110"/>
                <a:gridCol w="2813050"/>
              </a:tblGrid>
              <a:tr h="196850">
                <a:tc gridSpan="4"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开播前规划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类目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作用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参考维度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举例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直播主题确定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好的直播主题可引发高关注；有助于活动推广；有助于选品；引导直播内容不跑偏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紧抓当下热点主题节假日/会员日主题促销活动主题结合商品特性主题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五一超级直播间BOSS来了，3.8女神节专场福利32店联动，直播秒杀巧用奶粉做美味辅食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直播目标设置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明确直播目标有目的性的开展直播 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商城销售额，商品销售件数商城访问人数/次数直播观看人数/次数、点赞数、评论数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通过一场直播，新增会员2100+，商城销售额10W+，观看直播人数5100+，商城访问人数3100+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12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直播主播选定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带动直播氛围；介绍商品引导下单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1人直播、2人直播（互动分工明确）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2导购直播/导购+店长/导购+专家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直播时间确定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合适的时间可增加观看人数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中午休息/晚上下班后，直播时间固定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每周六晚19:30—21：00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33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直播商品确定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明确本期直播要销售哪些商品（可根据直播主题选择）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选择8—15款商品产品功能卖点、价格卖点汇总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包含1—2款引流单品，2-3款折扣主推商品，重点讲解主推商品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直播互动抽奖设置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活跃氛围拉新引流，延长观看时间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评论抽奖，点赞抽奖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每隔10分钟开启1次评论抽奖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33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直播营销活动设置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促进直播间销售转化，促进直播活动分享，带动直播间抢购氛围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优惠券、拼团、秒杀、满减/送、预售、券包销售等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直播间秒杀专场，可选择8—15款产品开启秒杀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直播间创建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开启直播间，营造直播氛围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上传直播商品（微信需审核）/直播间封面，绑定主播，直播间文案介绍、微商店后台绑定直播间等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70">
                <a:tc rowSpan="2"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直播宣传造势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扩散直播活动，增加传播力度（提前5—7天宣传直播活动）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直播宣传物料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推文，海报、文字消息，短视频、易拉宝、门店LED等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直播宣传渠道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公众号推文/菜单/关注回复/客服消息回复、小程序商城首页banner/黄金展示位，门店微信群/微信/导购微信朋友圈、导购介绍，异业互推等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门店微信群建立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沉淀门店流量，营造直播抢购氛围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建立日常粉丝运营群/活动快闪群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提前1—5天建群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2775" y="1027430"/>
            <a:ext cx="4630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超详细的直播活动策划方案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893762" y="1580515"/>
          <a:ext cx="10538460" cy="239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4170"/>
                <a:gridCol w="7654290"/>
              </a:tblGrid>
              <a:tr h="342265">
                <a:tc gridSpan="2"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开播中流程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开播前30分钟爆发性宣传活动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在各推广渠道预告活动即将开始，提醒粉丝观看（重点客户一对一私发微信告知）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开播前5开启直播间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和已入场粉丝简单互动，提醒粉丝可邀请他人观看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开播5分钟（聚焦粉丝）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主播自我介绍，介绍本期直播，引导粉丝</a:t>
                      </a: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留言点赞</a:t>
                      </a: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参与抽奖，激发其观看兴趣为直播间引流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开播6—20分钟（活跃气氛）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引流款、爆款秒杀，活跃直播间氛围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开播21—60分钟（让利粉丝）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开启销售商品+粉丝互动抽奖模式（提醒粉丝关注客服微信，</a:t>
                      </a: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直播商品电子海报推送微信群</a:t>
                      </a: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直播结束前5分钟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引导粉丝加客服微信，加微信群，关注直播间，感谢大家参与，预告下期直播活动。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892810" y="4152900"/>
          <a:ext cx="10532745" cy="1830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120"/>
                <a:gridCol w="9191625"/>
              </a:tblGrid>
              <a:tr h="334645">
                <a:tc gridSpan="2"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直播后复盘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401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直播数据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直播间观看次数/人数、平均观看时长、点赞/评论人数、各商品推送次数/点击人数/次数等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商城数据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直播期间/当天商城访问人数/次数，商城销售额/订单数据、会员增长数据、优惠券领取张数，商品销售件数等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01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主播感受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主播总结直播期间出现的问题，及做的比较好的地方，查漏补缺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76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整体总结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根据直播数据优化直播主题/推广渠道/直播时长等，根据商城数据调整选品，优化活动流程/优惠券发放等。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893445" y="6122670"/>
            <a:ext cx="6082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五一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8150" y="5247005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直播设置路径：微商店管理后台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直播间编辑，绑定直播间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微商店后台直播设置界面一览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967230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直播</a:t>
            </a:r>
            <a:r>
              <a:rPr lang="en-US" alt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秒杀商家案例</a:t>
            </a:r>
            <a:endParaRPr lang="zh-CN" altLang="en-US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38970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尖叫星期三丨春风十里 缘来有你 今晚7:00我们相约直播间吧~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1709420"/>
            <a:ext cx="4935855" cy="3336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4896" b="6249"/>
          <a:stretch>
            <a:fillRect/>
          </a:stretch>
        </p:blipFill>
        <p:spPr>
          <a:xfrm>
            <a:off x="7241540" y="1833880"/>
            <a:ext cx="2313305" cy="43402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jp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-635"/>
            <a:ext cx="12213590" cy="6859270"/>
          </a:xfrm>
          <a:prstGeom prst="rect">
            <a:avLst/>
          </a:prstGeom>
        </p:spPr>
      </p:pic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5379912" y="252979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two</a:t>
            </a:r>
            <a:endParaRPr kumimoji="0" lang="en-US" altLang="id-ID" sz="1400" kern="2600" cap="none" normalizeH="0" noProof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37660" y="3044825"/>
            <a:ext cx="50749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高效推广渠道汇总</a:t>
            </a:r>
            <a:endParaRPr lang="zh-CN" altLang="en-US" sz="44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28334" y="1666423"/>
            <a:ext cx="97663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4800" b="1" spc="3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02</a:t>
            </a:r>
            <a:endParaRPr lang="en-US" altLang="zh-CN" sz="4800" b="1" spc="3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" name="矩形: 圆角 9"/>
          <p:cNvSpPr/>
          <p:nvPr/>
        </p:nvSpPr>
        <p:spPr>
          <a:xfrm>
            <a:off x="6989445" y="2133600"/>
            <a:ext cx="337820" cy="2787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13130" y="33718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900" y="1598295"/>
            <a:ext cx="2279650" cy="4498975"/>
          </a:xfrm>
          <a:prstGeom prst="rect">
            <a:avLst/>
          </a:prstGeom>
        </p:spPr>
      </p:pic>
      <p:sp>
        <p:nvSpPr>
          <p:cNvPr id="5" name="文本框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7270" y="2083435"/>
            <a:ext cx="2724785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zh-CN" sz="1600" b="1" spc="100">
                <a:solidFill>
                  <a:srgbClr val="EC243A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模板消息推送活动信息</a:t>
            </a:r>
            <a:endParaRPr lang="zh-CN" altLang="zh-CN" sz="1600" b="1" spc="100">
              <a:solidFill>
                <a:srgbClr val="EC243A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标题 1"/>
          <p:cNvSpPr txBox="1"/>
          <p:nvPr/>
        </p:nvSpPr>
        <p:spPr>
          <a:xfrm>
            <a:off x="6038215" y="2725420"/>
            <a:ext cx="3740150" cy="1532890"/>
          </a:xfrm>
          <a:prstGeom prst="rect">
            <a:avLst/>
          </a:prstGeom>
        </p:spPr>
        <p:txBody>
          <a:bodyPr vert="horz" anchor="ctr">
            <a:normAutofit/>
          </a:bodyPr>
          <a:p>
            <a:pPr lvl="0" algn="l" fontAlgn="auto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依托微商店模板消息，在微信通编辑活动信息并发送，通过公众号触达会员。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56" name="标题 1"/>
          <p:cNvSpPr txBox="1"/>
          <p:nvPr/>
        </p:nvSpPr>
        <p:spPr>
          <a:xfrm>
            <a:off x="6097270" y="3997325"/>
            <a:ext cx="3335655" cy="443230"/>
          </a:xfrm>
          <a:prstGeom prst="rect">
            <a:avLst/>
          </a:prstGeom>
        </p:spPr>
        <p:txBody>
          <a:bodyPr vert="horz" anchor="ctr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不限时间、不限次数、实时触达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七角星 3"/>
          <p:cNvSpPr/>
          <p:nvPr/>
        </p:nvSpPr>
        <p:spPr>
          <a:xfrm>
            <a:off x="8625205" y="1707515"/>
            <a:ext cx="1111885" cy="824865"/>
          </a:xfrm>
          <a:prstGeom prst="star7">
            <a:avLst/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803005" y="1736090"/>
            <a:ext cx="1130935" cy="730250"/>
          </a:xfrm>
          <a:prstGeom prst="rect">
            <a:avLst/>
          </a:prstGeom>
        </p:spPr>
        <p:txBody>
          <a:bodyPr vert="horz" anchor="ctr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j-cs"/>
              </a:rPr>
              <a:t>重要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8215" y="5043170"/>
            <a:ext cx="47688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公众号如何推送活动提醒？？？点击查看</a:t>
            </a:r>
            <a:r>
              <a:rPr lang="en-US" altLang="zh-CN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↓↓</a:t>
            </a:r>
            <a:endParaRPr lang="en-US" altLang="zh-CN" sz="1600" dirty="0"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7270" y="5452110"/>
            <a:ext cx="48367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  <a:hlinkClick r:id="rId4" action="ppaction://hlinkfile"/>
              </a:rPr>
              <a:t>关于微商店模板消息你想知道的这儿都有！</a:t>
            </a:r>
            <a:endParaRPr lang="zh-CN" altLang="en-US" sz="1600" dirty="0"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741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汇总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3715" y="2009775"/>
            <a:ext cx="7740015" cy="603250"/>
            <a:chOff x="-313" y="2128"/>
            <a:chExt cx="5439" cy="950"/>
          </a:xfrm>
        </p:grpSpPr>
        <p:sp>
          <p:nvSpPr>
            <p:cNvPr id="27" name="圆角矩形 26"/>
            <p:cNvSpPr/>
            <p:nvPr/>
          </p:nvSpPr>
          <p:spPr>
            <a:xfrm>
              <a:off x="-313" y="2128"/>
              <a:ext cx="5439" cy="950"/>
            </a:xfrm>
            <a:prstGeom prst="roundRect">
              <a:avLst/>
            </a:prstGeom>
            <a:solidFill>
              <a:srgbClr val="EC2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"/>
              </p:custDataLst>
            </p:nvPr>
          </p:nvSpPr>
          <p:spPr>
            <a:xfrm>
              <a:off x="-13" y="2194"/>
              <a:ext cx="477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线上渠道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97535" y="2559050"/>
            <a:ext cx="7655560" cy="2456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06120" y="2762250"/>
            <a:ext cx="1073150" cy="402590"/>
            <a:chOff x="1149" y="4769"/>
            <a:chExt cx="1690" cy="634"/>
          </a:xfrm>
          <a:solidFill>
            <a:srgbClr val="0B0E4F"/>
          </a:solidFill>
        </p:grpSpPr>
        <p:sp>
          <p:nvSpPr>
            <p:cNvPr id="17" name="圆角矩形 16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公众号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63020" y="2759075"/>
            <a:ext cx="1348064" cy="403225"/>
            <a:chOff x="976" y="4769"/>
            <a:chExt cx="2335" cy="635"/>
          </a:xfrm>
        </p:grpSpPr>
        <p:sp>
          <p:nvSpPr>
            <p:cNvPr id="21" name="圆角矩形 20"/>
            <p:cNvSpPr/>
            <p:nvPr/>
          </p:nvSpPr>
          <p:spPr>
            <a:xfrm>
              <a:off x="1120" y="4769"/>
              <a:ext cx="1691" cy="635"/>
            </a:xfrm>
            <a:prstGeom prst="roundRect">
              <a:avLst/>
            </a:prstGeom>
            <a:solidFill>
              <a:srgbClr val="0B0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76" y="4831"/>
              <a:ext cx="2335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th-TH" sz="1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小程序商城</a:t>
              </a:r>
              <a:endParaRPr lang="zh-CN" altLang="th-TH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13735" y="2759075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29" name="圆角矩形 28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73600" y="2762250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32" name="圆角矩形 31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微信群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758190" y="335788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推文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菜单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关注回复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互推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1968500" y="3405505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Banner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公告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商品详情页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3099435" y="3388360"/>
            <a:ext cx="13843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</a:t>
            </a:r>
            <a:endParaRPr lang="zh-CN" altLang="en-US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微信号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朋友圈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一对一私发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>
            <p:custDataLst>
              <p:tags r:id="rId5"/>
            </p:custDataLst>
          </p:nvPr>
        </p:nvSpPr>
        <p:spPr>
          <a:xfrm>
            <a:off x="4629150" y="338836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员工微信群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多群分享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>
            <p:custDataLst>
              <p:tags r:id="rId6"/>
            </p:custDataLst>
          </p:nvPr>
        </p:nvSpPr>
        <p:spPr>
          <a:xfrm>
            <a:off x="6549390" y="3405505"/>
            <a:ext cx="115316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通过短视频快速传递门店活动信息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578850" y="1976120"/>
            <a:ext cx="3088640" cy="603250"/>
            <a:chOff x="899" y="2149"/>
            <a:chExt cx="4864" cy="950"/>
          </a:xfrm>
          <a:solidFill>
            <a:srgbClr val="EC243A"/>
          </a:solidFill>
        </p:grpSpPr>
        <p:sp>
          <p:nvSpPr>
            <p:cNvPr id="50" name="圆角矩形 49"/>
            <p:cNvSpPr/>
            <p:nvPr/>
          </p:nvSpPr>
          <p:spPr>
            <a:xfrm>
              <a:off x="899" y="2149"/>
              <a:ext cx="4864" cy="9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989" y="2268"/>
              <a:ext cx="4774" cy="58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线下渠道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8578850" y="2559050"/>
            <a:ext cx="3088640" cy="24765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8751570" y="2908300"/>
            <a:ext cx="2783205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门店海报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，</a:t>
            </a: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导购推荐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、易拉宝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地推、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DM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单页、包装袋、周边产品等印制小程序码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184900" y="2741295"/>
            <a:ext cx="1959610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8" name="圆角矩形 7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视频号</a:t>
              </a:r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/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抖音号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93445" y="32829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线上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751965"/>
            <a:ext cx="2178050" cy="4081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标题 1"/>
          <p:cNvSpPr txBox="1"/>
          <p:nvPr/>
        </p:nvSpPr>
        <p:spPr>
          <a:xfrm>
            <a:off x="647065" y="58724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公众号推文宣传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5" name="图片 4" descr="167b3d57711cc207af8c9735c4201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35" y="1755775"/>
            <a:ext cx="2144395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标题 1"/>
          <p:cNvSpPr txBox="1"/>
          <p:nvPr/>
        </p:nvSpPr>
        <p:spPr>
          <a:xfrm>
            <a:off x="2867660" y="582993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小程序首页宣传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1" name="图片 10" descr="9bd732d7b81cb8b94769c458c1178b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885" y="1713230"/>
            <a:ext cx="2038350" cy="405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标题 1"/>
          <p:cNvSpPr txBox="1"/>
          <p:nvPr/>
        </p:nvSpPr>
        <p:spPr>
          <a:xfrm>
            <a:off x="9719310" y="576770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视频号宣传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4" name="图片 13" descr="e2cf72b984f0fc5aee3d0ac9d7e5d91"/>
          <p:cNvPicPr>
            <a:picLocks noChangeAspect="1"/>
          </p:cNvPicPr>
          <p:nvPr/>
        </p:nvPicPr>
        <p:blipFill>
          <a:blip r:embed="rId5"/>
          <a:srcRect t="2636" b="5272"/>
          <a:stretch>
            <a:fillRect/>
          </a:stretch>
        </p:blipFill>
        <p:spPr>
          <a:xfrm>
            <a:off x="4812030" y="1765935"/>
            <a:ext cx="2137410" cy="415798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5213985" y="5805805"/>
            <a:ext cx="1736090" cy="467995"/>
          </a:xfrm>
          <a:prstGeom prst="rect">
            <a:avLst/>
          </a:prstGeom>
        </p:spPr>
        <p:txBody>
          <a:bodyPr vert="horz" anchor="ctr">
            <a:normAutofit fontScale="8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门店微信朋友圈宣传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05" y="1741805"/>
            <a:ext cx="2291080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标题 1"/>
          <p:cNvSpPr txBox="1"/>
          <p:nvPr/>
        </p:nvSpPr>
        <p:spPr>
          <a:xfrm>
            <a:off x="7369810" y="57962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微信群宣传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35" name="图片 34" descr="千库网_简单点赞笑脸插画_元素编号11942104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2835910"/>
            <a:ext cx="1186180" cy="1186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圆角矩形 1"/>
          <p:cNvSpPr/>
          <p:nvPr/>
        </p:nvSpPr>
        <p:spPr>
          <a:xfrm>
            <a:off x="29210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77025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56" name="标题 1"/>
          <p:cNvSpPr txBox="1"/>
          <p:nvPr/>
        </p:nvSpPr>
        <p:spPr>
          <a:xfrm>
            <a:off x="1218565" y="554418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门店收银台处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31546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门店易拉宝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9776460" y="554291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门店进出口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651002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商品出场</a:t>
            </a:r>
            <a:r>
              <a:rPr lang="en-US" altLang="zh-CN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地贴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" name="图片 1" descr="1fdb9e54f255fe11ff0219f19f62ff0"/>
          <p:cNvPicPr>
            <a:picLocks noChangeAspect="1"/>
          </p:cNvPicPr>
          <p:nvPr/>
        </p:nvPicPr>
        <p:blipFill>
          <a:blip r:embed="rId2"/>
          <a:srcRect l="13961" r="29808"/>
          <a:stretch>
            <a:fillRect/>
          </a:stretch>
        </p:blipFill>
        <p:spPr>
          <a:xfrm>
            <a:off x="673100" y="1598930"/>
            <a:ext cx="2999740" cy="4001770"/>
          </a:xfrm>
          <a:prstGeom prst="rect">
            <a:avLst/>
          </a:prstGeom>
        </p:spPr>
      </p:pic>
      <p:pic>
        <p:nvPicPr>
          <p:cNvPr id="4" name="图片 3" descr="7afef5cf1a34f94812f4d1ca66a07e6"/>
          <p:cNvPicPr>
            <a:picLocks noChangeAspect="1"/>
          </p:cNvPicPr>
          <p:nvPr/>
        </p:nvPicPr>
        <p:blipFill>
          <a:blip r:embed="rId3"/>
          <a:srcRect l="6785" r="54993"/>
          <a:stretch>
            <a:fillRect/>
          </a:stretch>
        </p:blipFill>
        <p:spPr>
          <a:xfrm>
            <a:off x="3829685" y="1598930"/>
            <a:ext cx="2038985" cy="4001135"/>
          </a:xfrm>
          <a:prstGeom prst="rect">
            <a:avLst/>
          </a:prstGeom>
        </p:spPr>
      </p:pic>
      <p:pic>
        <p:nvPicPr>
          <p:cNvPr id="7" name="图片 6" descr="b1f2d16216ea94e94f739fbe4d89c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520" y="1598930"/>
            <a:ext cx="2247265" cy="4001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535" y="1598930"/>
            <a:ext cx="3000375" cy="400177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jp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-635"/>
            <a:ext cx="12213590" cy="6859270"/>
          </a:xfrm>
          <a:prstGeom prst="rect">
            <a:avLst/>
          </a:prstGeom>
        </p:spPr>
      </p:pic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5379912" y="252979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three</a:t>
            </a:r>
            <a:endParaRPr kumimoji="0" lang="en-US" altLang="id-ID" sz="1400" kern="2600" cap="none" normalizeH="0" noProof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37660" y="3044825"/>
            <a:ext cx="50749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五一活动物料提供</a:t>
            </a:r>
            <a:endParaRPr lang="zh-CN" altLang="en-US" sz="44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28334" y="1666423"/>
            <a:ext cx="97663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4800" b="1" spc="3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03</a:t>
            </a:r>
            <a:endParaRPr lang="en-US" altLang="zh-CN" sz="4800" b="1" spc="3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" name="矩形: 圆角 9"/>
          <p:cNvSpPr/>
          <p:nvPr/>
        </p:nvSpPr>
        <p:spPr>
          <a:xfrm>
            <a:off x="6989445" y="2133600"/>
            <a:ext cx="337820" cy="2787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活动8要素，你有必要知道</a:t>
            </a:r>
            <a:endParaRPr lang="zh-CN" altLang="en-US" sz="2400" b="1" spc="15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58140" y="-8890"/>
            <a:ext cx="494665" cy="1027430"/>
          </a:xfrm>
          <a:prstGeom prst="roundRect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27" name="泪滴形 68"/>
          <p:cNvSpPr/>
          <p:nvPr>
            <p:custDataLst>
              <p:tags r:id="rId3"/>
            </p:custDataLst>
          </p:nvPr>
        </p:nvSpPr>
        <p:spPr>
          <a:xfrm rot="8100000">
            <a:off x="1328464" y="171829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1308308" y="171082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5"/>
            </p:custDataLst>
          </p:nvPr>
        </p:nvGrpSpPr>
        <p:grpSpPr>
          <a:xfrm>
            <a:off x="1448359" y="2107859"/>
            <a:ext cx="9341561" cy="2642576"/>
            <a:chOff x="3104734" y="2631882"/>
            <a:chExt cx="7636263" cy="2160175"/>
          </a:xfrm>
        </p:grpSpPr>
        <p:cxnSp>
          <p:nvCxnSpPr>
            <p:cNvPr id="47" name="直接连接符 62"/>
            <p:cNvCxnSpPr>
              <a:endCxn id="48" idx="0"/>
            </p:cNvCxnSpPr>
            <p:nvPr>
              <p:custDataLst>
                <p:tags r:id="rId6"/>
              </p:custDataLst>
            </p:nvPr>
          </p:nvCxnSpPr>
          <p:spPr>
            <a:xfrm>
              <a:off x="3104734" y="2631882"/>
              <a:ext cx="4492049" cy="0"/>
            </a:xfrm>
            <a:prstGeom prst="line">
              <a:avLst/>
            </a:prstGeom>
            <a:ln w="25400">
              <a:solidFill>
                <a:srgbClr val="0B0E4F"/>
              </a:solidFill>
              <a:headEnd type="oval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48" name="弧形 63"/>
            <p:cNvSpPr/>
            <p:nvPr>
              <p:custDataLst>
                <p:tags r:id="rId7"/>
              </p:custDataLst>
            </p:nvPr>
          </p:nvSpPr>
          <p:spPr>
            <a:xfrm>
              <a:off x="7056783" y="263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9" name="直接连接符 64"/>
            <p:cNvCxnSpPr/>
            <p:nvPr>
              <p:custDataLst>
                <p:tags r:id="rId8"/>
              </p:custDataLst>
            </p:nvPr>
          </p:nvCxnSpPr>
          <p:spPr>
            <a:xfrm flipH="1">
              <a:off x="4381169" y="3711882"/>
              <a:ext cx="3215615" cy="0"/>
            </a:xfrm>
            <a:prstGeom prst="line">
              <a:avLst/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50" name="弧形 65"/>
            <p:cNvSpPr/>
            <p:nvPr>
              <p:custDataLst>
                <p:tags r:id="rId9"/>
              </p:custDataLst>
            </p:nvPr>
          </p:nvSpPr>
          <p:spPr>
            <a:xfrm flipH="1">
              <a:off x="3841169" y="371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1" name="直接连接符 66"/>
            <p:cNvCxnSpPr>
              <a:stCxn id="50" idx="2"/>
            </p:cNvCxnSpPr>
            <p:nvPr>
              <p:custDataLst>
                <p:tags r:id="rId10"/>
              </p:custDataLst>
            </p:nvPr>
          </p:nvCxnSpPr>
          <p:spPr>
            <a:xfrm>
              <a:off x="4380178" y="4792057"/>
              <a:ext cx="6360819" cy="0"/>
            </a:xfrm>
            <a:prstGeom prst="line">
              <a:avLst/>
            </a:prstGeom>
            <a:ln w="25400">
              <a:solidFill>
                <a:srgbClr val="0B0E4F"/>
              </a:solidFill>
              <a:tailEnd type="triangle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</p:grpSp>
      <p:sp useBgFill="1">
        <p:nvSpPr>
          <p:cNvPr id="54" name="椭圆 53"/>
          <p:cNvSpPr/>
          <p:nvPr>
            <p:custDataLst>
              <p:tags r:id="rId11"/>
            </p:custDataLst>
          </p:nvPr>
        </p:nvSpPr>
        <p:spPr>
          <a:xfrm flipV="1">
            <a:off x="1390746" y="205219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文本框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627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明确活动目的&amp;目标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文本框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645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确定活动形式&amp;流程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文本框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10805" y="253936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挑选合适营销工具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文本框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325" y="40017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评估成本效果预期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文本框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88235" y="48145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确定活动宣传物料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文本框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508625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甄选活动推广渠道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文本框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340090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活动维护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文本框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18660" y="349440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想一个吸睛活动主题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9" name="图片 108" descr="5月培训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20630" y="1833245"/>
            <a:ext cx="1229995" cy="1229995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9809480" y="3092450"/>
            <a:ext cx="195326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扫码查看详细讲解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480479" y="5588789"/>
            <a:ext cx="4653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逐步建立活动思维，你也可以做出超级增长的活动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 useBgFill="1">
        <p:nvSpPr>
          <p:cNvPr id="112" name="椭圆 111"/>
          <p:cNvSpPr/>
          <p:nvPr>
            <p:custDataLst>
              <p:tags r:id="rId21"/>
            </p:custDataLst>
          </p:nvPr>
        </p:nvSpPr>
        <p:spPr>
          <a:xfrm flipV="1">
            <a:off x="10661111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泪滴形 68"/>
          <p:cNvSpPr/>
          <p:nvPr>
            <p:custDataLst>
              <p:tags r:id="rId22"/>
            </p:custDataLst>
          </p:nvPr>
        </p:nvSpPr>
        <p:spPr>
          <a:xfrm rot="8100000">
            <a:off x="4121829" y="172972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4101673" y="172225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0" name="椭圆 9"/>
          <p:cNvSpPr/>
          <p:nvPr>
            <p:custDataLst>
              <p:tags r:id="rId24"/>
            </p:custDataLst>
          </p:nvPr>
        </p:nvSpPr>
        <p:spPr>
          <a:xfrm flipV="1">
            <a:off x="4184111" y="206362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泪滴形 68"/>
          <p:cNvSpPr/>
          <p:nvPr>
            <p:custDataLst>
              <p:tags r:id="rId25"/>
            </p:custDataLst>
          </p:nvPr>
        </p:nvSpPr>
        <p:spPr>
          <a:xfrm rot="8100000">
            <a:off x="7457484" y="228915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7437328" y="228168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3" name="椭圆 12"/>
          <p:cNvSpPr/>
          <p:nvPr>
            <p:custDataLst>
              <p:tags r:id="rId27"/>
            </p:custDataLst>
          </p:nvPr>
        </p:nvSpPr>
        <p:spPr>
          <a:xfrm flipV="1">
            <a:off x="7519766" y="262306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泪滴形 68"/>
          <p:cNvSpPr/>
          <p:nvPr>
            <p:custDataLst>
              <p:tags r:id="rId28"/>
            </p:custDataLst>
          </p:nvPr>
        </p:nvSpPr>
        <p:spPr>
          <a:xfrm rot="8100000">
            <a:off x="5447709" y="30683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9"/>
            </p:custDataLst>
          </p:nvPr>
        </p:nvSpPr>
        <p:spPr>
          <a:xfrm>
            <a:off x="5427553" y="30608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6" name="椭圆 15"/>
          <p:cNvSpPr/>
          <p:nvPr>
            <p:custDataLst>
              <p:tags r:id="rId30"/>
            </p:custDataLst>
          </p:nvPr>
        </p:nvSpPr>
        <p:spPr>
          <a:xfrm flipV="1">
            <a:off x="5509991" y="34022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泪滴形 68"/>
          <p:cNvSpPr/>
          <p:nvPr>
            <p:custDataLst>
              <p:tags r:id="rId31"/>
            </p:custDataLst>
          </p:nvPr>
        </p:nvSpPr>
        <p:spPr>
          <a:xfrm rot="8100000">
            <a:off x="2240324" y="373378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2"/>
            </p:custDataLst>
          </p:nvPr>
        </p:nvSpPr>
        <p:spPr>
          <a:xfrm>
            <a:off x="2220168" y="372631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9" name="椭圆 18"/>
          <p:cNvSpPr/>
          <p:nvPr>
            <p:custDataLst>
              <p:tags r:id="rId33"/>
            </p:custDataLst>
          </p:nvPr>
        </p:nvSpPr>
        <p:spPr>
          <a:xfrm flipV="1">
            <a:off x="2302606" y="406768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泪滴形 68"/>
          <p:cNvSpPr/>
          <p:nvPr>
            <p:custDataLst>
              <p:tags r:id="rId34"/>
            </p:custDataLst>
          </p:nvPr>
        </p:nvSpPr>
        <p:spPr>
          <a:xfrm rot="8100000">
            <a:off x="3500799" y="435671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5"/>
            </p:custDataLst>
          </p:nvPr>
        </p:nvSpPr>
        <p:spPr>
          <a:xfrm>
            <a:off x="3480643" y="434924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23" name="椭圆 22"/>
          <p:cNvSpPr/>
          <p:nvPr>
            <p:custDataLst>
              <p:tags r:id="rId36"/>
            </p:custDataLst>
          </p:nvPr>
        </p:nvSpPr>
        <p:spPr>
          <a:xfrm flipV="1">
            <a:off x="3563081" y="469062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泪滴形 68"/>
          <p:cNvSpPr/>
          <p:nvPr>
            <p:custDataLst>
              <p:tags r:id="rId37"/>
            </p:custDataLst>
          </p:nvPr>
        </p:nvSpPr>
        <p:spPr>
          <a:xfrm rot="8100000">
            <a:off x="6178594" y="43764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8"/>
            </p:custDataLst>
          </p:nvPr>
        </p:nvSpPr>
        <p:spPr>
          <a:xfrm>
            <a:off x="6158438" y="43689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38" name="椭圆 37"/>
          <p:cNvSpPr/>
          <p:nvPr>
            <p:custDataLst>
              <p:tags r:id="rId39"/>
            </p:custDataLst>
          </p:nvPr>
        </p:nvSpPr>
        <p:spPr>
          <a:xfrm flipV="1">
            <a:off x="6240876" y="47103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泪滴形 68"/>
          <p:cNvSpPr/>
          <p:nvPr>
            <p:custDataLst>
              <p:tags r:id="rId40"/>
            </p:custDataLst>
          </p:nvPr>
        </p:nvSpPr>
        <p:spPr>
          <a:xfrm rot="8100000">
            <a:off x="8699544" y="436306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1"/>
            </p:custDataLst>
          </p:nvPr>
        </p:nvSpPr>
        <p:spPr>
          <a:xfrm>
            <a:off x="8679388" y="435559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44" name="椭圆 43"/>
          <p:cNvSpPr/>
          <p:nvPr>
            <p:custDataLst>
              <p:tags r:id="rId42"/>
            </p:custDataLst>
          </p:nvPr>
        </p:nvSpPr>
        <p:spPr>
          <a:xfrm flipV="1">
            <a:off x="8761826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796290" y="28321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五一主题店铺装修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00850" y="2684145"/>
            <a:ext cx="36696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左图为微商店后台部分主题模板</a:t>
            </a:r>
            <a:endParaRPr lang="zh-CN" altLang="en-US" sz="1600" b="1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00850" y="3422015"/>
            <a:ext cx="4547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五一装修模板预计</a:t>
            </a:r>
            <a:r>
              <a:rPr lang="en-US" altLang="zh-CN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4.24</a:t>
            </a:r>
            <a:r>
              <a:rPr lang="zh-CN" altLang="en-US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上线</a:t>
            </a:r>
            <a:endParaRPr lang="zh-CN" altLang="en-US" sz="1600" b="1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五一期间，强烈建议商家切换五一</a:t>
            </a:r>
            <a:r>
              <a:rPr lang="zh-CN" altLang="zh-CN" sz="1600" b="1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主题店铺装修</a:t>
            </a:r>
            <a:endParaRPr lang="zh-CN" altLang="zh-CN" sz="1600" b="1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00850" y="4641850"/>
            <a:ext cx="4547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zh-CN" sz="1600" b="1">
                <a:solidFill>
                  <a:srgbClr val="C00000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巧用微商店不同门店对应不同微主页、活动专题页、热区功能</a:t>
            </a:r>
            <a:endParaRPr lang="zh-CN" altLang="zh-CN" sz="1600" b="1">
              <a:solidFill>
                <a:srgbClr val="C00000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0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" y="1480185"/>
            <a:ext cx="2055495" cy="417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35" y="1640840"/>
            <a:ext cx="2123440" cy="401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效果预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60" y="1480185"/>
            <a:ext cx="2244725" cy="4243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标题 1"/>
          <p:cNvSpPr txBox="1"/>
          <p:nvPr/>
        </p:nvSpPr>
        <p:spPr>
          <a:xfrm>
            <a:off x="633730" y="583247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国庆模板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560955" y="583247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双</a:t>
            </a:r>
            <a:r>
              <a:rPr lang="en-US" altLang="zh-CN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11</a:t>
            </a: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模板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679315" y="583247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情景模板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55345" y="34734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五一主题门店物料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791970"/>
            <a:ext cx="2735580" cy="327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95" y="1991360"/>
            <a:ext cx="4826000" cy="306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2219325"/>
            <a:ext cx="3685540" cy="2816860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4"/>
            </p:custDataLst>
          </p:nvPr>
        </p:nvSpPr>
        <p:spPr>
          <a:xfrm>
            <a:off x="989965" y="568515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74395" y="34226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中秋国庆主题门店物料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0210" y="1588770"/>
            <a:ext cx="2557780" cy="4496435"/>
          </a:xfrm>
          <a:prstGeom prst="rect">
            <a:avLst/>
          </a:prstGeom>
        </p:spPr>
      </p:pic>
      <p:sp>
        <p:nvSpPr>
          <p:cNvPr id="12" name="TextBox 2"/>
          <p:cNvSpPr txBox="1"/>
          <p:nvPr>
            <p:custDataLst>
              <p:tags r:id="rId2"/>
            </p:custDataLst>
          </p:nvPr>
        </p:nvSpPr>
        <p:spPr>
          <a:xfrm>
            <a:off x="6115050" y="6244590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2226945"/>
            <a:ext cx="3994150" cy="3291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864235"/>
            <a:ext cx="1442085" cy="5851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50" y="1588770"/>
            <a:ext cx="2550795" cy="4495800"/>
          </a:xfrm>
          <a:prstGeom prst="rect">
            <a:avLst/>
          </a:prstGeom>
        </p:spPr>
      </p:pic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6543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45820" y="39687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教你快速输出海报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文案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446145" y="196278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会打字就能用的作图软件</a:t>
            </a:r>
            <a:endParaRPr lang="zh-CN" altLang="en-US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80105" y="2423160"/>
            <a:ext cx="517906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 b="1" spc="200">
                <a:solidFill>
                  <a:srgbClr val="0B0E4F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创客贴</a:t>
            </a:r>
            <a:r>
              <a:rPr lang="zh-CN" altLang="en-US" sz="1600" b="1" spc="2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：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https://www.chuangkit.com/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b="1" spc="200">
                <a:solidFill>
                  <a:srgbClr val="0B0E4F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稿定设计</a:t>
            </a:r>
            <a:r>
              <a:rPr lang="zh-CN" altLang="en-US" sz="1600" b="1" spc="200"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：</a:t>
            </a:r>
            <a:r>
              <a:rPr lang="zh-CN" altLang="en-US" sz="1600" spc="200">
                <a:latin typeface="思源黑体 CN Normal" panose="020B0400000000000000" charset="-122"/>
                <a:ea typeface="思源黑体 CN Normal" panose="020B0400000000000000" charset="-122"/>
                <a:cs typeface="+mj-cs"/>
                <a:sym typeface="Arial" panose="020B0604020202020204" pitchFamily="34" charset="0"/>
              </a:rPr>
              <a:t>https://www.gaoding.com/</a:t>
            </a:r>
            <a:endParaRPr lang="zh-CN" altLang="en-US" sz="1600" b="1" spc="200">
              <a:latin typeface="思源黑体 CN Normal" panose="020B0400000000000000" charset="-122"/>
              <a:ea typeface="思源黑体 CN Normal" panose="020B0400000000000000" charset="-122"/>
              <a:cs typeface="+mj-cs"/>
              <a:sym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b="1" spc="200">
                <a:solidFill>
                  <a:srgbClr val="0B0E4F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图怪兽</a:t>
            </a:r>
            <a:r>
              <a:rPr lang="zh-CN" altLang="en-US" sz="1600" b="1" spc="200">
                <a:latin typeface="思源黑体 CN Medium" panose="020B0600000000000000" charset="-122"/>
                <a:ea typeface="思源黑体 CN Medium" panose="020B0600000000000000" charset="-122"/>
                <a:cs typeface="+mj-cs"/>
                <a:sym typeface="Arial" panose="020B0604020202020204" pitchFamily="34" charset="0"/>
              </a:rPr>
              <a:t>：</a:t>
            </a:r>
            <a:r>
              <a:rPr lang="zh-CN" altLang="en-US" sz="1600" spc="200">
                <a:latin typeface="思源黑体 CN Normal" panose="020B0400000000000000" charset="-122"/>
                <a:ea typeface="思源黑体 CN Normal" panose="020B0400000000000000" charset="-122"/>
                <a:cs typeface="+mj-cs"/>
                <a:sym typeface="Arial" panose="020B0604020202020204" pitchFamily="34" charset="0"/>
              </a:rPr>
              <a:t>https://818ps.com/</a:t>
            </a:r>
            <a:endParaRPr lang="zh-CN" altLang="en-US" sz="1600"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endParaRPr lang="zh-CN" altLang="en-US" sz="1600" b="1" spc="2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extBox 2"/>
          <p:cNvSpPr txBox="1"/>
          <p:nvPr>
            <p:custDataLst>
              <p:tags r:id="rId2"/>
            </p:custDataLst>
          </p:nvPr>
        </p:nvSpPr>
        <p:spPr>
          <a:xfrm>
            <a:off x="3382010" y="4058920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不会写文案，来这里找灵感</a:t>
            </a:r>
            <a:endParaRPr lang="zh-CN" altLang="en-US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82010" y="4496435"/>
            <a:ext cx="51790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搜狗微信搜索：https://weixin.sogou.com/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endParaRPr lang="zh-CN" altLang="en-US" sz="1600" b="1" spc="2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" name="图片 3" descr="标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65" y="2010410"/>
            <a:ext cx="412750" cy="412750"/>
          </a:xfrm>
          <a:prstGeom prst="rect">
            <a:avLst/>
          </a:prstGeom>
        </p:spPr>
      </p:pic>
      <p:pic>
        <p:nvPicPr>
          <p:cNvPr id="6" name="图片 5" descr="标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355" y="4083685"/>
            <a:ext cx="412750" cy="412750"/>
          </a:xfrm>
          <a:prstGeom prst="rect">
            <a:avLst/>
          </a:prstGeom>
        </p:spPr>
      </p:pic>
      <p:pic>
        <p:nvPicPr>
          <p:cNvPr id="24" name="图片 2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40665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jp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-635"/>
            <a:ext cx="12213590" cy="6859270"/>
          </a:xfrm>
          <a:prstGeom prst="rect">
            <a:avLst/>
          </a:prstGeom>
        </p:spPr>
      </p:pic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5379912" y="252979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id-ID" sz="1400" kern="2600" cap="none" normalizeH="0" noProof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four</a:t>
            </a:r>
            <a:endParaRPr kumimoji="0" lang="en-US" altLang="id-ID" sz="1400" kern="2600" cap="none" normalizeH="0" noProof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1945" y="3044825"/>
            <a:ext cx="76739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商家微商店运营</a:t>
            </a:r>
            <a:r>
              <a:rPr lang="en-US" altLang="zh-CN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诊断</a:t>
            </a:r>
            <a:r>
              <a:rPr lang="en-US" altLang="zh-CN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44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合集</a:t>
            </a:r>
            <a:endParaRPr lang="zh-CN" altLang="en-US" sz="44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28334" y="1666423"/>
            <a:ext cx="97663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4800" b="1" spc="3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04</a:t>
            </a:r>
            <a:endParaRPr lang="en-US" altLang="zh-CN" sz="4800" b="1" spc="3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" name="矩形: 圆角 9"/>
          <p:cNvSpPr/>
          <p:nvPr/>
        </p:nvSpPr>
        <p:spPr>
          <a:xfrm>
            <a:off x="6989445" y="2133600"/>
            <a:ext cx="337820" cy="2787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117850" y="4149725"/>
            <a:ext cx="597852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绕过别人踩过的坑，快速提升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4" name="图片 3" descr="思迅微商店运营常见问题合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551815"/>
            <a:ext cx="9105265" cy="599821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370205" y="5948680"/>
            <a:ext cx="6243320" cy="738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</a:t>
            </a:r>
            <a:r>
              <a:rPr lang="zh-CN" altLang="zh-CN" sz="1600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思迅微商店】公众号后台</a:t>
            </a:r>
            <a:endParaRPr lang="zh-CN" altLang="zh-CN" sz="1600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r>
              <a:rPr lang="zh-CN" altLang="zh-CN" sz="1600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回复关键词【</a:t>
            </a:r>
            <a:r>
              <a:rPr lang="zh-CN" altLang="zh-CN" sz="1600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sz="1600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sz="1600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233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微商店行业案例一览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跟优秀商家学运营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2" name="图片 1" descr="烘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4090" y="2471420"/>
            <a:ext cx="1764665" cy="1764665"/>
          </a:xfrm>
          <a:prstGeom prst="rect">
            <a:avLst/>
          </a:prstGeom>
        </p:spPr>
      </p:pic>
      <p:pic>
        <p:nvPicPr>
          <p:cNvPr id="4" name="图片 3" descr="酒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070" y="2504440"/>
            <a:ext cx="1688465" cy="1682750"/>
          </a:xfrm>
          <a:prstGeom prst="rect">
            <a:avLst/>
          </a:prstGeom>
        </p:spPr>
      </p:pic>
      <p:pic>
        <p:nvPicPr>
          <p:cNvPr id="5" name="图片 4" descr="美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85" y="2472055"/>
            <a:ext cx="1812925" cy="1812925"/>
          </a:xfrm>
          <a:prstGeom prst="rect">
            <a:avLst/>
          </a:prstGeom>
        </p:spPr>
      </p:pic>
      <p:pic>
        <p:nvPicPr>
          <p:cNvPr id="7" name="图片 6" descr="母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05" y="2437765"/>
            <a:ext cx="1740535" cy="1748790"/>
          </a:xfrm>
          <a:prstGeom prst="rect">
            <a:avLst/>
          </a:prstGeom>
        </p:spPr>
      </p:pic>
      <p:pic>
        <p:nvPicPr>
          <p:cNvPr id="8" name="图片 7" descr="商超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5" y="2437765"/>
            <a:ext cx="1706245" cy="17062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69670" y="418655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商超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07030" y="417703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母婴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456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生鲜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16675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烘焙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9023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美妆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92055" y="413702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酒饮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9210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040" y="2438400"/>
            <a:ext cx="1797685" cy="1797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7385" y="3666490"/>
            <a:ext cx="553720" cy="553720"/>
          </a:xfrm>
          <a:prstGeom prst="rect">
            <a:avLst/>
          </a:prstGeom>
        </p:spPr>
      </p:pic>
      <p:pic>
        <p:nvPicPr>
          <p:cNvPr id="89" name="图片 88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5" y="1623060"/>
            <a:ext cx="414020" cy="414020"/>
          </a:xfrm>
          <a:prstGeom prst="rect">
            <a:avLst/>
          </a:prstGeom>
        </p:spPr>
      </p:pic>
      <p:pic>
        <p:nvPicPr>
          <p:cNvPr id="91" name="图片 9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79270"/>
            <a:ext cx="457200" cy="457200"/>
          </a:xfrm>
          <a:prstGeom prst="rect">
            <a:avLst/>
          </a:prstGeom>
        </p:spPr>
      </p:pic>
      <p:pic>
        <p:nvPicPr>
          <p:cNvPr id="6" name="图片 5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718945"/>
            <a:ext cx="554990" cy="554990"/>
          </a:xfrm>
          <a:prstGeom prst="rect">
            <a:avLst/>
          </a:prstGeom>
        </p:spPr>
      </p:pic>
      <p:pic>
        <p:nvPicPr>
          <p:cNvPr id="7" name="图片 6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155" y="5045075"/>
            <a:ext cx="676275" cy="676275"/>
          </a:xfrm>
          <a:prstGeom prst="rect">
            <a:avLst/>
          </a:prstGeom>
        </p:spPr>
      </p:pic>
      <p:pic>
        <p:nvPicPr>
          <p:cNvPr id="11" name="图片 1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5" y="3361055"/>
            <a:ext cx="628650" cy="628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50760" y="2352040"/>
            <a:ext cx="2316480" cy="2517775"/>
          </a:xfrm>
          <a:prstGeom prst="rect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29180" y="2352040"/>
            <a:ext cx="2518410" cy="2518410"/>
          </a:xfrm>
          <a:prstGeom prst="ellipse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cs typeface="思源黑体 CN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3605" y="518795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识别小程序码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体验思迅微商店</a:t>
            </a:r>
            <a:endParaRPr lang="en-US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43710" y="2301240"/>
            <a:ext cx="8820150" cy="2752725"/>
          </a:xfrm>
          <a:prstGeom prst="roundRect">
            <a:avLst/>
          </a:prstGeom>
          <a:gradFill>
            <a:gsLst>
              <a:gs pos="100000">
                <a:srgbClr val="FE4444">
                  <a:alpha val="92000"/>
                </a:srgbClr>
              </a:gs>
              <a:gs pos="100000">
                <a:srgbClr val="832B2B"/>
              </a:gs>
            </a:gsLst>
            <a:lin ang="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85840" y="513524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识别二维码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获取微商店最新讯息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12870" y="1022350"/>
            <a:ext cx="43656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THANKS!</a:t>
            </a:r>
            <a:endParaRPr lang="en-US" altLang="zh-CN" sz="6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142240"/>
            <a:ext cx="1999615" cy="448945"/>
          </a:xfrm>
          <a:prstGeom prst="rect">
            <a:avLst/>
          </a:prstGeom>
        </p:spPr>
      </p:pic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735" y="2642870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564130" y="247142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640965" y="3208655"/>
            <a:ext cx="5456555" cy="2446655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498134" y="1092989"/>
            <a:ext cx="80060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4400" dirty="0">
                <a:solidFill>
                  <a:srgbClr val="EC243A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五一，商家到底要怎么做活动？</a:t>
            </a:r>
            <a:endParaRPr lang="zh-CN" altLang="en-US" sz="4400" dirty="0">
              <a:solidFill>
                <a:srgbClr val="EC243A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4079" y="2296314"/>
            <a:ext cx="587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不同商家微商店经营状况不同，商家如何选择适合自己的活动？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3210" y="3208655"/>
            <a:ext cx="233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微商店没会员/会员少？</a:t>
            </a:r>
            <a:endParaRPr lang="zh-CN" altLang="en-US" sz="16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23210" y="3688080"/>
            <a:ext cx="233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微商店没销量/销量低？</a:t>
            </a:r>
            <a:endParaRPr lang="zh-CN" altLang="en-US" sz="16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6385" y="4202430"/>
            <a:ext cx="233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会员消费频次太低？</a:t>
            </a:r>
            <a:endParaRPr lang="zh-CN" altLang="en-US" sz="16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26385" y="4662805"/>
            <a:ext cx="233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想让老客带新客？</a:t>
            </a:r>
            <a:endParaRPr lang="zh-CN" altLang="en-US" sz="16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23210" y="5123180"/>
            <a:ext cx="5095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五一想做一场会员/订单爆发式增长（＞1000）的活动？</a:t>
            </a:r>
            <a:endParaRPr lang="zh-CN" altLang="en-US" sz="16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16875" y="3101340"/>
            <a:ext cx="956310" cy="26612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862104" y="4202584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活动怎么做？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252085" y="2859405"/>
            <a:ext cx="1751330" cy="552450"/>
          </a:xfrm>
          <a:prstGeom prst="roundRect">
            <a:avLst/>
          </a:prstGeom>
          <a:solidFill>
            <a:srgbClr val="EC24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拿来即用的五一活动方案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52085" y="2806700"/>
            <a:ext cx="1828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门店会员线上化</a:t>
            </a:r>
            <a:endParaRPr lang="zh-CN" altLang="en-US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5" name="下箭头 14"/>
          <p:cNvSpPr/>
          <p:nvPr/>
        </p:nvSpPr>
        <p:spPr>
          <a:xfrm rot="16200000">
            <a:off x="4287520" y="2562860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888149" y="2692554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解决方案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02454" y="2893214"/>
            <a:ext cx="2091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微商店没会员/会员少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1004" y="3672994"/>
            <a:ext cx="24536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线上会员基数少（＜3000）</a:t>
            </a:r>
            <a:endParaRPr lang="zh-CN" altLang="en-US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82260" y="3672840"/>
            <a:ext cx="15138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*</a:t>
            </a: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把流量拉到线上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7602855" y="2552065"/>
            <a:ext cx="323850" cy="1256665"/>
          </a:xfrm>
          <a:prstGeom prst="downArrow">
            <a:avLst/>
          </a:prstGeom>
          <a:solidFill>
            <a:srgbClr val="EC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184434" y="2626514"/>
            <a:ext cx="99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营销策略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01754" y="2474749"/>
            <a:ext cx="12814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注册有礼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分享有礼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EC243A"/>
              </a:buClr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新人购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96605" y="3673475"/>
            <a:ext cx="16916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*</a:t>
            </a: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商家引导注册会员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注册有礼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50" descr="2a9106ce3658bc8828885088e453e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1423035"/>
            <a:ext cx="2677795" cy="4559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70610" y="6149975"/>
            <a:ext cx="22879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微商店自动生成注册海报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848417" y="2149475"/>
          <a:ext cx="7067550" cy="297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5550"/>
                <a:gridCol w="5842000"/>
              </a:tblGrid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五一宠粉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注册会员，送全场无门槛券！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4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6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微商店注册有礼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79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日开始，长期有效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 </a:t>
                      </a:r>
                      <a:r>
                        <a:rPr lang="zh-CN" altLang="en-US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（借势五一为活动造势）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6135">
                <a:tc>
                  <a:txBody>
                    <a:bodyPr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门店消费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进入微商店，凡注册会员即送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元全场无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   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门槛券</a:t>
                      </a:r>
                      <a:endParaRPr lang="zh-CN" altLang="en-US" sz="140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*</a:t>
                      </a:r>
                      <a:r>
                        <a:rPr lang="zh-CN" altLang="en-US" sz="14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券线上线下均可使用，且仅限注册门店使用</a:t>
                      </a:r>
                      <a:endParaRPr lang="zh-CN" altLang="en-US" sz="14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58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导购话术</a:t>
                      </a:r>
                      <a:endParaRPr lang="zh-CN" altLang="en-US" sz="14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注册会员送你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元无门槛券，注册成功现在就能领券使用</a:t>
                      </a:r>
                      <a:r>
                        <a:rPr lang="en-US" altLang="zh-CN" sz="14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~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商超、生鲜、烘焙、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美妆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注册有礼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43"/>
          <p:cNvPicPr>
            <a:picLocks noChangeAspect="1"/>
          </p:cNvPicPr>
          <p:nvPr/>
        </p:nvPicPr>
        <p:blipFill>
          <a:blip r:embed="rId3"/>
          <a:srcRect t="7593" r="130" b="328"/>
          <a:stretch>
            <a:fillRect/>
          </a:stretch>
        </p:blipFill>
        <p:spPr>
          <a:xfrm>
            <a:off x="474980" y="1833563"/>
            <a:ext cx="6822440" cy="3475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注册有礼设置路径：微商店管理后台</a:t>
            </a:r>
            <a:r>
              <a:rPr lang="en-US" altLang="zh-CN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8160" y="1242695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微商店后台注册有礼设置界面一览</a:t>
            </a:r>
            <a:endParaRPr lang="zh-CN" sz="1600">
              <a:effectLst/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6" name="图片 1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1733550"/>
            <a:ext cx="2181225" cy="3987800"/>
          </a:xfrm>
          <a:prstGeom prst="rect">
            <a:avLst/>
          </a:prstGeom>
        </p:spPr>
      </p:pic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6922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商家注册有礼案例</a:t>
            </a:r>
            <a:endParaRPr lang="zh-CN" sz="1600">
              <a:solidFill>
                <a:schemeClr val="bg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66910" y="309499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5" action="ppaction://hlinkfile"/>
              </a:rPr>
              <a:t>注册会员，即得8元现金券！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分享有礼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02" descr="c836124c4a2cff2edc40d62e7459898"/>
          <p:cNvPicPr>
            <a:picLocks noChangeAspect="1"/>
          </p:cNvPicPr>
          <p:nvPr/>
        </p:nvPicPr>
        <p:blipFill>
          <a:blip r:embed="rId3"/>
          <a:srcRect t="4439" b="5899"/>
          <a:stretch>
            <a:fillRect/>
          </a:stretch>
        </p:blipFill>
        <p:spPr>
          <a:xfrm>
            <a:off x="1055370" y="1403668"/>
            <a:ext cx="2289810" cy="43364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4113847" y="1729105"/>
          <a:ext cx="7307580" cy="3648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950"/>
                <a:gridCol w="697230"/>
                <a:gridCol w="5613083"/>
              </a:tblGrid>
              <a:tr h="4305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dirty="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活动主题</a:t>
                      </a:r>
                      <a:endParaRPr lang="zh-CN" altLang="en-US" sz="1400" b="0" dirty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五一狂撒福利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邀好友得红包，多邀多得！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305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6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微商店分享有礼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305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日开始，长期有效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30530">
                <a:tc rowSpan="3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1400" b="1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1400" b="1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老会员邀新客送券，每成功邀请1位会员，老会员新客均有奖励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683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老会员</a:t>
                      </a:r>
                      <a:endParaRPr 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奖励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分享有礼券3张券（5元券2张（满58使用））</a:t>
                      </a:r>
                      <a:r>
                        <a:rPr lang="en-US" sz="1400" b="1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券7天内有效 </a:t>
                      </a:r>
                      <a:r>
                        <a:rPr lang="en-US" sz="14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(缩短券使用周期，促使老会员不断拉新) </a:t>
                      </a:r>
                      <a:endParaRPr lang="en-US" altLang="en-US" sz="14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1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新客</a:t>
                      </a:r>
                      <a:endParaRPr 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奖励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注册有礼券3张券（5元券2张（满48使用）</a:t>
                      </a:r>
                      <a:r>
                        <a:rPr lang="en-US" sz="1400" b="1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领券后30天内有效</a:t>
                      </a:r>
                      <a:r>
                        <a:rPr lang="en-US" sz="14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（延长券有效期，适当降低使用门槛，推动新客转化）</a:t>
                      </a:r>
                      <a:endParaRPr lang="en-US" altLang="en-US" sz="14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53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生鲜、烘焙、美妆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5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5"/>
  <p:tag name="KSO_WM_UNIT_LINE_FORE_SCHEMECOLOR_INDEX" val="5"/>
  <p:tag name="KSO_WM_UNIT_LINE_FILL_TYPE" val="2"/>
</p:tagLst>
</file>

<file path=ppt/tags/tag100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0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0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TABLE_BEAUTIFY" val="smartTable{828e031d-b86e-4a5b-a3df-11a83fb4f5d3}"/>
</p:tagLst>
</file>

<file path=ppt/tags/tag10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0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7.xml><?xml version="1.0" encoding="utf-8"?>
<p:tagLst xmlns:p="http://schemas.openxmlformats.org/presentationml/2006/main">
  <p:tag name="KSO_WM_UNIT_TABLE_BEAUTIFY" val="smartTable{0c6c1ed9-553a-4705-9e12-a815b31b348a}"/>
  <p:tag name="TABLE_ENDDRAG_ORIGIN_RECT" val="788*388"/>
  <p:tag name="TABLE_ENDDRAG_RECT" val="71*120*788*388"/>
</p:tagLst>
</file>

<file path=ppt/tags/tag10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0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6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6"/>
  <p:tag name="KSO_WM_UNIT_LINE_FORE_SCHEMECOLOR_INDEX" val="5"/>
  <p:tag name="KSO_WM_UNIT_LINE_FILL_TYPE" val="2"/>
</p:tagLst>
</file>

<file path=ppt/tags/tag110.xml><?xml version="1.0" encoding="utf-8"?>
<p:tagLst xmlns:p="http://schemas.openxmlformats.org/presentationml/2006/main">
  <p:tag name="KSO_WM_UNIT_TABLE_BEAUTIFY" val="smartTable{4edec9bb-9563-43b7-b48a-b6998cb6a4dd}"/>
  <p:tag name="TABLE_ENDDRAG_ORIGIN_RECT" val="829*188"/>
  <p:tag name="TABLE_ENDDRAG_RECT" val="70*124*829*188"/>
</p:tagLst>
</file>

<file path=ppt/tags/tag111.xml><?xml version="1.0" encoding="utf-8"?>
<p:tagLst xmlns:p="http://schemas.openxmlformats.org/presentationml/2006/main">
  <p:tag name="KSO_WM_UNIT_TABLE_BEAUTIFY" val="smartTable{160bb5dc-e295-431f-9e31-b060017bf092}"/>
  <p:tag name="TABLE_ENDDRAG_ORIGIN_RECT" val="829*164"/>
  <p:tag name="TABLE_ENDDRAG_RECT" val="70*327*829*164"/>
</p:tagLst>
</file>

<file path=ppt/tags/tag112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1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PP_MARK_KEY" val="6f22d25d-7393-4587-8fb7-377a2a62e90d"/>
  <p:tag name="COMMONDATA" val="eyJoZGlkIjoiM2M3NzEwZGUwOWI5ODUyMDVmZTQ5NTgzY2ZiNzVlNjcifQ==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4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TABLE_BEAUTIFY" val="smartTable{5d898d0d-723e-4378-8d7a-33b60be5ab8d}"/>
  <p:tag name="TABLE_ENDDRAG_ORIGIN_RECT" val="592*240"/>
  <p:tag name="TABLE_ENDDRAG_RECT" val="303*132*592*240"/>
</p:tagLst>
</file>

<file path=ppt/tags/tag49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5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KSO_WM_UNIT_TABLE_BEAUTIFY" val="smartTable{41503cbb-65dd-409a-a3c7-6539ab49f71b}"/>
</p:tagLst>
</file>

<file path=ppt/tags/tag5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TABLE_BEAUTIFY" val="smartTable{5d898d0d-723e-4378-8d7a-33b60be5ab8d}"/>
  <p:tag name="TABLE_ENDDRAG_ORIGIN_RECT" val="592*240"/>
  <p:tag name="TABLE_ENDDRAG_RECT" val="303*132*592*240"/>
</p:tagLst>
</file>

<file path=ppt/tags/tag59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1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1"/>
  <p:tag name="KSO_WM_UNIT_LINE_FORE_SCHEMECOLOR_INDEX" val="5"/>
  <p:tag name="KSO_WM_UNIT_LINE_FILL_TYPE" val="2"/>
</p:tagLst>
</file>

<file path=ppt/tags/tag6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TABLE_BEAUTIFY" val="smartTable{5d898d0d-723e-4378-8d7a-33b60be5ab8d}"/>
  <p:tag name="TABLE_ENDDRAG_ORIGIN_RECT" val="592*240"/>
  <p:tag name="TABLE_ENDDRAG_RECT" val="303*132*592*240"/>
</p:tagLst>
</file>

<file path=ppt/tags/tag6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2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2"/>
  <p:tag name="KSO_WM_UNIT_LINE_FORE_SCHEMECOLOR_INDEX" val="5"/>
  <p:tag name="KSO_WM_UNIT_LINE_FILL_TYPE" val="2"/>
</p:tagLst>
</file>

<file path=ppt/tags/tag70.xml><?xml version="1.0" encoding="utf-8"?>
<p:tagLst xmlns:p="http://schemas.openxmlformats.org/presentationml/2006/main">
  <p:tag name="KSO_WM_UNIT_TABLE_BEAUTIFY" val="smartTable{254b6897-9335-4fb3-9c8c-6fcd565fb34f}"/>
  <p:tag name="TABLE_ENDDRAG_ORIGIN_RECT" val="830*351"/>
  <p:tag name="TABLE_ENDDRAG_RECT" val="62*127*830*351"/>
</p:tagLst>
</file>

<file path=ppt/tags/tag7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TABLE_BEAUTIFY" val="smartTable{5d898d0d-723e-4378-8d7a-33b60be5ab8d}"/>
  <p:tag name="TABLE_ENDDRAG_ORIGIN_RECT" val="592*240"/>
  <p:tag name="TABLE_ENDDRAG_RECT" val="303*132*592*240"/>
</p:tagLst>
</file>

<file path=ppt/tags/tag7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3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3"/>
  <p:tag name="KSO_WM_UNIT_LINE_FORE_SCHEMECOLOR_INDEX" val="5"/>
  <p:tag name="KSO_WM_UNIT_LINE_FILL_TYPE" val="2"/>
</p:tagLst>
</file>

<file path=ppt/tags/tag80.xml><?xml version="1.0" encoding="utf-8"?>
<p:tagLst xmlns:p="http://schemas.openxmlformats.org/presentationml/2006/main">
  <p:tag name="KSO_WM_UNIT_TABLE_BEAUTIFY" val="smartTable{5d898d0d-723e-4378-8d7a-33b60be5ab8d}"/>
  <p:tag name="TABLE_ENDDRAG_ORIGIN_RECT" val="575*245"/>
  <p:tag name="TABLE_ENDDRAG_RECT" val="303*132*575*245"/>
</p:tagLst>
</file>

<file path=ppt/tags/tag8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8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8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TABLE_BEAUTIFY" val="smartTable{5d898d0d-723e-4378-8d7a-33b60be5ab8d}"/>
  <p:tag name="TABLE_ENDDRAG_ORIGIN_RECT" val="575*245"/>
  <p:tag name="TABLE_ENDDRAG_RECT" val="303*132*575*245"/>
</p:tagLst>
</file>

<file path=ppt/tags/tag8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8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8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4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4"/>
  <p:tag name="KSO_WM_UNIT_LINE_FORE_SCHEMECOLOR_INDEX" val="5"/>
  <p:tag name="KSO_WM_UNIT_LINE_FILL_TYPE" val="2"/>
</p:tagLst>
</file>

<file path=ppt/tags/tag90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TABLE_BEAUTIFY" val="smartTable{5d898d0d-723e-4378-8d7a-33b60be5ab8d}"/>
  <p:tag name="TABLE_ENDDRAG_ORIGIN_RECT" val="575*245"/>
  <p:tag name="TABLE_ENDDRAG_RECT" val="303*132*575*245"/>
</p:tagLst>
</file>

<file path=ppt/tags/tag9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TABLE_BEAUTIFY" val="smartTable{5d898d0d-723e-4378-8d7a-33b60be5ab8d}"/>
  <p:tag name="TABLE_ENDDRAG_ORIGIN_RECT" val="575*245"/>
  <p:tag name="TABLE_ENDDRAG_RECT" val="303*132*575*245"/>
</p:tagLst>
</file>

<file path=ppt/tags/tag9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6520</Words>
  <Application>WPS 演示</Application>
  <PresentationFormat>宽屏</PresentationFormat>
  <Paragraphs>1049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9" baseType="lpstr">
      <vt:lpstr>Arial</vt:lpstr>
      <vt:lpstr>宋体</vt:lpstr>
      <vt:lpstr>Wingdings</vt:lpstr>
      <vt:lpstr>思源黑体 CN Bold</vt:lpstr>
      <vt:lpstr>思源黑体 CN Normal</vt:lpstr>
      <vt:lpstr>思源黑体 CN Medium</vt:lpstr>
      <vt:lpstr>微软雅黑</vt:lpstr>
      <vt:lpstr>Calibri</vt:lpstr>
      <vt:lpstr>Wingdings</vt:lpstr>
      <vt:lpstr>Arial Unicode MS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YoTi</cp:lastModifiedBy>
  <cp:revision>78</cp:revision>
  <dcterms:created xsi:type="dcterms:W3CDTF">2020-12-17T07:26:00Z</dcterms:created>
  <dcterms:modified xsi:type="dcterms:W3CDTF">2023-04-28T05:50:46Z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BC3F036F3BC542EC87AFC2F120FB82AE</vt:lpwstr>
  </property>
</Properties>
</file>