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8"/>
  </p:notesMasterIdLst>
  <p:sldIdLst>
    <p:sldId id="257" r:id="rId4"/>
    <p:sldId id="312" r:id="rId5"/>
    <p:sldId id="313" r:id="rId6"/>
    <p:sldId id="315" r:id="rId7"/>
    <p:sldId id="314" r:id="rId9"/>
    <p:sldId id="316" r:id="rId10"/>
    <p:sldId id="317" r:id="rId11"/>
    <p:sldId id="318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1" r:id="rId21"/>
    <p:sldId id="352" r:id="rId22"/>
    <p:sldId id="354" r:id="rId23"/>
    <p:sldId id="355" r:id="rId24"/>
    <p:sldId id="356" r:id="rId25"/>
    <p:sldId id="357" r:id="rId26"/>
    <p:sldId id="358" r:id="rId27"/>
    <p:sldId id="359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93" r:id="rId37"/>
    <p:sldId id="377" r:id="rId38"/>
    <p:sldId id="380" r:id="rId39"/>
    <p:sldId id="386" r:id="rId40"/>
    <p:sldId id="384" r:id="rId41"/>
    <p:sldId id="385" r:id="rId42"/>
    <p:sldId id="389" r:id="rId43"/>
    <p:sldId id="387" r:id="rId44"/>
    <p:sldId id="388" r:id="rId45"/>
    <p:sldId id="273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作者" initials="A" lastIdx="0" clrIdx="1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CE2"/>
    <a:srgbClr val="208FE3"/>
    <a:srgbClr val="EE5602"/>
    <a:srgbClr val="EDBE11"/>
    <a:srgbClr val="FFC8BD"/>
    <a:srgbClr val="CC6600"/>
    <a:srgbClr val="653200"/>
    <a:srgbClr val="F7C2A6"/>
    <a:srgbClr val="D44D02"/>
    <a:srgbClr val="FAE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174" y="1884"/>
      </p:cViewPr>
      <p:guideLst>
        <p:guide orient="horz" pos="2162"/>
        <p:guide pos="3864"/>
        <p:guide pos="7077"/>
        <p:guide orient="horz" pos="308"/>
        <p:guide pos="3068"/>
        <p:guide orient="horz" pos="3984"/>
        <p:guide pos="4108"/>
        <p:guide pos="6997"/>
        <p:guide pos="1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commentAuthors" Target="commentAuthors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D3615-DBCF-48B0-800F-DE3682C8A2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FD876-D8CB-4531-ADDC-964DB1C818E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FD876-D8CB-4531-ADDC-964DB1C81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B127D-8326-471A-A0A0-65873B8DEB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4D95E-C5C2-4A21-968D-78F0778DAD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hyperlink" Target="https://mp.weixin.qq.com/s/wg3czHGruGWFB0gvNnbl3w" TargetMode="Externa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57.xml"/><Relationship Id="rId2" Type="http://schemas.openxmlformats.org/officeDocument/2006/relationships/hyperlink" Target="https://mp.weixin.qq.com/s/a9Dh7Btz04SDWpehVGzzJw" TargetMode="Externa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1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mp.weixin.qq.com/s/a9Dh7Btz04SDWpehVGzzJw" TargetMode="External"/><Relationship Id="rId3" Type="http://schemas.openxmlformats.org/officeDocument/2006/relationships/tags" Target="../tags/tag65.xml"/><Relationship Id="rId2" Type="http://schemas.openxmlformats.org/officeDocument/2006/relationships/hyperlink" Target="https://mp.weixin.qq.com/s/YyAhQL58TffeKpNYePVdjg" TargetMode="Externa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mp.weixin.qq.com/s/a9Dh7Btz04SDWpehVGzzJw" TargetMode="External"/><Relationship Id="rId3" Type="http://schemas.openxmlformats.org/officeDocument/2006/relationships/tags" Target="../tags/tag67.xml"/><Relationship Id="rId2" Type="http://schemas.openxmlformats.org/officeDocument/2006/relationships/hyperlink" Target="https://mp.weixin.qq.com/s/7jWLllBZNQhfhn_80BAJ7g" TargetMode="Externa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2.xml"/><Relationship Id="rId7" Type="http://schemas.openxmlformats.org/officeDocument/2006/relationships/image" Target="../media/image23.png"/><Relationship Id="rId6" Type="http://schemas.openxmlformats.org/officeDocument/2006/relationships/image" Target="../media/image14.png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tags" Target="../tags/tag75.xml"/><Relationship Id="rId3" Type="http://schemas.openxmlformats.org/officeDocument/2006/relationships/hyperlink" Target="https://mp.weixin.qq.com/s/YyAhQL58TffeKpNYePVdjg" TargetMode="External"/><Relationship Id="rId2" Type="http://schemas.openxmlformats.org/officeDocument/2006/relationships/hyperlink" Target="https://mp.weixin.qq.com/s/2GTjvDJlQ68E_7arHg7eAw" TargetMode="Externa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81.xml"/><Relationship Id="rId2" Type="http://schemas.openxmlformats.org/officeDocument/2006/relationships/hyperlink" Target="https://mp.weixin.qq.com/s/VR-cvgb4gA77kDJN1iCILA" TargetMode="Externa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4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5.xml"/><Relationship Id="rId7" Type="http://schemas.openxmlformats.org/officeDocument/2006/relationships/image" Target="../media/image34.pn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6.xml"/><Relationship Id="rId7" Type="http://schemas.openxmlformats.org/officeDocument/2006/relationships/tags" Target="../tags/tag101.xml"/><Relationship Id="rId6" Type="http://schemas.openxmlformats.org/officeDocument/2006/relationships/image" Target="../media/image37.jpeg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hyperlink" Target="https://mp.weixin.qq.com/s/EoBBdzNJDyu7hh3XqckGmA" TargetMode="Externa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4" Type="http://schemas.openxmlformats.org/officeDocument/2006/relationships/notesSlide" Target="../notesSlides/notesSlide3.xml"/><Relationship Id="rId43" Type="http://schemas.openxmlformats.org/officeDocument/2006/relationships/slideLayout" Target="../slideLayouts/slideLayout6.xml"/><Relationship Id="rId42" Type="http://schemas.openxmlformats.org/officeDocument/2006/relationships/tags" Target="../tags/tag143.xml"/><Relationship Id="rId41" Type="http://schemas.openxmlformats.org/officeDocument/2006/relationships/tags" Target="../tags/tag142.xml"/><Relationship Id="rId40" Type="http://schemas.openxmlformats.org/officeDocument/2006/relationships/tags" Target="../tags/tag141.xml"/><Relationship Id="rId4" Type="http://schemas.openxmlformats.org/officeDocument/2006/relationships/tags" Target="../tags/tag106.xml"/><Relationship Id="rId39" Type="http://schemas.openxmlformats.org/officeDocument/2006/relationships/tags" Target="../tags/tag140.xml"/><Relationship Id="rId38" Type="http://schemas.openxmlformats.org/officeDocument/2006/relationships/tags" Target="../tags/tag139.xml"/><Relationship Id="rId37" Type="http://schemas.openxmlformats.org/officeDocument/2006/relationships/tags" Target="../tags/tag138.xml"/><Relationship Id="rId36" Type="http://schemas.openxmlformats.org/officeDocument/2006/relationships/tags" Target="../tags/tag137.xml"/><Relationship Id="rId35" Type="http://schemas.openxmlformats.org/officeDocument/2006/relationships/tags" Target="../tags/tag136.xml"/><Relationship Id="rId34" Type="http://schemas.openxmlformats.org/officeDocument/2006/relationships/tags" Target="../tags/tag135.xml"/><Relationship Id="rId33" Type="http://schemas.openxmlformats.org/officeDocument/2006/relationships/tags" Target="../tags/tag134.xml"/><Relationship Id="rId32" Type="http://schemas.openxmlformats.org/officeDocument/2006/relationships/tags" Target="../tags/tag133.xml"/><Relationship Id="rId31" Type="http://schemas.openxmlformats.org/officeDocument/2006/relationships/tags" Target="../tags/tag132.xml"/><Relationship Id="rId30" Type="http://schemas.openxmlformats.org/officeDocument/2006/relationships/tags" Target="../tags/tag131.xml"/><Relationship Id="rId3" Type="http://schemas.openxmlformats.org/officeDocument/2006/relationships/tags" Target="../tags/tag105.xml"/><Relationship Id="rId29" Type="http://schemas.openxmlformats.org/officeDocument/2006/relationships/tags" Target="../tags/tag130.xml"/><Relationship Id="rId28" Type="http://schemas.openxmlformats.org/officeDocument/2006/relationships/tags" Target="../tags/tag129.xml"/><Relationship Id="rId27" Type="http://schemas.openxmlformats.org/officeDocument/2006/relationships/tags" Target="../tags/tag128.xml"/><Relationship Id="rId26" Type="http://schemas.openxmlformats.org/officeDocument/2006/relationships/tags" Target="../tags/tag127.xml"/><Relationship Id="rId25" Type="http://schemas.openxmlformats.org/officeDocument/2006/relationships/tags" Target="../tags/tag126.xml"/><Relationship Id="rId24" Type="http://schemas.openxmlformats.org/officeDocument/2006/relationships/tags" Target="../tags/tag125.xml"/><Relationship Id="rId23" Type="http://schemas.openxmlformats.org/officeDocument/2006/relationships/tags" Target="../tags/tag124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tags" Target="../tags/tag104.xml"/><Relationship Id="rId19" Type="http://schemas.openxmlformats.org/officeDocument/2006/relationships/image" Target="../media/image41.png"/><Relationship Id="rId18" Type="http://schemas.openxmlformats.org/officeDocument/2006/relationships/tags" Target="../tags/tag120.xml"/><Relationship Id="rId17" Type="http://schemas.openxmlformats.org/officeDocument/2006/relationships/tags" Target="../tags/tag119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0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29" Type="http://schemas.openxmlformats.org/officeDocument/2006/relationships/slideLayout" Target="../slideLayouts/slideLayout6.xml"/><Relationship Id="rId28" Type="http://schemas.openxmlformats.org/officeDocument/2006/relationships/tags" Target="../tags/tag169.xml"/><Relationship Id="rId27" Type="http://schemas.openxmlformats.org/officeDocument/2006/relationships/tags" Target="../tags/tag168.xml"/><Relationship Id="rId26" Type="http://schemas.openxmlformats.org/officeDocument/2006/relationships/tags" Target="../tags/tag167.xml"/><Relationship Id="rId25" Type="http://schemas.openxmlformats.org/officeDocument/2006/relationships/tags" Target="../tags/tag166.xml"/><Relationship Id="rId24" Type="http://schemas.openxmlformats.org/officeDocument/2006/relationships/tags" Target="../tags/tag165.xml"/><Relationship Id="rId23" Type="http://schemas.openxmlformats.org/officeDocument/2006/relationships/tags" Target="../tags/tag164.xml"/><Relationship Id="rId22" Type="http://schemas.openxmlformats.org/officeDocument/2006/relationships/tags" Target="../tags/tag163.xml"/><Relationship Id="rId21" Type="http://schemas.openxmlformats.org/officeDocument/2006/relationships/tags" Target="../tags/tag162.xml"/><Relationship Id="rId20" Type="http://schemas.openxmlformats.org/officeDocument/2006/relationships/tags" Target="../tags/tag161.xml"/><Relationship Id="rId2" Type="http://schemas.openxmlformats.org/officeDocument/2006/relationships/tags" Target="../tags/tag144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70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image" Target="../media/image2.png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image" Target="../media/image42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7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8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tags" Target="../tags/tag19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9.xml"/><Relationship Id="rId2" Type="http://schemas.openxmlformats.org/officeDocument/2006/relationships/tags" Target="../tags/tag11.xml"/><Relationship Id="rId19" Type="http://schemas.openxmlformats.org/officeDocument/2006/relationships/image" Target="../media/image2.png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ags" Target="../tags/tag196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tags" Target="../tags/tag197.xml"/><Relationship Id="rId1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6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37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Relationship Id="rId3" Type="http://schemas.openxmlformats.org/officeDocument/2006/relationships/image" Target="../media/image8.png"/><Relationship Id="rId2" Type="http://schemas.openxmlformats.org/officeDocument/2006/relationships/tags" Target="../tags/tag4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任意多边形: 形状 110"/>
          <p:cNvSpPr/>
          <p:nvPr/>
        </p:nvSpPr>
        <p:spPr>
          <a:xfrm>
            <a:off x="3232669" y="637541"/>
            <a:ext cx="8943576" cy="6229922"/>
          </a:xfrm>
          <a:custGeom>
            <a:avLst/>
            <a:gdLst>
              <a:gd name="connsiteX0" fmla="*/ 5900680 w 8896992"/>
              <a:gd name="connsiteY0" fmla="*/ 1231 h 5983167"/>
              <a:gd name="connsiteX1" fmla="*/ 8186680 w 8896992"/>
              <a:gd name="connsiteY1" fmla="*/ 775931 h 5983167"/>
              <a:gd name="connsiteX2" fmla="*/ 8883381 w 8896992"/>
              <a:gd name="connsiteY2" fmla="*/ 656236 h 5983167"/>
              <a:gd name="connsiteX3" fmla="*/ 8896992 w 8896992"/>
              <a:gd name="connsiteY3" fmla="*/ 650726 h 5983167"/>
              <a:gd name="connsiteX4" fmla="*/ 8896992 w 8896992"/>
              <a:gd name="connsiteY4" fmla="*/ 5983167 h 5983167"/>
              <a:gd name="connsiteX5" fmla="*/ 0 w 8896992"/>
              <a:gd name="connsiteY5" fmla="*/ 5983167 h 5983167"/>
              <a:gd name="connsiteX6" fmla="*/ 8773 w 8896992"/>
              <a:gd name="connsiteY6" fmla="*/ 5950784 h 5983167"/>
              <a:gd name="connsiteX7" fmla="*/ 731780 w 8896992"/>
              <a:gd name="connsiteY7" fmla="*/ 4154131 h 5983167"/>
              <a:gd name="connsiteX8" fmla="*/ 2839980 w 8896992"/>
              <a:gd name="connsiteY8" fmla="*/ 2871431 h 5983167"/>
              <a:gd name="connsiteX9" fmla="*/ 3690880 w 8896992"/>
              <a:gd name="connsiteY9" fmla="*/ 661631 h 5983167"/>
              <a:gd name="connsiteX10" fmla="*/ 5900680 w 8896992"/>
              <a:gd name="connsiteY10" fmla="*/ 1231 h 59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96992" h="5983167">
                <a:moveTo>
                  <a:pt x="5900680" y="1231"/>
                </a:moveTo>
                <a:cubicBezTo>
                  <a:pt x="6649980" y="20281"/>
                  <a:pt x="7541097" y="708198"/>
                  <a:pt x="8186680" y="775931"/>
                </a:cubicBezTo>
                <a:cubicBezTo>
                  <a:pt x="8428774" y="801331"/>
                  <a:pt x="8664914" y="738327"/>
                  <a:pt x="8883381" y="656236"/>
                </a:cubicBezTo>
                <a:lnTo>
                  <a:pt x="8896992" y="650726"/>
                </a:lnTo>
                <a:lnTo>
                  <a:pt x="8896992" y="5983167"/>
                </a:lnTo>
                <a:lnTo>
                  <a:pt x="0" y="5983167"/>
                </a:lnTo>
                <a:lnTo>
                  <a:pt x="8773" y="5950784"/>
                </a:lnTo>
                <a:cubicBezTo>
                  <a:pt x="153930" y="5409050"/>
                  <a:pt x="361893" y="4592281"/>
                  <a:pt x="731780" y="4154131"/>
                </a:cubicBezTo>
                <a:cubicBezTo>
                  <a:pt x="1224963" y="3569931"/>
                  <a:pt x="2346797" y="3453514"/>
                  <a:pt x="2839980" y="2871431"/>
                </a:cubicBezTo>
                <a:cubicBezTo>
                  <a:pt x="3333163" y="2289348"/>
                  <a:pt x="3180763" y="1139998"/>
                  <a:pt x="3690880" y="661631"/>
                </a:cubicBezTo>
                <a:cubicBezTo>
                  <a:pt x="4200997" y="183264"/>
                  <a:pt x="5151380" y="-17819"/>
                  <a:pt x="5900680" y="1231"/>
                </a:cubicBezTo>
                <a:close/>
              </a:path>
            </a:pathLst>
          </a:custGeom>
          <a:gradFill flip="none" rotWithShape="0">
            <a:gsLst>
              <a:gs pos="0">
                <a:schemeClr val="bg1">
                  <a:lumMod val="85000"/>
                  <a:alpha val="6000"/>
                </a:schemeClr>
              </a:gs>
              <a:gs pos="100000">
                <a:schemeClr val="bg1">
                  <a:alpha val="16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5" name="任意多边形: 形状 74"/>
          <p:cNvSpPr/>
          <p:nvPr/>
        </p:nvSpPr>
        <p:spPr>
          <a:xfrm>
            <a:off x="3725581" y="945590"/>
            <a:ext cx="8488721" cy="5913077"/>
          </a:xfrm>
          <a:custGeom>
            <a:avLst/>
            <a:gdLst>
              <a:gd name="connsiteX0" fmla="*/ 5900680 w 8896992"/>
              <a:gd name="connsiteY0" fmla="*/ 1231 h 5983167"/>
              <a:gd name="connsiteX1" fmla="*/ 8186680 w 8896992"/>
              <a:gd name="connsiteY1" fmla="*/ 775931 h 5983167"/>
              <a:gd name="connsiteX2" fmla="*/ 8883381 w 8896992"/>
              <a:gd name="connsiteY2" fmla="*/ 656236 h 5983167"/>
              <a:gd name="connsiteX3" fmla="*/ 8896992 w 8896992"/>
              <a:gd name="connsiteY3" fmla="*/ 650726 h 5983167"/>
              <a:gd name="connsiteX4" fmla="*/ 8896992 w 8896992"/>
              <a:gd name="connsiteY4" fmla="*/ 5983167 h 5983167"/>
              <a:gd name="connsiteX5" fmla="*/ 0 w 8896992"/>
              <a:gd name="connsiteY5" fmla="*/ 5983167 h 5983167"/>
              <a:gd name="connsiteX6" fmla="*/ 8773 w 8896992"/>
              <a:gd name="connsiteY6" fmla="*/ 5950784 h 5983167"/>
              <a:gd name="connsiteX7" fmla="*/ 731780 w 8896992"/>
              <a:gd name="connsiteY7" fmla="*/ 4154131 h 5983167"/>
              <a:gd name="connsiteX8" fmla="*/ 2839980 w 8896992"/>
              <a:gd name="connsiteY8" fmla="*/ 2871431 h 5983167"/>
              <a:gd name="connsiteX9" fmla="*/ 3690880 w 8896992"/>
              <a:gd name="connsiteY9" fmla="*/ 661631 h 5983167"/>
              <a:gd name="connsiteX10" fmla="*/ 5900680 w 8896992"/>
              <a:gd name="connsiteY10" fmla="*/ 1231 h 59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96992" h="5983167">
                <a:moveTo>
                  <a:pt x="5900680" y="1231"/>
                </a:moveTo>
                <a:cubicBezTo>
                  <a:pt x="6649980" y="20281"/>
                  <a:pt x="7541097" y="708198"/>
                  <a:pt x="8186680" y="775931"/>
                </a:cubicBezTo>
                <a:cubicBezTo>
                  <a:pt x="8428774" y="801331"/>
                  <a:pt x="8664914" y="738327"/>
                  <a:pt x="8883381" y="656236"/>
                </a:cubicBezTo>
                <a:lnTo>
                  <a:pt x="8896992" y="650726"/>
                </a:lnTo>
                <a:lnTo>
                  <a:pt x="8896992" y="5983167"/>
                </a:lnTo>
                <a:lnTo>
                  <a:pt x="0" y="5983167"/>
                </a:lnTo>
                <a:lnTo>
                  <a:pt x="8773" y="5950784"/>
                </a:lnTo>
                <a:cubicBezTo>
                  <a:pt x="153930" y="5409050"/>
                  <a:pt x="361893" y="4592281"/>
                  <a:pt x="731780" y="4154131"/>
                </a:cubicBezTo>
                <a:cubicBezTo>
                  <a:pt x="1224963" y="3569931"/>
                  <a:pt x="2346797" y="3453514"/>
                  <a:pt x="2839980" y="2871431"/>
                </a:cubicBezTo>
                <a:cubicBezTo>
                  <a:pt x="3333163" y="2289348"/>
                  <a:pt x="3180763" y="1139998"/>
                  <a:pt x="3690880" y="661631"/>
                </a:cubicBezTo>
                <a:cubicBezTo>
                  <a:pt x="4200997" y="183264"/>
                  <a:pt x="5151380" y="-17819"/>
                  <a:pt x="5900680" y="1231"/>
                </a:cubicBezTo>
                <a:close/>
              </a:path>
            </a:pathLst>
          </a:custGeom>
          <a:gradFill flip="none" rotWithShape="0">
            <a:gsLst>
              <a:gs pos="0">
                <a:srgbClr val="EDBE11">
                  <a:alpha val="0"/>
                </a:srgbClr>
              </a:gs>
              <a:gs pos="100000">
                <a:srgbClr val="EE560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任意多边形: 形状 70"/>
          <p:cNvSpPr/>
          <p:nvPr/>
        </p:nvSpPr>
        <p:spPr>
          <a:xfrm>
            <a:off x="4002161" y="1162580"/>
            <a:ext cx="8189839" cy="5704883"/>
          </a:xfrm>
          <a:custGeom>
            <a:avLst/>
            <a:gdLst>
              <a:gd name="connsiteX0" fmla="*/ 5900680 w 8896992"/>
              <a:gd name="connsiteY0" fmla="*/ 1231 h 5983167"/>
              <a:gd name="connsiteX1" fmla="*/ 8186680 w 8896992"/>
              <a:gd name="connsiteY1" fmla="*/ 775931 h 5983167"/>
              <a:gd name="connsiteX2" fmla="*/ 8883381 w 8896992"/>
              <a:gd name="connsiteY2" fmla="*/ 656236 h 5983167"/>
              <a:gd name="connsiteX3" fmla="*/ 8896992 w 8896992"/>
              <a:gd name="connsiteY3" fmla="*/ 650726 h 5983167"/>
              <a:gd name="connsiteX4" fmla="*/ 8896992 w 8896992"/>
              <a:gd name="connsiteY4" fmla="*/ 5983167 h 5983167"/>
              <a:gd name="connsiteX5" fmla="*/ 0 w 8896992"/>
              <a:gd name="connsiteY5" fmla="*/ 5983167 h 5983167"/>
              <a:gd name="connsiteX6" fmla="*/ 8773 w 8896992"/>
              <a:gd name="connsiteY6" fmla="*/ 5950784 h 5983167"/>
              <a:gd name="connsiteX7" fmla="*/ 731780 w 8896992"/>
              <a:gd name="connsiteY7" fmla="*/ 4154131 h 5983167"/>
              <a:gd name="connsiteX8" fmla="*/ 2839980 w 8896992"/>
              <a:gd name="connsiteY8" fmla="*/ 2871431 h 5983167"/>
              <a:gd name="connsiteX9" fmla="*/ 3690880 w 8896992"/>
              <a:gd name="connsiteY9" fmla="*/ 661631 h 5983167"/>
              <a:gd name="connsiteX10" fmla="*/ 5900680 w 8896992"/>
              <a:gd name="connsiteY10" fmla="*/ 1231 h 59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96992" h="5983167">
                <a:moveTo>
                  <a:pt x="5900680" y="1231"/>
                </a:moveTo>
                <a:cubicBezTo>
                  <a:pt x="6649980" y="20281"/>
                  <a:pt x="7541097" y="708198"/>
                  <a:pt x="8186680" y="775931"/>
                </a:cubicBezTo>
                <a:cubicBezTo>
                  <a:pt x="8428774" y="801331"/>
                  <a:pt x="8664914" y="738327"/>
                  <a:pt x="8883381" y="656236"/>
                </a:cubicBezTo>
                <a:lnTo>
                  <a:pt x="8896992" y="650726"/>
                </a:lnTo>
                <a:lnTo>
                  <a:pt x="8896992" y="5983167"/>
                </a:lnTo>
                <a:lnTo>
                  <a:pt x="0" y="5983167"/>
                </a:lnTo>
                <a:lnTo>
                  <a:pt x="8773" y="5950784"/>
                </a:lnTo>
                <a:cubicBezTo>
                  <a:pt x="153930" y="5409050"/>
                  <a:pt x="361893" y="4592281"/>
                  <a:pt x="731780" y="4154131"/>
                </a:cubicBezTo>
                <a:cubicBezTo>
                  <a:pt x="1224963" y="3569931"/>
                  <a:pt x="2346797" y="3453514"/>
                  <a:pt x="2839980" y="2871431"/>
                </a:cubicBezTo>
                <a:cubicBezTo>
                  <a:pt x="3333163" y="2289348"/>
                  <a:pt x="3180763" y="1139998"/>
                  <a:pt x="3690880" y="661631"/>
                </a:cubicBezTo>
                <a:cubicBezTo>
                  <a:pt x="4200997" y="183264"/>
                  <a:pt x="5151380" y="-17819"/>
                  <a:pt x="5900680" y="1231"/>
                </a:cubicBezTo>
                <a:close/>
              </a:path>
            </a:pathLst>
          </a:custGeom>
          <a:gradFill flip="none" rotWithShape="0">
            <a:gsLst>
              <a:gs pos="2000">
                <a:srgbClr val="EDBE11"/>
              </a:gs>
              <a:gs pos="88000">
                <a:srgbClr val="EE560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533790" y="1567474"/>
            <a:ext cx="43738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6600" dirty="0">
                <a:gradFill>
                  <a:gsLst>
                    <a:gs pos="0">
                      <a:srgbClr val="EDBE11"/>
                    </a:gs>
                    <a:gs pos="61000">
                      <a:srgbClr val="EE5602"/>
                    </a:gs>
                  </a:gsLst>
                  <a:lin ang="27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思迅微商店</a:t>
            </a:r>
            <a:endParaRPr lang="en-US" altLang="zh-CN" sz="6600" dirty="0">
              <a:gradFill>
                <a:gsLst>
                  <a:gs pos="0">
                    <a:srgbClr val="EDBE11"/>
                  </a:gs>
                  <a:gs pos="61000">
                    <a:srgbClr val="EE5602"/>
                  </a:gs>
                </a:gsLst>
                <a:lin ang="2700000" scaled="1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96" name="矩形: 圆角 95"/>
          <p:cNvSpPr/>
          <p:nvPr/>
        </p:nvSpPr>
        <p:spPr>
          <a:xfrm>
            <a:off x="695325" y="5130800"/>
            <a:ext cx="1471295" cy="387985"/>
          </a:xfrm>
          <a:prstGeom prst="roundRect">
            <a:avLst>
              <a:gd name="adj" fmla="val 9289"/>
            </a:avLst>
          </a:prstGeom>
          <a:gradFill>
            <a:gsLst>
              <a:gs pos="1000">
                <a:srgbClr val="EE8409"/>
              </a:gs>
              <a:gs pos="100000">
                <a:srgbClr val="EE5602"/>
              </a:gs>
            </a:gsLst>
            <a:lin ang="0" scaled="1"/>
          </a:gradFill>
          <a:ln>
            <a:noFill/>
          </a:ln>
          <a:effectLst>
            <a:outerShdw blurRad="698500" sx="102000" sy="10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5" name="直接连接符 104"/>
          <p:cNvCxnSpPr/>
          <p:nvPr/>
        </p:nvCxnSpPr>
        <p:spPr>
          <a:xfrm>
            <a:off x="695325" y="2766176"/>
            <a:ext cx="4400550" cy="0"/>
          </a:xfrm>
          <a:prstGeom prst="line">
            <a:avLst/>
          </a:prstGeom>
          <a:ln w="12700">
            <a:gradFill flip="none" rotWithShape="1">
              <a:gsLst>
                <a:gs pos="1000">
                  <a:srgbClr val="EE8409"/>
                </a:gs>
                <a:gs pos="100000">
                  <a:srgbClr val="EE560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695325" y="2766176"/>
            <a:ext cx="590550" cy="0"/>
          </a:xfrm>
          <a:prstGeom prst="line">
            <a:avLst/>
          </a:prstGeom>
          <a:ln w="60325">
            <a:gradFill flip="none" rotWithShape="1">
              <a:gsLst>
                <a:gs pos="1000">
                  <a:srgbClr val="EE8409"/>
                </a:gs>
                <a:gs pos="100000">
                  <a:srgbClr val="EE560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603640" y="3005114"/>
            <a:ext cx="4851400" cy="110680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6600" dirty="0">
                <a:gradFill>
                  <a:gsLst>
                    <a:gs pos="0">
                      <a:srgbClr val="EDBE11"/>
                    </a:gs>
                    <a:gs pos="61000">
                      <a:srgbClr val="EE5602"/>
                    </a:gs>
                  </a:gsLst>
                  <a:lin ang="27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6月活动策划</a:t>
            </a:r>
            <a:endParaRPr lang="en-US" altLang="zh-CN" sz="6600" dirty="0">
              <a:gradFill>
                <a:gsLst>
                  <a:gs pos="0">
                    <a:srgbClr val="EDBE11"/>
                  </a:gs>
                  <a:gs pos="61000">
                    <a:srgbClr val="EE5602"/>
                  </a:gs>
                </a:gsLst>
                <a:lin ang="2700000" scaled="1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95325" y="5156200"/>
            <a:ext cx="12903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O2O</a:t>
            </a:r>
            <a:r>
              <a:rPr lang="zh-CN" altLang="en-US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事业部</a:t>
            </a:r>
            <a:endParaRPr lang="zh-CN" altLang="en-US" sz="16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39" name="图片 138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115" y="2149475"/>
            <a:ext cx="5461635" cy="4258310"/>
          </a:xfrm>
          <a:prstGeom prst="rect">
            <a:avLst/>
          </a:prstGeom>
        </p:spPr>
      </p:pic>
      <p:pic>
        <p:nvPicPr>
          <p:cNvPr id="140" name="图片 139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" y="327025"/>
            <a:ext cx="1850390" cy="415290"/>
          </a:xfrm>
          <a:prstGeom prst="rect">
            <a:avLst/>
          </a:prstGeom>
        </p:spPr>
      </p:pic>
      <p:sp>
        <p:nvSpPr>
          <p:cNvPr id="10" name="PA_库_矩形 4"/>
          <p:cNvSpPr/>
          <p:nvPr>
            <p:custDataLst>
              <p:tags r:id="rId3"/>
            </p:custDataLst>
          </p:nvPr>
        </p:nvSpPr>
        <p:spPr>
          <a:xfrm>
            <a:off x="695325" y="4286885"/>
            <a:ext cx="338201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教会你</a:t>
            </a:r>
            <a:r>
              <a:rPr lang="en-US" altLang="zh-CN"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6</a:t>
            </a:r>
            <a:r>
              <a:rPr lang="zh-CN" altLang="en-US"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月门店爆单的方法</a:t>
            </a:r>
            <a:endParaRPr lang="zh-CN" altLang="en-US" sz="20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1553845" y="3016250"/>
            <a:ext cx="9121140" cy="9220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微商店6月活动营销方案</a:t>
            </a:r>
            <a:endParaRPr lang="zh-CN" altLang="en-US" sz="36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32120" y="1529080"/>
            <a:ext cx="1163955" cy="1189355"/>
          </a:xfrm>
          <a:prstGeom prst="ellipse">
            <a:avLst/>
          </a:pr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27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1402" y="1961804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六一儿童节</a:t>
            </a:r>
            <a:endParaRPr lang="zh-CN" altLang="en-US" sz="3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2447290" y="2988310"/>
            <a:ext cx="7592060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372610" y="3198495"/>
            <a:ext cx="391160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营销关键词：童心、童年、童趣、追忆</a:t>
            </a:r>
            <a:endParaRPr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2540635" y="3888740"/>
            <a:ext cx="756729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一定要开启活动的行业</a:t>
            </a: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：</a:t>
            </a: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母婴为首</a:t>
            </a: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，商超，生鲜，书店，烘焙，服装，美妆等</a:t>
            </a:r>
            <a:endParaRPr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0072" y="599729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母婴店首选活动建议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5753735" y="1722120"/>
            <a:ext cx="46164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六一放价，全场享满减、低价！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753735" y="2298065"/>
            <a:ext cx="421640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活动时间：5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月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29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-6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月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日（有效期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4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）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5753735" y="2874010"/>
            <a:ext cx="3519805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满减，秒杀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5772785" y="3449955"/>
            <a:ext cx="6233795" cy="119888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活动形式：1.全场开启满100减20，满200减40活动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；</a:t>
            </a:r>
            <a:b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</a:b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	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2.低价款设置6.1元秒杀专区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；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如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：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夏季儿童必需品湿巾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、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汗巾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、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水杯等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。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rcRect l="4372" t="4861" b="5874"/>
          <a:stretch>
            <a:fillRect/>
          </a:stretch>
        </p:blipFill>
        <p:spPr>
          <a:xfrm>
            <a:off x="2842260" y="1541780"/>
            <a:ext cx="2689860" cy="465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fbb9a52003023c95660f6c39c11b41a"/>
          <p:cNvPicPr>
            <a:picLocks noChangeAspect="1"/>
          </p:cNvPicPr>
          <p:nvPr/>
        </p:nvPicPr>
        <p:blipFill>
          <a:blip r:embed="rId7"/>
          <a:srcRect t="4990" b="5347"/>
          <a:stretch>
            <a:fillRect/>
          </a:stretch>
        </p:blipFill>
        <p:spPr>
          <a:xfrm>
            <a:off x="323215" y="1530985"/>
            <a:ext cx="2465070" cy="4667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323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优秀母婴商家六一营销案例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 t="9219" b="5496"/>
          <a:stretch>
            <a:fillRect/>
          </a:stretch>
        </p:blipFill>
        <p:spPr>
          <a:xfrm>
            <a:off x="457200" y="1420495"/>
            <a:ext cx="2688590" cy="4842510"/>
          </a:xfrm>
          <a:prstGeom prst="rect">
            <a:avLst/>
          </a:prstGeom>
        </p:spPr>
      </p:pic>
      <p:pic>
        <p:nvPicPr>
          <p:cNvPr id="7" name="图片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4"/>
          <a:srcRect t="4474" b="5219"/>
          <a:stretch>
            <a:fillRect/>
          </a:stretch>
        </p:blipFill>
        <p:spPr>
          <a:xfrm>
            <a:off x="3377565" y="1420495"/>
            <a:ext cx="2525395" cy="4815205"/>
          </a:xfrm>
          <a:prstGeom prst="rect">
            <a:avLst/>
          </a:prstGeom>
        </p:spPr>
      </p:pic>
      <p:pic>
        <p:nvPicPr>
          <p:cNvPr id="8" name="图片 7">
            <a:hlinkClick r:id="rId2" action="ppaction://hlinkfile"/>
          </p:cNvPr>
          <p:cNvPicPr>
            <a:picLocks noChangeAspect="1"/>
          </p:cNvPicPr>
          <p:nvPr/>
        </p:nvPicPr>
        <p:blipFill>
          <a:blip r:embed="rId5"/>
          <a:srcRect t="3886" b="5300"/>
          <a:stretch>
            <a:fillRect/>
          </a:stretch>
        </p:blipFill>
        <p:spPr>
          <a:xfrm>
            <a:off x="6134735" y="1420495"/>
            <a:ext cx="2553335" cy="48964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935085" y="2900334"/>
            <a:ext cx="292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六一启儿童粉节，玩具</a:t>
            </a:r>
            <a:r>
              <a:rPr lang="en-US" altLang="zh-CN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6.1</a:t>
            </a:r>
            <a:r>
              <a:rPr lang="zh-CN" altLang="en-US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元起</a:t>
            </a:r>
            <a:endParaRPr lang="zh-CN" altLang="en-US"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PA_库_矩形 4"/>
          <p:cNvSpPr/>
          <p:nvPr>
            <p:custDataLst>
              <p:tags r:id="rId6"/>
            </p:custDataLst>
          </p:nvPr>
        </p:nvSpPr>
        <p:spPr>
          <a:xfrm>
            <a:off x="8935085" y="3447415"/>
            <a:ext cx="4319270" cy="299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9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2" tooltip="" action="ppaction://hlinkfile"/>
              </a:rPr>
              <a:t>https://mp.weixin.qq.com/s/wg3czHGruGWFB0gvNnbl3w</a:t>
            </a:r>
            <a:endParaRPr sz="9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6" name="PA_库_矩形 4"/>
          <p:cNvSpPr/>
          <p:nvPr>
            <p:custDataLst>
              <p:tags r:id="rId7"/>
            </p:custDataLst>
          </p:nvPr>
        </p:nvSpPr>
        <p:spPr>
          <a:xfrm>
            <a:off x="8935085" y="3956685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1402" y="1961804"/>
            <a:ext cx="264604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高考</a:t>
            </a:r>
            <a:r>
              <a:rPr lang="en-US" altLang="zh-CN"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/</a:t>
            </a:r>
            <a:r>
              <a:rPr lang="zh-CN" altLang="en-US"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毕业季</a:t>
            </a:r>
            <a:endParaRPr lang="zh-CN" altLang="en-US" sz="3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2174875" y="2988310"/>
            <a:ext cx="8029575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100195" y="3198495"/>
            <a:ext cx="504444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营销关键词：高考助力，爱心 ，启航，青春，加油</a:t>
            </a:r>
            <a:endParaRPr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2598420" y="3837305"/>
            <a:ext cx="735774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一定要开启活动的行业</a:t>
            </a: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：</a:t>
            </a: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商超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为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首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，生鲜，母婴，文具书店，美妆，服装店等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0072" y="599729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商超首选活动建议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563110" y="1636395"/>
            <a:ext cx="54444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助力高考，精选饮品果品低至5折！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4563110" y="2212340"/>
            <a:ext cx="443103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活动时间：6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月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4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-6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月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8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（有效期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5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)</a:t>
            </a:r>
            <a:endParaRPr lang="en-US" alt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4563110" y="2788285"/>
            <a:ext cx="2328545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秒杀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4582160" y="3364230"/>
            <a:ext cx="7302500" cy="82994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活动形式：精选矿泉水，精品饮料、西瓜、荔枝等降暑时令品开启低价秒杀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；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以高考，秒杀为吸睛点引发关注，引导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顾客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下单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。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t="4330" b="5459"/>
          <a:stretch>
            <a:fillRect/>
          </a:stretch>
        </p:blipFill>
        <p:spPr>
          <a:xfrm>
            <a:off x="923925" y="1437640"/>
            <a:ext cx="2538095" cy="4835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348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优秀商超商家毕业季营销案例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44435" y="2838104"/>
            <a:ext cx="41040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毕业季青春不散场</a:t>
            </a:r>
            <a:r>
              <a:rPr lang="en-US" altLang="zh-CN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|</a:t>
            </a:r>
            <a:r>
              <a:rPr lang="zh-CN" altLang="en-US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全场秒杀，优惠享不停！</a:t>
            </a:r>
            <a:endParaRPr lang="zh-CN" altLang="en-US"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PA_库_矩形 4"/>
          <p:cNvSpPr/>
          <p:nvPr>
            <p:custDataLst>
              <p:tags r:id="rId3"/>
            </p:custDataLst>
          </p:nvPr>
        </p:nvSpPr>
        <p:spPr>
          <a:xfrm>
            <a:off x="7544435" y="3333750"/>
            <a:ext cx="431927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2" tooltip="" action="ppaction://hlinkfile"/>
              </a:rPr>
              <a:t>https://mp.weixin.qq.com/s/a9Dh7Btz04SDWpehVGzzJw</a:t>
            </a: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4538" b="5510"/>
          <a:stretch>
            <a:fillRect/>
          </a:stretch>
        </p:blipFill>
        <p:spPr>
          <a:xfrm>
            <a:off x="1448435" y="1748790"/>
            <a:ext cx="2479040" cy="4709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5079" b="5491"/>
          <a:stretch>
            <a:fillRect/>
          </a:stretch>
        </p:blipFill>
        <p:spPr>
          <a:xfrm>
            <a:off x="4228465" y="1748790"/>
            <a:ext cx="2531110" cy="4779645"/>
          </a:xfrm>
          <a:prstGeom prst="rect">
            <a:avLst/>
          </a:prstGeom>
        </p:spPr>
      </p:pic>
      <p:sp>
        <p:nvSpPr>
          <p:cNvPr id="16" name="PA_库_矩形 4"/>
          <p:cNvSpPr/>
          <p:nvPr>
            <p:custDataLst>
              <p:tags r:id="rId6"/>
            </p:custDataLst>
          </p:nvPr>
        </p:nvSpPr>
        <p:spPr>
          <a:xfrm>
            <a:off x="7544435" y="3840480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9077" y="1952279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端午节</a:t>
            </a:r>
            <a:endParaRPr sz="3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2447290" y="2988310"/>
            <a:ext cx="7772400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5013960" y="3198495"/>
            <a:ext cx="308610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营销关键词：粽子</a:t>
            </a: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、</a:t>
            </a: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龙舟</a:t>
            </a:r>
            <a:endParaRPr lang="zh-CN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3384550" y="3860165"/>
            <a:ext cx="609028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一定要开启活动的行业</a:t>
            </a: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：</a:t>
            </a: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生鲜</a:t>
            </a:r>
            <a:r>
              <a:rPr lang="zh-CN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、烘焙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为首，商超，烘焙，食品等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4242" y="590204"/>
            <a:ext cx="28213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生鲜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/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烘焙首选活动建议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5402580" y="1636395"/>
            <a:ext cx="54444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浓情端午，储值大放送！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402580" y="2212340"/>
            <a:ext cx="4556125" cy="82994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活动时间：6月12日-6月14日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（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有效期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3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天）</a:t>
            </a:r>
            <a:endParaRPr lang="en-US" alt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5402580" y="2788285"/>
            <a:ext cx="2328545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储值有礼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5421630" y="3364230"/>
            <a:ext cx="654748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活动形式：以储值送“粽子+现金”为宣传点，开启储值赠送活动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22720" y="3940175"/>
            <a:ext cx="54463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1.</a:t>
            </a: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线上</a:t>
            </a:r>
            <a:r>
              <a:rPr lang="en-US" sz="1600" kern="0" dirty="0">
                <a:solidFill>
                  <a:srgbClr val="FFC000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: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开启充200送15，赠粽子2只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	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充300送30，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赠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粽子4只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	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充500送60，赠粽子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只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2.</a:t>
            </a: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线下</a:t>
            </a:r>
            <a:r>
              <a:rPr 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: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开启储值卡支付享特惠价活动;</a:t>
            </a:r>
            <a:b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</a:b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 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                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精选每日生活必须品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;</a:t>
            </a:r>
            <a:b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</a:b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 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                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</a:rPr>
              <a:t>储值卡支付享专属优惠价</a:t>
            </a:r>
            <a:endParaRPr lang="en-US" alt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</a:endParaRPr>
          </a:p>
        </p:txBody>
      </p:sp>
      <p:pic>
        <p:nvPicPr>
          <p:cNvPr id="13" name="图片 12" descr="dd7912fd6b1d1ee549629f6d73c27b2"/>
          <p:cNvPicPr>
            <a:picLocks noChangeAspect="1"/>
          </p:cNvPicPr>
          <p:nvPr/>
        </p:nvPicPr>
        <p:blipFill>
          <a:blip r:embed="rId6"/>
          <a:srcRect l="-587" t="8333" r="587" b="7500"/>
          <a:stretch>
            <a:fillRect/>
          </a:stretch>
        </p:blipFill>
        <p:spPr>
          <a:xfrm>
            <a:off x="695960" y="1470660"/>
            <a:ext cx="2507615" cy="44570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4e60c1c573a09f1bd6b8c94be8404bc"/>
          <p:cNvPicPr>
            <a:picLocks noChangeAspect="1"/>
          </p:cNvPicPr>
          <p:nvPr/>
        </p:nvPicPr>
        <p:blipFill>
          <a:blip r:embed="rId7"/>
          <a:srcRect t="11250" b="7222"/>
          <a:stretch>
            <a:fillRect/>
          </a:stretch>
        </p:blipFill>
        <p:spPr>
          <a:xfrm>
            <a:off x="2225040" y="1381125"/>
            <a:ext cx="2688590" cy="4628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323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优秀生鲜商家储值营销案例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15860" y="2838104"/>
            <a:ext cx="26676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一佳土猪充值周 你充我来送</a:t>
            </a:r>
            <a:endParaRPr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PA_库_矩形 4"/>
          <p:cNvSpPr/>
          <p:nvPr>
            <p:custDataLst>
              <p:tags r:id="rId3"/>
            </p:custDataLst>
          </p:nvPr>
        </p:nvSpPr>
        <p:spPr>
          <a:xfrm>
            <a:off x="7515860" y="3333750"/>
            <a:ext cx="4319270" cy="64516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4" tooltip="" action="ppaction://hlinkfile"/>
              </a:rPr>
              <a:t>https://mp.weixin.qq.com/s/YyAhQL58TffeKpNYePVdjg</a:t>
            </a: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  <a:hlinkClick r:id="rId4" tooltip="" action="ppaction://hlinkfile"/>
            </a:endParaRPr>
          </a:p>
          <a:p>
            <a:pPr fontAlgn="auto">
              <a:lnSpc>
                <a:spcPct val="150000"/>
              </a:lnSpc>
            </a:pP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t="9756" b="5401"/>
          <a:stretch>
            <a:fillRect/>
          </a:stretch>
        </p:blipFill>
        <p:spPr>
          <a:xfrm>
            <a:off x="1066800" y="1495425"/>
            <a:ext cx="2589530" cy="463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0" y="1553845"/>
            <a:ext cx="3261995" cy="4351655"/>
          </a:xfrm>
          <a:prstGeom prst="rect">
            <a:avLst/>
          </a:prstGeom>
        </p:spPr>
      </p:pic>
      <p:sp>
        <p:nvSpPr>
          <p:cNvPr id="16" name="PA_库_矩形 4"/>
          <p:cNvSpPr/>
          <p:nvPr>
            <p:custDataLst>
              <p:tags r:id="rId7"/>
            </p:custDataLst>
          </p:nvPr>
        </p:nvSpPr>
        <p:spPr>
          <a:xfrm>
            <a:off x="7515860" y="3825875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8689" y="859301"/>
            <a:ext cx="10567686" cy="5139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23900" dist="50800" dir="5400000" sx="99000" sy="99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65145" y="2921643"/>
            <a:ext cx="2011680" cy="119888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72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目录</a:t>
            </a:r>
            <a:endParaRPr lang="zh-CN" altLang="en-US" sz="72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0" name="PA_库_矩形 4"/>
          <p:cNvSpPr/>
          <p:nvPr>
            <p:custDataLst>
              <p:tags r:id="rId1"/>
            </p:custDataLst>
          </p:nvPr>
        </p:nvSpPr>
        <p:spPr>
          <a:xfrm>
            <a:off x="5951855" y="1712595"/>
            <a:ext cx="49396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所有商家必须知道的微商店运营思路</a:t>
            </a:r>
            <a:endParaRPr sz="20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1" name="PA_库_椭圆 5"/>
          <p:cNvSpPr/>
          <p:nvPr>
            <p:custDataLst>
              <p:tags r:id="rId2"/>
            </p:custDataLst>
          </p:nvPr>
        </p:nvSpPr>
        <p:spPr>
          <a:xfrm>
            <a:off x="5295265" y="1687830"/>
            <a:ext cx="585470" cy="58547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70000"/>
          </a:bodyPr>
          <a:lstStyle/>
          <a:p>
            <a:pPr algn="ctr"/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01</a:t>
            </a:r>
            <a:endParaRPr lang="en-US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4" name="PA_库_椭圆 5"/>
          <p:cNvSpPr/>
          <p:nvPr>
            <p:custDataLst>
              <p:tags r:id="rId3"/>
            </p:custDataLst>
          </p:nvPr>
        </p:nvSpPr>
        <p:spPr>
          <a:xfrm>
            <a:off x="5295265" y="2657475"/>
            <a:ext cx="560070" cy="560070"/>
          </a:xfrm>
          <a:prstGeom prst="ellipse">
            <a:avLst/>
          </a:prstGeom>
          <a:solidFill>
            <a:srgbClr val="208FE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70000"/>
          </a:bodyPr>
          <a:lstStyle/>
          <a:p>
            <a:pPr algn="ctr"/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02</a:t>
            </a:r>
            <a:endParaRPr lang="en-US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4" name="PA_库_椭圆 5"/>
          <p:cNvSpPr/>
          <p:nvPr>
            <p:custDataLst>
              <p:tags r:id="rId4"/>
            </p:custDataLst>
          </p:nvPr>
        </p:nvSpPr>
        <p:spPr>
          <a:xfrm>
            <a:off x="5295265" y="3637280"/>
            <a:ext cx="581660" cy="58166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70000"/>
          </a:bodyPr>
          <a:p>
            <a:pPr algn="ctr"/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03</a:t>
            </a:r>
            <a:endParaRPr lang="en-US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6" name="PA_库_椭圆 5"/>
          <p:cNvSpPr/>
          <p:nvPr>
            <p:custDataLst>
              <p:tags r:id="rId5"/>
            </p:custDataLst>
          </p:nvPr>
        </p:nvSpPr>
        <p:spPr>
          <a:xfrm>
            <a:off x="5295265" y="4644390"/>
            <a:ext cx="581660" cy="581660"/>
          </a:xfrm>
          <a:prstGeom prst="ellipse">
            <a:avLst/>
          </a:prstGeom>
          <a:solidFill>
            <a:srgbClr val="198CE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70000"/>
          </a:bodyPr>
          <a:p>
            <a:pPr algn="ctr"/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04</a:t>
            </a:r>
            <a:endParaRPr lang="en-US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7"/>
            </p:custDataLst>
          </p:nvPr>
        </p:nvSpPr>
        <p:spPr>
          <a:xfrm>
            <a:off x="5951855" y="2738120"/>
            <a:ext cx="493966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为何</a:t>
            </a:r>
            <a:r>
              <a:rPr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6月商家一定要开启微商店活动运营</a:t>
            </a:r>
            <a:endParaRPr sz="20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8"/>
            </p:custDataLst>
          </p:nvPr>
        </p:nvSpPr>
        <p:spPr>
          <a:xfrm>
            <a:off x="5951855" y="3763645"/>
            <a:ext cx="49396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微商店6月活动营销方案</a:t>
            </a:r>
            <a:endParaRPr sz="20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7" name="PA_库_矩形 4"/>
          <p:cNvSpPr/>
          <p:nvPr>
            <p:custDataLst>
              <p:tags r:id="rId9"/>
            </p:custDataLst>
          </p:nvPr>
        </p:nvSpPr>
        <p:spPr>
          <a:xfrm>
            <a:off x="5951855" y="4735830"/>
            <a:ext cx="49396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kern="0" dirty="0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微商店常用活动物料赠送</a:t>
            </a:r>
            <a:endParaRPr sz="20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0" grpId="0"/>
      <p:bldP spid="11" grpId="0" bldLvl="0" animBg="1"/>
      <p:bldP spid="14" grpId="0" bldLvl="0" animBg="1"/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323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优秀烘焙商家储值营销案例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15860" y="2838104"/>
            <a:ext cx="32772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【储值有礼】约惠春天 惠不可挡！</a:t>
            </a:r>
            <a:endParaRPr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PA_库_矩形 4"/>
          <p:cNvSpPr/>
          <p:nvPr>
            <p:custDataLst>
              <p:tags r:id="rId3"/>
            </p:custDataLst>
          </p:nvPr>
        </p:nvSpPr>
        <p:spPr>
          <a:xfrm>
            <a:off x="7515860" y="3333750"/>
            <a:ext cx="431927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4" tooltip="" action="ppaction://hlinkfile"/>
              </a:rPr>
              <a:t>https://mp.weixin.qq.com/s/a9Dh7Btz04SDWpehVGzzJw</a:t>
            </a: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t="9284" b="6070"/>
          <a:stretch>
            <a:fillRect/>
          </a:stretch>
        </p:blipFill>
        <p:spPr>
          <a:xfrm>
            <a:off x="1103630" y="1786890"/>
            <a:ext cx="2526665" cy="4516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4642" b="5756"/>
          <a:stretch>
            <a:fillRect/>
          </a:stretch>
        </p:blipFill>
        <p:spPr>
          <a:xfrm>
            <a:off x="3789680" y="1786890"/>
            <a:ext cx="2429510" cy="4596765"/>
          </a:xfrm>
          <a:prstGeom prst="rect">
            <a:avLst/>
          </a:prstGeom>
        </p:spPr>
      </p:pic>
      <p:sp>
        <p:nvSpPr>
          <p:cNvPr id="16" name="PA_库_矩形 4"/>
          <p:cNvSpPr/>
          <p:nvPr>
            <p:custDataLst>
              <p:tags r:id="rId7"/>
            </p:custDataLst>
          </p:nvPr>
        </p:nvSpPr>
        <p:spPr>
          <a:xfrm>
            <a:off x="7515860" y="3767455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61877" y="1831629"/>
            <a:ext cx="2819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618年中大促</a:t>
            </a:r>
            <a:endParaRPr sz="3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2743200" y="2938780"/>
            <a:ext cx="7268210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496435" y="3198495"/>
            <a:ext cx="396875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营销关键词：大促、特惠、优惠、狂欢</a:t>
            </a:r>
            <a:endParaRPr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156200" y="3888740"/>
            <a:ext cx="244221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全行业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开启活动营销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4242" y="590204"/>
            <a:ext cx="1348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活动建议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endParaRPr lang="en-US" altLang="zh-CN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5342255" y="1704975"/>
            <a:ext cx="54444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618大促，万千好物低价开抢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342255" y="2280920"/>
            <a:ext cx="372872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活动时间：6月18日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（为期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）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5342255" y="2856865"/>
            <a:ext cx="3307080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直播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+秒杀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5342255" y="3432810"/>
            <a:ext cx="6547485" cy="119888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活动形式：精选夏季必需品+时令鲜品+利润品总计50-100款，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 在6.18当天给出6-8折优惠，开启限时秒杀，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  以618大促为噱头为门店拉来流量，推进成交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。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t="4330" b="5459"/>
          <a:stretch>
            <a:fillRect/>
          </a:stretch>
        </p:blipFill>
        <p:spPr>
          <a:xfrm>
            <a:off x="2811780" y="1700530"/>
            <a:ext cx="2425065" cy="462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10" y="1696085"/>
            <a:ext cx="2457450" cy="462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36804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优秀商超商家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618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大促秒杀案例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63410" y="2771429"/>
            <a:ext cx="38525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618年中盛典|一起嗨</a:t>
            </a:r>
            <a:r>
              <a:rPr lang="zh-CN"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，</a:t>
            </a:r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超多福利免费送</a:t>
            </a:r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3" action="ppaction://hlinkfile"/>
              </a:rPr>
              <a:t>！</a:t>
            </a:r>
            <a:endParaRPr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PA_库_矩形 4"/>
          <p:cNvSpPr/>
          <p:nvPr>
            <p:custDataLst>
              <p:tags r:id="rId4"/>
            </p:custDataLst>
          </p:nvPr>
        </p:nvSpPr>
        <p:spPr>
          <a:xfrm>
            <a:off x="6963410" y="3267075"/>
            <a:ext cx="431927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2" tooltip="" action="ppaction://hlinkfile"/>
              </a:rPr>
              <a:t>https://mp.weixin.qq.com/s/2GTjvDJlQ68E_7arHg7eAw</a:t>
            </a: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t="10105" b="5226"/>
          <a:stretch>
            <a:fillRect/>
          </a:stretch>
        </p:blipFill>
        <p:spPr>
          <a:xfrm>
            <a:off x="715010" y="1527810"/>
            <a:ext cx="2588895" cy="4629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5939" b="5409"/>
          <a:stretch>
            <a:fillRect/>
          </a:stretch>
        </p:blipFill>
        <p:spPr>
          <a:xfrm>
            <a:off x="3552825" y="1527810"/>
            <a:ext cx="2500630" cy="4681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PA_库_矩形 4"/>
          <p:cNvSpPr/>
          <p:nvPr>
            <p:custDataLst>
              <p:tags r:id="rId7"/>
            </p:custDataLst>
          </p:nvPr>
        </p:nvSpPr>
        <p:spPr>
          <a:xfrm>
            <a:off x="6963410" y="3694430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4242" y="590204"/>
            <a:ext cx="1348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活动建议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endParaRPr lang="en-US" altLang="zh-CN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382135" y="1655445"/>
            <a:ext cx="54444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618狂欢，万千好券开抢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4382135" y="2231390"/>
            <a:ext cx="487299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活动时间：6月18日-6月20日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（为期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3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）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4382135" y="2807335"/>
            <a:ext cx="2328545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优惠券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4401185" y="3383280"/>
            <a:ext cx="6547485" cy="193802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</a:t>
            </a: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推出618专享优惠券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：</a:t>
            </a:r>
            <a:b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</a:b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	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5元无门槛券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、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10元券（满68使用）、</a:t>
            </a:r>
            <a:b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</a:b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20元券（满108使用），</a:t>
            </a:r>
            <a:b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</a:b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顾客扫码或进入微商店成功领券，购物可享全场满减。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t="4606" b="4960"/>
          <a:stretch>
            <a:fillRect/>
          </a:stretch>
        </p:blipFill>
        <p:spPr>
          <a:xfrm>
            <a:off x="1085850" y="1198245"/>
            <a:ext cx="2669540" cy="5097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39344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优秀商超商家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618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大促券营销案例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63410" y="2771429"/>
            <a:ext cx="424497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2" action="ppaction://hlinkfile"/>
              </a:rPr>
              <a:t>618 大促丨年中购物节开启，万千好券速抢！</a:t>
            </a:r>
            <a:endParaRPr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PA_库_矩形 4"/>
          <p:cNvSpPr/>
          <p:nvPr>
            <p:custDataLst>
              <p:tags r:id="rId3"/>
            </p:custDataLst>
          </p:nvPr>
        </p:nvSpPr>
        <p:spPr>
          <a:xfrm>
            <a:off x="6963410" y="3267075"/>
            <a:ext cx="431927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2" tooltip="" action="ppaction://hlinkfile"/>
              </a:rPr>
              <a:t>https://mp.weixin.qq.com/s/VR-cvgb4gA77kDJN1iCILA</a:t>
            </a: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9615" b="5704"/>
          <a:stretch>
            <a:fillRect/>
          </a:stretch>
        </p:blipFill>
        <p:spPr>
          <a:xfrm>
            <a:off x="1114425" y="1418273"/>
            <a:ext cx="2749550" cy="49161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4624" b="6358"/>
          <a:stretch>
            <a:fillRect/>
          </a:stretch>
        </p:blipFill>
        <p:spPr>
          <a:xfrm>
            <a:off x="3990975" y="1466215"/>
            <a:ext cx="2564130" cy="4820285"/>
          </a:xfrm>
          <a:prstGeom prst="rect">
            <a:avLst/>
          </a:prstGeom>
        </p:spPr>
      </p:pic>
      <p:sp>
        <p:nvSpPr>
          <p:cNvPr id="16" name="PA_库_矩形 4"/>
          <p:cNvSpPr/>
          <p:nvPr>
            <p:custDataLst>
              <p:tags r:id="rId6"/>
            </p:custDataLst>
          </p:nvPr>
        </p:nvSpPr>
        <p:spPr>
          <a:xfrm>
            <a:off x="6963410" y="3679825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9077" y="1952279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父亲节</a:t>
            </a:r>
            <a:endParaRPr sz="3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2447290" y="2988310"/>
            <a:ext cx="7268210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496435" y="3198495"/>
            <a:ext cx="396875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营销关键词：父爱、感恩、亲情</a:t>
            </a:r>
            <a:endParaRPr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156200" y="3888740"/>
            <a:ext cx="244221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全行业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开启活动营销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0542" y="590204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首选活动建议</a:t>
            </a:r>
            <a:endParaRPr lang="en-US" altLang="zh-CN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5210810" y="1655445"/>
            <a:ext cx="54444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【话题互动】一起来吐槽老爸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210810" y="2231390"/>
            <a:ext cx="549084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活动时间：6月18日-6月20日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（为期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3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）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5210810" y="2807335"/>
            <a:ext cx="3547745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公众号推文留言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5229860" y="3383280"/>
            <a:ext cx="6547485" cy="156845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活动形式：公众号发起一起来吐槽老爸的话题互动活动，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邀请粉丝在公众号底部留言，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 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并分享活动链接邀请他人为自己的</a:t>
            </a:r>
            <a:r>
              <a:rPr sz="1600" b="1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留言点赞，</a:t>
            </a:r>
            <a:endParaRPr sz="1600" b="1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b="1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sz="1600" b="1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              </a:t>
            </a:r>
            <a:r>
              <a:rPr sz="1600" b="1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点赞排行前10名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，可免费领取一份送父亲的礼物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。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t="3644" b="5264"/>
          <a:stretch>
            <a:fillRect/>
          </a:stretch>
        </p:blipFill>
        <p:spPr>
          <a:xfrm>
            <a:off x="530225" y="1395095"/>
            <a:ext cx="2228215" cy="428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t="4152" b="4874"/>
          <a:stretch>
            <a:fillRect/>
          </a:stretch>
        </p:blipFill>
        <p:spPr>
          <a:xfrm>
            <a:off x="2834640" y="1395095"/>
            <a:ext cx="2240915" cy="4304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297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全行业话题活动营销案例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4716" b="5573"/>
          <a:stretch>
            <a:fillRect/>
          </a:stretch>
        </p:blipFill>
        <p:spPr>
          <a:xfrm>
            <a:off x="1905000" y="1474470"/>
            <a:ext cx="2370455" cy="4490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4636" b="5795"/>
          <a:stretch>
            <a:fillRect/>
          </a:stretch>
        </p:blipFill>
        <p:spPr>
          <a:xfrm>
            <a:off x="4867275" y="1474470"/>
            <a:ext cx="2374900" cy="4491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4769" b="6769"/>
          <a:stretch>
            <a:fillRect/>
          </a:stretch>
        </p:blipFill>
        <p:spPr>
          <a:xfrm>
            <a:off x="7916545" y="1424305"/>
            <a:ext cx="2430780" cy="4540885"/>
          </a:xfrm>
          <a:prstGeom prst="rect">
            <a:avLst/>
          </a:prstGeom>
        </p:spPr>
      </p:pic>
      <p:sp>
        <p:nvSpPr>
          <p:cNvPr id="10" name="PA_库_矩形 4"/>
          <p:cNvSpPr/>
          <p:nvPr>
            <p:custDataLst>
              <p:tags r:id="rId5"/>
            </p:custDataLst>
          </p:nvPr>
        </p:nvSpPr>
        <p:spPr>
          <a:xfrm>
            <a:off x="8935720" y="6108065"/>
            <a:ext cx="71945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烘焙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1" name="PA_库_矩形 4"/>
          <p:cNvSpPr/>
          <p:nvPr>
            <p:custDataLst>
              <p:tags r:id="rId6"/>
            </p:custDataLst>
          </p:nvPr>
        </p:nvSpPr>
        <p:spPr>
          <a:xfrm>
            <a:off x="2727960" y="5965190"/>
            <a:ext cx="98552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商超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2" name="PA_库_矩形 4"/>
          <p:cNvSpPr/>
          <p:nvPr>
            <p:custDataLst>
              <p:tags r:id="rId7"/>
            </p:custDataLst>
          </p:nvPr>
        </p:nvSpPr>
        <p:spPr>
          <a:xfrm>
            <a:off x="5724525" y="5965825"/>
            <a:ext cx="88138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母婴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95202" y="1885604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年中积分清零</a:t>
            </a:r>
            <a:endParaRPr sz="3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矩形: 圆角 10"/>
          <p:cNvSpPr/>
          <p:nvPr/>
        </p:nvSpPr>
        <p:spPr>
          <a:xfrm>
            <a:off x="2447290" y="2988310"/>
            <a:ext cx="7268210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4496435" y="3198495"/>
            <a:ext cx="396875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营销关键词：年中、会员、感恩、回馈</a:t>
            </a:r>
            <a:endParaRPr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156200" y="3888740"/>
            <a:ext cx="244221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全行业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开启活动营销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1553845" y="3016250"/>
            <a:ext cx="9121140" cy="32302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所有商家必须知道的</a:t>
            </a:r>
            <a:endParaRPr sz="36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微商店运营思路</a:t>
            </a:r>
            <a:endParaRPr sz="48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l">
              <a:buClrTx/>
              <a:buSzTx/>
              <a:buFontTx/>
            </a:pPr>
            <a:endParaRPr sz="48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l">
              <a:buClrTx/>
              <a:buSzTx/>
              <a:buFontTx/>
            </a:pPr>
            <a:endParaRPr lang="zh-CN" altLang="en-US" sz="48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32120" y="1529080"/>
            <a:ext cx="1163955" cy="1189355"/>
          </a:xfrm>
          <a:prstGeom prst="ellipse">
            <a:avLst/>
          </a:pr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27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5210810" y="1655445"/>
            <a:ext cx="544449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活动主题：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年中积分清零，超值兑换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2" name="PA_库_矩形 4"/>
          <p:cNvSpPr/>
          <p:nvPr>
            <p:custDataLst>
              <p:tags r:id="rId3"/>
            </p:custDataLst>
          </p:nvPr>
        </p:nvSpPr>
        <p:spPr>
          <a:xfrm>
            <a:off x="5210810" y="2231390"/>
            <a:ext cx="475234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活动时间：6月21日-6月30日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（为期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10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天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）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5" name="PA_库_矩形 4"/>
          <p:cNvSpPr/>
          <p:nvPr>
            <p:custDataLst>
              <p:tags r:id="rId4"/>
            </p:custDataLst>
          </p:nvPr>
        </p:nvSpPr>
        <p:spPr>
          <a:xfrm>
            <a:off x="5210810" y="2807335"/>
            <a:ext cx="3547745" cy="55308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营销工具：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积分商城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5229860" y="3383280"/>
            <a:ext cx="654748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活动形式：积分兑换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可包含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3种形式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4" name="PA_库_矩形 4"/>
          <p:cNvSpPr/>
          <p:nvPr>
            <p:custDataLst>
              <p:tags r:id="rId6"/>
            </p:custDataLst>
          </p:nvPr>
        </p:nvSpPr>
        <p:spPr>
          <a:xfrm>
            <a:off x="6204585" y="3951605"/>
            <a:ext cx="5487035" cy="156845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1.积分兑换券，设置500积分兑5元券,1000积分兑10元券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2.积分兑实物，500积分兑纸巾1包，1000积分兑汗巾1条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3.积分+现金</a:t>
            </a: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兑</a:t>
            </a: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礼品，原件39块的水杯1500积分+付费15元即可兑换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0567" y="599729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活动建议</a:t>
            </a:r>
            <a:endParaRPr lang="en-US" altLang="zh-CN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千库网_积分兑换商场_元素编号128925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75" y="1590675"/>
            <a:ext cx="4045585" cy="404558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0567" y="59972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积分兑换展示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668f0a42151b993ce0f719c465fd385"/>
          <p:cNvPicPr>
            <a:picLocks noChangeAspect="1"/>
          </p:cNvPicPr>
          <p:nvPr/>
        </p:nvPicPr>
        <p:blipFill>
          <a:blip r:embed="rId2"/>
          <a:srcRect t="5095" b="5593"/>
          <a:stretch>
            <a:fillRect/>
          </a:stretch>
        </p:blipFill>
        <p:spPr>
          <a:xfrm>
            <a:off x="1343025" y="1342390"/>
            <a:ext cx="2419350" cy="4563110"/>
          </a:xfrm>
          <a:prstGeom prst="rect">
            <a:avLst/>
          </a:prstGeom>
        </p:spPr>
      </p:pic>
      <p:pic>
        <p:nvPicPr>
          <p:cNvPr id="14" name="图片 13" descr="e4e19e8743ac75ecb3155c3e399e255"/>
          <p:cNvPicPr>
            <a:picLocks noChangeAspect="1"/>
          </p:cNvPicPr>
          <p:nvPr/>
        </p:nvPicPr>
        <p:blipFill>
          <a:blip r:embed="rId3"/>
          <a:srcRect t="5000" b="5556"/>
          <a:stretch>
            <a:fillRect/>
          </a:stretch>
        </p:blipFill>
        <p:spPr>
          <a:xfrm>
            <a:off x="4495800" y="1377315"/>
            <a:ext cx="2362835" cy="4462145"/>
          </a:xfrm>
          <a:prstGeom prst="rect">
            <a:avLst/>
          </a:prstGeom>
        </p:spPr>
      </p:pic>
      <p:sp>
        <p:nvSpPr>
          <p:cNvPr id="15" name="PA_库_矩形 4"/>
          <p:cNvSpPr/>
          <p:nvPr>
            <p:custDataLst>
              <p:tags r:id="rId4"/>
            </p:custDataLst>
          </p:nvPr>
        </p:nvSpPr>
        <p:spPr>
          <a:xfrm>
            <a:off x="1988820" y="5974715"/>
            <a:ext cx="112839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积分换券</a:t>
            </a:r>
            <a:endParaRPr lang="zh-CN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7" name="PA_库_矩形 4"/>
          <p:cNvSpPr/>
          <p:nvPr>
            <p:custDataLst>
              <p:tags r:id="rId5"/>
            </p:custDataLst>
          </p:nvPr>
        </p:nvSpPr>
        <p:spPr>
          <a:xfrm>
            <a:off x="4960620" y="5905500"/>
            <a:ext cx="181419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积分兑换实物</a:t>
            </a:r>
            <a:endParaRPr lang="zh-CN" altLang="en-US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18" name="图片 17" descr="746e286ecc64d492eeef37434509577"/>
          <p:cNvPicPr>
            <a:picLocks noChangeAspect="1"/>
          </p:cNvPicPr>
          <p:nvPr/>
        </p:nvPicPr>
        <p:blipFill>
          <a:blip r:embed="rId6"/>
          <a:srcRect t="4126" b="5108"/>
          <a:stretch>
            <a:fillRect/>
          </a:stretch>
        </p:blipFill>
        <p:spPr>
          <a:xfrm>
            <a:off x="7915275" y="1342390"/>
            <a:ext cx="2345690" cy="4495800"/>
          </a:xfrm>
          <a:prstGeom prst="rect">
            <a:avLst/>
          </a:prstGeom>
        </p:spPr>
      </p:pic>
      <p:sp>
        <p:nvSpPr>
          <p:cNvPr id="19" name="PA_库_矩形 4"/>
          <p:cNvSpPr/>
          <p:nvPr>
            <p:custDataLst>
              <p:tags r:id="rId7"/>
            </p:custDataLst>
          </p:nvPr>
        </p:nvSpPr>
        <p:spPr>
          <a:xfrm>
            <a:off x="8278495" y="5905500"/>
            <a:ext cx="1814195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积分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+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现金兑换</a:t>
            </a:r>
            <a:endParaRPr lang="zh-CN" altLang="en-US"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1" name="云形标注 20"/>
          <p:cNvSpPr/>
          <p:nvPr/>
        </p:nvSpPr>
        <p:spPr>
          <a:xfrm>
            <a:off x="2728595" y="864870"/>
            <a:ext cx="1673860" cy="800100"/>
          </a:xfrm>
          <a:prstGeom prst="cloudCallout">
            <a:avLst/>
          </a:prstGeom>
          <a:gradFill flip="none" rotWithShape="1">
            <a:gsLst>
              <a:gs pos="0">
                <a:srgbClr val="ED930B"/>
              </a:gs>
              <a:gs pos="100000">
                <a:srgbClr val="EE56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/>
        </p:nvSpPr>
        <p:spPr>
          <a:xfrm>
            <a:off x="2865755" y="985520"/>
            <a:ext cx="1630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14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微商店新版积分商城即将上线</a:t>
            </a:r>
            <a:endParaRPr lang="zh-CN" sz="14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0997" y="866429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积分兑换营销案例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" name="图片 3" descr="b7aaaabe4370ef026389a66382a270a"/>
          <p:cNvPicPr>
            <a:picLocks noChangeAspect="1"/>
          </p:cNvPicPr>
          <p:nvPr/>
        </p:nvPicPr>
        <p:blipFill>
          <a:blip r:embed="rId2"/>
          <a:srcRect t="9588" b="4906"/>
          <a:stretch>
            <a:fillRect/>
          </a:stretch>
        </p:blipFill>
        <p:spPr>
          <a:xfrm>
            <a:off x="495935" y="1762125"/>
            <a:ext cx="2317750" cy="4184650"/>
          </a:xfrm>
          <a:prstGeom prst="rect">
            <a:avLst/>
          </a:prstGeom>
        </p:spPr>
      </p:pic>
      <p:pic>
        <p:nvPicPr>
          <p:cNvPr id="6" name="图片 5" descr="ac328b7e5e9fd046b1482495931524c"/>
          <p:cNvPicPr>
            <a:picLocks noChangeAspect="1"/>
          </p:cNvPicPr>
          <p:nvPr/>
        </p:nvPicPr>
        <p:blipFill>
          <a:blip r:embed="rId3"/>
          <a:srcRect t="4813" b="5250"/>
          <a:stretch>
            <a:fillRect/>
          </a:stretch>
        </p:blipFill>
        <p:spPr>
          <a:xfrm>
            <a:off x="2991485" y="1833245"/>
            <a:ext cx="2176780" cy="4134485"/>
          </a:xfrm>
          <a:prstGeom prst="rect">
            <a:avLst/>
          </a:prstGeom>
        </p:spPr>
      </p:pic>
      <p:pic>
        <p:nvPicPr>
          <p:cNvPr id="13" name="图片 12" descr="94edaa6d287e55820a5ce6d5cb3cb62"/>
          <p:cNvPicPr>
            <a:picLocks noChangeAspect="1"/>
          </p:cNvPicPr>
          <p:nvPr/>
        </p:nvPicPr>
        <p:blipFill>
          <a:blip r:embed="rId4"/>
          <a:srcRect t="4861" b="5139"/>
          <a:stretch>
            <a:fillRect/>
          </a:stretch>
        </p:blipFill>
        <p:spPr>
          <a:xfrm>
            <a:off x="5346065" y="1784350"/>
            <a:ext cx="2190115" cy="41624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713980" y="2657129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hlinkClick r:id="rId5" action="ppaction://hlinkfile"/>
              </a:rPr>
              <a:t>快乐宝宝积分商城全新上线</a:t>
            </a:r>
            <a:endParaRPr sz="16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PA_库_矩形 4"/>
          <p:cNvSpPr/>
          <p:nvPr>
            <p:custDataLst>
              <p:tags r:id="rId6"/>
            </p:custDataLst>
          </p:nvPr>
        </p:nvSpPr>
        <p:spPr>
          <a:xfrm>
            <a:off x="7713980" y="3152775"/>
            <a:ext cx="431927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  <a:hlinkClick r:id="rId5" tooltip="" action="ppaction://hlinkfile"/>
              </a:rPr>
              <a:t>https://mp.weixin.qq.com/s/EoBBdzNJDyu7hh3XqckGmA</a:t>
            </a:r>
            <a:endParaRPr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6" name="PA_库_矩形 4"/>
          <p:cNvSpPr/>
          <p:nvPr>
            <p:custDataLst>
              <p:tags r:id="rId7"/>
            </p:custDataLst>
          </p:nvPr>
        </p:nvSpPr>
        <p:spPr>
          <a:xfrm>
            <a:off x="7713980" y="3679825"/>
            <a:ext cx="2328545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↑↑</a:t>
            </a: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点击上方蓝字看原文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1553845" y="3016250"/>
            <a:ext cx="9121140" cy="239966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微商店常用活动物料赠送</a:t>
            </a:r>
            <a:endParaRPr sz="48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l">
              <a:buClrTx/>
              <a:buSzTx/>
              <a:buFontTx/>
            </a:pPr>
            <a:endParaRPr sz="48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l">
              <a:buClrTx/>
              <a:buSzTx/>
              <a:buFontTx/>
            </a:pPr>
            <a:endParaRPr lang="zh-CN" altLang="en-US" sz="48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32120" y="1529080"/>
            <a:ext cx="1163955" cy="1189355"/>
          </a:xfrm>
          <a:prstGeom prst="ellipse">
            <a:avLst/>
          </a:pr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27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27" name="泪滴形 68"/>
          <p:cNvSpPr/>
          <p:nvPr>
            <p:custDataLst>
              <p:tags r:id="rId2"/>
            </p:custDataLst>
          </p:nvPr>
        </p:nvSpPr>
        <p:spPr>
          <a:xfrm rot="8100000">
            <a:off x="1328464" y="171829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1308308" y="171082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4"/>
            </p:custDataLst>
          </p:nvPr>
        </p:nvGrpSpPr>
        <p:grpSpPr>
          <a:xfrm>
            <a:off x="1448359" y="2107859"/>
            <a:ext cx="9341561" cy="2642576"/>
            <a:chOff x="3104734" y="2631882"/>
            <a:chExt cx="7636263" cy="2160175"/>
          </a:xfrm>
        </p:grpSpPr>
        <p:cxnSp>
          <p:nvCxnSpPr>
            <p:cNvPr id="47" name="直接连接符 62"/>
            <p:cNvCxnSpPr>
              <a:endCxn id="48" idx="0"/>
            </p:cNvCxnSpPr>
            <p:nvPr>
              <p:custDataLst>
                <p:tags r:id="rId5"/>
              </p:custDataLst>
            </p:nvPr>
          </p:nvCxnSpPr>
          <p:spPr>
            <a:xfrm>
              <a:off x="3104734" y="2631882"/>
              <a:ext cx="4492049" cy="0"/>
            </a:xfrm>
            <a:prstGeom prst="line">
              <a:avLst/>
            </a:prstGeom>
            <a:ln w="25400">
              <a:solidFill>
                <a:srgbClr val="0B0E4F"/>
              </a:solidFill>
              <a:headEnd type="oval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48" name="弧形 63"/>
            <p:cNvSpPr/>
            <p:nvPr>
              <p:custDataLst>
                <p:tags r:id="rId6"/>
              </p:custDataLst>
            </p:nvPr>
          </p:nvSpPr>
          <p:spPr>
            <a:xfrm>
              <a:off x="7056783" y="263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9" name="直接连接符 64"/>
            <p:cNvCxnSpPr/>
            <p:nvPr>
              <p:custDataLst>
                <p:tags r:id="rId7"/>
              </p:custDataLst>
            </p:nvPr>
          </p:nvCxnSpPr>
          <p:spPr>
            <a:xfrm flipH="1">
              <a:off x="4381169" y="3711882"/>
              <a:ext cx="3215615" cy="0"/>
            </a:xfrm>
            <a:prstGeom prst="line">
              <a:avLst/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50" name="弧形 65"/>
            <p:cNvSpPr/>
            <p:nvPr>
              <p:custDataLst>
                <p:tags r:id="rId8"/>
              </p:custDataLst>
            </p:nvPr>
          </p:nvSpPr>
          <p:spPr>
            <a:xfrm flipH="1">
              <a:off x="3841169" y="371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1" name="直接连接符 66"/>
            <p:cNvCxnSpPr>
              <a:stCxn id="50" idx="2"/>
            </p:cNvCxnSpPr>
            <p:nvPr>
              <p:custDataLst>
                <p:tags r:id="rId9"/>
              </p:custDataLst>
            </p:nvPr>
          </p:nvCxnSpPr>
          <p:spPr>
            <a:xfrm>
              <a:off x="4380178" y="4792057"/>
              <a:ext cx="6360819" cy="0"/>
            </a:xfrm>
            <a:prstGeom prst="line">
              <a:avLst/>
            </a:prstGeom>
            <a:ln w="25400">
              <a:solidFill>
                <a:srgbClr val="0B0E4F"/>
              </a:solidFill>
              <a:tailEnd type="triangle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</p:grpSp>
      <p:sp useBgFill="1">
        <p:nvSpPr>
          <p:cNvPr id="54" name="椭圆 53"/>
          <p:cNvSpPr/>
          <p:nvPr>
            <p:custDataLst>
              <p:tags r:id="rId10"/>
            </p:custDataLst>
          </p:nvPr>
        </p:nvSpPr>
        <p:spPr>
          <a:xfrm flipV="1">
            <a:off x="1390746" y="205219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文本框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627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明确活动目的&amp;目标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文本框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38645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确定活动形式&amp;流程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文本框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710805" y="253936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挑选合适营销工具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文本框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1325" y="40017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评估成本效果预期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文本框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88235" y="48145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确定活动宣传物料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6" name="文本框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08625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甄选活动推广渠道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7" name="文本框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340090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活动维护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文本框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18660" y="349440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想一个吸睛活动主题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9" name="图片 108" descr="5月培训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20630" y="1833245"/>
            <a:ext cx="1229995" cy="1229995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9809480" y="3092450"/>
            <a:ext cx="195326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扫码查看详细讲解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480479" y="5778019"/>
            <a:ext cx="45485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逐步建立活动思维，做出超级增长的活动</a:t>
            </a:r>
            <a:r>
              <a:rPr lang="en-US" altLang="zh-CN" sz="160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so esay</a:t>
            </a:r>
            <a:endParaRPr lang="en-US" altLang="zh-CN" sz="160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 useBgFill="1">
        <p:nvSpPr>
          <p:cNvPr id="112" name="椭圆 111"/>
          <p:cNvSpPr/>
          <p:nvPr>
            <p:custDataLst>
              <p:tags r:id="rId20"/>
            </p:custDataLst>
          </p:nvPr>
        </p:nvSpPr>
        <p:spPr>
          <a:xfrm flipV="1">
            <a:off x="10661111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泪滴形 68"/>
          <p:cNvSpPr/>
          <p:nvPr>
            <p:custDataLst>
              <p:tags r:id="rId21"/>
            </p:custDataLst>
          </p:nvPr>
        </p:nvSpPr>
        <p:spPr>
          <a:xfrm rot="8100000">
            <a:off x="4121829" y="172972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2"/>
            </p:custDataLst>
          </p:nvPr>
        </p:nvSpPr>
        <p:spPr>
          <a:xfrm>
            <a:off x="4101673" y="172225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0" name="椭圆 9"/>
          <p:cNvSpPr/>
          <p:nvPr>
            <p:custDataLst>
              <p:tags r:id="rId23"/>
            </p:custDataLst>
          </p:nvPr>
        </p:nvSpPr>
        <p:spPr>
          <a:xfrm flipV="1">
            <a:off x="4184111" y="206362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泪滴形 68"/>
          <p:cNvSpPr/>
          <p:nvPr>
            <p:custDataLst>
              <p:tags r:id="rId24"/>
            </p:custDataLst>
          </p:nvPr>
        </p:nvSpPr>
        <p:spPr>
          <a:xfrm rot="8100000">
            <a:off x="7457484" y="228915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5"/>
            </p:custDataLst>
          </p:nvPr>
        </p:nvSpPr>
        <p:spPr>
          <a:xfrm>
            <a:off x="7437328" y="228168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3" name="椭圆 12"/>
          <p:cNvSpPr/>
          <p:nvPr>
            <p:custDataLst>
              <p:tags r:id="rId26"/>
            </p:custDataLst>
          </p:nvPr>
        </p:nvSpPr>
        <p:spPr>
          <a:xfrm flipV="1">
            <a:off x="7519766" y="262306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泪滴形 68"/>
          <p:cNvSpPr/>
          <p:nvPr>
            <p:custDataLst>
              <p:tags r:id="rId27"/>
            </p:custDataLst>
          </p:nvPr>
        </p:nvSpPr>
        <p:spPr>
          <a:xfrm rot="8100000">
            <a:off x="5447709" y="30683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5427553" y="30608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6" name="椭圆 15"/>
          <p:cNvSpPr/>
          <p:nvPr>
            <p:custDataLst>
              <p:tags r:id="rId29"/>
            </p:custDataLst>
          </p:nvPr>
        </p:nvSpPr>
        <p:spPr>
          <a:xfrm flipV="1">
            <a:off x="5509991" y="34022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泪滴形 68"/>
          <p:cNvSpPr/>
          <p:nvPr>
            <p:custDataLst>
              <p:tags r:id="rId30"/>
            </p:custDataLst>
          </p:nvPr>
        </p:nvSpPr>
        <p:spPr>
          <a:xfrm rot="8100000">
            <a:off x="2240324" y="373378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1"/>
            </p:custDataLst>
          </p:nvPr>
        </p:nvSpPr>
        <p:spPr>
          <a:xfrm>
            <a:off x="2220168" y="372631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9" name="椭圆 18"/>
          <p:cNvSpPr/>
          <p:nvPr>
            <p:custDataLst>
              <p:tags r:id="rId32"/>
            </p:custDataLst>
          </p:nvPr>
        </p:nvSpPr>
        <p:spPr>
          <a:xfrm flipV="1">
            <a:off x="2302606" y="406768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泪滴形 68"/>
          <p:cNvSpPr/>
          <p:nvPr>
            <p:custDataLst>
              <p:tags r:id="rId33"/>
            </p:custDataLst>
          </p:nvPr>
        </p:nvSpPr>
        <p:spPr>
          <a:xfrm rot="8100000">
            <a:off x="3500799" y="435671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4"/>
            </p:custDataLst>
          </p:nvPr>
        </p:nvSpPr>
        <p:spPr>
          <a:xfrm>
            <a:off x="3480643" y="434924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23" name="椭圆 22"/>
          <p:cNvSpPr/>
          <p:nvPr>
            <p:custDataLst>
              <p:tags r:id="rId35"/>
            </p:custDataLst>
          </p:nvPr>
        </p:nvSpPr>
        <p:spPr>
          <a:xfrm flipV="1">
            <a:off x="3563081" y="469062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泪滴形 68"/>
          <p:cNvSpPr/>
          <p:nvPr>
            <p:custDataLst>
              <p:tags r:id="rId36"/>
            </p:custDataLst>
          </p:nvPr>
        </p:nvSpPr>
        <p:spPr>
          <a:xfrm rot="8100000">
            <a:off x="6178594" y="43764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37"/>
            </p:custDataLst>
          </p:nvPr>
        </p:nvSpPr>
        <p:spPr>
          <a:xfrm>
            <a:off x="6158438" y="43689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38" name="椭圆 37"/>
          <p:cNvSpPr/>
          <p:nvPr>
            <p:custDataLst>
              <p:tags r:id="rId38"/>
            </p:custDataLst>
          </p:nvPr>
        </p:nvSpPr>
        <p:spPr>
          <a:xfrm flipV="1">
            <a:off x="6240876" y="47103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泪滴形 68"/>
          <p:cNvSpPr/>
          <p:nvPr>
            <p:custDataLst>
              <p:tags r:id="rId39"/>
            </p:custDataLst>
          </p:nvPr>
        </p:nvSpPr>
        <p:spPr>
          <a:xfrm rot="8100000">
            <a:off x="8699544" y="436306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0"/>
            </p:custDataLst>
          </p:nvPr>
        </p:nvSpPr>
        <p:spPr>
          <a:xfrm>
            <a:off x="8679388" y="435559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44" name="椭圆 43"/>
          <p:cNvSpPr/>
          <p:nvPr>
            <p:custDataLst>
              <p:tags r:id="rId41"/>
            </p:custDataLst>
          </p:nvPr>
        </p:nvSpPr>
        <p:spPr>
          <a:xfrm flipV="1">
            <a:off x="8761826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827" y="668944"/>
            <a:ext cx="47447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活动节奏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1-</a:t>
            </a: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按活动策划流程输出活动方案</a:t>
            </a:r>
            <a:endParaRPr lang="zh-CN" altLang="en-US" sz="20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custDataLst>
      <p:tags r:id="rId4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24535" y="1706880"/>
            <a:ext cx="10447655" cy="4158615"/>
            <a:chOff x="695325" y="564085"/>
            <a:chExt cx="10801350" cy="5667317"/>
          </a:xfrm>
        </p:grpSpPr>
        <p:sp>
          <p:nvSpPr>
            <p:cNvPr id="29" name="矩形: 圆角 10"/>
            <p:cNvSpPr/>
            <p:nvPr/>
          </p:nvSpPr>
          <p:spPr>
            <a:xfrm>
              <a:off x="695325" y="584656"/>
              <a:ext cx="10801350" cy="5632231"/>
            </a:xfrm>
            <a:prstGeom prst="roundRect">
              <a:avLst>
                <a:gd name="adj" fmla="val 1885"/>
              </a:avLst>
            </a:prstGeom>
            <a:solidFill>
              <a:srgbClr val="F9E8DF"/>
            </a:solidFill>
            <a:ln>
              <a:gradFill>
                <a:gsLst>
                  <a:gs pos="13000">
                    <a:srgbClr val="EE5602">
                      <a:alpha val="0"/>
                    </a:srgbClr>
                  </a:gs>
                  <a:gs pos="91000">
                    <a:srgbClr val="EE5602">
                      <a:alpha val="0"/>
                    </a:srgbClr>
                  </a:gs>
                  <a:gs pos="52000">
                    <a:srgbClr val="EE5602"/>
                  </a:gs>
                </a:gsLst>
                <a:lin ang="5400000" scaled="1"/>
              </a:gradFill>
            </a:ln>
            <a:effectLst>
              <a:outerShdw blurRad="571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695325" y="564085"/>
              <a:ext cx="10801350" cy="186202"/>
            </a:xfrm>
            <a:custGeom>
              <a:avLst/>
              <a:gdLst>
                <a:gd name="connsiteX0" fmla="*/ 178131 w 10801350"/>
                <a:gd name="connsiteY0" fmla="*/ 0 h 186202"/>
                <a:gd name="connsiteX1" fmla="*/ 10623219 w 10801350"/>
                <a:gd name="connsiteY1" fmla="*/ 0 h 186202"/>
                <a:gd name="connsiteX2" fmla="*/ 10801350 w 10801350"/>
                <a:gd name="connsiteY2" fmla="*/ 106168 h 186202"/>
                <a:gd name="connsiteX3" fmla="*/ 10801350 w 10801350"/>
                <a:gd name="connsiteY3" fmla="*/ 186202 h 186202"/>
                <a:gd name="connsiteX4" fmla="*/ 0 w 10801350"/>
                <a:gd name="connsiteY4" fmla="*/ 186202 h 186202"/>
                <a:gd name="connsiteX5" fmla="*/ 0 w 10801350"/>
                <a:gd name="connsiteY5" fmla="*/ 106168 h 186202"/>
                <a:gd name="connsiteX6" fmla="*/ 178131 w 10801350"/>
                <a:gd name="connsiteY6" fmla="*/ 0 h 18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01350" h="186202">
                  <a:moveTo>
                    <a:pt x="178131" y="0"/>
                  </a:moveTo>
                  <a:lnTo>
                    <a:pt x="10623219" y="0"/>
                  </a:lnTo>
                  <a:cubicBezTo>
                    <a:pt x="10721598" y="0"/>
                    <a:pt x="10801350" y="47533"/>
                    <a:pt x="10801350" y="106168"/>
                  </a:cubicBezTo>
                  <a:lnTo>
                    <a:pt x="10801350" y="186202"/>
                  </a:lnTo>
                  <a:lnTo>
                    <a:pt x="0" y="186202"/>
                  </a:lnTo>
                  <a:lnTo>
                    <a:pt x="0" y="106168"/>
                  </a:lnTo>
                  <a:cubicBezTo>
                    <a:pt x="0" y="47533"/>
                    <a:pt x="79752" y="0"/>
                    <a:pt x="178131" y="0"/>
                  </a:cubicBezTo>
                  <a:close/>
                </a:path>
              </a:pathLst>
            </a:custGeom>
            <a:gradFill>
              <a:gsLst>
                <a:gs pos="43000">
                  <a:srgbClr val="ED6E05"/>
                </a:gs>
                <a:gs pos="100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alphaModFix amt="90000"/>
            </a:blip>
            <a:srcRect l="114" t="7635" r="-28548" b="8591"/>
            <a:stretch>
              <a:fillRect/>
            </a:stretch>
          </p:blipFill>
          <p:spPr>
            <a:xfrm>
              <a:off x="695325" y="750287"/>
              <a:ext cx="10801350" cy="5357425"/>
            </a:xfrm>
            <a:custGeom>
              <a:avLst/>
              <a:gdLst>
                <a:gd name="connsiteX0" fmla="*/ 0 w 10769600"/>
                <a:gd name="connsiteY0" fmla="*/ 0 h 5937646"/>
                <a:gd name="connsiteX1" fmla="*/ 10769600 w 10769600"/>
                <a:gd name="connsiteY1" fmla="*/ 0 h 5937646"/>
                <a:gd name="connsiteX2" fmla="*/ 10769600 w 10769600"/>
                <a:gd name="connsiteY2" fmla="*/ 5937646 h 5937646"/>
                <a:gd name="connsiteX3" fmla="*/ 0 w 10769600"/>
                <a:gd name="connsiteY3" fmla="*/ 5937646 h 59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9600" h="5937646">
                  <a:moveTo>
                    <a:pt x="0" y="0"/>
                  </a:moveTo>
                  <a:lnTo>
                    <a:pt x="10769600" y="0"/>
                  </a:lnTo>
                  <a:lnTo>
                    <a:pt x="10769600" y="5937646"/>
                  </a:lnTo>
                  <a:lnTo>
                    <a:pt x="0" y="5937646"/>
                  </a:lnTo>
                  <a:close/>
                </a:path>
              </a:pathLst>
            </a:cu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alphaModFix amt="90000"/>
            </a:blip>
            <a:srcRect l="1862" t="7635" r="69311" b="8591"/>
            <a:stretch>
              <a:fillRect/>
            </a:stretch>
          </p:blipFill>
          <p:spPr>
            <a:xfrm>
              <a:off x="9063001" y="750287"/>
              <a:ext cx="2424328" cy="5357425"/>
            </a:xfrm>
            <a:custGeom>
              <a:avLst/>
              <a:gdLst>
                <a:gd name="connsiteX0" fmla="*/ 0 w 10769600"/>
                <a:gd name="connsiteY0" fmla="*/ 0 h 5937646"/>
                <a:gd name="connsiteX1" fmla="*/ 10769600 w 10769600"/>
                <a:gd name="connsiteY1" fmla="*/ 0 h 5937646"/>
                <a:gd name="connsiteX2" fmla="*/ 10769600 w 10769600"/>
                <a:gd name="connsiteY2" fmla="*/ 5937646 h 5937646"/>
                <a:gd name="connsiteX3" fmla="*/ 0 w 10769600"/>
                <a:gd name="connsiteY3" fmla="*/ 5937646 h 59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9600" h="5937646">
                  <a:moveTo>
                    <a:pt x="0" y="0"/>
                  </a:moveTo>
                  <a:lnTo>
                    <a:pt x="10769600" y="0"/>
                  </a:lnTo>
                  <a:lnTo>
                    <a:pt x="10769600" y="5937646"/>
                  </a:lnTo>
                  <a:lnTo>
                    <a:pt x="0" y="5937646"/>
                  </a:lnTo>
                  <a:close/>
                </a:path>
              </a:pathLst>
            </a:custGeom>
          </p:spPr>
        </p:pic>
        <p:sp>
          <p:nvSpPr>
            <p:cNvPr id="80" name="任意多边形: 形状 79"/>
            <p:cNvSpPr/>
            <p:nvPr/>
          </p:nvSpPr>
          <p:spPr>
            <a:xfrm>
              <a:off x="695325" y="6122227"/>
              <a:ext cx="10801350" cy="109175"/>
            </a:xfrm>
            <a:custGeom>
              <a:avLst/>
              <a:gdLst>
                <a:gd name="connsiteX0" fmla="*/ 0 w 5229226"/>
                <a:gd name="connsiteY0" fmla="*/ 0 h 88681"/>
                <a:gd name="connsiteX1" fmla="*/ 5229226 w 5229226"/>
                <a:gd name="connsiteY1" fmla="*/ 0 h 88681"/>
                <a:gd name="connsiteX2" fmla="*/ 5229226 w 5229226"/>
                <a:gd name="connsiteY2" fmla="*/ 2443 h 88681"/>
                <a:gd name="connsiteX3" fmla="*/ 5142988 w 5229226"/>
                <a:gd name="connsiteY3" fmla="*/ 88681 h 88681"/>
                <a:gd name="connsiteX4" fmla="*/ 86238 w 5229226"/>
                <a:gd name="connsiteY4" fmla="*/ 88681 h 88681"/>
                <a:gd name="connsiteX5" fmla="*/ 0 w 5229226"/>
                <a:gd name="connsiteY5" fmla="*/ 2443 h 8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9226" h="88681">
                  <a:moveTo>
                    <a:pt x="0" y="0"/>
                  </a:moveTo>
                  <a:lnTo>
                    <a:pt x="5229226" y="0"/>
                  </a:lnTo>
                  <a:lnTo>
                    <a:pt x="5229226" y="2443"/>
                  </a:lnTo>
                  <a:cubicBezTo>
                    <a:pt x="5229226" y="50071"/>
                    <a:pt x="5190616" y="88681"/>
                    <a:pt x="5142988" y="88681"/>
                  </a:cubicBezTo>
                  <a:lnTo>
                    <a:pt x="86238" y="88681"/>
                  </a:lnTo>
                  <a:cubicBezTo>
                    <a:pt x="38610" y="88681"/>
                    <a:pt x="0" y="50071"/>
                    <a:pt x="0" y="2443"/>
                  </a:cubicBezTo>
                  <a:close/>
                </a:path>
              </a:pathLst>
            </a:custGeom>
            <a:gradFill>
              <a:gsLst>
                <a:gs pos="39000">
                  <a:srgbClr val="ED6E05"/>
                </a:gs>
                <a:gs pos="100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 descr="0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1827" y="668944"/>
            <a:ext cx="52527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活动节奏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2-</a:t>
            </a: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多渠道宣传活动让更多人知道活动</a:t>
            </a:r>
            <a:endParaRPr lang="zh-CN" altLang="en-US" sz="20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PA_库_矩形 4"/>
          <p:cNvSpPr/>
          <p:nvPr>
            <p:custDataLst>
              <p:tags r:id="rId4"/>
            </p:custDataLst>
          </p:nvPr>
        </p:nvSpPr>
        <p:spPr>
          <a:xfrm>
            <a:off x="994410" y="4072890"/>
            <a:ext cx="1882775" cy="106045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微商店首页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banner彰显活动</a:t>
            </a:r>
            <a:r>
              <a:rPr lang="zh-CN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信息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装修凸显活动氛围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5" name="PA_库_矩形 4"/>
          <p:cNvSpPr/>
          <p:nvPr>
            <p:custDataLst>
              <p:tags r:id="rId5"/>
            </p:custDataLst>
          </p:nvPr>
        </p:nvSpPr>
        <p:spPr>
          <a:xfrm>
            <a:off x="3032125" y="4265930"/>
            <a:ext cx="188277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公众号宣传活动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可以是推文或海报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6" name="PA_库_矩形 4"/>
          <p:cNvSpPr/>
          <p:nvPr>
            <p:custDataLst>
              <p:tags r:id="rId6"/>
            </p:custDataLst>
          </p:nvPr>
        </p:nvSpPr>
        <p:spPr>
          <a:xfrm>
            <a:off x="4955540" y="4272280"/>
            <a:ext cx="188277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活动海报/推文分享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微信群，朋友圈等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75" name="Freeform 50"/>
          <p:cNvSpPr/>
          <p:nvPr>
            <p:custDataLst>
              <p:tags r:id="rId7"/>
            </p:custDataLst>
          </p:nvPr>
        </p:nvSpPr>
        <p:spPr>
          <a:xfrm>
            <a:off x="1327199" y="2938258"/>
            <a:ext cx="1411556" cy="923937"/>
          </a:xfrm>
          <a:custGeom>
            <a:avLst/>
            <a:gdLst>
              <a:gd name="connsiteX0" fmla="*/ 0 w 1571625"/>
              <a:gd name="connsiteY0" fmla="*/ 206070 h 1373798"/>
              <a:gd name="connsiteX1" fmla="*/ 884726 w 1571625"/>
              <a:gd name="connsiteY1" fmla="*/ 206070 h 1373798"/>
              <a:gd name="connsiteX2" fmla="*/ 884726 w 1571625"/>
              <a:gd name="connsiteY2" fmla="*/ 0 h 1373798"/>
              <a:gd name="connsiteX3" fmla="*/ 1571625 w 1571625"/>
              <a:gd name="connsiteY3" fmla="*/ 686899 h 1373798"/>
              <a:gd name="connsiteX4" fmla="*/ 884726 w 1571625"/>
              <a:gd name="connsiteY4" fmla="*/ 1373798 h 1373798"/>
              <a:gd name="connsiteX5" fmla="*/ 884726 w 1571625"/>
              <a:gd name="connsiteY5" fmla="*/ 1167728 h 1373798"/>
              <a:gd name="connsiteX6" fmla="*/ 0 w 1571625"/>
              <a:gd name="connsiteY6" fmla="*/ 1167728 h 1373798"/>
              <a:gd name="connsiteX7" fmla="*/ 0 w 1571625"/>
              <a:gd name="connsiteY7" fmla="*/ 206070 h 1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1625" h="1373798">
                <a:moveTo>
                  <a:pt x="0" y="206070"/>
                </a:moveTo>
                <a:lnTo>
                  <a:pt x="884726" y="206070"/>
                </a:lnTo>
                <a:lnTo>
                  <a:pt x="884726" y="0"/>
                </a:lnTo>
                <a:lnTo>
                  <a:pt x="1571625" y="686899"/>
                </a:lnTo>
                <a:lnTo>
                  <a:pt x="884726" y="1373798"/>
                </a:lnTo>
                <a:lnTo>
                  <a:pt x="884726" y="1167728"/>
                </a:lnTo>
                <a:lnTo>
                  <a:pt x="0" y="1167728"/>
                </a:lnTo>
                <a:lnTo>
                  <a:pt x="0" y="206070"/>
                </a:lnTo>
                <a:close/>
              </a:path>
            </a:pathLst>
          </a:cu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>
            <a:noFill/>
          </a:ln>
        </p:spPr>
        <p:style>
          <a:lnRef idx="2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lnRef>
          <a:fillRef idx="1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 spcFirstLastPara="0" vert="horz" wrap="square" lIns="90000" tIns="46800" rIns="90000" bIns="46800" numCol="1" spcCol="1270" anchor="ctr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marL="228600" lvl="1" indent="-228600" defTabSz="106616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400" dirty="0">
                <a:solidFill>
                  <a:prstClr val="white"/>
                </a:solidFill>
                <a:sym typeface="Arial" panose="020B0604020202020204" pitchFamily="34" charset="0"/>
              </a:rPr>
              <a:t> </a:t>
            </a:r>
            <a:endParaRPr lang="en-US" sz="6400" dirty="0">
              <a:solidFill>
                <a:srgbClr val="023759">
                  <a:lumMod val="75000"/>
                </a:srgbClr>
              </a:solidFill>
              <a:sym typeface="Arial" panose="020B0604020202020204" pitchFamily="34" charset="0"/>
            </a:endParaRPr>
          </a:p>
        </p:txBody>
      </p:sp>
      <p:sp>
        <p:nvSpPr>
          <p:cNvPr id="28" name="PA_库_矩形 4"/>
          <p:cNvSpPr/>
          <p:nvPr>
            <p:custDataLst>
              <p:tags r:id="rId8"/>
            </p:custDataLst>
          </p:nvPr>
        </p:nvSpPr>
        <p:spPr>
          <a:xfrm>
            <a:off x="7168515" y="4110990"/>
            <a:ext cx="1882775" cy="106045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微商店模板</a:t>
            </a:r>
            <a:r>
              <a:rPr lang="zh-CN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消息</a:t>
            </a:r>
            <a:endParaRPr lang="zh-CN"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推送活动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强触达性宣传</a:t>
            </a:r>
            <a:endParaRPr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0" name="PA_库_矩形 4"/>
          <p:cNvSpPr/>
          <p:nvPr>
            <p:custDataLst>
              <p:tags r:id="rId9"/>
            </p:custDataLst>
          </p:nvPr>
        </p:nvSpPr>
        <p:spPr>
          <a:xfrm>
            <a:off x="9098915" y="4234180"/>
            <a:ext cx="188277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视频号短视频、</a:t>
            </a:r>
            <a:endParaRPr lang="zh-CN"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活动海报宣传活动</a:t>
            </a:r>
            <a:endParaRPr lang="zh-CN"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81" name="Oval 33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972820" y="3162176"/>
            <a:ext cx="475199" cy="475739"/>
          </a:xfrm>
          <a:prstGeom prst="ellipse">
            <a:avLst/>
          </a:prstGeom>
          <a:solidFill>
            <a:sysClr val="window" lastClr="FFFFFF"/>
          </a:solidFill>
          <a:ln w="76200">
            <a:solidFill>
              <a:srgbClr val="F6A382">
                <a:lumMod val="60000"/>
                <a:lumOff val="40000"/>
              </a:srgbClr>
            </a:solidFill>
          </a:ln>
        </p:spPr>
        <p:style>
          <a:lnRef idx="2">
            <a:srgbClr val="F6A382">
              <a:shade val="50000"/>
            </a:srgbClr>
          </a:lnRef>
          <a:fillRef idx="1">
            <a:srgbClr val="F6A382"/>
          </a:fillRef>
          <a:effectRef idx="0">
            <a:srgbClr val="F6A382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4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ctr" defTabSz="1375410"/>
            <a:r>
              <a:rPr lang="en-US" sz="2400" b="1" dirty="0">
                <a:solidFill>
                  <a:srgbClr val="ED7D31"/>
                </a:solidFill>
                <a:sym typeface="Arial" panose="020B0604020202020204" pitchFamily="34" charset="0"/>
              </a:rPr>
              <a:t>01</a:t>
            </a:r>
            <a:endParaRPr lang="en-US" sz="2400" b="1" dirty="0">
              <a:solidFill>
                <a:srgbClr val="ED7D31"/>
              </a:solidFill>
              <a:sym typeface="Arial" panose="020B0604020202020204" pitchFamily="34" charset="0"/>
            </a:endParaRPr>
          </a:p>
        </p:txBody>
      </p:sp>
      <p:sp>
        <p:nvSpPr>
          <p:cNvPr id="2" name="文本框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68755" y="3160395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小程序宣传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50"/>
          <p:cNvSpPr/>
          <p:nvPr>
            <p:custDataLst>
              <p:tags r:id="rId12"/>
            </p:custDataLst>
          </p:nvPr>
        </p:nvSpPr>
        <p:spPr>
          <a:xfrm>
            <a:off x="3100754" y="2944608"/>
            <a:ext cx="1411556" cy="923937"/>
          </a:xfrm>
          <a:custGeom>
            <a:avLst/>
            <a:gdLst>
              <a:gd name="connsiteX0" fmla="*/ 0 w 1571625"/>
              <a:gd name="connsiteY0" fmla="*/ 206070 h 1373798"/>
              <a:gd name="connsiteX1" fmla="*/ 884726 w 1571625"/>
              <a:gd name="connsiteY1" fmla="*/ 206070 h 1373798"/>
              <a:gd name="connsiteX2" fmla="*/ 884726 w 1571625"/>
              <a:gd name="connsiteY2" fmla="*/ 0 h 1373798"/>
              <a:gd name="connsiteX3" fmla="*/ 1571625 w 1571625"/>
              <a:gd name="connsiteY3" fmla="*/ 686899 h 1373798"/>
              <a:gd name="connsiteX4" fmla="*/ 884726 w 1571625"/>
              <a:gd name="connsiteY4" fmla="*/ 1373798 h 1373798"/>
              <a:gd name="connsiteX5" fmla="*/ 884726 w 1571625"/>
              <a:gd name="connsiteY5" fmla="*/ 1167728 h 1373798"/>
              <a:gd name="connsiteX6" fmla="*/ 0 w 1571625"/>
              <a:gd name="connsiteY6" fmla="*/ 1167728 h 1373798"/>
              <a:gd name="connsiteX7" fmla="*/ 0 w 1571625"/>
              <a:gd name="connsiteY7" fmla="*/ 206070 h 1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1625" h="1373798">
                <a:moveTo>
                  <a:pt x="0" y="206070"/>
                </a:moveTo>
                <a:lnTo>
                  <a:pt x="884726" y="206070"/>
                </a:lnTo>
                <a:lnTo>
                  <a:pt x="884726" y="0"/>
                </a:lnTo>
                <a:lnTo>
                  <a:pt x="1571625" y="686899"/>
                </a:lnTo>
                <a:lnTo>
                  <a:pt x="884726" y="1373798"/>
                </a:lnTo>
                <a:lnTo>
                  <a:pt x="884726" y="1167728"/>
                </a:lnTo>
                <a:lnTo>
                  <a:pt x="0" y="1167728"/>
                </a:lnTo>
                <a:lnTo>
                  <a:pt x="0" y="206070"/>
                </a:lnTo>
                <a:close/>
              </a:path>
            </a:pathLst>
          </a:cu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>
            <a:noFill/>
          </a:ln>
        </p:spPr>
        <p:style>
          <a:lnRef idx="2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lnRef>
          <a:fillRef idx="1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 spcFirstLastPara="0" vert="horz" wrap="square" lIns="90000" tIns="46800" rIns="90000" bIns="46800" numCol="1" spcCol="1270" anchor="ctr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marL="228600" lvl="1" indent="-228600" defTabSz="106616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400" dirty="0">
                <a:solidFill>
                  <a:prstClr val="white"/>
                </a:solidFill>
                <a:sym typeface="Arial" panose="020B0604020202020204" pitchFamily="34" charset="0"/>
              </a:rPr>
              <a:t> </a:t>
            </a:r>
            <a:endParaRPr lang="en-US" sz="6400" dirty="0">
              <a:solidFill>
                <a:srgbClr val="023759">
                  <a:lumMod val="75000"/>
                </a:srgbClr>
              </a:solidFill>
              <a:sym typeface="Arial" panose="020B0604020202020204" pitchFamily="34" charset="0"/>
            </a:endParaRPr>
          </a:p>
        </p:txBody>
      </p:sp>
      <p:sp>
        <p:nvSpPr>
          <p:cNvPr id="10" name="Oval 33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2726690" y="3168526"/>
            <a:ext cx="475199" cy="475739"/>
          </a:xfrm>
          <a:prstGeom prst="ellipse">
            <a:avLst/>
          </a:prstGeom>
          <a:solidFill>
            <a:sysClr val="window" lastClr="FFFFFF"/>
          </a:solidFill>
          <a:ln w="76200">
            <a:solidFill>
              <a:srgbClr val="F6A382">
                <a:lumMod val="60000"/>
                <a:lumOff val="40000"/>
              </a:srgbClr>
            </a:solidFill>
          </a:ln>
        </p:spPr>
        <p:style>
          <a:lnRef idx="2">
            <a:srgbClr val="F6A382">
              <a:shade val="50000"/>
            </a:srgbClr>
          </a:lnRef>
          <a:fillRef idx="1">
            <a:srgbClr val="F6A382"/>
          </a:fillRef>
          <a:effectRef idx="0">
            <a:srgbClr val="F6A382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4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ctr" defTabSz="1375410"/>
            <a:r>
              <a:rPr lang="en-US" sz="2400" b="1" dirty="0">
                <a:solidFill>
                  <a:srgbClr val="ED7D31"/>
                </a:solidFill>
                <a:sym typeface="Arial" panose="020B0604020202020204" pitchFamily="34" charset="0"/>
              </a:rPr>
              <a:t>02</a:t>
            </a:r>
            <a:endParaRPr lang="en-US" sz="2400" b="1" dirty="0">
              <a:solidFill>
                <a:srgbClr val="ED7D31"/>
              </a:solidFill>
              <a:sym typeface="Arial" panose="020B0604020202020204" pitchFamily="34" charset="0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222625" y="3166745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公众号宣传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50"/>
          <p:cNvSpPr/>
          <p:nvPr>
            <p:custDataLst>
              <p:tags r:id="rId15"/>
            </p:custDataLst>
          </p:nvPr>
        </p:nvSpPr>
        <p:spPr>
          <a:xfrm>
            <a:off x="4854575" y="2940050"/>
            <a:ext cx="2210435" cy="923925"/>
          </a:xfrm>
          <a:custGeom>
            <a:avLst/>
            <a:gdLst>
              <a:gd name="connsiteX0" fmla="*/ 0 w 1571625"/>
              <a:gd name="connsiteY0" fmla="*/ 206070 h 1373798"/>
              <a:gd name="connsiteX1" fmla="*/ 884726 w 1571625"/>
              <a:gd name="connsiteY1" fmla="*/ 206070 h 1373798"/>
              <a:gd name="connsiteX2" fmla="*/ 884726 w 1571625"/>
              <a:gd name="connsiteY2" fmla="*/ 0 h 1373798"/>
              <a:gd name="connsiteX3" fmla="*/ 1571625 w 1571625"/>
              <a:gd name="connsiteY3" fmla="*/ 686899 h 1373798"/>
              <a:gd name="connsiteX4" fmla="*/ 884726 w 1571625"/>
              <a:gd name="connsiteY4" fmla="*/ 1373798 h 1373798"/>
              <a:gd name="connsiteX5" fmla="*/ 884726 w 1571625"/>
              <a:gd name="connsiteY5" fmla="*/ 1167728 h 1373798"/>
              <a:gd name="connsiteX6" fmla="*/ 0 w 1571625"/>
              <a:gd name="connsiteY6" fmla="*/ 1167728 h 1373798"/>
              <a:gd name="connsiteX7" fmla="*/ 0 w 1571625"/>
              <a:gd name="connsiteY7" fmla="*/ 206070 h 1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1625" h="1373798">
                <a:moveTo>
                  <a:pt x="0" y="206070"/>
                </a:moveTo>
                <a:lnTo>
                  <a:pt x="884726" y="206070"/>
                </a:lnTo>
                <a:lnTo>
                  <a:pt x="884726" y="0"/>
                </a:lnTo>
                <a:lnTo>
                  <a:pt x="1571625" y="686899"/>
                </a:lnTo>
                <a:lnTo>
                  <a:pt x="884726" y="1373798"/>
                </a:lnTo>
                <a:lnTo>
                  <a:pt x="884726" y="1167728"/>
                </a:lnTo>
                <a:lnTo>
                  <a:pt x="0" y="1167728"/>
                </a:lnTo>
                <a:lnTo>
                  <a:pt x="0" y="206070"/>
                </a:lnTo>
                <a:close/>
              </a:path>
            </a:pathLst>
          </a:cu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>
            <a:noFill/>
          </a:ln>
        </p:spPr>
        <p:style>
          <a:lnRef idx="2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lnRef>
          <a:fillRef idx="1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 spcFirstLastPara="0" vert="horz" wrap="square" lIns="90000" tIns="46800" rIns="90000" bIns="46800" numCol="1" spcCol="1270" anchor="ctr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marL="228600" lvl="1" indent="-228600" defTabSz="106616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400" dirty="0">
                <a:solidFill>
                  <a:prstClr val="white"/>
                </a:solidFill>
                <a:sym typeface="Arial" panose="020B0604020202020204" pitchFamily="34" charset="0"/>
              </a:rPr>
              <a:t> </a:t>
            </a:r>
            <a:endParaRPr lang="en-US" sz="6400" dirty="0">
              <a:solidFill>
                <a:srgbClr val="023759">
                  <a:lumMod val="75000"/>
                </a:srgbClr>
              </a:solidFill>
              <a:sym typeface="Arial" panose="020B0604020202020204" pitchFamily="34" charset="0"/>
            </a:endParaRPr>
          </a:p>
        </p:txBody>
      </p:sp>
      <p:sp>
        <p:nvSpPr>
          <p:cNvPr id="13" name="Oval 33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4480560" y="3164081"/>
            <a:ext cx="475199" cy="475739"/>
          </a:xfrm>
          <a:prstGeom prst="ellipse">
            <a:avLst/>
          </a:prstGeom>
          <a:solidFill>
            <a:sysClr val="window" lastClr="FFFFFF"/>
          </a:solidFill>
          <a:ln w="76200">
            <a:solidFill>
              <a:srgbClr val="F6A382">
                <a:lumMod val="60000"/>
                <a:lumOff val="40000"/>
              </a:srgbClr>
            </a:solidFill>
          </a:ln>
        </p:spPr>
        <p:style>
          <a:lnRef idx="2">
            <a:srgbClr val="F6A382">
              <a:shade val="50000"/>
            </a:srgbClr>
          </a:lnRef>
          <a:fillRef idx="1">
            <a:srgbClr val="F6A382"/>
          </a:fillRef>
          <a:effectRef idx="0">
            <a:srgbClr val="F6A382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4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ctr" defTabSz="1375410"/>
            <a:r>
              <a:rPr lang="en-US" sz="2400" b="1" dirty="0">
                <a:solidFill>
                  <a:srgbClr val="ED7D31"/>
                </a:solidFill>
                <a:sym typeface="Arial" panose="020B0604020202020204" pitchFamily="34" charset="0"/>
              </a:rPr>
              <a:t>03</a:t>
            </a:r>
            <a:endParaRPr lang="en-US" sz="2400" b="1" dirty="0">
              <a:solidFill>
                <a:srgbClr val="ED7D31"/>
              </a:solidFill>
              <a:sym typeface="Arial" panose="020B0604020202020204" pitchFamily="34" charset="0"/>
            </a:endParaRPr>
          </a:p>
        </p:txBody>
      </p:sp>
      <p:sp>
        <p:nvSpPr>
          <p:cNvPr id="14" name="文本框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95545" y="3376930"/>
            <a:ext cx="179832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门店微信号微信群</a:t>
            </a:r>
            <a:r>
              <a:rPr lang="en-US" altLang="zh-CN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员工朋友圈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Freeform 50"/>
          <p:cNvSpPr/>
          <p:nvPr>
            <p:custDataLst>
              <p:tags r:id="rId18"/>
            </p:custDataLst>
          </p:nvPr>
        </p:nvSpPr>
        <p:spPr>
          <a:xfrm>
            <a:off x="9274859" y="2978263"/>
            <a:ext cx="1411556" cy="923937"/>
          </a:xfrm>
          <a:custGeom>
            <a:avLst/>
            <a:gdLst>
              <a:gd name="connsiteX0" fmla="*/ 0 w 1571625"/>
              <a:gd name="connsiteY0" fmla="*/ 206070 h 1373798"/>
              <a:gd name="connsiteX1" fmla="*/ 884726 w 1571625"/>
              <a:gd name="connsiteY1" fmla="*/ 206070 h 1373798"/>
              <a:gd name="connsiteX2" fmla="*/ 884726 w 1571625"/>
              <a:gd name="connsiteY2" fmla="*/ 0 h 1373798"/>
              <a:gd name="connsiteX3" fmla="*/ 1571625 w 1571625"/>
              <a:gd name="connsiteY3" fmla="*/ 686899 h 1373798"/>
              <a:gd name="connsiteX4" fmla="*/ 884726 w 1571625"/>
              <a:gd name="connsiteY4" fmla="*/ 1373798 h 1373798"/>
              <a:gd name="connsiteX5" fmla="*/ 884726 w 1571625"/>
              <a:gd name="connsiteY5" fmla="*/ 1167728 h 1373798"/>
              <a:gd name="connsiteX6" fmla="*/ 0 w 1571625"/>
              <a:gd name="connsiteY6" fmla="*/ 1167728 h 1373798"/>
              <a:gd name="connsiteX7" fmla="*/ 0 w 1571625"/>
              <a:gd name="connsiteY7" fmla="*/ 206070 h 1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1625" h="1373798">
                <a:moveTo>
                  <a:pt x="0" y="206070"/>
                </a:moveTo>
                <a:lnTo>
                  <a:pt x="884726" y="206070"/>
                </a:lnTo>
                <a:lnTo>
                  <a:pt x="884726" y="0"/>
                </a:lnTo>
                <a:lnTo>
                  <a:pt x="1571625" y="686899"/>
                </a:lnTo>
                <a:lnTo>
                  <a:pt x="884726" y="1373798"/>
                </a:lnTo>
                <a:lnTo>
                  <a:pt x="884726" y="1167728"/>
                </a:lnTo>
                <a:lnTo>
                  <a:pt x="0" y="1167728"/>
                </a:lnTo>
                <a:lnTo>
                  <a:pt x="0" y="206070"/>
                </a:lnTo>
                <a:close/>
              </a:path>
            </a:pathLst>
          </a:cu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>
            <a:noFill/>
          </a:ln>
        </p:spPr>
        <p:style>
          <a:lnRef idx="2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lnRef>
          <a:fillRef idx="1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 spcFirstLastPara="0" vert="horz" wrap="square" lIns="90000" tIns="46800" rIns="90000" bIns="46800" numCol="1" spcCol="1270" anchor="ctr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marL="228600" lvl="1" indent="-228600" defTabSz="106616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400" dirty="0">
                <a:solidFill>
                  <a:prstClr val="white"/>
                </a:solidFill>
                <a:sym typeface="Arial" panose="020B0604020202020204" pitchFamily="34" charset="0"/>
              </a:rPr>
              <a:t> </a:t>
            </a:r>
            <a:endParaRPr lang="en-US" sz="6400" dirty="0">
              <a:solidFill>
                <a:srgbClr val="023759">
                  <a:lumMod val="75000"/>
                </a:srgbClr>
              </a:solidFill>
              <a:sym typeface="Arial" panose="020B0604020202020204" pitchFamily="34" charset="0"/>
            </a:endParaRPr>
          </a:p>
        </p:txBody>
      </p:sp>
      <p:sp>
        <p:nvSpPr>
          <p:cNvPr id="16" name="Oval 33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8882380" y="3181861"/>
            <a:ext cx="475199" cy="475739"/>
          </a:xfrm>
          <a:prstGeom prst="ellipse">
            <a:avLst/>
          </a:prstGeom>
          <a:solidFill>
            <a:sysClr val="window" lastClr="FFFFFF"/>
          </a:solidFill>
          <a:ln w="76200">
            <a:solidFill>
              <a:srgbClr val="F6A382">
                <a:lumMod val="60000"/>
                <a:lumOff val="40000"/>
              </a:srgbClr>
            </a:solidFill>
          </a:ln>
        </p:spPr>
        <p:style>
          <a:lnRef idx="2">
            <a:srgbClr val="F6A382">
              <a:shade val="50000"/>
            </a:srgbClr>
          </a:lnRef>
          <a:fillRef idx="1">
            <a:srgbClr val="F6A382"/>
          </a:fillRef>
          <a:effectRef idx="0">
            <a:srgbClr val="F6A382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4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ctr" defTabSz="1375410"/>
            <a:r>
              <a:rPr lang="en-US" sz="2400" b="1" dirty="0">
                <a:solidFill>
                  <a:srgbClr val="ED7D31"/>
                </a:solidFill>
                <a:sym typeface="Arial" panose="020B0604020202020204" pitchFamily="34" charset="0"/>
              </a:rPr>
              <a:t>05</a:t>
            </a:r>
            <a:endParaRPr lang="en-US" sz="2400" b="1" dirty="0">
              <a:solidFill>
                <a:srgbClr val="ED7D31"/>
              </a:solidFill>
              <a:sym typeface="Arial" panose="020B0604020202020204" pitchFamily="34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416415" y="3180080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视频号宣传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50"/>
          <p:cNvSpPr/>
          <p:nvPr>
            <p:custDataLst>
              <p:tags r:id="rId21"/>
            </p:custDataLst>
          </p:nvPr>
        </p:nvSpPr>
        <p:spPr>
          <a:xfrm>
            <a:off x="7394575" y="2940050"/>
            <a:ext cx="1484630" cy="923925"/>
          </a:xfrm>
          <a:custGeom>
            <a:avLst/>
            <a:gdLst>
              <a:gd name="connsiteX0" fmla="*/ 0 w 1571625"/>
              <a:gd name="connsiteY0" fmla="*/ 206070 h 1373798"/>
              <a:gd name="connsiteX1" fmla="*/ 884726 w 1571625"/>
              <a:gd name="connsiteY1" fmla="*/ 206070 h 1373798"/>
              <a:gd name="connsiteX2" fmla="*/ 884726 w 1571625"/>
              <a:gd name="connsiteY2" fmla="*/ 0 h 1373798"/>
              <a:gd name="connsiteX3" fmla="*/ 1571625 w 1571625"/>
              <a:gd name="connsiteY3" fmla="*/ 686899 h 1373798"/>
              <a:gd name="connsiteX4" fmla="*/ 884726 w 1571625"/>
              <a:gd name="connsiteY4" fmla="*/ 1373798 h 1373798"/>
              <a:gd name="connsiteX5" fmla="*/ 884726 w 1571625"/>
              <a:gd name="connsiteY5" fmla="*/ 1167728 h 1373798"/>
              <a:gd name="connsiteX6" fmla="*/ 0 w 1571625"/>
              <a:gd name="connsiteY6" fmla="*/ 1167728 h 1373798"/>
              <a:gd name="connsiteX7" fmla="*/ 0 w 1571625"/>
              <a:gd name="connsiteY7" fmla="*/ 206070 h 1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1625" h="1373798">
                <a:moveTo>
                  <a:pt x="0" y="206070"/>
                </a:moveTo>
                <a:lnTo>
                  <a:pt x="884726" y="206070"/>
                </a:lnTo>
                <a:lnTo>
                  <a:pt x="884726" y="0"/>
                </a:lnTo>
                <a:lnTo>
                  <a:pt x="1571625" y="686899"/>
                </a:lnTo>
                <a:lnTo>
                  <a:pt x="884726" y="1373798"/>
                </a:lnTo>
                <a:lnTo>
                  <a:pt x="884726" y="1167728"/>
                </a:lnTo>
                <a:lnTo>
                  <a:pt x="0" y="1167728"/>
                </a:lnTo>
                <a:lnTo>
                  <a:pt x="0" y="206070"/>
                </a:lnTo>
                <a:close/>
              </a:path>
            </a:pathLst>
          </a:cu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>
            <a:noFill/>
          </a:ln>
        </p:spPr>
        <p:style>
          <a:lnRef idx="2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lnRef>
          <a:fillRef idx="1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F6A382">
              <a:alpha val="90000"/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 spcFirstLastPara="0" vert="horz" wrap="square" lIns="90000" tIns="46800" rIns="90000" bIns="46800" numCol="1" spcCol="1270" anchor="ctr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marL="228600" lvl="1" indent="-228600" defTabSz="106616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6400" dirty="0">
                <a:solidFill>
                  <a:prstClr val="white"/>
                </a:solidFill>
                <a:sym typeface="Arial" panose="020B0604020202020204" pitchFamily="34" charset="0"/>
              </a:rPr>
              <a:t> </a:t>
            </a:r>
            <a:endParaRPr lang="en-US" sz="6400" dirty="0">
              <a:solidFill>
                <a:srgbClr val="023759">
                  <a:lumMod val="75000"/>
                </a:srgbClr>
              </a:solidFill>
              <a:sym typeface="Arial" panose="020B0604020202020204" pitchFamily="34" charset="0"/>
            </a:endParaRPr>
          </a:p>
        </p:txBody>
      </p:sp>
      <p:sp>
        <p:nvSpPr>
          <p:cNvPr id="23" name="Oval 33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7020560" y="3164081"/>
            <a:ext cx="475199" cy="475739"/>
          </a:xfrm>
          <a:prstGeom prst="ellipse">
            <a:avLst/>
          </a:prstGeom>
          <a:solidFill>
            <a:sysClr val="window" lastClr="FFFFFF"/>
          </a:solidFill>
          <a:ln w="76200">
            <a:solidFill>
              <a:srgbClr val="F6A382">
                <a:lumMod val="60000"/>
                <a:lumOff val="40000"/>
              </a:srgbClr>
            </a:solidFill>
          </a:ln>
        </p:spPr>
        <p:style>
          <a:lnRef idx="2">
            <a:srgbClr val="F6A382">
              <a:shade val="50000"/>
            </a:srgbClr>
          </a:lnRef>
          <a:fillRef idx="1">
            <a:srgbClr val="F6A382"/>
          </a:fillRef>
          <a:effectRef idx="0">
            <a:srgbClr val="F6A382"/>
          </a:effectRef>
          <a:fontRef idx="minor">
            <a:sysClr val="window" lastClr="FFFFFF"/>
          </a:fontRef>
        </p:style>
        <p:txBody>
          <a:bodyPr wrap="square" lIns="90000" tIns="46800" rIns="90000" bIns="46800" rtlCol="0" anchor="ctr">
            <a:normAutofit fontScale="4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ctr" defTabSz="1375410"/>
            <a:r>
              <a:rPr lang="en-US" sz="2400" b="1" dirty="0">
                <a:solidFill>
                  <a:srgbClr val="ED7D31"/>
                </a:solidFill>
                <a:sym typeface="Arial" panose="020B0604020202020204" pitchFamily="34" charset="0"/>
              </a:rPr>
              <a:t>04</a:t>
            </a:r>
            <a:endParaRPr lang="en-US" sz="2400" b="1" dirty="0">
              <a:solidFill>
                <a:srgbClr val="ED7D31"/>
              </a:solidFill>
              <a:sym typeface="Arial" panose="020B0604020202020204" pitchFamily="34" charset="0"/>
            </a:endParaRPr>
          </a:p>
        </p:txBody>
      </p:sp>
      <p:sp>
        <p:nvSpPr>
          <p:cNvPr id="27" name="文本框 1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392670" y="3162300"/>
            <a:ext cx="1529715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模板消息宣传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矩形: 圆角 10"/>
          <p:cNvSpPr/>
          <p:nvPr/>
        </p:nvSpPr>
        <p:spPr>
          <a:xfrm>
            <a:off x="4679315" y="1991995"/>
            <a:ext cx="2386330" cy="539750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PA_库_矩形 4"/>
          <p:cNvSpPr/>
          <p:nvPr>
            <p:custDataLst>
              <p:tags r:id="rId24"/>
            </p:custDataLst>
          </p:nvPr>
        </p:nvSpPr>
        <p:spPr>
          <a:xfrm>
            <a:off x="4739005" y="1991995"/>
            <a:ext cx="244221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线上有效宣传节奏引导</a:t>
            </a:r>
            <a:endParaRPr lang="zh-CN" sz="16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5" name="文本框 1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478915" y="3160395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小程序宣传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本框 1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232785" y="3166745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公众号宣传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本框 17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005705" y="3376930"/>
            <a:ext cx="179832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门店微信号微信群</a:t>
            </a:r>
            <a:r>
              <a:rPr lang="en-US" altLang="zh-CN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员工朋友圈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0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25022" y="739429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优秀商家线上宣传展示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" name="图片 3" descr="167b3d57711cc207af8c9735c4201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" y="1714500"/>
            <a:ext cx="2281555" cy="434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\Users\Administrator\Desktop\商家案例解析\图片\75.jpg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0795" y="1714500"/>
            <a:ext cx="2308225" cy="434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5010" b="5206"/>
          <a:stretch>
            <a:fillRect/>
          </a:stretch>
        </p:blipFill>
        <p:spPr>
          <a:xfrm>
            <a:off x="4779645" y="1714500"/>
            <a:ext cx="2293620" cy="43478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t="3644" b="6143"/>
          <a:stretch>
            <a:fillRect/>
          </a:stretch>
        </p:blipFill>
        <p:spPr>
          <a:xfrm>
            <a:off x="6951980" y="1631315"/>
            <a:ext cx="2388235" cy="45491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rcRect t="10519" b="5910"/>
          <a:stretch>
            <a:fillRect/>
          </a:stretch>
        </p:blipFill>
        <p:spPr>
          <a:xfrm>
            <a:off x="9340215" y="1596390"/>
            <a:ext cx="2597785" cy="4584065"/>
          </a:xfrm>
          <a:prstGeom prst="rect">
            <a:avLst/>
          </a:prstGeom>
        </p:spPr>
      </p:pic>
      <p:sp>
        <p:nvSpPr>
          <p:cNvPr id="18" name="PA_库_矩形 4"/>
          <p:cNvSpPr/>
          <p:nvPr>
            <p:custDataLst>
              <p:tags r:id="rId8"/>
            </p:custDataLst>
          </p:nvPr>
        </p:nvSpPr>
        <p:spPr>
          <a:xfrm>
            <a:off x="939800" y="6180455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小程序宣传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9" name="PA_库_矩形 4"/>
          <p:cNvSpPr/>
          <p:nvPr>
            <p:custDataLst>
              <p:tags r:id="rId9"/>
            </p:custDataLst>
          </p:nvPr>
        </p:nvSpPr>
        <p:spPr>
          <a:xfrm>
            <a:off x="3180715" y="6180455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公众号选项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0" name="PA_库_矩形 4"/>
          <p:cNvSpPr/>
          <p:nvPr>
            <p:custDataLst>
              <p:tags r:id="rId10"/>
            </p:custDataLst>
          </p:nvPr>
        </p:nvSpPr>
        <p:spPr>
          <a:xfrm>
            <a:off x="5330825" y="6180455"/>
            <a:ext cx="148082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门店微信号宣传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1" name="PA_库_矩形 4"/>
          <p:cNvSpPr/>
          <p:nvPr>
            <p:custDataLst>
              <p:tags r:id="rId11"/>
            </p:custDataLst>
          </p:nvPr>
        </p:nvSpPr>
        <p:spPr>
          <a:xfrm>
            <a:off x="7480935" y="6256020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模板消息宣传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3" name="PA_库_矩形 4"/>
          <p:cNvSpPr/>
          <p:nvPr>
            <p:custDataLst>
              <p:tags r:id="rId12"/>
            </p:custDataLst>
          </p:nvPr>
        </p:nvSpPr>
        <p:spPr>
          <a:xfrm>
            <a:off x="10180320" y="6256020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视频号宣传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10470515" y="1137920"/>
            <a:ext cx="1536700" cy="800100"/>
          </a:xfrm>
          <a:prstGeom prst="cloudCallout">
            <a:avLst/>
          </a:prstGeom>
          <a:gradFill flip="none" rotWithShape="1">
            <a:gsLst>
              <a:gs pos="0">
                <a:srgbClr val="ED930B"/>
              </a:gs>
              <a:gs pos="100000">
                <a:srgbClr val="EE56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/>
        </p:nvSpPr>
        <p:spPr>
          <a:xfrm>
            <a:off x="10470515" y="1258570"/>
            <a:ext cx="1630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14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微商店已打通</a:t>
            </a:r>
            <a:endParaRPr lang="zh-CN" sz="14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sz="14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视频号</a:t>
            </a:r>
            <a:endParaRPr lang="zh-CN" sz="14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735965" y="1623695"/>
            <a:ext cx="10447655" cy="4158615"/>
            <a:chOff x="695325" y="564085"/>
            <a:chExt cx="10801350" cy="5667317"/>
          </a:xfrm>
        </p:grpSpPr>
        <p:sp>
          <p:nvSpPr>
            <p:cNvPr id="29" name="矩形: 圆角 10"/>
            <p:cNvSpPr/>
            <p:nvPr/>
          </p:nvSpPr>
          <p:spPr>
            <a:xfrm>
              <a:off x="695325" y="584656"/>
              <a:ext cx="10801350" cy="5632231"/>
            </a:xfrm>
            <a:prstGeom prst="roundRect">
              <a:avLst>
                <a:gd name="adj" fmla="val 1885"/>
              </a:avLst>
            </a:prstGeom>
            <a:solidFill>
              <a:srgbClr val="F9E8DF"/>
            </a:solidFill>
            <a:ln>
              <a:gradFill>
                <a:gsLst>
                  <a:gs pos="13000">
                    <a:srgbClr val="EE5602">
                      <a:alpha val="0"/>
                    </a:srgbClr>
                  </a:gs>
                  <a:gs pos="91000">
                    <a:srgbClr val="EE5602">
                      <a:alpha val="0"/>
                    </a:srgbClr>
                  </a:gs>
                  <a:gs pos="52000">
                    <a:srgbClr val="EE5602"/>
                  </a:gs>
                </a:gsLst>
                <a:lin ang="5400000" scaled="1"/>
              </a:gradFill>
            </a:ln>
            <a:effectLst>
              <a:outerShdw blurRad="571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695325" y="564085"/>
              <a:ext cx="10801350" cy="186202"/>
            </a:xfrm>
            <a:custGeom>
              <a:avLst/>
              <a:gdLst>
                <a:gd name="connsiteX0" fmla="*/ 178131 w 10801350"/>
                <a:gd name="connsiteY0" fmla="*/ 0 h 186202"/>
                <a:gd name="connsiteX1" fmla="*/ 10623219 w 10801350"/>
                <a:gd name="connsiteY1" fmla="*/ 0 h 186202"/>
                <a:gd name="connsiteX2" fmla="*/ 10801350 w 10801350"/>
                <a:gd name="connsiteY2" fmla="*/ 106168 h 186202"/>
                <a:gd name="connsiteX3" fmla="*/ 10801350 w 10801350"/>
                <a:gd name="connsiteY3" fmla="*/ 186202 h 186202"/>
                <a:gd name="connsiteX4" fmla="*/ 0 w 10801350"/>
                <a:gd name="connsiteY4" fmla="*/ 186202 h 186202"/>
                <a:gd name="connsiteX5" fmla="*/ 0 w 10801350"/>
                <a:gd name="connsiteY5" fmla="*/ 106168 h 186202"/>
                <a:gd name="connsiteX6" fmla="*/ 178131 w 10801350"/>
                <a:gd name="connsiteY6" fmla="*/ 0 h 18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01350" h="186202">
                  <a:moveTo>
                    <a:pt x="178131" y="0"/>
                  </a:moveTo>
                  <a:lnTo>
                    <a:pt x="10623219" y="0"/>
                  </a:lnTo>
                  <a:cubicBezTo>
                    <a:pt x="10721598" y="0"/>
                    <a:pt x="10801350" y="47533"/>
                    <a:pt x="10801350" y="106168"/>
                  </a:cubicBezTo>
                  <a:lnTo>
                    <a:pt x="10801350" y="186202"/>
                  </a:lnTo>
                  <a:lnTo>
                    <a:pt x="0" y="186202"/>
                  </a:lnTo>
                  <a:lnTo>
                    <a:pt x="0" y="106168"/>
                  </a:lnTo>
                  <a:cubicBezTo>
                    <a:pt x="0" y="47533"/>
                    <a:pt x="79752" y="0"/>
                    <a:pt x="178131" y="0"/>
                  </a:cubicBezTo>
                  <a:close/>
                </a:path>
              </a:pathLst>
            </a:custGeom>
            <a:gradFill>
              <a:gsLst>
                <a:gs pos="43000">
                  <a:srgbClr val="ED6E05"/>
                </a:gs>
                <a:gs pos="100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>
              <a:alphaModFix amt="90000"/>
            </a:blip>
            <a:srcRect l="114" t="7635" r="-28548" b="8591"/>
            <a:stretch>
              <a:fillRect/>
            </a:stretch>
          </p:blipFill>
          <p:spPr>
            <a:xfrm>
              <a:off x="695325" y="750287"/>
              <a:ext cx="10801350" cy="5357425"/>
            </a:xfrm>
            <a:custGeom>
              <a:avLst/>
              <a:gdLst>
                <a:gd name="connsiteX0" fmla="*/ 0 w 10769600"/>
                <a:gd name="connsiteY0" fmla="*/ 0 h 5937646"/>
                <a:gd name="connsiteX1" fmla="*/ 10769600 w 10769600"/>
                <a:gd name="connsiteY1" fmla="*/ 0 h 5937646"/>
                <a:gd name="connsiteX2" fmla="*/ 10769600 w 10769600"/>
                <a:gd name="connsiteY2" fmla="*/ 5937646 h 5937646"/>
                <a:gd name="connsiteX3" fmla="*/ 0 w 10769600"/>
                <a:gd name="connsiteY3" fmla="*/ 5937646 h 59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9600" h="5937646">
                  <a:moveTo>
                    <a:pt x="0" y="0"/>
                  </a:moveTo>
                  <a:lnTo>
                    <a:pt x="10769600" y="0"/>
                  </a:lnTo>
                  <a:lnTo>
                    <a:pt x="10769600" y="5937646"/>
                  </a:lnTo>
                  <a:lnTo>
                    <a:pt x="0" y="5937646"/>
                  </a:lnTo>
                  <a:close/>
                </a:path>
              </a:pathLst>
            </a:cu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">
              <a:alphaModFix amt="90000"/>
            </a:blip>
            <a:srcRect l="1862" t="7635" r="69311" b="8591"/>
            <a:stretch>
              <a:fillRect/>
            </a:stretch>
          </p:blipFill>
          <p:spPr>
            <a:xfrm>
              <a:off x="9063001" y="750287"/>
              <a:ext cx="2424328" cy="5357425"/>
            </a:xfrm>
            <a:custGeom>
              <a:avLst/>
              <a:gdLst>
                <a:gd name="connsiteX0" fmla="*/ 0 w 10769600"/>
                <a:gd name="connsiteY0" fmla="*/ 0 h 5937646"/>
                <a:gd name="connsiteX1" fmla="*/ 10769600 w 10769600"/>
                <a:gd name="connsiteY1" fmla="*/ 0 h 5937646"/>
                <a:gd name="connsiteX2" fmla="*/ 10769600 w 10769600"/>
                <a:gd name="connsiteY2" fmla="*/ 5937646 h 5937646"/>
                <a:gd name="connsiteX3" fmla="*/ 0 w 10769600"/>
                <a:gd name="connsiteY3" fmla="*/ 5937646 h 59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9600" h="5937646">
                  <a:moveTo>
                    <a:pt x="0" y="0"/>
                  </a:moveTo>
                  <a:lnTo>
                    <a:pt x="10769600" y="0"/>
                  </a:lnTo>
                  <a:lnTo>
                    <a:pt x="10769600" y="5937646"/>
                  </a:lnTo>
                  <a:lnTo>
                    <a:pt x="0" y="5937646"/>
                  </a:lnTo>
                  <a:close/>
                </a:path>
              </a:pathLst>
            </a:custGeom>
          </p:spPr>
        </p:pic>
        <p:sp>
          <p:nvSpPr>
            <p:cNvPr id="80" name="任意多边形: 形状 79"/>
            <p:cNvSpPr/>
            <p:nvPr/>
          </p:nvSpPr>
          <p:spPr>
            <a:xfrm>
              <a:off x="695325" y="6122227"/>
              <a:ext cx="10801350" cy="109175"/>
            </a:xfrm>
            <a:custGeom>
              <a:avLst/>
              <a:gdLst>
                <a:gd name="connsiteX0" fmla="*/ 0 w 5229226"/>
                <a:gd name="connsiteY0" fmla="*/ 0 h 88681"/>
                <a:gd name="connsiteX1" fmla="*/ 5229226 w 5229226"/>
                <a:gd name="connsiteY1" fmla="*/ 0 h 88681"/>
                <a:gd name="connsiteX2" fmla="*/ 5229226 w 5229226"/>
                <a:gd name="connsiteY2" fmla="*/ 2443 h 88681"/>
                <a:gd name="connsiteX3" fmla="*/ 5142988 w 5229226"/>
                <a:gd name="connsiteY3" fmla="*/ 88681 h 88681"/>
                <a:gd name="connsiteX4" fmla="*/ 86238 w 5229226"/>
                <a:gd name="connsiteY4" fmla="*/ 88681 h 88681"/>
                <a:gd name="connsiteX5" fmla="*/ 0 w 5229226"/>
                <a:gd name="connsiteY5" fmla="*/ 2443 h 8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9226" h="88681">
                  <a:moveTo>
                    <a:pt x="0" y="0"/>
                  </a:moveTo>
                  <a:lnTo>
                    <a:pt x="5229226" y="0"/>
                  </a:lnTo>
                  <a:lnTo>
                    <a:pt x="5229226" y="2443"/>
                  </a:lnTo>
                  <a:cubicBezTo>
                    <a:pt x="5229226" y="50071"/>
                    <a:pt x="5190616" y="88681"/>
                    <a:pt x="5142988" y="88681"/>
                  </a:cubicBezTo>
                  <a:lnTo>
                    <a:pt x="86238" y="88681"/>
                  </a:lnTo>
                  <a:cubicBezTo>
                    <a:pt x="38610" y="88681"/>
                    <a:pt x="0" y="50071"/>
                    <a:pt x="0" y="2443"/>
                  </a:cubicBezTo>
                  <a:close/>
                </a:path>
              </a:pathLst>
            </a:custGeom>
            <a:gradFill>
              <a:gsLst>
                <a:gs pos="39000">
                  <a:srgbClr val="ED6E05"/>
                </a:gs>
                <a:gs pos="100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 descr="00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1827" y="668944"/>
            <a:ext cx="52527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活动节奏</a:t>
            </a:r>
            <a:r>
              <a:rPr lang="en-US" altLang="zh-CN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2-</a:t>
            </a: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多渠道宣传活动让更多人知道活动</a:t>
            </a:r>
            <a:endParaRPr lang="zh-CN" altLang="en-US" sz="20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3" name="矩形: 圆角 10"/>
          <p:cNvSpPr/>
          <p:nvPr/>
        </p:nvSpPr>
        <p:spPr>
          <a:xfrm>
            <a:off x="4679315" y="1991995"/>
            <a:ext cx="2386330" cy="539750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PA_库_矩形 4"/>
          <p:cNvSpPr/>
          <p:nvPr>
            <p:custDataLst>
              <p:tags r:id="rId6"/>
            </p:custDataLst>
          </p:nvPr>
        </p:nvSpPr>
        <p:spPr>
          <a:xfrm>
            <a:off x="4739005" y="1991995"/>
            <a:ext cx="244221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线下有效宣传节奏引导</a:t>
            </a:r>
            <a:endParaRPr lang="zh-CN" sz="16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74" name="五边形 73"/>
          <p:cNvSpPr/>
          <p:nvPr>
            <p:custDataLst>
              <p:tags r:id="rId7"/>
            </p:custDataLst>
          </p:nvPr>
        </p:nvSpPr>
        <p:spPr bwMode="auto">
          <a:xfrm>
            <a:off x="1397635" y="3497580"/>
            <a:ext cx="1844040" cy="456565"/>
          </a:xfrm>
          <a:prstGeom prst="homePlate">
            <a:avLst/>
          </a:pr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 w="19050">
            <a:noFill/>
            <a:round/>
          </a:ln>
          <a:effectLst/>
        </p:spPr>
        <p:txBody>
          <a:bodyPr vert="horz" wrap="none" lIns="91440" tIns="0" rIns="91440" bIns="0" anchor="ctr" anchorCtr="1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600" b="1" dirty="0">
              <a:solidFill>
                <a:sysClr val="window" lastClr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35" name="文本框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45285" y="3518535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门店铺码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五边形 5"/>
          <p:cNvSpPr/>
          <p:nvPr>
            <p:custDataLst>
              <p:tags r:id="rId9"/>
            </p:custDataLst>
          </p:nvPr>
        </p:nvSpPr>
        <p:spPr bwMode="auto">
          <a:xfrm>
            <a:off x="6602095" y="3496310"/>
            <a:ext cx="1903730" cy="456565"/>
          </a:xfrm>
          <a:prstGeom prst="homePlate">
            <a:avLst/>
          </a:pr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5400000" scaled="0"/>
          </a:gradFill>
          <a:ln w="19050">
            <a:noFill/>
            <a:round/>
          </a:ln>
          <a:effectLst/>
        </p:spPr>
        <p:txBody>
          <a:bodyPr vert="horz" wrap="none" lIns="91440" tIns="0" rIns="91440" bIns="0" anchor="ctr" anchorCtr="1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600" b="1" dirty="0">
              <a:solidFill>
                <a:sysClr val="window" lastClr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36" name="文本框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23710" y="3526155"/>
            <a:ext cx="128905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bg1"/>
                </a:solidFill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员工引导</a:t>
            </a:r>
            <a:endParaRPr lang="zh-CN" altLang="en-US" sz="1600" b="1">
              <a:solidFill>
                <a:schemeClr val="bg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PA_库_矩形 4"/>
          <p:cNvSpPr/>
          <p:nvPr>
            <p:custDataLst>
              <p:tags r:id="rId11"/>
            </p:custDataLst>
          </p:nvPr>
        </p:nvSpPr>
        <p:spPr>
          <a:xfrm>
            <a:off x="3241675" y="3195320"/>
            <a:ext cx="2550795" cy="106045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门店入口，</a:t>
            </a:r>
            <a:r>
              <a:rPr lang="zh-CN" altLang="en-US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商品货架，收银台，服务台、吊旗等门店显眼地方铺海报、易拉宝，</a:t>
            </a:r>
            <a:r>
              <a:rPr lang="en-US" altLang="zh-CN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KT</a:t>
            </a:r>
            <a:r>
              <a:rPr lang="zh-CN" altLang="en-US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板铺码</a:t>
            </a:r>
            <a:endParaRPr lang="zh-CN" altLang="en-US"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8" name="PA_库_矩形 4"/>
          <p:cNvSpPr/>
          <p:nvPr>
            <p:custDataLst>
              <p:tags r:id="rId12"/>
            </p:custDataLst>
          </p:nvPr>
        </p:nvSpPr>
        <p:spPr>
          <a:xfrm>
            <a:off x="8505825" y="3355340"/>
            <a:ext cx="192214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4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门店导购，收银员告知进店顾客活动</a:t>
            </a:r>
            <a:endParaRPr lang="zh-CN" altLang="en-US" sz="14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0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25022" y="739429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优秀商家门店铺码展示</a:t>
            </a:r>
            <a:endParaRPr lang="zh-CN" altLang="en-US" sz="2000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b4cf13e39666eaca2fcc7fb4993a5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1703070"/>
            <a:ext cx="1915795" cy="2555240"/>
          </a:xfrm>
          <a:prstGeom prst="rect">
            <a:avLst/>
          </a:prstGeom>
        </p:spPr>
      </p:pic>
      <p:pic>
        <p:nvPicPr>
          <p:cNvPr id="3" name="图片 2" descr="7d971d715b045b0ab288a3c534f478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045" y="3260090"/>
            <a:ext cx="2453640" cy="2436495"/>
          </a:xfrm>
          <a:prstGeom prst="rect">
            <a:avLst/>
          </a:prstGeom>
        </p:spPr>
      </p:pic>
      <p:pic>
        <p:nvPicPr>
          <p:cNvPr id="5" name="图片 4" descr="9edd6ca79cb8e8e393cf4c7f738a60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350" y="2727960"/>
            <a:ext cx="2235835" cy="2825115"/>
          </a:xfrm>
          <a:prstGeom prst="rect">
            <a:avLst/>
          </a:prstGeom>
        </p:spPr>
      </p:pic>
      <p:pic>
        <p:nvPicPr>
          <p:cNvPr id="10" name="图片 9" descr="a80854cba2d320222bde532299970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255" y="1602740"/>
            <a:ext cx="2811780" cy="2416810"/>
          </a:xfrm>
          <a:prstGeom prst="rect">
            <a:avLst/>
          </a:prstGeom>
        </p:spPr>
      </p:pic>
      <p:pic>
        <p:nvPicPr>
          <p:cNvPr id="11" name="图片 10" descr="ac2d2b4437b3578520873a70442666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185" y="1602740"/>
            <a:ext cx="2411095" cy="2974340"/>
          </a:xfrm>
          <a:prstGeom prst="rect">
            <a:avLst/>
          </a:prstGeom>
        </p:spPr>
      </p:pic>
      <p:sp>
        <p:nvSpPr>
          <p:cNvPr id="16" name="PA_库_矩形 4"/>
          <p:cNvSpPr/>
          <p:nvPr>
            <p:custDataLst>
              <p:tags r:id="rId8"/>
            </p:custDataLst>
          </p:nvPr>
        </p:nvSpPr>
        <p:spPr>
          <a:xfrm>
            <a:off x="763905" y="4208780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收银机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2" name="PA_库_矩形 4"/>
          <p:cNvSpPr/>
          <p:nvPr>
            <p:custDataLst>
              <p:tags r:id="rId9"/>
            </p:custDataLst>
          </p:nvPr>
        </p:nvSpPr>
        <p:spPr>
          <a:xfrm>
            <a:off x="2896235" y="5696585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商品货架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3" name="PA_库_矩形 4"/>
          <p:cNvSpPr/>
          <p:nvPr>
            <p:custDataLst>
              <p:tags r:id="rId10"/>
            </p:custDataLst>
          </p:nvPr>
        </p:nvSpPr>
        <p:spPr>
          <a:xfrm>
            <a:off x="5720080" y="3890010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KT</a:t>
            </a:r>
            <a:r>
              <a:rPr lang="zh-CN" altLang="en-US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版</a:t>
            </a:r>
            <a:endParaRPr lang="zh-CN" altLang="en-US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4" name="PA_库_矩形 4"/>
          <p:cNvSpPr/>
          <p:nvPr>
            <p:custDataLst>
              <p:tags r:id="rId11"/>
            </p:custDataLst>
          </p:nvPr>
        </p:nvSpPr>
        <p:spPr>
          <a:xfrm>
            <a:off x="7780655" y="5424170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商品处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5" name="PA_库_矩形 4"/>
          <p:cNvSpPr/>
          <p:nvPr>
            <p:custDataLst>
              <p:tags r:id="rId12"/>
            </p:custDataLst>
          </p:nvPr>
        </p:nvSpPr>
        <p:spPr>
          <a:xfrm>
            <a:off x="10187305" y="4577080"/>
            <a:ext cx="119126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sz="12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货架</a:t>
            </a:r>
            <a:endParaRPr lang="zh-CN" sz="12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55345" y="347345"/>
            <a:ext cx="70485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门店物料</a:t>
            </a:r>
            <a:r>
              <a:rPr lang="en-US" altLang="zh-CN" sz="24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-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营造氛围，刺激消费</a:t>
            </a:r>
            <a:endParaRPr lang="zh-CN" altLang="en-US" sz="2000" b="1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6" name="TextBox 2"/>
          <p:cNvSpPr txBox="1"/>
          <p:nvPr>
            <p:custDataLst>
              <p:tags r:id="rId1"/>
            </p:custDataLst>
          </p:nvPr>
        </p:nvSpPr>
        <p:spPr>
          <a:xfrm>
            <a:off x="989965" y="5685155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【思迅微商店】公众号后台回复关键词【</a:t>
            </a:r>
            <a:r>
              <a:rPr lang="en-US" altLang="zh-CN" sz="2000" b="1" spc="15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666</a:t>
            </a:r>
            <a:r>
              <a:rPr lang="zh-CN" altLang="zh-CN" b="1" spc="15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4" name="图片 3" descr="会员专享-无码-优惠券领用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90" y="1390650"/>
            <a:ext cx="3902710" cy="3902710"/>
          </a:xfrm>
          <a:prstGeom prst="rect">
            <a:avLst/>
          </a:prstGeom>
        </p:spPr>
      </p:pic>
      <p:pic>
        <p:nvPicPr>
          <p:cNvPr id="7" name="图片 6" descr="会员专享-无码-无信息填写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520" y="1390650"/>
            <a:ext cx="3455670" cy="3902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/>
          <p:cNvSpPr/>
          <p:nvPr/>
        </p:nvSpPr>
        <p:spPr>
          <a:xfrm>
            <a:off x="0" y="2802535"/>
            <a:ext cx="12192000" cy="3987704"/>
          </a:xfrm>
          <a:custGeom>
            <a:avLst/>
            <a:gdLst>
              <a:gd name="connsiteX0" fmla="*/ 12192000 w 12192000"/>
              <a:gd name="connsiteY0" fmla="*/ 0 h 3987704"/>
              <a:gd name="connsiteX1" fmla="*/ 12192000 w 12192000"/>
              <a:gd name="connsiteY1" fmla="*/ 3263686 h 3987704"/>
              <a:gd name="connsiteX2" fmla="*/ 12192000 w 12192000"/>
              <a:gd name="connsiteY2" fmla="*/ 3429596 h 3987704"/>
              <a:gd name="connsiteX3" fmla="*/ 12192000 w 12192000"/>
              <a:gd name="connsiteY3" fmla="*/ 3987704 h 3987704"/>
              <a:gd name="connsiteX4" fmla="*/ 0 w 12192000"/>
              <a:gd name="connsiteY4" fmla="*/ 3987704 h 3987704"/>
              <a:gd name="connsiteX5" fmla="*/ 0 w 12192000"/>
              <a:gd name="connsiteY5" fmla="*/ 3429596 h 3987704"/>
              <a:gd name="connsiteX6" fmla="*/ 0 w 12192000"/>
              <a:gd name="connsiteY6" fmla="*/ 3263686 h 3987704"/>
              <a:gd name="connsiteX7" fmla="*/ 0 w 12192000"/>
              <a:gd name="connsiteY7" fmla="*/ 908580 h 3987704"/>
              <a:gd name="connsiteX8" fmla="*/ 9277 w 12192000"/>
              <a:gd name="connsiteY8" fmla="*/ 905149 h 3987704"/>
              <a:gd name="connsiteX9" fmla="*/ 2311400 w 12192000"/>
              <a:gd name="connsiteY9" fmla="*/ 457796 h 3987704"/>
              <a:gd name="connsiteX10" fmla="*/ 7302500 w 12192000"/>
              <a:gd name="connsiteY10" fmla="*/ 787996 h 3987704"/>
              <a:gd name="connsiteX11" fmla="*/ 11214100 w 12192000"/>
              <a:gd name="connsiteY11" fmla="*/ 89496 h 3987704"/>
              <a:gd name="connsiteX12" fmla="*/ 12125598 w 12192000"/>
              <a:gd name="connsiteY12" fmla="*/ 1613 h 398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987704">
                <a:moveTo>
                  <a:pt x="12192000" y="0"/>
                </a:moveTo>
                <a:lnTo>
                  <a:pt x="12192000" y="3263686"/>
                </a:lnTo>
                <a:lnTo>
                  <a:pt x="12192000" y="3429596"/>
                </a:lnTo>
                <a:lnTo>
                  <a:pt x="12192000" y="3987704"/>
                </a:lnTo>
                <a:lnTo>
                  <a:pt x="0" y="3987704"/>
                </a:lnTo>
                <a:lnTo>
                  <a:pt x="0" y="3429596"/>
                </a:lnTo>
                <a:lnTo>
                  <a:pt x="0" y="3263686"/>
                </a:lnTo>
                <a:lnTo>
                  <a:pt x="0" y="908580"/>
                </a:lnTo>
                <a:lnTo>
                  <a:pt x="9277" y="905149"/>
                </a:lnTo>
                <a:cubicBezTo>
                  <a:pt x="641879" y="691125"/>
                  <a:pt x="1456796" y="512036"/>
                  <a:pt x="2311400" y="457796"/>
                </a:cubicBezTo>
                <a:cubicBezTo>
                  <a:pt x="3678767" y="371013"/>
                  <a:pt x="5818717" y="849379"/>
                  <a:pt x="7302500" y="787996"/>
                </a:cubicBezTo>
                <a:cubicBezTo>
                  <a:pt x="8786283" y="726613"/>
                  <a:pt x="10242550" y="161463"/>
                  <a:pt x="11214100" y="89496"/>
                </a:cubicBezTo>
                <a:cubicBezTo>
                  <a:pt x="11578431" y="62509"/>
                  <a:pt x="11874004" y="18257"/>
                  <a:pt x="12125598" y="1613"/>
                </a:cubicBezTo>
                <a:close/>
              </a:path>
            </a:pathLst>
          </a:custGeom>
          <a:gradFill>
            <a:gsLst>
              <a:gs pos="0">
                <a:srgbClr val="EDBE11"/>
              </a:gs>
              <a:gs pos="70000">
                <a:srgbClr val="EE560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0" y="2870296"/>
            <a:ext cx="12192000" cy="3987704"/>
          </a:xfrm>
          <a:custGeom>
            <a:avLst/>
            <a:gdLst>
              <a:gd name="connsiteX0" fmla="*/ 12192000 w 12192000"/>
              <a:gd name="connsiteY0" fmla="*/ 0 h 3987704"/>
              <a:gd name="connsiteX1" fmla="*/ 12192000 w 12192000"/>
              <a:gd name="connsiteY1" fmla="*/ 3263686 h 3987704"/>
              <a:gd name="connsiteX2" fmla="*/ 12192000 w 12192000"/>
              <a:gd name="connsiteY2" fmla="*/ 3429596 h 3987704"/>
              <a:gd name="connsiteX3" fmla="*/ 12192000 w 12192000"/>
              <a:gd name="connsiteY3" fmla="*/ 3987704 h 3987704"/>
              <a:gd name="connsiteX4" fmla="*/ 0 w 12192000"/>
              <a:gd name="connsiteY4" fmla="*/ 3987704 h 3987704"/>
              <a:gd name="connsiteX5" fmla="*/ 0 w 12192000"/>
              <a:gd name="connsiteY5" fmla="*/ 3429596 h 3987704"/>
              <a:gd name="connsiteX6" fmla="*/ 0 w 12192000"/>
              <a:gd name="connsiteY6" fmla="*/ 3263686 h 3987704"/>
              <a:gd name="connsiteX7" fmla="*/ 0 w 12192000"/>
              <a:gd name="connsiteY7" fmla="*/ 908580 h 3987704"/>
              <a:gd name="connsiteX8" fmla="*/ 9277 w 12192000"/>
              <a:gd name="connsiteY8" fmla="*/ 905149 h 3987704"/>
              <a:gd name="connsiteX9" fmla="*/ 2311400 w 12192000"/>
              <a:gd name="connsiteY9" fmla="*/ 457796 h 3987704"/>
              <a:gd name="connsiteX10" fmla="*/ 7302500 w 12192000"/>
              <a:gd name="connsiteY10" fmla="*/ 787996 h 3987704"/>
              <a:gd name="connsiteX11" fmla="*/ 11214100 w 12192000"/>
              <a:gd name="connsiteY11" fmla="*/ 89496 h 3987704"/>
              <a:gd name="connsiteX12" fmla="*/ 12125598 w 12192000"/>
              <a:gd name="connsiteY12" fmla="*/ 1613 h 398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987704">
                <a:moveTo>
                  <a:pt x="12192000" y="0"/>
                </a:moveTo>
                <a:lnTo>
                  <a:pt x="12192000" y="3263686"/>
                </a:lnTo>
                <a:lnTo>
                  <a:pt x="12192000" y="3429596"/>
                </a:lnTo>
                <a:lnTo>
                  <a:pt x="12192000" y="3987704"/>
                </a:lnTo>
                <a:lnTo>
                  <a:pt x="0" y="3987704"/>
                </a:lnTo>
                <a:lnTo>
                  <a:pt x="0" y="3429596"/>
                </a:lnTo>
                <a:lnTo>
                  <a:pt x="0" y="3263686"/>
                </a:lnTo>
                <a:lnTo>
                  <a:pt x="0" y="908580"/>
                </a:lnTo>
                <a:lnTo>
                  <a:pt x="9277" y="905149"/>
                </a:lnTo>
                <a:cubicBezTo>
                  <a:pt x="641879" y="691125"/>
                  <a:pt x="1456796" y="512036"/>
                  <a:pt x="2311400" y="457796"/>
                </a:cubicBezTo>
                <a:cubicBezTo>
                  <a:pt x="3678767" y="371013"/>
                  <a:pt x="5818717" y="849379"/>
                  <a:pt x="7302500" y="787996"/>
                </a:cubicBezTo>
                <a:cubicBezTo>
                  <a:pt x="8786283" y="726613"/>
                  <a:pt x="10242550" y="161463"/>
                  <a:pt x="11214100" y="89496"/>
                </a:cubicBezTo>
                <a:cubicBezTo>
                  <a:pt x="11578431" y="62509"/>
                  <a:pt x="11874004" y="18257"/>
                  <a:pt x="12125598" y="1613"/>
                </a:cubicBezTo>
                <a:close/>
              </a:path>
            </a:pathLst>
          </a:custGeom>
          <a:solidFill>
            <a:srgbClr val="FE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762433" y="3020441"/>
            <a:ext cx="1799792" cy="1561294"/>
          </a:xfrm>
          <a:custGeom>
            <a:avLst/>
            <a:gdLst>
              <a:gd name="connsiteX0" fmla="*/ 54920 w 1221777"/>
              <a:gd name="connsiteY0" fmla="*/ 431173 h 1059877"/>
              <a:gd name="connsiteX1" fmla="*/ 16820 w 1221777"/>
              <a:gd name="connsiteY1" fmla="*/ 107323 h 1059877"/>
              <a:gd name="connsiteX2" fmla="*/ 350195 w 1221777"/>
              <a:gd name="connsiteY2" fmla="*/ 50173 h 1059877"/>
              <a:gd name="connsiteX3" fmla="*/ 574032 w 1221777"/>
              <a:gd name="connsiteY3" fmla="*/ 2548 h 1059877"/>
              <a:gd name="connsiteX4" fmla="*/ 945507 w 1221777"/>
              <a:gd name="connsiteY4" fmla="*/ 131135 h 1059877"/>
              <a:gd name="connsiteX5" fmla="*/ 993132 w 1221777"/>
              <a:gd name="connsiteY5" fmla="*/ 350210 h 1059877"/>
              <a:gd name="connsiteX6" fmla="*/ 1221732 w 1221777"/>
              <a:gd name="connsiteY6" fmla="*/ 526423 h 1059877"/>
              <a:gd name="connsiteX7" fmla="*/ 1012182 w 1221777"/>
              <a:gd name="connsiteY7" fmla="*/ 764548 h 1059877"/>
              <a:gd name="connsiteX8" fmla="*/ 935982 w 1221777"/>
              <a:gd name="connsiteY8" fmla="*/ 1050298 h 1059877"/>
              <a:gd name="connsiteX9" fmla="*/ 650232 w 1221777"/>
              <a:gd name="connsiteY9" fmla="*/ 993148 h 1059877"/>
              <a:gd name="connsiteX10" fmla="*/ 364482 w 1221777"/>
              <a:gd name="connsiteY10" fmla="*/ 1002673 h 1059877"/>
              <a:gd name="connsiteX11" fmla="*/ 369245 w 1221777"/>
              <a:gd name="connsiteY11" fmla="*/ 812173 h 1059877"/>
              <a:gd name="connsiteX12" fmla="*/ 102545 w 1221777"/>
              <a:gd name="connsiteY12" fmla="*/ 650248 h 1059877"/>
              <a:gd name="connsiteX13" fmla="*/ 54920 w 1221777"/>
              <a:gd name="connsiteY13" fmla="*/ 431173 h 10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777" h="1059877">
                <a:moveTo>
                  <a:pt x="54920" y="431173"/>
                </a:moveTo>
                <a:cubicBezTo>
                  <a:pt x="40633" y="340686"/>
                  <a:pt x="-32392" y="170823"/>
                  <a:pt x="16820" y="107323"/>
                </a:cubicBezTo>
                <a:cubicBezTo>
                  <a:pt x="66032" y="43823"/>
                  <a:pt x="257326" y="67635"/>
                  <a:pt x="350195" y="50173"/>
                </a:cubicBezTo>
                <a:cubicBezTo>
                  <a:pt x="443064" y="32711"/>
                  <a:pt x="474813" y="-10946"/>
                  <a:pt x="574032" y="2548"/>
                </a:cubicBezTo>
                <a:cubicBezTo>
                  <a:pt x="673251" y="16042"/>
                  <a:pt x="875657" y="73191"/>
                  <a:pt x="945507" y="131135"/>
                </a:cubicBezTo>
                <a:cubicBezTo>
                  <a:pt x="1015357" y="189079"/>
                  <a:pt x="947095" y="284329"/>
                  <a:pt x="993132" y="350210"/>
                </a:cubicBezTo>
                <a:cubicBezTo>
                  <a:pt x="1039170" y="416091"/>
                  <a:pt x="1218557" y="457367"/>
                  <a:pt x="1221732" y="526423"/>
                </a:cubicBezTo>
                <a:cubicBezTo>
                  <a:pt x="1224907" y="595479"/>
                  <a:pt x="1059807" y="677235"/>
                  <a:pt x="1012182" y="764548"/>
                </a:cubicBezTo>
                <a:cubicBezTo>
                  <a:pt x="964557" y="851861"/>
                  <a:pt x="996307" y="1012198"/>
                  <a:pt x="935982" y="1050298"/>
                </a:cubicBezTo>
                <a:cubicBezTo>
                  <a:pt x="875657" y="1088398"/>
                  <a:pt x="745482" y="1001085"/>
                  <a:pt x="650232" y="993148"/>
                </a:cubicBezTo>
                <a:cubicBezTo>
                  <a:pt x="554982" y="985211"/>
                  <a:pt x="411313" y="1032836"/>
                  <a:pt x="364482" y="1002673"/>
                </a:cubicBezTo>
                <a:cubicBezTo>
                  <a:pt x="317651" y="972511"/>
                  <a:pt x="412901" y="870910"/>
                  <a:pt x="369245" y="812173"/>
                </a:cubicBezTo>
                <a:cubicBezTo>
                  <a:pt x="325589" y="753436"/>
                  <a:pt x="155726" y="712161"/>
                  <a:pt x="102545" y="650248"/>
                </a:cubicBezTo>
                <a:cubicBezTo>
                  <a:pt x="49364" y="588336"/>
                  <a:pt x="69207" y="521660"/>
                  <a:pt x="54920" y="431173"/>
                </a:cubicBezTo>
                <a:close/>
              </a:path>
            </a:pathLst>
          </a:custGeom>
          <a:solidFill>
            <a:srgbClr val="F9C4A6"/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3796373" y="3144709"/>
            <a:ext cx="1799792" cy="1561294"/>
          </a:xfrm>
          <a:custGeom>
            <a:avLst/>
            <a:gdLst>
              <a:gd name="connsiteX0" fmla="*/ 54920 w 1221777"/>
              <a:gd name="connsiteY0" fmla="*/ 431173 h 1059877"/>
              <a:gd name="connsiteX1" fmla="*/ 16820 w 1221777"/>
              <a:gd name="connsiteY1" fmla="*/ 107323 h 1059877"/>
              <a:gd name="connsiteX2" fmla="*/ 350195 w 1221777"/>
              <a:gd name="connsiteY2" fmla="*/ 50173 h 1059877"/>
              <a:gd name="connsiteX3" fmla="*/ 574032 w 1221777"/>
              <a:gd name="connsiteY3" fmla="*/ 2548 h 1059877"/>
              <a:gd name="connsiteX4" fmla="*/ 945507 w 1221777"/>
              <a:gd name="connsiteY4" fmla="*/ 131135 h 1059877"/>
              <a:gd name="connsiteX5" fmla="*/ 993132 w 1221777"/>
              <a:gd name="connsiteY5" fmla="*/ 350210 h 1059877"/>
              <a:gd name="connsiteX6" fmla="*/ 1221732 w 1221777"/>
              <a:gd name="connsiteY6" fmla="*/ 526423 h 1059877"/>
              <a:gd name="connsiteX7" fmla="*/ 1012182 w 1221777"/>
              <a:gd name="connsiteY7" fmla="*/ 764548 h 1059877"/>
              <a:gd name="connsiteX8" fmla="*/ 935982 w 1221777"/>
              <a:gd name="connsiteY8" fmla="*/ 1050298 h 1059877"/>
              <a:gd name="connsiteX9" fmla="*/ 650232 w 1221777"/>
              <a:gd name="connsiteY9" fmla="*/ 993148 h 1059877"/>
              <a:gd name="connsiteX10" fmla="*/ 364482 w 1221777"/>
              <a:gd name="connsiteY10" fmla="*/ 1002673 h 1059877"/>
              <a:gd name="connsiteX11" fmla="*/ 369245 w 1221777"/>
              <a:gd name="connsiteY11" fmla="*/ 812173 h 1059877"/>
              <a:gd name="connsiteX12" fmla="*/ 102545 w 1221777"/>
              <a:gd name="connsiteY12" fmla="*/ 650248 h 1059877"/>
              <a:gd name="connsiteX13" fmla="*/ 54920 w 1221777"/>
              <a:gd name="connsiteY13" fmla="*/ 431173 h 10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777" h="1059877">
                <a:moveTo>
                  <a:pt x="54920" y="431173"/>
                </a:moveTo>
                <a:cubicBezTo>
                  <a:pt x="40633" y="340686"/>
                  <a:pt x="-32392" y="170823"/>
                  <a:pt x="16820" y="107323"/>
                </a:cubicBezTo>
                <a:cubicBezTo>
                  <a:pt x="66032" y="43823"/>
                  <a:pt x="257326" y="67635"/>
                  <a:pt x="350195" y="50173"/>
                </a:cubicBezTo>
                <a:cubicBezTo>
                  <a:pt x="443064" y="32711"/>
                  <a:pt x="474813" y="-10946"/>
                  <a:pt x="574032" y="2548"/>
                </a:cubicBezTo>
                <a:cubicBezTo>
                  <a:pt x="673251" y="16042"/>
                  <a:pt x="875657" y="73191"/>
                  <a:pt x="945507" y="131135"/>
                </a:cubicBezTo>
                <a:cubicBezTo>
                  <a:pt x="1015357" y="189079"/>
                  <a:pt x="947095" y="284329"/>
                  <a:pt x="993132" y="350210"/>
                </a:cubicBezTo>
                <a:cubicBezTo>
                  <a:pt x="1039170" y="416091"/>
                  <a:pt x="1218557" y="457367"/>
                  <a:pt x="1221732" y="526423"/>
                </a:cubicBezTo>
                <a:cubicBezTo>
                  <a:pt x="1224907" y="595479"/>
                  <a:pt x="1059807" y="677235"/>
                  <a:pt x="1012182" y="764548"/>
                </a:cubicBezTo>
                <a:cubicBezTo>
                  <a:pt x="964557" y="851861"/>
                  <a:pt x="996307" y="1012198"/>
                  <a:pt x="935982" y="1050298"/>
                </a:cubicBezTo>
                <a:cubicBezTo>
                  <a:pt x="875657" y="1088398"/>
                  <a:pt x="745482" y="1001085"/>
                  <a:pt x="650232" y="993148"/>
                </a:cubicBezTo>
                <a:cubicBezTo>
                  <a:pt x="554982" y="985211"/>
                  <a:pt x="411313" y="1032836"/>
                  <a:pt x="364482" y="1002673"/>
                </a:cubicBezTo>
                <a:cubicBezTo>
                  <a:pt x="317651" y="972511"/>
                  <a:pt x="412901" y="870910"/>
                  <a:pt x="369245" y="812173"/>
                </a:cubicBezTo>
                <a:cubicBezTo>
                  <a:pt x="325589" y="753436"/>
                  <a:pt x="155726" y="712161"/>
                  <a:pt x="102545" y="650248"/>
                </a:cubicBezTo>
                <a:cubicBezTo>
                  <a:pt x="49364" y="588336"/>
                  <a:pt x="69207" y="521660"/>
                  <a:pt x="54920" y="431173"/>
                </a:cubicBezTo>
                <a:close/>
              </a:path>
            </a:pathLst>
          </a:custGeom>
          <a:solidFill>
            <a:srgbClr val="F9C4A6"/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: 形状 47"/>
          <p:cNvSpPr/>
          <p:nvPr/>
        </p:nvSpPr>
        <p:spPr>
          <a:xfrm>
            <a:off x="6886606" y="3190207"/>
            <a:ext cx="1799792" cy="1561294"/>
          </a:xfrm>
          <a:custGeom>
            <a:avLst/>
            <a:gdLst>
              <a:gd name="connsiteX0" fmla="*/ 54920 w 1221777"/>
              <a:gd name="connsiteY0" fmla="*/ 431173 h 1059877"/>
              <a:gd name="connsiteX1" fmla="*/ 16820 w 1221777"/>
              <a:gd name="connsiteY1" fmla="*/ 107323 h 1059877"/>
              <a:gd name="connsiteX2" fmla="*/ 350195 w 1221777"/>
              <a:gd name="connsiteY2" fmla="*/ 50173 h 1059877"/>
              <a:gd name="connsiteX3" fmla="*/ 574032 w 1221777"/>
              <a:gd name="connsiteY3" fmla="*/ 2548 h 1059877"/>
              <a:gd name="connsiteX4" fmla="*/ 945507 w 1221777"/>
              <a:gd name="connsiteY4" fmla="*/ 131135 h 1059877"/>
              <a:gd name="connsiteX5" fmla="*/ 993132 w 1221777"/>
              <a:gd name="connsiteY5" fmla="*/ 350210 h 1059877"/>
              <a:gd name="connsiteX6" fmla="*/ 1221732 w 1221777"/>
              <a:gd name="connsiteY6" fmla="*/ 526423 h 1059877"/>
              <a:gd name="connsiteX7" fmla="*/ 1012182 w 1221777"/>
              <a:gd name="connsiteY7" fmla="*/ 764548 h 1059877"/>
              <a:gd name="connsiteX8" fmla="*/ 935982 w 1221777"/>
              <a:gd name="connsiteY8" fmla="*/ 1050298 h 1059877"/>
              <a:gd name="connsiteX9" fmla="*/ 650232 w 1221777"/>
              <a:gd name="connsiteY9" fmla="*/ 993148 h 1059877"/>
              <a:gd name="connsiteX10" fmla="*/ 364482 w 1221777"/>
              <a:gd name="connsiteY10" fmla="*/ 1002673 h 1059877"/>
              <a:gd name="connsiteX11" fmla="*/ 369245 w 1221777"/>
              <a:gd name="connsiteY11" fmla="*/ 812173 h 1059877"/>
              <a:gd name="connsiteX12" fmla="*/ 102545 w 1221777"/>
              <a:gd name="connsiteY12" fmla="*/ 650248 h 1059877"/>
              <a:gd name="connsiteX13" fmla="*/ 54920 w 1221777"/>
              <a:gd name="connsiteY13" fmla="*/ 431173 h 10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777" h="1059877">
                <a:moveTo>
                  <a:pt x="54920" y="431173"/>
                </a:moveTo>
                <a:cubicBezTo>
                  <a:pt x="40633" y="340686"/>
                  <a:pt x="-32392" y="170823"/>
                  <a:pt x="16820" y="107323"/>
                </a:cubicBezTo>
                <a:cubicBezTo>
                  <a:pt x="66032" y="43823"/>
                  <a:pt x="257326" y="67635"/>
                  <a:pt x="350195" y="50173"/>
                </a:cubicBezTo>
                <a:cubicBezTo>
                  <a:pt x="443064" y="32711"/>
                  <a:pt x="474813" y="-10946"/>
                  <a:pt x="574032" y="2548"/>
                </a:cubicBezTo>
                <a:cubicBezTo>
                  <a:pt x="673251" y="16042"/>
                  <a:pt x="875657" y="73191"/>
                  <a:pt x="945507" y="131135"/>
                </a:cubicBezTo>
                <a:cubicBezTo>
                  <a:pt x="1015357" y="189079"/>
                  <a:pt x="947095" y="284329"/>
                  <a:pt x="993132" y="350210"/>
                </a:cubicBezTo>
                <a:cubicBezTo>
                  <a:pt x="1039170" y="416091"/>
                  <a:pt x="1218557" y="457367"/>
                  <a:pt x="1221732" y="526423"/>
                </a:cubicBezTo>
                <a:cubicBezTo>
                  <a:pt x="1224907" y="595479"/>
                  <a:pt x="1059807" y="677235"/>
                  <a:pt x="1012182" y="764548"/>
                </a:cubicBezTo>
                <a:cubicBezTo>
                  <a:pt x="964557" y="851861"/>
                  <a:pt x="996307" y="1012198"/>
                  <a:pt x="935982" y="1050298"/>
                </a:cubicBezTo>
                <a:cubicBezTo>
                  <a:pt x="875657" y="1088398"/>
                  <a:pt x="745482" y="1001085"/>
                  <a:pt x="650232" y="993148"/>
                </a:cubicBezTo>
                <a:cubicBezTo>
                  <a:pt x="554982" y="985211"/>
                  <a:pt x="411313" y="1032836"/>
                  <a:pt x="364482" y="1002673"/>
                </a:cubicBezTo>
                <a:cubicBezTo>
                  <a:pt x="317651" y="972511"/>
                  <a:pt x="412901" y="870910"/>
                  <a:pt x="369245" y="812173"/>
                </a:cubicBezTo>
                <a:cubicBezTo>
                  <a:pt x="325589" y="753436"/>
                  <a:pt x="155726" y="712161"/>
                  <a:pt x="102545" y="650248"/>
                </a:cubicBezTo>
                <a:cubicBezTo>
                  <a:pt x="49364" y="588336"/>
                  <a:pt x="69207" y="521660"/>
                  <a:pt x="54920" y="431173"/>
                </a:cubicBezTo>
                <a:close/>
              </a:path>
            </a:pathLst>
          </a:custGeom>
          <a:solidFill>
            <a:srgbClr val="F9C4A6"/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/>
          <p:cNvSpPr/>
          <p:nvPr/>
        </p:nvSpPr>
        <p:spPr>
          <a:xfrm>
            <a:off x="9540024" y="2903124"/>
            <a:ext cx="1799792" cy="1561294"/>
          </a:xfrm>
          <a:custGeom>
            <a:avLst/>
            <a:gdLst>
              <a:gd name="connsiteX0" fmla="*/ 54920 w 1221777"/>
              <a:gd name="connsiteY0" fmla="*/ 431173 h 1059877"/>
              <a:gd name="connsiteX1" fmla="*/ 16820 w 1221777"/>
              <a:gd name="connsiteY1" fmla="*/ 107323 h 1059877"/>
              <a:gd name="connsiteX2" fmla="*/ 350195 w 1221777"/>
              <a:gd name="connsiteY2" fmla="*/ 50173 h 1059877"/>
              <a:gd name="connsiteX3" fmla="*/ 574032 w 1221777"/>
              <a:gd name="connsiteY3" fmla="*/ 2548 h 1059877"/>
              <a:gd name="connsiteX4" fmla="*/ 945507 w 1221777"/>
              <a:gd name="connsiteY4" fmla="*/ 131135 h 1059877"/>
              <a:gd name="connsiteX5" fmla="*/ 993132 w 1221777"/>
              <a:gd name="connsiteY5" fmla="*/ 350210 h 1059877"/>
              <a:gd name="connsiteX6" fmla="*/ 1221732 w 1221777"/>
              <a:gd name="connsiteY6" fmla="*/ 526423 h 1059877"/>
              <a:gd name="connsiteX7" fmla="*/ 1012182 w 1221777"/>
              <a:gd name="connsiteY7" fmla="*/ 764548 h 1059877"/>
              <a:gd name="connsiteX8" fmla="*/ 935982 w 1221777"/>
              <a:gd name="connsiteY8" fmla="*/ 1050298 h 1059877"/>
              <a:gd name="connsiteX9" fmla="*/ 650232 w 1221777"/>
              <a:gd name="connsiteY9" fmla="*/ 993148 h 1059877"/>
              <a:gd name="connsiteX10" fmla="*/ 364482 w 1221777"/>
              <a:gd name="connsiteY10" fmla="*/ 1002673 h 1059877"/>
              <a:gd name="connsiteX11" fmla="*/ 369245 w 1221777"/>
              <a:gd name="connsiteY11" fmla="*/ 812173 h 1059877"/>
              <a:gd name="connsiteX12" fmla="*/ 102545 w 1221777"/>
              <a:gd name="connsiteY12" fmla="*/ 650248 h 1059877"/>
              <a:gd name="connsiteX13" fmla="*/ 54920 w 1221777"/>
              <a:gd name="connsiteY13" fmla="*/ 431173 h 10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777" h="1059877">
                <a:moveTo>
                  <a:pt x="54920" y="431173"/>
                </a:moveTo>
                <a:cubicBezTo>
                  <a:pt x="40633" y="340686"/>
                  <a:pt x="-32392" y="170823"/>
                  <a:pt x="16820" y="107323"/>
                </a:cubicBezTo>
                <a:cubicBezTo>
                  <a:pt x="66032" y="43823"/>
                  <a:pt x="257326" y="67635"/>
                  <a:pt x="350195" y="50173"/>
                </a:cubicBezTo>
                <a:cubicBezTo>
                  <a:pt x="443064" y="32711"/>
                  <a:pt x="474813" y="-10946"/>
                  <a:pt x="574032" y="2548"/>
                </a:cubicBezTo>
                <a:cubicBezTo>
                  <a:pt x="673251" y="16042"/>
                  <a:pt x="875657" y="73191"/>
                  <a:pt x="945507" y="131135"/>
                </a:cubicBezTo>
                <a:cubicBezTo>
                  <a:pt x="1015357" y="189079"/>
                  <a:pt x="947095" y="284329"/>
                  <a:pt x="993132" y="350210"/>
                </a:cubicBezTo>
                <a:cubicBezTo>
                  <a:pt x="1039170" y="416091"/>
                  <a:pt x="1218557" y="457367"/>
                  <a:pt x="1221732" y="526423"/>
                </a:cubicBezTo>
                <a:cubicBezTo>
                  <a:pt x="1224907" y="595479"/>
                  <a:pt x="1059807" y="677235"/>
                  <a:pt x="1012182" y="764548"/>
                </a:cubicBezTo>
                <a:cubicBezTo>
                  <a:pt x="964557" y="851861"/>
                  <a:pt x="996307" y="1012198"/>
                  <a:pt x="935982" y="1050298"/>
                </a:cubicBezTo>
                <a:cubicBezTo>
                  <a:pt x="875657" y="1088398"/>
                  <a:pt x="745482" y="1001085"/>
                  <a:pt x="650232" y="993148"/>
                </a:cubicBezTo>
                <a:cubicBezTo>
                  <a:pt x="554982" y="985211"/>
                  <a:pt x="411313" y="1032836"/>
                  <a:pt x="364482" y="1002673"/>
                </a:cubicBezTo>
                <a:cubicBezTo>
                  <a:pt x="317651" y="972511"/>
                  <a:pt x="412901" y="870910"/>
                  <a:pt x="369245" y="812173"/>
                </a:cubicBezTo>
                <a:cubicBezTo>
                  <a:pt x="325589" y="753436"/>
                  <a:pt x="155726" y="712161"/>
                  <a:pt x="102545" y="650248"/>
                </a:cubicBezTo>
                <a:cubicBezTo>
                  <a:pt x="49364" y="588336"/>
                  <a:pt x="69207" y="521660"/>
                  <a:pt x="54920" y="431173"/>
                </a:cubicBezTo>
                <a:close/>
              </a:path>
            </a:pathLst>
          </a:custGeom>
          <a:solidFill>
            <a:srgbClr val="F9C4A6"/>
          </a:solid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740410" y="2427605"/>
            <a:ext cx="1991995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gradFill>
                  <a:gsLst>
                    <a:gs pos="0">
                      <a:srgbClr val="EDBE11"/>
                    </a:gs>
                    <a:gs pos="82000">
                      <a:srgbClr val="EE5602"/>
                    </a:gs>
                  </a:gsLst>
                  <a:lin ang="27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门店会员线上化</a:t>
            </a:r>
            <a:endParaRPr lang="zh-CN" altLang="en-US" dirty="0">
              <a:gradFill>
                <a:gsLst>
                  <a:gs pos="0">
                    <a:srgbClr val="EDBE11"/>
                  </a:gs>
                  <a:gs pos="82000">
                    <a:srgbClr val="EE5602"/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3518535" y="2427605"/>
            <a:ext cx="2331720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gradFill>
                  <a:gsLst>
                    <a:gs pos="0">
                      <a:srgbClr val="EDBE11"/>
                    </a:gs>
                    <a:gs pos="82000">
                      <a:srgbClr val="EE5602"/>
                    </a:gs>
                  </a:gsLst>
                  <a:lin ang="27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培养会员消费习惯</a:t>
            </a:r>
            <a:endParaRPr lang="zh-CN" altLang="en-US" dirty="0">
              <a:gradFill>
                <a:gsLst>
                  <a:gs pos="0">
                    <a:srgbClr val="EDBE11"/>
                  </a:gs>
                  <a:gs pos="82000">
                    <a:srgbClr val="EE5602"/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6616700" y="2427605"/>
            <a:ext cx="2546350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gradFill>
                  <a:gsLst>
                    <a:gs pos="0">
                      <a:srgbClr val="EDBE11"/>
                    </a:gs>
                    <a:gs pos="82000">
                      <a:srgbClr val="EE5602"/>
                    </a:gs>
                  </a:gsLst>
                  <a:lin ang="27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让顾客持续主动消费</a:t>
            </a:r>
            <a:endParaRPr lang="zh-CN" altLang="en-US" dirty="0">
              <a:gradFill>
                <a:gsLst>
                  <a:gs pos="0">
                    <a:srgbClr val="EDBE11"/>
                  </a:gs>
                  <a:gs pos="82000">
                    <a:srgbClr val="EE5602"/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9163050" y="2418080"/>
            <a:ext cx="2840990" cy="42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gradFill>
                  <a:gsLst>
                    <a:gs pos="0">
                      <a:srgbClr val="EDBE11"/>
                    </a:gs>
                    <a:gs pos="82000">
                      <a:srgbClr val="EE5602"/>
                    </a:gs>
                  </a:gsLst>
                  <a:lin ang="27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培养顾客每天逛商城习惯</a:t>
            </a:r>
            <a:endParaRPr lang="zh-CN" altLang="en-US" dirty="0">
              <a:gradFill>
                <a:gsLst>
                  <a:gs pos="0">
                    <a:srgbClr val="EDBE11"/>
                  </a:gs>
                  <a:gs pos="82000">
                    <a:srgbClr val="EE5602"/>
                  </a:gs>
                </a:gsLst>
                <a:lin ang="2700000" scaled="1"/>
              </a:gra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23315" y="1701165"/>
            <a:ext cx="1226820" cy="4883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87" name="PA_库_矩形 4"/>
          <p:cNvSpPr/>
          <p:nvPr>
            <p:custDataLst>
              <p:tags r:id="rId1"/>
            </p:custDataLst>
          </p:nvPr>
        </p:nvSpPr>
        <p:spPr>
          <a:xfrm>
            <a:off x="1251585" y="1761490"/>
            <a:ext cx="105854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第</a:t>
            </a:r>
            <a:r>
              <a:rPr lang="en-US" altLang="zh-CN" kern="0" dirty="0">
                <a:solidFill>
                  <a:schemeClr val="accent2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1</a:t>
            </a: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阶段</a:t>
            </a:r>
            <a:endParaRPr lang="zh-CN" altLang="zh-CN" kern="0" dirty="0">
              <a:solidFill>
                <a:schemeClr val="tx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053205" y="1701165"/>
            <a:ext cx="1226820" cy="4883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9" name="PA_库_矩形 4"/>
          <p:cNvSpPr/>
          <p:nvPr>
            <p:custDataLst>
              <p:tags r:id="rId2"/>
            </p:custDataLst>
          </p:nvPr>
        </p:nvSpPr>
        <p:spPr>
          <a:xfrm>
            <a:off x="4181475" y="1761490"/>
            <a:ext cx="105854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第</a:t>
            </a:r>
            <a:r>
              <a:rPr lang="en-US" altLang="zh-CN" kern="0" dirty="0">
                <a:solidFill>
                  <a:schemeClr val="accent2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2</a:t>
            </a: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阶段</a:t>
            </a:r>
            <a:endParaRPr lang="zh-CN" altLang="zh-CN" kern="0" dirty="0">
              <a:solidFill>
                <a:schemeClr val="tx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172960" y="1701165"/>
            <a:ext cx="1226820" cy="4883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11" name="PA_库_矩形 4"/>
          <p:cNvSpPr/>
          <p:nvPr>
            <p:custDataLst>
              <p:tags r:id="rId3"/>
            </p:custDataLst>
          </p:nvPr>
        </p:nvSpPr>
        <p:spPr>
          <a:xfrm>
            <a:off x="7301230" y="1761490"/>
            <a:ext cx="105854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第</a:t>
            </a:r>
            <a:r>
              <a:rPr lang="en-US" altLang="zh-CN" kern="0" dirty="0">
                <a:solidFill>
                  <a:schemeClr val="accent2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3</a:t>
            </a: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阶段</a:t>
            </a:r>
            <a:endParaRPr lang="zh-CN" altLang="zh-CN" kern="0" dirty="0">
              <a:solidFill>
                <a:schemeClr val="tx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970135" y="1703705"/>
            <a:ext cx="1226820" cy="48831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13" name="PA_库_矩形 4"/>
          <p:cNvSpPr/>
          <p:nvPr>
            <p:custDataLst>
              <p:tags r:id="rId4"/>
            </p:custDataLst>
          </p:nvPr>
        </p:nvSpPr>
        <p:spPr>
          <a:xfrm>
            <a:off x="10098405" y="1764030"/>
            <a:ext cx="105854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第</a:t>
            </a:r>
            <a:r>
              <a:rPr lang="en-US" altLang="zh-CN" kern="0" dirty="0">
                <a:solidFill>
                  <a:schemeClr val="accent2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4</a:t>
            </a:r>
            <a:r>
              <a:rPr lang="zh-CN" altLang="zh-CN" kern="0" dirty="0">
                <a:solidFill>
                  <a:schemeClr val="tx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阶段</a:t>
            </a:r>
            <a:endParaRPr lang="zh-CN" altLang="zh-CN" kern="0" dirty="0">
              <a:solidFill>
                <a:schemeClr val="tx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4" name="PA_库_矩形 4"/>
          <p:cNvSpPr/>
          <p:nvPr>
            <p:custDataLst>
              <p:tags r:id="rId5"/>
            </p:custDataLst>
          </p:nvPr>
        </p:nvSpPr>
        <p:spPr>
          <a:xfrm>
            <a:off x="1291590" y="3616960"/>
            <a:ext cx="70485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拉新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5" name="PA_库_矩形 4"/>
          <p:cNvSpPr/>
          <p:nvPr>
            <p:custDataLst>
              <p:tags r:id="rId6"/>
            </p:custDataLst>
          </p:nvPr>
        </p:nvSpPr>
        <p:spPr>
          <a:xfrm>
            <a:off x="4324350" y="3740785"/>
            <a:ext cx="70485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转化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6" name="PA_库_矩形 4"/>
          <p:cNvSpPr/>
          <p:nvPr>
            <p:custDataLst>
              <p:tags r:id="rId7"/>
            </p:custDataLst>
          </p:nvPr>
        </p:nvSpPr>
        <p:spPr>
          <a:xfrm>
            <a:off x="7357110" y="3787140"/>
            <a:ext cx="70485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留存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7" name="PA_库_矩形 4"/>
          <p:cNvSpPr/>
          <p:nvPr>
            <p:custDataLst>
              <p:tags r:id="rId8"/>
            </p:custDataLst>
          </p:nvPr>
        </p:nvSpPr>
        <p:spPr>
          <a:xfrm>
            <a:off x="10137775" y="3499485"/>
            <a:ext cx="70485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促活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9" name="矩形: 圆角 10"/>
          <p:cNvSpPr/>
          <p:nvPr/>
        </p:nvSpPr>
        <p:spPr>
          <a:xfrm>
            <a:off x="675640" y="4464685"/>
            <a:ext cx="1972945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673735" y="4464685"/>
            <a:ext cx="1972945" cy="501015"/>
          </a:xfrm>
          <a:custGeom>
            <a:avLst/>
            <a:gdLst>
              <a:gd name="connsiteX0" fmla="*/ 111680 w 3238045"/>
              <a:gd name="connsiteY0" fmla="*/ 0 h 910771"/>
              <a:gd name="connsiteX1" fmla="*/ 3126365 w 3238045"/>
              <a:gd name="connsiteY1" fmla="*/ 0 h 910771"/>
              <a:gd name="connsiteX2" fmla="*/ 3238045 w 3238045"/>
              <a:gd name="connsiteY2" fmla="*/ 111680 h 910771"/>
              <a:gd name="connsiteX3" fmla="*/ 3238045 w 3238045"/>
              <a:gd name="connsiteY3" fmla="*/ 910771 h 910771"/>
              <a:gd name="connsiteX4" fmla="*/ 0 w 3238045"/>
              <a:gd name="connsiteY4" fmla="*/ 910771 h 910771"/>
              <a:gd name="connsiteX5" fmla="*/ 0 w 3238045"/>
              <a:gd name="connsiteY5" fmla="*/ 111680 h 910771"/>
              <a:gd name="connsiteX6" fmla="*/ 111680 w 3238045"/>
              <a:gd name="connsiteY6" fmla="*/ 0 h 91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8045" h="910771">
                <a:moveTo>
                  <a:pt x="111680" y="0"/>
                </a:moveTo>
                <a:lnTo>
                  <a:pt x="3126365" y="0"/>
                </a:lnTo>
                <a:cubicBezTo>
                  <a:pt x="3188044" y="0"/>
                  <a:pt x="3238045" y="50001"/>
                  <a:pt x="3238045" y="111680"/>
                </a:cubicBezTo>
                <a:lnTo>
                  <a:pt x="3238045" y="910771"/>
                </a:lnTo>
                <a:lnTo>
                  <a:pt x="0" y="910771"/>
                </a:lnTo>
                <a:lnTo>
                  <a:pt x="0" y="111680"/>
                </a:lnTo>
                <a:cubicBezTo>
                  <a:pt x="0" y="50001"/>
                  <a:pt x="50001" y="0"/>
                  <a:pt x="111680" y="0"/>
                </a:cubicBezTo>
                <a:close/>
              </a:path>
            </a:pathLst>
          </a:custGeom>
          <a:gradFill>
            <a:gsLst>
              <a:gs pos="0">
                <a:srgbClr val="EDBE11"/>
              </a:gs>
              <a:gs pos="82000">
                <a:srgbClr val="EE560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PA_库_矩形 4"/>
          <p:cNvSpPr/>
          <p:nvPr>
            <p:custDataLst>
              <p:tags r:id="rId9"/>
            </p:custDataLst>
          </p:nvPr>
        </p:nvSpPr>
        <p:spPr>
          <a:xfrm>
            <a:off x="1106170" y="4530725"/>
            <a:ext cx="120396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kern="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活动首选</a:t>
            </a:r>
            <a:endParaRPr lang="zh-CN" kern="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1" name="PA_库_矩形 4"/>
          <p:cNvSpPr/>
          <p:nvPr>
            <p:custDataLst>
              <p:tags r:id="rId10"/>
            </p:custDataLst>
          </p:nvPr>
        </p:nvSpPr>
        <p:spPr>
          <a:xfrm>
            <a:off x="1123315" y="5102225"/>
            <a:ext cx="122682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注册有礼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3" name="PA_库_矩形 4"/>
          <p:cNvSpPr/>
          <p:nvPr>
            <p:custDataLst>
              <p:tags r:id="rId11"/>
            </p:custDataLst>
          </p:nvPr>
        </p:nvSpPr>
        <p:spPr>
          <a:xfrm>
            <a:off x="1123315" y="5607050"/>
            <a:ext cx="110934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分享有礼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4" name="矩形: 圆角 10"/>
          <p:cNvSpPr/>
          <p:nvPr/>
        </p:nvSpPr>
        <p:spPr>
          <a:xfrm>
            <a:off x="3737610" y="4464685"/>
            <a:ext cx="1972945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任意多边形: 形状 21"/>
          <p:cNvSpPr/>
          <p:nvPr/>
        </p:nvSpPr>
        <p:spPr>
          <a:xfrm>
            <a:off x="3735705" y="4464685"/>
            <a:ext cx="1972945" cy="501015"/>
          </a:xfrm>
          <a:custGeom>
            <a:avLst/>
            <a:gdLst>
              <a:gd name="connsiteX0" fmla="*/ 111680 w 3238045"/>
              <a:gd name="connsiteY0" fmla="*/ 0 h 910771"/>
              <a:gd name="connsiteX1" fmla="*/ 3126365 w 3238045"/>
              <a:gd name="connsiteY1" fmla="*/ 0 h 910771"/>
              <a:gd name="connsiteX2" fmla="*/ 3238045 w 3238045"/>
              <a:gd name="connsiteY2" fmla="*/ 111680 h 910771"/>
              <a:gd name="connsiteX3" fmla="*/ 3238045 w 3238045"/>
              <a:gd name="connsiteY3" fmla="*/ 910771 h 910771"/>
              <a:gd name="connsiteX4" fmla="*/ 0 w 3238045"/>
              <a:gd name="connsiteY4" fmla="*/ 910771 h 910771"/>
              <a:gd name="connsiteX5" fmla="*/ 0 w 3238045"/>
              <a:gd name="connsiteY5" fmla="*/ 111680 h 910771"/>
              <a:gd name="connsiteX6" fmla="*/ 111680 w 3238045"/>
              <a:gd name="connsiteY6" fmla="*/ 0 h 91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8045" h="910771">
                <a:moveTo>
                  <a:pt x="111680" y="0"/>
                </a:moveTo>
                <a:lnTo>
                  <a:pt x="3126365" y="0"/>
                </a:lnTo>
                <a:cubicBezTo>
                  <a:pt x="3188044" y="0"/>
                  <a:pt x="3238045" y="50001"/>
                  <a:pt x="3238045" y="111680"/>
                </a:cubicBezTo>
                <a:lnTo>
                  <a:pt x="3238045" y="910771"/>
                </a:lnTo>
                <a:lnTo>
                  <a:pt x="0" y="910771"/>
                </a:lnTo>
                <a:lnTo>
                  <a:pt x="0" y="111680"/>
                </a:lnTo>
                <a:cubicBezTo>
                  <a:pt x="0" y="50001"/>
                  <a:pt x="50001" y="0"/>
                  <a:pt x="111680" y="0"/>
                </a:cubicBezTo>
                <a:close/>
              </a:path>
            </a:pathLst>
          </a:custGeom>
          <a:gradFill>
            <a:gsLst>
              <a:gs pos="0">
                <a:srgbClr val="EDBE11"/>
              </a:gs>
              <a:gs pos="82000">
                <a:srgbClr val="EE560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6" name="PA_库_矩形 4"/>
          <p:cNvSpPr/>
          <p:nvPr>
            <p:custDataLst>
              <p:tags r:id="rId12"/>
            </p:custDataLst>
          </p:nvPr>
        </p:nvSpPr>
        <p:spPr>
          <a:xfrm>
            <a:off x="4416425" y="5238750"/>
            <a:ext cx="72136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秒杀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9" name="矩形: 圆角 10"/>
          <p:cNvSpPr/>
          <p:nvPr/>
        </p:nvSpPr>
        <p:spPr>
          <a:xfrm>
            <a:off x="6905625" y="4464685"/>
            <a:ext cx="1972945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任意多边形: 形状 21"/>
          <p:cNvSpPr/>
          <p:nvPr/>
        </p:nvSpPr>
        <p:spPr>
          <a:xfrm>
            <a:off x="6903720" y="4464685"/>
            <a:ext cx="1972945" cy="501015"/>
          </a:xfrm>
          <a:custGeom>
            <a:avLst/>
            <a:gdLst>
              <a:gd name="connsiteX0" fmla="*/ 111680 w 3238045"/>
              <a:gd name="connsiteY0" fmla="*/ 0 h 910771"/>
              <a:gd name="connsiteX1" fmla="*/ 3126365 w 3238045"/>
              <a:gd name="connsiteY1" fmla="*/ 0 h 910771"/>
              <a:gd name="connsiteX2" fmla="*/ 3238045 w 3238045"/>
              <a:gd name="connsiteY2" fmla="*/ 111680 h 910771"/>
              <a:gd name="connsiteX3" fmla="*/ 3238045 w 3238045"/>
              <a:gd name="connsiteY3" fmla="*/ 910771 h 910771"/>
              <a:gd name="connsiteX4" fmla="*/ 0 w 3238045"/>
              <a:gd name="connsiteY4" fmla="*/ 910771 h 910771"/>
              <a:gd name="connsiteX5" fmla="*/ 0 w 3238045"/>
              <a:gd name="connsiteY5" fmla="*/ 111680 h 910771"/>
              <a:gd name="connsiteX6" fmla="*/ 111680 w 3238045"/>
              <a:gd name="connsiteY6" fmla="*/ 0 h 91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8045" h="910771">
                <a:moveTo>
                  <a:pt x="111680" y="0"/>
                </a:moveTo>
                <a:lnTo>
                  <a:pt x="3126365" y="0"/>
                </a:lnTo>
                <a:cubicBezTo>
                  <a:pt x="3188044" y="0"/>
                  <a:pt x="3238045" y="50001"/>
                  <a:pt x="3238045" y="111680"/>
                </a:cubicBezTo>
                <a:lnTo>
                  <a:pt x="3238045" y="910771"/>
                </a:lnTo>
                <a:lnTo>
                  <a:pt x="0" y="910771"/>
                </a:lnTo>
                <a:lnTo>
                  <a:pt x="0" y="111680"/>
                </a:lnTo>
                <a:cubicBezTo>
                  <a:pt x="0" y="50001"/>
                  <a:pt x="50001" y="0"/>
                  <a:pt x="111680" y="0"/>
                </a:cubicBezTo>
                <a:close/>
              </a:path>
            </a:pathLst>
          </a:custGeom>
          <a:gradFill>
            <a:gsLst>
              <a:gs pos="0">
                <a:srgbClr val="EDBE11"/>
              </a:gs>
              <a:gs pos="82000">
                <a:srgbClr val="EE560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1" name="PA_库_矩形 4"/>
          <p:cNvSpPr/>
          <p:nvPr>
            <p:custDataLst>
              <p:tags r:id="rId13"/>
            </p:custDataLst>
          </p:nvPr>
        </p:nvSpPr>
        <p:spPr>
          <a:xfrm>
            <a:off x="7329170" y="5245100"/>
            <a:ext cx="122682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储值有礼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3" name="矩形: 圆角 10"/>
          <p:cNvSpPr/>
          <p:nvPr/>
        </p:nvSpPr>
        <p:spPr>
          <a:xfrm>
            <a:off x="9802495" y="4464685"/>
            <a:ext cx="1972945" cy="1642745"/>
          </a:xfrm>
          <a:prstGeom prst="roundRect">
            <a:avLst>
              <a:gd name="adj" fmla="val 3449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schemeClr val="tx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任意多边形: 形状 21"/>
          <p:cNvSpPr/>
          <p:nvPr/>
        </p:nvSpPr>
        <p:spPr>
          <a:xfrm>
            <a:off x="9800590" y="4464685"/>
            <a:ext cx="1972945" cy="501015"/>
          </a:xfrm>
          <a:custGeom>
            <a:avLst/>
            <a:gdLst>
              <a:gd name="connsiteX0" fmla="*/ 111680 w 3238045"/>
              <a:gd name="connsiteY0" fmla="*/ 0 h 910771"/>
              <a:gd name="connsiteX1" fmla="*/ 3126365 w 3238045"/>
              <a:gd name="connsiteY1" fmla="*/ 0 h 910771"/>
              <a:gd name="connsiteX2" fmla="*/ 3238045 w 3238045"/>
              <a:gd name="connsiteY2" fmla="*/ 111680 h 910771"/>
              <a:gd name="connsiteX3" fmla="*/ 3238045 w 3238045"/>
              <a:gd name="connsiteY3" fmla="*/ 910771 h 910771"/>
              <a:gd name="connsiteX4" fmla="*/ 0 w 3238045"/>
              <a:gd name="connsiteY4" fmla="*/ 910771 h 910771"/>
              <a:gd name="connsiteX5" fmla="*/ 0 w 3238045"/>
              <a:gd name="connsiteY5" fmla="*/ 111680 h 910771"/>
              <a:gd name="connsiteX6" fmla="*/ 111680 w 3238045"/>
              <a:gd name="connsiteY6" fmla="*/ 0 h 91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8045" h="910771">
                <a:moveTo>
                  <a:pt x="111680" y="0"/>
                </a:moveTo>
                <a:lnTo>
                  <a:pt x="3126365" y="0"/>
                </a:lnTo>
                <a:cubicBezTo>
                  <a:pt x="3188044" y="0"/>
                  <a:pt x="3238045" y="50001"/>
                  <a:pt x="3238045" y="111680"/>
                </a:cubicBezTo>
                <a:lnTo>
                  <a:pt x="3238045" y="910771"/>
                </a:lnTo>
                <a:lnTo>
                  <a:pt x="0" y="910771"/>
                </a:lnTo>
                <a:lnTo>
                  <a:pt x="0" y="111680"/>
                </a:lnTo>
                <a:cubicBezTo>
                  <a:pt x="0" y="50001"/>
                  <a:pt x="50001" y="0"/>
                  <a:pt x="111680" y="0"/>
                </a:cubicBezTo>
                <a:close/>
              </a:path>
            </a:pathLst>
          </a:custGeom>
          <a:gradFill>
            <a:gsLst>
              <a:gs pos="0">
                <a:srgbClr val="EDBE11"/>
              </a:gs>
              <a:gs pos="82000">
                <a:srgbClr val="EE560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5" name="PA_库_矩形 4"/>
          <p:cNvSpPr/>
          <p:nvPr>
            <p:custDataLst>
              <p:tags r:id="rId14"/>
            </p:custDataLst>
          </p:nvPr>
        </p:nvSpPr>
        <p:spPr>
          <a:xfrm>
            <a:off x="10250170" y="5102225"/>
            <a:ext cx="122682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签到有礼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6" name="PA_库_矩形 4"/>
          <p:cNvSpPr/>
          <p:nvPr>
            <p:custDataLst>
              <p:tags r:id="rId15"/>
            </p:custDataLst>
          </p:nvPr>
        </p:nvSpPr>
        <p:spPr>
          <a:xfrm>
            <a:off x="10250170" y="5578475"/>
            <a:ext cx="1109345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altLang="zh-CN" kern="0" dirty="0"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积分商城</a:t>
            </a:r>
            <a:endParaRPr altLang="zh-CN" kern="0" dirty="0"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7" name="PA_库_矩形 4"/>
          <p:cNvSpPr/>
          <p:nvPr>
            <p:custDataLst>
              <p:tags r:id="rId16"/>
            </p:custDataLst>
          </p:nvPr>
        </p:nvSpPr>
        <p:spPr>
          <a:xfrm>
            <a:off x="4131945" y="4530725"/>
            <a:ext cx="120396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kern="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活动首选</a:t>
            </a:r>
            <a:endParaRPr lang="zh-CN" kern="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38" name="PA_库_矩形 4"/>
          <p:cNvSpPr/>
          <p:nvPr>
            <p:custDataLst>
              <p:tags r:id="rId17"/>
            </p:custDataLst>
          </p:nvPr>
        </p:nvSpPr>
        <p:spPr>
          <a:xfrm>
            <a:off x="7287895" y="4530725"/>
            <a:ext cx="120396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kern="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活动首选</a:t>
            </a:r>
            <a:endParaRPr lang="zh-CN" kern="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40" name="PA_库_矩形 4"/>
          <p:cNvSpPr/>
          <p:nvPr>
            <p:custDataLst>
              <p:tags r:id="rId18"/>
            </p:custDataLst>
          </p:nvPr>
        </p:nvSpPr>
        <p:spPr>
          <a:xfrm>
            <a:off x="10187305" y="4530725"/>
            <a:ext cx="1203960" cy="36830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kern="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Bold" panose="020B0800000000000000" pitchFamily="34" charset="-122"/>
                <a:sym typeface="+mn-lt"/>
              </a:rPr>
              <a:t>活动首选</a:t>
            </a:r>
            <a:endParaRPr lang="zh-CN" kern="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632960" y="695960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zh-CN" sz="24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思迅</a:t>
            </a:r>
            <a:r>
              <a:rPr sz="24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微商店运营思路</a:t>
            </a:r>
            <a:endParaRPr lang="zh-CN" altLang="en-US" sz="2400"/>
          </a:p>
        </p:txBody>
      </p:sp>
      <p:pic>
        <p:nvPicPr>
          <p:cNvPr id="2" name="图片 1" descr="00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55345" y="347345"/>
            <a:ext cx="70485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门店物料</a:t>
            </a:r>
            <a:r>
              <a:rPr lang="en-US" altLang="zh-CN" sz="24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-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营造氛围，刺激消费</a:t>
            </a:r>
            <a:endParaRPr lang="zh-CN" altLang="en-US" sz="2000" b="1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1791970"/>
            <a:ext cx="2735580" cy="3272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95" y="1991360"/>
            <a:ext cx="4826000" cy="3063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0" y="2219325"/>
            <a:ext cx="3685540" cy="2816860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4"/>
            </p:custDataLst>
          </p:nvPr>
        </p:nvSpPr>
        <p:spPr>
          <a:xfrm>
            <a:off x="989965" y="5685155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【思迅微商店】公众号后台回复关键词【</a:t>
            </a:r>
            <a:r>
              <a:rPr lang="zh-CN" altLang="en-US" sz="20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666</a:t>
            </a:r>
            <a:r>
              <a:rPr lang="zh-CN" altLang="zh-CN" b="1" spc="15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74395" y="342265"/>
            <a:ext cx="70485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门店物料</a:t>
            </a:r>
            <a:r>
              <a:rPr lang="en-US" altLang="zh-CN" sz="24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-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营造氛围，刺激消费</a:t>
            </a:r>
            <a:endParaRPr lang="zh-CN" altLang="en-US" sz="2000" b="1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0210" y="1588770"/>
            <a:ext cx="2557780" cy="4496435"/>
          </a:xfrm>
          <a:prstGeom prst="rect">
            <a:avLst/>
          </a:prstGeom>
        </p:spPr>
      </p:pic>
      <p:sp>
        <p:nvSpPr>
          <p:cNvPr id="12" name="TextBox 2"/>
          <p:cNvSpPr txBox="1"/>
          <p:nvPr>
            <p:custDataLst>
              <p:tags r:id="rId2"/>
            </p:custDataLst>
          </p:nvPr>
        </p:nvSpPr>
        <p:spPr>
          <a:xfrm>
            <a:off x="6115050" y="6244590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【思迅微商店】公众号后台回复关键词【</a:t>
            </a:r>
            <a:r>
              <a:rPr lang="en-US" altLang="zh-CN" sz="2000" b="1" spc="15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666</a:t>
            </a:r>
            <a:r>
              <a:rPr lang="zh-CN" altLang="zh-CN" b="1" spc="15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" y="2226945"/>
            <a:ext cx="3994150" cy="3291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864235"/>
            <a:ext cx="1442085" cy="5851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50" y="1588770"/>
            <a:ext cx="2550795" cy="4495800"/>
          </a:xfrm>
          <a:prstGeom prst="rect">
            <a:avLst/>
          </a:prstGeom>
        </p:spPr>
      </p:pic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任意多边形: 形状 82"/>
          <p:cNvSpPr/>
          <p:nvPr/>
        </p:nvSpPr>
        <p:spPr>
          <a:xfrm>
            <a:off x="0" y="6200774"/>
            <a:ext cx="12192000" cy="655019"/>
          </a:xfrm>
          <a:custGeom>
            <a:avLst/>
            <a:gdLst>
              <a:gd name="connsiteX0" fmla="*/ 2403421 w 12192000"/>
              <a:gd name="connsiteY0" fmla="*/ 1261 h 975444"/>
              <a:gd name="connsiteX1" fmla="*/ 4517972 w 12192000"/>
              <a:gd name="connsiteY1" fmla="*/ 458461 h 975444"/>
              <a:gd name="connsiteX2" fmla="*/ 6518222 w 12192000"/>
              <a:gd name="connsiteY2" fmla="*/ 115561 h 975444"/>
              <a:gd name="connsiteX3" fmla="*/ 8327971 w 12192000"/>
              <a:gd name="connsiteY3" fmla="*/ 401311 h 975444"/>
              <a:gd name="connsiteX4" fmla="*/ 10404421 w 12192000"/>
              <a:gd name="connsiteY4" fmla="*/ 1261 h 975444"/>
              <a:gd name="connsiteX5" fmla="*/ 12181743 w 12192000"/>
              <a:gd name="connsiteY5" fmla="*/ 510044 h 975444"/>
              <a:gd name="connsiteX6" fmla="*/ 12192000 w 12192000"/>
              <a:gd name="connsiteY6" fmla="*/ 510570 h 975444"/>
              <a:gd name="connsiteX7" fmla="*/ 12192000 w 12192000"/>
              <a:gd name="connsiteY7" fmla="*/ 975444 h 975444"/>
              <a:gd name="connsiteX8" fmla="*/ 0 w 12192000"/>
              <a:gd name="connsiteY8" fmla="*/ 975444 h 975444"/>
              <a:gd name="connsiteX9" fmla="*/ 0 w 12192000"/>
              <a:gd name="connsiteY9" fmla="*/ 577775 h 975444"/>
              <a:gd name="connsiteX10" fmla="*/ 19399 w 12192000"/>
              <a:gd name="connsiteY10" fmla="*/ 572166 h 975444"/>
              <a:gd name="connsiteX11" fmla="*/ 2403421 w 12192000"/>
              <a:gd name="connsiteY11" fmla="*/ 1261 h 97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975444">
                <a:moveTo>
                  <a:pt x="2403421" y="1261"/>
                </a:moveTo>
                <a:cubicBezTo>
                  <a:pt x="3187646" y="-27314"/>
                  <a:pt x="3832171" y="439411"/>
                  <a:pt x="4517972" y="458461"/>
                </a:cubicBezTo>
                <a:cubicBezTo>
                  <a:pt x="5203771" y="477511"/>
                  <a:pt x="5883222" y="125086"/>
                  <a:pt x="6518222" y="115561"/>
                </a:cubicBezTo>
                <a:cubicBezTo>
                  <a:pt x="7153222" y="106036"/>
                  <a:pt x="7680271" y="420361"/>
                  <a:pt x="8327971" y="401311"/>
                </a:cubicBezTo>
                <a:cubicBezTo>
                  <a:pt x="8975671" y="382261"/>
                  <a:pt x="9744021" y="-17789"/>
                  <a:pt x="10404421" y="1261"/>
                </a:cubicBezTo>
                <a:cubicBezTo>
                  <a:pt x="11023546" y="19121"/>
                  <a:pt x="11634299" y="455559"/>
                  <a:pt x="12181743" y="510044"/>
                </a:cubicBezTo>
                <a:lnTo>
                  <a:pt x="12192000" y="510570"/>
                </a:lnTo>
                <a:lnTo>
                  <a:pt x="12192000" y="975444"/>
                </a:lnTo>
                <a:lnTo>
                  <a:pt x="0" y="975444"/>
                </a:lnTo>
                <a:lnTo>
                  <a:pt x="0" y="577775"/>
                </a:lnTo>
                <a:lnTo>
                  <a:pt x="19399" y="572166"/>
                </a:lnTo>
                <a:cubicBezTo>
                  <a:pt x="588611" y="403742"/>
                  <a:pt x="1717224" y="26264"/>
                  <a:pt x="2403421" y="1261"/>
                </a:cubicBezTo>
                <a:close/>
              </a:path>
            </a:pathLst>
          </a:custGeom>
          <a:gradFill flip="none" rotWithShape="1">
            <a:gsLst>
              <a:gs pos="25000">
                <a:srgbClr val="ED7F08">
                  <a:alpha val="30000"/>
                </a:srgbClr>
              </a:gs>
              <a:gs pos="90000">
                <a:srgbClr val="EE560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4" name="任意多边形: 形状 83"/>
          <p:cNvSpPr/>
          <p:nvPr/>
        </p:nvSpPr>
        <p:spPr>
          <a:xfrm>
            <a:off x="0" y="6221385"/>
            <a:ext cx="12192000" cy="634409"/>
          </a:xfrm>
          <a:custGeom>
            <a:avLst/>
            <a:gdLst>
              <a:gd name="connsiteX0" fmla="*/ 1162050 w 12192000"/>
              <a:gd name="connsiteY0" fmla="*/ 1261 h 1028507"/>
              <a:gd name="connsiteX1" fmla="*/ 3276600 w 12192000"/>
              <a:gd name="connsiteY1" fmla="*/ 458461 h 1028507"/>
              <a:gd name="connsiteX2" fmla="*/ 5276850 w 12192000"/>
              <a:gd name="connsiteY2" fmla="*/ 115561 h 1028507"/>
              <a:gd name="connsiteX3" fmla="*/ 7086600 w 12192000"/>
              <a:gd name="connsiteY3" fmla="*/ 401311 h 1028507"/>
              <a:gd name="connsiteX4" fmla="*/ 9163050 w 12192000"/>
              <a:gd name="connsiteY4" fmla="*/ 1261 h 1028507"/>
              <a:gd name="connsiteX5" fmla="*/ 11049000 w 12192000"/>
              <a:gd name="connsiteY5" fmla="*/ 515611 h 1028507"/>
              <a:gd name="connsiteX6" fmla="*/ 12125374 w 12192000"/>
              <a:gd name="connsiteY6" fmla="*/ 96639 h 1028507"/>
              <a:gd name="connsiteX7" fmla="*/ 12192000 w 12192000"/>
              <a:gd name="connsiteY7" fmla="*/ 70073 h 1028507"/>
              <a:gd name="connsiteX8" fmla="*/ 12192000 w 12192000"/>
              <a:gd name="connsiteY8" fmla="*/ 1028507 h 1028507"/>
              <a:gd name="connsiteX9" fmla="*/ 0 w 12192000"/>
              <a:gd name="connsiteY9" fmla="*/ 1028507 h 1028507"/>
              <a:gd name="connsiteX10" fmla="*/ 0 w 12192000"/>
              <a:gd name="connsiteY10" fmla="*/ 214378 h 1028507"/>
              <a:gd name="connsiteX11" fmla="*/ 114877 w 12192000"/>
              <a:gd name="connsiteY11" fmla="*/ 183427 h 1028507"/>
              <a:gd name="connsiteX12" fmla="*/ 1162050 w 12192000"/>
              <a:gd name="connsiteY12" fmla="*/ 1261 h 102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1028507">
                <a:moveTo>
                  <a:pt x="1162050" y="1261"/>
                </a:moveTo>
                <a:cubicBezTo>
                  <a:pt x="1946275" y="-27314"/>
                  <a:pt x="2590800" y="439411"/>
                  <a:pt x="3276600" y="458461"/>
                </a:cubicBezTo>
                <a:cubicBezTo>
                  <a:pt x="3962400" y="477511"/>
                  <a:pt x="4641851" y="125086"/>
                  <a:pt x="5276850" y="115561"/>
                </a:cubicBezTo>
                <a:cubicBezTo>
                  <a:pt x="5911850" y="106036"/>
                  <a:pt x="6438900" y="420361"/>
                  <a:pt x="7086600" y="401311"/>
                </a:cubicBezTo>
                <a:cubicBezTo>
                  <a:pt x="7734300" y="382261"/>
                  <a:pt x="8502650" y="-17789"/>
                  <a:pt x="9163050" y="1261"/>
                </a:cubicBezTo>
                <a:cubicBezTo>
                  <a:pt x="9823450" y="20311"/>
                  <a:pt x="10474325" y="515611"/>
                  <a:pt x="11049000" y="515611"/>
                </a:cubicBezTo>
                <a:cubicBezTo>
                  <a:pt x="11444089" y="515611"/>
                  <a:pt x="11779151" y="246989"/>
                  <a:pt x="12125374" y="96639"/>
                </a:cubicBezTo>
                <a:lnTo>
                  <a:pt x="12192000" y="70073"/>
                </a:lnTo>
                <a:lnTo>
                  <a:pt x="12192000" y="1028507"/>
                </a:lnTo>
                <a:lnTo>
                  <a:pt x="0" y="1028507"/>
                </a:lnTo>
                <a:lnTo>
                  <a:pt x="0" y="214378"/>
                </a:lnTo>
                <a:lnTo>
                  <a:pt x="114877" y="183427"/>
                </a:lnTo>
                <a:cubicBezTo>
                  <a:pt x="492621" y="87433"/>
                  <a:pt x="867966" y="11977"/>
                  <a:pt x="1162050" y="1261"/>
                </a:cubicBezTo>
                <a:close/>
              </a:path>
            </a:pathLst>
          </a:custGeom>
          <a:gradFill flip="none" rotWithShape="1">
            <a:gsLst>
              <a:gs pos="25000">
                <a:srgbClr val="ED7F08"/>
              </a:gs>
              <a:gs pos="90000">
                <a:srgbClr val="EE560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微商店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1735" y="2433320"/>
            <a:ext cx="2068830" cy="20688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564130" y="2261870"/>
            <a:ext cx="2390140" cy="2390140"/>
            <a:chOff x="4038" y="3892"/>
            <a:chExt cx="3764" cy="3764"/>
          </a:xfrm>
        </p:grpSpPr>
        <p:sp>
          <p:nvSpPr>
            <p:cNvPr id="3" name="椭圆 2"/>
            <p:cNvSpPr/>
            <p:nvPr/>
          </p:nvSpPr>
          <p:spPr>
            <a:xfrm>
              <a:off x="4038" y="3892"/>
              <a:ext cx="3765" cy="3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小程序码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8" y="4156"/>
              <a:ext cx="3264" cy="3264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2173605" y="4978400"/>
            <a:ext cx="2947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  <a:t>识别小程序码</a:t>
            </a:r>
            <a:endParaRPr lang="zh-CN" altLang="zh-CN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  <a:t>体验思迅微商店</a:t>
            </a:r>
            <a:endParaRPr lang="en-US" altLang="zh-CN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85840" y="4925695"/>
            <a:ext cx="5149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  <a:t>识别二维码</a:t>
            </a:r>
            <a:endParaRPr lang="zh-CN" altLang="zh-CN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  <a:t>获取微商店最新讯息</a:t>
            </a:r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12870" y="1290955"/>
            <a:ext cx="43656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gradFill flip="none" rotWithShape="1">
                  <a:gsLst>
                    <a:gs pos="0">
                      <a:srgbClr val="EDBE11"/>
                    </a:gs>
                    <a:gs pos="70000">
                      <a:srgbClr val="EE5602"/>
                    </a:gs>
                  </a:gsLst>
                  <a:lin ang="27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THANKS!</a:t>
            </a:r>
            <a:endParaRPr lang="zh-CN" altLang="en-US" sz="3600" b="1" dirty="0">
              <a:gradFill flip="none" rotWithShape="1">
                <a:gsLst>
                  <a:gs pos="0">
                    <a:srgbClr val="EDBE11"/>
                  </a:gs>
                  <a:gs pos="70000">
                    <a:srgbClr val="EE5602"/>
                  </a:gs>
                </a:gsLst>
                <a:lin ang="2700000" scaled="1"/>
                <a:tileRect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4397" b="5528"/>
          <a:stretch>
            <a:fillRect/>
          </a:stretch>
        </p:blipFill>
        <p:spPr>
          <a:xfrm>
            <a:off x="3606800" y="658495"/>
            <a:ext cx="2724150" cy="5180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705" b="5569"/>
          <a:stretch>
            <a:fillRect/>
          </a:stretch>
        </p:blipFill>
        <p:spPr>
          <a:xfrm>
            <a:off x="704215" y="658495"/>
            <a:ext cx="2694940" cy="5162550"/>
          </a:xfrm>
          <a:prstGeom prst="rect">
            <a:avLst/>
          </a:prstGeom>
        </p:spPr>
      </p:pic>
      <p:pic>
        <p:nvPicPr>
          <p:cNvPr id="4" name="图片 3" descr="16214150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65" y="1931670"/>
            <a:ext cx="2438400" cy="2438400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5"/>
            </p:custDataLst>
          </p:nvPr>
        </p:nvSpPr>
        <p:spPr>
          <a:xfrm>
            <a:off x="1014095" y="6057900"/>
            <a:ext cx="4183380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思迅微商店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“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商家运营扶持计划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”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效果显著</a:t>
            </a:r>
            <a:endParaRPr lang="zh-CN" altLang="en-US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6"/>
            </p:custDataLst>
          </p:nvPr>
        </p:nvSpPr>
        <p:spPr>
          <a:xfrm>
            <a:off x="8279765" y="4747260"/>
            <a:ext cx="2592070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扫码查看</a:t>
            </a:r>
            <a:endParaRPr lang="zh-CN" altLang="en-US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微商店运营思路教程</a:t>
            </a:r>
            <a:endParaRPr lang="zh-CN" altLang="en-US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1553845" y="3016250"/>
            <a:ext cx="9121140" cy="230695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zh-CN"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为何</a:t>
            </a:r>
            <a:r>
              <a:rPr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6月商家一定要</a:t>
            </a:r>
            <a:endParaRPr sz="36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sz="3600" kern="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  <a:sym typeface="+mn-lt"/>
              </a:rPr>
              <a:t>开启微商店活动运营</a:t>
            </a:r>
            <a:endParaRPr sz="3600" kern="0" dirty="0">
              <a:solidFill>
                <a:schemeClr val="tx1"/>
              </a:solidFill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endParaRPr lang="zh-CN" altLang="en-US" sz="3600" kern="0" dirty="0"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532120" y="1529080"/>
            <a:ext cx="1163955" cy="1189355"/>
          </a:xfrm>
          <a:prstGeom prst="ellipse">
            <a:avLst/>
          </a:prstGeom>
          <a:gradFill>
            <a:gsLst>
              <a:gs pos="0">
                <a:srgbClr val="EDBE11"/>
              </a:gs>
              <a:gs pos="100000">
                <a:srgbClr val="EE5602"/>
              </a:gs>
            </a:gsLst>
            <a:lin ang="27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5" name="PA_库_矩形 4"/>
          <p:cNvSpPr/>
          <p:nvPr>
            <p:custDataLst>
              <p:tags r:id="rId2"/>
            </p:custDataLst>
          </p:nvPr>
        </p:nvSpPr>
        <p:spPr>
          <a:xfrm>
            <a:off x="842010" y="968375"/>
            <a:ext cx="4183380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月营销日历</a:t>
            </a:r>
            <a:endParaRPr lang="zh-CN" altLang="en-US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6" name="PA_库_矩形 4"/>
          <p:cNvSpPr/>
          <p:nvPr>
            <p:custDataLst>
              <p:tags r:id="rId3"/>
            </p:custDataLst>
          </p:nvPr>
        </p:nvSpPr>
        <p:spPr>
          <a:xfrm>
            <a:off x="6736080" y="791845"/>
            <a:ext cx="2592070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6月1日 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</a:t>
            </a:r>
            <a:r>
              <a:rPr lang="en-US" altLang="zh-CN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zh-CN" alt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六一儿童节</a:t>
            </a:r>
            <a:endParaRPr lang="zh-CN" altLang="en-US" sz="1600" kern="0" dirty="0">
              <a:solidFill>
                <a:schemeClr val="accent2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" y="1563370"/>
            <a:ext cx="4448175" cy="4267200"/>
          </a:xfrm>
          <a:prstGeom prst="rect">
            <a:avLst/>
          </a:prstGeom>
        </p:spPr>
      </p:pic>
      <p:cxnSp>
        <p:nvCxnSpPr>
          <p:cNvPr id="83" name="直接连接符 82"/>
          <p:cNvCxnSpPr/>
          <p:nvPr/>
        </p:nvCxnSpPr>
        <p:spPr>
          <a:xfrm>
            <a:off x="6644005" y="968375"/>
            <a:ext cx="0" cy="5172710"/>
          </a:xfrm>
          <a:prstGeom prst="line">
            <a:avLst/>
          </a:prstGeom>
          <a:ln>
            <a:solidFill>
              <a:srgbClr val="EE56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6591592" y="909581"/>
            <a:ext cx="102134" cy="102134"/>
            <a:chOff x="1002602" y="1648085"/>
            <a:chExt cx="118803" cy="118803"/>
          </a:xfrm>
        </p:grpSpPr>
        <p:sp>
          <p:nvSpPr>
            <p:cNvPr id="94" name="椭圆 93"/>
            <p:cNvSpPr/>
            <p:nvPr/>
          </p:nvSpPr>
          <p:spPr>
            <a:xfrm>
              <a:off x="1002602" y="1648085"/>
              <a:ext cx="118803" cy="118803"/>
            </a:xfrm>
            <a:prstGeom prst="ellipse">
              <a:avLst/>
            </a:prstGeom>
            <a:gradFill>
              <a:gsLst>
                <a:gs pos="0">
                  <a:srgbClr val="EDBE11"/>
                </a:gs>
                <a:gs pos="82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1033403" y="1678886"/>
              <a:ext cx="57201" cy="57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591592" y="2834436"/>
            <a:ext cx="102134" cy="102134"/>
            <a:chOff x="1002602" y="1648085"/>
            <a:chExt cx="118803" cy="118803"/>
          </a:xfrm>
        </p:grpSpPr>
        <p:sp>
          <p:nvSpPr>
            <p:cNvPr id="97" name="椭圆 96"/>
            <p:cNvSpPr/>
            <p:nvPr/>
          </p:nvSpPr>
          <p:spPr>
            <a:xfrm>
              <a:off x="1002602" y="1648085"/>
              <a:ext cx="118803" cy="118803"/>
            </a:xfrm>
            <a:prstGeom prst="ellipse">
              <a:avLst/>
            </a:prstGeom>
            <a:gradFill>
              <a:gsLst>
                <a:gs pos="0">
                  <a:srgbClr val="EDBE11"/>
                </a:gs>
                <a:gs pos="82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1033403" y="1678886"/>
              <a:ext cx="57201" cy="57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6591592" y="3954026"/>
            <a:ext cx="102134" cy="102134"/>
            <a:chOff x="1002602" y="1648085"/>
            <a:chExt cx="118803" cy="118803"/>
          </a:xfrm>
        </p:grpSpPr>
        <p:sp>
          <p:nvSpPr>
            <p:cNvPr id="100" name="椭圆 99"/>
            <p:cNvSpPr/>
            <p:nvPr/>
          </p:nvSpPr>
          <p:spPr>
            <a:xfrm>
              <a:off x="1002602" y="1648085"/>
              <a:ext cx="118803" cy="118803"/>
            </a:xfrm>
            <a:prstGeom prst="ellipse">
              <a:avLst/>
            </a:prstGeom>
            <a:gradFill>
              <a:gsLst>
                <a:gs pos="0">
                  <a:srgbClr val="EDBE11"/>
                </a:gs>
                <a:gs pos="82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1033403" y="1678886"/>
              <a:ext cx="57201" cy="57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591592" y="1829146"/>
            <a:ext cx="102134" cy="102134"/>
            <a:chOff x="1002602" y="1648085"/>
            <a:chExt cx="118803" cy="118803"/>
          </a:xfrm>
        </p:grpSpPr>
        <p:sp>
          <p:nvSpPr>
            <p:cNvPr id="105" name="椭圆 104"/>
            <p:cNvSpPr/>
            <p:nvPr/>
          </p:nvSpPr>
          <p:spPr>
            <a:xfrm>
              <a:off x="1002602" y="1648085"/>
              <a:ext cx="118803" cy="118803"/>
            </a:xfrm>
            <a:prstGeom prst="ellipse">
              <a:avLst/>
            </a:prstGeom>
            <a:gradFill>
              <a:gsLst>
                <a:gs pos="0">
                  <a:srgbClr val="EDBE11"/>
                </a:gs>
                <a:gs pos="82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1033403" y="1678886"/>
              <a:ext cx="57201" cy="57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85242" y="4985901"/>
            <a:ext cx="102134" cy="102134"/>
            <a:chOff x="1002602" y="1648085"/>
            <a:chExt cx="118803" cy="118803"/>
          </a:xfrm>
        </p:grpSpPr>
        <p:sp>
          <p:nvSpPr>
            <p:cNvPr id="10" name="椭圆 9"/>
            <p:cNvSpPr/>
            <p:nvPr/>
          </p:nvSpPr>
          <p:spPr>
            <a:xfrm>
              <a:off x="1002602" y="1648085"/>
              <a:ext cx="118803" cy="118803"/>
            </a:xfrm>
            <a:prstGeom prst="ellipse">
              <a:avLst/>
            </a:prstGeom>
            <a:gradFill>
              <a:gsLst>
                <a:gs pos="0">
                  <a:srgbClr val="EDBE11"/>
                </a:gs>
                <a:gs pos="82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33403" y="1678886"/>
              <a:ext cx="57201" cy="57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97307" y="6114296"/>
            <a:ext cx="102134" cy="102134"/>
            <a:chOff x="1002602" y="1648085"/>
            <a:chExt cx="118803" cy="118803"/>
          </a:xfrm>
        </p:grpSpPr>
        <p:sp>
          <p:nvSpPr>
            <p:cNvPr id="13" name="椭圆 12"/>
            <p:cNvSpPr/>
            <p:nvPr/>
          </p:nvSpPr>
          <p:spPr>
            <a:xfrm>
              <a:off x="1002602" y="1648085"/>
              <a:ext cx="118803" cy="118803"/>
            </a:xfrm>
            <a:prstGeom prst="ellipse">
              <a:avLst/>
            </a:prstGeom>
            <a:gradFill>
              <a:gsLst>
                <a:gs pos="0">
                  <a:srgbClr val="EDBE11"/>
                </a:gs>
                <a:gs pos="82000">
                  <a:srgbClr val="EE560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033403" y="1678886"/>
              <a:ext cx="57201" cy="57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5" name="PA_库_矩形 4"/>
          <p:cNvSpPr/>
          <p:nvPr>
            <p:custDataLst>
              <p:tags r:id="rId5"/>
            </p:custDataLst>
          </p:nvPr>
        </p:nvSpPr>
        <p:spPr>
          <a:xfrm>
            <a:off x="6667500" y="1711325"/>
            <a:ext cx="3424555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6月7日，8日高考，6月迎来毕业季</a:t>
            </a:r>
            <a:endParaRPr sz="1600" kern="0" dirty="0"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6" name="PA_库_矩形 4"/>
          <p:cNvSpPr/>
          <p:nvPr>
            <p:custDataLst>
              <p:tags r:id="rId6"/>
            </p:custDataLst>
          </p:nvPr>
        </p:nvSpPr>
        <p:spPr>
          <a:xfrm>
            <a:off x="6755130" y="2719070"/>
            <a:ext cx="1920875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6月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14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 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</a:t>
            </a:r>
            <a:r>
              <a:rPr lang="zh-CN" alt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端午节</a:t>
            </a:r>
            <a:endParaRPr lang="zh-CN" altLang="en-US" sz="1600" kern="0" dirty="0">
              <a:solidFill>
                <a:schemeClr val="accent2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7" name="PA_库_矩形 4"/>
          <p:cNvSpPr/>
          <p:nvPr>
            <p:custDataLst>
              <p:tags r:id="rId7"/>
            </p:custDataLst>
          </p:nvPr>
        </p:nvSpPr>
        <p:spPr>
          <a:xfrm>
            <a:off x="6640830" y="3771265"/>
            <a:ext cx="2218690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6月1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8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 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</a:t>
            </a:r>
            <a:r>
              <a:rPr lang="zh-CN" alt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年中大促</a:t>
            </a:r>
            <a:endParaRPr lang="zh-CN" altLang="en-US" sz="1600" kern="0" dirty="0">
              <a:solidFill>
                <a:schemeClr val="accent2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8" name="PA_库_矩形 4"/>
          <p:cNvSpPr/>
          <p:nvPr>
            <p:custDataLst>
              <p:tags r:id="rId8"/>
            </p:custDataLst>
          </p:nvPr>
        </p:nvSpPr>
        <p:spPr>
          <a:xfrm>
            <a:off x="6724650" y="4841875"/>
            <a:ext cx="1873885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6月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20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日 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</a:t>
            </a:r>
            <a:r>
              <a:rPr lang="zh-CN" alt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父亲节</a:t>
            </a:r>
            <a:endParaRPr lang="zh-CN" altLang="en-US" sz="1600" kern="0" dirty="0">
              <a:solidFill>
                <a:schemeClr val="accent2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9" name="PA_库_矩形 4"/>
          <p:cNvSpPr/>
          <p:nvPr>
            <p:custDataLst>
              <p:tags r:id="rId9"/>
            </p:custDataLst>
          </p:nvPr>
        </p:nvSpPr>
        <p:spPr>
          <a:xfrm>
            <a:off x="6755130" y="5974715"/>
            <a:ext cx="2162175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年中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  </a:t>
            </a:r>
            <a:r>
              <a:rPr lang="zh-CN" alt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积分清零月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</a:t>
            </a:r>
            <a:endParaRPr lang="en-US" altLang="zh-CN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0" name="PA_库_矩形 4"/>
          <p:cNvSpPr/>
          <p:nvPr>
            <p:custDataLst>
              <p:tags r:id="rId10"/>
            </p:custDataLst>
          </p:nvPr>
        </p:nvSpPr>
        <p:spPr>
          <a:xfrm>
            <a:off x="10073005" y="1692910"/>
            <a:ext cx="1615440" cy="33718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     </a:t>
            </a:r>
            <a:r>
              <a:rPr lang="en-US" altLang="zh-CN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 </a:t>
            </a:r>
            <a:r>
              <a:rPr lang="zh-CN" altLang="en-US" sz="1600" kern="0" dirty="0">
                <a:solidFill>
                  <a:schemeClr val="accent2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高考/毕业季</a:t>
            </a:r>
            <a:endParaRPr lang="zh-CN" altLang="en-US" sz="1600" kern="0" dirty="0">
              <a:solidFill>
                <a:schemeClr val="accent2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21" name="云形标注 20"/>
          <p:cNvSpPr/>
          <p:nvPr/>
        </p:nvSpPr>
        <p:spPr>
          <a:xfrm>
            <a:off x="8966835" y="3404235"/>
            <a:ext cx="2874645" cy="1640840"/>
          </a:xfrm>
          <a:prstGeom prst="cloudCallout">
            <a:avLst/>
          </a:prstGeom>
          <a:gradFill flip="none" rotWithShape="1">
            <a:gsLst>
              <a:gs pos="0">
                <a:srgbClr val="ED930B"/>
              </a:gs>
              <a:gs pos="100000">
                <a:srgbClr val="EE56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/>
        </p:nvSpPr>
        <p:spPr>
          <a:xfrm>
            <a:off x="9159875" y="3686175"/>
            <a:ext cx="23418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6月</a:t>
            </a:r>
            <a:r>
              <a:rPr lang="zh-CN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营销热点多</a:t>
            </a:r>
            <a:endParaRPr sz="16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/>
            <a:r>
              <a:rPr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销量增长旺</a:t>
            </a:r>
            <a:r>
              <a:rPr sz="20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旺</a:t>
            </a:r>
            <a:r>
              <a:rPr sz="28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旺</a:t>
            </a:r>
            <a:r>
              <a:rPr sz="32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endParaRPr sz="32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/>
            <a:r>
              <a:rPr lang="zh-CN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借势营销思维一定要有</a:t>
            </a:r>
            <a:endParaRPr lang="zh-CN" sz="16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1" name="云形标注 20"/>
          <p:cNvSpPr/>
          <p:nvPr/>
        </p:nvSpPr>
        <p:spPr>
          <a:xfrm>
            <a:off x="826135" y="729615"/>
            <a:ext cx="2232025" cy="1065530"/>
          </a:xfrm>
          <a:prstGeom prst="cloudCallout">
            <a:avLst/>
          </a:prstGeom>
          <a:gradFill flip="none" rotWithShape="1">
            <a:gsLst>
              <a:gs pos="0">
                <a:srgbClr val="ED930B"/>
              </a:gs>
              <a:gs pos="100000">
                <a:srgbClr val="EE56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/>
        </p:nvSpPr>
        <p:spPr>
          <a:xfrm>
            <a:off x="963295" y="970280"/>
            <a:ext cx="19577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热点节日引发顾客对门店活动的关注</a:t>
            </a:r>
            <a:endParaRPr lang="zh-CN" sz="16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 descr="千库网_渐变购物人物元素_元素编号125147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85" y="2421890"/>
            <a:ext cx="3600450" cy="360045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3533140" y="1904365"/>
            <a:ext cx="4105910" cy="685800"/>
          </a:xfrm>
          <a:prstGeom prst="wedgeRoundRectCallout">
            <a:avLst>
              <a:gd name="adj1" fmla="val -41885"/>
              <a:gd name="adj2" fmla="val 9027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5" name="PA_库_矩形 4"/>
          <p:cNvSpPr/>
          <p:nvPr>
            <p:custDataLst>
              <p:tags r:id="rId3"/>
            </p:custDataLst>
          </p:nvPr>
        </p:nvSpPr>
        <p:spPr>
          <a:xfrm>
            <a:off x="3580130" y="1955800"/>
            <a:ext cx="401256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顾客到店经常问的一句话，XX节马上到了，你们店有什么活动吗</a:t>
            </a: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？</a:t>
            </a:r>
            <a:endParaRPr lang="zh-CN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10" name="PA_库_矩形 4"/>
          <p:cNvSpPr/>
          <p:nvPr>
            <p:custDataLst>
              <p:tags r:id="rId4"/>
            </p:custDataLst>
          </p:nvPr>
        </p:nvSpPr>
        <p:spPr>
          <a:xfrm>
            <a:off x="5751830" y="3103245"/>
            <a:ext cx="3739515" cy="82994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不做活动对不起顾客的关注</a:t>
            </a:r>
            <a:endParaRPr sz="1600" b="1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不做活动</a:t>
            </a:r>
            <a:r>
              <a:rPr lang="zh-CN"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，</a:t>
            </a: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顾客流失，跑到有活动的店</a:t>
            </a:r>
            <a:endParaRPr sz="1600" b="1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3533140" y="1894840"/>
            <a:ext cx="4105910" cy="685800"/>
          </a:xfrm>
          <a:prstGeom prst="wedgeRoundRectCallout">
            <a:avLst>
              <a:gd name="adj1" fmla="val -41885"/>
              <a:gd name="adj2" fmla="val 9027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6" name="PA_库_矩形 4"/>
          <p:cNvSpPr/>
          <p:nvPr>
            <p:custDataLst>
              <p:tags r:id="rId5"/>
            </p:custDataLst>
          </p:nvPr>
        </p:nvSpPr>
        <p:spPr>
          <a:xfrm>
            <a:off x="3580130" y="1946275"/>
            <a:ext cx="401256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顾客到店经常问的一句话，XX节马上到了，你们店有什么活动吗</a:t>
            </a: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？</a:t>
            </a:r>
            <a:endParaRPr lang="zh-CN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1" name="云形标注 20"/>
          <p:cNvSpPr/>
          <p:nvPr/>
        </p:nvSpPr>
        <p:spPr>
          <a:xfrm>
            <a:off x="8789035" y="1343660"/>
            <a:ext cx="2232025" cy="1065530"/>
          </a:xfrm>
          <a:prstGeom prst="cloudCallout">
            <a:avLst/>
          </a:prstGeom>
          <a:gradFill flip="none" rotWithShape="1">
            <a:gsLst>
              <a:gs pos="0">
                <a:srgbClr val="ED930B"/>
              </a:gs>
              <a:gs pos="100000">
                <a:srgbClr val="EE56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/>
        </p:nvSpPr>
        <p:spPr>
          <a:xfrm>
            <a:off x="9028430" y="1461770"/>
            <a:ext cx="1957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门店仅开展</a:t>
            </a:r>
            <a:r>
              <a:rPr lang="en-US" altLang="zh-CN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spc="1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场高质量的活动能带来持续性关注</a:t>
            </a:r>
            <a:endParaRPr lang="zh-CN" altLang="en-US" sz="1600" spc="1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PA_库_矩形 4"/>
          <p:cNvSpPr/>
          <p:nvPr>
            <p:custDataLst>
              <p:tags r:id="rId2"/>
            </p:custDataLst>
          </p:nvPr>
        </p:nvSpPr>
        <p:spPr>
          <a:xfrm>
            <a:off x="7000875" y="2832100"/>
            <a:ext cx="4486275" cy="156845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6月如此多营销热点</a:t>
            </a:r>
            <a:endParaRPr sz="1600" b="1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做1-2活动就能</a:t>
            </a:r>
            <a:r>
              <a:rPr lang="zh-CN"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为门店商城拉来</a:t>
            </a: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大波流量关注</a:t>
            </a:r>
            <a:endParaRPr sz="1600" b="1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且营销</a:t>
            </a: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节点时间临近</a:t>
            </a:r>
            <a:endParaRPr sz="1600" b="1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1场高质量的活动可带动其他节点</a:t>
            </a:r>
            <a:r>
              <a:rPr lang="zh-CN"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销量</a:t>
            </a:r>
            <a:r>
              <a:rPr sz="1600" b="1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增长</a:t>
            </a:r>
            <a:endParaRPr sz="1600" b="1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  <p:pic>
        <p:nvPicPr>
          <p:cNvPr id="4" name="图片 3" descr="千库网_思考问题的男孩_元素编号120321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5" y="2409190"/>
            <a:ext cx="2587625" cy="2587625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1685290" y="1532890"/>
            <a:ext cx="2868295" cy="685800"/>
          </a:xfrm>
          <a:prstGeom prst="wedgeRoundRectCallout">
            <a:avLst>
              <a:gd name="adj1" fmla="val -41885"/>
              <a:gd name="adj2" fmla="val 9027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7" name="PA_库_矩形 4"/>
          <p:cNvSpPr/>
          <p:nvPr>
            <p:custDataLst>
              <p:tags r:id="rId4"/>
            </p:custDataLst>
          </p:nvPr>
        </p:nvSpPr>
        <p:spPr>
          <a:xfrm>
            <a:off x="1718310" y="1579245"/>
            <a:ext cx="2802890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人员有限，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开启</a:t>
            </a:r>
            <a:r>
              <a:rPr lang="en-US" altLang="zh-CN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1</a:t>
            </a:r>
            <a:r>
              <a:rPr lang="zh-CN" altLang="en-US" sz="1600" kern="0" dirty="0"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场活动</a:t>
            </a:r>
            <a:r>
              <a:rPr lang="zh-CN" altLang="en-US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都难！</a:t>
            </a:r>
            <a:endParaRPr lang="zh-CN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  <a:p>
            <a:pPr lvl="0" algn="l">
              <a:buClrTx/>
              <a:buSzTx/>
              <a:buFontTx/>
            </a:pPr>
            <a:r>
              <a:rPr lang="zh-CN" sz="1600" kern="0" dirty="0">
                <a:solidFill>
                  <a:schemeClr val="tx1"/>
                </a:solidFill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+mn-lt"/>
              </a:rPr>
              <a:t>哪有精力搞那么多场活动</a:t>
            </a:r>
            <a:endParaRPr lang="zh-CN" sz="1600" kern="0" dirty="0">
              <a:solidFill>
                <a:schemeClr val="tx1"/>
              </a:solidFill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Bold" panose="020B0800000000000000" pitchFamily="34" charset="-122"/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00.xml><?xml version="1.0" encoding="utf-8"?>
<p:tagLst xmlns:p="http://schemas.openxmlformats.org/presentationml/2006/main">
  <p:tag name="PA" val="v4.0.0"/>
</p:tagLst>
</file>

<file path=ppt/tags/tag101.xml><?xml version="1.0" encoding="utf-8"?>
<p:tagLst xmlns:p="http://schemas.openxmlformats.org/presentationml/2006/main">
  <p:tag name="PA" val="v4.0.0"/>
</p:tagLst>
</file>

<file path=ppt/tags/tag102.xml><?xml version="1.0" encoding="utf-8"?>
<p:tagLst xmlns:p="http://schemas.openxmlformats.org/presentationml/2006/main">
  <p:tag name="PA" val="v4.0.0"/>
</p:tagLst>
</file>

<file path=ppt/tags/tag103.xml><?xml version="1.0" encoding="utf-8"?>
<p:tagLst xmlns:p="http://schemas.openxmlformats.org/presentationml/2006/main">
  <p:tag name="PA" val="v4.0.0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1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1"/>
  <p:tag name="KSO_WM_UNIT_LINE_FORE_SCHEMECOLOR_INDEX" val="5"/>
  <p:tag name="KSO_WM_UNIT_LINE_FILL_TYPE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2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2"/>
  <p:tag name="KSO_WM_UNIT_LINE_FORE_SCHEMECOLOR_INDEX" val="5"/>
  <p:tag name="KSO_WM_UNIT_LINE_FILL_TYPE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3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3"/>
  <p:tag name="KSO_WM_UNIT_LINE_FORE_SCHEMECOLOR_INDEX" val="5"/>
  <p:tag name="KSO_WM_UNIT_LINE_FILL_TYPE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4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4"/>
  <p:tag name="KSO_WM_UNIT_LINE_FORE_SCHEMECOLOR_INDEX" val="5"/>
  <p:tag name="KSO_WM_UNIT_LINE_FILL_TYPE" val="2"/>
</p:tagLst>
</file>

<file path=ppt/tags/tag11.xml><?xml version="1.0" encoding="utf-8"?>
<p:tagLst xmlns:p="http://schemas.openxmlformats.org/presentationml/2006/main">
  <p:tag name="PA" val="v4.0.0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5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5"/>
  <p:tag name="KSO_WM_UNIT_LINE_FORE_SCHEMECOLOR_INDEX" val="5"/>
  <p:tag name="KSO_WM_UNIT_LINE_FILL_TYPE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6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6"/>
  <p:tag name="KSO_WM_UNIT_LINE_FORE_SCHEMECOLOR_INDEX" val="5"/>
  <p:tag name="KSO_WM_UNIT_LINE_FILL_TYPE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PA" val="v4.0.0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3.xml><?xml version="1.0" encoding="utf-8"?>
<p:tagLst xmlns:p="http://schemas.openxmlformats.org/presentationml/2006/main">
  <p:tag name="PA" val="v4.0.0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4.xml><?xml version="1.0" encoding="utf-8"?>
<p:tagLst xmlns:p="http://schemas.openxmlformats.org/presentationml/2006/main">
  <p:tag name="PA" val="v4.0.0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4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44.xml><?xml version="1.0" encoding="utf-8"?>
<p:tagLst xmlns:p="http://schemas.openxmlformats.org/presentationml/2006/main">
  <p:tag name="KSO_WM_UNIT_PLACING_PICTURE_USER_VIEWPORT" val="{&quot;height&quot;:572,&quot;width&quot;:2547}"/>
</p:tagLst>
</file>

<file path=ppt/tags/tag145.xml><?xml version="1.0" encoding="utf-8"?>
<p:tagLst xmlns:p="http://schemas.openxmlformats.org/presentationml/2006/main">
  <p:tag name="PA" val="v4.0.0"/>
</p:tagLst>
</file>

<file path=ppt/tags/tag146.xml><?xml version="1.0" encoding="utf-8"?>
<p:tagLst xmlns:p="http://schemas.openxmlformats.org/presentationml/2006/main">
  <p:tag name="PA" val="v4.0.0"/>
</p:tagLst>
</file>

<file path=ppt/tags/tag147.xml><?xml version="1.0" encoding="utf-8"?>
<p:tagLst xmlns:p="http://schemas.openxmlformats.org/presentationml/2006/main">
  <p:tag name="PA" val="v4.0.0"/>
</p:tagLst>
</file>

<file path=ppt/tags/tag1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1"/>
  <p:tag name="KSO_WM_UNIT_ID" val="diagram20170419_4*l_h_i*1_1_1"/>
  <p:tag name="KSO_WM_UNIT_LAYERLEVEL" val="1_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149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50.xml><?xml version="1.0" encoding="utf-8"?>
<p:tagLst xmlns:p="http://schemas.openxmlformats.org/presentationml/2006/main">
  <p:tag name="PA" val="v4.0.0"/>
</p:tagLst>
</file>

<file path=ppt/tags/tag1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2"/>
  <p:tag name="KSO_WM_UNIT_ID" val="diagram20170419_4*l_h_i*1_1_2"/>
  <p:tag name="KSO_WM_UNIT_LAYERLEVEL" val="1_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6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1"/>
  <p:tag name="KSO_WM_UNIT_ID" val="diagram20170419_4*l_h_i*1_1_1"/>
  <p:tag name="KSO_WM_UNIT_LAYERLEVEL" val="1_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2"/>
  <p:tag name="KSO_WM_UNIT_ID" val="diagram20170419_4*l_h_i*1_1_2"/>
  <p:tag name="KSO_WM_UNIT_LAYERLEVEL" val="1_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6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1"/>
  <p:tag name="KSO_WM_UNIT_ID" val="diagram20170419_4*l_h_i*1_1_1"/>
  <p:tag name="KSO_WM_UNIT_LAYERLEVEL" val="1_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1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2"/>
  <p:tag name="KSO_WM_UNIT_ID" val="diagram20170419_4*l_h_i*1_1_2"/>
  <p:tag name="KSO_WM_UNIT_LAYERLEVEL" val="1_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6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1"/>
  <p:tag name="KSO_WM_UNIT_ID" val="diagram20170419_4*l_h_i*1_1_1"/>
  <p:tag name="KSO_WM_UNIT_LAYERLEVEL" val="1_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16.xml><?xml version="1.0" encoding="utf-8"?>
<p:tagLst xmlns:p="http://schemas.openxmlformats.org/presentationml/2006/main">
  <p:tag name="PA" val="v4.0.0"/>
</p:tagLst>
</file>

<file path=ppt/tags/tag1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2"/>
  <p:tag name="KSO_WM_UNIT_ID" val="diagram20170419_4*l_h_i*1_1_2"/>
  <p:tag name="KSO_WM_UNIT_LAYERLEVEL" val="1_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6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1"/>
  <p:tag name="KSO_WM_UNIT_ID" val="diagram20170419_4*l_h_i*1_1_1"/>
  <p:tag name="KSO_WM_UNIT_LAYERLEVEL" val="1_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1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419"/>
  <p:tag name="KSO_WM_UNIT_TYPE" val="l_h_i"/>
  <p:tag name="KSO_WM_UNIT_INDEX" val="1_1_2"/>
  <p:tag name="KSO_WM_UNIT_ID" val="diagram20170419_4*l_h_i*1_1_2"/>
  <p:tag name="KSO_WM_UNIT_LAYERLEVEL" val="1_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6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PA" val="v4.0.0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7.xml><?xml version="1.0" encoding="utf-8"?>
<p:tagLst xmlns:p="http://schemas.openxmlformats.org/presentationml/2006/main">
  <p:tag name="PA" val="v4.0.0"/>
</p:tagLst>
</file>

<file path=ppt/tags/tag170.xml><?xml version="1.0" encoding="utf-8"?>
<p:tagLst xmlns:p="http://schemas.openxmlformats.org/presentationml/2006/main">
  <p:tag name="KSO_WM_UNIT_PLACING_PICTURE_USER_VIEWPORT" val="{&quot;height&quot;:572,&quot;width&quot;:2547}"/>
</p:tagLst>
</file>

<file path=ppt/tags/tag171.xml><?xml version="1.0" encoding="utf-8"?>
<p:tagLst xmlns:p="http://schemas.openxmlformats.org/presentationml/2006/main">
  <p:tag name="PA" val="v4.0.0"/>
</p:tagLst>
</file>

<file path=ppt/tags/tag172.xml><?xml version="1.0" encoding="utf-8"?>
<p:tagLst xmlns:p="http://schemas.openxmlformats.org/presentationml/2006/main">
  <p:tag name="PA" val="v4.0.0"/>
</p:tagLst>
</file>

<file path=ppt/tags/tag173.xml><?xml version="1.0" encoding="utf-8"?>
<p:tagLst xmlns:p="http://schemas.openxmlformats.org/presentationml/2006/main">
  <p:tag name="PA" val="v4.0.0"/>
</p:tagLst>
</file>

<file path=ppt/tags/tag174.xml><?xml version="1.0" encoding="utf-8"?>
<p:tagLst xmlns:p="http://schemas.openxmlformats.org/presentationml/2006/main">
  <p:tag name="PA" val="v4.0.0"/>
</p:tagLst>
</file>

<file path=ppt/tags/tag175.xml><?xml version="1.0" encoding="utf-8"?>
<p:tagLst xmlns:p="http://schemas.openxmlformats.org/presentationml/2006/main">
  <p:tag name="PA" val="v4.0.0"/>
</p:tagLst>
</file>

<file path=ppt/tags/tag17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77.xml><?xml version="1.0" encoding="utf-8"?>
<p:tagLst xmlns:p="http://schemas.openxmlformats.org/presentationml/2006/main">
  <p:tag name="KSO_WM_UNIT_PLACING_PICTURE_USER_VIEWPORT" val="{&quot;height&quot;:6190.897090280992,&quot;width&quot;:16453}"/>
</p:tagLst>
</file>

<file path=ppt/tags/tag178.xml><?xml version="1.0" encoding="utf-8"?>
<p:tagLst xmlns:p="http://schemas.openxmlformats.org/presentationml/2006/main">
  <p:tag name="KSO_WM_UNIT_PLACING_PICTURE_USER_VIEWPORT" val="{&quot;height&quot;:6190.897090280992,&quot;width&quot;:3692.8225253324813}"/>
</p:tagLst>
</file>

<file path=ppt/tags/tag179.xml><?xml version="1.0" encoding="utf-8"?>
<p:tagLst xmlns:p="http://schemas.openxmlformats.org/presentationml/2006/main">
  <p:tag name="KSO_WM_UNIT_PLACING_PICTURE_USER_VIEWPORT" val="{&quot;height&quot;:572,&quot;width&quot;:2547}"/>
</p:tagLst>
</file>

<file path=ppt/tags/tag18.xml><?xml version="1.0" encoding="utf-8"?>
<p:tagLst xmlns:p="http://schemas.openxmlformats.org/presentationml/2006/main">
  <p:tag name="PA" val="v4.0.0"/>
</p:tagLst>
</file>

<file path=ppt/tags/tag180.xml><?xml version="1.0" encoding="utf-8"?>
<p:tagLst xmlns:p="http://schemas.openxmlformats.org/presentationml/2006/main">
  <p:tag name="PA" val="v4.0.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88_2*m_h_i*1_1_2"/>
  <p:tag name="KSO_WM_TEMPLATE_CATEGORY" val="diagram"/>
  <p:tag name="KSO_WM_TEMPLATE_INDEX" val="2018758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88_2*m_h_i*1_1_2"/>
  <p:tag name="KSO_WM_TEMPLATE_CATEGORY" val="diagram"/>
  <p:tag name="KSO_WM_TEMPLATE_INDEX" val="2018758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PA" val="v4.0.0"/>
</p:tagLst>
</file>

<file path=ppt/tags/tag186.xml><?xml version="1.0" encoding="utf-8"?>
<p:tagLst xmlns:p="http://schemas.openxmlformats.org/presentationml/2006/main">
  <p:tag name="PA" val="v4.0.0"/>
</p:tagLst>
</file>

<file path=ppt/tags/tag187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88.xml><?xml version="1.0" encoding="utf-8"?>
<p:tagLst xmlns:p="http://schemas.openxmlformats.org/presentationml/2006/main">
  <p:tag name="KSO_WM_UNIT_PLACING_PICTURE_USER_VIEWPORT" val="{&quot;height&quot;:572,&quot;width&quot;:2547}"/>
</p:tagLst>
</file>

<file path=ppt/tags/tag189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190.xml><?xml version="1.0" encoding="utf-8"?>
<p:tagLst xmlns:p="http://schemas.openxmlformats.org/presentationml/2006/main">
  <p:tag name="PA" val="v4.0.0"/>
</p:tagLst>
</file>

<file path=ppt/tags/tag191.xml><?xml version="1.0" encoding="utf-8"?>
<p:tagLst xmlns:p="http://schemas.openxmlformats.org/presentationml/2006/main">
  <p:tag name="PA" val="v4.0.0"/>
</p:tagLst>
</file>

<file path=ppt/tags/tag192.xml><?xml version="1.0" encoding="utf-8"?>
<p:tagLst xmlns:p="http://schemas.openxmlformats.org/presentationml/2006/main">
  <p:tag name="PA" val="v4.0.0"/>
</p:tagLst>
</file>

<file path=ppt/tags/tag193.xml><?xml version="1.0" encoding="utf-8"?>
<p:tagLst xmlns:p="http://schemas.openxmlformats.org/presentationml/2006/main">
  <p:tag name="PA" val="v4.0.0"/>
</p:tagLst>
</file>

<file path=ppt/tags/tag19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9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PA" val="v4.0.0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PA" val="v4.0.0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PA" val="v4.0.0"/>
</p:tagLst>
</file>

<file path=ppt/tags/tag47.xml><?xml version="1.0" encoding="utf-8"?>
<p:tagLst xmlns:p="http://schemas.openxmlformats.org/presentationml/2006/main">
  <p:tag name="PA" val="v4.0.0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4.0.0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PA" val="v4.0.0"/>
</p:tagLst>
</file>

<file path=ppt/tags/tag53.xml><?xml version="1.0" encoding="utf-8"?>
<p:tagLst xmlns:p="http://schemas.openxmlformats.org/presentationml/2006/main">
  <p:tag name="PA" val="v4.0.0"/>
</p:tagLst>
</file>

<file path=ppt/tags/tag54.xml><?xml version="1.0" encoding="utf-8"?>
<p:tagLst xmlns:p="http://schemas.openxmlformats.org/presentationml/2006/main">
  <p:tag name="PA" val="v4.0.0"/>
</p:tagLst>
</file>

<file path=ppt/tags/tag55.xml><?xml version="1.0" encoding="utf-8"?>
<p:tagLst xmlns:p="http://schemas.openxmlformats.org/presentationml/2006/main">
  <p:tag name="PA" val="v4.0.0"/>
</p:tagLst>
</file>

<file path=ppt/tags/tag56.xml><?xml version="1.0" encoding="utf-8"?>
<p:tagLst xmlns:p="http://schemas.openxmlformats.org/presentationml/2006/main">
  <p:tag name="PA" val="v4.0.0"/>
</p:tagLst>
</file>

<file path=ppt/tags/tag57.xml><?xml version="1.0" encoding="utf-8"?>
<p:tagLst xmlns:p="http://schemas.openxmlformats.org/presentationml/2006/main">
  <p:tag name="PA" val="v4.0.0"/>
</p:tagLst>
</file>

<file path=ppt/tags/tag58.xml><?xml version="1.0" encoding="utf-8"?>
<p:tagLst xmlns:p="http://schemas.openxmlformats.org/presentationml/2006/main">
  <p:tag name="PA" val="v4.0.0"/>
</p:tagLst>
</file>

<file path=ppt/tags/tag59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60.xml><?xml version="1.0" encoding="utf-8"?>
<p:tagLst xmlns:p="http://schemas.openxmlformats.org/presentationml/2006/main">
  <p:tag name="PA" val="v4.0.0"/>
</p:tagLst>
</file>

<file path=ppt/tags/tag61.xml><?xml version="1.0" encoding="utf-8"?>
<p:tagLst xmlns:p="http://schemas.openxmlformats.org/presentationml/2006/main">
  <p:tag name="PA" val="v4.0.0"/>
</p:tagLst>
</file>

<file path=ppt/tags/tag62.xml><?xml version="1.0" encoding="utf-8"?>
<p:tagLst xmlns:p="http://schemas.openxmlformats.org/presentationml/2006/main">
  <p:tag name="PA" val="v4.0.0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A" val="v4.0.0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0.0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70.xml><?xml version="1.0" encoding="utf-8"?>
<p:tagLst xmlns:p="http://schemas.openxmlformats.org/presentationml/2006/main">
  <p:tag name="PA" val="v4.0.0"/>
</p:tagLst>
</file>

<file path=ppt/tags/tag71.xml><?xml version="1.0" encoding="utf-8"?>
<p:tagLst xmlns:p="http://schemas.openxmlformats.org/presentationml/2006/main">
  <p:tag name="PA" val="v4.0.0"/>
</p:tagLst>
</file>

<file path=ppt/tags/tag72.xml><?xml version="1.0" encoding="utf-8"?>
<p:tagLst xmlns:p="http://schemas.openxmlformats.org/presentationml/2006/main">
  <p:tag name="PA" val="v4.0.0"/>
</p:tagLst>
</file>

<file path=ppt/tags/tag73.xml><?xml version="1.0" encoding="utf-8"?>
<p:tagLst xmlns:p="http://schemas.openxmlformats.org/presentationml/2006/main">
  <p:tag name="PA" val="v4.0.0"/>
</p:tagLst>
</file>

<file path=ppt/tags/tag74.xml><?xml version="1.0" encoding="utf-8"?>
<p:tagLst xmlns:p="http://schemas.openxmlformats.org/presentationml/2006/main">
  <p:tag name="PA" val="v4.0.0"/>
</p:tagLst>
</file>

<file path=ppt/tags/tag75.xml><?xml version="1.0" encoding="utf-8"?>
<p:tagLst xmlns:p="http://schemas.openxmlformats.org/presentationml/2006/main">
  <p:tag name="PA" val="v4.0.0"/>
</p:tagLst>
</file>

<file path=ppt/tags/tag76.xml><?xml version="1.0" encoding="utf-8"?>
<p:tagLst xmlns:p="http://schemas.openxmlformats.org/presentationml/2006/main">
  <p:tag name="PA" val="v4.0.0"/>
</p:tagLst>
</file>

<file path=ppt/tags/tag77.xml><?xml version="1.0" encoding="utf-8"?>
<p:tagLst xmlns:p="http://schemas.openxmlformats.org/presentationml/2006/main">
  <p:tag name="PA" val="v4.0.0"/>
</p:tagLst>
</file>

<file path=ppt/tags/tag78.xml><?xml version="1.0" encoding="utf-8"?>
<p:tagLst xmlns:p="http://schemas.openxmlformats.org/presentationml/2006/main">
  <p:tag name="PA" val="v4.0.0"/>
</p:tagLst>
</file>

<file path=ppt/tags/tag79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80.xml><?xml version="1.0" encoding="utf-8"?>
<p:tagLst xmlns:p="http://schemas.openxmlformats.org/presentationml/2006/main">
  <p:tag name="PA" val="v4.0.0"/>
</p:tagLst>
</file>

<file path=ppt/tags/tag81.xml><?xml version="1.0" encoding="utf-8"?>
<p:tagLst xmlns:p="http://schemas.openxmlformats.org/presentationml/2006/main">
  <p:tag name="PA" val="v4.0.0"/>
</p:tagLst>
</file>

<file path=ppt/tags/tag82.xml><?xml version="1.0" encoding="utf-8"?>
<p:tagLst xmlns:p="http://schemas.openxmlformats.org/presentationml/2006/main">
  <p:tag name="PA" val="v4.0.0"/>
</p:tagLst>
</file>

<file path=ppt/tags/tag83.xml><?xml version="1.0" encoding="utf-8"?>
<p:tagLst xmlns:p="http://schemas.openxmlformats.org/presentationml/2006/main">
  <p:tag name="PA" val="v4.0.0"/>
</p:tagLst>
</file>

<file path=ppt/tags/tag84.xml><?xml version="1.0" encoding="utf-8"?>
<p:tagLst xmlns:p="http://schemas.openxmlformats.org/presentationml/2006/main">
  <p:tag name="PA" val="v4.0.0"/>
</p:tagLst>
</file>

<file path=ppt/tags/tag85.xml><?xml version="1.0" encoding="utf-8"?>
<p:tagLst xmlns:p="http://schemas.openxmlformats.org/presentationml/2006/main">
  <p:tag name="PA" val="v4.0.0"/>
</p:tagLst>
</file>

<file path=ppt/tags/tag86.xml><?xml version="1.0" encoding="utf-8"?>
<p:tagLst xmlns:p="http://schemas.openxmlformats.org/presentationml/2006/main">
  <p:tag name="PA" val="v4.0.0"/>
</p:tagLst>
</file>

<file path=ppt/tags/tag87.xml><?xml version="1.0" encoding="utf-8"?>
<p:tagLst xmlns:p="http://schemas.openxmlformats.org/presentationml/2006/main">
  <p:tag name="PA" val="v4.0.0"/>
</p:tagLst>
</file>

<file path=ppt/tags/tag88.xml><?xml version="1.0" encoding="utf-8"?>
<p:tagLst xmlns:p="http://schemas.openxmlformats.org/presentationml/2006/main">
  <p:tag name="PA" val="v4.0.0"/>
</p:tagLst>
</file>

<file path=ppt/tags/tag89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ags/tag90.xml><?xml version="1.0" encoding="utf-8"?>
<p:tagLst xmlns:p="http://schemas.openxmlformats.org/presentationml/2006/main">
  <p:tag name="PA" val="v4.0.0"/>
</p:tagLst>
</file>

<file path=ppt/tags/tag91.xml><?xml version="1.0" encoding="utf-8"?>
<p:tagLst xmlns:p="http://schemas.openxmlformats.org/presentationml/2006/main">
  <p:tag name="PA" val="v4.0.0"/>
</p:tagLst>
</file>

<file path=ppt/tags/tag92.xml><?xml version="1.0" encoding="utf-8"?>
<p:tagLst xmlns:p="http://schemas.openxmlformats.org/presentationml/2006/main">
  <p:tag name="PA" val="v4.0.0"/>
</p:tagLst>
</file>

<file path=ppt/tags/tag93.xml><?xml version="1.0" encoding="utf-8"?>
<p:tagLst xmlns:p="http://schemas.openxmlformats.org/presentationml/2006/main">
  <p:tag name="PA" val="v4.0.0"/>
</p:tagLst>
</file>

<file path=ppt/tags/tag94.xml><?xml version="1.0" encoding="utf-8"?>
<p:tagLst xmlns:p="http://schemas.openxmlformats.org/presentationml/2006/main">
  <p:tag name="PA" val="v4.0.0"/>
</p:tagLst>
</file>

<file path=ppt/tags/tag95.xml><?xml version="1.0" encoding="utf-8"?>
<p:tagLst xmlns:p="http://schemas.openxmlformats.org/presentationml/2006/main">
  <p:tag name="PA" val="v4.0.0"/>
</p:tagLst>
</file>

<file path=ppt/tags/tag96.xml><?xml version="1.0" encoding="utf-8"?>
<p:tagLst xmlns:p="http://schemas.openxmlformats.org/presentationml/2006/main">
  <p:tag name="PA" val="v4.0.0"/>
</p:tagLst>
</file>

<file path=ppt/tags/tag97.xml><?xml version="1.0" encoding="utf-8"?>
<p:tagLst xmlns:p="http://schemas.openxmlformats.org/presentationml/2006/main">
  <p:tag name="PA" val="v4.0.0"/>
</p:tagLst>
</file>

<file path=ppt/tags/tag98.xml><?xml version="1.0" encoding="utf-8"?>
<p:tagLst xmlns:p="http://schemas.openxmlformats.org/presentationml/2006/main">
  <p:tag name="PA" val="v4.0.0"/>
</p:tagLst>
</file>

<file path=ppt/tags/tag9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ED930B"/>
            </a:gs>
            <a:gs pos="100000">
              <a:srgbClr val="EE5602"/>
            </a:gs>
          </a:gsLst>
          <a:lin ang="13500000" scaled="1"/>
          <a:tileRect/>
        </a:gra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ED930B"/>
            </a:gs>
            <a:gs pos="100000">
              <a:srgbClr val="EE5602"/>
            </a:gs>
          </a:gsLst>
          <a:lin ang="13500000" scaled="1"/>
          <a:tileRect/>
        </a:gra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3449</Words>
  <Application>WPS 演示</Application>
  <PresentationFormat>宽屏</PresentationFormat>
  <Paragraphs>494</Paragraphs>
  <Slides>42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5" baseType="lpstr">
      <vt:lpstr>Arial</vt:lpstr>
      <vt:lpstr>宋体</vt:lpstr>
      <vt:lpstr>Wingdings</vt:lpstr>
      <vt:lpstr>思源黑体 CN Medium</vt:lpstr>
      <vt:lpstr>思源黑体 CN Bold</vt:lpstr>
      <vt:lpstr>思源黑体 CN Normal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YoTi</cp:lastModifiedBy>
  <cp:revision>218</cp:revision>
  <dcterms:created xsi:type="dcterms:W3CDTF">2020-09-02T02:35:00Z</dcterms:created>
  <dcterms:modified xsi:type="dcterms:W3CDTF">2021-05-20T06:44:44Z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9415D9456814463B9C01AAF4DBBF9497</vt:lpwstr>
  </property>
  <property fmtid="{D5CDD505-2E9C-101B-9397-08002B2CF9AE}" pid="3" name="KSOProductBuildVer">
    <vt:lpwstr>2052-11.1.0.10495</vt:lpwstr>
  </property>
</Properties>
</file>