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1"/>
  </p:handoutMasterIdLst>
  <p:sldIdLst>
    <p:sldId id="461" r:id="rId3"/>
    <p:sldId id="376" r:id="rId4"/>
    <p:sldId id="368" r:id="rId6"/>
    <p:sldId id="367" r:id="rId7"/>
    <p:sldId id="436" r:id="rId8"/>
    <p:sldId id="491" r:id="rId9"/>
    <p:sldId id="492" r:id="rId10"/>
    <p:sldId id="377" r:id="rId11"/>
    <p:sldId id="493" r:id="rId12"/>
    <p:sldId id="494" r:id="rId13"/>
    <p:sldId id="495" r:id="rId14"/>
    <p:sldId id="496" r:id="rId15"/>
    <p:sldId id="430" r:id="rId16"/>
    <p:sldId id="429" r:id="rId17"/>
    <p:sldId id="499" r:id="rId18"/>
    <p:sldId id="497" r:id="rId19"/>
    <p:sldId id="300" r:id="rId20"/>
    <p:sldId id="301" r:id="rId21"/>
    <p:sldId id="302" r:id="rId22"/>
    <p:sldId id="305" r:id="rId23"/>
    <p:sldId id="306" r:id="rId24"/>
    <p:sldId id="307" r:id="rId25"/>
    <p:sldId id="439" r:id="rId26"/>
    <p:sldId id="309" r:id="rId27"/>
    <p:sldId id="462" r:id="rId28"/>
    <p:sldId id="364" r:id="rId29"/>
    <p:sldId id="440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葛春" initials="葛春" lastIdx="56" clrIdx="0"/>
  <p:cmAuthor id="2" name="作者" initials="A" lastIdx="0" clrIdx="1"/>
  <p:cmAuthor id="3" name="曾泽龙" initials="曾泽龙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43A"/>
    <a:srgbClr val="0A31BD"/>
    <a:srgbClr val="2A4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A61A480-28E3-4BE2-85CA-0F5A14514A7E}" styleName="{d4d03508-e61a-4071-856a-a20e9eb58eed}">
    <a:band1H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/>
        <a:fill>
          <a:solidFill>
            <a:srgbClr val="F6F6F6"/>
          </a:solidFill>
        </a:fill>
      </a:tcStyle>
    </a:band2H>
    <a:lastRow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E7BDB9"/>
          </a:solidFill>
        </a:fill>
      </a:tcStyle>
    </a:lastRow>
    <a:firstRow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E7BDB9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tags" Target="tags/tag100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60.xml"/><Relationship Id="rId5" Type="http://schemas.openxmlformats.org/officeDocument/2006/relationships/hyperlink" Target="https://mp.weixin.qq.com/s/JBMJraoJt6IejpWhsInjyw" TargetMode="Externa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tags" Target="../tags/tag5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6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hyperlink" Target="https://mp.weixin.qq.com/s/x7DIxURAhVyDLrdBRQrYVw" TargetMode="External"/><Relationship Id="rId2" Type="http://schemas.openxmlformats.org/officeDocument/2006/relationships/image" Target="../media/image4.png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tags" Target="../tags/tag6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4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76.xml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tags" Target="../tags/tag7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32.jpe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87.xml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88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89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6" Type="http://schemas.openxmlformats.org/officeDocument/2006/relationships/notesSlide" Target="../notesSlides/notesSlide1.xml"/><Relationship Id="rId45" Type="http://schemas.openxmlformats.org/officeDocument/2006/relationships/slideLayout" Target="../slideLayouts/slideLayout6.xml"/><Relationship Id="rId44" Type="http://schemas.openxmlformats.org/officeDocument/2006/relationships/tags" Target="../tags/tag43.xml"/><Relationship Id="rId43" Type="http://schemas.openxmlformats.org/officeDocument/2006/relationships/tags" Target="../tags/tag42.xml"/><Relationship Id="rId42" Type="http://schemas.openxmlformats.org/officeDocument/2006/relationships/tags" Target="../tags/tag41.xml"/><Relationship Id="rId41" Type="http://schemas.openxmlformats.org/officeDocument/2006/relationships/tags" Target="../tags/tag40.xml"/><Relationship Id="rId40" Type="http://schemas.openxmlformats.org/officeDocument/2006/relationships/tags" Target="../tags/tag39.xml"/><Relationship Id="rId4" Type="http://schemas.openxmlformats.org/officeDocument/2006/relationships/tags" Target="../tags/tag4.xml"/><Relationship Id="rId39" Type="http://schemas.openxmlformats.org/officeDocument/2006/relationships/tags" Target="../tags/tag38.xml"/><Relationship Id="rId38" Type="http://schemas.openxmlformats.org/officeDocument/2006/relationships/tags" Target="../tags/tag37.xml"/><Relationship Id="rId37" Type="http://schemas.openxmlformats.org/officeDocument/2006/relationships/tags" Target="../tags/tag36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3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image" Target="../media/image7.png"/><Relationship Id="rId2" Type="http://schemas.openxmlformats.org/officeDocument/2006/relationships/image" Target="../media/image4.png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91.xml"/><Relationship Id="rId5" Type="http://schemas.openxmlformats.org/officeDocument/2006/relationships/image" Target="../media/image4.png"/><Relationship Id="rId4" Type="http://schemas.openxmlformats.org/officeDocument/2006/relationships/tags" Target="../tags/tag90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93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tags" Target="../tags/tag92.xml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4.png"/><Relationship Id="rId7" Type="http://schemas.openxmlformats.org/officeDocument/2006/relationships/image" Target="../media/image50.png"/><Relationship Id="rId6" Type="http://schemas.openxmlformats.org/officeDocument/2006/relationships/hyperlink" Target="https://weixin.sogou.com/&#13;" TargetMode="External"/><Relationship Id="rId5" Type="http://schemas.openxmlformats.org/officeDocument/2006/relationships/tags" Target="../tags/tag95.xml"/><Relationship Id="rId4" Type="http://schemas.openxmlformats.org/officeDocument/2006/relationships/hyperlink" Target="https://818ps.com/" TargetMode="External"/><Relationship Id="rId3" Type="http://schemas.openxmlformats.org/officeDocument/2006/relationships/hyperlink" Target="https://www.gaoding.com/&#13;" TargetMode="External"/><Relationship Id="rId2" Type="http://schemas.openxmlformats.org/officeDocument/2006/relationships/hyperlink" Target="https://www.chuangkit.com/" TargetMode="Externa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9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tags" Target="../tags/tag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57.png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99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13.png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tags" Target="../tags/tag4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46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10" Type="http://schemas.openxmlformats.org/officeDocument/2006/relationships/image" Target="../media/image15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tags" Target="../tags/tag4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tags" Target="../tags/tag4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hyperlink" Target="https://mp.weixin.qq.com/s/q_br8WUY44p5jTmbDzqIBA" TargetMode="Externa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tags" Target="../tags/tag5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87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7385" y="3666490"/>
            <a:ext cx="553720" cy="553720"/>
          </a:xfrm>
          <a:prstGeom prst="rect">
            <a:avLst/>
          </a:prstGeom>
        </p:spPr>
      </p:pic>
      <p:pic>
        <p:nvPicPr>
          <p:cNvPr id="89" name="图片 88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85" y="1623060"/>
            <a:ext cx="414020" cy="414020"/>
          </a:xfrm>
          <a:prstGeom prst="rect">
            <a:avLst/>
          </a:prstGeom>
        </p:spPr>
      </p:pic>
      <p:pic>
        <p:nvPicPr>
          <p:cNvPr id="91" name="图片 9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20" y="1779270"/>
            <a:ext cx="457200" cy="457200"/>
          </a:xfrm>
          <a:prstGeom prst="rect">
            <a:avLst/>
          </a:prstGeom>
        </p:spPr>
      </p:pic>
      <p:pic>
        <p:nvPicPr>
          <p:cNvPr id="6" name="图片 5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1718945"/>
            <a:ext cx="554990" cy="554990"/>
          </a:xfrm>
          <a:prstGeom prst="rect">
            <a:avLst/>
          </a:prstGeom>
        </p:spPr>
      </p:pic>
      <p:pic>
        <p:nvPicPr>
          <p:cNvPr id="7" name="图片 6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3155" y="5045075"/>
            <a:ext cx="676275" cy="676275"/>
          </a:xfrm>
          <a:prstGeom prst="rect">
            <a:avLst/>
          </a:prstGeom>
        </p:spPr>
      </p:pic>
      <p:pic>
        <p:nvPicPr>
          <p:cNvPr id="11" name="图片 1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45" y="3361055"/>
            <a:ext cx="628650" cy="62865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350760" y="2352040"/>
            <a:ext cx="2316480" cy="2517775"/>
          </a:xfrm>
          <a:prstGeom prst="rect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Bold" panose="020B0800000000000000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329180" y="2352040"/>
            <a:ext cx="2518410" cy="2518410"/>
          </a:xfrm>
          <a:prstGeom prst="ellipse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cs typeface="思源黑体 CN Bold" panose="020B08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73605" y="5187950"/>
            <a:ext cx="2947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思迅微商店公众号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获取微商店最新讯息</a:t>
            </a:r>
            <a:endParaRPr lang="en-US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43710" y="2301240"/>
            <a:ext cx="8820150" cy="2752725"/>
          </a:xfrm>
          <a:prstGeom prst="roundRect">
            <a:avLst/>
          </a:prstGeom>
          <a:gradFill>
            <a:gsLst>
              <a:gs pos="100000">
                <a:srgbClr val="FE4444">
                  <a:alpha val="92000"/>
                </a:srgbClr>
              </a:gs>
              <a:gs pos="100000">
                <a:srgbClr val="832B2B"/>
              </a:gs>
            </a:gsLst>
            <a:lin ang="0" scaled="0"/>
          </a:gra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085840" y="5135245"/>
            <a:ext cx="51492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识别小程序码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体验思迅微商店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207385" y="1071880"/>
            <a:ext cx="53467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6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营销功能解说</a:t>
            </a:r>
            <a:endParaRPr lang="zh-CN" altLang="en-US" sz="60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 descr="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930" y="142240"/>
            <a:ext cx="1999615" cy="448945"/>
          </a:xfrm>
          <a:prstGeom prst="rect">
            <a:avLst/>
          </a:prstGeom>
        </p:spPr>
      </p:pic>
      <p:pic>
        <p:nvPicPr>
          <p:cNvPr id="23" name="图片 22" descr="微商店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25" y="2632075"/>
            <a:ext cx="2068830" cy="20688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454900" y="2471420"/>
            <a:ext cx="2390140" cy="2390140"/>
            <a:chOff x="4038" y="3892"/>
            <a:chExt cx="3764" cy="3764"/>
          </a:xfrm>
        </p:grpSpPr>
        <p:sp>
          <p:nvSpPr>
            <p:cNvPr id="3" name="椭圆 2"/>
            <p:cNvSpPr/>
            <p:nvPr/>
          </p:nvSpPr>
          <p:spPr>
            <a:xfrm>
              <a:off x="4038" y="3892"/>
              <a:ext cx="3765" cy="3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7" name="图片 26" descr="小程序码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8" y="4156"/>
              <a:ext cx="3264" cy="326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329180" y="6243955"/>
            <a:ext cx="943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功能解说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】获取本课程文件</a:t>
            </a:r>
            <a:endParaRPr lang="en-US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分享有礼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4980" y="5607050"/>
            <a:ext cx="5773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分享有礼设置路径：微商店管理后台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分享有礼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0545" y="1223645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微商店后台分享有礼设置界面一览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76922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750175" y="136652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商家分享有礼案例</a:t>
            </a:r>
            <a:endParaRPr lang="zh-CN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-2147482561" descr="52bab57a8564422fc28308d1abccab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3" y="1855788"/>
            <a:ext cx="6839585" cy="3742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8404" b="5763"/>
          <a:stretch>
            <a:fillRect/>
          </a:stretch>
        </p:blipFill>
        <p:spPr>
          <a:xfrm>
            <a:off x="7613015" y="1856105"/>
            <a:ext cx="2155825" cy="39065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576435" y="3164840"/>
            <a:ext cx="265303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5" action="ppaction://hlinkfile"/>
              </a:rPr>
              <a:t>邀友有礼！20元券包人人可得！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新人购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40" y="1303020"/>
            <a:ext cx="2382520" cy="463105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3539490" y="1162685"/>
          <a:ext cx="8162290" cy="42906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2205"/>
                <a:gridCol w="7030085"/>
              </a:tblGrid>
              <a:tr h="49593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新客有礼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|</a:t>
                      </a:r>
                      <a:r>
                        <a:rPr lang="zh-CN" altLang="en-US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门店爆款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9.9</a:t>
                      </a:r>
                      <a:r>
                        <a:rPr lang="zh-CN" altLang="en-US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元起，冲鸭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~</a:t>
                      </a:r>
                      <a:endParaRPr lang="en-US" altLang="zh-CN" sz="18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20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微商店后台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新人购</a:t>
                      </a:r>
                      <a:endParaRPr lang="zh-CN" altLang="zh-CN" sz="18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57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-5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6660">
                <a:tc>
                  <a:txBody>
                    <a:bodyPr/>
                    <a:p>
                      <a:pPr indent="0" algn="ctr">
                        <a:lnSpc>
                          <a:spcPct val="230000"/>
                        </a:lnSpc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*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从来没在商城购买过任何东西，第一次下单</a:t>
                      </a:r>
                      <a:endParaRPr sz="180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活动期间，选取5-10款商品，以引流款、高消款为主，如商超生鲜行业可选择肉蛋、蔬菜、米面油等，基于新人购，设置新人专享优惠价（原价基础上5-8.8折），首次在微商店买单就可享受优惠价</a:t>
                      </a:r>
                      <a:endParaRPr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821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导购话术</a:t>
                      </a:r>
                      <a:endParaRPr lang="zh-CN" altLang="en-US" sz="1800" b="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fontAlgn="auto">
                        <a:lnSpc>
                          <a:spcPct val="170000"/>
                        </a:lnSpc>
                        <a:buClrTx/>
                        <a:buSzTx/>
                        <a:buFontTx/>
                      </a:pP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我们线上商城刚上线，针对首次在商城下单顾客推出首单特惠活动，像你购买的肉、大米都有新人专享价，你可以自己或邀请家人、好友在线上购买，非常实惠~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11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母婴、商超、生鲜、烘焙、美妆</a:t>
                      </a:r>
                      <a:r>
                        <a:rPr 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、服装</a:t>
                      </a: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等全行业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新人购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4980" y="5607050"/>
            <a:ext cx="5773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新人购设置路径：微商店管理后台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新人购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07695" y="1233170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微商店后台新人购设置界面一览</a:t>
            </a:r>
            <a:endParaRPr lang="zh-CN" sz="160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76922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835900" y="1356995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商家新人购案例</a:t>
            </a:r>
            <a:endParaRPr lang="zh-CN" sz="16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576435" y="3164840"/>
            <a:ext cx="265303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3" action="ppaction://hlinkfile"/>
              </a:rPr>
              <a:t>万福源微信商城今日新人购</a:t>
            </a:r>
            <a:endParaRPr lang="zh-CN" altLang="en-US" sz="1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4" name="图片 -2147482569"/>
          <p:cNvPicPr>
            <a:picLocks noChangeAspect="1"/>
          </p:cNvPicPr>
          <p:nvPr/>
        </p:nvPicPr>
        <p:blipFill>
          <a:blip r:embed="rId4"/>
          <a:srcRect r="29847"/>
          <a:stretch>
            <a:fillRect/>
          </a:stretch>
        </p:blipFill>
        <p:spPr>
          <a:xfrm>
            <a:off x="474980" y="1856105"/>
            <a:ext cx="5447665" cy="3658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t="10857" r="5632" b="11619"/>
          <a:stretch>
            <a:fillRect/>
          </a:stretch>
        </p:blipFill>
        <p:spPr>
          <a:xfrm>
            <a:off x="7338695" y="1922780"/>
            <a:ext cx="2503170" cy="43427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1培训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6635" b="2063"/>
          <a:stretch>
            <a:fillRect/>
          </a:stretch>
        </p:blipFill>
        <p:spPr>
          <a:xfrm>
            <a:off x="0" y="-150495"/>
            <a:ext cx="12191365" cy="699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56559" y="2370003"/>
            <a:ext cx="62788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三、高效推广渠道</a:t>
            </a:r>
            <a:endParaRPr lang="zh-CN" sz="60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670" y="1323975"/>
            <a:ext cx="4355465" cy="97028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194685" y="3557270"/>
            <a:ext cx="5735955" cy="40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0604" y="3582824"/>
            <a:ext cx="566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solidFill>
                  <a:schemeClr val="tx1"/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甄选真正拉动商家增长的方案，驱动所有微商店商家成功运营</a:t>
            </a:r>
            <a:endParaRPr sz="1600" dirty="0">
              <a:solidFill>
                <a:schemeClr val="tx1"/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8140" y="4757420"/>
            <a:ext cx="16205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思迅</a:t>
            </a:r>
            <a:r>
              <a:rPr lang="en-US" altLang="zh-CN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O2O</a:t>
            </a: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事业部</a:t>
            </a:r>
            <a:endParaRPr lang="zh-CN" altLang="en-US" sz="16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曝光推广</a:t>
            </a:r>
            <a:endParaRPr lang="zh-CN" altLang="en-US" sz="2400" b="1" spc="15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935990" y="755650"/>
            <a:ext cx="6252210" cy="27559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defRPr/>
            </a:pP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设置商城弹窗广告、</a:t>
            </a:r>
            <a:r>
              <a:rPr lang="zh-CN" altLang="en-US" sz="16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商城首页引导、公众号引导</a:t>
            </a:r>
            <a:endParaRPr lang="en-US" altLang="zh-CN" sz="1600" b="1" spc="15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734060" y="6006465"/>
            <a:ext cx="2936875" cy="275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设置路径：店铺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弹窗广告</a:t>
            </a:r>
            <a:endParaRPr lang="zh-CN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990" y="1362710"/>
            <a:ext cx="2571750" cy="4552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015" y="1362710"/>
            <a:ext cx="2247265" cy="4668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0075" y="1362710"/>
            <a:ext cx="2202815" cy="457644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251325" y="6006465"/>
            <a:ext cx="2936875" cy="275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店铺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微主页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设置商城首页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7822565" y="6031230"/>
            <a:ext cx="2936875" cy="275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公众号后台</a:t>
            </a:r>
            <a:r>
              <a:rPr lang="en-US" altLang="zh-CN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设置菜单</a:t>
            </a:r>
            <a:endParaRPr lang="zh-CN" altLang="en-US" sz="16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新人购</a:t>
            </a: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697095" y="1102995"/>
            <a:ext cx="5773420" cy="4720590"/>
            <a:chOff x="748" y="1927"/>
            <a:chExt cx="9092" cy="7434"/>
          </a:xfrm>
        </p:grpSpPr>
        <p:sp>
          <p:nvSpPr>
            <p:cNvPr id="12" name="文本框 11"/>
            <p:cNvSpPr txBox="1"/>
            <p:nvPr/>
          </p:nvSpPr>
          <p:spPr>
            <a:xfrm>
              <a:off x="748" y="8830"/>
              <a:ext cx="909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buClrTx/>
                <a:buSzTx/>
                <a:buFontTx/>
              </a:pPr>
              <a:r>
                <a:rPr lang="zh-CN" altLang="en-US" sz="16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</a:rPr>
                <a:t>设置路径：</a:t>
              </a:r>
              <a:r>
                <a:rPr lang="zh-CN" altLang="en-US" sz="160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微商店后台-应用-公众号管理</a:t>
              </a:r>
              <a:endParaRPr lang="zh-CN" altLang="en-US" sz="16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3" name="矩形标注 12"/>
            <p:cNvSpPr/>
            <p:nvPr/>
          </p:nvSpPr>
          <p:spPr>
            <a:xfrm>
              <a:off x="897" y="1927"/>
              <a:ext cx="5024" cy="570"/>
            </a:xfrm>
            <a:prstGeom prst="wedgeRectCallout">
              <a:avLst>
                <a:gd name="adj1" fmla="val -43424"/>
                <a:gd name="adj2" fmla="val 109824"/>
              </a:avLst>
            </a:prstGeom>
            <a:solidFill>
              <a:srgbClr val="EC243A"/>
            </a:solidFill>
            <a:ln>
              <a:solidFill>
                <a:srgbClr val="EC2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57" y="1942"/>
              <a:ext cx="5276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关注公众号回复小卡设置</a:t>
              </a:r>
              <a:endPara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pic>
          <p:nvPicPr>
            <p:cNvPr id="4" name="图片 -2147482569" descr="C:\Users\xiongyt\Desktop\微信截图_20230406141440.png微信截图_2023040614144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05" y="2923"/>
              <a:ext cx="8265" cy="576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935673" y="1004570"/>
            <a:ext cx="2586038" cy="4918075"/>
            <a:chOff x="11883" y="2122"/>
            <a:chExt cx="4073" cy="7745"/>
          </a:xfrm>
        </p:grpSpPr>
        <p:sp>
          <p:nvSpPr>
            <p:cNvPr id="14" name="矩形标注 13"/>
            <p:cNvSpPr/>
            <p:nvPr/>
          </p:nvSpPr>
          <p:spPr>
            <a:xfrm>
              <a:off x="11883" y="2122"/>
              <a:ext cx="3816" cy="570"/>
            </a:xfrm>
            <a:prstGeom prst="wedgeRectCallout">
              <a:avLst>
                <a:gd name="adj1" fmla="val -45542"/>
                <a:gd name="adj2" fmla="val 80877"/>
              </a:avLst>
            </a:prstGeom>
            <a:solidFill>
              <a:srgbClr val="EC243A"/>
            </a:solidFill>
            <a:ln>
              <a:solidFill>
                <a:srgbClr val="EC2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884" y="2137"/>
              <a:ext cx="4071" cy="52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关注公众号自动回复</a:t>
              </a:r>
              <a:endPara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pic>
          <p:nvPicPr>
            <p:cNvPr id="7" name="图片 6" descr="C:\Users\xiongyt\Desktop\微信图片_20230406141217.jpg微信图片_202304061412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1883" y="3028"/>
              <a:ext cx="3291" cy="6839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3" name="图片 2" descr="会员专享-无码-注册享优惠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184150"/>
            <a:ext cx="8206105" cy="683831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9935210" y="1849120"/>
            <a:ext cx="1922145" cy="2720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物料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</a:t>
            </a:r>
            <a:endParaRPr lang="zh-CN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  <a:p>
            <a:pPr>
              <a:lnSpc>
                <a:spcPct val="190000"/>
              </a:lnSpc>
            </a:pP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获取免设计物料文件</a:t>
            </a:r>
            <a:endParaRPr lang="en-US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907415" y="25273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汇总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13715" y="2009775"/>
            <a:ext cx="7740015" cy="603250"/>
            <a:chOff x="-313" y="2128"/>
            <a:chExt cx="5439" cy="950"/>
          </a:xfrm>
        </p:grpSpPr>
        <p:sp>
          <p:nvSpPr>
            <p:cNvPr id="27" name="圆角矩形 26"/>
            <p:cNvSpPr/>
            <p:nvPr/>
          </p:nvSpPr>
          <p:spPr>
            <a:xfrm>
              <a:off x="-313" y="2128"/>
              <a:ext cx="5439" cy="950"/>
            </a:xfrm>
            <a:prstGeom prst="roundRect">
              <a:avLst/>
            </a:prstGeom>
            <a:solidFill>
              <a:srgbClr val="EC2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"/>
              </p:custDataLst>
            </p:nvPr>
          </p:nvSpPr>
          <p:spPr>
            <a:xfrm>
              <a:off x="-13" y="2194"/>
              <a:ext cx="477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defPPr>
                <a:defRPr lang="zh-CN"/>
              </a:defPPr>
              <a:lvl1pPr algn="ctr" eaLnBrk="1" hangingPunct="1">
                <a:defRPr sz="1800" b="1">
                  <a:latin typeface="Arial" panose="020B0604020202020204" pitchFamily="34" charset="0"/>
                  <a:ea typeface="黑体" panose="02010609060101010101" charset="-122"/>
                  <a:cs typeface="+mn-ea"/>
                </a:defRPr>
              </a:lvl1pPr>
              <a:lvl2pPr marL="742950" indent="-285750">
                <a:defRPr>
                  <a:ea typeface="宋体" panose="02010600030101010101" pitchFamily="2" charset="-122"/>
                </a:defRPr>
              </a:lvl2pPr>
              <a:lvl3pPr marL="1143000" indent="-228600">
                <a:defRPr>
                  <a:ea typeface="宋体" panose="02010600030101010101" pitchFamily="2" charset="-122"/>
                </a:defRPr>
              </a:lvl3pPr>
              <a:lvl4pPr marL="1600200" indent="-228600">
                <a:defRPr>
                  <a:ea typeface="宋体" panose="02010600030101010101" pitchFamily="2" charset="-122"/>
                </a:defRPr>
              </a:lvl4pPr>
              <a:lvl5pPr marL="2057400" indent="-228600">
                <a:defRPr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线上渠道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97535" y="2559050"/>
            <a:ext cx="7655560" cy="2456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706120" y="2762250"/>
            <a:ext cx="1073150" cy="402590"/>
            <a:chOff x="1149" y="4769"/>
            <a:chExt cx="1690" cy="634"/>
          </a:xfrm>
          <a:solidFill>
            <a:srgbClr val="0B0E4F"/>
          </a:solidFill>
        </p:grpSpPr>
        <p:sp>
          <p:nvSpPr>
            <p:cNvPr id="17" name="圆角矩形 16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公众号</a:t>
              </a:r>
              <a:endParaRPr lang="zh-CN" altLang="th-TH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63020" y="2759075"/>
            <a:ext cx="1348064" cy="403225"/>
            <a:chOff x="976" y="4769"/>
            <a:chExt cx="2335" cy="635"/>
          </a:xfrm>
        </p:grpSpPr>
        <p:sp>
          <p:nvSpPr>
            <p:cNvPr id="21" name="圆角矩形 20"/>
            <p:cNvSpPr/>
            <p:nvPr/>
          </p:nvSpPr>
          <p:spPr>
            <a:xfrm>
              <a:off x="1120" y="4769"/>
              <a:ext cx="1691" cy="635"/>
            </a:xfrm>
            <a:prstGeom prst="roundRect">
              <a:avLst/>
            </a:prstGeom>
            <a:solidFill>
              <a:srgbClr val="0B0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76" y="4831"/>
              <a:ext cx="2335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th-TH" sz="1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小程序商城</a:t>
              </a:r>
              <a:endParaRPr lang="zh-CN" altLang="th-TH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213735" y="2759075"/>
            <a:ext cx="1073785" cy="403225"/>
            <a:chOff x="1149" y="4769"/>
            <a:chExt cx="1691" cy="635"/>
          </a:xfrm>
          <a:solidFill>
            <a:srgbClr val="0B0E4F"/>
          </a:solidFill>
        </p:grpSpPr>
        <p:sp>
          <p:nvSpPr>
            <p:cNvPr id="29" name="圆角矩形 28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微信号</a:t>
              </a:r>
              <a:endParaRPr lang="zh-CN" altLang="th-TH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73600" y="2762250"/>
            <a:ext cx="1073785" cy="403225"/>
            <a:chOff x="1149" y="4769"/>
            <a:chExt cx="1691" cy="635"/>
          </a:xfrm>
          <a:solidFill>
            <a:srgbClr val="0B0E4F"/>
          </a:solidFill>
        </p:grpSpPr>
        <p:sp>
          <p:nvSpPr>
            <p:cNvPr id="32" name="圆角矩形 31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微信群</a:t>
              </a:r>
              <a:endParaRPr lang="zh-CN" altLang="th-TH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51" name="矩形 50"/>
          <p:cNvSpPr/>
          <p:nvPr>
            <p:custDataLst>
              <p:tags r:id="rId2"/>
            </p:custDataLst>
          </p:nvPr>
        </p:nvSpPr>
        <p:spPr>
          <a:xfrm>
            <a:off x="758190" y="3357880"/>
            <a:ext cx="16510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推文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菜单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关注回复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互推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>
            <p:custDataLst>
              <p:tags r:id="rId3"/>
            </p:custDataLst>
          </p:nvPr>
        </p:nvSpPr>
        <p:spPr>
          <a:xfrm>
            <a:off x="1968500" y="3405505"/>
            <a:ext cx="16510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en-US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Banner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公告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商品详情页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>
            <p:custDataLst>
              <p:tags r:id="rId4"/>
            </p:custDataLst>
          </p:nvPr>
        </p:nvSpPr>
        <p:spPr>
          <a:xfrm>
            <a:off x="3099435" y="3388360"/>
            <a:ext cx="13843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门店</a:t>
            </a:r>
            <a:r>
              <a:rPr lang="en-US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/</a:t>
            </a:r>
            <a:r>
              <a:rPr lang="zh-CN" altLang="en-US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员工</a:t>
            </a:r>
            <a:endParaRPr lang="zh-CN" altLang="en-US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微信号</a:t>
            </a:r>
            <a:r>
              <a:rPr lang="zh-CN" altLang="en-US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朋友圈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一对一私发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40" name="矩形 39"/>
          <p:cNvSpPr/>
          <p:nvPr>
            <p:custDataLst>
              <p:tags r:id="rId5"/>
            </p:custDataLst>
          </p:nvPr>
        </p:nvSpPr>
        <p:spPr>
          <a:xfrm>
            <a:off x="4629150" y="3388360"/>
            <a:ext cx="165100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门店</a:t>
            </a:r>
            <a:r>
              <a:rPr lang="en-US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/</a:t>
            </a:r>
            <a:r>
              <a:rPr lang="zh-CN" altLang="en-US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员工微信群</a:t>
            </a:r>
            <a:endParaRPr lang="zh-CN" altLang="en-US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rgbClr val="D12325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Arial" panose="020B0604020202020204" pitchFamily="34" charset="0"/>
              </a:rPr>
              <a:t>多群分享</a:t>
            </a:r>
            <a:endParaRPr lang="zh-CN" altLang="zh-CN" sz="1400" b="1" kern="100" dirty="0" smtClean="0">
              <a:solidFill>
                <a:srgbClr val="D12325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>
            <p:custDataLst>
              <p:tags r:id="rId6"/>
            </p:custDataLst>
          </p:nvPr>
        </p:nvSpPr>
        <p:spPr>
          <a:xfrm>
            <a:off x="6549390" y="3405505"/>
            <a:ext cx="1153160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zh-CN" sz="1400" b="1" kern="100" dirty="0" smtClean="0">
                <a:solidFill>
                  <a:schemeClr val="bg1">
                    <a:lumMod val="50000"/>
                  </a:scheme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rPr>
              <a:t>通过短视频快速传递门店活动信息</a:t>
            </a:r>
            <a:endParaRPr lang="zh-CN" altLang="zh-CN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578850" y="1976120"/>
            <a:ext cx="3088640" cy="603250"/>
            <a:chOff x="899" y="2149"/>
            <a:chExt cx="4864" cy="950"/>
          </a:xfrm>
          <a:solidFill>
            <a:srgbClr val="EC243A"/>
          </a:solidFill>
        </p:grpSpPr>
        <p:sp>
          <p:nvSpPr>
            <p:cNvPr id="50" name="圆角矩形 49"/>
            <p:cNvSpPr/>
            <p:nvPr/>
          </p:nvSpPr>
          <p:spPr>
            <a:xfrm>
              <a:off x="899" y="2149"/>
              <a:ext cx="4864" cy="9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>
              <p:custDataLst>
                <p:tags r:id="rId7"/>
              </p:custDataLst>
            </p:nvPr>
          </p:nvSpPr>
          <p:spPr>
            <a:xfrm>
              <a:off x="989" y="2268"/>
              <a:ext cx="4774" cy="58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defPPr>
                <a:defRPr lang="zh-CN"/>
              </a:defPPr>
              <a:lvl1pPr algn="ctr" eaLnBrk="1" hangingPunct="1">
                <a:defRPr sz="1800" b="1">
                  <a:latin typeface="Arial" panose="020B0604020202020204" pitchFamily="34" charset="0"/>
                  <a:ea typeface="黑体" panose="02010609060101010101" charset="-122"/>
                  <a:cs typeface="+mn-ea"/>
                </a:defRPr>
              </a:lvl1pPr>
              <a:lvl2pPr marL="742950" indent="-285750">
                <a:defRPr>
                  <a:ea typeface="宋体" panose="02010600030101010101" pitchFamily="2" charset="-122"/>
                </a:defRPr>
              </a:lvl2pPr>
              <a:lvl3pPr marL="1143000" indent="-228600">
                <a:defRPr>
                  <a:ea typeface="宋体" panose="02010600030101010101" pitchFamily="2" charset="-122"/>
                </a:defRPr>
              </a:lvl3pPr>
              <a:lvl4pPr marL="1600200" indent="-228600">
                <a:defRPr>
                  <a:ea typeface="宋体" panose="02010600030101010101" pitchFamily="2" charset="-122"/>
                </a:defRPr>
              </a:lvl4pPr>
              <a:lvl5pPr marL="2057400" indent="-228600">
                <a:defRPr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线下渠道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8578850" y="2559050"/>
            <a:ext cx="3088640" cy="24765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8751570" y="2908300"/>
            <a:ext cx="2783205" cy="1395730"/>
          </a:xfrm>
          <a:prstGeom prst="rect">
            <a:avLst/>
          </a:prstGeom>
        </p:spPr>
        <p:txBody>
          <a:bodyPr wrap="square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rgbClr val="D1232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门店海报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，</a:t>
            </a:r>
            <a:r>
              <a:rPr lang="zh-CN" altLang="en-US" sz="1400" dirty="0">
                <a:solidFill>
                  <a:srgbClr val="D1232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导购推荐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、易拉宝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地推、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DM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单页、包装袋、周边产品等印制小程序码</a:t>
            </a:r>
            <a:endParaRPr lang="zh-CN" altLang="en-US" sz="1400" b="1" kern="100" dirty="0" smtClean="0">
              <a:solidFill>
                <a:schemeClr val="bg1">
                  <a:lumMod val="50000"/>
                </a:schemeClr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184900" y="2741295"/>
            <a:ext cx="1959610" cy="403225"/>
            <a:chOff x="1149" y="4769"/>
            <a:chExt cx="1691" cy="635"/>
          </a:xfrm>
          <a:solidFill>
            <a:srgbClr val="0B0E4F"/>
          </a:solidFill>
        </p:grpSpPr>
        <p:sp>
          <p:nvSpPr>
            <p:cNvPr id="8" name="圆角矩形 7"/>
            <p:cNvSpPr/>
            <p:nvPr/>
          </p:nvSpPr>
          <p:spPr>
            <a:xfrm>
              <a:off x="1149" y="4769"/>
              <a:ext cx="1691" cy="6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31" y="4797"/>
              <a:ext cx="1446" cy="58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p>
              <a:pPr algn="ctr"/>
              <a:r>
                <a:rPr lang="zh-CN" altLang="th-TH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视频号</a:t>
              </a:r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/</a:t>
              </a:r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Bold" panose="020B0800000000000000" charset="-122"/>
                  <a:sym typeface="+mn-ea"/>
                </a:rPr>
                <a:t>抖音号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5" name="圆角矩形 4"/>
          <p:cNvSpPr/>
          <p:nvPr>
            <p:custDataLst>
              <p:tags r:id="rId10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93445" y="32829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线上</a:t>
            </a:r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展示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pic>
        <p:nvPicPr>
          <p:cNvPr id="3" name="图片 2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1751965"/>
            <a:ext cx="2178050" cy="4081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标题 1"/>
          <p:cNvSpPr txBox="1"/>
          <p:nvPr/>
        </p:nvSpPr>
        <p:spPr>
          <a:xfrm>
            <a:off x="647065" y="5872480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公众号推文宣传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5" name="图片 4" descr="167b3d57711cc207af8c9735c4201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635" y="1755775"/>
            <a:ext cx="2144395" cy="4088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标题 1"/>
          <p:cNvSpPr txBox="1"/>
          <p:nvPr/>
        </p:nvSpPr>
        <p:spPr>
          <a:xfrm>
            <a:off x="2867660" y="582993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小程序首页宣传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11" name="图片 10" descr="9bd732d7b81cb8b94769c458c1178b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885" y="1713230"/>
            <a:ext cx="2038350" cy="4054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标题 1"/>
          <p:cNvSpPr txBox="1"/>
          <p:nvPr/>
        </p:nvSpPr>
        <p:spPr>
          <a:xfrm>
            <a:off x="9719310" y="576770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视频号宣传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14" name="图片 13" descr="e2cf72b984f0fc5aee3d0ac9d7e5d91"/>
          <p:cNvPicPr>
            <a:picLocks noChangeAspect="1"/>
          </p:cNvPicPr>
          <p:nvPr/>
        </p:nvPicPr>
        <p:blipFill>
          <a:blip r:embed="rId5"/>
          <a:srcRect t="2636" b="5272"/>
          <a:stretch>
            <a:fillRect/>
          </a:stretch>
        </p:blipFill>
        <p:spPr>
          <a:xfrm>
            <a:off x="4812030" y="1765935"/>
            <a:ext cx="2137410" cy="4157980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5213985" y="5805805"/>
            <a:ext cx="1736090" cy="467995"/>
          </a:xfrm>
          <a:prstGeom prst="rect">
            <a:avLst/>
          </a:prstGeom>
        </p:spPr>
        <p:txBody>
          <a:bodyPr vert="horz" anchor="ctr">
            <a:normAutofit fontScale="8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门店微信朋友圈宣传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805" y="1741805"/>
            <a:ext cx="2291080" cy="4088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标题 1"/>
          <p:cNvSpPr txBox="1"/>
          <p:nvPr/>
        </p:nvSpPr>
        <p:spPr>
          <a:xfrm>
            <a:off x="7369810" y="5796280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微信群宣传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35" name="图片 34" descr="千库网_简单点赞笑脸插画_元素编号11942104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860" y="2835910"/>
            <a:ext cx="1186180" cy="1186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圆角矩形 9"/>
          <p:cNvSpPr/>
          <p:nvPr>
            <p:custDataLst>
              <p:tags r:id="rId8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770255" y="25273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</a:t>
            </a:r>
            <a:r>
              <a:rPr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重点推广渠道</a:t>
            </a:r>
            <a:r>
              <a:rPr lang="zh-CN" sz="2800" kern="0" dirty="0"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展示</a:t>
            </a:r>
            <a:endParaRPr lang="zh-CN" sz="2800" b="1" kern="0" dirty="0">
              <a:solidFill>
                <a:srgbClr val="D12325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56" name="标题 1"/>
          <p:cNvSpPr txBox="1"/>
          <p:nvPr/>
        </p:nvSpPr>
        <p:spPr>
          <a:xfrm>
            <a:off x="1218565" y="554418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门店收银台处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315460" y="556196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门店易拉宝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9776460" y="554291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门店进出口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sp>
        <p:nvSpPr>
          <p:cNvPr id="34" name="标题 1"/>
          <p:cNvSpPr txBox="1"/>
          <p:nvPr/>
        </p:nvSpPr>
        <p:spPr>
          <a:xfrm>
            <a:off x="6510020" y="5561965"/>
            <a:ext cx="1478280" cy="443230"/>
          </a:xfrm>
          <a:prstGeom prst="rect">
            <a:avLst/>
          </a:prstGeom>
        </p:spPr>
        <p:txBody>
          <a:bodyPr vert="horz" anchor="ctr">
            <a:normAutofit fontScale="90000"/>
          </a:bodyPr>
          <a:p>
            <a:pPr lvl="0"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商品出场</a:t>
            </a:r>
            <a:r>
              <a:rPr lang="en-US" altLang="zh-CN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</a:rPr>
              <a:t>地贴</a:t>
            </a:r>
            <a:endParaRPr lang="zh-CN" altLang="en-US" sz="160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+mj-cs"/>
            </a:endParaRPr>
          </a:p>
        </p:txBody>
      </p:sp>
      <p:pic>
        <p:nvPicPr>
          <p:cNvPr id="2" name="图片 1" descr="1fdb9e54f255fe11ff0219f19f62ff0"/>
          <p:cNvPicPr>
            <a:picLocks noChangeAspect="1"/>
          </p:cNvPicPr>
          <p:nvPr/>
        </p:nvPicPr>
        <p:blipFill>
          <a:blip r:embed="rId2"/>
          <a:srcRect l="13961" r="29808"/>
          <a:stretch>
            <a:fillRect/>
          </a:stretch>
        </p:blipFill>
        <p:spPr>
          <a:xfrm>
            <a:off x="673100" y="1598930"/>
            <a:ext cx="2999740" cy="4001770"/>
          </a:xfrm>
          <a:prstGeom prst="rect">
            <a:avLst/>
          </a:prstGeom>
        </p:spPr>
      </p:pic>
      <p:pic>
        <p:nvPicPr>
          <p:cNvPr id="4" name="图片 3" descr="7afef5cf1a34f94812f4d1ca66a07e6"/>
          <p:cNvPicPr>
            <a:picLocks noChangeAspect="1"/>
          </p:cNvPicPr>
          <p:nvPr/>
        </p:nvPicPr>
        <p:blipFill>
          <a:blip r:embed="rId3"/>
          <a:srcRect l="6785" r="54993"/>
          <a:stretch>
            <a:fillRect/>
          </a:stretch>
        </p:blipFill>
        <p:spPr>
          <a:xfrm>
            <a:off x="3829685" y="1598930"/>
            <a:ext cx="2038985" cy="4001135"/>
          </a:xfrm>
          <a:prstGeom prst="rect">
            <a:avLst/>
          </a:prstGeom>
        </p:spPr>
      </p:pic>
      <p:pic>
        <p:nvPicPr>
          <p:cNvPr id="7" name="图片 6" descr="b1f2d16216ea94e94f739fbe4d89c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520" y="1598930"/>
            <a:ext cx="2247265" cy="4001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535" y="1598930"/>
            <a:ext cx="3000375" cy="4001770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活动8要素，你有必要知道</a:t>
            </a:r>
            <a:endParaRPr lang="zh-CN" altLang="en-US" sz="2400" b="1" spc="15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sp>
        <p:nvSpPr>
          <p:cNvPr id="27" name="泪滴形 68"/>
          <p:cNvSpPr/>
          <p:nvPr>
            <p:custDataLst>
              <p:tags r:id="rId3"/>
            </p:custDataLst>
          </p:nvPr>
        </p:nvSpPr>
        <p:spPr>
          <a:xfrm rot="8100000">
            <a:off x="1328464" y="171829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1308308" y="171082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" name="组合 30"/>
          <p:cNvGrpSpPr/>
          <p:nvPr>
            <p:custDataLst>
              <p:tags r:id="rId5"/>
            </p:custDataLst>
          </p:nvPr>
        </p:nvGrpSpPr>
        <p:grpSpPr>
          <a:xfrm>
            <a:off x="1448359" y="2107859"/>
            <a:ext cx="9341561" cy="2642576"/>
            <a:chOff x="3104734" y="2631882"/>
            <a:chExt cx="7636263" cy="2160175"/>
          </a:xfrm>
        </p:grpSpPr>
        <p:cxnSp>
          <p:nvCxnSpPr>
            <p:cNvPr id="47" name="直接连接符 62"/>
            <p:cNvCxnSpPr>
              <a:endCxn id="48" idx="0"/>
            </p:cNvCxnSpPr>
            <p:nvPr>
              <p:custDataLst>
                <p:tags r:id="rId6"/>
              </p:custDataLst>
            </p:nvPr>
          </p:nvCxnSpPr>
          <p:spPr>
            <a:xfrm>
              <a:off x="3104734" y="2631882"/>
              <a:ext cx="4492049" cy="0"/>
            </a:xfrm>
            <a:prstGeom prst="line">
              <a:avLst/>
            </a:prstGeom>
            <a:ln w="25400">
              <a:solidFill>
                <a:srgbClr val="0B0E4F"/>
              </a:solidFill>
              <a:headEnd type="oval" w="lg" len="lg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48" name="弧形 63"/>
            <p:cNvSpPr/>
            <p:nvPr>
              <p:custDataLst>
                <p:tags r:id="rId7"/>
              </p:custDataLst>
            </p:nvPr>
          </p:nvSpPr>
          <p:spPr>
            <a:xfrm>
              <a:off x="7056783" y="2631882"/>
              <a:ext cx="1080000" cy="1080000"/>
            </a:xfrm>
            <a:prstGeom prst="arc">
              <a:avLst>
                <a:gd name="adj1" fmla="val 16200000"/>
                <a:gd name="adj2" fmla="val 5395811"/>
              </a:avLst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9" name="直接连接符 64"/>
            <p:cNvCxnSpPr/>
            <p:nvPr>
              <p:custDataLst>
                <p:tags r:id="rId8"/>
              </p:custDataLst>
            </p:nvPr>
          </p:nvCxnSpPr>
          <p:spPr>
            <a:xfrm flipH="1">
              <a:off x="4381169" y="3711882"/>
              <a:ext cx="3215615" cy="0"/>
            </a:xfrm>
            <a:prstGeom prst="line">
              <a:avLst/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  <p:sp>
          <p:nvSpPr>
            <p:cNvPr id="50" name="弧形 65"/>
            <p:cNvSpPr/>
            <p:nvPr>
              <p:custDataLst>
                <p:tags r:id="rId9"/>
              </p:custDataLst>
            </p:nvPr>
          </p:nvSpPr>
          <p:spPr>
            <a:xfrm flipH="1">
              <a:off x="3841169" y="3711882"/>
              <a:ext cx="1080000" cy="1080000"/>
            </a:xfrm>
            <a:prstGeom prst="arc">
              <a:avLst>
                <a:gd name="adj1" fmla="val 16200000"/>
                <a:gd name="adj2" fmla="val 5395811"/>
              </a:avLst>
            </a:prstGeom>
            <a:ln w="25400">
              <a:solidFill>
                <a:srgbClr val="0B0E4F"/>
              </a:solidFill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  <p:txBody>
            <a:bodyPr rtlCol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1" name="直接连接符 66"/>
            <p:cNvCxnSpPr>
              <a:stCxn id="50" idx="2"/>
            </p:cNvCxnSpPr>
            <p:nvPr>
              <p:custDataLst>
                <p:tags r:id="rId10"/>
              </p:custDataLst>
            </p:nvPr>
          </p:nvCxnSpPr>
          <p:spPr>
            <a:xfrm>
              <a:off x="4380178" y="4792057"/>
              <a:ext cx="6360819" cy="0"/>
            </a:xfrm>
            <a:prstGeom prst="line">
              <a:avLst/>
            </a:prstGeom>
            <a:ln w="25400">
              <a:solidFill>
                <a:srgbClr val="0B0E4F"/>
              </a:solidFill>
              <a:tailEnd type="triangle" w="lg" len="lg"/>
            </a:ln>
          </p:spPr>
          <p:style>
            <a:lnRef idx="1">
              <a:srgbClr val="2196F3"/>
            </a:lnRef>
            <a:fillRef idx="0">
              <a:srgbClr val="2196F3"/>
            </a:fillRef>
            <a:effectRef idx="0">
              <a:srgbClr val="2196F3"/>
            </a:effectRef>
            <a:fontRef idx="minor">
              <a:srgbClr val="222222"/>
            </a:fontRef>
          </p:style>
        </p:cxnSp>
      </p:grpSp>
      <p:sp useBgFill="1">
        <p:nvSpPr>
          <p:cNvPr id="54" name="椭圆 53"/>
          <p:cNvSpPr/>
          <p:nvPr>
            <p:custDataLst>
              <p:tags r:id="rId11"/>
            </p:custDataLst>
          </p:nvPr>
        </p:nvSpPr>
        <p:spPr>
          <a:xfrm flipV="1">
            <a:off x="1390746" y="205219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文本框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6275" y="219392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明确活动目的&amp;目标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" name="文本框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86455" y="219392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确定活动形式&amp;流程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3" name="文本框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710805" y="253936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挑选合适营销工具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4" name="文本框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325" y="4001770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评估成本效果预期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5" name="文本框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88235" y="4814570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确定活动宣传物料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6" name="文本框 1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508625" y="480885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甄选活动推广渠道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7" name="文本框 1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340090" y="480885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活动维护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" name="文本框 1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518660" y="3494405"/>
            <a:ext cx="2362200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1600" b="1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Arial" panose="020B0604020202020204" pitchFamily="34" charset="0"/>
              </a:rPr>
              <a:t>想一个吸睛活动主题</a:t>
            </a:r>
            <a:endParaRPr lang="zh-CN" altLang="en-US" sz="1600" b="1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9" name="图片 108" descr="5月培训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20630" y="1833245"/>
            <a:ext cx="1229995" cy="1229995"/>
          </a:xfrm>
          <a:prstGeom prst="rect">
            <a:avLst/>
          </a:prstGeom>
        </p:spPr>
      </p:pic>
      <p:sp>
        <p:nvSpPr>
          <p:cNvPr id="110" name="文本框 109"/>
          <p:cNvSpPr txBox="1"/>
          <p:nvPr/>
        </p:nvSpPr>
        <p:spPr>
          <a:xfrm>
            <a:off x="9809480" y="3092450"/>
            <a:ext cx="1953260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+mn-lt"/>
              </a:rPr>
              <a:t>扫码查看详细讲解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ea"/>
              <a:sym typeface="+mn-lt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3480479" y="5588789"/>
            <a:ext cx="4653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逐步建立活动思维，你也可以做出超级增长的活动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 useBgFill="1">
        <p:nvSpPr>
          <p:cNvPr id="112" name="椭圆 111"/>
          <p:cNvSpPr/>
          <p:nvPr>
            <p:custDataLst>
              <p:tags r:id="rId21"/>
            </p:custDataLst>
          </p:nvPr>
        </p:nvSpPr>
        <p:spPr>
          <a:xfrm flipV="1">
            <a:off x="10661111" y="469697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泪滴形 68"/>
          <p:cNvSpPr/>
          <p:nvPr>
            <p:custDataLst>
              <p:tags r:id="rId22"/>
            </p:custDataLst>
          </p:nvPr>
        </p:nvSpPr>
        <p:spPr>
          <a:xfrm rot="8100000">
            <a:off x="4121829" y="172972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3"/>
            </p:custDataLst>
          </p:nvPr>
        </p:nvSpPr>
        <p:spPr>
          <a:xfrm>
            <a:off x="4101673" y="172225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0" name="椭圆 9"/>
          <p:cNvSpPr/>
          <p:nvPr>
            <p:custDataLst>
              <p:tags r:id="rId24"/>
            </p:custDataLst>
          </p:nvPr>
        </p:nvSpPr>
        <p:spPr>
          <a:xfrm flipV="1">
            <a:off x="4184111" y="206362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泪滴形 68"/>
          <p:cNvSpPr/>
          <p:nvPr>
            <p:custDataLst>
              <p:tags r:id="rId25"/>
            </p:custDataLst>
          </p:nvPr>
        </p:nvSpPr>
        <p:spPr>
          <a:xfrm rot="8100000">
            <a:off x="7457484" y="228915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6"/>
            </p:custDataLst>
          </p:nvPr>
        </p:nvSpPr>
        <p:spPr>
          <a:xfrm>
            <a:off x="7437328" y="228168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3" name="椭圆 12"/>
          <p:cNvSpPr/>
          <p:nvPr>
            <p:custDataLst>
              <p:tags r:id="rId27"/>
            </p:custDataLst>
          </p:nvPr>
        </p:nvSpPr>
        <p:spPr>
          <a:xfrm flipV="1">
            <a:off x="7519766" y="262306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泪滴形 68"/>
          <p:cNvSpPr/>
          <p:nvPr>
            <p:custDataLst>
              <p:tags r:id="rId28"/>
            </p:custDataLst>
          </p:nvPr>
        </p:nvSpPr>
        <p:spPr>
          <a:xfrm rot="8100000">
            <a:off x="5447709" y="306830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9"/>
            </p:custDataLst>
          </p:nvPr>
        </p:nvSpPr>
        <p:spPr>
          <a:xfrm>
            <a:off x="5427553" y="306083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6" name="椭圆 15"/>
          <p:cNvSpPr/>
          <p:nvPr>
            <p:custDataLst>
              <p:tags r:id="rId30"/>
            </p:custDataLst>
          </p:nvPr>
        </p:nvSpPr>
        <p:spPr>
          <a:xfrm flipV="1">
            <a:off x="5509991" y="340220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泪滴形 68"/>
          <p:cNvSpPr/>
          <p:nvPr>
            <p:custDataLst>
              <p:tags r:id="rId31"/>
            </p:custDataLst>
          </p:nvPr>
        </p:nvSpPr>
        <p:spPr>
          <a:xfrm rot="8100000">
            <a:off x="2240324" y="373378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32"/>
            </p:custDataLst>
          </p:nvPr>
        </p:nvSpPr>
        <p:spPr>
          <a:xfrm>
            <a:off x="2220168" y="372631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19" name="椭圆 18"/>
          <p:cNvSpPr/>
          <p:nvPr>
            <p:custDataLst>
              <p:tags r:id="rId33"/>
            </p:custDataLst>
          </p:nvPr>
        </p:nvSpPr>
        <p:spPr>
          <a:xfrm flipV="1">
            <a:off x="2302606" y="406768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泪滴形 68"/>
          <p:cNvSpPr/>
          <p:nvPr>
            <p:custDataLst>
              <p:tags r:id="rId34"/>
            </p:custDataLst>
          </p:nvPr>
        </p:nvSpPr>
        <p:spPr>
          <a:xfrm rot="8100000">
            <a:off x="3500799" y="435671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5"/>
            </p:custDataLst>
          </p:nvPr>
        </p:nvSpPr>
        <p:spPr>
          <a:xfrm>
            <a:off x="3480643" y="434924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23" name="椭圆 22"/>
          <p:cNvSpPr/>
          <p:nvPr>
            <p:custDataLst>
              <p:tags r:id="rId36"/>
            </p:custDataLst>
          </p:nvPr>
        </p:nvSpPr>
        <p:spPr>
          <a:xfrm flipV="1">
            <a:off x="3563081" y="469062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泪滴形 68"/>
          <p:cNvSpPr/>
          <p:nvPr>
            <p:custDataLst>
              <p:tags r:id="rId37"/>
            </p:custDataLst>
          </p:nvPr>
        </p:nvSpPr>
        <p:spPr>
          <a:xfrm rot="8100000">
            <a:off x="6178594" y="4376402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38"/>
            </p:custDataLst>
          </p:nvPr>
        </p:nvSpPr>
        <p:spPr>
          <a:xfrm>
            <a:off x="6158438" y="4368930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38" name="椭圆 37"/>
          <p:cNvSpPr/>
          <p:nvPr>
            <p:custDataLst>
              <p:tags r:id="rId39"/>
            </p:custDataLst>
          </p:nvPr>
        </p:nvSpPr>
        <p:spPr>
          <a:xfrm flipV="1">
            <a:off x="6240876" y="4710308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泪滴形 68"/>
          <p:cNvSpPr/>
          <p:nvPr>
            <p:custDataLst>
              <p:tags r:id="rId40"/>
            </p:custDataLst>
          </p:nvPr>
        </p:nvSpPr>
        <p:spPr>
          <a:xfrm rot="8100000">
            <a:off x="8699544" y="4363067"/>
            <a:ext cx="249342" cy="249342"/>
          </a:xfrm>
          <a:prstGeom prst="teardrop">
            <a:avLst/>
          </a:prstGeom>
          <a:solidFill>
            <a:srgbClr val="FF0000"/>
          </a:solidFill>
          <a:ln>
            <a:noFill/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41"/>
            </p:custDataLst>
          </p:nvPr>
        </p:nvSpPr>
        <p:spPr>
          <a:xfrm>
            <a:off x="8679388" y="4355595"/>
            <a:ext cx="3048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rmAutofit fontScale="92500" lnSpcReduction="20000"/>
          </a:bodyPr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zh-CN" altLang="en-US" sz="16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 useBgFill="1">
        <p:nvSpPr>
          <p:cNvPr id="44" name="椭圆 43"/>
          <p:cNvSpPr/>
          <p:nvPr>
            <p:custDataLst>
              <p:tags r:id="rId42"/>
            </p:custDataLst>
          </p:nvPr>
        </p:nvSpPr>
        <p:spPr>
          <a:xfrm flipV="1">
            <a:off x="8761826" y="4696973"/>
            <a:ext cx="108000" cy="1080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43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55345" y="34734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主题门店物料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营造节日氛围，刺激消费</a:t>
            </a:r>
            <a:endParaRPr lang="zh-CN" altLang="en-US" sz="2000" b="1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1791970"/>
            <a:ext cx="2735580" cy="3272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495" y="1991360"/>
            <a:ext cx="4826000" cy="3063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20" y="2219325"/>
            <a:ext cx="3685540" cy="2816860"/>
          </a:xfrm>
          <a:prstGeom prst="rect">
            <a:avLst/>
          </a:prstGeom>
        </p:spPr>
      </p:pic>
      <p:sp>
        <p:nvSpPr>
          <p:cNvPr id="6" name="TextBox 2"/>
          <p:cNvSpPr txBox="1"/>
          <p:nvPr>
            <p:custDataLst>
              <p:tags r:id="rId4"/>
            </p:custDataLst>
          </p:nvPr>
        </p:nvSpPr>
        <p:spPr>
          <a:xfrm>
            <a:off x="989965" y="5685155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物料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74395" y="34226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主题门店物料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营造节日氛围，刺激消费</a:t>
            </a:r>
            <a:endParaRPr lang="zh-CN" altLang="en-US" sz="2000" b="1" dirty="0">
              <a:solidFill>
                <a:srgbClr val="EC243A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0210" y="1588770"/>
            <a:ext cx="2557780" cy="4496435"/>
          </a:xfrm>
          <a:prstGeom prst="rect">
            <a:avLst/>
          </a:prstGeom>
        </p:spPr>
      </p:pic>
      <p:sp>
        <p:nvSpPr>
          <p:cNvPr id="12" name="TextBox 2"/>
          <p:cNvSpPr txBox="1"/>
          <p:nvPr>
            <p:custDataLst>
              <p:tags r:id="rId2"/>
            </p:custDataLst>
          </p:nvPr>
        </p:nvSpPr>
        <p:spPr>
          <a:xfrm>
            <a:off x="6115050" y="6244590"/>
            <a:ext cx="634047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物料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</a:t>
            </a:r>
            <a:endParaRPr lang="zh-CN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5" y="2226945"/>
            <a:ext cx="3994150" cy="3291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20" y="864235"/>
            <a:ext cx="1442085" cy="5851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50" y="1588770"/>
            <a:ext cx="2550795" cy="4495800"/>
          </a:xfrm>
          <a:prstGeom prst="rect">
            <a:avLst/>
          </a:prstGeom>
        </p:spPr>
      </p:pic>
      <p:pic>
        <p:nvPicPr>
          <p:cNvPr id="24" name="图片 23" descr="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845820" y="396875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教你快速输出海报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文案</a:t>
            </a:r>
            <a:endParaRPr lang="zh-CN" altLang="en-US" sz="2000" b="1" dirty="0">
              <a:solidFill>
                <a:srgbClr val="D12325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02180" y="1645920"/>
            <a:ext cx="6904355" cy="3495675"/>
            <a:chOff x="4539" y="3091"/>
            <a:chExt cx="10873" cy="5505"/>
          </a:xfrm>
        </p:grpSpPr>
        <p:sp>
          <p:nvSpPr>
            <p:cNvPr id="3" name="TextBox 2"/>
            <p:cNvSpPr txBox="1"/>
            <p:nvPr>
              <p:custDataLst>
                <p:tags r:id="rId1"/>
              </p:custDataLst>
            </p:nvPr>
          </p:nvSpPr>
          <p:spPr>
            <a:xfrm>
              <a:off x="5427" y="3091"/>
              <a:ext cx="9985" cy="5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defRPr/>
              </a:pPr>
              <a:r>
                <a:rPr lang="zh-CN" altLang="en-US" sz="2400" spc="150" dirty="0">
                  <a:solidFill>
                    <a:srgbClr val="EC243A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会打字就能用的作图软件</a:t>
              </a:r>
              <a:endPara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323" y="3816"/>
              <a:ext cx="9844" cy="23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altLang="en-US" sz="2000" b="1" spc="200">
                  <a:solidFill>
                    <a:srgbClr val="0B0E4F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创客贴</a:t>
              </a:r>
              <a:r>
                <a:rPr lang="zh-CN" altLang="en-US" sz="2000" b="1" spc="20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：</a:t>
              </a:r>
              <a:r>
                <a:rPr lang="zh-CN" altLang="en-US" sz="200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  <a:hlinkClick r:id="rId2" action="ppaction://hlinkfile"/>
                </a:rPr>
                <a:t>https://www.chuangkit.com/</a:t>
              </a:r>
              <a:endParaRPr lang="zh-CN" altLang="en-US" sz="200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  <a:p>
              <a:pPr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000" b="1" spc="200">
                  <a:solidFill>
                    <a:srgbClr val="0B0E4F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稿定设计</a:t>
              </a:r>
              <a:r>
                <a:rPr lang="zh-CN" altLang="en-US" sz="2000" b="1" spc="200"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：</a:t>
              </a:r>
              <a:r>
                <a:rPr lang="zh-CN" altLang="en-US" sz="200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  <a:hlinkClick r:id="rId3" action="ppaction://hlinkfile"/>
                </a:rPr>
                <a:t>https://www.gaoding.com/</a:t>
              </a:r>
              <a:endParaRPr lang="zh-CN" altLang="en-US" sz="2000"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  <a:hlinkClick r:id="rId3" action="ppaction://hlinkfile"/>
              </a:endParaRPr>
            </a:p>
            <a:p>
              <a:pPr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000" b="1" spc="200">
                  <a:solidFill>
                    <a:srgbClr val="0B0E4F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图怪兽</a:t>
              </a:r>
              <a:r>
                <a:rPr lang="zh-CN" altLang="en-US" sz="2000" b="1" spc="200"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：</a:t>
              </a:r>
              <a:r>
                <a:rPr lang="zh-CN" altLang="en-US" sz="200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  <a:hlinkClick r:id="rId4" action="ppaction://hlinkfile"/>
                </a:rPr>
                <a:t>https://818ps.com/</a:t>
              </a:r>
              <a:endParaRPr lang="zh-CN" altLang="en-US" sz="20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" name="TextBox 2"/>
            <p:cNvSpPr txBox="1"/>
            <p:nvPr>
              <p:custDataLst>
                <p:tags r:id="rId5"/>
              </p:custDataLst>
            </p:nvPr>
          </p:nvSpPr>
          <p:spPr>
            <a:xfrm>
              <a:off x="5326" y="7036"/>
              <a:ext cx="9985" cy="5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defRPr/>
              </a:pPr>
              <a:r>
                <a:rPr lang="zh-CN" altLang="en-US" sz="2400" b="1" spc="150" dirty="0">
                  <a:solidFill>
                    <a:srgbClr val="EC243A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lt"/>
                </a:rPr>
                <a:t>不会写文案，来这里找灵感</a:t>
              </a:r>
              <a:endPara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326" y="7725"/>
              <a:ext cx="9841" cy="8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altLang="en-US" sz="2000" b="1" spc="200">
                  <a:solidFill>
                    <a:srgbClr val="0B0E4F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+mj-cs"/>
                  <a:sym typeface="Arial" panose="020B0604020202020204" pitchFamily="34" charset="0"/>
                </a:rPr>
                <a:t>搜狗微信搜索：</a:t>
              </a:r>
              <a:r>
                <a:rPr lang="zh-CN" altLang="en-US" sz="2000">
                  <a:latin typeface="思源黑体 CN Normal" panose="020B0400000000000000" charset="-122"/>
                  <a:ea typeface="思源黑体 CN Normal" panose="020B0400000000000000" charset="-122"/>
                  <a:sym typeface="Arial" panose="020B0604020202020204" pitchFamily="34" charset="0"/>
                  <a:hlinkClick r:id="rId6" action="ppaction://hlinkfile"/>
                </a:rPr>
                <a:t>https://weixin.sogou.com/</a:t>
              </a:r>
              <a:endParaRPr lang="zh-CN" altLang="en-US" sz="2000" b="1" spc="2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+mj-cs"/>
                <a:sym typeface="Arial" panose="020B0604020202020204" pitchFamily="34" charset="0"/>
              </a:endParaRPr>
            </a:p>
          </p:txBody>
        </p:sp>
        <p:pic>
          <p:nvPicPr>
            <p:cNvPr id="4" name="图片 3" descr="标签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9" y="3166"/>
              <a:ext cx="650" cy="650"/>
            </a:xfrm>
            <a:prstGeom prst="rect">
              <a:avLst/>
            </a:prstGeom>
          </p:spPr>
        </p:pic>
        <p:pic>
          <p:nvPicPr>
            <p:cNvPr id="6" name="图片 5" descr="标签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73" y="7075"/>
              <a:ext cx="650" cy="650"/>
            </a:xfrm>
            <a:prstGeom prst="rect">
              <a:avLst/>
            </a:prstGeom>
          </p:spPr>
        </p:pic>
      </p:grp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7" name="圆角矩形 6"/>
          <p:cNvSpPr/>
          <p:nvPr>
            <p:custDataLst>
              <p:tags r:id="rId9"/>
            </p:custDataLst>
          </p:nvPr>
        </p:nvSpPr>
        <p:spPr>
          <a:xfrm>
            <a:off x="275590" y="0"/>
            <a:ext cx="494665" cy="75565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1培训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6635" b="2063"/>
          <a:stretch>
            <a:fillRect/>
          </a:stretch>
        </p:blipFill>
        <p:spPr>
          <a:xfrm>
            <a:off x="0" y="-150495"/>
            <a:ext cx="12191365" cy="699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37559" y="2370003"/>
            <a:ext cx="55168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四、如何看问题</a:t>
            </a:r>
            <a:endParaRPr lang="zh-CN" sz="60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570" y="4915535"/>
            <a:ext cx="1037590" cy="23114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194685" y="3557270"/>
            <a:ext cx="5735955" cy="40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0560" y="3582670"/>
            <a:ext cx="5643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defRPr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商家微商店运营</a:t>
            </a:r>
            <a:r>
              <a:rPr lang="en-US" altLang="zh-CN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诊断</a:t>
            </a:r>
            <a:r>
              <a:rPr lang="en-US" altLang="zh-CN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合集</a:t>
            </a:r>
            <a:endParaRPr lang="zh-CN" altLang="en-US" sz="16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86948" y="4133850"/>
            <a:ext cx="2824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绕过别人踩</a:t>
            </a: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lt"/>
              </a:rPr>
              <a:t>过的坑，快速提升</a:t>
            </a:r>
            <a:endParaRPr lang="zh-CN" altLang="en-US" sz="16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pic>
        <p:nvPicPr>
          <p:cNvPr id="4" name="图片 3" descr="思迅微商店运营常见问题合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" y="-17145"/>
            <a:ext cx="10520680" cy="69303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497205" y="827405"/>
            <a:ext cx="10731500" cy="44488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</a:pPr>
            <a:r>
              <a:rPr lang="zh-CN" altLang="zh-CN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如何分析数据</a:t>
            </a:r>
            <a:endParaRPr lang="zh-CN" altLang="zh-CN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zh-CN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一、进来商城的人多不多</a:t>
            </a:r>
            <a:r>
              <a: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：</a:t>
            </a:r>
            <a:r>
              <a:rPr lang="zh-CN" altLang="zh-CN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不多就是曝光度不够，要增加宣传力度 </a:t>
            </a:r>
            <a:r>
              <a:rPr lang="en-US" altLang="zh-CN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zh-CN" altLang="zh-CN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（查看位置：数据状况）</a:t>
            </a:r>
            <a:endParaRPr lang="zh-CN" altLang="zh-CN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二、进来人，但是参与不多：活动力度问题</a:t>
            </a:r>
            <a:r>
              <a:rPr lang="en-US" altLang="zh-CN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</a:t>
            </a:r>
            <a:r>
              <a: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（查看位置：调整赠品或者增加赠送力度）</a:t>
            </a:r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三、选品问题：更换产品，使用销量高的引流品（查看位置：</a:t>
            </a:r>
            <a:r>
              <a: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看线下的商品销量排行</a:t>
            </a:r>
            <a:r>
              <a: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）</a:t>
            </a:r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四、进入消费者行为渠道分析（查看位置：小程序后台</a:t>
            </a:r>
            <a:r>
              <a:rPr lang="en-US" altLang="zh-CN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</a:t>
            </a:r>
            <a:r>
              <a: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数据分析</a:t>
            </a:r>
            <a:r>
              <a:rPr lang="en-US" altLang="zh-CN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--WE</a:t>
            </a:r>
            <a:r>
              <a:rPr lang="zh-CN" altLang="en-US" sz="20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分析）</a:t>
            </a:r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902335" y="252730"/>
            <a:ext cx="70485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微商店行业案例一览</a:t>
            </a:r>
            <a:r>
              <a:rPr lang="en-US" altLang="zh-CN" sz="2800" b="1" dirty="0">
                <a:solidFill>
                  <a:schemeClr val="tx1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—</a:t>
            </a:r>
            <a:r>
              <a:rPr lang="zh-CN" altLang="en-US" sz="2000" b="1" dirty="0">
                <a:solidFill>
                  <a:srgbClr val="D12325"/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跟优秀商家学运营</a:t>
            </a:r>
            <a:endParaRPr lang="zh-CN" altLang="en-US" sz="2000" b="1" dirty="0">
              <a:solidFill>
                <a:srgbClr val="D12325"/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2" name="图片 1" descr="烘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4090" y="2471420"/>
            <a:ext cx="1764665" cy="1764665"/>
          </a:xfrm>
          <a:prstGeom prst="rect">
            <a:avLst/>
          </a:prstGeom>
        </p:spPr>
      </p:pic>
      <p:pic>
        <p:nvPicPr>
          <p:cNvPr id="4" name="图片 3" descr="酒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070" y="2504440"/>
            <a:ext cx="1688465" cy="1682750"/>
          </a:xfrm>
          <a:prstGeom prst="rect">
            <a:avLst/>
          </a:prstGeom>
        </p:spPr>
      </p:pic>
      <p:pic>
        <p:nvPicPr>
          <p:cNvPr id="5" name="图片 4" descr="C:\Users\xiongyt\Desktop\案例\美妆：50014973空港美妆KG.png美妆：50014973空港美妆K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78458" y="2559685"/>
            <a:ext cx="1558925" cy="1558925"/>
          </a:xfrm>
          <a:prstGeom prst="rect">
            <a:avLst/>
          </a:prstGeom>
        </p:spPr>
      </p:pic>
      <p:pic>
        <p:nvPicPr>
          <p:cNvPr id="7" name="图片 6" descr="母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505" y="2437765"/>
            <a:ext cx="1740535" cy="1748790"/>
          </a:xfrm>
          <a:prstGeom prst="rect">
            <a:avLst/>
          </a:prstGeom>
        </p:spPr>
      </p:pic>
      <p:pic>
        <p:nvPicPr>
          <p:cNvPr id="8" name="图片 7" descr="C:\Users\xiongyt\Desktop\案例\商超：50002695啁末食光.png商超：50002695啁末食光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8200" y="2530475"/>
            <a:ext cx="1558925" cy="15589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69670" y="4186555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商超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07030" y="417703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母婴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34560" y="415671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生鲜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91935" y="415671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烘焙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36280" y="4156710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美妆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092055" y="4137025"/>
            <a:ext cx="939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>
                <a:latin typeface="思源黑体 CN Normal" panose="020B0400000000000000" charset="-122"/>
                <a:ea typeface="思源黑体 CN Normal" panose="020B0400000000000000" charset="-122"/>
              </a:rPr>
              <a:t>酒饮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4" name="图片 23" descr="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930" y="41275"/>
            <a:ext cx="1999615" cy="44894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9210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040" y="2438400"/>
            <a:ext cx="1797685" cy="1797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87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7385" y="3666490"/>
            <a:ext cx="553720" cy="553720"/>
          </a:xfrm>
          <a:prstGeom prst="rect">
            <a:avLst/>
          </a:prstGeom>
        </p:spPr>
      </p:pic>
      <p:pic>
        <p:nvPicPr>
          <p:cNvPr id="89" name="图片 88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85" y="1623060"/>
            <a:ext cx="414020" cy="414020"/>
          </a:xfrm>
          <a:prstGeom prst="rect">
            <a:avLst/>
          </a:prstGeom>
        </p:spPr>
      </p:pic>
      <p:pic>
        <p:nvPicPr>
          <p:cNvPr id="91" name="图片 9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20" y="1779270"/>
            <a:ext cx="457200" cy="457200"/>
          </a:xfrm>
          <a:prstGeom prst="rect">
            <a:avLst/>
          </a:prstGeom>
        </p:spPr>
      </p:pic>
      <p:pic>
        <p:nvPicPr>
          <p:cNvPr id="6" name="图片 5" descr="小程序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1718945"/>
            <a:ext cx="554990" cy="554990"/>
          </a:xfrm>
          <a:prstGeom prst="rect">
            <a:avLst/>
          </a:prstGeom>
        </p:spPr>
      </p:pic>
      <p:pic>
        <p:nvPicPr>
          <p:cNvPr id="7" name="图片 6" descr="房子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3155" y="5045075"/>
            <a:ext cx="676275" cy="676275"/>
          </a:xfrm>
          <a:prstGeom prst="rect">
            <a:avLst/>
          </a:prstGeom>
        </p:spPr>
      </p:pic>
      <p:pic>
        <p:nvPicPr>
          <p:cNvPr id="11" name="图片 10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45" y="3361055"/>
            <a:ext cx="628650" cy="62865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350760" y="2352040"/>
            <a:ext cx="2316480" cy="2517775"/>
          </a:xfrm>
          <a:prstGeom prst="rect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Bold" panose="020B0800000000000000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329180" y="2352040"/>
            <a:ext cx="2518410" cy="2518410"/>
          </a:xfrm>
          <a:prstGeom prst="ellipse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cs typeface="思源黑体 CN Bold" panose="020B08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73605" y="5187950"/>
            <a:ext cx="2947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思迅微商店公众号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获取微商店最新讯息</a:t>
            </a:r>
            <a:endParaRPr lang="en-US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743710" y="2301240"/>
            <a:ext cx="8820150" cy="2752725"/>
          </a:xfrm>
          <a:prstGeom prst="roundRect">
            <a:avLst/>
          </a:prstGeom>
          <a:gradFill>
            <a:gsLst>
              <a:gs pos="100000">
                <a:srgbClr val="FE4444">
                  <a:alpha val="92000"/>
                </a:srgbClr>
              </a:gs>
              <a:gs pos="100000">
                <a:srgbClr val="832B2B"/>
              </a:gs>
            </a:gsLst>
            <a:lin ang="0" scaled="0"/>
          </a:gra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085840" y="5135245"/>
            <a:ext cx="51492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识别小程序码</a:t>
            </a:r>
            <a:endParaRPr lang="zh-CN" altLang="zh-CN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zh-CN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体验思迅微商店</a:t>
            </a:r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12870" y="1022350"/>
            <a:ext cx="43656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THANKS!</a:t>
            </a:r>
            <a:endParaRPr lang="en-US" altLang="zh-CN" sz="60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 descr="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930" y="142240"/>
            <a:ext cx="1999615" cy="448945"/>
          </a:xfrm>
          <a:prstGeom prst="rect">
            <a:avLst/>
          </a:prstGeom>
        </p:spPr>
      </p:pic>
      <p:pic>
        <p:nvPicPr>
          <p:cNvPr id="23" name="图片 22" descr="微商店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25" y="2632075"/>
            <a:ext cx="2068830" cy="20688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454900" y="2471420"/>
            <a:ext cx="2390140" cy="2390140"/>
            <a:chOff x="4038" y="3892"/>
            <a:chExt cx="3764" cy="3764"/>
          </a:xfrm>
        </p:grpSpPr>
        <p:sp>
          <p:nvSpPr>
            <p:cNvPr id="3" name="椭圆 2"/>
            <p:cNvSpPr/>
            <p:nvPr/>
          </p:nvSpPr>
          <p:spPr>
            <a:xfrm>
              <a:off x="4038" y="3892"/>
              <a:ext cx="3765" cy="37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7" name="图片 26" descr="小程序码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8" y="4156"/>
              <a:ext cx="3264" cy="3264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329180" y="6243955"/>
            <a:ext cx="943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【思迅微商店】公众号后台回复关键词【</a:t>
            </a:r>
            <a:r>
              <a:rPr lang="zh-CN" altLang="zh-CN" b="1" spc="150" dirty="0">
                <a:solidFill>
                  <a:srgbClr val="EC243A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功能解说</a:t>
            </a:r>
            <a:r>
              <a:rPr lang="zh-CN" altLang="zh-CN" b="1" spc="150" dirty="0">
                <a:latin typeface="思源黑体 CN Normal" panose="020B0400000000000000" charset="-122"/>
                <a:ea typeface="思源黑体 CN Normal" panose="020B0400000000000000" charset="-122"/>
                <a:cs typeface="思源黑体 CN Bold" panose="020B0800000000000000" charset="-122"/>
                <a:sym typeface="+mn-lt"/>
              </a:rPr>
              <a:t>】获取本课程文件</a:t>
            </a:r>
            <a:endParaRPr lang="en-US" altLang="zh-CN" b="1" spc="150" dirty="0">
              <a:latin typeface="思源黑体 CN Normal" panose="020B0400000000000000" charset="-122"/>
              <a:ea typeface="思源黑体 CN Normal" panose="020B0400000000000000" charset="-122"/>
              <a:cs typeface="思源黑体 CN Bold" panose="020B08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467995" y="555625"/>
          <a:ext cx="11259185" cy="6099810"/>
        </p:xfrm>
        <a:graphic>
          <a:graphicData uri="http://schemas.openxmlformats.org/drawingml/2006/table">
            <a:tbl>
              <a:tblPr firstRow="1" lastRow="1" bandRow="1">
                <a:tableStyleId>{EA61A480-28E3-4BE2-85CA-0F5A14514A7E}</a:tableStyleId>
              </a:tblPr>
              <a:tblGrid>
                <a:gridCol w="1136015"/>
                <a:gridCol w="5084445"/>
                <a:gridCol w="5038725"/>
              </a:tblGrid>
              <a:tr h="487680">
                <a:tc gridSpan="3">
                  <a:txBody>
                    <a:bodyPr/>
                    <a:p>
                      <a:pPr lvl="1" algn="ctr"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注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</a:t>
                      </a:r>
                      <a:r>
                        <a:rPr lang="zh-CN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册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</a:t>
                      </a:r>
                      <a:r>
                        <a:rPr lang="zh-CN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有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</a:t>
                      </a:r>
                      <a:r>
                        <a:rPr lang="zh-CN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礼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 </a:t>
                      </a:r>
                      <a:r>
                        <a:rPr lang="zh-CN" altLang="en-US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与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 </a:t>
                      </a:r>
                      <a:r>
                        <a:rPr 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分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</a:t>
                      </a:r>
                      <a:r>
                        <a:rPr 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享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</a:t>
                      </a:r>
                      <a:r>
                        <a:rPr 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有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</a:t>
                      </a:r>
                      <a:r>
                        <a:rPr 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礼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 </a:t>
                      </a:r>
                      <a:r>
                        <a:rPr lang="zh-CN" altLang="en-US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区</a:t>
                      </a:r>
                      <a:r>
                        <a:rPr lang="en-US" altLang="zh-CN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  </a:t>
                      </a:r>
                      <a:r>
                        <a:rPr lang="zh-CN" altLang="en-US" sz="2400" dirty="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别</a:t>
                      </a:r>
                      <a:endParaRPr lang="zh-CN" altLang="en-US" sz="2400" spc="150" dirty="0"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42164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 b="1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2000" b="1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注册有礼</a:t>
                      </a:r>
                      <a:endParaRPr lang="zh-CN" sz="2000" b="1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2000" b="1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分享有礼</a:t>
                      </a:r>
                      <a:endParaRPr lang="zh-CN" sz="2000" b="1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/>
                </a:tc>
              </a:tr>
              <a:tr h="1370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特点</a:t>
                      </a: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顾客扫码，自助开卡成为会员</a:t>
                      </a:r>
                      <a:endParaRPr lang="zh-CN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  <a:p>
                      <a:pPr>
                        <a:buNone/>
                      </a:pPr>
                      <a:r>
                        <a:rPr lang="zh-CN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为了拉新，吸引顾客快速开卡</a:t>
                      </a:r>
                      <a:endParaRPr lang="zh-CN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想让老顾客介绍新顾客来参与活动，</a:t>
                      </a:r>
                      <a:endParaRPr lang="zh-CN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  <a:p>
                      <a:pPr>
                        <a:buNone/>
                      </a:pPr>
                      <a:r>
                        <a:rPr lang="zh-CN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老顾客分享任何连接给别人，别人注册后，</a:t>
                      </a:r>
                      <a:endParaRPr lang="zh-CN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  <a:p>
                      <a:pPr>
                        <a:buNone/>
                      </a:pPr>
                      <a:r>
                        <a:rPr lang="zh-CN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老顾客即可获得奖励。</a:t>
                      </a:r>
                      <a:endParaRPr lang="zh-CN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 anchorCtr="0"/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区别</a:t>
                      </a: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注册或者绑定成功即可获得奖励</a:t>
                      </a:r>
                      <a:endParaRPr lang="zh-CN" altLang="zh-CN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老客户分享给别人，别人必须注册成为会员</a:t>
                      </a:r>
                      <a:endParaRPr lang="zh-CN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 anchorCtr="0"/>
                </a:tc>
              </a:tr>
              <a:tr h="23374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适合场景</a:t>
                      </a: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快速将到店顾客留存线上，建立商户私域会员池。</a:t>
                      </a: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latin typeface="思源宋体 CN" panose="02020400000000000000" charset="-122"/>
                          <a:ea typeface="思源宋体 CN" panose="02020400000000000000" charset="-122"/>
                        </a:rPr>
                        <a:t>通过线上建立与顾客的连接，商户可向顾客开启电子券、储值有礼、积分兑换等多种活跃会员的活动，顾客扫码进入商户小程序可参与会员活动，了解门店商品活动信息，进而带动门店消费。</a:t>
                      </a: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lnSpc>
                          <a:spcPct val="110000"/>
                        </a:lnSpc>
                        <a:buNone/>
                      </a:pP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一般都会结合注册有礼活动同时使用</a:t>
                      </a: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>
                          <a:latin typeface="思源宋体 CN" panose="02020400000000000000" charset="-122"/>
                          <a:ea typeface="思源宋体 CN" panose="02020400000000000000" charset="-122"/>
                          <a:cs typeface="思源宋体 CN" panose="02020400000000000000" charset="-122"/>
                        </a:rPr>
                        <a:t>例如：开启分享有礼送优惠券，每成功邀请1名新客注册会员，即可享受优惠券奖励，邀请注册会员越多，享受优惠券奖励越多。</a:t>
                      </a: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  <a:p>
                      <a:pPr>
                        <a:lnSpc>
                          <a:spcPct val="110000"/>
                        </a:lnSpc>
                        <a:buNone/>
                      </a:pPr>
                      <a:endParaRPr lang="zh-CN" altLang="en-US" sz="1800">
                        <a:latin typeface="思源宋体 CN" panose="02020400000000000000" charset="-122"/>
                        <a:ea typeface="思源宋体 CN" panose="02020400000000000000" charset="-122"/>
                        <a:cs typeface="思源宋体 CN" panose="02020400000000000000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1907" y="-635"/>
            <a:ext cx="12213590" cy="68592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38904" y="1425758"/>
            <a:ext cx="3916680" cy="82994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48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解决哪些场景</a:t>
            </a:r>
            <a:endParaRPr lang="zh-CN" altLang="en-US" sz="48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564640" y="358584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7" name="矩形: 圆角 9"/>
          <p:cNvSpPr/>
          <p:nvPr/>
        </p:nvSpPr>
        <p:spPr>
          <a:xfrm>
            <a:off x="3976370" y="314261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8" name="矩形: 圆角 9"/>
          <p:cNvSpPr/>
          <p:nvPr/>
        </p:nvSpPr>
        <p:spPr>
          <a:xfrm>
            <a:off x="6515735" y="314261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9" name="矩形: 圆角 9"/>
          <p:cNvSpPr/>
          <p:nvPr/>
        </p:nvSpPr>
        <p:spPr>
          <a:xfrm>
            <a:off x="9085580" y="3585845"/>
            <a:ext cx="1415415" cy="15036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  <a:reflection stA="51000" endPos="7000" dist="635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64684" y="4334664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商城没人气？</a:t>
            </a:r>
            <a:endParaRPr lang="zh-CN" altLang="en-US" sz="16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会员少？</a:t>
            </a:r>
            <a:endParaRPr lang="zh-CN" altLang="en-US" sz="1600" dirty="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997369" y="3933344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快速吸引顾客</a:t>
            </a:r>
            <a:b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</a:b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成为会员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46894" y="3887624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锁定顾客</a:t>
            </a:r>
            <a:endParaRPr lang="zh-CN" altLang="en-US" sz="1600" dirty="0"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让散客变老客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97689" y="4322599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扫码成为会员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操作简单</a:t>
            </a:r>
            <a:endParaRPr lang="zh-CN" altLang="en-US" sz="1600" dirty="0">
              <a:solidFill>
                <a:schemeClr val="tx1"/>
              </a:solidFill>
              <a:uFillTx/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19" name="图片 18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395" y="255905"/>
            <a:ext cx="1616710" cy="360045"/>
          </a:xfrm>
          <a:prstGeom prst="rect">
            <a:avLst/>
          </a:prstGeom>
        </p:spPr>
      </p:pic>
      <p:cxnSp>
        <p:nvCxnSpPr>
          <p:cNvPr id="2" name="直接连接符 1"/>
          <p:cNvCxnSpPr>
            <a:stCxn id="10" idx="2"/>
            <a:endCxn id="10" idx="2"/>
          </p:cNvCxnSpPr>
          <p:nvPr/>
        </p:nvCxnSpPr>
        <p:spPr>
          <a:xfrm>
            <a:off x="2272665" y="50895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重点人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950" y="3383915"/>
            <a:ext cx="514350" cy="514350"/>
          </a:xfrm>
          <a:prstGeom prst="rect">
            <a:avLst/>
          </a:prstGeom>
        </p:spPr>
      </p:pic>
      <p:pic>
        <p:nvPicPr>
          <p:cNvPr id="16" name="图片 15" descr="一袋钱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0075" y="3270250"/>
            <a:ext cx="564515" cy="564515"/>
          </a:xfrm>
          <a:prstGeom prst="rect">
            <a:avLst/>
          </a:prstGeom>
        </p:spPr>
      </p:pic>
      <p:pic>
        <p:nvPicPr>
          <p:cNvPr id="17" name="图片 16" descr="盈利小结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5795" y="3653155"/>
            <a:ext cx="681355" cy="681355"/>
          </a:xfrm>
          <a:prstGeom prst="rect">
            <a:avLst/>
          </a:prstGeom>
        </p:spPr>
      </p:pic>
      <p:pic>
        <p:nvPicPr>
          <p:cNvPr id="18" name="图片 17" descr="会员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72295" y="3693795"/>
            <a:ext cx="552450" cy="552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1培训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6635" b="2063"/>
          <a:stretch>
            <a:fillRect/>
          </a:stretch>
        </p:blipFill>
        <p:spPr>
          <a:xfrm>
            <a:off x="0" y="-150495"/>
            <a:ext cx="12191365" cy="699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93109" y="2370003"/>
            <a:ext cx="56057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0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一、</a:t>
            </a:r>
            <a:r>
              <a:rPr lang="zh-CN" sz="60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注册有礼</a:t>
            </a:r>
            <a:r>
              <a:rPr lang="zh-CN" sz="60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篇</a:t>
            </a:r>
            <a:endParaRPr lang="zh-CN" sz="60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670" y="1323975"/>
            <a:ext cx="4355465" cy="97028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194685" y="3557270"/>
            <a:ext cx="5735955" cy="40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0604" y="3582824"/>
            <a:ext cx="566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solidFill>
                  <a:schemeClr val="tx1"/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甄选真正拉动商家增长的方案，驱动所有微商店商家成功运营</a:t>
            </a:r>
            <a:endParaRPr sz="1600" dirty="0">
              <a:solidFill>
                <a:schemeClr val="tx1"/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8140" y="4757420"/>
            <a:ext cx="16205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思迅</a:t>
            </a:r>
            <a:r>
              <a:rPr lang="en-US" altLang="zh-CN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O2O</a:t>
            </a: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事业部</a:t>
            </a:r>
            <a:endParaRPr lang="zh-CN" altLang="en-US" sz="16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注册有礼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50" descr="2a9106ce3658bc8828885088e453ed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" y="1423035"/>
            <a:ext cx="2677795" cy="4559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070610" y="6149975"/>
            <a:ext cx="228790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微商店自动生成注册海报</a:t>
            </a:r>
            <a:endParaRPr lang="zh-CN" altLang="en-US" sz="14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3708400" y="1423670"/>
          <a:ext cx="8049260" cy="461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5095"/>
                <a:gridCol w="6654165"/>
              </a:tblGrid>
              <a:tr h="56896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活动主题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宠粉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|</a:t>
                      </a:r>
                      <a:r>
                        <a:rPr lang="zh-CN" altLang="en-US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注册会员，送全场无门槛券！</a:t>
                      </a:r>
                      <a:endParaRPr lang="zh-CN" altLang="en-US" sz="1800" b="0">
                        <a:solidFill>
                          <a:srgbClr val="D12325"/>
                        </a:solidFill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96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60000"/>
                        </a:lnSpc>
                        <a:buNone/>
                      </a:pPr>
                      <a:r>
                        <a:rPr 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微商店后台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注册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/</a:t>
                      </a:r>
                      <a:r>
                        <a:rPr lang="zh-CN" altLang="en-US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绑定</a:t>
                      </a:r>
                      <a:r>
                        <a:rPr 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有礼</a:t>
                      </a:r>
                      <a:endParaRPr lang="zh-CN" altLang="zh-CN" sz="1800" b="0">
                        <a:solidFill>
                          <a:srgbClr val="D12325"/>
                        </a:solidFill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487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活动时间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借助活动营销，如：</a:t>
                      </a:r>
                      <a:r>
                        <a:rPr lang="en-US" alt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日开始，长期有效</a:t>
                      </a:r>
                      <a:r>
                        <a:rPr lang="en-US" alt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 </a:t>
                      </a:r>
                      <a:r>
                        <a:rPr lang="zh-CN" altLang="en-US" sz="18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（借势五一为活动造势）</a:t>
                      </a:r>
                      <a:endParaRPr lang="zh-CN" altLang="en-US" sz="18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9515">
                <a:tc>
                  <a:txBody>
                    <a:bodyPr/>
                    <a:p>
                      <a:pPr indent="0" algn="ctr">
                        <a:lnSpc>
                          <a:spcPct val="230000"/>
                        </a:lnSpc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活动形式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门店消费</a:t>
                      </a:r>
                      <a:r>
                        <a:rPr lang="en-US" alt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/</a:t>
                      </a:r>
                      <a:r>
                        <a:rPr lang="zh-CN" altLang="en-US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进入微商店，凡注册会员即送</a:t>
                      </a:r>
                      <a:r>
                        <a:rPr lang="en-US" alt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元全场无</a:t>
                      </a:r>
                      <a:r>
                        <a:rPr lang="en-US" alt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   </a:t>
                      </a:r>
                      <a:r>
                        <a:rPr lang="zh-CN" altLang="en-US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门槛券</a:t>
                      </a:r>
                      <a:endParaRPr lang="zh-CN" altLang="en-US" sz="180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altLang="zh-CN" sz="18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*</a:t>
                      </a:r>
                      <a:r>
                        <a:rPr lang="zh-CN" altLang="en-US" sz="1800">
                          <a:effectLst/>
                          <a:latin typeface="思源黑体 CN Normal" panose="020B0400000000000000" charset="-122"/>
                          <a:ea typeface="思源黑体 CN Normal" panose="020B0400000000000000" charset="-122"/>
                          <a:cs typeface="思源黑体 CN Normal" panose="020B0400000000000000" charset="-122"/>
                          <a:sym typeface="+mn-ea"/>
                        </a:rPr>
                        <a:t>券线上线下均可使用，且仅限注册门店使用</a:t>
                      </a:r>
                      <a:endParaRPr lang="zh-CN" altLang="en-US" sz="1800" b="0">
                        <a:effectLst/>
                        <a:latin typeface="思源黑体 CN Normal" panose="020B0400000000000000" charset="-122"/>
                        <a:ea typeface="思源黑体 CN Normal" panose="020B0400000000000000" charset="-122"/>
                        <a:cs typeface="思源黑体 CN Normal" panose="020B04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14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导购话术</a:t>
                      </a:r>
                      <a:endParaRPr lang="zh-CN" altLang="en-US" sz="1800" b="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注册会员送你</a:t>
                      </a:r>
                      <a:r>
                        <a:rPr lang="en-US" alt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元无门槛券，注册成功现在就能领券使用</a:t>
                      </a:r>
                      <a:r>
                        <a:rPr lang="en-US" altLang="zh-CN" sz="1800"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~</a:t>
                      </a:r>
                      <a:endParaRPr lang="en-US" altLang="zh-CN" sz="1800" b="0">
                        <a:effectLst/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27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适用行业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商超、生鲜、烘焙、母婴、美妆</a:t>
                      </a:r>
                      <a:r>
                        <a:rPr 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、服装</a:t>
                      </a: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等全行业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注册有礼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43"/>
          <p:cNvPicPr>
            <a:picLocks noChangeAspect="1"/>
          </p:cNvPicPr>
          <p:nvPr/>
        </p:nvPicPr>
        <p:blipFill>
          <a:blip r:embed="rId3"/>
          <a:srcRect t="7593" r="130" b="328"/>
          <a:stretch>
            <a:fillRect/>
          </a:stretch>
        </p:blipFill>
        <p:spPr>
          <a:xfrm>
            <a:off x="474980" y="1833563"/>
            <a:ext cx="6822440" cy="3475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474980" y="5378450"/>
            <a:ext cx="926147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注册有礼设置路径：微商店管理后台</a:t>
            </a:r>
            <a:r>
              <a:rPr lang="en-US" altLang="zh-CN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注册有礼</a:t>
            </a:r>
            <a:endParaRPr lang="zh-CN" altLang="en-US" sz="16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endParaRPr lang="zh-CN" altLang="en-US" sz="16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注册：线下也没卡，完全是新客（以手机号来判断，一个手机号只能一张可用会员卡）</a:t>
            </a:r>
            <a:endParaRPr lang="zh-CN" altLang="en-US" sz="16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绑定：线下已经开卡，线上来绑定电子会员卡</a:t>
            </a:r>
            <a:endParaRPr lang="zh-CN" altLang="en-US" sz="16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69595" y="1223645"/>
            <a:ext cx="3190240" cy="361950"/>
          </a:xfrm>
          <a:prstGeom prst="wedgeRectCallout">
            <a:avLst>
              <a:gd name="adj1" fmla="val -43424"/>
              <a:gd name="adj2" fmla="val 109824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8160" y="1242695"/>
            <a:ext cx="33502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微商店后台注册有礼设置界面一览</a:t>
            </a:r>
            <a:endParaRPr lang="zh-CN" sz="1600">
              <a:effectLst/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16" name="图片 1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00" y="1733550"/>
            <a:ext cx="2181225" cy="3987800"/>
          </a:xfrm>
          <a:prstGeom prst="rect">
            <a:avLst/>
          </a:prstGeom>
        </p:spPr>
      </p:pic>
      <p:sp>
        <p:nvSpPr>
          <p:cNvPr id="14" name="矩形标注 13"/>
          <p:cNvSpPr/>
          <p:nvPr/>
        </p:nvSpPr>
        <p:spPr>
          <a:xfrm>
            <a:off x="7769225" y="1347470"/>
            <a:ext cx="1809115" cy="361950"/>
          </a:xfrm>
          <a:prstGeom prst="wedgeRectCallout">
            <a:avLst>
              <a:gd name="adj1" fmla="val -45542"/>
              <a:gd name="adj2" fmla="val 80877"/>
            </a:avLst>
          </a:prstGeom>
          <a:solidFill>
            <a:srgbClr val="EC243A"/>
          </a:solidFill>
          <a:ln>
            <a:solidFill>
              <a:srgbClr val="EC2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769225" y="1360170"/>
            <a:ext cx="1967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sz="1600">
                <a:solidFill>
                  <a:schemeClr val="bg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商家注册有礼案例</a:t>
            </a:r>
            <a:endParaRPr lang="zh-CN" sz="1600">
              <a:solidFill>
                <a:schemeClr val="bg1"/>
              </a:solidFill>
              <a:effectLst/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566910" y="3094990"/>
            <a:ext cx="265303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点击查看案例原文</a:t>
            </a:r>
            <a:r>
              <a:rPr lang="en-US" altLang="zh-CN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↓↓</a:t>
            </a:r>
            <a:endParaRPr lang="zh-CN" altLang="en-US" sz="14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hlinkClick r:id="rId5" action="ppaction://hlinkfile"/>
              </a:rPr>
              <a:t>注册会员，即得8元现金券！</a:t>
            </a:r>
            <a:endParaRPr lang="zh-CN" altLang="en-US" sz="14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 fontAlgn="auto">
              <a:lnSpc>
                <a:spcPct val="150000"/>
              </a:lnSpc>
            </a:pPr>
            <a:endParaRPr lang="zh-CN" altLang="en-US" sz="14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74980" y="5378450"/>
            <a:ext cx="5773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注册有礼设置路径：微商店管理后台</a:t>
            </a:r>
            <a:r>
              <a:rPr lang="en-US" altLang="zh-CN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营销</a:t>
            </a:r>
            <a:r>
              <a:rPr lang="en-US" altLang="zh-CN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zh-CN" altLang="en-US" sz="1600">
                <a:solidFill>
                  <a:schemeClr val="tx1"/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注册有礼</a:t>
            </a:r>
            <a:endParaRPr lang="zh-CN" altLang="en-US" sz="1600">
              <a:solidFill>
                <a:schemeClr val="tx1"/>
              </a:solidFill>
              <a:effectLst/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1培训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6635" b="2063"/>
          <a:stretch>
            <a:fillRect/>
          </a:stretch>
        </p:blipFill>
        <p:spPr>
          <a:xfrm>
            <a:off x="0" y="-150495"/>
            <a:ext cx="12191365" cy="699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93109" y="2370003"/>
            <a:ext cx="5605780" cy="101473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sz="6000" b="1" spc="100" dirty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二、分享有礼篇</a:t>
            </a:r>
            <a:endParaRPr lang="zh-CN" sz="6000" b="1" spc="100" dirty="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 descr="微商店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670" y="1323975"/>
            <a:ext cx="4355465" cy="97028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3194685" y="3557270"/>
            <a:ext cx="5735955" cy="408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0604" y="3582824"/>
            <a:ext cx="566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1600" dirty="0">
                <a:solidFill>
                  <a:schemeClr val="tx1"/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甄选真正拉动商家增长的方案，驱动所有微商店商家成功运营</a:t>
            </a:r>
            <a:endParaRPr sz="1600" dirty="0">
              <a:solidFill>
                <a:schemeClr val="tx1"/>
              </a:solidFill>
              <a:uFillTx/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38140" y="4757420"/>
            <a:ext cx="16205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思迅</a:t>
            </a:r>
            <a:r>
              <a:rPr lang="en-US" altLang="zh-CN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O2O</a:t>
            </a:r>
            <a:r>
              <a:rPr lang="zh-CN" altLang="en-US" sz="16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事业部</a:t>
            </a:r>
            <a:endParaRPr lang="zh-CN" altLang="en-US" sz="16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935990" y="316230"/>
            <a:ext cx="545973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zh-CN" altLang="en-US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门店会员线上化方案</a:t>
            </a:r>
            <a:r>
              <a:rPr lang="en-US" altLang="zh-CN" sz="2400" b="1" spc="15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-</a:t>
            </a:r>
            <a:r>
              <a:rPr lang="zh-CN" altLang="en-US" sz="2400" b="1" spc="150" dirty="0">
                <a:solidFill>
                  <a:srgbClr val="EC243A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分享有礼</a:t>
            </a:r>
            <a:endParaRPr lang="zh-CN" altLang="en-US" sz="2400" b="1" spc="150" dirty="0">
              <a:solidFill>
                <a:srgbClr val="0A31BD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  <a:p>
            <a:pPr>
              <a:defRPr/>
            </a:pPr>
            <a:endParaRPr lang="zh-CN" altLang="en-US" sz="2400" b="1" spc="15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56870"/>
            <a:ext cx="66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spc="15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1.1</a:t>
            </a:r>
            <a:endParaRPr lang="en-US" altLang="zh-CN" sz="2000" b="1" spc="15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5590" y="0"/>
            <a:ext cx="494665" cy="1027430"/>
          </a:xfrm>
          <a:prstGeom prst="roundRect">
            <a:avLst/>
          </a:prstGeom>
          <a:solidFill>
            <a:srgbClr val="EC243A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55" y="184150"/>
            <a:ext cx="1617345" cy="363220"/>
          </a:xfrm>
          <a:prstGeom prst="rect">
            <a:avLst/>
          </a:prstGeom>
        </p:spPr>
      </p:pic>
      <p:pic>
        <p:nvPicPr>
          <p:cNvPr id="4" name="图片 -2147482502" descr="c836124c4a2cff2edc40d62e7459898"/>
          <p:cNvPicPr>
            <a:picLocks noChangeAspect="1"/>
          </p:cNvPicPr>
          <p:nvPr/>
        </p:nvPicPr>
        <p:blipFill>
          <a:blip r:embed="rId3"/>
          <a:srcRect t="4439" b="5899"/>
          <a:stretch>
            <a:fillRect/>
          </a:stretch>
        </p:blipFill>
        <p:spPr>
          <a:xfrm>
            <a:off x="1055370" y="1403668"/>
            <a:ext cx="2289810" cy="433641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2" name="表格 11"/>
          <p:cNvGraphicFramePr/>
          <p:nvPr>
            <p:custDataLst>
              <p:tags r:id="rId4"/>
            </p:custDataLst>
          </p:nvPr>
        </p:nvGraphicFramePr>
        <p:xfrm>
          <a:off x="3521710" y="1264285"/>
          <a:ext cx="8211185" cy="4889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140"/>
                <a:gridCol w="1110615"/>
                <a:gridCol w="5980430"/>
              </a:tblGrid>
              <a:tr h="54927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 dirty="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活动主题</a:t>
                      </a:r>
                      <a:endParaRPr lang="zh-CN" altLang="en-US" sz="1800" b="0" dirty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zh-CN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狂撒福利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|</a:t>
                      </a:r>
                      <a:r>
                        <a:rPr lang="zh-CN" altLang="en-US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邀好友得红包，多邀多得！</a:t>
                      </a:r>
                      <a:endParaRPr lang="zh-CN" altLang="en-US" sz="18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营销工具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60000"/>
                        </a:lnSpc>
                        <a:buNone/>
                      </a:pPr>
                      <a:r>
                        <a:rPr 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微商店后台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营销</a:t>
                      </a:r>
                      <a:r>
                        <a:rPr lang="en-US" altLang="zh-CN" sz="1800">
                          <a:solidFill>
                            <a:srgbClr val="D12325"/>
                          </a:solidFill>
                          <a:effectLst/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-</a:t>
                      </a:r>
                      <a:r>
                        <a:rPr lang="zh-CN" sz="1800">
                          <a:solidFill>
                            <a:srgbClr val="D12325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分享有礼</a:t>
                      </a:r>
                      <a:endParaRPr lang="zh-CN" altLang="en-US" sz="1800" b="0">
                        <a:solidFill>
                          <a:srgbClr val="D12325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927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活动时间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4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月</a:t>
                      </a: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日开始，长期有效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9275">
                <a:tc rowSpan="3"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1800" b="1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endParaRPr lang="en-US" sz="1800" b="1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活动形式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老会员邀新客送券，每成功邀请1位会员，老会员新客均有奖励</a:t>
                      </a:r>
                      <a:endParaRPr lang="en-US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1842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老会员</a:t>
                      </a:r>
                      <a:endParaRPr 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奖励</a:t>
                      </a:r>
                      <a:endParaRPr lang="en-US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分享有礼券3张券（5元券2张（满58使用））</a:t>
                      </a:r>
                      <a:r>
                        <a:rPr lang="en-US" sz="1800" b="1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券7天内有效 </a:t>
                      </a:r>
                      <a:r>
                        <a:rPr lang="en-US" sz="18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(缩短券使用周期，促使老会员不断拉新) </a:t>
                      </a:r>
                      <a:endParaRPr lang="en-US" altLang="en-US" sz="1800" b="0">
                        <a:solidFill>
                          <a:srgbClr val="EC243A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948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新客</a:t>
                      </a:r>
                      <a:endParaRPr 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奖励</a:t>
                      </a:r>
                      <a:endParaRPr lang="en-US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70000"/>
                        </a:lnSpc>
                        <a:buNone/>
                      </a:pPr>
                      <a:r>
                        <a:rPr lang="en-US" sz="1800" b="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注册有礼券3张券（5元券2张（满48使用）</a:t>
                      </a:r>
                      <a:r>
                        <a:rPr lang="en-US" sz="1800" b="1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领券后30天内有效</a:t>
                      </a:r>
                      <a:r>
                        <a:rPr lang="en-US" sz="1800" b="0">
                          <a:solidFill>
                            <a:srgbClr val="EC243A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（延长券有效期，适当降低使用门槛，推动新客转化）</a:t>
                      </a:r>
                      <a:endParaRPr lang="en-US" altLang="en-US" sz="1800" b="0">
                        <a:solidFill>
                          <a:srgbClr val="EC243A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适用行业</a:t>
                      </a:r>
                      <a:endParaRPr lang="zh-CN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indent="0" algn="l">
                        <a:lnSpc>
                          <a:spcPct val="190000"/>
                        </a:lnSpc>
                        <a:buNone/>
                      </a:pP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母婴、商超、生鲜、烘焙、美妆</a:t>
                      </a:r>
                      <a:r>
                        <a:rPr 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、服装</a:t>
                      </a:r>
                      <a:r>
                        <a:rPr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等全行业</a:t>
                      </a:r>
                      <a:endParaRPr lang="en-US" altLang="en-US" sz="1800" b="0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6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6"/>
  <p:tag name="KSO_WM_UNIT_LINE_FORE_SCHEMECOLOR_INDEX" val="5"/>
  <p:tag name="KSO_WM_UNIT_LINE_FILL_TYPE" val="2"/>
</p:tagLst>
</file>

<file path=ppt/tags/tag100.xml><?xml version="1.0" encoding="utf-8"?>
<p:tagLst xmlns:p="http://schemas.openxmlformats.org/presentationml/2006/main">
  <p:tag name="KSO_WPP_MARK_KEY" val="d5737cbe-9ad5-4714-9cd6-790600d792f9"/>
  <p:tag name="COMMONDATA" val="eyJoZGlkIjoiM2M3NzEwZGUwOWI5ODUyMDVmZTQ5NTgzY2ZiNzVlNjc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868_4*l_h_a*1_1_1"/>
  <p:tag name="KSO_WM_TEMPLATE_CATEGORY" val="diagram"/>
  <p:tag name="KSO_WM_TEMPLATE_INDEX" val="2017086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1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1"/>
  <p:tag name="KSO_WM_UNIT_FILL_FORE_SCHEMECOLOR_INDEX" val="5"/>
  <p:tag name="KSO_WM_UNI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2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h_i*1_1_3"/>
  <p:tag name="KSO_WM_TEMPLATE_CATEGORY" val="diagram"/>
  <p:tag name="KSO_WM_TEMPLATE_INDEX" val="20201468"/>
  <p:tag name="KSO_WM_UNIT_LAYERLEVEL" val="1_1_1"/>
  <p:tag name="KSO_WM_TAG_VERSION" val="1.0"/>
  <p:tag name="KSO_WM_BEAUTIFY_FLAG" val="#wm#"/>
  <p:tag name="KSO_WM_UNIT_TYPE" val="m_h_i"/>
  <p:tag name="KSO_WM_UNIT_INDEX" val="1_1_3"/>
  <p:tag name="KSO_WM_UNIT_LINE_FORE_SCHEMECOLOR_INDEX" val="5"/>
  <p:tag name="KSO_WM_UNIT_LINE_FILL_TYPE" val="2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44.xml><?xml version="1.0" encoding="utf-8"?>
<p:tagLst xmlns:p="http://schemas.openxmlformats.org/presentationml/2006/main">
  <p:tag name="KSO_WM_UNIT_TABLE_BEAUTIFY" val="smartTable{6a18fa54-04c4-4562-8990-381f6276b46d}"/>
  <p:tag name="TABLE_ENDDRAG_ORIGIN_RECT" val="886*467"/>
  <p:tag name="TABLE_ENDDRAG_RECT" val="36*43*886*467"/>
</p:tagLst>
</file>

<file path=ppt/tags/tag45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46.xml><?xml version="1.0" encoding="utf-8"?>
<p:tagLst xmlns:p="http://schemas.openxmlformats.org/presentationml/2006/main">
  <p:tag name="KSO_WM_UNIT_PLACING_PICTURE_USER_VIEWPORT" val="{&quot;height&quot;:919,&quot;width&quot;:1888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PLACING_PICTURE_USER_VIEWPORT" val="{&quot;height&quot;:6853,&quot;width&quot;:10900}"/>
</p:tagLst>
</file>

<file path=ppt/tags/tag4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1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1"/>
  <p:tag name="KSO_WM_UNIT_LINE_FORE_SCHEMECOLOR_INDEX" val="5"/>
  <p:tag name="KSO_WM_UNIT_LINE_FILL_TYPE" val="2"/>
</p:tagLst>
</file>

<file path=ppt/tags/tag50.xml><?xml version="1.0" encoding="utf-8"?>
<p:tagLst xmlns:p="http://schemas.openxmlformats.org/presentationml/2006/main">
  <p:tag name="KSO_WM_UNIT_TABLE_BEAUTIFY" val="smartTable{5d898d0d-723e-4378-8d7a-33b60be5ab8d}"/>
  <p:tag name="TABLE_ENDDRAG_ORIGIN_RECT" val="633*363"/>
  <p:tag name="TABLE_ENDDRAG_RECT" val="292*112*633*363"/>
</p:tagLst>
</file>

<file path=ppt/tags/tag51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5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55.xml><?xml version="1.0" encoding="utf-8"?>
<p:tagLst xmlns:p="http://schemas.openxmlformats.org/presentationml/2006/main">
  <p:tag name="KSO_WM_UNIT_PLACING_PICTURE_USER_VIEWPORT" val="{&quot;height&quot;:6853,&quot;width&quot;:10900}"/>
</p:tagLst>
</file>

<file path=ppt/tags/tag56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TABLE_BEAUTIFY" val="smartTable{41503cbb-65dd-409a-a3c7-6539ab49f71b}"/>
  <p:tag name="TABLE_ENDDRAG_ORIGIN_RECT" val="646*384"/>
  <p:tag name="TABLE_ENDDRAG_RECT" val="277*99*646*385"/>
</p:tagLst>
</file>

<file path=ppt/tags/tag58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59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2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2"/>
  <p:tag name="KSO_WM_UNIT_LINE_FORE_SCHEMECOLOR_INDEX" val="5"/>
  <p:tag name="KSO_WM_UNIT_LINE_FILL_TYPE" val="2"/>
</p:tagLst>
</file>

<file path=ppt/tags/tag60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2.xml><?xml version="1.0" encoding="utf-8"?>
<p:tagLst xmlns:p="http://schemas.openxmlformats.org/presentationml/2006/main">
  <p:tag name="KSO_WM_UNIT_TABLE_BEAUTIFY" val="smartTable{5d898d0d-723e-4378-8d7a-33b60be5ab8d}"/>
  <p:tag name="TABLE_ENDDRAG_ORIGIN_RECT" val="642*337"/>
  <p:tag name="TABLE_ENDDRAG_RECT" val="286*102*642*337"/>
</p:tagLst>
</file>

<file path=ppt/tags/tag63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66.xml><?xml version="1.0" encoding="utf-8"?>
<p:tagLst xmlns:p="http://schemas.openxmlformats.org/presentationml/2006/main">
  <p:tag name="KSO_WM_UNIT_PLACING_PICTURE_USER_VIEWPORT" val="{&quot;height&quot;:6853,&quot;width&quot;:10900}"/>
</p:tagLst>
</file>

<file path=ppt/tags/tag6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3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3"/>
  <p:tag name="KSO_WM_UNIT_LINE_FORE_SCHEMECOLOR_INDEX" val="5"/>
  <p:tag name="KSO_WM_UNIT_LINE_FILL_TYPE" val="2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7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LIDE_ID" val="custom20202541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2541"/>
  <p:tag name="KSO_WM_SLIDE_LAYOUT" val="a_b_l"/>
  <p:tag name="KSO_WM_SLIDE_LAYOUT_CNT" val="1_1_1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439"/>
  <p:tag name="KSO_WM_UNIT_TYPE" val="l_h_a"/>
  <p:tag name="KSO_WM_UNIT_INDEX" val="1_1_1"/>
  <p:tag name="KSO_WM_UNIT_LAYERLEVEL" val="1_1_1"/>
  <p:tag name="KSO_WM_UNIT_VALUE" val="7"/>
  <p:tag name="KSO_WM_UNIT_HIGHLIGHT" val="0"/>
  <p:tag name="KSO_WM_UNIT_COMPATIBLE" val="0"/>
  <p:tag name="KSO_WM_UNIT_CLEAR" val="0"/>
  <p:tag name="KSO_WM_DIAGRAM_GROUP_CODE" val="l1-1"/>
  <p:tag name="KSO_WM_UNIT_ID" val="diagram20168439_2*l_h_a*1_1_1"/>
  <p:tag name="KSO_WM_UNIT_PRESET_TEXT" val="单击添加标题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4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4"/>
  <p:tag name="KSO_WM_UNIT_LINE_FORE_SCHEMECOLOR_INDEX" val="5"/>
  <p:tag name="KSO_WM_UNIT_LINE_FILL_TYPE" val="2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439"/>
  <p:tag name="KSO_WM_UNIT_TYPE" val="l_h_a"/>
  <p:tag name="KSO_WM_UNIT_INDEX" val="1_1_1"/>
  <p:tag name="KSO_WM_UNIT_LAYERLEVEL" val="1_1_1"/>
  <p:tag name="KSO_WM_UNIT_VALUE" val="7"/>
  <p:tag name="KSO_WM_UNIT_HIGHLIGHT" val="0"/>
  <p:tag name="KSO_WM_UNIT_COMPATIBLE" val="0"/>
  <p:tag name="KSO_WM_UNIT_CLEAR" val="0"/>
  <p:tag name="KSO_WM_DIAGRAM_GROUP_CODE" val="l1-1"/>
  <p:tag name="KSO_WM_UNIT_ID" val="diagram20168439_2*l_h_a*1_1_1"/>
  <p:tag name="KSO_WM_UNIT_PRESET_TEXT" val="单击添加标题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PRESET_TEXT_LEN" val="51"/>
  <p:tag name="KSO_WM_UNIT_TYPE" val="m_h_f"/>
  <p:tag name="KSO_WM_UNIT_INDEX" val="1_1_1"/>
  <p:tag name="KSO_WM_UNIT_ID" val="diagram689_1*m_h_f*1_1_1"/>
  <p:tag name="KSO_WM_UNIT_CLEAR" val="1"/>
  <p:tag name="KSO_WM_UNIT_LAYERLEVEL" val="1_1_1"/>
  <p:tag name="KSO_WM_UNIT_VALUE" val="24"/>
  <p:tag name="KSO_WM_UNIT_HIGHLIGHT" val="0"/>
  <p:tag name="KSO_WM_UNIT_COMPATIBLE" val="0"/>
  <p:tag name="KSO_WM_UNIT_PRESET_TEXT_INDEX" val="4"/>
  <p:tag name="KSO_WM_DIAGRAM_GROUP_CODE" val="m1-1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1468_4*m_i*1_5"/>
  <p:tag name="KSO_WM_TEMPLATE_CATEGORY" val="diagram"/>
  <p:tag name="KSO_WM_TEMPLATE_INDEX" val="20201468"/>
  <p:tag name="KSO_WM_UNIT_LAYERLEVEL" val="1_1"/>
  <p:tag name="KSO_WM_TAG_VERSION" val="1.0"/>
  <p:tag name="KSO_WM_BEAUTIFY_FLAG" val="#wm#"/>
  <p:tag name="KSO_WM_UNIT_TYPE" val="m_i"/>
  <p:tag name="KSO_WM_UNIT_INDEX" val="1_5"/>
  <p:tag name="KSO_WM_UNIT_LINE_FORE_SCHEMECOLOR_INDEX" val="5"/>
  <p:tag name="KSO_WM_UNIT_LINE_FILL_TYPE" val="2"/>
</p:tagLst>
</file>

<file path=ppt/tags/tag9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2541_4*l_h_a*1_1_1"/>
  <p:tag name="KSO_WM_TEMPLATE_CATEGORY" val="custom"/>
  <p:tag name="KSO_WM_TEMPLATE_INDEX" val="20202541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UNIT_PLACING_PICTURE_USER_VIEWPORT" val="{&quot;height&quot;:6853,&quot;width&quot;:10900}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2797</Words>
  <Application>WPS 演示</Application>
  <PresentationFormat>宽屏</PresentationFormat>
  <Paragraphs>423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Arial</vt:lpstr>
      <vt:lpstr>宋体</vt:lpstr>
      <vt:lpstr>Wingdings</vt:lpstr>
      <vt:lpstr>思源黑体 CN Bold</vt:lpstr>
      <vt:lpstr>思源黑体 CN Normal</vt:lpstr>
      <vt:lpstr>微软雅黑</vt:lpstr>
      <vt:lpstr>Calibri</vt:lpstr>
      <vt:lpstr>思源黑体 CN Medium</vt:lpstr>
      <vt:lpstr>思源宋体 CN Medium</vt:lpstr>
      <vt:lpstr>Arial Unicode MS</vt:lpstr>
      <vt:lpstr>黑体</vt:lpstr>
      <vt:lpstr>思源黑体 CN ExtraLight</vt:lpstr>
      <vt:lpstr>思源宋体 CN Heavy</vt:lpstr>
      <vt:lpstr>华文彩云</vt:lpstr>
      <vt:lpstr>华文新魏</vt:lpstr>
      <vt:lpstr>思源宋体 CN Light</vt:lpstr>
      <vt:lpstr>思源宋体 CN SemiBold</vt:lpstr>
      <vt:lpstr>思源宋体 CN ExtraLight</vt:lpstr>
      <vt:lpstr>思源宋体 CN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YoTi</cp:lastModifiedBy>
  <cp:revision>142</cp:revision>
  <dcterms:created xsi:type="dcterms:W3CDTF">2020-12-17T07:26:00Z</dcterms:created>
  <dcterms:modified xsi:type="dcterms:W3CDTF">2023-04-06T06:19:07Z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BC3F036F3BC542EC87AFC2F120FB82AE</vt:lpwstr>
  </property>
</Properties>
</file>