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56" r:id="rId4"/>
    <p:sldId id="258" r:id="rId5"/>
    <p:sldId id="263" r:id="rId6"/>
    <p:sldId id="293" r:id="rId7"/>
    <p:sldId id="266" r:id="rId8"/>
    <p:sldId id="271" r:id="rId9"/>
    <p:sldId id="294" r:id="rId10"/>
    <p:sldId id="267" r:id="rId11"/>
    <p:sldId id="268" r:id="rId12"/>
    <p:sldId id="264" r:id="rId13"/>
    <p:sldId id="265" r:id="rId14"/>
    <p:sldId id="272" r:id="rId15"/>
    <p:sldId id="273" r:id="rId16"/>
    <p:sldId id="281" r:id="rId17"/>
    <p:sldId id="282" r:id="rId18"/>
    <p:sldId id="285" r:id="rId19"/>
    <p:sldId id="286" r:id="rId20"/>
    <p:sldId id="287" r:id="rId21"/>
    <p:sldId id="316" r:id="rId22"/>
    <p:sldId id="283" r:id="rId23"/>
    <p:sldId id="295" r:id="rId24"/>
    <p:sldId id="297" r:id="rId25"/>
    <p:sldId id="280" r:id="rId26"/>
    <p:sldId id="288" r:id="rId27"/>
    <p:sldId id="296" r:id="rId28"/>
    <p:sldId id="284" r:id="rId29"/>
    <p:sldId id="315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F67"/>
    <a:srgbClr val="FC4541"/>
    <a:srgbClr val="FC4440"/>
    <a:srgbClr val="FFFFFF"/>
    <a:srgbClr val="FC7068"/>
    <a:srgbClr val="D9D9D9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5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image" Target="../media/image16.jpeg"/><Relationship Id="rId7" Type="http://schemas.openxmlformats.org/officeDocument/2006/relationships/image" Target="../media/image7.png"/><Relationship Id="rId6" Type="http://schemas.openxmlformats.org/officeDocument/2006/relationships/image" Target="../media/image15.jpeg"/><Relationship Id="rId5" Type="http://schemas.openxmlformats.org/officeDocument/2006/relationships/tags" Target="../tags/tag121.xml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20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1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tags" Target="../tags/tag125.xml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24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2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30.xml"/><Relationship Id="rId7" Type="http://schemas.openxmlformats.org/officeDocument/2006/relationships/image" Target="../media/image13.png"/><Relationship Id="rId6" Type="http://schemas.openxmlformats.org/officeDocument/2006/relationships/image" Target="../media/image6.png"/><Relationship Id="rId5" Type="http://schemas.openxmlformats.org/officeDocument/2006/relationships/tags" Target="../tags/tag129.xml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tags" Target="../tags/tag133.xml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32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3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38.xml"/><Relationship Id="rId7" Type="http://schemas.openxmlformats.org/officeDocument/2006/relationships/image" Target="../media/image21.png"/><Relationship Id="rId6" Type="http://schemas.openxmlformats.org/officeDocument/2006/relationships/tags" Target="../tags/tag137.xml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42.xml"/><Relationship Id="rId7" Type="http://schemas.openxmlformats.org/officeDocument/2006/relationships/image" Target="../media/image22.png"/><Relationship Id="rId6" Type="http://schemas.openxmlformats.org/officeDocument/2006/relationships/tags" Target="../tags/tag141.xml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46.xml"/><Relationship Id="rId7" Type="http://schemas.openxmlformats.org/officeDocument/2006/relationships/image" Target="../media/image23.png"/><Relationship Id="rId6" Type="http://schemas.openxmlformats.org/officeDocument/2006/relationships/tags" Target="../tags/tag145.xml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50.xml"/><Relationship Id="rId7" Type="http://schemas.openxmlformats.org/officeDocument/2006/relationships/image" Target="../media/image24.png"/><Relationship Id="rId6" Type="http://schemas.openxmlformats.org/officeDocument/2006/relationships/tags" Target="../tags/tag149.xml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54.xml"/><Relationship Id="rId7" Type="http://schemas.openxmlformats.org/officeDocument/2006/relationships/image" Target="../media/image25.png"/><Relationship Id="rId6" Type="http://schemas.openxmlformats.org/officeDocument/2006/relationships/tags" Target="../tags/tag153.xml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67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tags" Target="../tags/tag157.xml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56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5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tags" Target="../tags/tag161.xml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60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59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66.xml"/><Relationship Id="rId7" Type="http://schemas.openxmlformats.org/officeDocument/2006/relationships/image" Target="../media/image30.png"/><Relationship Id="rId6" Type="http://schemas.openxmlformats.org/officeDocument/2006/relationships/image" Target="../media/image13.png"/><Relationship Id="rId5" Type="http://schemas.openxmlformats.org/officeDocument/2006/relationships/tags" Target="../tags/tag165.xml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70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tags" Target="../tags/tag169.xml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image" Target="../media/image31.jpeg"/><Relationship Id="rId5" Type="http://schemas.openxmlformats.org/officeDocument/2006/relationships/tags" Target="../tags/tag173.xml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81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87.xml"/><Relationship Id="rId11" Type="http://schemas.openxmlformats.org/officeDocument/2006/relationships/image" Target="../media/image33.jpeg"/><Relationship Id="rId10" Type="http://schemas.openxmlformats.org/officeDocument/2006/relationships/image" Target="../media/image32.jpeg"/><Relationship Id="rId1" Type="http://schemas.openxmlformats.org/officeDocument/2006/relationships/tags" Target="../tags/tag180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89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95.xml"/><Relationship Id="rId11" Type="http://schemas.openxmlformats.org/officeDocument/2006/relationships/image" Target="../media/image35.jpeg"/><Relationship Id="rId10" Type="http://schemas.openxmlformats.org/officeDocument/2006/relationships/image" Target="../media/image34.jpeg"/><Relationship Id="rId1" Type="http://schemas.openxmlformats.org/officeDocument/2006/relationships/tags" Target="../tags/tag188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98.xml"/><Relationship Id="rId5" Type="http://schemas.openxmlformats.org/officeDocument/2006/relationships/image" Target="../media/image3.png"/><Relationship Id="rId4" Type="http://schemas.openxmlformats.org/officeDocument/2006/relationships/image" Target="../media/image36.png"/><Relationship Id="rId3" Type="http://schemas.openxmlformats.org/officeDocument/2006/relationships/image" Target="../media/image1.jpeg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tags" Target="../tags/tag81.xml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80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image" Target="../media/image11.png"/><Relationship Id="rId14" Type="http://schemas.openxmlformats.org/officeDocument/2006/relationships/tags" Target="../tags/tag86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tags" Target="../tags/tag7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image" Target="../media/image9.png"/><Relationship Id="rId6" Type="http://schemas.openxmlformats.org/officeDocument/2006/relationships/tags" Target="../tags/tag91.xml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90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94.xml"/><Relationship Id="rId10" Type="http://schemas.openxmlformats.org/officeDocument/2006/relationships/image" Target="../media/image12.png"/><Relationship Id="rId1" Type="http://schemas.openxmlformats.org/officeDocument/2006/relationships/tags" Target="../tags/tag8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98.xml"/><Relationship Id="rId6" Type="http://schemas.openxmlformats.org/officeDocument/2006/relationships/image" Target="../media/image13.png"/><Relationship Id="rId5" Type="http://schemas.openxmlformats.org/officeDocument/2006/relationships/tags" Target="../tags/tag97.xml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image" Target="../media/image6.png"/><Relationship Id="rId5" Type="http://schemas.openxmlformats.org/officeDocument/2006/relationships/tags" Target="../tags/tag105.xml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04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tags" Target="../tags/tag10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7.png"/><Relationship Id="rId5" Type="http://schemas.openxmlformats.org/officeDocument/2006/relationships/tags" Target="../tags/tag113.xml"/><Relationship Id="rId4" Type="http://schemas.openxmlformats.org/officeDocument/2006/relationships/image" Target="../media/image4.png"/><Relationship Id="rId3" Type="http://schemas.openxmlformats.org/officeDocument/2006/relationships/image" Target="../media/image1.jpeg"/><Relationship Id="rId2" Type="http://schemas.openxmlformats.org/officeDocument/2006/relationships/tags" Target="../tags/tag112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/>
        </p:nvSpPr>
        <p:spPr>
          <a:xfrm>
            <a:off x="1416050" y="2129790"/>
            <a:ext cx="656209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40000"/>
              </a:lnSpc>
            </a:pPr>
            <a:r>
              <a:rPr lang="zh-CN" altLang="en-US" sz="4800">
                <a:latin typeface="思源黑体 CN Bold" panose="020B0800000000000000" charset="-122"/>
                <a:ea typeface="思源黑体 CN Bold" panose="020B0800000000000000" charset="-122"/>
              </a:rPr>
              <a:t>思迅微小店</a:t>
            </a:r>
            <a:br>
              <a:rPr lang="zh-CN" altLang="en-US" sz="4800">
                <a:latin typeface="思源黑体 CN Bold" panose="020B0800000000000000" charset="-122"/>
                <a:ea typeface="思源黑体 CN Bold" panose="020B0800000000000000" charset="-122"/>
              </a:rPr>
            </a:br>
            <a:r>
              <a:rPr lang="zh-CN" altLang="en-US" sz="4800">
                <a:latin typeface="思源黑体 CN Bold" panose="020B0800000000000000" charset="-122"/>
                <a:ea typeface="思源黑体 CN Bold" panose="020B0800000000000000" charset="-122"/>
              </a:rPr>
              <a:t>行业解决方案</a:t>
            </a:r>
            <a:endParaRPr lang="zh-CN" altLang="en-US" sz="480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7" name="图片 6" descr="C:\Users\Administrator\Desktop\微小店方案\微小店电子彩页-第二版-04.png微小店电子彩页-第二版-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21500" y="682943"/>
            <a:ext cx="5270500" cy="623125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536065" y="4315460"/>
            <a:ext cx="2555240" cy="527050"/>
          </a:xfrm>
          <a:prstGeom prst="roundRect">
            <a:avLst/>
          </a:prstGeom>
          <a:gradFill>
            <a:gsLst>
              <a:gs pos="0">
                <a:srgbClr val="FC7068"/>
              </a:gs>
              <a:gs pos="100000">
                <a:srgbClr val="FC444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17015" y="4385310"/>
            <a:ext cx="2931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让微信成为你的会员卡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0" name="图片 9" descr="思迅logo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065" y="1043940"/>
            <a:ext cx="2931795" cy="3937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sp>
        <p:nvSpPr>
          <p:cNvPr id="6" name="TextBox 2"/>
          <p:cNvSpPr txBox="1"/>
          <p:nvPr>
            <p:custDataLst>
              <p:tags r:id="rId5"/>
            </p:custDataLst>
          </p:nvPr>
        </p:nvSpPr>
        <p:spPr>
          <a:xfrm>
            <a:off x="703580" y="627380"/>
            <a:ext cx="47256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2.2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思迅微小店核心理念</a:t>
            </a:r>
            <a:endParaRPr lang="zh-CN" altLang="en-US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39720" y="2392045"/>
            <a:ext cx="70065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spc="150" dirty="0">
                <a:solidFill>
                  <a:srgbClr val="FC444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用思迅微小店，实现小店会员/销量倍增！</a:t>
            </a:r>
            <a:endParaRPr lang="zh-CN" altLang="en-US" sz="2800" b="1" spc="150" dirty="0">
              <a:solidFill>
                <a:srgbClr val="FC444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39720" y="3114040"/>
            <a:ext cx="70065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spc="150" dirty="0">
                <a:solidFill>
                  <a:srgbClr val="FC444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用思迅微小店，为门店降本增效！</a:t>
            </a:r>
            <a:endParaRPr lang="zh-CN" altLang="en-US" sz="2800" b="1" spc="150" dirty="0">
              <a:solidFill>
                <a:srgbClr val="FC444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sp>
        <p:nvSpPr>
          <p:cNvPr id="6" name="TextBox 2"/>
          <p:cNvSpPr txBox="1"/>
          <p:nvPr>
            <p:custDataLst>
              <p:tags r:id="rId5"/>
            </p:custDataLst>
          </p:nvPr>
        </p:nvSpPr>
        <p:spPr>
          <a:xfrm>
            <a:off x="755650" y="608330"/>
            <a:ext cx="47256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2.3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思迅微小店核心亮点</a:t>
            </a:r>
            <a:endParaRPr lang="zh-CN" altLang="en-US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9000" y="3151505"/>
            <a:ext cx="37020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随时随地，打开线下收银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仅需手机号注册就能开通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13" name="图片 12" descr="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1315" y="2046605"/>
            <a:ext cx="7221220" cy="3192145"/>
          </a:xfrm>
          <a:prstGeom prst="rect">
            <a:avLst/>
          </a:prstGeom>
        </p:spPr>
      </p:pic>
      <p:pic>
        <p:nvPicPr>
          <p:cNvPr id="15" name="图片 14" descr="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000" y="2235200"/>
            <a:ext cx="1934210" cy="1088390"/>
          </a:xfrm>
          <a:prstGeom prst="rect">
            <a:avLst/>
          </a:prstGeom>
        </p:spPr>
      </p:pic>
      <p:pic>
        <p:nvPicPr>
          <p:cNvPr id="14" name="图片 13" descr="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8035" y="2418080"/>
            <a:ext cx="2402205" cy="3096895"/>
          </a:xfrm>
          <a:prstGeom prst="rect">
            <a:avLst/>
          </a:prstGeom>
          <a:ln w="28575" cmpd="sng">
            <a:solidFill>
              <a:srgbClr val="FC4440"/>
            </a:solidFill>
            <a:prstDash val="solid"/>
          </a:ln>
        </p:spPr>
      </p:pic>
      <p:sp>
        <p:nvSpPr>
          <p:cNvPr id="8" name="文本框 7"/>
          <p:cNvSpPr txBox="1"/>
          <p:nvPr/>
        </p:nvSpPr>
        <p:spPr>
          <a:xfrm>
            <a:off x="755650" y="2264410"/>
            <a:ext cx="26263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 sz="2400">
                <a:solidFill>
                  <a:srgbClr val="FC444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“码”上开店</a:t>
            </a:r>
            <a:endParaRPr lang="zh-CN" altLang="en-US" sz="2400">
              <a:solidFill>
                <a:srgbClr val="FC4440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9000" y="3151505"/>
            <a:ext cx="370205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无需申请小程序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成功注册即可拥有微会员小程序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并享有微信电子会员功能</a:t>
            </a:r>
            <a:endParaRPr lang="zh-CN" altLang="en-US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15" name="图片 14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0" y="2235200"/>
            <a:ext cx="1934210" cy="10883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79500" y="2235200"/>
            <a:ext cx="26263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 sz="2400">
                <a:solidFill>
                  <a:srgbClr val="FC444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0基础上手  </a:t>
            </a:r>
            <a:endParaRPr lang="zh-CN" altLang="en-US" sz="2400">
              <a:solidFill>
                <a:srgbClr val="FC4440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6" name="TextBox 2"/>
          <p:cNvSpPr txBox="1"/>
          <p:nvPr>
            <p:custDataLst>
              <p:tags r:id="rId6"/>
            </p:custDataLst>
          </p:nvPr>
        </p:nvSpPr>
        <p:spPr>
          <a:xfrm>
            <a:off x="622300" y="560705"/>
            <a:ext cx="47256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2.3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思迅微小店核心亮点</a:t>
            </a:r>
            <a:endParaRPr lang="zh-CN" altLang="en-US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090" y="2235200"/>
            <a:ext cx="7891145" cy="39027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8275" y="1475105"/>
            <a:ext cx="2181225" cy="287655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sp>
        <p:nvSpPr>
          <p:cNvPr id="6" name="TextBox 2"/>
          <p:cNvSpPr txBox="1"/>
          <p:nvPr>
            <p:custDataLst>
              <p:tags r:id="rId5"/>
            </p:custDataLst>
          </p:nvPr>
        </p:nvSpPr>
        <p:spPr>
          <a:xfrm>
            <a:off x="622300" y="560705"/>
            <a:ext cx="47256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2.4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思迅微小店核心功能</a:t>
            </a:r>
            <a:endParaRPr lang="zh-CN" altLang="en-US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144510" y="2105025"/>
            <a:ext cx="1650365" cy="527050"/>
          </a:xfrm>
          <a:prstGeom prst="roundRect">
            <a:avLst/>
          </a:prstGeom>
          <a:gradFill>
            <a:gsLst>
              <a:gs pos="0">
                <a:srgbClr val="FC7068"/>
              </a:gs>
              <a:gs pos="100000">
                <a:srgbClr val="FC444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993265" y="2141855"/>
            <a:ext cx="6616723" cy="2829594"/>
            <a:chOff x="4242" y="2872"/>
            <a:chExt cx="10061" cy="4231"/>
          </a:xfrm>
        </p:grpSpPr>
        <p:pic>
          <p:nvPicPr>
            <p:cNvPr id="12" name="图片 11" descr="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2" y="2872"/>
              <a:ext cx="10061" cy="4231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801" y="4116"/>
              <a:ext cx="4136" cy="12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fontAlgn="auto">
                <a:lnSpc>
                  <a:spcPct val="200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微信会员</a:t>
              </a:r>
              <a:r>
                <a:rPr lang="zh-CN" altLang="en-US" sz="2400">
                  <a:solidFill>
                    <a:srgbClr val="FC4440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  </a:t>
              </a:r>
              <a:endParaRPr lang="zh-CN" altLang="en-US" sz="2400">
                <a:solidFill>
                  <a:srgbClr val="FC4440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476615" y="1918335"/>
            <a:ext cx="16224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 sz="2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电子券</a:t>
            </a:r>
            <a:endParaRPr lang="zh-CN" altLang="en-US" sz="200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8134985" y="2856865"/>
            <a:ext cx="1650365" cy="527050"/>
          </a:xfrm>
          <a:prstGeom prst="roundRect">
            <a:avLst/>
          </a:prstGeom>
          <a:gradFill>
            <a:gsLst>
              <a:gs pos="0">
                <a:srgbClr val="FC7068"/>
              </a:gs>
              <a:gs pos="100000">
                <a:srgbClr val="FC444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8134985" y="3650615"/>
            <a:ext cx="1650365" cy="527050"/>
          </a:xfrm>
          <a:prstGeom prst="roundRect">
            <a:avLst/>
          </a:prstGeom>
          <a:gradFill>
            <a:gsLst>
              <a:gs pos="0">
                <a:srgbClr val="FC7068"/>
              </a:gs>
              <a:gs pos="100000">
                <a:srgbClr val="FC444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8143875" y="1353185"/>
            <a:ext cx="1650365" cy="527050"/>
          </a:xfrm>
          <a:prstGeom prst="roundRect">
            <a:avLst/>
          </a:prstGeom>
          <a:gradFill>
            <a:gsLst>
              <a:gs pos="0">
                <a:srgbClr val="FC7068"/>
              </a:gs>
              <a:gs pos="100000">
                <a:srgbClr val="FC444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8201025" y="1192530"/>
            <a:ext cx="16224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 sz="2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电子会员卡</a:t>
            </a:r>
            <a:endParaRPr lang="zh-CN" altLang="en-US" sz="200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327390" y="2654935"/>
            <a:ext cx="16224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 sz="2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电子小票</a:t>
            </a:r>
            <a:endParaRPr lang="zh-CN" altLang="en-US" sz="200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355965" y="3458845"/>
            <a:ext cx="16224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 sz="2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线上储值</a:t>
            </a:r>
            <a:endParaRPr lang="zh-CN" altLang="en-US" sz="200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753735" y="1539240"/>
            <a:ext cx="2377440" cy="4092575"/>
            <a:chOff x="7057" y="2475"/>
            <a:chExt cx="3744" cy="639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7057" y="5565"/>
              <a:ext cx="1920" cy="0"/>
            </a:xfrm>
            <a:prstGeom prst="line">
              <a:avLst/>
            </a:prstGeom>
            <a:ln w="28575" cmpd="sng">
              <a:solidFill>
                <a:srgbClr val="FC4440"/>
              </a:solidFill>
              <a:prstDash val="soli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9000" y="2475"/>
              <a:ext cx="0" cy="6390"/>
            </a:xfrm>
            <a:prstGeom prst="line">
              <a:avLst/>
            </a:prstGeom>
            <a:ln w="28575" cmpd="sng">
              <a:solidFill>
                <a:srgbClr val="FC4440"/>
              </a:solidFill>
              <a:prstDash val="soli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9023" y="6177"/>
              <a:ext cx="1770" cy="0"/>
            </a:xfrm>
            <a:prstGeom prst="line">
              <a:avLst/>
            </a:prstGeom>
            <a:ln w="28575" cmpd="sng">
              <a:solidFill>
                <a:srgbClr val="FC4440"/>
              </a:solidFill>
              <a:prstDash val="soli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023" y="7406"/>
              <a:ext cx="1770" cy="0"/>
            </a:xfrm>
            <a:prstGeom prst="line">
              <a:avLst/>
            </a:prstGeom>
            <a:ln w="28575" cmpd="sng">
              <a:solidFill>
                <a:srgbClr val="FC4440"/>
              </a:solidFill>
              <a:prstDash val="soli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9031" y="8865"/>
              <a:ext cx="1770" cy="0"/>
            </a:xfrm>
            <a:prstGeom prst="line">
              <a:avLst/>
            </a:prstGeom>
            <a:ln w="28575" cmpd="sng">
              <a:solidFill>
                <a:srgbClr val="FC4440"/>
              </a:solidFill>
              <a:prstDash val="soli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9015" y="2490"/>
              <a:ext cx="1770" cy="0"/>
            </a:xfrm>
            <a:prstGeom prst="line">
              <a:avLst/>
            </a:prstGeom>
            <a:ln w="28575" cmpd="sng">
              <a:solidFill>
                <a:srgbClr val="FC4440"/>
              </a:solidFill>
              <a:prstDash val="soli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9015" y="3719"/>
              <a:ext cx="1770" cy="0"/>
            </a:xfrm>
            <a:prstGeom prst="line">
              <a:avLst/>
            </a:prstGeom>
            <a:ln w="28575" cmpd="sng">
              <a:solidFill>
                <a:srgbClr val="FC4440"/>
              </a:solidFill>
              <a:prstDash val="soli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9023" y="4948"/>
              <a:ext cx="1770" cy="0"/>
            </a:xfrm>
            <a:prstGeom prst="line">
              <a:avLst/>
            </a:prstGeom>
            <a:ln w="28575" cmpd="sng">
              <a:solidFill>
                <a:srgbClr val="FC4440"/>
              </a:solidFill>
              <a:prstDash val="soli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6" name="圆角矩形 45"/>
          <p:cNvSpPr/>
          <p:nvPr/>
        </p:nvSpPr>
        <p:spPr>
          <a:xfrm>
            <a:off x="8163560" y="4444365"/>
            <a:ext cx="1650365" cy="527050"/>
          </a:xfrm>
          <a:prstGeom prst="roundRect">
            <a:avLst/>
          </a:prstGeom>
          <a:gradFill>
            <a:gsLst>
              <a:gs pos="0">
                <a:srgbClr val="FC7068"/>
              </a:gs>
              <a:gs pos="100000">
                <a:srgbClr val="FC444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8163560" y="5301615"/>
            <a:ext cx="1650365" cy="527050"/>
          </a:xfrm>
          <a:prstGeom prst="roundRect">
            <a:avLst/>
          </a:prstGeom>
          <a:gradFill>
            <a:gsLst>
              <a:gs pos="0">
                <a:srgbClr val="FC7068"/>
              </a:gs>
              <a:gs pos="100000">
                <a:srgbClr val="FC444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8403590" y="4221480"/>
            <a:ext cx="16224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 sz="2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积分商城</a:t>
            </a:r>
            <a:endParaRPr lang="zh-CN" altLang="en-US" sz="200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429625" y="5114290"/>
            <a:ext cx="16224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 sz="2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信息查询</a:t>
            </a:r>
            <a:endParaRPr lang="zh-CN" altLang="en-US" sz="200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4930" y="1456055"/>
            <a:ext cx="2338070" cy="471170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8191500" y="6097270"/>
            <a:ext cx="1650365" cy="527050"/>
          </a:xfrm>
          <a:prstGeom prst="roundRect">
            <a:avLst/>
          </a:prstGeom>
          <a:gradFill>
            <a:gsLst>
              <a:gs pos="0">
                <a:srgbClr val="FC7068"/>
              </a:gs>
              <a:gs pos="100000">
                <a:srgbClr val="FC444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auto">
              <a:lnSpc>
                <a:spcPct val="200000"/>
              </a:lnSpc>
            </a:pPr>
            <a:endParaRPr lang="zh-CN" altLang="en-US"/>
          </a:p>
        </p:txBody>
      </p:sp>
      <p:cxnSp>
        <p:nvCxnSpPr>
          <p:cNvPr id="24" name="直接连接符 23"/>
          <p:cNvCxnSpPr>
            <a:stCxn id="9" idx="1"/>
          </p:cNvCxnSpPr>
          <p:nvPr/>
        </p:nvCxnSpPr>
        <p:spPr>
          <a:xfrm flipH="1" flipV="1">
            <a:off x="7004685" y="6351270"/>
            <a:ext cx="1186815" cy="9525"/>
          </a:xfrm>
          <a:prstGeom prst="line">
            <a:avLst/>
          </a:prstGeom>
          <a:ln w="28575" cmpd="sng">
            <a:solidFill>
              <a:srgbClr val="FC444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995795" y="5622925"/>
            <a:ext cx="0" cy="748030"/>
          </a:xfrm>
          <a:prstGeom prst="line">
            <a:avLst/>
          </a:prstGeom>
          <a:ln w="28575" cmpd="sng">
            <a:solidFill>
              <a:srgbClr val="FC444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8476615" y="5902325"/>
            <a:ext cx="16224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 sz="2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电子海报</a:t>
            </a:r>
            <a:endParaRPr lang="zh-CN" altLang="en-US" sz="200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017270" y="1858645"/>
            <a:ext cx="2693035" cy="1088390"/>
            <a:chOff x="-4705" y="4021"/>
            <a:chExt cx="4241" cy="1714"/>
          </a:xfrm>
        </p:grpSpPr>
        <p:pic>
          <p:nvPicPr>
            <p:cNvPr id="15" name="图片 14" descr="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705" y="4021"/>
              <a:ext cx="3046" cy="171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-4600" y="4021"/>
              <a:ext cx="4136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fontAlgn="auto">
                <a:lnSpc>
                  <a:spcPct val="200000"/>
                </a:lnSpc>
              </a:pPr>
              <a:r>
                <a:rPr lang="zh-CN" altLang="en-US" sz="2400">
                  <a:solidFill>
                    <a:srgbClr val="FC4440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电子会员卡  </a:t>
              </a:r>
              <a:endParaRPr lang="zh-CN" altLang="en-US" sz="2400">
                <a:solidFill>
                  <a:srgbClr val="FC4440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6" name="TextBox 2"/>
          <p:cNvSpPr txBox="1"/>
          <p:nvPr>
            <p:custDataLst>
              <p:tags r:id="rId6"/>
            </p:custDataLst>
          </p:nvPr>
        </p:nvSpPr>
        <p:spPr>
          <a:xfrm>
            <a:off x="622300" y="560705"/>
            <a:ext cx="709612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2.4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思迅微小店核心功能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-</a:t>
            </a:r>
            <a:r>
              <a:rPr lang="zh-CN" altLang="en-US" sz="2800" b="1" spc="150" dirty="0">
                <a:solidFill>
                  <a:srgbClr val="FC444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电子会员卡</a:t>
            </a:r>
            <a:endParaRPr lang="zh-CN" altLang="en-US" sz="2800" b="1" spc="150" dirty="0">
              <a:solidFill>
                <a:srgbClr val="FC444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pic>
        <p:nvPicPr>
          <p:cNvPr id="14" name="图片 13" descr="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465" y="2260600"/>
            <a:ext cx="3679190" cy="4660900"/>
          </a:xfrm>
          <a:prstGeom prst="rect">
            <a:avLst/>
          </a:prstGeom>
        </p:spPr>
      </p:pic>
      <p:pic>
        <p:nvPicPr>
          <p:cNvPr id="16" name="图片 15" descr="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3830" y="2414905"/>
            <a:ext cx="3945255" cy="43522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963930" y="3150870"/>
            <a:ext cx="247650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顾客自助注册会员</a:t>
            </a:r>
            <a:endParaRPr lang="zh-CN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无需店员手动开卡</a:t>
            </a:r>
            <a:endParaRPr lang="zh-CN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购物只需带手机</a:t>
            </a:r>
            <a:endParaRPr lang="zh-CN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刷卡即享会员权益</a:t>
            </a:r>
            <a:endParaRPr lang="zh-CN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34515" y="2149475"/>
            <a:ext cx="3064510" cy="1088390"/>
            <a:chOff x="1385" y="3520"/>
            <a:chExt cx="4826" cy="1714"/>
          </a:xfrm>
        </p:grpSpPr>
        <p:pic>
          <p:nvPicPr>
            <p:cNvPr id="15" name="图片 14" descr="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5" y="3520"/>
              <a:ext cx="3046" cy="171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2075" y="3520"/>
              <a:ext cx="4136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fontAlgn="auto">
                <a:lnSpc>
                  <a:spcPct val="200000"/>
                </a:lnSpc>
              </a:pPr>
              <a:r>
                <a:rPr lang="zh-CN" altLang="en-US" sz="2400">
                  <a:solidFill>
                    <a:srgbClr val="FC4440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电子券 </a:t>
              </a:r>
              <a:endParaRPr lang="zh-CN" altLang="en-US" sz="2400">
                <a:solidFill>
                  <a:srgbClr val="FC4440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6" name="TextBox 2"/>
          <p:cNvSpPr txBox="1"/>
          <p:nvPr>
            <p:custDataLst>
              <p:tags r:id="rId6"/>
            </p:custDataLst>
          </p:nvPr>
        </p:nvSpPr>
        <p:spPr>
          <a:xfrm>
            <a:off x="622300" y="560705"/>
            <a:ext cx="709612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2.4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思迅微小店核心功能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-</a:t>
            </a:r>
            <a:r>
              <a:rPr lang="zh-CN" altLang="en-US" sz="2800" b="1" spc="150" dirty="0">
                <a:solidFill>
                  <a:srgbClr val="FC444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电子券</a:t>
            </a:r>
            <a:endParaRPr lang="zh-CN" altLang="en-US" sz="2800" b="1" spc="150" dirty="0">
              <a:solidFill>
                <a:srgbClr val="FC444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pic>
        <p:nvPicPr>
          <p:cNvPr id="7" name="图片 6" descr="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925" y="1134745"/>
            <a:ext cx="3858260" cy="63246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917700" y="3385503"/>
            <a:ext cx="5080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fontAlgn="auto">
              <a:lnSpc>
                <a:spcPct val="150000"/>
              </a:lnSpc>
            </a:pPr>
            <a:r>
              <a:rPr lang="zh-CN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无需人力物力消耗</a:t>
            </a:r>
            <a:endParaRPr lang="zh-CN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就能拉新客、引客到店买不停</a:t>
            </a:r>
            <a:endParaRPr lang="zh-CN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24990" y="2396490"/>
            <a:ext cx="2921635" cy="1088390"/>
            <a:chOff x="1385" y="3520"/>
            <a:chExt cx="4601" cy="1714"/>
          </a:xfrm>
        </p:grpSpPr>
        <p:pic>
          <p:nvPicPr>
            <p:cNvPr id="15" name="图片 14" descr="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5" y="3520"/>
              <a:ext cx="3046" cy="171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850" y="3520"/>
              <a:ext cx="4136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fontAlgn="auto">
                <a:lnSpc>
                  <a:spcPct val="200000"/>
                </a:lnSpc>
              </a:pPr>
              <a:r>
                <a:rPr lang="zh-CN" altLang="en-US" sz="2400">
                  <a:solidFill>
                    <a:srgbClr val="FC4440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电子小票  </a:t>
              </a:r>
              <a:endParaRPr lang="zh-CN" altLang="en-US" sz="2400">
                <a:solidFill>
                  <a:srgbClr val="FC4440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6" name="TextBox 2"/>
          <p:cNvSpPr txBox="1"/>
          <p:nvPr>
            <p:custDataLst>
              <p:tags r:id="rId6"/>
            </p:custDataLst>
          </p:nvPr>
        </p:nvSpPr>
        <p:spPr>
          <a:xfrm>
            <a:off x="622300" y="560705"/>
            <a:ext cx="709612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2.4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思迅微小店核心功能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-</a:t>
            </a:r>
            <a:r>
              <a:rPr lang="zh-CN" altLang="en-US" sz="2800" b="1" spc="150" dirty="0">
                <a:solidFill>
                  <a:srgbClr val="FC444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电子小票</a:t>
            </a:r>
            <a:endParaRPr lang="zh-CN" altLang="en-US" sz="2800" b="1" spc="150" dirty="0">
              <a:solidFill>
                <a:srgbClr val="FC444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pic>
        <p:nvPicPr>
          <p:cNvPr id="7" name="图片 6" descr="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4705" y="1417955"/>
            <a:ext cx="4500880" cy="56432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908175" y="3627438"/>
            <a:ext cx="5080000" cy="1337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fontAlgn="auto">
              <a:lnSpc>
                <a:spcPct val="150000"/>
              </a:lnSpc>
            </a:pPr>
            <a:r>
              <a:rPr lang="zh-CN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无需打印小票手机便捷查看</a:t>
            </a:r>
            <a:endParaRPr lang="en-US" b="1">
              <a:solidFill>
                <a:srgbClr val="C0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b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更省钱</a:t>
            </a:r>
            <a:r>
              <a:rPr lang="en-US" altLang="zh-CN" b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</a:t>
            </a:r>
            <a:r>
              <a:rPr lang="en-US" b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</a:t>
            </a:r>
            <a:r>
              <a:rPr lang="zh-CN" b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更环保</a:t>
            </a:r>
            <a:r>
              <a:rPr lang="en-US" altLang="zh-CN" b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</a:t>
            </a:r>
            <a:r>
              <a:rPr lang="en-US" b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</a:t>
            </a:r>
            <a:r>
              <a:rPr lang="zh-CN" b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更方便</a:t>
            </a:r>
            <a:endParaRPr lang="zh-CN" altLang="en-US" b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24990" y="2396490"/>
            <a:ext cx="2921635" cy="1088390"/>
            <a:chOff x="1385" y="3520"/>
            <a:chExt cx="4601" cy="1714"/>
          </a:xfrm>
        </p:grpSpPr>
        <p:pic>
          <p:nvPicPr>
            <p:cNvPr id="15" name="图片 14" descr="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5" y="3520"/>
              <a:ext cx="3046" cy="171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850" y="3520"/>
              <a:ext cx="4136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fontAlgn="auto">
                <a:lnSpc>
                  <a:spcPct val="200000"/>
                </a:lnSpc>
              </a:pPr>
              <a:r>
                <a:rPr lang="zh-CN" altLang="en-US" sz="2400">
                  <a:solidFill>
                    <a:srgbClr val="FC4440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线上储值  </a:t>
              </a:r>
              <a:endParaRPr lang="zh-CN" altLang="en-US" sz="2400">
                <a:solidFill>
                  <a:srgbClr val="FC4440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6" name="TextBox 2"/>
          <p:cNvSpPr txBox="1"/>
          <p:nvPr>
            <p:custDataLst>
              <p:tags r:id="rId6"/>
            </p:custDataLst>
          </p:nvPr>
        </p:nvSpPr>
        <p:spPr>
          <a:xfrm>
            <a:off x="622300" y="560705"/>
            <a:ext cx="709612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2.4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思迅微小店核心功能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-</a:t>
            </a:r>
            <a:r>
              <a:rPr lang="zh-CN" altLang="en-US" sz="2800" b="1" spc="150" dirty="0">
                <a:solidFill>
                  <a:srgbClr val="FC444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线上储值</a:t>
            </a:r>
            <a:endParaRPr lang="zh-CN" altLang="en-US" sz="2800" b="1" spc="150" dirty="0">
              <a:solidFill>
                <a:srgbClr val="FC444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908175" y="3627438"/>
            <a:ext cx="5080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fontAlgn="auto">
              <a:lnSpc>
                <a:spcPct val="150000"/>
              </a:lnSpc>
            </a:pPr>
            <a:r>
              <a:rPr lang="zh-CN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无需到店</a:t>
            </a:r>
            <a:endParaRPr lang="zh-CN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打开手机就能便捷储值</a:t>
            </a:r>
            <a:endParaRPr lang="zh-CN" b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9" name="图片 8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0375" y="1199515"/>
            <a:ext cx="3785235" cy="542988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721485" y="2035810"/>
            <a:ext cx="2921635" cy="1088390"/>
            <a:chOff x="1385" y="3520"/>
            <a:chExt cx="4601" cy="1714"/>
          </a:xfrm>
        </p:grpSpPr>
        <p:pic>
          <p:nvPicPr>
            <p:cNvPr id="15" name="图片 14" descr="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5" y="3520"/>
              <a:ext cx="3046" cy="171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850" y="3520"/>
              <a:ext cx="4136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fontAlgn="auto">
                <a:lnSpc>
                  <a:spcPct val="200000"/>
                </a:lnSpc>
              </a:pPr>
              <a:r>
                <a:rPr lang="zh-CN" altLang="en-US" sz="2400">
                  <a:solidFill>
                    <a:srgbClr val="FC4440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积分商城  </a:t>
              </a:r>
              <a:endParaRPr lang="zh-CN" altLang="en-US" sz="2400">
                <a:solidFill>
                  <a:srgbClr val="FC4440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6" name="TextBox 2"/>
          <p:cNvSpPr txBox="1"/>
          <p:nvPr>
            <p:custDataLst>
              <p:tags r:id="rId6"/>
            </p:custDataLst>
          </p:nvPr>
        </p:nvSpPr>
        <p:spPr>
          <a:xfrm>
            <a:off x="622300" y="560705"/>
            <a:ext cx="709612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2.4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思迅微小店核心功能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-</a:t>
            </a:r>
            <a:r>
              <a:rPr lang="zh-CN" altLang="en-US" sz="2800" b="1" spc="150" dirty="0">
                <a:solidFill>
                  <a:srgbClr val="FC444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积分商城</a:t>
            </a:r>
            <a:endParaRPr lang="zh-CN" altLang="en-US" sz="2800" b="1" spc="150" dirty="0">
              <a:solidFill>
                <a:srgbClr val="FC444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822450" y="3217863"/>
            <a:ext cx="5080000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fontAlgn="auto">
              <a:lnSpc>
                <a:spcPct val="150000"/>
              </a:lnSpc>
            </a:pPr>
            <a:r>
              <a:rPr lang="zh-CN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无需想法设法活跃会员</a:t>
            </a:r>
            <a:endParaRPr lang="zh-CN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积分兑礼品</a:t>
            </a:r>
            <a:endParaRPr lang="zh-CN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即发挥积分用途</a:t>
            </a:r>
            <a:endParaRPr lang="zh-CN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又增强会员粘性</a:t>
            </a:r>
            <a:endParaRPr lang="zh-CN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4285" y="1355090"/>
            <a:ext cx="3922395" cy="502666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713230" y="2095500"/>
            <a:ext cx="2921635" cy="1088390"/>
            <a:chOff x="1385" y="3520"/>
            <a:chExt cx="4601" cy="1714"/>
          </a:xfrm>
        </p:grpSpPr>
        <p:pic>
          <p:nvPicPr>
            <p:cNvPr id="15" name="图片 14" descr="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5" y="3520"/>
              <a:ext cx="3046" cy="171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850" y="3520"/>
              <a:ext cx="4136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fontAlgn="auto">
                <a:lnSpc>
                  <a:spcPct val="200000"/>
                </a:lnSpc>
              </a:pPr>
              <a:r>
                <a:rPr lang="zh-CN" altLang="en-US" sz="2400">
                  <a:solidFill>
                    <a:srgbClr val="FC4440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信息查询  </a:t>
              </a:r>
              <a:endParaRPr lang="zh-CN" altLang="en-US" sz="2400">
                <a:solidFill>
                  <a:srgbClr val="FC4440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6" name="TextBox 2"/>
          <p:cNvSpPr txBox="1"/>
          <p:nvPr>
            <p:custDataLst>
              <p:tags r:id="rId6"/>
            </p:custDataLst>
          </p:nvPr>
        </p:nvSpPr>
        <p:spPr>
          <a:xfrm>
            <a:off x="622300" y="560705"/>
            <a:ext cx="709612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2.4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思迅微小店核心功能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-</a:t>
            </a:r>
            <a:r>
              <a:rPr lang="zh-CN" altLang="en-US" sz="2800" b="1" spc="150" dirty="0">
                <a:solidFill>
                  <a:srgbClr val="FC444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信息查询</a:t>
            </a:r>
            <a:endParaRPr lang="zh-CN" altLang="en-US" sz="2800" b="1" spc="150" dirty="0">
              <a:solidFill>
                <a:srgbClr val="FC444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805305" y="3309303"/>
            <a:ext cx="5080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fontAlgn="auto">
              <a:lnSpc>
                <a:spcPct val="150000"/>
              </a:lnSpc>
            </a:pPr>
            <a:r>
              <a:rPr lang="zh-CN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无需到店</a:t>
            </a:r>
            <a:endParaRPr lang="zh-CN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手机端自助查询账户信息</a:t>
            </a:r>
            <a:endParaRPr lang="zh-CN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9" name="图片 8" descr="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435" y="1302385"/>
            <a:ext cx="3573145" cy="493649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825" y="236220"/>
            <a:ext cx="1983105" cy="472440"/>
          </a:xfrm>
          <a:prstGeom prst="rect">
            <a:avLst/>
          </a:prstGeom>
        </p:spPr>
      </p:pic>
      <p:pic>
        <p:nvPicPr>
          <p:cNvPr id="6" name="图片 5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5" y="1841500"/>
            <a:ext cx="4970145" cy="27959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54505" y="2567940"/>
            <a:ext cx="26962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目录</a:t>
            </a:r>
            <a:endParaRPr lang="zh-CN" altLang="en-US" sz="720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TextBox 2"/>
          <p:cNvSpPr txBox="1"/>
          <p:nvPr>
            <p:custDataLst>
              <p:tags r:id="rId6"/>
            </p:custDataLst>
          </p:nvPr>
        </p:nvSpPr>
        <p:spPr>
          <a:xfrm>
            <a:off x="6542405" y="1798955"/>
            <a:ext cx="47256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微小店能解决门店哪些难题</a:t>
            </a:r>
            <a:endParaRPr lang="zh-CN" altLang="en-US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29" name="文本框 12"/>
          <p:cNvSpPr txBox="1"/>
          <p:nvPr>
            <p:custDataLst>
              <p:tags r:id="rId7"/>
            </p:custDataLst>
          </p:nvPr>
        </p:nvSpPr>
        <p:spPr>
          <a:xfrm>
            <a:off x="5512435" y="1765300"/>
            <a:ext cx="871220" cy="6464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rgbClr val="FC7068"/>
                </a:solidFill>
                <a:latin typeface="思源黑体 CN Bold" panose="020B0800000000000000" charset="-122"/>
                <a:ea typeface="思源黑体 CN Bold" panose="020B0800000000000000" charset="-122"/>
                <a:cs typeface="Arial" panose="020B0604020202020204" pitchFamily="34" charset="0"/>
                <a:sym typeface="+mn-lt"/>
              </a:rPr>
              <a:t>01</a:t>
            </a:r>
            <a:r>
              <a:rPr lang="en-US" altLang="zh-CN" sz="3200" dirty="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Arial" panose="020B0604020202020204" pitchFamily="34" charset="0"/>
                <a:sym typeface="+mn-lt"/>
              </a:rPr>
              <a:t> </a:t>
            </a:r>
            <a:endParaRPr lang="en-US" altLang="zh-CN" sz="3200" dirty="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TextBox 2"/>
          <p:cNvSpPr txBox="1"/>
          <p:nvPr>
            <p:custDataLst>
              <p:tags r:id="rId8"/>
            </p:custDataLst>
          </p:nvPr>
        </p:nvSpPr>
        <p:spPr>
          <a:xfrm>
            <a:off x="6542405" y="2846705"/>
            <a:ext cx="47256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微小店产品介绍</a:t>
            </a:r>
            <a:endParaRPr lang="zh-CN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2" name="TextBox 2"/>
          <p:cNvSpPr txBox="1"/>
          <p:nvPr>
            <p:custDataLst>
              <p:tags r:id="rId9"/>
            </p:custDataLst>
          </p:nvPr>
        </p:nvSpPr>
        <p:spPr>
          <a:xfrm>
            <a:off x="6570980" y="3927475"/>
            <a:ext cx="47256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微小店案例</a:t>
            </a:r>
            <a:endParaRPr lang="zh-CN" altLang="en-US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  <a:p>
            <a:pPr>
              <a:defRPr/>
            </a:pPr>
            <a:endParaRPr lang="zh-CN" altLang="en-US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383655" y="1849120"/>
            <a:ext cx="0" cy="430530"/>
          </a:xfrm>
          <a:prstGeom prst="line">
            <a:avLst/>
          </a:prstGeom>
          <a:ln w="34925">
            <a:solidFill>
              <a:srgbClr val="FC7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383655" y="2896870"/>
            <a:ext cx="0" cy="430530"/>
          </a:xfrm>
          <a:prstGeom prst="line">
            <a:avLst/>
          </a:prstGeom>
          <a:ln w="34925">
            <a:solidFill>
              <a:srgbClr val="FC7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383655" y="3977640"/>
            <a:ext cx="0" cy="430530"/>
          </a:xfrm>
          <a:prstGeom prst="line">
            <a:avLst/>
          </a:prstGeom>
          <a:ln w="34925">
            <a:solidFill>
              <a:srgbClr val="FC7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12"/>
          <p:cNvSpPr txBox="1"/>
          <p:nvPr>
            <p:custDataLst>
              <p:tags r:id="rId10"/>
            </p:custDataLst>
          </p:nvPr>
        </p:nvSpPr>
        <p:spPr>
          <a:xfrm>
            <a:off x="5512435" y="2847340"/>
            <a:ext cx="871220" cy="6464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rgbClr val="FC7068"/>
                </a:solidFill>
                <a:latin typeface="思源黑体 CN Bold" panose="020B0800000000000000" charset="-122"/>
                <a:ea typeface="思源黑体 CN Bold" panose="020B0800000000000000" charset="-122"/>
                <a:cs typeface="Arial" panose="020B0604020202020204" pitchFamily="34" charset="0"/>
                <a:sym typeface="+mn-lt"/>
              </a:rPr>
              <a:t>02</a:t>
            </a:r>
            <a:endParaRPr lang="en-US" altLang="zh-CN" sz="3200" dirty="0">
              <a:solidFill>
                <a:srgbClr val="FC7068"/>
              </a:solidFill>
              <a:latin typeface="思源黑体 CN Bold" panose="020B0800000000000000" charset="-122"/>
              <a:ea typeface="思源黑体 CN Bold" panose="020B0800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2" name="文本框 12"/>
          <p:cNvSpPr txBox="1"/>
          <p:nvPr>
            <p:custDataLst>
              <p:tags r:id="rId11"/>
            </p:custDataLst>
          </p:nvPr>
        </p:nvSpPr>
        <p:spPr>
          <a:xfrm>
            <a:off x="5512435" y="3926840"/>
            <a:ext cx="871220" cy="6464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solidFill>
                  <a:srgbClr val="FC7068"/>
                </a:solidFill>
                <a:latin typeface="思源黑体 CN Bold" panose="020B0800000000000000" charset="-122"/>
                <a:ea typeface="思源黑体 CN Bold" panose="020B0800000000000000" charset="-122"/>
                <a:cs typeface="Arial" panose="020B0604020202020204" pitchFamily="34" charset="0"/>
                <a:sym typeface="+mn-lt"/>
              </a:rPr>
              <a:t>03</a:t>
            </a:r>
            <a:r>
              <a:rPr lang="en-US" altLang="zh-CN" sz="3200" dirty="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Arial" panose="020B0604020202020204" pitchFamily="34" charset="0"/>
                <a:sym typeface="+mn-lt"/>
              </a:rPr>
              <a:t> </a:t>
            </a:r>
            <a:endParaRPr lang="en-US" altLang="zh-CN" sz="3200" dirty="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Arial" panose="020B0604020202020204" pitchFamily="34" charset="0"/>
              <a:sym typeface="+mn-lt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713230" y="2095500"/>
            <a:ext cx="2921635" cy="1088390"/>
            <a:chOff x="1385" y="3520"/>
            <a:chExt cx="4601" cy="1714"/>
          </a:xfrm>
        </p:grpSpPr>
        <p:pic>
          <p:nvPicPr>
            <p:cNvPr id="15" name="图片 14" descr="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5" y="3520"/>
              <a:ext cx="3046" cy="171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850" y="3520"/>
              <a:ext cx="4136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 fontAlgn="auto">
                <a:lnSpc>
                  <a:spcPct val="200000"/>
                </a:lnSpc>
              </a:pPr>
              <a:r>
                <a:rPr lang="zh-CN" altLang="en-US" sz="2400">
                  <a:solidFill>
                    <a:srgbClr val="FC4440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电子海报  </a:t>
              </a:r>
              <a:endParaRPr lang="zh-CN" altLang="en-US" sz="2400">
                <a:solidFill>
                  <a:srgbClr val="FC4440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6" name="TextBox 2"/>
          <p:cNvSpPr txBox="1"/>
          <p:nvPr>
            <p:custDataLst>
              <p:tags r:id="rId6"/>
            </p:custDataLst>
          </p:nvPr>
        </p:nvSpPr>
        <p:spPr>
          <a:xfrm>
            <a:off x="622300" y="560705"/>
            <a:ext cx="709612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2.4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思迅微小店核心功能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-</a:t>
            </a:r>
            <a:r>
              <a:rPr lang="zh-CN" altLang="en-US" sz="2800" b="1" spc="150" dirty="0">
                <a:solidFill>
                  <a:srgbClr val="FC444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电子海报</a:t>
            </a:r>
            <a:endParaRPr lang="zh-CN" altLang="en-US" sz="2800" b="1" spc="150" dirty="0">
              <a:solidFill>
                <a:srgbClr val="FC444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795145" y="3309303"/>
            <a:ext cx="5080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fontAlgn="auto">
              <a:lnSpc>
                <a:spcPct val="150000"/>
              </a:lnSpc>
            </a:pPr>
            <a:r>
              <a:rPr lang="zh-CN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活动信息直接触达客户</a:t>
            </a:r>
            <a:endParaRPr lang="zh-CN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可分享微信群，朋友圈，引流到店</a:t>
            </a:r>
            <a:endParaRPr lang="zh-CN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3520" y="1041400"/>
            <a:ext cx="2712085" cy="54159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0265" y="1041400"/>
            <a:ext cx="2656840" cy="541083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pic>
        <p:nvPicPr>
          <p:cNvPr id="7" name="图片 6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0" y="1724025"/>
            <a:ext cx="4312920" cy="2962910"/>
          </a:xfrm>
          <a:prstGeom prst="rect">
            <a:avLst/>
          </a:prstGeom>
        </p:spPr>
      </p:pic>
      <p:sp>
        <p:nvSpPr>
          <p:cNvPr id="6" name="TextBox 2"/>
          <p:cNvSpPr txBox="1"/>
          <p:nvPr>
            <p:custDataLst>
              <p:tags r:id="rId6"/>
            </p:custDataLst>
          </p:nvPr>
        </p:nvSpPr>
        <p:spPr>
          <a:xfrm>
            <a:off x="898525" y="2184400"/>
            <a:ext cx="840105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思迅微小店</a:t>
            </a: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微会员版本升级商城版本</a:t>
            </a: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即可开启商城卖货模式</a:t>
            </a: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畅享直播秒杀卖货利器</a:t>
            </a: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76850" y="1124585"/>
            <a:ext cx="6701155" cy="4953000"/>
            <a:chOff x="8310" y="1861"/>
            <a:chExt cx="10553" cy="7800"/>
          </a:xfrm>
        </p:grpSpPr>
        <p:pic>
          <p:nvPicPr>
            <p:cNvPr id="9" name="图片 8" descr="12_img_scyx@2x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63" y="1861"/>
              <a:ext cx="7800" cy="7800"/>
            </a:xfrm>
            <a:prstGeom prst="rect">
              <a:avLst/>
            </a:prstGeom>
          </p:spPr>
        </p:pic>
        <p:pic>
          <p:nvPicPr>
            <p:cNvPr id="12" name="图片 11" descr="12_img_scyx@2x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10" y="2715"/>
              <a:ext cx="3269" cy="6364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/>
        </p:nvSpPr>
        <p:spPr>
          <a:xfrm>
            <a:off x="6022975" y="5628005"/>
            <a:ext cx="74676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卖货</a:t>
            </a:r>
            <a:endParaRPr lang="zh-CN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093075" y="5628005"/>
            <a:ext cx="74676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秒杀</a:t>
            </a:r>
            <a:endParaRPr lang="zh-CN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251440" y="5628005"/>
            <a:ext cx="74676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zh-CN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直播</a:t>
            </a:r>
            <a:endParaRPr lang="zh-CN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sp>
        <p:nvSpPr>
          <p:cNvPr id="6" name="TextBox 2"/>
          <p:cNvSpPr txBox="1"/>
          <p:nvPr>
            <p:custDataLst>
              <p:tags r:id="rId5"/>
            </p:custDataLst>
          </p:nvPr>
        </p:nvSpPr>
        <p:spPr>
          <a:xfrm>
            <a:off x="622300" y="560705"/>
            <a:ext cx="709612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2.5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商家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0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基础上手</a:t>
            </a:r>
            <a:endParaRPr lang="zh-CN" altLang="en-US" sz="2800" b="1" spc="150" dirty="0">
              <a:solidFill>
                <a:srgbClr val="FC444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50190" y="5659120"/>
            <a:ext cx="34372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sz="1600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手机号注册成功</a:t>
            </a:r>
            <a:endParaRPr lang="zh-CN" sz="1600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sz="1600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即可拥有界面美观、体验极佳的</a:t>
            </a:r>
            <a:endParaRPr lang="zh-CN" sz="1600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sz="1600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微会员小程序</a:t>
            </a:r>
            <a:endParaRPr lang="zh-CN" sz="1600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70955" y="5755005"/>
            <a:ext cx="34372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sz="1600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微小店管理后台提供运营建议及</a:t>
            </a:r>
            <a:endParaRPr lang="zh-CN" sz="1600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sz="1600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功能模块操作说明</a:t>
            </a:r>
            <a:endParaRPr lang="zh-CN" sz="1600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695" y="1369695"/>
            <a:ext cx="2338070" cy="47117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7445" y="1369695"/>
            <a:ext cx="8387080" cy="398208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sp>
        <p:nvSpPr>
          <p:cNvPr id="6" name="TextBox 2"/>
          <p:cNvSpPr txBox="1"/>
          <p:nvPr>
            <p:custDataLst>
              <p:tags r:id="rId5"/>
            </p:custDataLst>
          </p:nvPr>
        </p:nvSpPr>
        <p:spPr>
          <a:xfrm>
            <a:off x="748665" y="1094105"/>
            <a:ext cx="709612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zh-CN" altLang="en-US" sz="2000" b="1" spc="150" dirty="0"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思迅微小店赋能门店会员翻倍！销量翻倍！</a:t>
            </a:r>
            <a:endParaRPr lang="zh-CN" altLang="en-US" sz="2000" b="1" spc="150" dirty="0"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357880" y="2730500"/>
            <a:ext cx="256476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拉新获客</a:t>
            </a:r>
            <a:endParaRPr lang="zh-CN" altLang="en-US" sz="1600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留住会员</a:t>
            </a:r>
            <a:endParaRPr lang="zh-CN" altLang="en-US" sz="1600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增强会员粘性</a:t>
            </a:r>
            <a:endParaRPr lang="zh-CN" altLang="en-US" sz="1600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引流到店、会员倍增</a:t>
            </a:r>
            <a:endParaRPr lang="zh-CN" altLang="en-US" sz="1600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为门店、会员提供便利</a:t>
            </a:r>
            <a:endParaRPr lang="zh-CN" altLang="en-US" sz="1600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marL="285750" indent="-285750" algn="l" fontAlgn="auto">
              <a:lnSpc>
                <a:spcPct val="150000"/>
              </a:lnSpc>
            </a:pPr>
            <a:endParaRPr lang="zh-CN" altLang="en-US" sz="1600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357880" y="1936115"/>
            <a:ext cx="1108075" cy="527050"/>
          </a:xfrm>
          <a:prstGeom prst="roundRect">
            <a:avLst/>
          </a:prstGeom>
          <a:gradFill>
            <a:gsLst>
              <a:gs pos="0">
                <a:srgbClr val="FC7068"/>
              </a:gs>
              <a:gs pos="100000">
                <a:srgbClr val="FC444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357880" y="2015490"/>
            <a:ext cx="127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微会员版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522460" y="1807210"/>
            <a:ext cx="1108075" cy="527050"/>
          </a:xfrm>
          <a:prstGeom prst="roundRect">
            <a:avLst/>
          </a:prstGeom>
          <a:gradFill>
            <a:gsLst>
              <a:gs pos="0">
                <a:srgbClr val="FC7068"/>
              </a:gs>
              <a:gs pos="100000">
                <a:srgbClr val="FC444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522460" y="1886585"/>
            <a:ext cx="127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微商城版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097530" y="5304790"/>
            <a:ext cx="3651885" cy="373380"/>
          </a:xfrm>
          <a:prstGeom prst="rightArrow">
            <a:avLst/>
          </a:prstGeom>
          <a:gradFill>
            <a:gsLst>
              <a:gs pos="0">
                <a:srgbClr val="FC6F67"/>
              </a:gs>
              <a:gs pos="100000">
                <a:srgbClr val="FC4541"/>
              </a:gs>
            </a:gsLst>
            <a:lin ang="5400000" scaled="0"/>
          </a:gradFill>
          <a:ln>
            <a:solidFill>
              <a:srgbClr val="FC7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692015" y="5037455"/>
            <a:ext cx="728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升级</a:t>
            </a:r>
            <a:endParaRPr lang="zh-CN" altLang="en-US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522460" y="2644775"/>
            <a:ext cx="25647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商品展示、传播、销售</a:t>
            </a:r>
            <a:endParaRPr lang="zh-CN" altLang="en-US" sz="1600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公域流量引流到店</a:t>
            </a:r>
            <a:endParaRPr lang="zh-CN" altLang="en-US" sz="1600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下单加速，销量倍增</a:t>
            </a:r>
            <a:endParaRPr lang="zh-CN" altLang="en-US" sz="1600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39670" y="6171565"/>
            <a:ext cx="73177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 fontAlgn="auto">
              <a:lnSpc>
                <a:spcPct val="150000"/>
              </a:lnSpc>
              <a:buNone/>
            </a:pPr>
            <a:r>
              <a:rPr lang="zh-CN" altLang="en-US" sz="1600" b="0"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思迅微小店提供平台、营销工具、渠道，助力小店经营增长！</a:t>
            </a:r>
            <a:endParaRPr lang="zh-CN" altLang="en-US" sz="1600" b="0"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105" y="1571625"/>
            <a:ext cx="2180590" cy="43942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5790" y="1574800"/>
            <a:ext cx="2139315" cy="439166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sp>
        <p:nvSpPr>
          <p:cNvPr id="6" name="TextBox 2"/>
          <p:cNvSpPr txBox="1"/>
          <p:nvPr>
            <p:custDataLst>
              <p:tags r:id="rId5"/>
            </p:custDataLst>
          </p:nvPr>
        </p:nvSpPr>
        <p:spPr>
          <a:xfrm>
            <a:off x="622300" y="560705"/>
            <a:ext cx="709612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一张图读懂思迅微小店</a:t>
            </a:r>
            <a:endParaRPr lang="zh-CN" altLang="en-US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pic>
        <p:nvPicPr>
          <p:cNvPr id="7" name="图片 6" descr="微小店九宫格_画板 1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125" y="1041400"/>
            <a:ext cx="5629275" cy="5629275"/>
          </a:xfrm>
          <a:prstGeom prst="rect">
            <a:avLst/>
          </a:prstGeom>
        </p:spPr>
      </p:pic>
      <p:sp>
        <p:nvSpPr>
          <p:cNvPr id="10" name="TextBox 2"/>
          <p:cNvSpPr txBox="1"/>
          <p:nvPr>
            <p:custDataLst>
              <p:tags r:id="rId7"/>
            </p:custDataLst>
          </p:nvPr>
        </p:nvSpPr>
        <p:spPr>
          <a:xfrm>
            <a:off x="898525" y="2184400"/>
            <a:ext cx="840105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零售数字化浪潮下</a:t>
            </a: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思迅微小店赋能门店</a:t>
            </a: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以最低成本、最低门槛、最快速度</a:t>
            </a: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获取会员、留住会员、推动成交</a:t>
            </a: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8525" y="1622425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数智时代，乘风破浪！</a:t>
            </a:r>
            <a:endParaRPr lang="zh-CN" altLang="en-US" sz="2000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pic>
        <p:nvPicPr>
          <p:cNvPr id="7" name="图片 6" descr="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5" y="1124585"/>
            <a:ext cx="6096000" cy="3429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40355" y="2292985"/>
            <a:ext cx="20675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03</a:t>
            </a:r>
            <a:endParaRPr lang="en-US" altLang="zh-CN" sz="5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TextBox 2"/>
          <p:cNvSpPr txBox="1"/>
          <p:nvPr>
            <p:custDataLst>
              <p:tags r:id="rId6"/>
            </p:custDataLst>
          </p:nvPr>
        </p:nvSpPr>
        <p:spPr>
          <a:xfrm>
            <a:off x="5113655" y="2475230"/>
            <a:ext cx="679132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zh-CN" altLang="en-US" sz="4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思迅微小店案例</a:t>
            </a:r>
            <a:endParaRPr lang="zh-CN" altLang="en-US" sz="40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sp>
        <p:nvSpPr>
          <p:cNvPr id="6" name="TextBox 2"/>
          <p:cNvSpPr txBox="1"/>
          <p:nvPr>
            <p:custDataLst>
              <p:tags r:id="rId5"/>
            </p:custDataLst>
          </p:nvPr>
        </p:nvSpPr>
        <p:spPr>
          <a:xfrm>
            <a:off x="622300" y="560705"/>
            <a:ext cx="709612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会员增长案例</a:t>
            </a:r>
            <a:endParaRPr lang="zh-CN" altLang="en-US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972310" y="1936115"/>
            <a:ext cx="1108075" cy="527050"/>
          </a:xfrm>
          <a:prstGeom prst="roundRect">
            <a:avLst/>
          </a:prstGeom>
          <a:gradFill>
            <a:gsLst>
              <a:gs pos="0">
                <a:srgbClr val="FC7068"/>
              </a:gs>
              <a:gs pos="100000">
                <a:srgbClr val="FC444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972310" y="2015490"/>
            <a:ext cx="127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邻嘉乐购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10" name="TextBox 2"/>
          <p:cNvSpPr txBox="1"/>
          <p:nvPr>
            <p:custDataLst>
              <p:tags r:id="rId6"/>
            </p:custDataLst>
          </p:nvPr>
        </p:nvSpPr>
        <p:spPr>
          <a:xfrm>
            <a:off x="852805" y="2687955"/>
            <a:ext cx="840105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使用效果：上线微商店</a:t>
            </a:r>
            <a:r>
              <a:rPr lang="en-US" altLang="zh-CN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1</a:t>
            </a: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个月，新增会员</a:t>
            </a:r>
            <a:r>
              <a:rPr lang="en-US" altLang="zh-CN" sz="2000" b="1" spc="15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2000+</a:t>
            </a:r>
            <a:endParaRPr lang="en-US" altLang="zh-CN" sz="2000" b="1" spc="150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营销玩法：注册有礼、储值有礼</a:t>
            </a: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  <a:p>
            <a:pPr fontAlgn="auto">
              <a:lnSpc>
                <a:spcPct val="150000"/>
              </a:lnSpc>
              <a:defRPr/>
            </a:pP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8" name="TextBox 2"/>
          <p:cNvSpPr txBox="1"/>
          <p:nvPr>
            <p:custDataLst>
              <p:tags r:id="rId7"/>
            </p:custDataLst>
          </p:nvPr>
        </p:nvSpPr>
        <p:spPr>
          <a:xfrm>
            <a:off x="852805" y="1908175"/>
            <a:ext cx="840105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案例</a:t>
            </a:r>
            <a:r>
              <a:rPr lang="en-US" altLang="zh-CN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1</a:t>
            </a: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：</a:t>
            </a: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6" name="TextBox 2"/>
          <p:cNvSpPr txBox="1"/>
          <p:nvPr>
            <p:custDataLst>
              <p:tags r:id="rId8"/>
            </p:custDataLst>
          </p:nvPr>
        </p:nvSpPr>
        <p:spPr>
          <a:xfrm>
            <a:off x="852805" y="4163060"/>
            <a:ext cx="840105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案例</a:t>
            </a:r>
            <a:r>
              <a:rPr lang="en-US" altLang="zh-CN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2</a:t>
            </a: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：</a:t>
            </a: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972310" y="4233545"/>
            <a:ext cx="1609725" cy="527050"/>
          </a:xfrm>
          <a:prstGeom prst="roundRect">
            <a:avLst/>
          </a:prstGeom>
          <a:gradFill>
            <a:gsLst>
              <a:gs pos="0">
                <a:srgbClr val="FC7068"/>
              </a:gs>
              <a:gs pos="100000">
                <a:srgbClr val="FC444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972310" y="4312920"/>
            <a:ext cx="1609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顺心购物广场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19" name="TextBox 2"/>
          <p:cNvSpPr txBox="1"/>
          <p:nvPr>
            <p:custDataLst>
              <p:tags r:id="rId9"/>
            </p:custDataLst>
          </p:nvPr>
        </p:nvSpPr>
        <p:spPr>
          <a:xfrm>
            <a:off x="767080" y="4907280"/>
            <a:ext cx="840105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使用效果：上线微商店</a:t>
            </a:r>
            <a:r>
              <a:rPr lang="en-US" altLang="zh-CN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1</a:t>
            </a: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个月，新增会员</a:t>
            </a:r>
            <a:r>
              <a:rPr lang="en-US" altLang="zh-CN" sz="2000" b="1" spc="15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1500+</a:t>
            </a:r>
            <a:endParaRPr lang="en-US" altLang="zh-CN" sz="2000" b="1" spc="150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营销玩法：注册有礼、储值有礼</a:t>
            </a: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  <a:p>
            <a:pPr fontAlgn="auto">
              <a:lnSpc>
                <a:spcPct val="150000"/>
              </a:lnSpc>
              <a:defRPr/>
            </a:pP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</p:txBody>
      </p:sp>
      <p:pic>
        <p:nvPicPr>
          <p:cNvPr id="20" name="图片 19" descr="78e675b08b44bc332ce6381c67971d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3635" y="1864995"/>
            <a:ext cx="1753235" cy="1753235"/>
          </a:xfrm>
          <a:prstGeom prst="rect">
            <a:avLst/>
          </a:prstGeom>
          <a:ln w="22225">
            <a:solidFill>
              <a:srgbClr val="FC7068"/>
            </a:solidFill>
          </a:ln>
        </p:spPr>
      </p:pic>
      <p:pic>
        <p:nvPicPr>
          <p:cNvPr id="21" name="图片 20" descr="8c9f1d260816fbfaeeb3be0a6e288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1095" y="4312920"/>
            <a:ext cx="1755775" cy="1755775"/>
          </a:xfrm>
          <a:prstGeom prst="rect">
            <a:avLst/>
          </a:prstGeom>
          <a:ln w="22225">
            <a:solidFill>
              <a:srgbClr val="FC7068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sp>
        <p:nvSpPr>
          <p:cNvPr id="6" name="TextBox 2"/>
          <p:cNvSpPr txBox="1"/>
          <p:nvPr>
            <p:custDataLst>
              <p:tags r:id="rId5"/>
            </p:custDataLst>
          </p:nvPr>
        </p:nvSpPr>
        <p:spPr>
          <a:xfrm>
            <a:off x="622300" y="560705"/>
            <a:ext cx="709612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会员储值案例</a:t>
            </a:r>
            <a:endParaRPr lang="zh-CN" altLang="en-US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972310" y="1936115"/>
            <a:ext cx="1610360" cy="527050"/>
          </a:xfrm>
          <a:prstGeom prst="roundRect">
            <a:avLst/>
          </a:prstGeom>
          <a:gradFill>
            <a:gsLst>
              <a:gs pos="0">
                <a:srgbClr val="FC7068"/>
              </a:gs>
              <a:gs pos="100000">
                <a:srgbClr val="FC444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000885" y="2015490"/>
            <a:ext cx="169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丽园路小果哩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8" name="TextBox 2"/>
          <p:cNvSpPr txBox="1"/>
          <p:nvPr>
            <p:custDataLst>
              <p:tags r:id="rId6"/>
            </p:custDataLst>
          </p:nvPr>
        </p:nvSpPr>
        <p:spPr>
          <a:xfrm>
            <a:off x="881380" y="1859915"/>
            <a:ext cx="840105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案例</a:t>
            </a:r>
            <a:r>
              <a:rPr lang="en-US" altLang="zh-CN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1</a:t>
            </a: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：</a:t>
            </a: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0" name="TextBox 2"/>
          <p:cNvSpPr txBox="1"/>
          <p:nvPr>
            <p:custDataLst>
              <p:tags r:id="rId7"/>
            </p:custDataLst>
          </p:nvPr>
        </p:nvSpPr>
        <p:spPr>
          <a:xfrm>
            <a:off x="852805" y="2687955"/>
            <a:ext cx="840105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使用效果：上线微商店</a:t>
            </a:r>
            <a:r>
              <a:rPr lang="en-US" altLang="zh-CN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1</a:t>
            </a: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个月，新增会员</a:t>
            </a:r>
            <a:r>
              <a:rPr lang="en-US" altLang="zh-CN" sz="2000" b="1" spc="15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2500+</a:t>
            </a: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，储值金额超</a:t>
            </a:r>
            <a:r>
              <a:rPr lang="en-US" altLang="zh-CN" sz="2000" b="1" spc="15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40W</a:t>
            </a:r>
            <a:endParaRPr lang="en-US" altLang="zh-CN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营销玩法：储值有礼</a:t>
            </a: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  <a:p>
            <a:pPr fontAlgn="auto">
              <a:lnSpc>
                <a:spcPct val="150000"/>
              </a:lnSpc>
              <a:defRPr/>
            </a:pP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6" name="TextBox 2"/>
          <p:cNvSpPr txBox="1"/>
          <p:nvPr>
            <p:custDataLst>
              <p:tags r:id="rId8"/>
            </p:custDataLst>
          </p:nvPr>
        </p:nvSpPr>
        <p:spPr>
          <a:xfrm>
            <a:off x="852805" y="4163060"/>
            <a:ext cx="840105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案例</a:t>
            </a:r>
            <a:r>
              <a:rPr lang="en-US" altLang="zh-CN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2</a:t>
            </a: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：</a:t>
            </a: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972310" y="4233545"/>
            <a:ext cx="1609725" cy="527050"/>
          </a:xfrm>
          <a:prstGeom prst="roundRect">
            <a:avLst/>
          </a:prstGeom>
          <a:gradFill>
            <a:gsLst>
              <a:gs pos="0">
                <a:srgbClr val="FC7068"/>
              </a:gs>
              <a:gs pos="100000">
                <a:srgbClr val="FC444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972310" y="4312920"/>
            <a:ext cx="1609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全球鲜果集市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19" name="TextBox 2"/>
          <p:cNvSpPr txBox="1"/>
          <p:nvPr>
            <p:custDataLst>
              <p:tags r:id="rId9"/>
            </p:custDataLst>
          </p:nvPr>
        </p:nvSpPr>
        <p:spPr>
          <a:xfrm>
            <a:off x="767080" y="4907280"/>
            <a:ext cx="840105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使用效果：</a:t>
            </a:r>
            <a:r>
              <a:rPr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单场储值活动金额超</a:t>
            </a:r>
            <a:r>
              <a:rPr sz="2000" spc="15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20W</a:t>
            </a:r>
            <a:endParaRPr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  <a:p>
            <a:pPr fontAlgn="auto">
              <a:lnSpc>
                <a:spcPct val="150000"/>
              </a:lnSpc>
              <a:defRPr/>
            </a:pPr>
            <a:r>
              <a:rPr lang="zh-CN" altLang="en-US" sz="2000" spc="15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营销玩法：储值有礼</a:t>
            </a: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  <a:p>
            <a:pPr fontAlgn="auto">
              <a:lnSpc>
                <a:spcPct val="150000"/>
              </a:lnSpc>
              <a:defRPr/>
            </a:pPr>
            <a:endParaRPr lang="zh-CN" altLang="en-US" sz="2000" spc="15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</p:txBody>
      </p:sp>
      <p:pic>
        <p:nvPicPr>
          <p:cNvPr id="22" name="图片 21" descr="85d5d92fe8418937ae2d1fddf23a2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1835" y="1624965"/>
            <a:ext cx="1797050" cy="1797050"/>
          </a:xfrm>
          <a:prstGeom prst="rect">
            <a:avLst/>
          </a:prstGeom>
          <a:ln w="22225">
            <a:solidFill>
              <a:srgbClr val="FC7068"/>
            </a:solidFill>
          </a:ln>
        </p:spPr>
      </p:pic>
      <p:pic>
        <p:nvPicPr>
          <p:cNvPr id="23" name="图片 22" descr="d0e276e64f98f38064e9221e4a3345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01835" y="4163060"/>
            <a:ext cx="1873250" cy="1873250"/>
          </a:xfrm>
          <a:prstGeom prst="rect">
            <a:avLst/>
          </a:prstGeom>
          <a:ln w="22225">
            <a:solidFill>
              <a:srgbClr val="FC7068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微会员圆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620" y="3188970"/>
            <a:ext cx="3032760" cy="30327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042920" y="1678940"/>
            <a:ext cx="61061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思迅微小店</a:t>
            </a:r>
            <a:endParaRPr lang="zh-CN" altLang="en-US" sz="280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实现门店会员翻倍！销量翻倍！</a:t>
            </a:r>
            <a:endParaRPr lang="zh-CN" altLang="en-US" sz="280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思迅logo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525" y="1120140"/>
            <a:ext cx="2115820" cy="28384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pic>
        <p:nvPicPr>
          <p:cNvPr id="7" name="图片 6" descr="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625" y="1105535"/>
            <a:ext cx="6096000" cy="3429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87905" y="2273935"/>
            <a:ext cx="20675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01</a:t>
            </a:r>
            <a:endParaRPr lang="en-US" altLang="zh-CN" sz="5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TextBox 2"/>
          <p:cNvSpPr txBox="1"/>
          <p:nvPr>
            <p:custDataLst>
              <p:tags r:id="rId6"/>
            </p:custDataLst>
          </p:nvPr>
        </p:nvSpPr>
        <p:spPr>
          <a:xfrm>
            <a:off x="4046855" y="2446655"/>
            <a:ext cx="679132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zh-CN" altLang="en-US" sz="4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微小店能解决门店哪些难题</a:t>
            </a:r>
            <a:endParaRPr lang="zh-CN" altLang="en-US" sz="40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430" y="1446530"/>
            <a:ext cx="2677795" cy="1506220"/>
          </a:xfrm>
          <a:prstGeom prst="rect">
            <a:avLst/>
          </a:prstGeom>
        </p:spPr>
      </p:pic>
      <p:sp>
        <p:nvSpPr>
          <p:cNvPr id="9" name="TextBox 2"/>
          <p:cNvSpPr txBox="1"/>
          <p:nvPr>
            <p:custDataLst>
              <p:tags r:id="rId6"/>
            </p:custDataLst>
          </p:nvPr>
        </p:nvSpPr>
        <p:spPr>
          <a:xfrm>
            <a:off x="1579880" y="1921510"/>
            <a:ext cx="24015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zh-CN" altLang="en-US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会员少、难留存</a:t>
            </a:r>
            <a:endParaRPr lang="zh-CN" altLang="en-US" sz="20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0925" y="3178175"/>
            <a:ext cx="25400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会员增长难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marL="285750" indent="-285750" algn="l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会员注册效率低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marL="285750" indent="-285750" algn="l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无法快速唤醒会员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marL="285750" indent="-285750" algn="l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会员到店难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marL="285750" indent="-285750" algn="l" fontAlgn="auto">
              <a:lnSpc>
                <a:spcPct val="200000"/>
              </a:lnSpc>
            </a:pP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11" name="图片 10" descr="会员 (3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550" y="1846580"/>
            <a:ext cx="534035" cy="5340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537710" y="3178175"/>
            <a:ext cx="2540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门店活动、商品上新、门店公告等信息无法快速触达用户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88325" y="3178175"/>
            <a:ext cx="314261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只能依赖顾客到店消费门店无流量就无销量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marL="285750" indent="-285750" algn="l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仅局限于做熟客、周边生意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销量难有大的突破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marL="285750" indent="-285750" algn="l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14" name="图片 13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710" y="1409065"/>
            <a:ext cx="2677795" cy="1506220"/>
          </a:xfrm>
          <a:prstGeom prst="rect">
            <a:avLst/>
          </a:prstGeom>
        </p:spPr>
      </p:pic>
      <p:pic>
        <p:nvPicPr>
          <p:cNvPr id="15" name="图片 14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8325" y="1408430"/>
            <a:ext cx="2677795" cy="1506220"/>
          </a:xfrm>
          <a:prstGeom prst="rect">
            <a:avLst/>
          </a:prstGeom>
        </p:spPr>
      </p:pic>
      <p:pic>
        <p:nvPicPr>
          <p:cNvPr id="18" name="图片 17" descr="公告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8550" y="1847215"/>
            <a:ext cx="536575" cy="536575"/>
          </a:xfrm>
          <a:prstGeom prst="rect">
            <a:avLst/>
          </a:prstGeom>
        </p:spPr>
      </p:pic>
      <p:pic>
        <p:nvPicPr>
          <p:cNvPr id="19" name="图片 18" descr="销售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3100" y="1712595"/>
            <a:ext cx="801370" cy="801370"/>
          </a:xfrm>
          <a:prstGeom prst="rect">
            <a:avLst/>
          </a:prstGeom>
        </p:spPr>
      </p:pic>
      <p:sp>
        <p:nvSpPr>
          <p:cNvPr id="26" name="TextBox 2"/>
          <p:cNvSpPr txBox="1"/>
          <p:nvPr>
            <p:custDataLst>
              <p:tags r:id="rId10"/>
            </p:custDataLst>
          </p:nvPr>
        </p:nvSpPr>
        <p:spPr>
          <a:xfrm>
            <a:off x="5445125" y="1899920"/>
            <a:ext cx="24015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zh-CN" altLang="en-US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信息触达难</a:t>
            </a:r>
            <a:endParaRPr lang="zh-CN" altLang="en-US" sz="20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27" name="TextBox 2"/>
          <p:cNvSpPr txBox="1"/>
          <p:nvPr>
            <p:custDataLst>
              <p:tags r:id="rId11"/>
            </p:custDataLst>
          </p:nvPr>
        </p:nvSpPr>
        <p:spPr>
          <a:xfrm>
            <a:off x="9094470" y="1894205"/>
            <a:ext cx="24015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zh-CN" altLang="en-US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商品销售难</a:t>
            </a:r>
            <a:endParaRPr lang="zh-CN" altLang="en-US" sz="20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8" name="TextBox 2"/>
          <p:cNvSpPr txBox="1"/>
          <p:nvPr>
            <p:custDataLst>
              <p:tags r:id="rId12"/>
            </p:custDataLst>
          </p:nvPr>
        </p:nvSpPr>
        <p:spPr>
          <a:xfrm>
            <a:off x="1689735" y="5883275"/>
            <a:ext cx="14109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zh-CN" altLang="en-US" sz="2000" b="1" spc="15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缺会员</a:t>
            </a:r>
            <a:endParaRPr lang="zh-CN" altLang="en-US" sz="2000" b="1" spc="150" dirty="0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0" name="TextBox 2"/>
          <p:cNvSpPr txBox="1"/>
          <p:nvPr>
            <p:custDataLst>
              <p:tags r:id="rId13"/>
            </p:custDataLst>
          </p:nvPr>
        </p:nvSpPr>
        <p:spPr>
          <a:xfrm>
            <a:off x="5486400" y="5883275"/>
            <a:ext cx="14109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zh-CN" altLang="en-US" sz="2000" b="1" spc="15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缺渠道</a:t>
            </a:r>
            <a:endParaRPr lang="zh-CN" altLang="en-US" sz="2000" b="1" spc="150" dirty="0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6" name="TextBox 2"/>
          <p:cNvSpPr txBox="1"/>
          <p:nvPr>
            <p:custDataLst>
              <p:tags r:id="rId14"/>
            </p:custDataLst>
          </p:nvPr>
        </p:nvSpPr>
        <p:spPr>
          <a:xfrm>
            <a:off x="9094470" y="5783580"/>
            <a:ext cx="14109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zh-CN" altLang="en-US" sz="2000" b="1" spc="15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缺流量</a:t>
            </a:r>
            <a:endParaRPr lang="zh-CN" altLang="en-US" sz="2000" b="1" spc="150" dirty="0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pic>
        <p:nvPicPr>
          <p:cNvPr id="20" name="图片 19" descr="警示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8880" y="5774055"/>
            <a:ext cx="547370" cy="547370"/>
          </a:xfrm>
          <a:prstGeom prst="rect">
            <a:avLst/>
          </a:prstGeom>
        </p:spPr>
      </p:pic>
      <p:pic>
        <p:nvPicPr>
          <p:cNvPr id="21" name="图片 20" descr="警示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08550" y="5778500"/>
            <a:ext cx="547370" cy="547370"/>
          </a:xfrm>
          <a:prstGeom prst="rect">
            <a:avLst/>
          </a:prstGeom>
        </p:spPr>
      </p:pic>
      <p:pic>
        <p:nvPicPr>
          <p:cNvPr id="22" name="图片 21" descr="警示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47100" y="5678805"/>
            <a:ext cx="547370" cy="547370"/>
          </a:xfrm>
          <a:prstGeom prst="rect">
            <a:avLst/>
          </a:prstGeom>
        </p:spPr>
      </p:pic>
      <p:sp>
        <p:nvSpPr>
          <p:cNvPr id="23" name="TextBox 2"/>
          <p:cNvSpPr txBox="1"/>
          <p:nvPr>
            <p:custDataLst>
              <p:tags r:id="rId16"/>
            </p:custDataLst>
          </p:nvPr>
        </p:nvSpPr>
        <p:spPr>
          <a:xfrm>
            <a:off x="1098550" y="358140"/>
            <a:ext cx="674814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小店商家面临的关键问题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-</a:t>
            </a:r>
            <a:r>
              <a:rPr lang="zh-CN" altLang="zh-CN" sz="2800" b="1" spc="15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门店经营难题</a:t>
            </a:r>
            <a:endParaRPr lang="zh-CN" altLang="zh-CN" sz="2800" b="1" spc="150" dirty="0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370" y="1408430"/>
            <a:ext cx="2677795" cy="1506220"/>
          </a:xfrm>
          <a:prstGeom prst="rect">
            <a:avLst/>
          </a:prstGeom>
        </p:spPr>
      </p:pic>
      <p:sp>
        <p:nvSpPr>
          <p:cNvPr id="9" name="TextBox 2"/>
          <p:cNvSpPr txBox="1"/>
          <p:nvPr>
            <p:custDataLst>
              <p:tags r:id="rId6"/>
            </p:custDataLst>
          </p:nvPr>
        </p:nvSpPr>
        <p:spPr>
          <a:xfrm>
            <a:off x="2712720" y="1883410"/>
            <a:ext cx="24015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zh-CN" altLang="en-US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不懂线上产品购买</a:t>
            </a:r>
            <a:endParaRPr lang="zh-CN" altLang="en-US" sz="20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48865" y="3140075"/>
            <a:ext cx="291528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对线上产品不了解，难以下定决心购买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marL="285750" indent="-285750" algn="l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无法获取正规购买渠道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89420" y="3178175"/>
            <a:ext cx="33305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购买软件后不知如何使用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pPr marL="285750" indent="-285750" algn="l" fontAlgn="auto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购买软件后缺乏经营思路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14" name="图片 13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420" y="1409065"/>
            <a:ext cx="2677795" cy="1506220"/>
          </a:xfrm>
          <a:prstGeom prst="rect">
            <a:avLst/>
          </a:prstGeom>
        </p:spPr>
      </p:pic>
      <p:pic>
        <p:nvPicPr>
          <p:cNvPr id="18" name="图片 17" descr="公告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260" y="1847215"/>
            <a:ext cx="536575" cy="536575"/>
          </a:xfrm>
          <a:prstGeom prst="rect">
            <a:avLst/>
          </a:prstGeom>
        </p:spPr>
      </p:pic>
      <p:sp>
        <p:nvSpPr>
          <p:cNvPr id="26" name="TextBox 2"/>
          <p:cNvSpPr txBox="1"/>
          <p:nvPr>
            <p:custDataLst>
              <p:tags r:id="rId8"/>
            </p:custDataLst>
          </p:nvPr>
        </p:nvSpPr>
        <p:spPr>
          <a:xfrm>
            <a:off x="7556500" y="1899920"/>
            <a:ext cx="24015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zh-CN" altLang="en-US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不懂线上经营</a:t>
            </a:r>
            <a:endParaRPr lang="zh-CN" altLang="en-US" sz="20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23" name="TextBox 2"/>
          <p:cNvSpPr txBox="1"/>
          <p:nvPr>
            <p:custDataLst>
              <p:tags r:id="rId9"/>
            </p:custDataLst>
          </p:nvPr>
        </p:nvSpPr>
        <p:spPr>
          <a:xfrm>
            <a:off x="1098550" y="358140"/>
            <a:ext cx="737552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小店商家面临的关键问题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-</a:t>
            </a:r>
            <a:r>
              <a:rPr lang="zh-CN" altLang="en-US" sz="2800" b="1" spc="15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门店线上化</a:t>
            </a:r>
            <a:r>
              <a:rPr lang="zh-CN" altLang="zh-CN" sz="2800" b="1" spc="15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难题</a:t>
            </a:r>
            <a:endParaRPr lang="zh-CN" altLang="zh-CN" sz="2800" b="1" spc="150" dirty="0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pic>
        <p:nvPicPr>
          <p:cNvPr id="17" name="图片 16" descr="软件服务 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0625" y="1899920"/>
            <a:ext cx="408940" cy="40894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-66675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sp>
        <p:nvSpPr>
          <p:cNvPr id="9" name="TextBox 2"/>
          <p:cNvSpPr txBox="1"/>
          <p:nvPr>
            <p:custDataLst>
              <p:tags r:id="rId5"/>
            </p:custDataLst>
          </p:nvPr>
        </p:nvSpPr>
        <p:spPr>
          <a:xfrm>
            <a:off x="5986780" y="1979295"/>
            <a:ext cx="486791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200000"/>
              </a:lnSpc>
              <a:defRPr/>
            </a:pPr>
            <a:r>
              <a:rPr lang="zh-CN" altLang="en-US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思迅微小店打破以往线上产品销售思维，嵌入线下收银软件，商家可随时免费试用，试用后联系服务商开通。</a:t>
            </a:r>
            <a:endParaRPr lang="zh-CN" altLang="en-US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  <a:p>
            <a:pPr fontAlgn="auto">
              <a:lnSpc>
                <a:spcPct val="200000"/>
              </a:lnSpc>
              <a:defRPr/>
            </a:pPr>
            <a:r>
              <a:rPr lang="zh-CN" altLang="en-US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思迅微小店提供平台、渠道、营销能</a:t>
            </a:r>
            <a:r>
              <a:rPr lang="zh-CN" altLang="en-US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力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sym typeface="+mn-lt"/>
              </a:rPr>
              <a:t>，</a:t>
            </a:r>
            <a:r>
              <a:rPr lang="zh-CN" altLang="en-US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Bold" panose="020B0800000000000000" charset="-122"/>
                <a:sym typeface="+mn-lt"/>
              </a:rPr>
              <a:t>赋能门店会员翻倍、销量翻倍！</a:t>
            </a:r>
            <a:endParaRPr lang="zh-CN" altLang="en-US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86780" y="1505585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突破以往，行业先行</a:t>
            </a:r>
            <a:endParaRPr lang="zh-CN" altLang="en-US" sz="2000">
              <a:solidFill>
                <a:srgbClr val="FF0000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5595" y="734060"/>
            <a:ext cx="2820035" cy="568261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pic>
        <p:nvPicPr>
          <p:cNvPr id="7" name="图片 6" descr="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5" y="1124585"/>
            <a:ext cx="6096000" cy="3429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40355" y="2292985"/>
            <a:ext cx="20675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02</a:t>
            </a:r>
            <a:endParaRPr lang="en-US" altLang="zh-CN" sz="54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TextBox 2"/>
          <p:cNvSpPr txBox="1"/>
          <p:nvPr>
            <p:custDataLst>
              <p:tags r:id="rId6"/>
            </p:custDataLst>
          </p:nvPr>
        </p:nvSpPr>
        <p:spPr>
          <a:xfrm>
            <a:off x="4733925" y="2513330"/>
            <a:ext cx="679132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zh-CN" altLang="en-US" sz="4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思迅微小店产品介绍</a:t>
            </a:r>
            <a:endParaRPr lang="zh-CN" altLang="en-US" sz="40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sp>
        <p:nvSpPr>
          <p:cNvPr id="6" name="TextBox 2"/>
          <p:cNvSpPr txBox="1"/>
          <p:nvPr>
            <p:custDataLst>
              <p:tags r:id="rId5"/>
            </p:custDataLst>
          </p:nvPr>
        </p:nvSpPr>
        <p:spPr>
          <a:xfrm>
            <a:off x="5064125" y="1510665"/>
            <a:ext cx="537845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rgbClr val="FC6F67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2.1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思迅微小店是什么</a:t>
            </a:r>
            <a:endParaRPr lang="zh-CN" altLang="en-US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  <a:p>
            <a:pPr>
              <a:defRPr/>
            </a:pPr>
            <a:endParaRPr lang="en-US" altLang="zh-CN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pic>
        <p:nvPicPr>
          <p:cNvPr id="10" name="图片 9" descr="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1930" y="1169035"/>
            <a:ext cx="6096000" cy="3429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075815" y="2226310"/>
            <a:ext cx="20675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产品</a:t>
            </a:r>
            <a:endParaRPr lang="zh-CN" altLang="en-US" sz="3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r>
              <a:rPr lang="zh-CN" altLang="en-US" sz="36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介绍</a:t>
            </a:r>
            <a:endParaRPr lang="zh-CN" altLang="en-US" sz="36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4" name="TextBox 2"/>
          <p:cNvSpPr txBox="1"/>
          <p:nvPr>
            <p:custDataLst>
              <p:tags r:id="rId7"/>
            </p:custDataLst>
          </p:nvPr>
        </p:nvSpPr>
        <p:spPr>
          <a:xfrm>
            <a:off x="5082540" y="2251710"/>
            <a:ext cx="47256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rgbClr val="FC6F67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2.2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思迅</a:t>
            </a:r>
            <a:r>
              <a:rPr 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微小店核心理念</a:t>
            </a:r>
            <a:endParaRPr lang="zh-CN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5" name="TextBox 2"/>
          <p:cNvSpPr txBox="1"/>
          <p:nvPr>
            <p:custDataLst>
              <p:tags r:id="rId8"/>
            </p:custDataLst>
          </p:nvPr>
        </p:nvSpPr>
        <p:spPr>
          <a:xfrm>
            <a:off x="5074285" y="2989580"/>
            <a:ext cx="47256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rgbClr val="FC6F67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2.3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思迅</a:t>
            </a:r>
            <a:r>
              <a:rPr 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微小店核心亮点</a:t>
            </a:r>
            <a:endParaRPr lang="zh-CN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6" name="TextBox 2"/>
          <p:cNvSpPr txBox="1"/>
          <p:nvPr>
            <p:custDataLst>
              <p:tags r:id="rId9"/>
            </p:custDataLst>
          </p:nvPr>
        </p:nvSpPr>
        <p:spPr>
          <a:xfrm>
            <a:off x="5083810" y="3806190"/>
            <a:ext cx="47256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rgbClr val="FC6F67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2.4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思迅</a:t>
            </a:r>
            <a:r>
              <a:rPr 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微小店核心功能</a:t>
            </a:r>
            <a:endParaRPr lang="zh-CN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7" name="TextBox 2"/>
          <p:cNvSpPr txBox="1"/>
          <p:nvPr>
            <p:custDataLst>
              <p:tags r:id="rId10"/>
            </p:custDataLst>
          </p:nvPr>
        </p:nvSpPr>
        <p:spPr>
          <a:xfrm>
            <a:off x="5116830" y="4533900"/>
            <a:ext cx="47256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rgbClr val="FC6F67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2.5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商家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0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基础上手</a:t>
            </a:r>
            <a:endParaRPr lang="zh-CN" altLang="en-US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0"/>
            <a:ext cx="12192000" cy="6858000"/>
          </a:xfrm>
          <a:prstGeom prst="rect">
            <a:avLst/>
          </a:prstGeom>
        </p:spPr>
      </p:pic>
      <p:pic>
        <p:nvPicPr>
          <p:cNvPr id="5" name="图片 4" descr="微小店0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460" y="121920"/>
            <a:ext cx="2303145" cy="548640"/>
          </a:xfrm>
          <a:prstGeom prst="rect">
            <a:avLst/>
          </a:prstGeom>
        </p:spPr>
      </p:pic>
      <p:sp>
        <p:nvSpPr>
          <p:cNvPr id="6" name="TextBox 2"/>
          <p:cNvSpPr txBox="1"/>
          <p:nvPr>
            <p:custDataLst>
              <p:tags r:id="rId5"/>
            </p:custDataLst>
          </p:nvPr>
        </p:nvSpPr>
        <p:spPr>
          <a:xfrm>
            <a:off x="760730" y="770255"/>
            <a:ext cx="472567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defRPr/>
            </a:pPr>
            <a:r>
              <a:rPr lang="en-US" altLang="zh-CN" sz="2800" b="1" spc="150" dirty="0">
                <a:solidFill>
                  <a:srgbClr val="FF0000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2.1</a:t>
            </a:r>
            <a:r>
              <a:rPr lang="en-US" altLang="zh-CN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</a:t>
            </a:r>
            <a:r>
              <a:rPr lang="zh-CN" altLang="en-US" sz="28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思迅微小店是什么</a:t>
            </a:r>
            <a:endParaRPr lang="zh-CN" altLang="en-US" sz="2800" b="1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779895" y="6217285"/>
            <a:ext cx="1108075" cy="527050"/>
          </a:xfrm>
          <a:prstGeom prst="roundRect">
            <a:avLst/>
          </a:prstGeom>
          <a:gradFill>
            <a:gsLst>
              <a:gs pos="0">
                <a:srgbClr val="FC7068"/>
              </a:gs>
              <a:gs pos="100000">
                <a:srgbClr val="FC444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779895" y="6296660"/>
            <a:ext cx="127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微会员版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9831070" y="6207760"/>
            <a:ext cx="1108075" cy="527050"/>
          </a:xfrm>
          <a:prstGeom prst="roundRect">
            <a:avLst/>
          </a:prstGeom>
          <a:gradFill>
            <a:gsLst>
              <a:gs pos="0">
                <a:srgbClr val="FC7068"/>
              </a:gs>
              <a:gs pos="100000">
                <a:srgbClr val="FC444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831070" y="6287135"/>
            <a:ext cx="1273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微商城版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8" name="图片 17" descr="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50" y="1800860"/>
            <a:ext cx="5306695" cy="3429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1380" y="1993900"/>
            <a:ext cx="485584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200000"/>
              </a:lnSpc>
            </a:pP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思迅微小店是思迅面向小微门店开发，旨在为小微商户提供一套快速、简单、低成本的线上线下一体化商城，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低门槛、低费用</a:t>
            </a:r>
            <a:r>
              <a:rPr lang="zh-CN" altLang="en-US">
                <a:latin typeface="思源黑体 CN Medium" panose="020B0600000000000000" charset="-122"/>
                <a:ea typeface="思源黑体 CN Medium" panose="020B0600000000000000" charset="-122"/>
              </a:rPr>
              <a:t>让小店商家也能享受微信会员、微信商城数字化运营便利，推动小店会员、订单增长。</a:t>
            </a:r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180" y="1380490"/>
            <a:ext cx="2322830" cy="46805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3520" y="1380490"/>
            <a:ext cx="2259330" cy="46374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0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07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08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1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9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2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2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3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3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4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5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9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7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1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4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8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84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85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86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8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8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91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92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9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94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2541_4*l_h_i*1_3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71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2541_4*l_h_i*1_3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2541_4*l_h_i*1_3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7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7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82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8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84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85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86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87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8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92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9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9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541_4*l_h_a*1_1_1"/>
  <p:tag name="KSO_WM_TEMPLATE_CATEGORY" val="custom"/>
  <p:tag name="KSO_WM_TEMPLATE_INDEX" val="20202541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9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2003</Words>
  <Application>WPS 演示</Application>
  <PresentationFormat>宽屏</PresentationFormat>
  <Paragraphs>390</Paragraphs>
  <Slides>28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Wingdings</vt:lpstr>
      <vt:lpstr>思源黑体 CN Bold</vt:lpstr>
      <vt:lpstr>黑体</vt:lpstr>
      <vt:lpstr>思源黑体 CN Normal</vt:lpstr>
      <vt:lpstr>思源黑体 CN Medium</vt:lpstr>
      <vt:lpstr>Arial Unicode MS</vt:lpstr>
      <vt:lpstr>Calibri</vt:lpstr>
      <vt:lpstr>思源黑体 CN Bold</vt:lpstr>
      <vt:lpstr>思源黑体 CN Medium</vt:lpstr>
      <vt:lpstr>思源黑体 CN Normal</vt:lpstr>
      <vt:lpstr>Office 主题​​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abiu</cp:lastModifiedBy>
  <cp:revision>202</cp:revision>
  <dcterms:created xsi:type="dcterms:W3CDTF">2019-06-19T02:08:00Z</dcterms:created>
  <dcterms:modified xsi:type="dcterms:W3CDTF">2022-01-17T02:27:24Z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13D0BC58C18945AAB012463A04CFDE17</vt:lpwstr>
  </property>
</Properties>
</file>