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665" r:id="rId3"/>
    <p:sldId id="358" r:id="rId5"/>
    <p:sldId id="484" r:id="rId6"/>
    <p:sldId id="715" r:id="rId7"/>
    <p:sldId id="796" r:id="rId8"/>
    <p:sldId id="794" r:id="rId9"/>
    <p:sldId id="797" r:id="rId10"/>
    <p:sldId id="383" r:id="rId11"/>
    <p:sldId id="493" r:id="rId12"/>
    <p:sldId id="524" r:id="rId13"/>
    <p:sldId id="525" r:id="rId14"/>
    <p:sldId id="434" r:id="rId15"/>
    <p:sldId id="494" r:id="rId16"/>
    <p:sldId id="527" r:id="rId17"/>
    <p:sldId id="538" r:id="rId18"/>
    <p:sldId id="614" r:id="rId19"/>
    <p:sldId id="773" r:id="rId20"/>
    <p:sldId id="615" r:id="rId21"/>
    <p:sldId id="638" r:id="rId22"/>
    <p:sldId id="536" r:id="rId23"/>
    <p:sldId id="800" r:id="rId24"/>
    <p:sldId id="765" r:id="rId25"/>
    <p:sldId id="776" r:id="rId26"/>
    <p:sldId id="435" r:id="rId27"/>
    <p:sldId id="826" r:id="rId28"/>
    <p:sldId id="625" r:id="rId29"/>
    <p:sldId id="631" r:id="rId30"/>
    <p:sldId id="769" r:id="rId31"/>
    <p:sldId id="767" r:id="rId32"/>
    <p:sldId id="640" r:id="rId33"/>
    <p:sldId id="620" r:id="rId34"/>
    <p:sldId id="763" r:id="rId35"/>
    <p:sldId id="628" r:id="rId36"/>
    <p:sldId id="770" r:id="rId37"/>
    <p:sldId id="762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pos="3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葛春" initials="葛春" lastIdx="56" clrIdx="0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FF"/>
    <a:srgbClr val="EBFFF4"/>
    <a:srgbClr val="FFFFFF"/>
    <a:srgbClr val="EF3946"/>
    <a:srgbClr val="F13B48"/>
    <a:srgbClr val="F03A47"/>
    <a:srgbClr val="FC5651"/>
    <a:srgbClr val="E90015"/>
    <a:srgbClr val="F0F5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258"/>
        <p:guide pos="387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383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Bold" panose="020B0800000000000000" charset="-122"/>
                <a:ea typeface="思源黑体 CN Bold" panose="020B0800000000000000" charset="-122"/>
              </a:rPr>
            </a:fld>
            <a:endParaRPr lang="zh-CN" altLang="en-US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Bold" panose="020B0800000000000000" charset="-122"/>
                <a:ea typeface="思源黑体 CN Bold" panose="020B0800000000000000" charset="-122"/>
              </a:rPr>
            </a:fld>
            <a:endParaRPr lang="zh-CN" altLang="en-US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2E261-7710-473A-A7AF-BE18966993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file:///E:/siss-yoti/3宣传推广/0、020推广与宣传/思迅O2O产品介绍图和彩页/微小店电子彩页-商城版.jpg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0" y="1833880"/>
            <a:ext cx="622935" cy="4248785"/>
            <a:chOff x="0" y="2888"/>
            <a:chExt cx="981" cy="6691"/>
          </a:xfrm>
        </p:grpSpPr>
        <p:sp>
          <p:nvSpPr>
            <p:cNvPr id="9" name="椭圆 8"/>
            <p:cNvSpPr/>
            <p:nvPr userDrawn="1">
              <p:custDataLst>
                <p:tags r:id="rId3"/>
              </p:custDataLst>
            </p:nvPr>
          </p:nvSpPr>
          <p:spPr>
            <a:xfrm>
              <a:off x="823" y="8497"/>
              <a:ext cx="158" cy="1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 userDrawn="1">
              <p:custDataLst>
                <p:tags r:id="rId4"/>
              </p:custDataLst>
            </p:nvPr>
          </p:nvSpPr>
          <p:spPr>
            <a:xfrm>
              <a:off x="823" y="9421"/>
              <a:ext cx="158" cy="1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圆角矩形 14"/>
            <p:cNvSpPr/>
            <p:nvPr userDrawn="1">
              <p:custDataLst>
                <p:tags r:id="rId5"/>
              </p:custDataLst>
            </p:nvPr>
          </p:nvSpPr>
          <p:spPr>
            <a:xfrm>
              <a:off x="0" y="2888"/>
              <a:ext cx="557" cy="24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669882" y="1563129"/>
            <a:ext cx="5273277" cy="1924320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669883" y="3566160"/>
            <a:ext cx="5273276" cy="835683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756488" y="5179023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  <p:custDataLst>
              <p:tags r:id="rId12"/>
            </p:custDataLst>
          </p:nvPr>
        </p:nvSpPr>
        <p:spPr>
          <a:xfrm>
            <a:off x="757455" y="5727978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7"/>
          <p:cNvSpPr/>
          <p:nvPr userDrawn="1">
            <p:custDataLst>
              <p:tags r:id="rId2"/>
            </p:custDataLst>
          </p:nvPr>
        </p:nvSpPr>
        <p:spPr>
          <a:xfrm>
            <a:off x="7038092" y="2356767"/>
            <a:ext cx="338554" cy="338554"/>
          </a:xfrm>
          <a:prstGeom prst="roundRect">
            <a:avLst/>
          </a:prstGeom>
          <a:solidFill>
            <a:srgbClr val="EF3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802027" y="3471607"/>
            <a:ext cx="4788172" cy="707886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802027" y="4217594"/>
            <a:ext cx="4808573" cy="906856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9" name="图片 8" descr="E:\siss-yoti\0思迅020事业部\新解决方案PPT备用\微小店手机壳.png微小店手机壳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514080" y="789940"/>
            <a:ext cx="3526790" cy="5278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3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4.png"/><Relationship Id="rId7" Type="http://schemas.openxmlformats.org/officeDocument/2006/relationships/tags" Target="../tags/tag40.xml"/><Relationship Id="rId6" Type="http://schemas.openxmlformats.org/officeDocument/2006/relationships/image" Target="../media/image3.png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2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image" Target="../media/image65.png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1.xml"/><Relationship Id="rId14" Type="http://schemas.openxmlformats.org/officeDocument/2006/relationships/image" Target="../media/image38.png"/><Relationship Id="rId13" Type="http://schemas.openxmlformats.org/officeDocument/2006/relationships/tags" Target="../tags/tag160.xml"/><Relationship Id="rId12" Type="http://schemas.openxmlformats.org/officeDocument/2006/relationships/image" Target="../media/image66.png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69.jpeg"/><Relationship Id="rId7" Type="http://schemas.openxmlformats.org/officeDocument/2006/relationships/tags" Target="../tags/tag166.xml"/><Relationship Id="rId6" Type="http://schemas.openxmlformats.org/officeDocument/2006/relationships/image" Target="../media/image68.jpeg"/><Relationship Id="rId5" Type="http://schemas.openxmlformats.org/officeDocument/2006/relationships/tags" Target="../tags/tag165.xml"/><Relationship Id="rId4" Type="http://schemas.openxmlformats.org/officeDocument/2006/relationships/image" Target="../media/image67.jpeg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169.xml"/><Relationship Id="rId12" Type="http://schemas.openxmlformats.org/officeDocument/2006/relationships/image" Target="../media/image38.png"/><Relationship Id="rId11" Type="http://schemas.openxmlformats.org/officeDocument/2006/relationships/tags" Target="../tags/tag168.xml"/><Relationship Id="rId10" Type="http://schemas.openxmlformats.org/officeDocument/2006/relationships/image" Target="../media/image70.jpeg"/><Relationship Id="rId1" Type="http://schemas.openxmlformats.org/officeDocument/2006/relationships/tags" Target="../tags/tag16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3.xml"/><Relationship Id="rId4" Type="http://schemas.openxmlformats.org/officeDocument/2006/relationships/image" Target="../media/image38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72.png"/><Relationship Id="rId5" Type="http://schemas.openxmlformats.org/officeDocument/2006/relationships/tags" Target="../tags/tag177.xml"/><Relationship Id="rId4" Type="http://schemas.openxmlformats.org/officeDocument/2006/relationships/image" Target="../media/image71.pn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image" Target="../media/image73.png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97.xml"/><Relationship Id="rId16" Type="http://schemas.openxmlformats.org/officeDocument/2006/relationships/image" Target="../media/image74.png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image" Target="../media/image38.png"/><Relationship Id="rId7" Type="http://schemas.openxmlformats.org/officeDocument/2006/relationships/tags" Target="../tags/tag203.xml"/><Relationship Id="rId6" Type="http://schemas.openxmlformats.org/officeDocument/2006/relationships/image" Target="../media/image3.png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image" Target="../media/image76.png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212.xml"/><Relationship Id="rId10" Type="http://schemas.openxmlformats.org/officeDocument/2006/relationships/image" Target="../media/image38.png"/><Relationship Id="rId1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image" Target="../media/image78.png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5" Type="http://schemas.openxmlformats.org/officeDocument/2006/relationships/slideLayout" Target="../slideLayouts/slideLayout4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image" Target="../media/image82.png"/><Relationship Id="rId2" Type="http://schemas.openxmlformats.org/officeDocument/2006/relationships/image" Target="../media/image77.png"/><Relationship Id="rId19" Type="http://schemas.openxmlformats.org/officeDocument/2006/relationships/tags" Target="../tags/tag225.xml"/><Relationship Id="rId18" Type="http://schemas.openxmlformats.org/officeDocument/2006/relationships/image" Target="../media/image81.png"/><Relationship Id="rId17" Type="http://schemas.openxmlformats.org/officeDocument/2006/relationships/tags" Target="../tags/tag224.xml"/><Relationship Id="rId16" Type="http://schemas.openxmlformats.org/officeDocument/2006/relationships/image" Target="../media/image38.png"/><Relationship Id="rId15" Type="http://schemas.openxmlformats.org/officeDocument/2006/relationships/tags" Target="../tags/tag223.xml"/><Relationship Id="rId14" Type="http://schemas.openxmlformats.org/officeDocument/2006/relationships/image" Target="../media/image80.png"/><Relationship Id="rId13" Type="http://schemas.openxmlformats.org/officeDocument/2006/relationships/tags" Target="../tags/tag222.xml"/><Relationship Id="rId12" Type="http://schemas.openxmlformats.org/officeDocument/2006/relationships/image" Target="../media/image79.png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33.xml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image" Target="../media/image77.png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234.xml"/><Relationship Id="rId1" Type="http://schemas.openxmlformats.org/officeDocument/2006/relationships/tags" Target="../tags/tag2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39.xml"/><Relationship Id="rId6" Type="http://schemas.openxmlformats.org/officeDocument/2006/relationships/image" Target="../media/image87.png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image" Target="../media/image86.png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0" Type="http://schemas.openxmlformats.org/officeDocument/2006/relationships/notesSlide" Target="../notesSlides/notesSlide2.xml"/><Relationship Id="rId6" Type="http://schemas.openxmlformats.org/officeDocument/2006/relationships/image" Target="../media/image11.png"/><Relationship Id="rId59" Type="http://schemas.openxmlformats.org/officeDocument/2006/relationships/slideLayout" Target="../slideLayouts/slideLayout4.xml"/><Relationship Id="rId58" Type="http://schemas.openxmlformats.org/officeDocument/2006/relationships/image" Target="../media/image36.png"/><Relationship Id="rId57" Type="http://schemas.openxmlformats.org/officeDocument/2006/relationships/tags" Target="../tags/tag68.xml"/><Relationship Id="rId56" Type="http://schemas.openxmlformats.org/officeDocument/2006/relationships/image" Target="../media/image35.png"/><Relationship Id="rId55" Type="http://schemas.openxmlformats.org/officeDocument/2006/relationships/tags" Target="../tags/tag67.xml"/><Relationship Id="rId54" Type="http://schemas.openxmlformats.org/officeDocument/2006/relationships/image" Target="../media/image34.png"/><Relationship Id="rId53" Type="http://schemas.openxmlformats.org/officeDocument/2006/relationships/tags" Target="../tags/tag66.xml"/><Relationship Id="rId52" Type="http://schemas.openxmlformats.org/officeDocument/2006/relationships/image" Target="../media/image33.png"/><Relationship Id="rId51" Type="http://schemas.openxmlformats.org/officeDocument/2006/relationships/tags" Target="../tags/tag65.xml"/><Relationship Id="rId50" Type="http://schemas.openxmlformats.org/officeDocument/2006/relationships/image" Target="../media/image32.png"/><Relationship Id="rId5" Type="http://schemas.openxmlformats.org/officeDocument/2006/relationships/image" Target="../media/image10.png"/><Relationship Id="rId49" Type="http://schemas.openxmlformats.org/officeDocument/2006/relationships/tags" Target="../tags/tag64.xml"/><Relationship Id="rId48" Type="http://schemas.openxmlformats.org/officeDocument/2006/relationships/image" Target="../media/image31.png"/><Relationship Id="rId47" Type="http://schemas.openxmlformats.org/officeDocument/2006/relationships/tags" Target="../tags/tag63.xml"/><Relationship Id="rId46" Type="http://schemas.openxmlformats.org/officeDocument/2006/relationships/image" Target="../media/image30.jpeg"/><Relationship Id="rId45" Type="http://schemas.openxmlformats.org/officeDocument/2006/relationships/tags" Target="../tags/tag62.xml"/><Relationship Id="rId44" Type="http://schemas.openxmlformats.org/officeDocument/2006/relationships/image" Target="../media/image29.png"/><Relationship Id="rId43" Type="http://schemas.openxmlformats.org/officeDocument/2006/relationships/tags" Target="../tags/tag61.xml"/><Relationship Id="rId42" Type="http://schemas.openxmlformats.org/officeDocument/2006/relationships/image" Target="../media/image28.png"/><Relationship Id="rId41" Type="http://schemas.openxmlformats.org/officeDocument/2006/relationships/tags" Target="../tags/tag60.xml"/><Relationship Id="rId40" Type="http://schemas.openxmlformats.org/officeDocument/2006/relationships/image" Target="../media/image27.jpeg"/><Relationship Id="rId4" Type="http://schemas.openxmlformats.org/officeDocument/2006/relationships/image" Target="../media/image9.png"/><Relationship Id="rId39" Type="http://schemas.openxmlformats.org/officeDocument/2006/relationships/tags" Target="../tags/tag59.xml"/><Relationship Id="rId38" Type="http://schemas.openxmlformats.org/officeDocument/2006/relationships/image" Target="../media/image26.png"/><Relationship Id="rId37" Type="http://schemas.openxmlformats.org/officeDocument/2006/relationships/tags" Target="../tags/tag58.xml"/><Relationship Id="rId36" Type="http://schemas.openxmlformats.org/officeDocument/2006/relationships/image" Target="../media/image25.png"/><Relationship Id="rId35" Type="http://schemas.openxmlformats.org/officeDocument/2006/relationships/tags" Target="../tags/tag57.xml"/><Relationship Id="rId34" Type="http://schemas.openxmlformats.org/officeDocument/2006/relationships/image" Target="../media/image24.png"/><Relationship Id="rId33" Type="http://schemas.openxmlformats.org/officeDocument/2006/relationships/tags" Target="../tags/tag56.xml"/><Relationship Id="rId32" Type="http://schemas.openxmlformats.org/officeDocument/2006/relationships/image" Target="../media/image23.png"/><Relationship Id="rId31" Type="http://schemas.openxmlformats.org/officeDocument/2006/relationships/tags" Target="../tags/tag55.xml"/><Relationship Id="rId30" Type="http://schemas.openxmlformats.org/officeDocument/2006/relationships/image" Target="../media/image22.jpeg"/><Relationship Id="rId3" Type="http://schemas.openxmlformats.org/officeDocument/2006/relationships/image" Target="../media/image8.png"/><Relationship Id="rId29" Type="http://schemas.openxmlformats.org/officeDocument/2006/relationships/tags" Target="../tags/tag54.xml"/><Relationship Id="rId28" Type="http://schemas.openxmlformats.org/officeDocument/2006/relationships/image" Target="../media/image21.png"/><Relationship Id="rId27" Type="http://schemas.openxmlformats.org/officeDocument/2006/relationships/tags" Target="../tags/tag53.xml"/><Relationship Id="rId26" Type="http://schemas.openxmlformats.org/officeDocument/2006/relationships/image" Target="../media/image20.png"/><Relationship Id="rId25" Type="http://schemas.openxmlformats.org/officeDocument/2006/relationships/tags" Target="../tags/tag52.xml"/><Relationship Id="rId24" Type="http://schemas.openxmlformats.org/officeDocument/2006/relationships/image" Target="../media/image19.png"/><Relationship Id="rId23" Type="http://schemas.openxmlformats.org/officeDocument/2006/relationships/tags" Target="../tags/tag51.xml"/><Relationship Id="rId22" Type="http://schemas.openxmlformats.org/officeDocument/2006/relationships/image" Target="../media/image18.png"/><Relationship Id="rId21" Type="http://schemas.openxmlformats.org/officeDocument/2006/relationships/tags" Target="../tags/tag50.xml"/><Relationship Id="rId20" Type="http://schemas.openxmlformats.org/officeDocument/2006/relationships/image" Target="../media/image17.png"/><Relationship Id="rId2" Type="http://schemas.openxmlformats.org/officeDocument/2006/relationships/image" Target="../media/image7.pn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image" Target="../media/image16.jpeg"/><Relationship Id="rId16" Type="http://schemas.openxmlformats.org/officeDocument/2006/relationships/tags" Target="../tags/tag47.xml"/><Relationship Id="rId15" Type="http://schemas.openxmlformats.org/officeDocument/2006/relationships/image" Target="../media/image15.png"/><Relationship Id="rId14" Type="http://schemas.openxmlformats.org/officeDocument/2006/relationships/tags" Target="../tags/tag46.xml"/><Relationship Id="rId13" Type="http://schemas.openxmlformats.org/officeDocument/2006/relationships/image" Target="../media/image14.png"/><Relationship Id="rId12" Type="http://schemas.openxmlformats.org/officeDocument/2006/relationships/tags" Target="../tags/tag45.xml"/><Relationship Id="rId11" Type="http://schemas.openxmlformats.org/officeDocument/2006/relationships/image" Target="../media/image4.png"/><Relationship Id="rId10" Type="http://schemas.openxmlformats.org/officeDocument/2006/relationships/tags" Target="../tags/tag44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image" Target="../media/image89.png"/><Relationship Id="rId5" Type="http://schemas.openxmlformats.org/officeDocument/2006/relationships/tags" Target="../tags/tag243.xml"/><Relationship Id="rId4" Type="http://schemas.openxmlformats.org/officeDocument/2006/relationships/image" Target="../media/image88.png"/><Relationship Id="rId3" Type="http://schemas.openxmlformats.org/officeDocument/2006/relationships/tags" Target="../tags/tag242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260.xml"/><Relationship Id="rId24" Type="http://schemas.openxmlformats.org/officeDocument/2006/relationships/image" Target="../media/image38.png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image" Target="../media/image90.png"/><Relationship Id="rId20" Type="http://schemas.openxmlformats.org/officeDocument/2006/relationships/tags" Target="../tags/tag257.xml"/><Relationship Id="rId2" Type="http://schemas.openxmlformats.org/officeDocument/2006/relationships/tags" Target="../tags/tag241.xml"/><Relationship Id="rId19" Type="http://schemas.openxmlformats.org/officeDocument/2006/relationships/tags" Target="../tags/tag256.xml"/><Relationship Id="rId18" Type="http://schemas.openxmlformats.org/officeDocument/2006/relationships/tags" Target="../tags/tag255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65.xml"/><Relationship Id="rId6" Type="http://schemas.openxmlformats.org/officeDocument/2006/relationships/image" Target="../media/image91.png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image" Target="../media/image38.png"/><Relationship Id="rId1" Type="http://schemas.openxmlformats.org/officeDocument/2006/relationships/tags" Target="../tags/tag26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9.xml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8.png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76.xml"/><Relationship Id="rId7" Type="http://schemas.openxmlformats.org/officeDocument/2006/relationships/image" Target="../media/image95.png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277.xml"/><Relationship Id="rId1" Type="http://schemas.openxmlformats.org/officeDocument/2006/relationships/tags" Target="../tags/tag270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81.xml"/><Relationship Id="rId4" Type="http://schemas.openxmlformats.org/officeDocument/2006/relationships/image" Target="../media/image38.png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image" Target="../media/image97.png"/><Relationship Id="rId7" Type="http://schemas.openxmlformats.org/officeDocument/2006/relationships/image" Target="../media/image38.png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image" Target="../media/image96.png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28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image" Target="../media/image99.jpeg"/><Relationship Id="rId5" Type="http://schemas.openxmlformats.org/officeDocument/2006/relationships/tags" Target="../tags/tag291.xml"/><Relationship Id="rId4" Type="http://schemas.openxmlformats.org/officeDocument/2006/relationships/image" Target="../media/image98.jpe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294.xml"/><Relationship Id="rId1" Type="http://schemas.openxmlformats.org/officeDocument/2006/relationships/tags" Target="../tags/tag28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image" Target="../media/image100.png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96.xml"/><Relationship Id="rId19" Type="http://schemas.openxmlformats.org/officeDocument/2006/relationships/tags" Target="../tags/tag308.xml"/><Relationship Id="rId18" Type="http://schemas.openxmlformats.org/officeDocument/2006/relationships/image" Target="../media/image38.png"/><Relationship Id="rId17" Type="http://schemas.openxmlformats.org/officeDocument/2006/relationships/tags" Target="../tags/tag307.xml"/><Relationship Id="rId16" Type="http://schemas.openxmlformats.org/officeDocument/2006/relationships/tags" Target="../tags/tag306.xml"/><Relationship Id="rId15" Type="http://schemas.openxmlformats.org/officeDocument/2006/relationships/image" Target="../media/image103.png"/><Relationship Id="rId14" Type="http://schemas.openxmlformats.org/officeDocument/2006/relationships/tags" Target="../tags/tag305.xml"/><Relationship Id="rId13" Type="http://schemas.openxmlformats.org/officeDocument/2006/relationships/image" Target="../media/image102.png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tags" Target="../tags/tag314.xml"/><Relationship Id="rId7" Type="http://schemas.openxmlformats.org/officeDocument/2006/relationships/image" Target="../media/image104.png"/><Relationship Id="rId6" Type="http://schemas.openxmlformats.org/officeDocument/2006/relationships/tags" Target="../tags/tag313.xml"/><Relationship Id="rId5" Type="http://schemas.openxmlformats.org/officeDocument/2006/relationships/image" Target="../media/image38.png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tags" Target="../tags/tag323.xml"/><Relationship Id="rId7" Type="http://schemas.openxmlformats.org/officeDocument/2006/relationships/image" Target="../media/image106.png"/><Relationship Id="rId6" Type="http://schemas.openxmlformats.org/officeDocument/2006/relationships/tags" Target="../tags/tag322.xml"/><Relationship Id="rId5" Type="http://schemas.openxmlformats.org/officeDocument/2006/relationships/image" Target="../media/image38.png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image" Target="../media/image108.png"/><Relationship Id="rId10" Type="http://schemas.openxmlformats.org/officeDocument/2006/relationships/tags" Target="../tags/tag324.xml"/><Relationship Id="rId1" Type="http://schemas.openxmlformats.org/officeDocument/2006/relationships/tags" Target="../tags/tag3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30.xml"/><Relationship Id="rId4" Type="http://schemas.openxmlformats.org/officeDocument/2006/relationships/image" Target="../media/image38.png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image" Target="../media/image110.jpeg"/><Relationship Id="rId15" Type="http://schemas.openxmlformats.org/officeDocument/2006/relationships/tags" Target="../tags/tag343.xml"/><Relationship Id="rId14" Type="http://schemas.openxmlformats.org/officeDocument/2006/relationships/image" Target="../media/image109.png"/><Relationship Id="rId13" Type="http://schemas.openxmlformats.org/officeDocument/2006/relationships/image" Target="../media/image38.png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image" Target="../media/image112.jpeg"/><Relationship Id="rId7" Type="http://schemas.openxmlformats.org/officeDocument/2006/relationships/tags" Target="../tags/tag351.xml"/><Relationship Id="rId6" Type="http://schemas.openxmlformats.org/officeDocument/2006/relationships/image" Target="../media/image111.jpeg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356.xml"/><Relationship Id="rId16" Type="http://schemas.openxmlformats.org/officeDocument/2006/relationships/image" Target="../media/image38.png"/><Relationship Id="rId15" Type="http://schemas.openxmlformats.org/officeDocument/2006/relationships/tags" Target="../tags/tag355.xml"/><Relationship Id="rId14" Type="http://schemas.openxmlformats.org/officeDocument/2006/relationships/image" Target="../media/image115.jpeg"/><Relationship Id="rId13" Type="http://schemas.openxmlformats.org/officeDocument/2006/relationships/tags" Target="../tags/tag354.xml"/><Relationship Id="rId12" Type="http://schemas.openxmlformats.org/officeDocument/2006/relationships/image" Target="../media/image114.jpeg"/><Relationship Id="rId11" Type="http://schemas.openxmlformats.org/officeDocument/2006/relationships/tags" Target="../tags/tag353.xml"/><Relationship Id="rId10" Type="http://schemas.openxmlformats.org/officeDocument/2006/relationships/image" Target="../media/image113.jpeg"/><Relationship Id="rId1" Type="http://schemas.openxmlformats.org/officeDocument/2006/relationships/tags" Target="../tags/tag34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image" Target="../media/image118.png"/><Relationship Id="rId7" Type="http://schemas.openxmlformats.org/officeDocument/2006/relationships/tags" Target="../tags/tag361.xml"/><Relationship Id="rId6" Type="http://schemas.openxmlformats.org/officeDocument/2006/relationships/image" Target="../media/image117.png"/><Relationship Id="rId5" Type="http://schemas.openxmlformats.org/officeDocument/2006/relationships/tags" Target="../tags/tag360.xml"/><Relationship Id="rId4" Type="http://schemas.openxmlformats.org/officeDocument/2006/relationships/image" Target="../media/image116.png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370.xml"/><Relationship Id="rId17" Type="http://schemas.openxmlformats.org/officeDocument/2006/relationships/image" Target="../media/image38.png"/><Relationship Id="rId16" Type="http://schemas.openxmlformats.org/officeDocument/2006/relationships/tags" Target="../tags/tag369.xml"/><Relationship Id="rId15" Type="http://schemas.openxmlformats.org/officeDocument/2006/relationships/tags" Target="../tags/tag368.xml"/><Relationship Id="rId14" Type="http://schemas.openxmlformats.org/officeDocument/2006/relationships/tags" Target="../tags/tag367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375.xml"/><Relationship Id="rId6" Type="http://schemas.openxmlformats.org/officeDocument/2006/relationships/image" Target="../media/image119.png"/><Relationship Id="rId5" Type="http://schemas.openxmlformats.org/officeDocument/2006/relationships/image" Target="../media/image38.png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5.jpeg"/><Relationship Id="rId7" Type="http://schemas.openxmlformats.org/officeDocument/2006/relationships/tags" Target="../tags/tag380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image" Target="../media/image120.png"/><Relationship Id="rId3" Type="http://schemas.openxmlformats.org/officeDocument/2006/relationships/tags" Target="../tags/tag377.xml"/><Relationship Id="rId2" Type="http://schemas.openxmlformats.org/officeDocument/2006/relationships/image" Target="../media/image2.jpe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82.xml"/><Relationship Id="rId11" Type="http://schemas.openxmlformats.org/officeDocument/2006/relationships/image" Target="../media/image4.png"/><Relationship Id="rId10" Type="http://schemas.openxmlformats.org/officeDocument/2006/relationships/tags" Target="../tags/tag381.xml"/><Relationship Id="rId1" Type="http://schemas.openxmlformats.org/officeDocument/2006/relationships/tags" Target="../tags/tag37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Relationship Id="rId3" Type="http://schemas.openxmlformats.org/officeDocument/2006/relationships/image" Target="../media/image38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41.jpeg"/><Relationship Id="rId7" Type="http://schemas.openxmlformats.org/officeDocument/2006/relationships/tags" Target="../tags/tag90.xml"/><Relationship Id="rId6" Type="http://schemas.openxmlformats.org/officeDocument/2006/relationships/image" Target="../media/image40.png"/><Relationship Id="rId5" Type="http://schemas.openxmlformats.org/officeDocument/2006/relationships/tags" Target="../tags/tag89.xml"/><Relationship Id="rId4" Type="http://schemas.openxmlformats.org/officeDocument/2006/relationships/image" Target="../media/image38.png"/><Relationship Id="rId3" Type="http://schemas.openxmlformats.org/officeDocument/2006/relationships/tags" Target="../tags/tag88.xml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7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image" Target="../media/image45.png"/><Relationship Id="rId15" Type="http://schemas.openxmlformats.org/officeDocument/2006/relationships/tags" Target="../tags/tag94.xml"/><Relationship Id="rId14" Type="http://schemas.openxmlformats.org/officeDocument/2006/relationships/image" Target="../media/image44.jpeg"/><Relationship Id="rId13" Type="http://schemas.openxmlformats.org/officeDocument/2006/relationships/tags" Target="../tags/tag93.xml"/><Relationship Id="rId12" Type="http://schemas.openxmlformats.org/officeDocument/2006/relationships/image" Target="../media/image43.png"/><Relationship Id="rId11" Type="http://schemas.openxmlformats.org/officeDocument/2006/relationships/tags" Target="../tags/tag92.xml"/><Relationship Id="rId10" Type="http://schemas.openxmlformats.org/officeDocument/2006/relationships/image" Target="../media/image42.png"/><Relationship Id="rId1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image" Target="../media/image47.png"/><Relationship Id="rId5" Type="http://schemas.openxmlformats.org/officeDocument/2006/relationships/tags" Target="../tags/tag102.xml"/><Relationship Id="rId4" Type="http://schemas.openxmlformats.org/officeDocument/2006/relationships/image" Target="../media/image38.png"/><Relationship Id="rId3" Type="http://schemas.openxmlformats.org/officeDocument/2006/relationships/tags" Target="../tags/tag101.xml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12.xml"/><Relationship Id="rId20" Type="http://schemas.openxmlformats.org/officeDocument/2006/relationships/image" Target="../media/image52.png"/><Relationship Id="rId2" Type="http://schemas.openxmlformats.org/officeDocument/2006/relationships/tags" Target="../tags/tag100.xml"/><Relationship Id="rId19" Type="http://schemas.openxmlformats.org/officeDocument/2006/relationships/tags" Target="../tags/tag111.xml"/><Relationship Id="rId18" Type="http://schemas.openxmlformats.org/officeDocument/2006/relationships/image" Target="../media/image51.jpeg"/><Relationship Id="rId17" Type="http://schemas.openxmlformats.org/officeDocument/2006/relationships/tags" Target="../tags/tag110.xml"/><Relationship Id="rId16" Type="http://schemas.openxmlformats.org/officeDocument/2006/relationships/image" Target="../media/image50.jpeg"/><Relationship Id="rId15" Type="http://schemas.openxmlformats.org/officeDocument/2006/relationships/tags" Target="../tags/tag109.xml"/><Relationship Id="rId14" Type="http://schemas.openxmlformats.org/officeDocument/2006/relationships/image" Target="../media/image49.jpeg"/><Relationship Id="rId13" Type="http://schemas.openxmlformats.org/officeDocument/2006/relationships/tags" Target="../tags/tag108.xml"/><Relationship Id="rId12" Type="http://schemas.openxmlformats.org/officeDocument/2006/relationships/image" Target="../media/image48.jpeg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54.png"/><Relationship Id="rId5" Type="http://schemas.openxmlformats.org/officeDocument/2006/relationships/tags" Target="../tags/tag115.xml"/><Relationship Id="rId4" Type="http://schemas.openxmlformats.org/officeDocument/2006/relationships/image" Target="../media/image38.png"/><Relationship Id="rId3" Type="http://schemas.openxmlformats.org/officeDocument/2006/relationships/tags" Target="../tags/tag114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25.xml"/><Relationship Id="rId20" Type="http://schemas.openxmlformats.org/officeDocument/2006/relationships/image" Target="../media/image59.png"/><Relationship Id="rId2" Type="http://schemas.openxmlformats.org/officeDocument/2006/relationships/tags" Target="../tags/tag113.xml"/><Relationship Id="rId19" Type="http://schemas.openxmlformats.org/officeDocument/2006/relationships/tags" Target="../tags/tag124.xml"/><Relationship Id="rId18" Type="http://schemas.openxmlformats.org/officeDocument/2006/relationships/image" Target="../media/image58.jpeg"/><Relationship Id="rId17" Type="http://schemas.openxmlformats.org/officeDocument/2006/relationships/tags" Target="../tags/tag123.xml"/><Relationship Id="rId16" Type="http://schemas.openxmlformats.org/officeDocument/2006/relationships/image" Target="../media/image57.jpeg"/><Relationship Id="rId15" Type="http://schemas.openxmlformats.org/officeDocument/2006/relationships/tags" Target="../tags/tag122.xml"/><Relationship Id="rId14" Type="http://schemas.openxmlformats.org/officeDocument/2006/relationships/image" Target="../media/image56.jpeg"/><Relationship Id="rId13" Type="http://schemas.openxmlformats.org/officeDocument/2006/relationships/tags" Target="../tags/tag121.xml"/><Relationship Id="rId12" Type="http://schemas.openxmlformats.org/officeDocument/2006/relationships/image" Target="../media/image55.jpeg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0.xml"/><Relationship Id="rId5" Type="http://schemas.openxmlformats.org/officeDocument/2006/relationships/image" Target="../media/image38.png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149.xml"/><Relationship Id="rId24" Type="http://schemas.openxmlformats.org/officeDocument/2006/relationships/image" Target="../media/image38.png"/><Relationship Id="rId23" Type="http://schemas.openxmlformats.org/officeDocument/2006/relationships/tags" Target="../tags/tag148.xml"/><Relationship Id="rId22" Type="http://schemas.openxmlformats.org/officeDocument/2006/relationships/image" Target="../media/image64.jpeg"/><Relationship Id="rId21" Type="http://schemas.openxmlformats.org/officeDocument/2006/relationships/tags" Target="../tags/tag147.xml"/><Relationship Id="rId20" Type="http://schemas.openxmlformats.org/officeDocument/2006/relationships/image" Target="../media/image63.png"/><Relationship Id="rId2" Type="http://schemas.openxmlformats.org/officeDocument/2006/relationships/tags" Target="../tags/tag132.xml"/><Relationship Id="rId19" Type="http://schemas.openxmlformats.org/officeDocument/2006/relationships/tags" Target="../tags/tag146.xml"/><Relationship Id="rId18" Type="http://schemas.openxmlformats.org/officeDocument/2006/relationships/image" Target="../media/image62.jpeg"/><Relationship Id="rId17" Type="http://schemas.openxmlformats.org/officeDocument/2006/relationships/tags" Target="../tags/tag145.xml"/><Relationship Id="rId16" Type="http://schemas.openxmlformats.org/officeDocument/2006/relationships/image" Target="../media/image61.jpeg"/><Relationship Id="rId15" Type="http://schemas.openxmlformats.org/officeDocument/2006/relationships/tags" Target="../tags/tag144.xml"/><Relationship Id="rId14" Type="http://schemas.openxmlformats.org/officeDocument/2006/relationships/image" Target="../media/image60.png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E:\siss-yoti\0思迅020事业部\1、小程序商家成功运营\0、每月营销方案\行业素材\未标题-2.jpg未标题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-1270" y="4445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3"/>
            <p:custDataLst>
              <p:tags r:id="rId3"/>
            </p:custDataLst>
          </p:nvPr>
        </p:nvSpPr>
        <p:spPr>
          <a:xfrm>
            <a:off x="877570" y="621030"/>
            <a:ext cx="10922635" cy="1804035"/>
          </a:xfrm>
        </p:spPr>
        <p:txBody>
          <a:bodyPr wrap="square">
            <a:noAutofit/>
          </a:bodyPr>
          <a:p>
            <a:pPr>
              <a:lnSpc>
                <a:spcPct val="120000"/>
              </a:lnSpc>
            </a:pPr>
            <a:r>
              <a:rPr altLang="zh-CN"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思迅微小店</a:t>
            </a:r>
            <a:r>
              <a:rPr lang="en-US" altLang="zh-CN"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商城</a:t>
            </a:r>
            <a:br>
              <a:rPr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</a:br>
            <a:r>
              <a:rPr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行业</a:t>
            </a:r>
            <a:r>
              <a:rPr altLang="zh-CN" sz="5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解决方案</a:t>
            </a:r>
            <a:endParaRPr altLang="zh-CN" sz="54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  <p:custDataLst>
              <p:tags r:id="rId4"/>
            </p:custDataLst>
          </p:nvPr>
        </p:nvSpPr>
        <p:spPr>
          <a:xfrm>
            <a:off x="3024505" y="4060190"/>
            <a:ext cx="2593340" cy="408940"/>
          </a:xfrm>
        </p:spPr>
        <p:txBody>
          <a:bodyPr wrap="square">
            <a:noAutofit/>
          </a:bodyPr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新零售事业部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扫码体验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 descr="E:\siss-yoti\3宣传推广\0、020推广与宣传\1微小店\@1x微小店\资源 1@3x.png资源 1@3x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545580" y="1422400"/>
            <a:ext cx="6260465" cy="5421630"/>
          </a:xfrm>
          <a:prstGeom prst="rect">
            <a:avLst/>
          </a:prstGeom>
        </p:spPr>
      </p:pic>
      <p:pic>
        <p:nvPicPr>
          <p:cNvPr id="2" name="图片 1" descr="E:\siss-yoti\3宣传推广\0、020推广与宣传\1二维码和logo\微小店logo\微小店01.png微小店0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354310" y="125095"/>
            <a:ext cx="1624965" cy="387350"/>
          </a:xfrm>
          <a:prstGeom prst="rect">
            <a:avLst/>
          </a:prstGeom>
        </p:spPr>
      </p:pic>
      <p:pic>
        <p:nvPicPr>
          <p:cNvPr id="3" name="图片 2" descr="E:\siss-yoti\3宣传推广\0、020推广与宣传\1二维码和logo\微商店公众号二维码.jpg微商店公众号二维码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225" y="3920490"/>
            <a:ext cx="1622425" cy="1621790"/>
          </a:xfrm>
          <a:prstGeom prst="rect">
            <a:avLst/>
          </a:prstGeom>
          <a:effectLst>
            <a:reflection stA="45000" endPos="54000" dist="50800" dir="5400000" sy="-100000" algn="bl" rotWithShape="0"/>
          </a:effectLst>
        </p:spPr>
      </p:pic>
      <p:grpSp>
        <p:nvGrpSpPr>
          <p:cNvPr id="17" name="组合 16"/>
          <p:cNvGrpSpPr/>
          <p:nvPr/>
        </p:nvGrpSpPr>
        <p:grpSpPr>
          <a:xfrm>
            <a:off x="1019175" y="2698750"/>
            <a:ext cx="2713990" cy="527050"/>
            <a:chOff x="1605" y="4250"/>
            <a:chExt cx="4274" cy="830"/>
          </a:xfrm>
        </p:grpSpPr>
        <p:sp>
          <p:nvSpPr>
            <p:cNvPr id="13" name="圆角矩形 12"/>
            <p:cNvSpPr/>
            <p:nvPr>
              <p:custDataLst>
                <p:tags r:id="rId10"/>
              </p:custDataLst>
            </p:nvPr>
          </p:nvSpPr>
          <p:spPr>
            <a:xfrm>
              <a:off x="1635" y="4250"/>
              <a:ext cx="4244" cy="830"/>
            </a:xfrm>
            <a:prstGeom prst="roundRect">
              <a:avLst/>
            </a:prstGeom>
            <a:gradFill>
              <a:gsLst>
                <a:gs pos="0">
                  <a:srgbClr val="FC7068"/>
                </a:gs>
                <a:gs pos="100000">
                  <a:srgbClr val="FC444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605" y="4360"/>
              <a:ext cx="427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pc="150">
                  <a:solidFill>
                    <a:schemeClr val="bg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把门店开进顾客手机里</a:t>
              </a:r>
              <a:endParaRPr lang="zh-CN" altLang="en-US" spc="15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siss-yoti\0思迅020事业部\新解决方案PPT备用\组 983.png组 98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60045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行业变局 | 门店经营痛点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657850" y="1229995"/>
            <a:ext cx="6426835" cy="4784090"/>
            <a:chOff x="8910" y="987"/>
            <a:chExt cx="10121" cy="7534"/>
          </a:xfrm>
        </p:grpSpPr>
        <p:sp>
          <p:nvSpPr>
            <p:cNvPr id="30" name="矩形 29"/>
            <p:cNvSpPr/>
            <p:nvPr>
              <p:custDataLst>
                <p:tags r:id="rId5"/>
              </p:custDataLst>
            </p:nvPr>
          </p:nvSpPr>
          <p:spPr>
            <a:xfrm>
              <a:off x="8910" y="987"/>
              <a:ext cx="10062" cy="718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27000" dir="5400000" algn="ctr" rotWithShape="0">
                <a:schemeClr val="lt2">
                  <a:lumMod val="75000"/>
                  <a:alpha val="8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800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241" y="1409"/>
              <a:ext cx="9790" cy="2163"/>
              <a:chOff x="9241" y="1609"/>
              <a:chExt cx="9790" cy="2163"/>
            </a:xfrm>
          </p:grpSpPr>
          <p:sp>
            <p:nvSpPr>
              <p:cNvPr id="12" name="文本框 17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241" y="1609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经营思路转变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241" y="2233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从等客上门到引客上门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从围绕商品做生意到围绕人做生意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从一次性买卖到长期稳定性收益</a:t>
                </a:r>
                <a:endPara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9241" y="3884"/>
              <a:ext cx="9790" cy="2163"/>
              <a:chOff x="9182" y="3795"/>
              <a:chExt cx="9790" cy="2163"/>
            </a:xfrm>
          </p:grpSpPr>
          <p:sp>
            <p:nvSpPr>
              <p:cNvPr id="8" name="文本框 17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9182" y="3795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线上线下一体化营销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182" y="4419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开启门店线上化经营·加速业绩增长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门店线上化、导购线上化、会员线上化、营销线上化，线上线下数据互通，门店经营增速提效，让业绩迅猛增长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9241" y="6359"/>
              <a:ext cx="9790" cy="2162"/>
              <a:chOff x="9241" y="6358"/>
              <a:chExt cx="9790" cy="2162"/>
            </a:xfrm>
          </p:grpSpPr>
          <p:sp>
            <p:nvSpPr>
              <p:cNvPr id="19" name="文本框 1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9241" y="6358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indent="0"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构建门店粉丝圈</a:t>
                </a:r>
                <a:endPara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241" y="6982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门店微信号+微信群+公众号，全网渠道沉淀会员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" name="图片 1" descr="组 9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795" y="1894205"/>
            <a:ext cx="4325620" cy="2653030"/>
          </a:xfrm>
          <a:prstGeom prst="rect">
            <a:avLst/>
          </a:prstGeom>
        </p:spPr>
      </p:pic>
      <p:pic>
        <p:nvPicPr>
          <p:cNvPr id="6" name="图片 5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开支节流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</a:t>
            </a: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上线的区别</a:t>
            </a:r>
            <a:endParaRPr lang="zh-CN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24" name="图片 23" descr="E:\siss-yoti\3宣传推广\0、020推广与宣传\1微小店\思迅微小店商家节省海报\思迅微小店商家节省海报-会员卡.jpg思迅微小店商家节省海报-会员卡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4825" y="716280"/>
            <a:ext cx="3058795" cy="5440045"/>
          </a:xfrm>
          <a:custGeom>
            <a:avLst/>
            <a:gdLst>
              <a:gd name="connsiteX0" fmla="*/ 0 w 3548926"/>
              <a:gd name="connsiteY0" fmla="*/ 0 h 2661694"/>
              <a:gd name="connsiteX1" fmla="*/ 3548926 w 3548926"/>
              <a:gd name="connsiteY1" fmla="*/ 0 h 2661694"/>
              <a:gd name="connsiteX2" fmla="*/ 3548926 w 3548926"/>
              <a:gd name="connsiteY2" fmla="*/ 2661694 h 2661694"/>
              <a:gd name="connsiteX3" fmla="*/ 0 w 3548926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6" h="2661694">
                <a:moveTo>
                  <a:pt x="0" y="0"/>
                </a:moveTo>
                <a:lnTo>
                  <a:pt x="3548926" y="0"/>
                </a:lnTo>
                <a:lnTo>
                  <a:pt x="3548926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13" name="图片 12" descr="E:\siss-yoti\3宣传推广\0、020推广与宣传\1微小店\思迅微小店商家节省海报\思迅微小店商家节省海报-优惠券.jpg思迅微小店商家节省海报-优惠券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096635" y="717550"/>
            <a:ext cx="3058795" cy="5437505"/>
          </a:xfrm>
          <a:custGeom>
            <a:avLst/>
            <a:gdLst>
              <a:gd name="connsiteX0" fmla="*/ 0 w 3548925"/>
              <a:gd name="connsiteY0" fmla="*/ 0 h 2661694"/>
              <a:gd name="connsiteX1" fmla="*/ 3548925 w 3548925"/>
              <a:gd name="connsiteY1" fmla="*/ 0 h 2661694"/>
              <a:gd name="connsiteX2" fmla="*/ 3548925 w 3548925"/>
              <a:gd name="connsiteY2" fmla="*/ 2661694 h 2661694"/>
              <a:gd name="connsiteX3" fmla="*/ 0 w 3548925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5" h="2661694">
                <a:moveTo>
                  <a:pt x="0" y="0"/>
                </a:moveTo>
                <a:lnTo>
                  <a:pt x="3548925" y="0"/>
                </a:lnTo>
                <a:lnTo>
                  <a:pt x="3548925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14" name="图片 13" descr="E:\siss-yoti\3宣传推广\0、020推广与宣传\1微小店\思迅微小店商家节省海报\思迅微小店商家节省海报-消费通知.jpg思迅微小店商家节省海报-消费通知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148445" y="717550"/>
            <a:ext cx="3058795" cy="5437505"/>
          </a:xfrm>
          <a:custGeom>
            <a:avLst/>
            <a:gdLst>
              <a:gd name="connsiteX0" fmla="*/ 0 w 2635250"/>
              <a:gd name="connsiteY0" fmla="*/ 0 h 1976438"/>
              <a:gd name="connsiteX1" fmla="*/ 2635250 w 2635250"/>
              <a:gd name="connsiteY1" fmla="*/ 0 h 1976438"/>
              <a:gd name="connsiteX2" fmla="*/ 2635250 w 2635250"/>
              <a:gd name="connsiteY2" fmla="*/ 1976438 h 1976438"/>
              <a:gd name="connsiteX3" fmla="*/ 0 w 2635250"/>
              <a:gd name="connsiteY3" fmla="*/ 1976438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0" h="1976438">
                <a:moveTo>
                  <a:pt x="0" y="0"/>
                </a:moveTo>
                <a:lnTo>
                  <a:pt x="2635250" y="0"/>
                </a:lnTo>
                <a:lnTo>
                  <a:pt x="2635250" y="1976438"/>
                </a:lnTo>
                <a:lnTo>
                  <a:pt x="0" y="1976438"/>
                </a:lnTo>
                <a:close/>
              </a:path>
            </a:pathLst>
          </a:custGeom>
        </p:spPr>
      </p:pic>
      <p:pic>
        <p:nvPicPr>
          <p:cNvPr id="27" name="图片 26" descr="E:\siss-yoti\3宣传推广\0、020推广与宣传\1微小店\思迅微小店商家节省海报\思迅微小店商家节省海报-购物小票.jpg思迅微小店商家节省海报-购物小票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-6985" y="716280"/>
            <a:ext cx="3058795" cy="5440045"/>
          </a:xfrm>
          <a:custGeom>
            <a:avLst/>
            <a:gdLst>
              <a:gd name="connsiteX0" fmla="*/ 0 w 5147343"/>
              <a:gd name="connsiteY0" fmla="*/ 0 h 3860506"/>
              <a:gd name="connsiteX1" fmla="*/ 5147343 w 5147343"/>
              <a:gd name="connsiteY1" fmla="*/ 0 h 3860506"/>
              <a:gd name="connsiteX2" fmla="*/ 5147343 w 5147343"/>
              <a:gd name="connsiteY2" fmla="*/ 3860506 h 3860506"/>
              <a:gd name="connsiteX3" fmla="*/ 0 w 5147343"/>
              <a:gd name="connsiteY3" fmla="*/ 3860506 h 386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343" h="3860506">
                <a:moveTo>
                  <a:pt x="0" y="0"/>
                </a:moveTo>
                <a:lnTo>
                  <a:pt x="5147343" y="0"/>
                </a:lnTo>
                <a:lnTo>
                  <a:pt x="5147343" y="3860506"/>
                </a:lnTo>
                <a:lnTo>
                  <a:pt x="0" y="3860506"/>
                </a:lnTo>
                <a:close/>
              </a:path>
            </a:pathLst>
          </a:custGeom>
        </p:spPr>
      </p:pic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three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03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1825" y="4338955"/>
            <a:ext cx="3794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把门店开进顾客手机里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58495" y="3393440"/>
            <a:ext cx="93484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解决方案</a:t>
            </a:r>
            <a:r>
              <a:rPr lang="en-US" altLang="zh-CN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| </a:t>
            </a:r>
            <a:r>
              <a:rPr lang="zh-CN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思迅小店（商城）介绍</a:t>
            </a:r>
            <a:endParaRPr lang="zh-CN" altLang="en-US" sz="4400" b="1" spc="150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7F7F7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如何破局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跟上行业发展趋势，不被时代抛弃!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36" name="图片 35" descr="C:\Users\xiongyt\Desktop\微信截图_20230704173237.png微信截图_2023070417323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-113665" y="-31432"/>
            <a:ext cx="12383135" cy="440753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733550" y="4241800"/>
            <a:ext cx="9633967" cy="1177086"/>
            <a:chOff x="2044" y="3747"/>
            <a:chExt cx="4938" cy="1514"/>
          </a:xfrm>
        </p:grpSpPr>
        <p:sp>
          <p:nvSpPr>
            <p:cNvPr id="38" name="文本框 1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44" y="3747"/>
              <a:ext cx="447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思迅小店</a:t>
              </a:r>
              <a:r>
                <a: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商城介绍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8"/>
              </p:custDataLst>
            </p:nvPr>
          </p:nvSpPr>
          <p:spPr>
            <a:xfrm>
              <a:off x="2044" y="4371"/>
              <a:ext cx="4938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思迅微小店是思迅面向小微门店开发，旨在为小微商户提供一套快速、简单、低成本的线上线下一体化商城，低门槛、低费用让小店商家也能享受微信会员、微信商城数字化运营便利，推动小店会员、订单增长。</a:t>
              </a:r>
              <a:endParaRPr lang="zh-CN" altLang="en-US" sz="1400" spc="15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733550" y="5418455"/>
            <a:ext cx="8730661" cy="1439871"/>
            <a:chOff x="2044" y="3747"/>
            <a:chExt cx="4475" cy="1852"/>
          </a:xfrm>
        </p:grpSpPr>
        <p:sp>
          <p:nvSpPr>
            <p:cNvPr id="41" name="文本框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44" y="3747"/>
              <a:ext cx="447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适用行业</a:t>
              </a:r>
              <a:endParaRPr lang="zh-CN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0"/>
              </p:custDataLst>
            </p:nvPr>
          </p:nvSpPr>
          <p:spPr>
            <a:xfrm>
              <a:off x="2044" y="4371"/>
              <a:ext cx="4475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商超百货、生鲜超市、便利社区、烘焙食品、母婴专卖、服装服饰、酒水饮料、家具家居等行业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*</a:t>
              </a: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对接思迅在售系列产品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E:\siss-yoti\0思迅020事业部\新解决方案PPT备用\img_04.pngimg_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9743" r="39743"/>
          <a:stretch>
            <a:fillRect/>
          </a:stretch>
        </p:blipFill>
        <p:spPr>
          <a:xfrm>
            <a:off x="4205712" y="2156223"/>
            <a:ext cx="1172985" cy="2780662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微小店赋能门店的N种能力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457200" y="1219835"/>
            <a:ext cx="3596005" cy="1363980"/>
            <a:chOff x="1254" y="3246"/>
            <a:chExt cx="3864" cy="2148"/>
          </a:xfrm>
        </p:grpSpPr>
        <p:sp>
          <p:nvSpPr>
            <p:cNvPr id="56" name="文本框 1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254" y="3246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信息直达顾客</a:t>
              </a:r>
              <a:endParaRPr lang="zh-CN" altLang="en-US" sz="1700" b="1" spc="3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6"/>
              </p:custDataLst>
            </p:nvPr>
          </p:nvSpPr>
          <p:spPr>
            <a:xfrm>
              <a:off x="1254" y="3878"/>
              <a:ext cx="3864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实现门店商城下单信息、优惠券到期等消息通知快捷推送到顾客手上。</a:t>
              </a:r>
              <a:b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</a:br>
              <a:r>
                <a:rPr lang="zh-CN" altLang="en-US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帮助商家一传万人的效果</a:t>
              </a:r>
              <a:endParaRPr lang="zh-CN" altLang="en-US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436745" y="5184140"/>
            <a:ext cx="3444875" cy="1160145"/>
            <a:chOff x="688" y="5298"/>
            <a:chExt cx="5425" cy="1827"/>
          </a:xfrm>
        </p:grpSpPr>
        <p:sp>
          <p:nvSpPr>
            <p:cNvPr id="59" name="文本框 1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8" y="5298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数字无纸化能力</a:t>
              </a:r>
              <a:endParaRPr lang="zh-CN" altLang="en-US" sz="1700" b="1" spc="3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8"/>
              </p:custDataLst>
            </p:nvPr>
          </p:nvSpPr>
          <p:spPr>
            <a:xfrm>
              <a:off x="688" y="5930"/>
              <a:ext cx="5425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电子小票、</a:t>
              </a: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电子会员卡、</a:t>
              </a: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电子券、</a:t>
              </a:r>
              <a:endParaRPr lang="zh-CN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电子促销单等提倡环保理念。</a:t>
              </a:r>
              <a:endParaRPr lang="zh-CN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帮助商家转型、省钱</a:t>
              </a:r>
              <a:endParaRPr lang="zh-CN" altLang="zh-CN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57200" y="3361055"/>
            <a:ext cx="3462020" cy="1593850"/>
            <a:chOff x="1113" y="7399"/>
            <a:chExt cx="5452" cy="2510"/>
          </a:xfrm>
        </p:grpSpPr>
        <p:sp>
          <p:nvSpPr>
            <p:cNvPr id="68" name="文本框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13" y="7399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电子货架</a:t>
              </a:r>
              <a:endParaRPr lang="zh-CN" altLang="en-US" sz="1700" b="1" spc="3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10"/>
              </p:custDataLst>
            </p:nvPr>
          </p:nvSpPr>
          <p:spPr>
            <a:xfrm>
              <a:off x="1113" y="8031"/>
              <a:ext cx="5452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为门店提供一个不受时间、空间限制的线上货架，将门店商品搬到线上来，开启24小时在线销售。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帮助商家增加销量、攒会员</a:t>
              </a:r>
              <a:endParaRPr lang="zh-CN" altLang="zh-CN" sz="14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endParaRPr lang="zh-CN" altLang="zh-CN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273415" y="3361055"/>
            <a:ext cx="3918830" cy="1085850"/>
            <a:chOff x="14292" y="3008"/>
            <a:chExt cx="4451" cy="2080"/>
          </a:xfrm>
        </p:grpSpPr>
        <p:sp>
          <p:nvSpPr>
            <p:cNvPr id="70" name="文本框 1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4292" y="3008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直播带货能力</a:t>
              </a:r>
              <a:endParaRPr lang="zh-CN" altLang="en-US" sz="1700" b="1" spc="3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12"/>
              </p:custDataLst>
            </p:nvPr>
          </p:nvSpPr>
          <p:spPr>
            <a:xfrm>
              <a:off x="14292" y="3640"/>
              <a:ext cx="4451" cy="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将门店服务体验场景移至线上，借助线上易传播，易裂变的属性。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高效推广商品</a:t>
              </a:r>
              <a:r>
                <a:rPr lang="en-US" altLang="zh-CN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门店，提升业绩</a:t>
              </a:r>
              <a:endParaRPr lang="zh-CN" altLang="en-US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166735" y="1219835"/>
            <a:ext cx="3712406" cy="1594313"/>
            <a:chOff x="14433" y="7125"/>
            <a:chExt cx="4227" cy="3053"/>
          </a:xfrm>
        </p:grpSpPr>
        <p:sp>
          <p:nvSpPr>
            <p:cNvPr id="74" name="文本框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433" y="7125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会员统一经营营销</a:t>
              </a:r>
              <a:endParaRPr lang="zh-CN" altLang="en-US" sz="1700" b="1" spc="3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14"/>
              </p:custDataLst>
            </p:nvPr>
          </p:nvSpPr>
          <p:spPr>
            <a:xfrm>
              <a:off x="14433" y="7757"/>
              <a:ext cx="4227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秒杀爆单、在线充值、注册有礼、分享有礼、定向发券等潮流营销。</a:t>
              </a:r>
              <a:endParaRPr lang="zh-CN" altLang="en-US" sz="1400" spc="15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拉新、转化、促活、复购、裂变、引流到店环环相扣的营销工具。</a:t>
              </a:r>
              <a:endParaRPr lang="zh-CN" altLang="en-US" sz="1400" spc="15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b="1" spc="15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助力门店会员精准营销</a:t>
              </a:r>
              <a:endParaRPr lang="zh-CN" altLang="en-US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7" name="图片 96" descr="E:\siss-yoti\0思迅020事业部\新解决方案PPT备用\img_05.pngimg_0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8661" r="28661"/>
          <a:stretch>
            <a:fillRect/>
          </a:stretch>
        </p:blipFill>
        <p:spPr>
          <a:xfrm>
            <a:off x="5441245" y="2156223"/>
            <a:ext cx="2440268" cy="2780662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82870" y="1725295"/>
            <a:ext cx="6680835" cy="370141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微小店商城核心功能一览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" name="文本框 7" descr="7b0a202020202262756c6c6574223a20227b5c2263617465676f727949645c223a31303030352c5c2274656d706c61746549645c223a32303233313437337d220a7d0a"/>
          <p:cNvSpPr txBox="1"/>
          <p:nvPr>
            <p:custDataLst>
              <p:tags r:id="rId4"/>
            </p:custDataLst>
          </p:nvPr>
        </p:nvSpPr>
        <p:spPr>
          <a:xfrm>
            <a:off x="5337810" y="1852295"/>
            <a:ext cx="66941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爆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单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卖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货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电子货架、秒杀爆单、直播带货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 员 营 销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|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券发放、注册礼、分享礼、积分商城等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en-US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直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播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带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货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私域开直播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智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能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员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一键开会员、自动储值、查余额、积分、券等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信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卡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包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可自定义卡包连接、顾客可随时随地打开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电 子 传 单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商家可把门店传单一键上传展示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配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送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到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家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|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外卖配送、物流配送、门店自提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移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动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管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店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| </a:t>
            </a:r>
            <a:r>
              <a:rPr lang="zh-CN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微管家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商云管家、手机上下架商品</a:t>
            </a:r>
            <a:endParaRPr lang="en-US" altLang="zh-CN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4" name="图片 3" descr="E:\siss-yoti\3宣传推广\0、020推广与宣传\1微小店\@1x微小店\资源 1@3x.png资源 1@3x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3495" y="1166495"/>
            <a:ext cx="5739765" cy="4971415"/>
          </a:xfrm>
          <a:prstGeom prst="rect">
            <a:avLst/>
          </a:prstGeom>
        </p:spPr>
      </p:pic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siss-yoti\0思迅020事业部\新解决方案PPT备用\微信 (1).png微信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5810" cy="710946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亮点①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微信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-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社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en-US" altLang="zh-CN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C:\Users\xiongyt\Desktop\组 16.png组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48615" y="1222375"/>
            <a:ext cx="5163185" cy="52330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322060" y="1697990"/>
            <a:ext cx="5407660" cy="385889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" name="文本框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38265" y="1868805"/>
            <a:ext cx="5032375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微信群</a:t>
            </a:r>
            <a:r>
              <a:rPr lang="en-US" altLang="zh-CN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爆品引流</a:t>
            </a:r>
            <a:endParaRPr lang="zh-CN" altLang="en-US" sz="2000" b="1" spc="3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438265" y="2371725"/>
            <a:ext cx="529082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每天到群里做爆单秒杀活动，吸引顾客到店</a:t>
            </a:r>
            <a:endParaRPr lang="zh-CN" altLang="en-US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例如：每周三会员日，选择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1~3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款商品做秒杀价，</a:t>
            </a:r>
            <a:endParaRPr lang="zh-CN" altLang="en-US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 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         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早上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7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~9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点，</a:t>
            </a:r>
            <a:endParaRPr lang="zh-CN" altLang="en-US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          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中午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11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~1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</a:t>
            </a:r>
            <a:r>
              <a:rPr 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、</a:t>
            </a:r>
            <a:endParaRPr lang="zh-CN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          </a:t>
            </a:r>
            <a:r>
              <a:rPr 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晚上</a:t>
            </a:r>
            <a:r>
              <a:rPr lang="en-US" altLang="zh-CN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7~9</a:t>
            </a:r>
            <a:r>
              <a:rPr lang="zh-CN" altLang="en-US" sz="16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</a:t>
            </a:r>
            <a:endParaRPr lang="zh-CN" altLang="en-US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endParaRPr lang="zh-CN" altLang="en-US" sz="16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提示：可根据情况选择</a:t>
            </a:r>
            <a:r>
              <a:rPr lang="en-US" altLang="zh-CN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1~3</a:t>
            </a:r>
            <a:r>
              <a:rPr lang="zh-CN" altLang="en-US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款爆品尝试</a:t>
            </a:r>
            <a:r>
              <a:rPr lang="en-US" altLang="zh-CN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</a:t>
            </a:r>
            <a:r>
              <a:rPr lang="zh-CN" altLang="en-US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月时长活动。</a:t>
            </a:r>
            <a:endParaRPr lang="zh-CN" altLang="en-US" sz="16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endParaRPr lang="zh-CN" altLang="en-US" sz="16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通过低价秒杀，吸引顾客到店，提高门店的到店率，</a:t>
            </a:r>
            <a:endParaRPr lang="zh-CN" altLang="en-US" sz="16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6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同时增加店里的销量。</a:t>
            </a:r>
            <a:endParaRPr lang="zh-CN" sz="16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endParaRPr lang="zh-CN" altLang="en-US" sz="16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7200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亮点②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消费者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手机里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en-US" altLang="zh-CN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圆角矩形 54"/>
          <p:cNvSpPr/>
          <p:nvPr>
            <p:custDataLst>
              <p:tags r:id="rId5"/>
            </p:custDataLst>
          </p:nvPr>
        </p:nvSpPr>
        <p:spPr>
          <a:xfrm>
            <a:off x="6957695" y="2821305"/>
            <a:ext cx="4067810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4844467" y="457516"/>
            <a:ext cx="2877185" cy="2877705"/>
            <a:chOff x="6494" y="805"/>
            <a:chExt cx="5532" cy="5533"/>
          </a:xfrm>
        </p:grpSpPr>
        <p:pic>
          <p:nvPicPr>
            <p:cNvPr id="42" name="图片 41" descr="C:\Users\Administrator\Desktop\微商店行业解决方案\千库网_卡通手绘云朵边框插画_元素编号11415835.png千库网_卡通手绘云朵边框插画_元素编号1141583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6494" y="805"/>
              <a:ext cx="5532" cy="5533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>
              <p:custDataLst>
                <p:tags r:id="rId8"/>
              </p:custDataLst>
            </p:nvPr>
          </p:nvSpPr>
          <p:spPr>
            <a:xfrm>
              <a:off x="7939" y="2804"/>
              <a:ext cx="2502" cy="1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直播</a:t>
              </a:r>
              <a:r>
                <a:rPr lang="en-US" altLang="zh-CN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2</a:t>
              </a: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小时</a:t>
              </a:r>
              <a:endPara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成交</a:t>
              </a:r>
              <a:r>
                <a:rPr lang="en-US" altLang="zh-CN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5</a:t>
              </a:r>
              <a:r>
                <a:rPr lang="en-US" altLang="zh-CN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0W</a:t>
              </a:r>
              <a:endParaRPr lang="en-US" altLang="zh-CN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6838950" y="3456305"/>
            <a:ext cx="4575810" cy="2599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门店服务场景搬至线上，促进线上转化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门店活动无需 DM 单页大肆地推，节省人力财力。直播间面对面的商品讲解场景，秒杀营造出的超级抢购场景，信任 + 优惠让下单更容易，一场活动就能带来销量快速增长。</a:t>
            </a:r>
            <a:r>
              <a:rPr lang="zh-CN" altLang="zh-CN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前期先放</a:t>
            </a:r>
            <a:r>
              <a:rPr lang="en-US" altLang="zh-CN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50</a:t>
            </a:r>
            <a:r>
              <a:rPr lang="zh-CN" altLang="en-US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个</a:t>
            </a:r>
            <a:r>
              <a:rPr lang="zh-CN" altLang="zh-CN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畅销品</a:t>
            </a:r>
            <a:r>
              <a:rPr lang="zh-CN" altLang="en-US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到</a:t>
            </a:r>
            <a:r>
              <a:rPr lang="zh-CN" altLang="zh-CN" sz="1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上来商城售卖、后续再逐步添加商品。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6967220" y="2821305"/>
            <a:ext cx="40576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直播+秒杀王炸组合</a:t>
            </a:r>
            <a:r>
              <a:rPr lang="en-US" altLang="zh-CN" sz="16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16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带动销量爆发式增长</a:t>
            </a:r>
            <a:endParaRPr lang="zh-CN" altLang="en-US" sz="16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9285" y="1575435"/>
            <a:ext cx="4047490" cy="3876040"/>
            <a:chOff x="991" y="2481"/>
            <a:chExt cx="6374" cy="6104"/>
          </a:xfrm>
        </p:grpSpPr>
        <p:pic>
          <p:nvPicPr>
            <p:cNvPr id="38" name="图片 37" descr="C:\Users\Administrator\Desktop\d57bf156d55974e720ac0252f948af9.pngd57bf156d55974e720ac0252f948af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991" y="2481"/>
              <a:ext cx="3182" cy="6099"/>
            </a:xfrm>
            <a:prstGeom prst="rect">
              <a:avLst/>
            </a:prstGeom>
          </p:spPr>
        </p:pic>
        <p:pic>
          <p:nvPicPr>
            <p:cNvPr id="4" name="图片 3" descr="图片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173" y="2481"/>
              <a:ext cx="3193" cy="6104"/>
            </a:xfrm>
            <a:prstGeom prst="rect">
              <a:avLst/>
            </a:prstGeom>
          </p:spPr>
        </p:pic>
      </p:grp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695565" y="528320"/>
            <a:ext cx="3008280" cy="2316997"/>
            <a:chOff x="8330" y="2020"/>
            <a:chExt cx="10553" cy="8127"/>
          </a:xfrm>
        </p:grpSpPr>
        <p:grpSp>
          <p:nvGrpSpPr>
            <p:cNvPr id="7" name="组合 6"/>
            <p:cNvGrpSpPr/>
            <p:nvPr/>
          </p:nvGrpSpPr>
          <p:grpSpPr>
            <a:xfrm>
              <a:off x="8330" y="2020"/>
              <a:ext cx="10553" cy="7800"/>
              <a:chOff x="8310" y="1861"/>
              <a:chExt cx="10553" cy="7800"/>
            </a:xfrm>
          </p:grpSpPr>
          <p:pic>
            <p:nvPicPr>
              <p:cNvPr id="8" name="图片 7" descr="12_img_scyx@2x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11063" y="1861"/>
                <a:ext cx="7800" cy="7800"/>
              </a:xfrm>
              <a:prstGeom prst="rect">
                <a:avLst/>
              </a:prstGeom>
            </p:spPr>
          </p:pic>
          <p:pic>
            <p:nvPicPr>
              <p:cNvPr id="10" name="图片 9" descr="12_img_scyx@2x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8310" y="2715"/>
                <a:ext cx="3269" cy="6364"/>
              </a:xfrm>
              <a:prstGeom prst="rect">
                <a:avLst/>
              </a:prstGeom>
            </p:spPr>
          </p:pic>
        </p:grpSp>
        <p:sp>
          <p:nvSpPr>
            <p:cNvPr id="100" name="文本框 99"/>
            <p:cNvSpPr txBox="1"/>
            <p:nvPr>
              <p:custDataLst>
                <p:tags r:id="rId21"/>
              </p:custDataLst>
            </p:nvPr>
          </p:nvSpPr>
          <p:spPr>
            <a:xfrm>
              <a:off x="8943" y="8862"/>
              <a:ext cx="2265" cy="12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0" fontAlgn="auto">
                <a:lnSpc>
                  <a:spcPct val="150000"/>
                </a:lnSpc>
              </a:pPr>
              <a:r>
                <a:rPr lang="zh-CN" sz="1200" b="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卖货</a:t>
              </a:r>
              <a:endParaRPr lang="zh-CN" sz="1200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2"/>
              </p:custDataLst>
            </p:nvPr>
          </p:nvSpPr>
          <p:spPr>
            <a:xfrm>
              <a:off x="12202" y="8862"/>
              <a:ext cx="2265" cy="12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0" fontAlgn="auto">
                <a:lnSpc>
                  <a:spcPct val="150000"/>
                </a:lnSpc>
              </a:pPr>
              <a:r>
                <a:rPr lang="zh-CN" sz="1200" b="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秒杀</a:t>
              </a:r>
              <a:endParaRPr lang="zh-CN" sz="1200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3"/>
              </p:custDataLst>
            </p:nvPr>
          </p:nvSpPr>
          <p:spPr>
            <a:xfrm>
              <a:off x="15601" y="8862"/>
              <a:ext cx="2265" cy="12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0" fontAlgn="auto">
                <a:lnSpc>
                  <a:spcPct val="150000"/>
                </a:lnSpc>
              </a:pPr>
              <a:r>
                <a:rPr lang="zh-CN" sz="1200" b="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直播</a:t>
              </a:r>
              <a:endParaRPr lang="zh-CN" sz="1200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亮点③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消费者家里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en-US" altLang="zh-CN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微信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58290"/>
            <a:ext cx="5446395" cy="4448175"/>
          </a:xfrm>
          <a:prstGeom prst="rect">
            <a:avLst/>
          </a:prstGeom>
        </p:spPr>
      </p:pic>
      <p:pic>
        <p:nvPicPr>
          <p:cNvPr id="7" name="图片 6" descr="组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70" y="1558290"/>
            <a:ext cx="5638800" cy="1966595"/>
          </a:xfrm>
          <a:prstGeom prst="rect">
            <a:avLst/>
          </a:prstGeom>
        </p:spPr>
      </p:pic>
      <p:pic>
        <p:nvPicPr>
          <p:cNvPr id="8" name="图片 7" descr="微信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670" y="3257550"/>
            <a:ext cx="7067550" cy="36004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200" y="821055"/>
            <a:ext cx="10410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对接蜂鸟、美团、达达、顺丰、闪送、UU跑腿等主流配送平台，提升商家配送效率节省配送成本。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亮点④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配送体系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9" name="图片 8" descr="资源 6@3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55" y="1116965"/>
            <a:ext cx="2121535" cy="256349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436245" y="4289425"/>
            <a:ext cx="56597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支持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4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种取货方式，商家可以选择是否同时开启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消费者下单是可以自己选择取货方式。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商家用的最多的是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“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门店自提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”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，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例如：做爆品秒杀，把顾客引流到店，提高店里人气消费。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 descr="资源 5@3x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20920" y="-6985"/>
            <a:ext cx="7263765" cy="68643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hidden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24233"/>
          <a:stretch>
            <a:fillRect/>
          </a:stretch>
        </p:blipFill>
        <p:spPr>
          <a:xfrm>
            <a:off x="0" y="249656"/>
            <a:ext cx="12221788" cy="6043261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933950" y="3615369"/>
            <a:ext cx="2349500" cy="0"/>
          </a:xfrm>
          <a:prstGeom prst="line">
            <a:avLst/>
          </a:prstGeom>
          <a:ln>
            <a:solidFill>
              <a:srgbClr val="E90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组合 140"/>
          <p:cNvGrpSpPr/>
          <p:nvPr/>
        </p:nvGrpSpPr>
        <p:grpSpPr>
          <a:xfrm>
            <a:off x="2379123" y="633409"/>
            <a:ext cx="1393190" cy="1408724"/>
            <a:chOff x="2226328" y="2061857"/>
            <a:chExt cx="1458429" cy="1474690"/>
          </a:xfrm>
        </p:grpSpPr>
        <p:sp>
          <p:nvSpPr>
            <p:cNvPr id="142" name="矩形 141"/>
            <p:cNvSpPr/>
            <p:nvPr/>
          </p:nvSpPr>
          <p:spPr>
            <a:xfrm rot="2690478">
              <a:off x="2226328" y="2171871"/>
              <a:ext cx="1364676" cy="1364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43" name="图片 142" descr="C:\Users\xiongyt\Desktop\微小店商家LOGO\鸿异购物广场透明.png鸿异购物广场透明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263553" y="2061857"/>
              <a:ext cx="1421204" cy="1369354"/>
            </a:xfrm>
            <a:prstGeom prst="rect">
              <a:avLst/>
            </a:prstGeom>
          </p:spPr>
        </p:pic>
      </p:grpSp>
      <p:sp>
        <p:nvSpPr>
          <p:cNvPr id="145" name="矩形 144"/>
          <p:cNvSpPr/>
          <p:nvPr/>
        </p:nvSpPr>
        <p:spPr>
          <a:xfrm rot="2690478">
            <a:off x="3395980" y="17494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9" name="组合 148"/>
          <p:cNvGrpSpPr/>
          <p:nvPr/>
        </p:nvGrpSpPr>
        <p:grpSpPr>
          <a:xfrm>
            <a:off x="4403912" y="732884"/>
            <a:ext cx="1306808" cy="1303631"/>
            <a:chOff x="4345931" y="2165990"/>
            <a:chExt cx="1368002" cy="1364676"/>
          </a:xfrm>
        </p:grpSpPr>
        <p:sp>
          <p:nvSpPr>
            <p:cNvPr id="150" name="矩形 149"/>
            <p:cNvSpPr/>
            <p:nvPr/>
          </p:nvSpPr>
          <p:spPr>
            <a:xfrm rot="2690478">
              <a:off x="4349257" y="2165990"/>
              <a:ext cx="1364676" cy="1364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51" name="图片 150" descr="E:\siss-yoti\3宣传推广\0、020推广与宣传\商家LOGO\母婴专卖-启儿01.png母婴专卖-启儿0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345931" y="2821421"/>
              <a:ext cx="1365366" cy="243293"/>
            </a:xfrm>
            <a:prstGeom prst="rect">
              <a:avLst/>
            </a:prstGeom>
          </p:spPr>
        </p:pic>
      </p:grpSp>
      <p:sp>
        <p:nvSpPr>
          <p:cNvPr id="201" name="矩形 200"/>
          <p:cNvSpPr/>
          <p:nvPr/>
        </p:nvSpPr>
        <p:spPr>
          <a:xfrm rot="18909522" flipV="1">
            <a:off x="1381125" y="175704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 rot="2690478">
            <a:off x="6477635" y="73850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2" name="矩形 171"/>
          <p:cNvSpPr/>
          <p:nvPr/>
        </p:nvSpPr>
        <p:spPr>
          <a:xfrm rot="2690478">
            <a:off x="7494905" y="17494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 rot="2690478">
            <a:off x="8505825" y="732790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9526521" y="1757217"/>
            <a:ext cx="1303631" cy="1303631"/>
            <a:chOff x="9526521" y="1757217"/>
            <a:chExt cx="1303631" cy="1303631"/>
          </a:xfrm>
        </p:grpSpPr>
        <p:sp>
          <p:nvSpPr>
            <p:cNvPr id="195" name="矩形 194"/>
            <p:cNvSpPr/>
            <p:nvPr/>
          </p:nvSpPr>
          <p:spPr>
            <a:xfrm rot="18909522" flipV="1">
              <a:off x="9526521" y="1757217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6" name="图形 15" descr="E:\siss-yoti\3宣传推广\0、020推广与宣传\商家LOGO\商超百货-豪喝酒啦啦03-透明.png商超百货-豪喝酒啦啦03-透明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595736" y="1805477"/>
              <a:ext cx="1183005" cy="1183005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8509730" y="2768392"/>
            <a:ext cx="1371600" cy="1303631"/>
            <a:chOff x="8509730" y="2768392"/>
            <a:chExt cx="1371600" cy="1303631"/>
          </a:xfrm>
        </p:grpSpPr>
        <p:sp>
          <p:nvSpPr>
            <p:cNvPr id="192" name="矩形 191"/>
            <p:cNvSpPr/>
            <p:nvPr/>
          </p:nvSpPr>
          <p:spPr>
            <a:xfrm rot="18909522" flipV="1">
              <a:off x="8509730" y="276839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7" name="图片 36" descr="E:\siss-yoti\3宣传推广\0、020推广与宣传\商家LOGO\商超百货-鲜蜂超市02.png商超百货-鲜蜂超市0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15445" y="3307507"/>
              <a:ext cx="1365885" cy="377190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4037" y="2768392"/>
            <a:ext cx="1303631" cy="1303631"/>
            <a:chOff x="364037" y="2768392"/>
            <a:chExt cx="1303631" cy="1303631"/>
          </a:xfrm>
        </p:grpSpPr>
        <p:sp>
          <p:nvSpPr>
            <p:cNvPr id="200" name="矩形 199"/>
            <p:cNvSpPr/>
            <p:nvPr/>
          </p:nvSpPr>
          <p:spPr>
            <a:xfrm rot="18909522" flipV="1">
              <a:off x="364037" y="276839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146996" y="3581870"/>
              <a:ext cx="28765" cy="28765"/>
            </a:xfrm>
            <a:custGeom>
              <a:avLst/>
              <a:gdLst>
                <a:gd name="connsiteX0" fmla="*/ 42527 w 43494"/>
                <a:gd name="connsiteY0" fmla="*/ 23025 h 43494"/>
                <a:gd name="connsiteX1" fmla="*/ 23302 w 43494"/>
                <a:gd name="connsiteY1" fmla="*/ 41972 h 43494"/>
                <a:gd name="connsiteX2" fmla="*/ 4078 w 43494"/>
                <a:gd name="connsiteY2" fmla="*/ 23025 h 43494"/>
                <a:gd name="connsiteX3" fmla="*/ 23302 w 43494"/>
                <a:gd name="connsiteY3" fmla="*/ 4078 h 43494"/>
                <a:gd name="connsiteX4" fmla="*/ 42527 w 43494"/>
                <a:gd name="connsiteY4" fmla="*/ 23025 h 4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94" h="43494">
                  <a:moveTo>
                    <a:pt x="42527" y="23025"/>
                  </a:moveTo>
                  <a:cubicBezTo>
                    <a:pt x="42527" y="33489"/>
                    <a:pt x="33920" y="41972"/>
                    <a:pt x="23302" y="41972"/>
                  </a:cubicBezTo>
                  <a:cubicBezTo>
                    <a:pt x="12685" y="41972"/>
                    <a:pt x="4078" y="33489"/>
                    <a:pt x="4078" y="23025"/>
                  </a:cubicBezTo>
                  <a:cubicBezTo>
                    <a:pt x="4078" y="12561"/>
                    <a:pt x="12685" y="4078"/>
                    <a:pt x="23302" y="4078"/>
                  </a:cubicBezTo>
                  <a:cubicBezTo>
                    <a:pt x="33920" y="4078"/>
                    <a:pt x="42527" y="12561"/>
                    <a:pt x="42527" y="23025"/>
                  </a:cubicBezTo>
                  <a:close/>
                </a:path>
              </a:pathLst>
            </a:custGeom>
            <a:solidFill>
              <a:srgbClr val="E974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97" name="矩形 196"/>
          <p:cNvSpPr/>
          <p:nvPr/>
        </p:nvSpPr>
        <p:spPr>
          <a:xfrm rot="18909522" flipV="1">
            <a:off x="10537825" y="2774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2" name="矩形 181"/>
          <p:cNvSpPr/>
          <p:nvPr/>
        </p:nvSpPr>
        <p:spPr>
          <a:xfrm rot="18909522" flipV="1">
            <a:off x="7465060" y="379539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8" name="矩形 197"/>
          <p:cNvSpPr/>
          <p:nvPr/>
        </p:nvSpPr>
        <p:spPr>
          <a:xfrm rot="18909522" flipV="1">
            <a:off x="9545320" y="38068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8476550" y="4811900"/>
            <a:ext cx="1303631" cy="1303631"/>
            <a:chOff x="8476550" y="4811900"/>
            <a:chExt cx="1303631" cy="1303631"/>
          </a:xfrm>
        </p:grpSpPr>
        <p:sp>
          <p:nvSpPr>
            <p:cNvPr id="180" name="矩形 179"/>
            <p:cNvSpPr/>
            <p:nvPr/>
          </p:nvSpPr>
          <p:spPr>
            <a:xfrm rot="18909522" flipV="1">
              <a:off x="8476550" y="4811900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Freeform 170"/>
            <p:cNvSpPr/>
            <p:nvPr/>
          </p:nvSpPr>
          <p:spPr bwMode="auto">
            <a:xfrm>
              <a:off x="8837883" y="5718332"/>
              <a:ext cx="19348" cy="18404"/>
            </a:xfrm>
            <a:custGeom>
              <a:avLst/>
              <a:gdLst>
                <a:gd name="T0" fmla="*/ 51 w 102"/>
                <a:gd name="T1" fmla="*/ 98 h 98"/>
                <a:gd name="T2" fmla="*/ 102 w 102"/>
                <a:gd name="T3" fmla="*/ 51 h 98"/>
                <a:gd name="T4" fmla="*/ 51 w 102"/>
                <a:gd name="T5" fmla="*/ 0 h 98"/>
                <a:gd name="T6" fmla="*/ 0 w 102"/>
                <a:gd name="T7" fmla="*/ 51 h 98"/>
                <a:gd name="T8" fmla="*/ 51 w 102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8">
                  <a:moveTo>
                    <a:pt x="51" y="98"/>
                  </a:moveTo>
                  <a:cubicBezTo>
                    <a:pt x="79" y="98"/>
                    <a:pt x="102" y="79"/>
                    <a:pt x="102" y="51"/>
                  </a:cubicBezTo>
                  <a:cubicBezTo>
                    <a:pt x="102" y="19"/>
                    <a:pt x="79" y="0"/>
                    <a:pt x="51" y="0"/>
                  </a:cubicBezTo>
                  <a:cubicBezTo>
                    <a:pt x="24" y="0"/>
                    <a:pt x="0" y="19"/>
                    <a:pt x="0" y="51"/>
                  </a:cubicBezTo>
                  <a:cubicBezTo>
                    <a:pt x="0" y="79"/>
                    <a:pt x="24" y="98"/>
                    <a:pt x="51" y="9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2" name="矩形 201"/>
          <p:cNvSpPr/>
          <p:nvPr/>
        </p:nvSpPr>
        <p:spPr>
          <a:xfrm rot="18909522" flipV="1">
            <a:off x="2392045" y="2774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4" name="矩形 203"/>
          <p:cNvSpPr/>
          <p:nvPr/>
        </p:nvSpPr>
        <p:spPr>
          <a:xfrm rot="18909522" flipV="1">
            <a:off x="1358900" y="378015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4" name="矩形 183"/>
          <p:cNvSpPr/>
          <p:nvPr/>
        </p:nvSpPr>
        <p:spPr>
          <a:xfrm rot="18909522" flipV="1">
            <a:off x="6448425" y="4806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2351007" y="4806282"/>
            <a:ext cx="1379220" cy="1303631"/>
            <a:chOff x="2351007" y="4806282"/>
            <a:chExt cx="1379220" cy="1303631"/>
          </a:xfrm>
        </p:grpSpPr>
        <p:sp>
          <p:nvSpPr>
            <p:cNvPr id="187" name="矩形 186"/>
            <p:cNvSpPr/>
            <p:nvPr/>
          </p:nvSpPr>
          <p:spPr>
            <a:xfrm rot="18909522" flipV="1">
              <a:off x="2389742" y="480628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96" name="图片 195" descr="E:\siss-yoti\3宣传推广\0、020推广与宣传\商家LOGO\母婴专卖-BB+母婴商城02.png母婴专卖-BB+母婴商城0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51007" y="5439377"/>
              <a:ext cx="1379220" cy="328930"/>
            </a:xfrm>
            <a:prstGeom prst="rect">
              <a:avLst/>
            </a:prstGeom>
          </p:spPr>
        </p:pic>
      </p:grpSp>
      <p:grpSp>
        <p:nvGrpSpPr>
          <p:cNvPr id="81" name="组合 80"/>
          <p:cNvGrpSpPr/>
          <p:nvPr/>
        </p:nvGrpSpPr>
        <p:grpSpPr>
          <a:xfrm>
            <a:off x="3406533" y="3795107"/>
            <a:ext cx="1303631" cy="1303631"/>
            <a:chOff x="3406533" y="3795107"/>
            <a:chExt cx="1303631" cy="1303631"/>
          </a:xfrm>
        </p:grpSpPr>
        <p:sp>
          <p:nvSpPr>
            <p:cNvPr id="188" name="矩形 187"/>
            <p:cNvSpPr/>
            <p:nvPr/>
          </p:nvSpPr>
          <p:spPr>
            <a:xfrm rot="18909522" flipV="1">
              <a:off x="3406533" y="3795107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14" name="图片 213" descr="E:\siss-yoti\3宣传推广\0、020推广与宣传\商家LOGO\商超百货--比邻优选超市01-透明.png商超百货--比邻优选超市01-透明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577348" y="3965287"/>
              <a:ext cx="974090" cy="969645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4417708" y="4811900"/>
            <a:ext cx="1303631" cy="1303631"/>
            <a:chOff x="4417708" y="4811900"/>
            <a:chExt cx="1303631" cy="1303631"/>
          </a:xfrm>
        </p:grpSpPr>
        <p:sp>
          <p:nvSpPr>
            <p:cNvPr id="189" name="矩形 188"/>
            <p:cNvSpPr/>
            <p:nvPr/>
          </p:nvSpPr>
          <p:spPr>
            <a:xfrm rot="18909522" flipV="1">
              <a:off x="4417708" y="4811900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5" name="图片 34" descr="E:\siss-yoti\3宣传推广\0、020推广与宣传\商家LOGO\商超百货：武威京华万家生活超市02.png商超百货：武威京华万家生活超市0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422729" y="5487597"/>
              <a:ext cx="1282839" cy="255270"/>
            </a:xfrm>
            <a:prstGeom prst="rect">
              <a:avLst/>
            </a:prstGeom>
          </p:spPr>
        </p:pic>
      </p:grpSp>
      <p:grpSp>
        <p:nvGrpSpPr>
          <p:cNvPr id="86" name="组合 85"/>
          <p:cNvGrpSpPr/>
          <p:nvPr/>
        </p:nvGrpSpPr>
        <p:grpSpPr>
          <a:xfrm>
            <a:off x="4632967" y="1606127"/>
            <a:ext cx="2926080" cy="3643688"/>
            <a:chOff x="4632967" y="1606127"/>
            <a:chExt cx="2926080" cy="3643688"/>
          </a:xfrm>
        </p:grpSpPr>
        <p:sp>
          <p:nvSpPr>
            <p:cNvPr id="121" name="矩形 120"/>
            <p:cNvSpPr/>
            <p:nvPr/>
          </p:nvSpPr>
          <p:spPr>
            <a:xfrm rot="2700000">
              <a:off x="4742591" y="2075591"/>
              <a:ext cx="2706818" cy="2706818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632967" y="2780966"/>
              <a:ext cx="292608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54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他们在用</a:t>
              </a:r>
              <a:endParaRPr lang="en-US" altLang="zh-CN" sz="54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835525" y="3704296"/>
              <a:ext cx="252095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b="1">
                  <a:solidFill>
                    <a:schemeClr val="bg1"/>
                  </a:solidFill>
                </a:rPr>
                <a:t>They're usi</a:t>
              </a:r>
              <a:r>
                <a:rPr lang="en-US" altLang="zh-CN" sz="1200" b="1">
                  <a:solidFill>
                    <a:schemeClr val="bg1"/>
                  </a:solidFill>
                </a:rPr>
                <a:t>ng</a:t>
              </a:r>
              <a:endParaRPr lang="en-US" altLang="zh-CN" sz="1200" b="1">
                <a:solidFill>
                  <a:schemeClr val="bg1"/>
                </a:solidFill>
              </a:endParaRPr>
            </a:p>
          </p:txBody>
        </p:sp>
        <p:sp>
          <p:nvSpPr>
            <p:cNvPr id="207" name="任意多边形: 形状 206"/>
            <p:cNvSpPr/>
            <p:nvPr/>
          </p:nvSpPr>
          <p:spPr>
            <a:xfrm rot="2690478">
              <a:off x="5986324" y="1606127"/>
              <a:ext cx="224111" cy="222933"/>
            </a:xfrm>
            <a:custGeom>
              <a:avLst/>
              <a:gdLst>
                <a:gd name="connsiteX0" fmla="*/ 0 w 224111"/>
                <a:gd name="connsiteY0" fmla="*/ 0 h 222933"/>
                <a:gd name="connsiteX1" fmla="*/ 224111 w 224111"/>
                <a:gd name="connsiteY1" fmla="*/ 0 h 222933"/>
                <a:gd name="connsiteX2" fmla="*/ 224111 w 224111"/>
                <a:gd name="connsiteY2" fmla="*/ 60 h 222933"/>
                <a:gd name="connsiteX3" fmla="*/ 0 w 224111"/>
                <a:gd name="connsiteY3" fmla="*/ 222933 h 22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11" h="222933">
                  <a:moveTo>
                    <a:pt x="0" y="0"/>
                  </a:moveTo>
                  <a:lnTo>
                    <a:pt x="224111" y="0"/>
                  </a:lnTo>
                  <a:lnTo>
                    <a:pt x="224111" y="60"/>
                  </a:lnTo>
                  <a:lnTo>
                    <a:pt x="0" y="2229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9" name="任意多边形: 形状 208"/>
            <p:cNvSpPr/>
            <p:nvPr/>
          </p:nvSpPr>
          <p:spPr>
            <a:xfrm rot="18909522" flipV="1">
              <a:off x="5983146" y="5026882"/>
              <a:ext cx="224111" cy="222933"/>
            </a:xfrm>
            <a:custGeom>
              <a:avLst/>
              <a:gdLst>
                <a:gd name="connsiteX0" fmla="*/ 0 w 224111"/>
                <a:gd name="connsiteY0" fmla="*/ 0 h 222933"/>
                <a:gd name="connsiteX1" fmla="*/ 224111 w 224111"/>
                <a:gd name="connsiteY1" fmla="*/ 0 h 222933"/>
                <a:gd name="connsiteX2" fmla="*/ 224111 w 224111"/>
                <a:gd name="connsiteY2" fmla="*/ 60 h 222933"/>
                <a:gd name="connsiteX3" fmla="*/ 0 w 224111"/>
                <a:gd name="connsiteY3" fmla="*/ 222933 h 22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11" h="222933">
                  <a:moveTo>
                    <a:pt x="0" y="0"/>
                  </a:moveTo>
                  <a:lnTo>
                    <a:pt x="224111" y="0"/>
                  </a:lnTo>
                  <a:lnTo>
                    <a:pt x="224111" y="60"/>
                  </a:lnTo>
                  <a:lnTo>
                    <a:pt x="0" y="2229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E:\siss-yoti\3宣传推广\0、020推广与宣传\1二维码和logo\微小店logo\微小店01.png微小店0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358448" y="2484438"/>
            <a:ext cx="1550670" cy="368935"/>
          </a:xfrm>
          <a:prstGeom prst="rect">
            <a:avLst/>
          </a:prstGeom>
        </p:spPr>
      </p:pic>
      <p:pic>
        <p:nvPicPr>
          <p:cNvPr id="6" name="图片 5" descr="E:\siss-yoti\3宣传推广\0、020推广与宣传\商家LOGO\商超百货-环球有约01-透明.png商超百货-环球有约01-透明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603885" y="3043555"/>
            <a:ext cx="704215" cy="704215"/>
          </a:xfrm>
          <a:prstGeom prst="rect">
            <a:avLst/>
          </a:prstGeom>
        </p:spPr>
      </p:pic>
      <p:pic>
        <p:nvPicPr>
          <p:cNvPr id="9" name="图片 8" descr="E:\siss-yoti\3宣传推广\0、020推广与宣传\商家LOGO\生鲜称重-果鲜丰生鲜外卖50014253.png生鲜称重-果鲜丰生鲜外卖5001425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3339465" y="2343785"/>
            <a:ext cx="1365885" cy="288925"/>
          </a:xfrm>
          <a:prstGeom prst="rect">
            <a:avLst/>
          </a:prstGeom>
        </p:spPr>
      </p:pic>
      <p:pic>
        <p:nvPicPr>
          <p:cNvPr id="10" name="图片 9" descr="C:\Users\xiongyt\Desktop\微小店商家LOGO\乐鲜购&amp;鲜麦隆生鲜超市.jpg乐鲜购&amp;鲜麦隆生鲜超市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1779270" y="1891030"/>
            <a:ext cx="480060" cy="479425"/>
          </a:xfrm>
          <a:prstGeom prst="rect">
            <a:avLst/>
          </a:prstGeom>
        </p:spPr>
      </p:pic>
      <p:sp>
        <p:nvSpPr>
          <p:cNvPr id="15" name="文本框 5"/>
          <p:cNvSpPr txBox="1"/>
          <p:nvPr>
            <p:custDataLst>
              <p:tags r:id="rId18"/>
            </p:custDataLst>
          </p:nvPr>
        </p:nvSpPr>
        <p:spPr>
          <a:xfrm>
            <a:off x="5172710" y="3904615"/>
            <a:ext cx="19919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sz="16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排名不分前后</a:t>
            </a:r>
            <a:endParaRPr lang="zh-CN" sz="1600" dirty="0" smtClean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7" name="图片 16" descr="E:\siss-yoti\3宣传推广\0、020推广与宣传\商家LOGO\烘焙-爱上蛋糕-透明.png烘焙-爱上蛋糕-透明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10818495" y="3043555"/>
            <a:ext cx="704215" cy="704215"/>
          </a:xfrm>
          <a:prstGeom prst="rect">
            <a:avLst/>
          </a:prstGeom>
        </p:spPr>
      </p:pic>
      <p:pic>
        <p:nvPicPr>
          <p:cNvPr id="19" name="图片 18" descr="E:\siss-yoti\3宣传推广\0、020推广与宣传\商家LOGO\母婴专卖-启儿02.png母婴专卖-启儿0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4766945" y="814070"/>
            <a:ext cx="575310" cy="575310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2559685" y="2877820"/>
            <a:ext cx="1046480" cy="953135"/>
            <a:chOff x="2364" y="6076"/>
            <a:chExt cx="1648" cy="1501"/>
          </a:xfrm>
        </p:grpSpPr>
        <p:pic>
          <p:nvPicPr>
            <p:cNvPr id="14" name="图片 13" descr="E:\siss-yoti\3宣传推广\0、020推广与宣传\商家LOGO\商超百货-天生祥-透明.png商超百货-天生祥-透明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/>
            <a:stretch>
              <a:fillRect/>
            </a:stretch>
          </p:blipFill>
          <p:spPr>
            <a:xfrm>
              <a:off x="2646" y="6076"/>
              <a:ext cx="1109" cy="1109"/>
            </a:xfrm>
            <a:prstGeom prst="rect">
              <a:avLst/>
            </a:prstGeom>
          </p:spPr>
        </p:pic>
        <p:pic>
          <p:nvPicPr>
            <p:cNvPr id="20" name="图片 19" descr="E:\siss-yoti\3宣传推广\0、020推广与宣传\商家LOGO\商超百货-小祥到家02.png商超百货-小祥到家0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>
            <a:xfrm>
              <a:off x="2364" y="7163"/>
              <a:ext cx="1649" cy="415"/>
            </a:xfrm>
            <a:prstGeom prst="rect">
              <a:avLst/>
            </a:prstGeom>
          </p:spPr>
        </p:pic>
      </p:grpSp>
      <p:pic>
        <p:nvPicPr>
          <p:cNvPr id="36" name="图片 35" descr="E:\siss-yoti\3宣传推广\0、020推广与宣传\商家LOGO\商超百货：武威京华万家生活超市01.png商超百货：武威京华万家生活超市0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4739640" y="4904740"/>
            <a:ext cx="567690" cy="565150"/>
          </a:xfrm>
          <a:prstGeom prst="rect">
            <a:avLst/>
          </a:prstGeom>
        </p:spPr>
      </p:pic>
      <p:pic>
        <p:nvPicPr>
          <p:cNvPr id="38" name="图片 37" descr="E:\siss-yoti\3宣传推广\0、020推广与宣传\商家LOGO\母婴专卖-BB+母婴商城.jpg母婴专卖-BB+母婴商城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/>
          <a:stretch>
            <a:fillRect/>
          </a:stretch>
        </p:blipFill>
        <p:spPr>
          <a:xfrm>
            <a:off x="2769235" y="4865370"/>
            <a:ext cx="506730" cy="503555"/>
          </a:xfrm>
          <a:prstGeom prst="rect">
            <a:avLst/>
          </a:prstGeom>
        </p:spPr>
      </p:pic>
      <p:pic>
        <p:nvPicPr>
          <p:cNvPr id="63" name="图片 62" descr="E:\siss-yoti\3宣传推广\0、020推广与宣传\商家LOGO\商超百货-鲜蜂超市02-透明.png商超百货-鲜蜂超市02-透明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/>
          <a:stretch>
            <a:fillRect/>
          </a:stretch>
        </p:blipFill>
        <p:spPr>
          <a:xfrm>
            <a:off x="8743315" y="2750185"/>
            <a:ext cx="727075" cy="726440"/>
          </a:xfrm>
          <a:prstGeom prst="rect">
            <a:avLst/>
          </a:prstGeom>
        </p:spPr>
      </p:pic>
      <p:pic>
        <p:nvPicPr>
          <p:cNvPr id="88" name="图片 87" descr="E:\siss-yoti\3宣传推广\0、020推广与宣传\商家LOGO\专卖-澳门莱莱Beauty-透明.png专卖-澳门莱莱Beauty-透明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/>
          <a:stretch>
            <a:fillRect/>
          </a:stretch>
        </p:blipFill>
        <p:spPr>
          <a:xfrm>
            <a:off x="8743038" y="814322"/>
            <a:ext cx="945515" cy="945515"/>
          </a:xfrm>
          <a:prstGeom prst="rect">
            <a:avLst/>
          </a:prstGeom>
        </p:spPr>
      </p:pic>
      <p:pic>
        <p:nvPicPr>
          <p:cNvPr id="89" name="图片 88" descr="E:\siss-yoti\3宣传推广\0、020推广与宣传\商家LOGO\商超百货-余峰超市02.png商超百货-余峰超市0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/>
          <a:stretch>
            <a:fillRect/>
          </a:stretch>
        </p:blipFill>
        <p:spPr>
          <a:xfrm>
            <a:off x="7593943" y="2411189"/>
            <a:ext cx="1149350" cy="339090"/>
          </a:xfrm>
          <a:prstGeom prst="rect">
            <a:avLst/>
          </a:prstGeom>
        </p:spPr>
      </p:pic>
      <p:pic>
        <p:nvPicPr>
          <p:cNvPr id="90" name="图片 89" descr="E:\siss-yoti\3宣传推广\0、020推广与宣传\商家LOGO\商超百货-余峰超市01-透明.png商超百货-余峰超市01-透明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/>
          <a:stretch>
            <a:fillRect/>
          </a:stretch>
        </p:blipFill>
        <p:spPr>
          <a:xfrm>
            <a:off x="7900670" y="1861820"/>
            <a:ext cx="549275" cy="549275"/>
          </a:xfrm>
          <a:prstGeom prst="rect">
            <a:avLst/>
          </a:prstGeom>
        </p:spPr>
      </p:pic>
      <p:pic>
        <p:nvPicPr>
          <p:cNvPr id="91" name="图片 90" descr="E:\siss-yoti\3宣传推广\0、020推广与宣传\商家LOGO\商超百货-宝联优鲜超市02.jpg商超百货-宝联优鲜超市0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/>
          <a:stretch>
            <a:fillRect/>
          </a:stretch>
        </p:blipFill>
        <p:spPr>
          <a:xfrm>
            <a:off x="9580245" y="4510405"/>
            <a:ext cx="1238250" cy="201930"/>
          </a:xfrm>
          <a:prstGeom prst="rect">
            <a:avLst/>
          </a:prstGeom>
        </p:spPr>
      </p:pic>
      <p:pic>
        <p:nvPicPr>
          <p:cNvPr id="92" name="图片 91" descr="E:\siss-yoti\3宣传推广\0、020推广与宣传\商家LOGO\商超百货-家和吉超市连锁02-透明.png商超百货-家和吉超市连锁02-透明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/>
          <a:stretch>
            <a:fillRect/>
          </a:stretch>
        </p:blipFill>
        <p:spPr>
          <a:xfrm>
            <a:off x="7559040" y="3874135"/>
            <a:ext cx="1181735" cy="1181735"/>
          </a:xfrm>
          <a:prstGeom prst="rect">
            <a:avLst/>
          </a:prstGeom>
        </p:spPr>
      </p:pic>
      <p:pic>
        <p:nvPicPr>
          <p:cNvPr id="93" name="图片 92" descr="E:\siss-yoti\3宣传推广\0、020推广与宣传\商家LOGO\商超百货-宝联优鲜超市.png商超百货-宝联优鲜超市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rcRect/>
          <a:stretch>
            <a:fillRect/>
          </a:stretch>
        </p:blipFill>
        <p:spPr>
          <a:xfrm>
            <a:off x="9865995" y="3954145"/>
            <a:ext cx="522605" cy="524510"/>
          </a:xfrm>
          <a:prstGeom prst="rect">
            <a:avLst/>
          </a:prstGeom>
        </p:spPr>
      </p:pic>
      <p:pic>
        <p:nvPicPr>
          <p:cNvPr id="94" name="图片 93" descr="E:\siss-yoti\3宣传推广\0、020推广与宣传\商家LOGO\烘焙-9月森林烘焙坊.jpg烘焙-9月森林烘焙坊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/>
          <a:srcRect l="12486" r="12486"/>
          <a:stretch>
            <a:fillRect/>
          </a:stretch>
        </p:blipFill>
        <p:spPr>
          <a:xfrm>
            <a:off x="6696075" y="5018407"/>
            <a:ext cx="837563" cy="837563"/>
          </a:xfrm>
          <a:prstGeom prst="ellipse">
            <a:avLst/>
          </a:prstGeom>
        </p:spPr>
      </p:pic>
      <p:pic>
        <p:nvPicPr>
          <p:cNvPr id="95" name="图片 94" descr="E:\siss-yoti\3宣传推广\0、020推广与宣传\商家LOGO\母婴专卖-中亿-透明.png母婴专卖-中亿-透明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/>
          <a:srcRect/>
          <a:stretch>
            <a:fillRect/>
          </a:stretch>
        </p:blipFill>
        <p:spPr>
          <a:xfrm>
            <a:off x="6353334" y="632427"/>
            <a:ext cx="1452880" cy="1445895"/>
          </a:xfrm>
          <a:prstGeom prst="rect">
            <a:avLst/>
          </a:prstGeom>
        </p:spPr>
      </p:pic>
      <p:pic>
        <p:nvPicPr>
          <p:cNvPr id="96" name="图片 95" descr="E:\siss-yoti\3宣传推广\0、020推广与宣传\商家LOGO\烘焙-丽登饼业-透明.png烘焙-丽登饼业-透明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/>
          <a:srcRect/>
          <a:stretch>
            <a:fillRect/>
          </a:stretch>
        </p:blipFill>
        <p:spPr>
          <a:xfrm>
            <a:off x="8545195" y="4796155"/>
            <a:ext cx="1216025" cy="1216025"/>
          </a:xfrm>
          <a:prstGeom prst="rect">
            <a:avLst/>
          </a:prstGeom>
        </p:spPr>
      </p:pic>
      <p:pic>
        <p:nvPicPr>
          <p:cNvPr id="97" name="图片 96" descr="E:\siss-yoti\3宣传推广\0、020推广与宣传\商家LOGO\生鲜称重-果鲜丰生鲜外卖02-透明.png生鲜称重-果鲜丰生鲜外卖02-透明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rcRect/>
          <a:stretch>
            <a:fillRect/>
          </a:stretch>
        </p:blipFill>
        <p:spPr>
          <a:xfrm>
            <a:off x="3729990" y="1704975"/>
            <a:ext cx="586105" cy="586105"/>
          </a:xfrm>
          <a:prstGeom prst="rect">
            <a:avLst/>
          </a:prstGeom>
        </p:spPr>
      </p:pic>
      <p:pic>
        <p:nvPicPr>
          <p:cNvPr id="99" name="图片 98" descr="E:\siss-yoti\3宣传推广\0、020推广与宣传\商家LOGO\商超百货-泽丰连锁超市微商店-透明.png商超百货-泽丰连锁超市微商店-透明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/>
          <a:stretch>
            <a:fillRect/>
          </a:stretch>
        </p:blipFill>
        <p:spPr>
          <a:xfrm>
            <a:off x="1310511" y="3704285"/>
            <a:ext cx="1313815" cy="1313815"/>
          </a:xfrm>
          <a:prstGeom prst="rect">
            <a:avLst/>
          </a:prstGeom>
        </p:spPr>
      </p:pic>
      <p:pic>
        <p:nvPicPr>
          <p:cNvPr id="4" name="图片 3" descr="C:\Users\xiongyt\Desktop\微小店商家LOGO\乐鲜购&amp;鲜麦隆生鲜超市02透明.png乐鲜购&amp;鲜麦隆生鲜超市02透明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56"/>
          <a:srcRect/>
          <a:stretch>
            <a:fillRect/>
          </a:stretch>
        </p:blipFill>
        <p:spPr>
          <a:xfrm>
            <a:off x="1546225" y="2400300"/>
            <a:ext cx="1059180" cy="393065"/>
          </a:xfrm>
          <a:prstGeom prst="rect">
            <a:avLst/>
          </a:prstGeom>
        </p:spPr>
      </p:pic>
      <p:pic>
        <p:nvPicPr>
          <p:cNvPr id="11" name="图片 10" descr="E:\siss-yoti\3宣传推广\0、020推广与宣传\1二维码和logo\微小店-商城版小程序码透明.png微小店-商城版小程序码透明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58"/>
          <a:srcRect/>
          <a:stretch>
            <a:fillRect/>
          </a:stretch>
        </p:blipFill>
        <p:spPr>
          <a:xfrm>
            <a:off x="10895965" y="52070"/>
            <a:ext cx="1215390" cy="1215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亮点⑤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线上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+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门店实时数据互通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22" name="图片 21" descr="未标题-1-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13295" y="2190750"/>
            <a:ext cx="3902075" cy="2820035"/>
          </a:xfrm>
          <a:prstGeom prst="rect">
            <a:avLst/>
          </a:prstGeom>
        </p:spPr>
      </p:pic>
      <p:pic>
        <p:nvPicPr>
          <p:cNvPr id="25" name="图片 24" descr="千库网_双向箭头号图标免抠图_元素编号124093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909820" y="3037840"/>
            <a:ext cx="2848610" cy="143446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5148580" y="3556000"/>
            <a:ext cx="278384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defRPr/>
            </a:pPr>
            <a:r>
              <a:rPr lang="zh-CN" altLang="en-US" sz="1400">
                <a:latin typeface="思源黑体 CN Medium" panose="020B0600000000000000" charset="-122"/>
                <a:ea typeface="思源黑体 CN Medium" panose="020B0600000000000000" charset="-122"/>
              </a:rPr>
              <a:t>微小店打通门店收银数据互通</a:t>
            </a:r>
            <a:endParaRPr lang="zh-CN" altLang="en-US" sz="14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61985" y="1079500"/>
            <a:ext cx="3432175" cy="5241925"/>
            <a:chOff x="6893" y="1809"/>
            <a:chExt cx="5405" cy="8255"/>
          </a:xfrm>
        </p:grpSpPr>
        <p:sp>
          <p:nvSpPr>
            <p:cNvPr id="27" name="椭圆 26"/>
            <p:cNvSpPr/>
            <p:nvPr>
              <p:custDataLst>
                <p:tags r:id="rId8"/>
              </p:custDataLst>
            </p:nvPr>
          </p:nvSpPr>
          <p:spPr>
            <a:xfrm>
              <a:off x="6906" y="1915"/>
              <a:ext cx="1375" cy="1375"/>
            </a:xfrm>
            <a:prstGeom prst="ellipse">
              <a:avLst/>
            </a:prstGeom>
            <a:solidFill>
              <a:srgbClr val="00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>
              <p:custDataLst>
                <p:tags r:id="rId9"/>
              </p:custDataLst>
            </p:nvPr>
          </p:nvSpPr>
          <p:spPr>
            <a:xfrm>
              <a:off x="8988" y="3281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>
              <p:custDataLst>
                <p:tags r:id="rId10"/>
              </p:custDataLst>
            </p:nvPr>
          </p:nvSpPr>
          <p:spPr>
            <a:xfrm>
              <a:off x="10923" y="1809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>
              <p:custDataLst>
                <p:tags r:id="rId11"/>
              </p:custDataLst>
            </p:nvPr>
          </p:nvSpPr>
          <p:spPr>
            <a:xfrm>
              <a:off x="7122" y="8685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>
              <p:custDataLst>
                <p:tags r:id="rId12"/>
              </p:custDataLst>
            </p:nvPr>
          </p:nvSpPr>
          <p:spPr>
            <a:xfrm>
              <a:off x="10771" y="8689"/>
              <a:ext cx="1375" cy="1375"/>
            </a:xfrm>
            <a:prstGeom prst="ellipse">
              <a:avLst/>
            </a:prstGeom>
            <a:solidFill>
              <a:srgbClr val="00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3"/>
              </p:custDataLst>
            </p:nvPr>
          </p:nvSpPr>
          <p:spPr>
            <a:xfrm>
              <a:off x="6893" y="2284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商品通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4"/>
              </p:custDataLst>
            </p:nvPr>
          </p:nvSpPr>
          <p:spPr>
            <a:xfrm>
              <a:off x="8964" y="3678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会员通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5"/>
              </p:custDataLst>
            </p:nvPr>
          </p:nvSpPr>
          <p:spPr>
            <a:xfrm>
              <a:off x="10898" y="2183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门店通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7132" y="9138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订单通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7"/>
              </p:custDataLst>
            </p:nvPr>
          </p:nvSpPr>
          <p:spPr>
            <a:xfrm>
              <a:off x="10791" y="9051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库存通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18"/>
              </p:custDataLst>
            </p:nvPr>
          </p:nvSpPr>
          <p:spPr>
            <a:xfrm>
              <a:off x="8903" y="7241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9"/>
              </p:custDataLst>
            </p:nvPr>
          </p:nvSpPr>
          <p:spPr>
            <a:xfrm>
              <a:off x="8923" y="7603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营销通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5" name="图片 4" descr="E:\siss-yoti\0思迅020事业部\新解决方案PPT备用\img_07.pngimg_0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>
          <a:xfrm>
            <a:off x="-462915" y="1670050"/>
            <a:ext cx="4872990" cy="437642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22"/>
            </p:custDataLst>
          </p:nvPr>
        </p:nvSpPr>
        <p:spPr>
          <a:xfrm>
            <a:off x="457200" y="786765"/>
            <a:ext cx="8678545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例如：顾客在商城下了一笔单，收银台马上就可以收到订单提醒。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altLang="zh-CN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</a:t>
            </a:r>
            <a:r>
              <a:rPr lang="en-US" altLang="zh-CN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</a:t>
            </a:r>
            <a:r>
              <a:rPr lang="zh-CN" altLang="en-US" sz="1400" b="1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顾客付款后，商城马上可以看到积分、电子小票。</a:t>
            </a:r>
            <a:endParaRPr lang="zh-CN" altLang="en-US" sz="1400" b="1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5711825" y="1631950"/>
            <a:ext cx="3284220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>
            <a:off x="5711825" y="1570355"/>
            <a:ext cx="3251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0费用0门槛，享受线上推广的便利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711825" y="2106930"/>
            <a:ext cx="5888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商家把日常促销海报上传到微小店进行宣传，顾客直接手机端即可浏览，无需印刷，及时触达顾客，提高宣传效率，帮助商家降低成本，提高效率的目的。</a:t>
            </a:r>
            <a:endParaRPr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endParaRPr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假如你的商城有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5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千人，那么你的海报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5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千人可以马上看到你的传单。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电子海报支持一键分享朋友圈、微信群、微信好友，扩大活动宣传范围，提升活动触达率。</a:t>
            </a:r>
            <a:endParaRPr lang="en-US" alt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7780"/>
            <a:ext cx="4887595" cy="67818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亮点⑦</a:t>
            </a:r>
            <a:r>
              <a:rPr lang="en-US" altLang="zh-CN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微信卡包</a:t>
            </a:r>
            <a:endParaRPr lang="en-US" altLang="zh-CN" sz="3600" b="1" spc="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4293235" y="1539875"/>
            <a:ext cx="2573655" cy="536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589915" y="1539875"/>
            <a:ext cx="2542540" cy="5300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7"/>
          <a:stretch>
            <a:fillRect/>
          </a:stretch>
        </p:blipFill>
        <p:spPr>
          <a:xfrm>
            <a:off x="8034655" y="1539875"/>
            <a:ext cx="2558415" cy="5332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7200" y="758190"/>
            <a:ext cx="108184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zh-CN" sz="1600" dirty="0">
                <a:ln>
                  <a:noFill/>
                </a:ln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商家：可在思迅微小店后台创建电子会员卡并激活，然后将卡包投放二维码放置在门店收银台，或在店内人流较多位置贴上二维码海报，并提醒顾客扫码注册成会员享福利。</a:t>
            </a:r>
            <a:endParaRPr lang="zh-CN" altLang="zh-CN" sz="1600" dirty="0">
              <a:ln>
                <a:noFill/>
              </a:ln>
              <a:effectLst/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亮点⑧</a:t>
            </a:r>
            <a:r>
              <a:rPr lang="en-US" altLang="zh-CN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微管家</a:t>
            </a:r>
            <a:endParaRPr lang="zh-CN" altLang="en-US" sz="3600" b="1" spc="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5617210" y="2183130"/>
            <a:ext cx="3284220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>
            <a:off x="5603240" y="2121535"/>
            <a:ext cx="3230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一部手机轻松搞定微小店日常经营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TextBox 2"/>
          <p:cNvSpPr txBox="1"/>
          <p:nvPr>
            <p:custDataLst>
              <p:tags r:id="rId5"/>
            </p:custDataLst>
          </p:nvPr>
        </p:nvSpPr>
        <p:spPr>
          <a:xfrm>
            <a:off x="5343525" y="1527810"/>
            <a:ext cx="462470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b="1" spc="15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微管家</a:t>
            </a:r>
            <a:r>
              <a:rPr lang="en-US" altLang="zh-CN" b="1" spc="15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——</a:t>
            </a:r>
            <a:r>
              <a:rPr lang="zh-CN" altLang="zh-CN" b="1" spc="15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微小店移动端管理平台</a:t>
            </a:r>
            <a:endParaRPr lang="zh-CN" altLang="zh-CN" b="1" spc="150" dirty="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617210" y="2919095"/>
            <a:ext cx="508317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手机端新增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管理商品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管理优惠券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券发放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券核销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查看交易金额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管理订单，手机端发货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核销订单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商家先开通配置好【思迅老板助手】，关注“商云助手”公众号，从商云助手里的“老板助手”功能模块中直接打开微管家。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457200" y="788670"/>
            <a:ext cx="3355340" cy="5998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three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04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6900" y="4338955"/>
            <a:ext cx="5789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别让的你会员资产浪费！让顾客到你店里消费</a:t>
            </a:r>
            <a:endParaRPr lang="en-US" altLang="zh-CN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11630" y="3393440"/>
            <a:ext cx="83953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会员管理</a:t>
            </a:r>
            <a:r>
              <a:rPr lang="en-US" altLang="zh-CN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精准抓住每个消费者</a:t>
            </a:r>
            <a:endParaRPr lang="zh-CN" altLang="en-US" sz="4400" b="1" spc="150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⑨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支付即会员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7" name="图片 6" descr="E:\siss-yoti\3宣传推广\0、020推广与宣传\1微小店\@1x微小店\09_img_dzhy.png09_img_dzh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991235"/>
            <a:ext cx="5186680" cy="51866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729095" y="2230120"/>
            <a:ext cx="37096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顾客使用微信付款</a:t>
            </a:r>
            <a:r>
              <a:rPr lang="zh-CN" sz="1600">
                <a:latin typeface="思源黑体 CN Normal" panose="020B0400000000000000" charset="-122"/>
                <a:ea typeface="思源黑体 CN Normal" panose="020B0400000000000000" charset="-122"/>
              </a:rPr>
              <a:t>，收银台会</a:t>
            </a: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自动识别会员权益，让顾客快捷享受店里的活动；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可识别会员价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支付即积分，无需多次输入会员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2" name="图片 1" descr="微信支付logo-圆形底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245" y="-6985"/>
            <a:ext cx="711835" cy="5930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</a:t>
            </a: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⑩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让每一个顾客都是你店里的会员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4" name="图片 3" descr="会员专享-无码-无信息填写-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125" r="3352" b="11780"/>
          <a:stretch>
            <a:fillRect/>
          </a:stretch>
        </p:blipFill>
        <p:spPr>
          <a:xfrm>
            <a:off x="-3175" y="1334135"/>
            <a:ext cx="3933190" cy="4189730"/>
          </a:xfrm>
          <a:prstGeom prst="rect">
            <a:avLst/>
          </a:prstGeom>
        </p:spPr>
      </p:pic>
      <p:pic>
        <p:nvPicPr>
          <p:cNvPr id="7" name="图片 6" descr="会员专享-无码-线下消费-0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565" r="3367" b="12875"/>
          <a:stretch>
            <a:fillRect/>
          </a:stretch>
        </p:blipFill>
        <p:spPr>
          <a:xfrm>
            <a:off x="3920490" y="1334135"/>
            <a:ext cx="4475480" cy="41897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8395335" y="1334135"/>
            <a:ext cx="370967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顾客扫码一键注册会员开卡；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电子会员卡随时随用，支持在线充值、消费、买单自动识别会员权益，快速收银；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会员便捷查看余额、积分、券等信息；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替代实体卡，易携带节省制卡成本。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endParaRPr lang="zh-CN" altLang="zh-CN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思迅微商店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公众号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回复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物料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即可获取源文件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⑪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超多会员营销方式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2" name="矩形 111"/>
          <p:cNvSpPr/>
          <p:nvPr>
            <p:custDataLst>
              <p:tags r:id="rId3"/>
            </p:custDataLst>
          </p:nvPr>
        </p:nvSpPr>
        <p:spPr>
          <a:xfrm>
            <a:off x="2483858" y="823693"/>
            <a:ext cx="6532507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吸引用户进店，活跃会员，长期绑定会员在门店消费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29" name="矩形 28"/>
          <p:cNvSpPr/>
          <p:nvPr>
            <p:custDataLst>
              <p:tags r:id="rId4"/>
            </p:custDataLst>
          </p:nvPr>
        </p:nvSpPr>
        <p:spPr>
          <a:xfrm>
            <a:off x="-146355" y="899235"/>
            <a:ext cx="3419475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部分拉新获客工具展示</a:t>
            </a:r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31845" y="1620520"/>
            <a:ext cx="2312670" cy="4973320"/>
            <a:chOff x="3138" y="2552"/>
            <a:chExt cx="3642" cy="7832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138" y="2552"/>
              <a:ext cx="3642" cy="6862"/>
            </a:xfrm>
            <a:prstGeom prst="rect">
              <a:avLst/>
            </a:prstGeom>
            <a:effectLst>
              <a:outerShdw blurRad="50800" dist="38100" dir="2700000" algn="tl" rotWithShape="0">
                <a:srgbClr val="FFFFFF">
                  <a:alpha val="40000"/>
                </a:srgbClr>
              </a:outerShdw>
            </a:effectLst>
          </p:spPr>
        </p:pic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3259" y="9466"/>
              <a:ext cx="2208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zh-CN" sz="1600" dirty="0">
                  <a:ln>
                    <a:noFill/>
                  </a:ln>
                  <a:solidFill>
                    <a:schemeClr val="tx1"/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</a:rPr>
                <a:t>储值营销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/>
              <a:r>
                <a:rPr lang="zh-CN" altLang="zh-CN" sz="1600" dirty="0">
                  <a:ln>
                    <a:noFill/>
                  </a:ln>
                  <a:solidFill>
                    <a:schemeClr val="tx1"/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</a:rPr>
                <a:t>黏住顾客复购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76645" y="1620520"/>
            <a:ext cx="2307590" cy="4958080"/>
            <a:chOff x="5302" y="2576"/>
            <a:chExt cx="3634" cy="7808"/>
          </a:xfrm>
        </p:grpSpPr>
        <p:pic>
          <p:nvPicPr>
            <p:cNvPr id="2" name="图片 1" descr="新人券包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5302" y="2576"/>
              <a:ext cx="3634" cy="694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5964" y="9466"/>
              <a:ext cx="1568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zh-CN" sz="1600" dirty="0">
                  <a:ln>
                    <a:noFill/>
                  </a:ln>
                  <a:solidFill>
                    <a:schemeClr val="tx1"/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新客礼包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endParaRPr>
            </a:p>
            <a:p>
              <a:pPr algn="ctr"/>
              <a:r>
                <a:rPr lang="zh-CN" altLang="en-US" sz="1600" dirty="0">
                  <a:ln>
                    <a:noFill/>
                  </a:ln>
                  <a:solidFill>
                    <a:schemeClr val="tx1"/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可旺人气</a:t>
              </a:r>
              <a:endParaRPr lang="zh-CN" altLang="en-US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016365" y="1620520"/>
            <a:ext cx="2155190" cy="4958080"/>
            <a:chOff x="8054" y="2576"/>
            <a:chExt cx="3394" cy="7808"/>
          </a:xfrm>
        </p:grpSpPr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9082" y="9466"/>
              <a:ext cx="1568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zh-CN" sz="1600" dirty="0">
                  <a:ln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分享有礼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/>
              <a:r>
                <a:rPr lang="zh-CN" altLang="en-US" sz="1600" dirty="0">
                  <a:ln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人气加倍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054" y="2576"/>
              <a:ext cx="3395" cy="658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24155" y="1620595"/>
            <a:ext cx="2575467" cy="4952290"/>
            <a:chOff x="353" y="2586"/>
            <a:chExt cx="4056" cy="7799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517" y="2586"/>
              <a:ext cx="3892" cy="6862"/>
            </a:xfrm>
            <a:prstGeom prst="rect">
              <a:avLst/>
            </a:prstGeom>
            <a:effectLst>
              <a:outerShdw blurRad="50800" dist="38100" dir="2700000" algn="tl" rotWithShape="0">
                <a:srgbClr val="FFFFFF">
                  <a:alpha val="40000"/>
                </a:srgbClr>
              </a:outerShdw>
            </a:effectLst>
          </p:spPr>
        </p:pic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353" y="9466"/>
              <a:ext cx="2528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zh-CN" sz="1600" dirty="0">
                  <a:ln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领券中心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/>
              <a:r>
                <a:rPr lang="zh-CN" altLang="zh-CN" sz="1600" dirty="0">
                  <a:ln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最适合开业活动</a:t>
              </a:r>
              <a:endPara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pic>
        <p:nvPicPr>
          <p:cNvPr id="17" name="图片 16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⑫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积分当钱花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57" name="文本框 56"/>
          <p:cNvSpPr txBox="1"/>
          <p:nvPr>
            <p:custDataLst>
              <p:tags r:id="rId3"/>
            </p:custDataLst>
          </p:nvPr>
        </p:nvSpPr>
        <p:spPr>
          <a:xfrm>
            <a:off x="5701030" y="4568190"/>
            <a:ext cx="5805170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例如：打开抖音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刷到你抖音号，在你抖音号里买一张券，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到门店消费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使用抖音券买单，顺便注册个会员下次再来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 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店里只需要思迅收银系统</a:t>
            </a: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+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微小店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即可帮你搞定全套流程。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7" name="图片 6" descr="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85305" y="633730"/>
            <a:ext cx="4821555" cy="617918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34060" y="993775"/>
            <a:ext cx="2921635" cy="1088390"/>
            <a:chOff x="1385" y="3520"/>
            <a:chExt cx="4601" cy="1714"/>
          </a:xfrm>
        </p:grpSpPr>
        <p:pic>
          <p:nvPicPr>
            <p:cNvPr id="2" name="图片 1" descr="3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85" y="3520"/>
              <a:ext cx="3046" cy="171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850" y="3520"/>
              <a:ext cx="4136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200000"/>
                </a:lnSpc>
              </a:pPr>
              <a:r>
                <a:rPr lang="zh-CN" altLang="en-US" sz="2400">
                  <a:solidFill>
                    <a:srgbClr val="FC44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积分商城  </a:t>
              </a:r>
              <a:endParaRPr lang="zh-CN" altLang="en-US" sz="2400">
                <a:solidFill>
                  <a:srgbClr val="FC44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11"/>
            </p:custDataLst>
          </p:nvPr>
        </p:nvSpPr>
        <p:spPr>
          <a:xfrm>
            <a:off x="734060" y="2175828"/>
            <a:ext cx="5080000" cy="29997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积分兑礼品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即发挥积分用途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又增强会员粘性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运营小提示：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上架一些积分商品，让顾客兑换积分</a:t>
            </a:r>
            <a:r>
              <a:rPr lang="en-US" alt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钱兑换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增加顾客的粘性刺激顾客消费</a:t>
            </a:r>
            <a:endParaRPr lang="zh-CN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亮点⑬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方便顾客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商家省事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57" name="文本框 56"/>
          <p:cNvSpPr txBox="1"/>
          <p:nvPr>
            <p:custDataLst>
              <p:tags r:id="rId3"/>
            </p:custDataLst>
          </p:nvPr>
        </p:nvSpPr>
        <p:spPr>
          <a:xfrm>
            <a:off x="5701030" y="4568190"/>
            <a:ext cx="5805170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例如：打开抖音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刷到你抖音号，在你抖音号里买一张券，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到门店消费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使用抖音券买单，顺便注册个会员下次再来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 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店里只需要思迅收银系统</a:t>
            </a: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+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微小店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即可帮你搞定全套流程。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7" name="图片 6" descr="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167640" y="807085"/>
            <a:ext cx="4109720" cy="6737350"/>
          </a:xfrm>
          <a:prstGeom prst="rect">
            <a:avLst/>
          </a:prstGeom>
        </p:spPr>
      </p:pic>
      <p:pic>
        <p:nvPicPr>
          <p:cNvPr id="9" name="图片 8" descr="0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7775" y="1148080"/>
            <a:ext cx="4794250" cy="6012180"/>
          </a:xfrm>
          <a:prstGeom prst="rect">
            <a:avLst/>
          </a:prstGeom>
        </p:spPr>
      </p:pic>
      <p:pic>
        <p:nvPicPr>
          <p:cNvPr id="2" name="图片 1" descr="0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43275" y="1148080"/>
            <a:ext cx="4794250" cy="6012180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-146050" y="899160"/>
            <a:ext cx="8594090" cy="423545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l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提倡环保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智能化：让顾客自助服务</a:t>
            </a:r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23900" y="612140"/>
            <a:ext cx="10749280" cy="1943735"/>
          </a:xfrm>
          <a:prstGeom prst="rect">
            <a:avLst/>
          </a:prstGeom>
          <a:blipFill rotWithShape="1">
            <a:blip r:embed="rId2"/>
            <a:srcRect/>
            <a:stretch>
              <a:fillRect l="8" t="-90138" r="-8" b="-8968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D1DADD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  <a:endParaRPr dirty="0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 bwMode="auto">
          <a:xfrm>
            <a:off x="1672712" y="2116133"/>
            <a:ext cx="1872208" cy="1872208"/>
          </a:xfrm>
          <a:prstGeom prst="rect">
            <a:avLst/>
          </a:prstGeom>
          <a:solidFill>
            <a:srgbClr val="FFFFFF"/>
          </a:solidFill>
          <a:ln w="57150">
            <a:solidFill>
              <a:srgbClr val="EF3946">
                <a:alpha val="19000"/>
              </a:srgbClr>
            </a:solidFill>
            <a:miter lim="800000"/>
          </a:ln>
        </p:spPr>
        <p:txBody>
          <a:bodyPr anchor="ctr"/>
          <a:p>
            <a:pPr algn="ctr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045335" y="2628265"/>
            <a:ext cx="1127760" cy="71564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p>
            <a:pPr algn="dist"/>
            <a:r>
              <a:rPr lang="zh-CN" altLang="en-US" sz="4000" b="1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</a:rPr>
              <a:t>目录</a:t>
            </a:r>
            <a:endParaRPr lang="zh-CN" altLang="en-US" sz="4000" b="1">
              <a:solidFill>
                <a:srgbClr val="EF3946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95272" y="3428537"/>
            <a:ext cx="1071562" cy="101598"/>
          </a:xfrm>
          <a:prstGeom prst="rect">
            <a:avLst/>
          </a:prstGeom>
          <a:noFill/>
        </p:spPr>
        <p:txBody>
          <a:bodyPr wrap="square" lIns="0" tIns="0" rIns="0" bIns="0">
            <a:prstTxWarp prst="textPlain">
              <a:avLst/>
            </a:prstTxWarp>
            <a:normAutofit/>
          </a:bodyPr>
          <a:p>
            <a:pPr algn="ctr"/>
            <a:r>
              <a:rPr lang="en-US" altLang="zh-CN" sz="500" spc="300">
                <a:solidFill>
                  <a:srgbClr val="778495">
                    <a:lumMod val="75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CONTENTS</a:t>
            </a:r>
            <a:endParaRPr lang="en-US" altLang="zh-CN" sz="500" spc="300">
              <a:solidFill>
                <a:srgbClr val="778495">
                  <a:lumMod val="75000"/>
                </a:srgb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14190" y="2713355"/>
            <a:ext cx="6146800" cy="593090"/>
            <a:chOff x="5570" y="5004"/>
            <a:chExt cx="9680" cy="934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r>
                <a:rPr lang="zh-CN" altLang="en-US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优秀案例</a:t>
              </a:r>
              <a:endParaRPr lang="zh-CN" altLang="en-US" sz="2800" b="1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7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FC565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01</a:t>
              </a:r>
              <a:endPara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14190" y="3504565"/>
            <a:ext cx="6146800" cy="593090"/>
            <a:chOff x="5570" y="5004"/>
            <a:chExt cx="9680" cy="934"/>
          </a:xfrm>
        </p:grpSpPr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r>
                <a:rPr lang="zh-CN" altLang="en-US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行业变局</a:t>
              </a:r>
              <a:r>
                <a:rPr lang="en-US" altLang="zh-CN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 | </a:t>
              </a:r>
              <a:r>
                <a:rPr lang="zh-CN" altLang="en-US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门店经营痛点</a:t>
              </a:r>
              <a:endParaRPr lang="zh-CN" altLang="en-US" sz="2800" b="1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9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FC565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02</a:t>
              </a:r>
              <a:endPara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14190" y="4295775"/>
            <a:ext cx="6146800" cy="593090"/>
            <a:chOff x="5570" y="5004"/>
            <a:chExt cx="9680" cy="934"/>
          </a:xfrm>
        </p:grpSpPr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en-US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解决方案</a:t>
              </a:r>
              <a:r>
                <a:rPr lang="en-US" altLang="zh-CN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  | </a:t>
              </a:r>
              <a:r>
                <a:rPr lang="zh-CN" sz="2800" b="1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思迅微小店【商城】介绍</a:t>
              </a:r>
              <a:endParaRPr lang="zh-CN" altLang="en-US" sz="2800" b="1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1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FC565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03</a:t>
              </a:r>
              <a:endPara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14190" y="5086985"/>
            <a:ext cx="6146800" cy="593090"/>
            <a:chOff x="5570" y="5004"/>
            <a:chExt cx="9680" cy="934"/>
          </a:xfrm>
        </p:grpSpPr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en-US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会员管理</a:t>
              </a:r>
              <a:r>
                <a:rPr lang="en-US" altLang="zh-CN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 | </a:t>
              </a:r>
              <a:r>
                <a:rPr lang="zh-CN" altLang="en-US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精准抓住每个消费者</a:t>
              </a:r>
              <a:endParaRPr lang="zh-CN" altLang="en-US" sz="2800" b="1" spc="150" dirty="0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3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FC565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04</a:t>
              </a:r>
              <a:endPara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14190" y="5878195"/>
            <a:ext cx="6146800" cy="593090"/>
            <a:chOff x="5570" y="5004"/>
            <a:chExt cx="9680" cy="934"/>
          </a:xfrm>
        </p:grpSpPr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zh-CN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运营秘籍</a:t>
              </a:r>
              <a:r>
                <a:rPr lang="en-US" altLang="zh-CN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 | </a:t>
              </a:r>
              <a:r>
                <a:rPr lang="zh-CN" altLang="en-US" sz="2800" b="1" spc="150" dirty="0">
                  <a:solidFill>
                    <a:srgbClr val="EF394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商家轻松推广</a:t>
              </a:r>
              <a:endParaRPr lang="zh-CN" altLang="en-US" sz="2800" b="1" spc="150" dirty="0">
                <a:solidFill>
                  <a:srgbClr val="EF394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15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FC565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05</a:t>
              </a:r>
              <a:endPara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five</a:t>
            </a:r>
            <a:endParaRPr lang="en-US" altLang="id-ID" sz="1400" kern="260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05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6900" y="4338955"/>
            <a:ext cx="5789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小白也能学！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涨粉丝！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涨销量！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11630" y="3393440"/>
            <a:ext cx="83953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运营秘籍</a:t>
            </a:r>
            <a:r>
              <a:rPr lang="en-US" altLang="zh-CN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轻松推广店铺</a:t>
            </a:r>
            <a:endParaRPr lang="zh-CN" altLang="en-US" sz="4400" b="1" spc="150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运营秘籍一、引导顾客关注公众号</a:t>
            </a:r>
            <a:endParaRPr lang="en-US" altLang="zh-CN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509895" y="3307715"/>
            <a:ext cx="66535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1、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关注后自动回复卡包及注册会员连接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、设置公众号菜单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3、不定期的发一些最新活动到公众号文章里（如无人写文章，可到商城上一键生成电子海报，直接发电子海报或者发门店传单）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4、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公众号菜单推文跳转微小店任意页面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509895" y="1411605"/>
            <a:ext cx="4685665" cy="958850"/>
            <a:chOff x="8645" y="2752"/>
            <a:chExt cx="7379" cy="1510"/>
          </a:xfrm>
        </p:grpSpPr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8771" y="3344"/>
              <a:ext cx="263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en-US" sz="1600" b="1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公众号</a:t>
              </a:r>
              <a:endPara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defRPr/>
              </a:pPr>
              <a:r>
                <a:rPr lang="zh-CN" altLang="zh-CN" sz="1600" b="1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  </a:t>
              </a:r>
              <a:endPara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14578" y="3344"/>
              <a:ext cx="1251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>
                <a:buClrTx/>
                <a:buSzTx/>
                <a:buNone/>
                <a:defRPr/>
              </a:pPr>
              <a:r>
                <a:rPr lang="zh-CN" altLang="en-US" sz="1600" b="1"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微小店</a:t>
              </a:r>
              <a:endParaRPr lang="zh-CN" altLang="en-US" sz="16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endParaRPr>
            </a:p>
            <a:p>
              <a:pPr algn="ctr">
                <a:buClrTx/>
                <a:buSzTx/>
                <a:buNone/>
                <a:defRPr/>
              </a:pPr>
              <a:endParaRPr lang="zh-CN" altLang="en-US" sz="1600" b="1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6"/>
              </p:custDataLst>
            </p:nvPr>
          </p:nvSpPr>
          <p:spPr>
            <a:xfrm>
              <a:off x="8645" y="3167"/>
              <a:ext cx="1601" cy="810"/>
            </a:xfrm>
            <a:prstGeom prst="roundRect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圆角矩形 30"/>
            <p:cNvSpPr/>
            <p:nvPr>
              <p:custDataLst>
                <p:tags r:id="rId7"/>
              </p:custDataLst>
            </p:nvPr>
          </p:nvSpPr>
          <p:spPr>
            <a:xfrm>
              <a:off x="14424" y="3167"/>
              <a:ext cx="1601" cy="810"/>
            </a:xfrm>
            <a:prstGeom prst="roundRect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7" name="直接箭头连接符 6"/>
            <p:cNvCxnSpPr/>
            <p:nvPr>
              <p:custDataLst>
                <p:tags r:id="rId8"/>
              </p:custDataLst>
            </p:nvPr>
          </p:nvCxnSpPr>
          <p:spPr>
            <a:xfrm>
              <a:off x="10247" y="3572"/>
              <a:ext cx="4178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文本框 204"/>
            <p:cNvSpPr txBox="1"/>
            <p:nvPr>
              <p:custDataLst>
                <p:tags r:id="rId9"/>
              </p:custDataLst>
            </p:nvPr>
          </p:nvSpPr>
          <p:spPr>
            <a:xfrm>
              <a:off x="10403" y="2752"/>
              <a:ext cx="50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120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公众号菜单推文跳转微小店任意页面</a:t>
              </a:r>
              <a:endPara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0"/>
              </p:custDataLst>
            </p:nvPr>
          </p:nvSpPr>
          <p:spPr>
            <a:xfrm>
              <a:off x="10403" y="3581"/>
              <a:ext cx="50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120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微小店跳转公众号推文</a:t>
              </a:r>
              <a:endPara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58" name="文本框 57"/>
          <p:cNvSpPr txBox="1"/>
          <p:nvPr>
            <p:custDataLst>
              <p:tags r:id="rId11"/>
            </p:custDataLst>
          </p:nvPr>
        </p:nvSpPr>
        <p:spPr>
          <a:xfrm>
            <a:off x="3246120" y="5559425"/>
            <a:ext cx="1706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公众号推文跳转小程序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190" y="791210"/>
            <a:ext cx="2277745" cy="4731385"/>
          </a:xfrm>
          <a:prstGeom prst="rect">
            <a:avLst/>
          </a:prstGeom>
        </p:spPr>
      </p:pic>
      <p:pic>
        <p:nvPicPr>
          <p:cNvPr id="3" name="图片 2" descr="0a6009224a333152c9d9a5b52cc0b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4980" b="5841"/>
          <a:stretch>
            <a:fillRect/>
          </a:stretch>
        </p:blipFill>
        <p:spPr>
          <a:xfrm>
            <a:off x="2760980" y="1026160"/>
            <a:ext cx="2504440" cy="4261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17"/>
            </p:custDataLst>
          </p:nvPr>
        </p:nvSpPr>
        <p:spPr>
          <a:xfrm>
            <a:off x="911225" y="5686425"/>
            <a:ext cx="1249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关注后自动回复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运营秘籍二、马上可用的海报物料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2" name="矩形 111"/>
          <p:cNvSpPr/>
          <p:nvPr>
            <p:custDataLst>
              <p:tags r:id="rId3"/>
            </p:custDataLst>
          </p:nvPr>
        </p:nvSpPr>
        <p:spPr>
          <a:xfrm>
            <a:off x="457200" y="899795"/>
            <a:ext cx="11652885" cy="78359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免设计物料</a:t>
            </a:r>
            <a:r>
              <a:rPr lang="zh-CN" altLang="en-US" sz="15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下载好文件，发给照相馆或广告公司更换二维码打印，放到店里明显的位置、</a:t>
            </a:r>
            <a:r>
              <a:rPr lang="zh-CN" altLang="en-US" sz="15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如店门口</a:t>
            </a:r>
            <a:r>
              <a:rPr lang="en-US" altLang="zh-CN" sz="15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+</a:t>
            </a:r>
            <a:r>
              <a:rPr lang="zh-CN" altLang="en-US" sz="15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收银台放易拉宝宣传</a:t>
            </a:r>
            <a:endParaRPr lang="zh-CN" altLang="en-US" sz="15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lt"/>
            </a:endParaRPr>
          </a:p>
          <a:p>
            <a:pPr algn="l">
              <a:lnSpc>
                <a:spcPct val="150000"/>
              </a:lnSpc>
            </a:pPr>
            <a:endParaRPr lang="zh-CN" altLang="en-US" sz="15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20090" y="6053455"/>
            <a:ext cx="9088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关注公众号【</a:t>
            </a:r>
            <a:r>
              <a:rPr lang="zh-CN" altLang="en-US" sz="1600" b="1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思迅微商店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】回复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物料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 </a:t>
            </a:r>
            <a:r>
              <a:rPr lang="zh-CN" sz="1600" b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无需商家策划、设计</a:t>
            </a:r>
            <a:endParaRPr lang="zh-CN" sz="1600" b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8" name="图片 7" descr="注册有礼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01265" y="1653540"/>
            <a:ext cx="2298065" cy="4089400"/>
          </a:xfrm>
          <a:prstGeom prst="rect">
            <a:avLst/>
          </a:prstGeom>
        </p:spPr>
      </p:pic>
      <p:pic>
        <p:nvPicPr>
          <p:cNvPr id="9" name="图片 8" descr="邀請注冊电子会员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135" y="1653540"/>
            <a:ext cx="2299335" cy="4089400"/>
          </a:xfrm>
          <a:prstGeom prst="rect">
            <a:avLst/>
          </a:prstGeom>
        </p:spPr>
      </p:pic>
      <p:pic>
        <p:nvPicPr>
          <p:cNvPr id="10" name="图片 9" descr="储值有礼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37125" y="1653540"/>
            <a:ext cx="2296795" cy="4083685"/>
          </a:xfrm>
          <a:prstGeom prst="rect">
            <a:avLst/>
          </a:prstGeom>
        </p:spPr>
      </p:pic>
      <p:pic>
        <p:nvPicPr>
          <p:cNvPr id="11" name="图片 10" descr="积分商城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71715" y="1653540"/>
            <a:ext cx="2299335" cy="4090670"/>
          </a:xfrm>
          <a:prstGeom prst="rect">
            <a:avLst/>
          </a:prstGeom>
        </p:spPr>
      </p:pic>
      <p:pic>
        <p:nvPicPr>
          <p:cNvPr id="12" name="图片 11" descr="分享有礼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08845" y="1653540"/>
            <a:ext cx="2301240" cy="4091940"/>
          </a:xfrm>
          <a:prstGeom prst="rect">
            <a:avLst/>
          </a:prstGeom>
        </p:spPr>
      </p:pic>
      <p:pic>
        <p:nvPicPr>
          <p:cNvPr id="7" name="图片 6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运营秘籍三、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不会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PS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也可以轻松推广商品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11" name="图片 10" descr="C:\Users\xiongyt\Desktop\微商店商家模板 - 秒杀.png微商店商家模板 - 秒杀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719060" y="1215073"/>
            <a:ext cx="2529205" cy="4495800"/>
          </a:xfrm>
          <a:prstGeom prst="rect">
            <a:avLst/>
          </a:prstGeom>
        </p:spPr>
      </p:pic>
      <p:pic>
        <p:nvPicPr>
          <p:cNvPr id="2" name="图片 1" descr="C:\Users\xiongyt\Desktop\收银机副屏的广告-秒杀.png收银机副屏的广告-秒杀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562668" y="2001520"/>
            <a:ext cx="3753485" cy="2502535"/>
          </a:xfrm>
          <a:prstGeom prst="rect">
            <a:avLst/>
          </a:prstGeom>
        </p:spPr>
      </p:pic>
      <p:pic>
        <p:nvPicPr>
          <p:cNvPr id="4" name="图片 3" descr="C:\Users\xiongyt\Desktop\小程序转发首页图-秒杀.png小程序转发首页图-秒杀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69240" y="2002473"/>
            <a:ext cx="3126105" cy="250063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30225" y="5883910"/>
            <a:ext cx="69094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关注公众号【</a:t>
            </a:r>
            <a:r>
              <a:rPr lang="zh-CN" altLang="en-US" sz="1600" b="1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思迅微小店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】回复对应运营玩法即可获得，例如回复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秒杀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endParaRPr lang="en-US" altLang="zh-CN" sz="1600" b="1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10"/>
            </p:custDataLst>
          </p:nvPr>
        </p:nvSpPr>
        <p:spPr>
          <a:xfrm>
            <a:off x="485775" y="1214755"/>
            <a:ext cx="1881505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11"/>
            </p:custDataLst>
          </p:nvPr>
        </p:nvSpPr>
        <p:spPr>
          <a:xfrm>
            <a:off x="485775" y="1153160"/>
            <a:ext cx="1808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提供店铺推广素材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2564765" y="1153160"/>
            <a:ext cx="4507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三件套：分享图，收银机副屏图、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kt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版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易拉宝图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50800" y="4444365"/>
            <a:ext cx="3027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小程序分享图</a:t>
            </a:r>
            <a:endParaRPr 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适用于在微信把小程序发给朋友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4156075" y="4444365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自动播放副屏广告图</a:t>
            </a:r>
            <a:endParaRPr 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适用于有副屏收银机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7977505" y="5883910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kt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版图</a:t>
            </a:r>
            <a:endParaRPr lang="en-US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适用于易拉宝卡牌等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运营思维导图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2" name="矩形 111"/>
          <p:cNvSpPr/>
          <p:nvPr>
            <p:custDataLst>
              <p:tags r:id="rId3"/>
            </p:custDataLst>
          </p:nvPr>
        </p:nvSpPr>
        <p:spPr>
          <a:xfrm>
            <a:off x="457200" y="765175"/>
            <a:ext cx="7865745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24</a:t>
            </a:r>
            <a:r>
              <a:rPr lang="zh-CN" alt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小时货架卖货</a:t>
            </a:r>
            <a:r>
              <a:rPr lang="en-US" altLang="zh-CN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 </a:t>
            </a:r>
            <a:r>
              <a:rPr lang="zh-CN" altLang="zh-CN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前期先放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50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个</a:t>
            </a:r>
            <a:r>
              <a:rPr lang="zh-CN" altLang="zh-CN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畅销品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到</a:t>
            </a:r>
            <a:r>
              <a:rPr lang="zh-CN" altLang="zh-CN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上来商城售卖、后续再逐步添加商品。</a:t>
            </a:r>
            <a:endParaRPr lang="zh-CN" altLang="zh-CN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pic>
        <p:nvPicPr>
          <p:cNvPr id="8" name="图片 7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3" name="图片 2" descr="lQLPJx3_nvrXrVLNA0DNBPawkG8cTKHPW90Eh58ZboAMAA_1270_8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" y="-6985"/>
            <a:ext cx="12188190" cy="68649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E:\siss-yoti\0思迅020事业部\1、小程序商家成功运营\0、每月营销方案\行业素材\未标题-2.jpg未标题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-1270" y="4445"/>
            <a:ext cx="12192000" cy="6858000"/>
          </a:xfrm>
          <a:prstGeom prst="rect">
            <a:avLst/>
          </a:prstGeom>
        </p:spPr>
      </p:pic>
      <p:pic>
        <p:nvPicPr>
          <p:cNvPr id="12" name="图片 11" descr="C:\Users\xiongyt\Desktop\组 9.png组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981700" y="2331720"/>
            <a:ext cx="6184265" cy="423291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3"/>
            <p:custDataLst>
              <p:tags r:id="rId5"/>
            </p:custDataLst>
          </p:nvPr>
        </p:nvSpPr>
        <p:spPr>
          <a:xfrm>
            <a:off x="877570" y="1155065"/>
            <a:ext cx="8304530" cy="970915"/>
          </a:xfrm>
        </p:spPr>
        <p:txBody>
          <a:bodyPr wrap="square">
            <a:noAutofit/>
          </a:bodyPr>
          <a:p>
            <a:r>
              <a:rPr altLang="zh-CN" sz="6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感谢观看</a:t>
            </a:r>
            <a:endParaRPr sz="60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4"/>
            <p:custDataLst>
              <p:tags r:id="rId6"/>
            </p:custDataLst>
          </p:nvPr>
        </p:nvSpPr>
        <p:spPr>
          <a:xfrm>
            <a:off x="925195" y="2738120"/>
            <a:ext cx="4810125" cy="716280"/>
          </a:xfrm>
          <a:ln>
            <a:noFill/>
          </a:ln>
        </p:spPr>
        <p:txBody>
          <a:bodyPr wrap="square">
            <a:normAutofit fontScale="70000"/>
          </a:bodyPr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| </a:t>
            </a:r>
            <a:r>
              <a:rPr lang="zh-CN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思迅小店</a:t>
            </a:r>
            <a:r>
              <a:rPr altLang="zh-CN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门店经营解决方案</a:t>
            </a: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b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</a:b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|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把门店开进顾客手机里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  <p:custDataLst>
              <p:tags r:id="rId7"/>
            </p:custDataLst>
          </p:nvPr>
        </p:nvSpPr>
        <p:spPr>
          <a:xfrm>
            <a:off x="3024505" y="4060190"/>
            <a:ext cx="2593340" cy="408940"/>
          </a:xfrm>
        </p:spPr>
        <p:txBody>
          <a:bodyPr wrap="square">
            <a:noAutofit/>
          </a:bodyPr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新零售事业部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关注公众号</a:t>
            </a:r>
            <a:endParaRPr lang="zh-CN" altLang="en-US" sz="1800">
              <a:solidFill>
                <a:schemeClr val="bg1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扫码体验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25195" y="2642235"/>
            <a:ext cx="4356100" cy="909320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pic>
        <p:nvPicPr>
          <p:cNvPr id="3" name="图片 2" descr="E:\siss-yoti\3宣传推广\0、020推广与宣传\1二维码和logo\微商店公众号二维码.jpg微商店公众号二维码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225" y="3920490"/>
            <a:ext cx="1622425" cy="1621790"/>
          </a:xfrm>
          <a:prstGeom prst="rect">
            <a:avLst/>
          </a:prstGeom>
          <a:effectLst>
            <a:reflection stA="45000" endPos="54000" dist="50800" dir="5400000" sy="-100000" algn="bl" rotWithShape="0"/>
          </a:effectLst>
        </p:spPr>
      </p:pic>
      <p:pic>
        <p:nvPicPr>
          <p:cNvPr id="8" name="图片 7" descr="10506_10506_imag(06-09-15-27-45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9675" y="6648450"/>
            <a:ext cx="3362325" cy="209550"/>
          </a:xfrm>
          <a:prstGeom prst="rect">
            <a:avLst/>
          </a:prstGeom>
        </p:spPr>
      </p:pic>
      <p:pic>
        <p:nvPicPr>
          <p:cNvPr id="13" name="图片 12" descr="E:\siss-yoti\3宣传推广\0、020推广与宣传\1二维码和logo\微小店logo\微小店01.png微小店0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354310" y="125095"/>
            <a:ext cx="1624965" cy="38735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01310" y="1606550"/>
            <a:ext cx="17557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01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id-ID" sz="1400" kern="2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ONE</a:t>
            </a:r>
            <a:endParaRPr kumimoji="0" 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6180" y="3393440"/>
            <a:ext cx="7550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优秀商家</a:t>
            </a:r>
            <a:r>
              <a:rPr lang="en-US" altLang="zh-CN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行业分享</a:t>
            </a:r>
            <a:endParaRPr lang="zh-CN" altLang="en-US" sz="4400" b="1" spc="150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1825" y="4338955"/>
            <a:ext cx="3794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看看同行的案例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 </a:t>
            </a:r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遥遥领先</a:t>
            </a:r>
            <a:r>
              <a:rPr lang="zh-CN" altLang="zh-CN" sz="24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！</a:t>
            </a:r>
            <a:endParaRPr lang="zh-CN" altLang="zh-CN" sz="24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9695" y="0"/>
            <a:ext cx="4942840" cy="6858635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2"/>
            </p:custDataLst>
          </p:nvPr>
        </p:nvSpPr>
        <p:spPr>
          <a:xfrm>
            <a:off x="3658870" y="143510"/>
            <a:ext cx="472567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商超百货</a:t>
            </a:r>
            <a:r>
              <a:rPr lang="en-US" altLang="zh-CN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20" name="图片 19" descr="C:\Users\xiongyt\Desktop\微小店商家LOGO\鸿异购物广场小程序二维码透明.png鸿异购物广场小程序二维码透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947920" y="3840480"/>
            <a:ext cx="2084070" cy="2084070"/>
          </a:xfrm>
          <a:prstGeom prst="rect">
            <a:avLst/>
          </a:prstGeom>
          <a:ln w="222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666990" y="4283710"/>
            <a:ext cx="3430905" cy="1529080"/>
            <a:chOff x="869" y="1118"/>
            <a:chExt cx="17538" cy="9104"/>
          </a:xfrm>
        </p:grpSpPr>
        <p:pic>
          <p:nvPicPr>
            <p:cNvPr id="8" name="图片 7" descr="C:\Users\xiongyt\Desktop\装修效果图\微信图片_20230530164020.jpg微信图片_2023053016402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15133" y="2439"/>
              <a:ext cx="3274" cy="6803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69" y="2439"/>
              <a:ext cx="3274" cy="6803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155" y="1985"/>
              <a:ext cx="3547" cy="7370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5" name="图片 4" descr="C:\Users\xiongyt\Desktop\装修效果图\微信图片_20230530163721.jpg微信图片_2023053016372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>
            <a:xfrm>
              <a:off x="11661" y="1985"/>
              <a:ext cx="3547" cy="7370"/>
            </a:xfrm>
            <a:prstGeom prst="roundRect">
              <a:avLst/>
            </a:prstGeo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6000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2" name="图片 11" descr="图层 2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454" y="1118"/>
              <a:ext cx="4388" cy="9105"/>
            </a:xfrm>
            <a:prstGeom prst="rect">
              <a:avLst/>
            </a:prstGeom>
          </p:spPr>
        </p:pic>
      </p:grpSp>
      <p:sp>
        <p:nvSpPr>
          <p:cNvPr id="13" name="TextBox 2"/>
          <p:cNvSpPr txBox="1"/>
          <p:nvPr>
            <p:custDataLst>
              <p:tags r:id="rId17"/>
            </p:custDataLst>
          </p:nvPr>
        </p:nvSpPr>
        <p:spPr>
          <a:xfrm>
            <a:off x="4947920" y="2343785"/>
            <a:ext cx="6421755" cy="1496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使用效果：上线微商店</a:t>
            </a:r>
            <a:r>
              <a:rPr lang="en-US" altLang="zh-CN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1</a:t>
            </a: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个月，新增会员</a:t>
            </a:r>
            <a:r>
              <a:rPr lang="en-US" altLang="zh-CN" sz="2000" b="1" spc="15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2000+</a:t>
            </a:r>
            <a:endParaRPr lang="en-US" altLang="zh-CN" sz="2000" b="1" spc="150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营销玩法：注册有礼、储值有礼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4" name="TextBox 2"/>
          <p:cNvSpPr txBox="1"/>
          <p:nvPr>
            <p:custDataLst>
              <p:tags r:id="rId18"/>
            </p:custDataLst>
          </p:nvPr>
        </p:nvSpPr>
        <p:spPr>
          <a:xfrm>
            <a:off x="4947920" y="1564005"/>
            <a:ext cx="3943985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案例：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5" name="圆角矩形 14"/>
          <p:cNvSpPr/>
          <p:nvPr>
            <p:custDataLst>
              <p:tags r:id="rId19"/>
            </p:custDataLst>
          </p:nvPr>
        </p:nvSpPr>
        <p:spPr>
          <a:xfrm>
            <a:off x="5993130" y="1597025"/>
            <a:ext cx="2160000" cy="527050"/>
          </a:xfrm>
          <a:prstGeom prst="roundRect">
            <a:avLst/>
          </a:prstGeom>
          <a:gradFill>
            <a:gsLst>
              <a:gs pos="0">
                <a:srgbClr val="FC7068"/>
              </a:gs>
              <a:gs pos="100000">
                <a:srgbClr val="FC444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20"/>
            </p:custDataLst>
          </p:nvPr>
        </p:nvSpPr>
        <p:spPr>
          <a:xfrm>
            <a:off x="5993130" y="1676400"/>
            <a:ext cx="216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鸿昇购物广场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siss-yoti\3宣传推广\0、020推广与宣传\1微小店\@1x微小店\微小店宣传\画板 1 拷贝 16.jpg画板 1 拷贝 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9695" y="1588"/>
            <a:ext cx="4942840" cy="6855460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2"/>
            </p:custDataLst>
          </p:nvPr>
        </p:nvSpPr>
        <p:spPr>
          <a:xfrm>
            <a:off x="3658870" y="143510"/>
            <a:ext cx="472567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水果生鲜称重</a:t>
            </a:r>
            <a:r>
              <a:rPr lang="en-US" altLang="zh-CN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20" name="图片 19" descr="C:\Users\xiongyt\Desktop\微小店商家LOGO\铜陵汇吃果园小程序码透明.png铜陵汇吃果园小程序码透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947920" y="3840480"/>
            <a:ext cx="2084070" cy="2084070"/>
          </a:xfrm>
          <a:prstGeom prst="rect">
            <a:avLst/>
          </a:prstGeom>
          <a:ln w="22225">
            <a:noFill/>
          </a:ln>
        </p:spPr>
      </p:pic>
      <p:sp>
        <p:nvSpPr>
          <p:cNvPr id="13" name="TextBox 2"/>
          <p:cNvSpPr txBox="1"/>
          <p:nvPr>
            <p:custDataLst>
              <p:tags r:id="rId7"/>
            </p:custDataLst>
          </p:nvPr>
        </p:nvSpPr>
        <p:spPr>
          <a:xfrm>
            <a:off x="4947920" y="2343785"/>
            <a:ext cx="6421755" cy="1496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spc="150" dirty="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使用效果：</a:t>
            </a:r>
            <a:r>
              <a:rPr sz="2000" spc="150" dirty="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单场储值活动金额超</a:t>
            </a:r>
            <a:r>
              <a:rPr sz="2000" spc="15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40W</a:t>
            </a:r>
            <a:endParaRPr sz="2000" spc="150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营销玩法：储值有礼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4" name="TextBox 2"/>
          <p:cNvSpPr txBox="1"/>
          <p:nvPr>
            <p:custDataLst>
              <p:tags r:id="rId8"/>
            </p:custDataLst>
          </p:nvPr>
        </p:nvSpPr>
        <p:spPr>
          <a:xfrm>
            <a:off x="4947920" y="1564005"/>
            <a:ext cx="3943985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案例：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5993130" y="1597025"/>
            <a:ext cx="1695450" cy="527050"/>
          </a:xfrm>
          <a:prstGeom prst="roundRect">
            <a:avLst/>
          </a:prstGeom>
          <a:gradFill>
            <a:gsLst>
              <a:gs pos="0">
                <a:srgbClr val="FC7068"/>
              </a:gs>
              <a:gs pos="100000">
                <a:srgbClr val="FC444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5993130" y="1676400"/>
            <a:ext cx="1696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铜陵汇吃果园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688580" y="3840480"/>
            <a:ext cx="3870325" cy="2009140"/>
            <a:chOff x="870" y="1119"/>
            <a:chExt cx="17536" cy="9102"/>
          </a:xfrm>
        </p:grpSpPr>
        <p:grpSp>
          <p:nvGrpSpPr>
            <p:cNvPr id="22" name="组合 21"/>
            <p:cNvGrpSpPr/>
            <p:nvPr/>
          </p:nvGrpSpPr>
          <p:grpSpPr>
            <a:xfrm>
              <a:off x="870" y="1985"/>
              <a:ext cx="17537" cy="7370"/>
              <a:chOff x="870" y="1985"/>
              <a:chExt cx="17537" cy="7370"/>
            </a:xfrm>
          </p:grpSpPr>
          <p:pic>
            <p:nvPicPr>
              <p:cNvPr id="23" name="图片 22" descr="C:\Users\xiongyt\Desktop\装修效果图\微信图片_20230530174442.jpg微信图片_20230530174442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5133" y="2440"/>
                <a:ext cx="3274" cy="6802"/>
              </a:xfrm>
              <a:prstGeom prst="roundRect">
                <a:avLst/>
              </a:prstGeom>
              <a:effectLst>
                <a:outerShdw blurRad="50800" dist="50800" dir="5400000" algn="ctr" rotWithShape="0">
                  <a:srgbClr val="000000">
                    <a:alpha val="46000"/>
                  </a:srgbClr>
                </a:outerShdw>
              </a:effectLst>
            </p:spPr>
          </p:pic>
          <p:pic>
            <p:nvPicPr>
              <p:cNvPr id="24" name="图片 23" descr="C:\Users\xiongyt\Desktop\装修效果图\微信图片_20230530175125.jpg微信图片_20230530175125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rcRect/>
              <a:stretch>
                <a:fillRect/>
              </a:stretch>
            </p:blipFill>
            <p:spPr>
              <a:xfrm>
                <a:off x="870" y="2440"/>
                <a:ext cx="3273" cy="6802"/>
              </a:xfrm>
              <a:prstGeom prst="roundRect">
                <a:avLst/>
              </a:prstGeom>
              <a:effectLst>
                <a:outerShdw blurRad="50800" dist="50800" dir="5400000" algn="ctr" rotWithShape="0">
                  <a:srgbClr val="000000">
                    <a:alpha val="46000"/>
                  </a:srgbClr>
                </a:outerShdw>
              </a:effectLst>
            </p:spPr>
          </p:pic>
          <p:pic>
            <p:nvPicPr>
              <p:cNvPr id="25" name="图片 24" descr="C:\Users\xiongyt\Desktop\装修效果图\微信图片_20230530173258.jpg微信图片_20230530173258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4155" y="1985"/>
                <a:ext cx="3547" cy="7370"/>
              </a:xfrm>
              <a:prstGeom prst="roundRect">
                <a:avLst/>
              </a:prstGeom>
              <a:effectLst>
                <a:outerShdw blurRad="50800" dist="50800" dir="5400000" algn="ctr" rotWithShape="0">
                  <a:srgbClr val="000000">
                    <a:alpha val="46000"/>
                  </a:srgbClr>
                </a:outerShdw>
              </a:effectLst>
            </p:spPr>
          </p:pic>
          <p:pic>
            <p:nvPicPr>
              <p:cNvPr id="26" name="图片 25" descr="C:\Users\xiongyt\Desktop\装修效果图\微信图片_20230530180613.jpg微信图片_20230530180613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11662" y="1986"/>
                <a:ext cx="3546" cy="7369"/>
              </a:xfrm>
              <a:prstGeom prst="roundRect">
                <a:avLst/>
              </a:prstGeom>
              <a:effectLst>
                <a:glow>
                  <a:schemeClr val="accent1">
                    <a:alpha val="40000"/>
                  </a:schemeClr>
                </a:glow>
                <a:outerShdw blurRad="50800" dist="50800" dir="5400000" algn="ctr" rotWithShape="0">
                  <a:srgbClr val="000000">
                    <a:alpha val="46000"/>
                  </a:srgbClr>
                </a:outerShdw>
                <a:reflection endPos="0" dir="5400000" sy="-100000" algn="bl" rotWithShape="0"/>
              </a:effectLst>
            </p:spPr>
          </p:pic>
        </p:grpSp>
        <p:pic>
          <p:nvPicPr>
            <p:cNvPr id="27" name="图片 26" descr="C:\Users\xiongyt\Desktop\装修效果图\手机壳-生鲜.png手机壳-生鲜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>
            <a:xfrm>
              <a:off x="7455" y="1119"/>
              <a:ext cx="4387" cy="9103"/>
            </a:xfrm>
            <a:prstGeom prst="rect">
              <a:avLst/>
            </a:prstGeom>
          </p:spPr>
        </p:pic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siss-yoti\3宣传推广\0、020推广与宣传\1微小店\@1x微小店\微小店宣传\画板 1 拷贝 17.jpg画板 1 拷贝 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9377" y="1588"/>
            <a:ext cx="4942205" cy="6855460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2"/>
            </p:custDataLst>
          </p:nvPr>
        </p:nvSpPr>
        <p:spPr>
          <a:xfrm>
            <a:off x="3658870" y="143510"/>
            <a:ext cx="472567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烘焙食品</a:t>
            </a:r>
            <a:r>
              <a:rPr lang="en-US" altLang="zh-CN" sz="2800" b="1" spc="15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  <p:pic>
        <p:nvPicPr>
          <p:cNvPr id="20" name="图片 19" descr="C:\Users\xiongyt\Desktop\微小店商家LOGO\88007488厘甜烘焙小程序码透明.png88007488厘甜烘焙小程序码透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947920" y="3840480"/>
            <a:ext cx="2084070" cy="2084070"/>
          </a:xfrm>
          <a:prstGeom prst="rect">
            <a:avLst/>
          </a:prstGeom>
          <a:ln w="22225">
            <a:noFill/>
          </a:ln>
        </p:spPr>
      </p:pic>
      <p:sp>
        <p:nvSpPr>
          <p:cNvPr id="13" name="TextBox 2"/>
          <p:cNvSpPr txBox="1"/>
          <p:nvPr>
            <p:custDataLst>
              <p:tags r:id="rId7"/>
            </p:custDataLst>
          </p:nvPr>
        </p:nvSpPr>
        <p:spPr>
          <a:xfrm>
            <a:off x="4947920" y="2343785"/>
            <a:ext cx="6421755" cy="1496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使用效果：电子券核销率</a:t>
            </a:r>
            <a:r>
              <a:rPr lang="en-US" sz="2000" spc="15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69%</a:t>
            </a:r>
            <a:endParaRPr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营销玩法：储值有礼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4" name="TextBox 2"/>
          <p:cNvSpPr txBox="1"/>
          <p:nvPr>
            <p:custDataLst>
              <p:tags r:id="rId8"/>
            </p:custDataLst>
          </p:nvPr>
        </p:nvSpPr>
        <p:spPr>
          <a:xfrm>
            <a:off x="4947920" y="1564005"/>
            <a:ext cx="3943985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  <a:defRPr/>
            </a:pPr>
            <a:r>
              <a:rPr lang="zh-CN" altLang="en-US" sz="2000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lt"/>
              </a:rPr>
              <a:t>案例：</a:t>
            </a:r>
            <a:endParaRPr lang="zh-CN" altLang="en-US" sz="2000" spc="1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5993130" y="1597025"/>
            <a:ext cx="1401445" cy="527050"/>
          </a:xfrm>
          <a:prstGeom prst="roundRect">
            <a:avLst/>
          </a:prstGeom>
          <a:gradFill>
            <a:gsLst>
              <a:gs pos="0">
                <a:srgbClr val="FC7068"/>
              </a:gs>
              <a:gs pos="100000">
                <a:srgbClr val="FC444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5993130" y="1676400"/>
            <a:ext cx="1400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厘甜烘焙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66305" y="3677285"/>
            <a:ext cx="4329430" cy="2247265"/>
            <a:chOff x="870" y="1119"/>
            <a:chExt cx="17536" cy="9102"/>
          </a:xfrm>
        </p:grpSpPr>
        <p:pic>
          <p:nvPicPr>
            <p:cNvPr id="8" name="图片 7" descr="C:\Users\xiongyt\Desktop\装修效果图\微信图片_20230530181040.jpg微信图片_2023053018104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5134" y="2441"/>
              <a:ext cx="3272" cy="6800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7" name="图片 6" descr="C:\Users\xiongyt\Desktop\装修效果图\微信图片_20230530180626.jpg微信图片_2023053018062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>
            <a:xfrm>
              <a:off x="870" y="2441"/>
              <a:ext cx="3273" cy="6800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6" name="图片 5" descr="C:\Users\xiongyt\Desktop\装修效果图\微信图片_20230530180140.jpg微信图片_2023053018014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>
            <a:xfrm>
              <a:off x="4156" y="1987"/>
              <a:ext cx="3546" cy="7367"/>
            </a:xfrm>
            <a:prstGeom prst="roundRect">
              <a:avLst/>
            </a:prstGeom>
            <a:effectLst>
              <a:outerShdw blurRad="50800" dist="50800" dir="5400000" algn="ctr" rotWithShape="0">
                <a:srgbClr val="000000">
                  <a:alpha val="46000"/>
                </a:srgbClr>
              </a:outerShdw>
            </a:effectLst>
          </p:spPr>
        </p:pic>
        <p:pic>
          <p:nvPicPr>
            <p:cNvPr id="5" name="图片 4" descr="C:\Users\xiongyt\Desktop\装修效果图\微信图片_20230530180146.jpg微信图片_2023053018014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11662" y="1987"/>
              <a:ext cx="3545" cy="7367"/>
            </a:xfrm>
            <a:prstGeom prst="roundRect">
              <a:avLst/>
            </a:prstGeo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6000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9" name="图片 8" descr="C:\Users\xiongyt\Desktop\装修效果图\手机壳-烘焙.png手机壳-烘焙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>
            <a:xfrm>
              <a:off x="7455" y="1119"/>
              <a:ext cx="4386" cy="9103"/>
            </a:xfrm>
            <a:prstGeom prst="rect">
              <a:avLst/>
            </a:prstGeom>
          </p:spPr>
        </p:pic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id-ID" sz="1400" kern="2600" cap="none" normalizeH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two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02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893820" y="4338955"/>
            <a:ext cx="482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宋体" panose="02010600030101010101" pitchFamily="2" charset="-122"/>
              </a:rPr>
              <a:t>跟上行业发展趋势，不被时代抛弃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宋体" panose="02010600030101010101" pitchFamily="2" charset="-122"/>
              </a:rPr>
              <a:t>!</a:t>
            </a:r>
            <a:endParaRPr lang="en-US" altLang="zh-CN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456180" y="3393440"/>
            <a:ext cx="7550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r>
              <a:rPr lang="zh-CN" altLang="en-US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行业变局</a:t>
            </a:r>
            <a:r>
              <a:rPr lang="en-US" altLang="zh-CN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| </a:t>
            </a:r>
            <a:r>
              <a:rPr lang="zh-CN" altLang="en-US" sz="4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门店经营痛点</a:t>
            </a:r>
            <a:endParaRPr lang="zh-CN" altLang="en-US" sz="4400" b="1" spc="150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5657850" y="1289685"/>
            <a:ext cx="6389370" cy="439547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行业变局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门店经营痛点</a:t>
            </a:r>
            <a:endParaRPr lang="zh-CN" altLang="en-US" sz="3600" b="1" spc="2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868035" y="1595755"/>
            <a:ext cx="6216650" cy="792480"/>
            <a:chOff x="9241" y="1609"/>
            <a:chExt cx="9790" cy="1248"/>
          </a:xfrm>
        </p:grpSpPr>
        <p:sp>
          <p:nvSpPr>
            <p:cNvPr id="12" name="文本框 1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241" y="1609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顾客失联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9241" y="2233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顾客买完即走，缺乏有效的方式建立联系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868035" y="2621280"/>
            <a:ext cx="6216650" cy="793750"/>
            <a:chOff x="9241" y="4592"/>
            <a:chExt cx="9790" cy="1250"/>
          </a:xfrm>
        </p:grpSpPr>
        <p:sp>
          <p:nvSpPr>
            <p:cNvPr id="4" name="文本框 1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41" y="4592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信息触达难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9241" y="5218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活动无法快速有效触达顾客，最常用纸质DM单页，触达率仅10%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68035" y="3594100"/>
            <a:ext cx="6216650" cy="782955"/>
            <a:chOff x="9241" y="6124"/>
            <a:chExt cx="9790" cy="1233"/>
          </a:xfrm>
        </p:grpSpPr>
        <p:sp>
          <p:nvSpPr>
            <p:cNvPr id="5" name="文本框 1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41" y="6124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会员资产浪费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9"/>
              </p:custDataLst>
            </p:nvPr>
          </p:nvSpPr>
          <p:spPr>
            <a:xfrm>
              <a:off x="9241" y="6733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获取的顾客信息堆积在会员系统，粘性不强，缺乏有效的管理模式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68035" y="4508500"/>
            <a:ext cx="6216650" cy="792480"/>
            <a:chOff x="9241" y="7564"/>
            <a:chExt cx="9790" cy="1248"/>
          </a:xfrm>
        </p:grpSpPr>
        <p:sp>
          <p:nvSpPr>
            <p:cNvPr id="48" name="文本框 1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241" y="7564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门店营销难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1"/>
              </p:custDataLst>
            </p:nvPr>
          </p:nvSpPr>
          <p:spPr>
            <a:xfrm>
              <a:off x="9241" y="8188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活动方式无法快捷爆单，活动诱惑力不强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2"/>
            </p:custDataLst>
          </p:nvPr>
        </p:nvGrpSpPr>
        <p:grpSpPr>
          <a:xfrm>
            <a:off x="457200" y="1289685"/>
            <a:ext cx="5105400" cy="4364990"/>
            <a:chOff x="321" y="2081"/>
            <a:chExt cx="8040" cy="6874"/>
          </a:xfrm>
        </p:grpSpPr>
        <p:pic>
          <p:nvPicPr>
            <p:cNvPr id="7" name="图片 6" descr="E:\siss-yoti\0思迅020事业部\1、小程序商家成功运营\0、每月营销方案\行业素材\生鲜零售+运营秒杀爆单.png生鲜零售+运营秒杀爆单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>
            <a:xfrm>
              <a:off x="322" y="2082"/>
              <a:ext cx="4529" cy="4529"/>
            </a:xfrm>
            <a:prstGeom prst="rect">
              <a:avLst/>
            </a:prstGeom>
          </p:spPr>
        </p:pic>
        <p:pic>
          <p:nvPicPr>
            <p:cNvPr id="20" name="图片 19" descr="E:\siss-yoti\0思迅020事业部\1、小程序商家成功运营\0、每月营销方案\行业素材\正方形-便利社区.jpg正方形-便利社区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>
            <a:xfrm>
              <a:off x="321" y="6765"/>
              <a:ext cx="2190" cy="2190"/>
            </a:xfrm>
            <a:prstGeom prst="rect">
              <a:avLst/>
            </a:prstGeom>
          </p:spPr>
        </p:pic>
        <p:pic>
          <p:nvPicPr>
            <p:cNvPr id="9" name="图片 8" descr="E:\siss-yoti\0思迅020事业部\1、小程序商家成功运营\0、每月营销方案\行业素材\正方形-母婴专卖.jpg正方形-母婴专卖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5001" y="5594"/>
              <a:ext cx="3360" cy="3360"/>
            </a:xfrm>
            <a:prstGeom prst="rect">
              <a:avLst/>
            </a:prstGeom>
          </p:spPr>
        </p:pic>
        <p:pic>
          <p:nvPicPr>
            <p:cNvPr id="10" name="图片 9" descr="E:\siss-yoti\0思迅020事业部\1、小程序商家成功运营\0、每月营销方案\行业素材\烘焙食品散客变老客.png烘焙食品散客变老客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>
            <a:xfrm>
              <a:off x="2661" y="6765"/>
              <a:ext cx="2190" cy="2190"/>
            </a:xfrm>
            <a:prstGeom prst="rect">
              <a:avLst/>
            </a:prstGeom>
          </p:spPr>
        </p:pic>
        <p:pic>
          <p:nvPicPr>
            <p:cNvPr id="23" name="图片 22" descr="E:\siss-yoti\0思迅020事业部\1、小程序商家成功运营\0、每月营销方案\行业素材\正方形-零售商超.jpg正方形-零售商超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/>
            <a:stretch>
              <a:fillRect/>
            </a:stretch>
          </p:blipFill>
          <p:spPr>
            <a:xfrm>
              <a:off x="5001" y="2081"/>
              <a:ext cx="3360" cy="3360"/>
            </a:xfrm>
            <a:prstGeom prst="rect">
              <a:avLst/>
            </a:prstGeom>
          </p:spPr>
        </p:pic>
      </p:grpSp>
      <p:pic>
        <p:nvPicPr>
          <p:cNvPr id="2" name="图片 1" descr="E:\siss-yoti\3宣传推广\0、020推广与宣传\1二维码和logo\微小店logo\微小店0 (2).png微小店0 (2)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rcRect/>
          <a:stretch>
            <a:fillRect/>
          </a:stretch>
        </p:blipFill>
        <p:spPr>
          <a:xfrm>
            <a:off x="10469880" y="47943"/>
            <a:ext cx="1393190" cy="332105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TYPE" val="j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11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KSO_WM_UNIT_TYPE" val="j"/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PLACING_PICTURE_USER_VIEWPORT" val="{&quot;height&quot;:628,&quot;width&quot;:7600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UNIT_TYPE" val="j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  <p:tag name="KSO_WM_UNIT_PLACING_PICTURE_USER_VIEWPORT" val="{&quot;height&quot;:6922,&quot;width&quot;:10062}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3_1"/>
  <p:tag name="KSO_WM_UNIT_ID" val="diagram20170868_4*l_h_a*729_3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3_1"/>
  <p:tag name="KSO_WM_UNIT_ID" val="diagram20170868_4*l_h_f*729_3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4_1"/>
  <p:tag name="KSO_WM_UNIT_ID" val="diagram20170868_4*l_h_a*729_4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4_1"/>
  <p:tag name="KSO_WM_UNIT_ID" val="diagram20170868_4*l_h_f*729_4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5_1"/>
  <p:tag name="KSO_WM_UNIT_ID" val="diagram20170868_4*l_h_a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5_1"/>
  <p:tag name="KSO_WM_UNIT_ID" val="diagram20170868_4*l_h_f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PLACING_PICTURE_USER_VIEWPORT" val="{&quot;height&quot;:6874,&quot;width&quot;:8040}"/>
</p:tagLst>
</file>

<file path=ppt/tags/tag143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4535.103937007874,&quot;width&quot;:4530.022047244094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4535.104518285217,&quot;width&quot;:4530.022670200892}"/>
  <p:tag name="KSO_WM_UNIT_PLACING_PICTURE_USER_RELATIVERECTANGLE_SMARTMENU" val="{&quot;bottom&quot;:0,&quot;left&quot;:0,&quot;right&quot;:0,&quot;top&quot;:0}"/>
</p:tagLst>
</file>

<file path=ppt/tags/tag144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2190,&quot;width&quot;:2190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2192.5522591426084,&quot;width&quot;:2190.011335100446}"/>
  <p:tag name="KSO_WM_UNIT_PLACING_PICTURE_USER_RELATIVERECTANGLE_SMARTMENU" val="{&quot;bottom&quot;:0,&quot;left&quot;:0,&quot;right&quot;:0,&quot;top&quot;:0}"/>
</p:tagLst>
</file>

<file path=ppt/tags/tag145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3360,&quot;width&quot;:3360.017322834645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3363.8283887139123,&quot;width&quot;:3360.0170026506694}"/>
  <p:tag name="KSO_WM_UNIT_PLACING_PICTURE_USER_RELATIVERECTANGLE_SMARTMENU" val="{&quot;bottom&quot;:0,&quot;left&quot;:0,&quot;right&quot;:0,&quot;top&quot;:0}"/>
</p:tagLst>
</file>

<file path=ppt/tags/tag146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2190,&quot;width&quot;:2190.01102362204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2192.5522591426084,&quot;width&quot;:2190.011335100446}"/>
  <p:tag name="KSO_WM_UNIT_PLACING_PICTURE_USER_RELATIVERECTANGLE_SMARTMENU" val="{&quot;bottom&quot;:0,&quot;left&quot;:0,&quot;right&quot;:0,&quot;top&quot;:0}"/>
</p:tagLst>
</file>

<file path=ppt/tags/tag147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3360,&quot;width&quot;:3360.017322834645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3363.8283887139123,&quot;width&quot;:3360.0170026506694}"/>
  <p:tag name="KSO_WM_UNIT_PLACING_PICTURE_USER_RELATIVERECTANGLE_SMARTMENU" val="{&quot;bottom&quot;:0,&quot;left&quot;:0,&quot;right&quot;:0,&quot;top&quot;:0}"/>
</p:tagLst>
</file>

<file path=ppt/tags/tag148.xml><?xml version="1.0" encoding="utf-8"?>
<p:tagLst xmlns:p="http://schemas.openxmlformats.org/presentationml/2006/main">
  <p:tag name="KSO_WM_UNIT_TYPE" val="j"/>
  <p:tag name="KSO_WM_BEAUTIFY_FLAG" val=""/>
</p:tagLst>
</file>

<file path=ppt/tags/tag14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j"/>
  <p:tag name="KSO_WM_BEAUTIFY_FLAG" val=""/>
</p:tagLst>
</file>

<file path=ppt/tags/tag161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1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3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3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4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4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2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2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5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1130*1501"/>
  <p:tag name="KSO_WM_UNIT_TYPE" val="d"/>
  <p:tag name="KSO_WM_UNIT_INDEX" val="5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6408.95905511811,&quot;width&quot;:8514.968503937007}"/>
</p:tagLst>
</file>

<file path=ppt/tags/tag168.xml><?xml version="1.0" encoding="utf-8"?>
<p:tagLst xmlns:p="http://schemas.openxmlformats.org/presentationml/2006/main">
  <p:tag name="KSO_WM_UNIT_TYPE" val="j"/>
  <p:tag name="KSO_WM_BEAUTIFY_FLAG" val=""/>
</p:tagLst>
</file>

<file path=ppt/tags/tag16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UNIT_TYPE" val="j"/>
  <p:tag name="KSO_WM_BEAUTIFY_FLAG" val=""/>
</p:tagLst>
</file>

<file path=ppt/tags/tag173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1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176.xml><?xml version="1.0" encoding="utf-8"?>
<p:tagLst xmlns:p="http://schemas.openxmlformats.org/presentationml/2006/main">
  <p:tag name="KSO_WM_UNIT_TYPE" val="j"/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183.xml><?xml version="1.0" encoding="utf-8"?>
<p:tagLst xmlns:p="http://schemas.openxmlformats.org/presentationml/2006/main">
  <p:tag name="KSO_WM_UNIT_PLACING_PICTURE_USER_VIEWPORT" val="{&quot;height&quot;:4423.245669291338,&quot;width&quot;:1865.8866141732283}"/>
  <p:tag name="KSO_WM_UNIT_PLACING_PICTURE_INFO" val="{&quot;code&quot;:&quot;a[6]&quot;,&quot;full_picture&quot;:false,&quot;last_crop_picture&quot;:&quot;a[6]&quot;,&quot;scheme&quot;:&quot;2-6&quot;,&quot;spacing&quot;:5}"/>
  <p:tag name="KSO_WM_UNIT_PLACING_PICTURE" val="112723.338"/>
  <p:tag name="KSO_WM_UNIT_PLACING_PICTURE_USER_VIEWPORT_SMARTMENU" val="{&quot;height&quot;:4423.246177865302,&quot;width&quot;:1865.887190162356}"/>
  <p:tag name="KSO_WM_UNIT_PLACING_PICTURE_USER_RELATIVERECTANGLE_SMARTMENU" val="{&quot;bottom&quot;:0,&quot;left&quot;:0.39743013839852404,&quot;right&quot;:0.39743013839852404,&quot;top&quot;:0}"/>
  <p:tag name="KSO_WM_NO_TAGS_SHAPE_FLAG" val="1"/>
  <p:tag name="KSO_WM_UNIT_PLACING_PICTURE_COLLAGE_VIEWPORT" val="{&quot;height&quot;:4378.995838850026,&quot;width&quot;:1847.2204191497196}"/>
</p:tagLst>
</file>

<file path=ppt/tags/tag1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PLACING_PICTURE_USER_VIEWPORT" val="{&quot;height&quot;:4423.245669291338,&quot;width&quot;:3881.774803149606}"/>
  <p:tag name="KSO_WM_UNIT_PLACING_PICTURE_INFO" val="{&quot;code&quot;:&quot;a[6]&quot;,&quot;full_picture&quot;:false,&quot;last_crop_picture&quot;:&quot;a[6]&quot;,&quot;scheme&quot;:&quot;2-6&quot;,&quot;spacing&quot;:5}"/>
  <p:tag name="KSO_WM_UNIT_PLACING_PICTURE" val="112723.338"/>
  <p:tag name="KSO_WM_UNIT_PLACING_PICTURE_USER_VIEWPORT_SMARTMENU" val="{&quot;height&quot;:4423.246177865302,&quot;width&quot;:3881.7743803247117}"/>
  <p:tag name="KSO_WM_UNIT_PLACING_PICTURE_USER_RELATIVERECTANGLE_SMARTMENU" val="{&quot;bottom&quot;:0,&quot;left&quot;:0.2866146125782575,&quot;right&quot;:0.2866146125782575,&quot;top&quot;:0}"/>
  <p:tag name="KSO_WM_NO_TAGS_SHAPE_FLAG" val="1"/>
  <p:tag name="KSO_WM_UNIT_PLACING_PICTURE_COLLAGE_VIEWPORT" val="{&quot;height&quot;:4378.995838850026,&quot;width&quot;:3842.9418081741646}"/>
</p:tagLst>
</file>

<file path=ppt/tags/tag19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1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UNIT_TYPE" val="j"/>
  <p:tag name="KSO_WM_BEAUTIFY_FLAG" val=""/>
</p:tagLst>
</file>

<file path=ppt/tags/tag20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07.xml><?xml version="1.0" encoding="utf-8"?>
<p:tagLst xmlns:p="http://schemas.openxmlformats.org/presentationml/2006/main">
  <p:tag name="KSO_WM_BEAUTIFY_FLAG" val=""/>
  <p:tag name="KSO_WM_UNIT_PLACING_PICTURE_USER_VIEWPORT" val="{&quot;height&quot;:8241,&quot;width&quot;:8131}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UNIT_TYPE" val="j"/>
  <p:tag name="KSO_WM_BEAUTIFY_FLAG" val=""/>
</p:tagLst>
</file>

<file path=ppt/tags/tag212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UNIT_TYPE" val="j"/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33.xml><?xml version="1.0" encoding="utf-8"?>
<p:tagLst xmlns:p="http://schemas.openxmlformats.org/presentationml/2006/main">
  <p:tag name="KSO_WM_UNIT_TYPE" val="j"/>
  <p:tag name="KSO_WM_BEAUTIFY_FLAG" val=""/>
</p:tagLst>
</file>

<file path=ppt/tags/tag23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42.xml><?xml version="1.0" encoding="utf-8"?>
<p:tagLst xmlns:p="http://schemas.openxmlformats.org/presentationml/2006/main">
  <p:tag name="KSO_WM_UNIT_PLACING_PICTURE_USER_VIEWPORT" val="{&quot;height&quot;:4441,&quot;width&quot;:6145}"/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UNIT_PLACING_PICTURE_USER_VIEWPORT" val="{&quot;height&quot;:8331,&quot;width&quot;:9276}"/>
  <p:tag name="KSO_WM_BEAUTIFY_FLAG" val=""/>
</p:tagLst>
</file>

<file path=ppt/tags/tag258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59.xml><?xml version="1.0" encoding="utf-8"?>
<p:tagLst xmlns:p="http://schemas.openxmlformats.org/presentationml/2006/main">
  <p:tag name="KSO_WM_UNIT_TYPE" val="j"/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10800,&quot;width&quot;:10581}"/>
  <p:tag name="KSO_WM_BEAUTIFY_FLAG" val=""/>
</p:tagLst>
</file>

<file path=ppt/tags/tag26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61.xml><?xml version="1.0" encoding="utf-8"?>
<p:tagLst xmlns:p="http://schemas.openxmlformats.org/presentationml/2006/main">
  <p:tag name="KSO_WM_UNIT_TYPE" val="j"/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68.xml><?xml version="1.0" encoding="utf-8"?>
<p:tagLst xmlns:p="http://schemas.openxmlformats.org/presentationml/2006/main">
  <p:tag name="KSO_WM_UNIT_TYPE" val="j"/>
  <p:tag name="KSO_WM_BEAUTIFY_FLAG" val=""/>
</p:tagLst>
</file>

<file path=ppt/tags/tag26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UNIT_TYPE" val="j"/>
  <p:tag name="KSO_WM_BEAUTIFY_FLAG" val=""/>
</p:tagLst>
</file>

<file path=ppt/tags/tag27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YPE" val="j"/>
  <p:tag name="KSO_WM_BEAUTIFY_FLAG" val=""/>
</p:tagLst>
</file>

<file path=ppt/tags/tag281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2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UNIT_TYPE" val="j"/>
  <p:tag name="KSO_WM_BEAUTIFY_FLAG" val=""/>
</p:tagLst>
</file>

<file path=ppt/tags/tag28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8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UNIT_TYPE" val="j"/>
  <p:tag name="KSO_WM_BEAUTIFY_FLAG" val=""/>
</p:tagLst>
</file>

<file path=ppt/tags/tag29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2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UNIT_TYPE" val="j"/>
  <p:tag name="KSO_WM_BEAUTIFY_FLAG" val=""/>
</p:tagLst>
</file>

<file path=ppt/tags/tag308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3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1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12.xml><?xml version="1.0" encoding="utf-8"?>
<p:tagLst xmlns:p="http://schemas.openxmlformats.org/presentationml/2006/main">
  <p:tag name="KSO_WM_UNIT_TYPE" val="j"/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21.xml><?xml version="1.0" encoding="utf-8"?>
<p:tagLst xmlns:p="http://schemas.openxmlformats.org/presentationml/2006/main">
  <p:tag name="KSO_WM_UNIT_TYPE" val="j"/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UNIT_TYPE" val="j"/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3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UNIT_TYPE" val="j"/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4、5、6、7、8、9、10、12、14、15"/>
  <p:tag name="KSO_WM_TAG_VERSION" val="1.0"/>
  <p:tag name="KSO_WM_BEAUTIFY_FLAG" val="#wm#"/>
  <p:tag name="KSO_WM_TEMPLATE_CATEGORY" val="custom"/>
  <p:tag name="KSO_WM_TEMPLATE_INDEX" val="20202541"/>
  <p:tag name="KSO_WM_TEMPLATE_MASTER_TYPE" val="1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UNIT_TYPE" val="j"/>
  <p:tag name="KSO_WM_BEAUTIFY_FLAG" val=""/>
</p:tagLst>
</file>

<file path=ppt/tags/tag356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UNIT_TYPE" val="j"/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产品发布会"/>
  <p:tag name="KSO_WM_TEMPLATE_CATEGORY" val="custom"/>
  <p:tag name="KSO_WM_TEMPLATE_INDEX" val="20204448"/>
  <p:tag name="KSO_WM_UNIT_ID" val="custom20204448_1*a*1"/>
</p:tagLst>
</file>

<file path=ppt/tags/tag37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UNIT_TYPE" val="j"/>
  <p:tag name="KSO_WM_BEAUTIFY_FLAG" val=""/>
</p:tagLst>
</file>

<file path=ppt/tags/tag375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  <p:tag name="KSO_WM_UNIT_PLACING_PICTURE_USER_VIEWPORT" val="{&quot;height&quot;:7230,&quot;width&quot;:10563}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产品发布会"/>
  <p:tag name="KSO_WM_TEMPLATE_CATEGORY" val="custom"/>
  <p:tag name="KSO_WM_TEMPLATE_INDEX" val="20204448"/>
  <p:tag name="KSO_WM_UNIT_ID" val="custom20204448_1*a*1"/>
</p:tagLst>
</file>

<file path=ppt/tags/tag37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输入你的副标题，文字是您思想的提炼，为了最终演示发布的良好效果，请尽量言简意赅的阐述观点。"/>
  <p:tag name="KSO_WM_TEMPLATE_CATEGORY" val="custom"/>
  <p:tag name="KSO_WM_TEMPLATE_INDEX" val="20204448"/>
  <p:tag name="KSO_WM_UNIT_ID" val="custom20204448_1*b*1"/>
  <p:tag name="KSO_WM_UNIT_VALUE" val="8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INDEX" val="2"/>
  <p:tag name="KSO_WM_UNIT_PRESET_TEXT" val="汇报人姓名"/>
  <p:tag name="KSO_WM_UNIT_TYPE" val="b"/>
  <p:tag name="KSO_WM_TEMPLATE_CATEGORY" val="custom"/>
  <p:tag name="KSO_WM_TEMPLATE_INDEX" val="20204448"/>
  <p:tag name="KSO_WM_UNIT_ID" val="custom20204448_1*b*2"/>
  <p:tag name="KSO_WM_UNIT_VALUE" val="8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INDEX" val="2"/>
  <p:tag name="KSO_WM_UNIT_PRESET_TEXT" val="汇报人姓名"/>
  <p:tag name="KSO_WM_UNIT_TYPE" val="b"/>
  <p:tag name="KSO_WM_TEMPLATE_CATEGORY" val="custom"/>
  <p:tag name="KSO_WM_TEMPLATE_INDEX" val="20204448"/>
  <p:tag name="KSO_WM_UNIT_ID" val="custom20204448_1*b*2"/>
  <p:tag name="KSO_WM_UNIT_VALUE" val="8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3.xml><?xml version="1.0" encoding="utf-8"?>
<p:tagLst xmlns:p="http://schemas.openxmlformats.org/presentationml/2006/main">
  <p:tag name="KSO_WPP_MARK_KEY" val="e69c650f-ab7b-4547-b63b-1748ef426b56"/>
  <p:tag name="COMMONDATA" val="eyJoZGlkIjoiM2M3NzEwZGUwOWI5ODUyMDVmZTQ5NTgzY2ZiNzVlNjcifQ=="/>
</p:tagLst>
</file>

<file path=ppt/tags/tag39.xml><?xml version="1.0" encoding="utf-8"?>
<p:tagLst xmlns:p="http://schemas.openxmlformats.org/presentationml/2006/main">
  <p:tag name="KSO_WM_BEAUTIFY_FLAG" val=""/>
  <p:tag name="KSO_WM_UNIT_PLACING_PICTURE_USER_VIEWPORT" val="{&quot;height&quot;:6666,&quot;width&quot;:9739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  <p:tag name="KSO_WM_UNIT_PLACING_PICTURE_USER_VIEWPORT" val="{&quot;height&quot;:1109,&quot;width&quot;:1109}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  <p:tag name="KSO_WM_UNIT_PLACING_PICTURE_USER_VIEWPORT" val="{&quot;height&quot;:2277,&quot;width&quot;:2288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d"/>
  <p:tag name="KSO_WM_UNIT_INDEX" val="1"/>
  <p:tag name="KSO_WM_UNIT_ID" val="diagram20186031_2*d*1"/>
  <p:tag name="KSO_WM_UNIT_LAYERLEVEL" val="1"/>
  <p:tag name="KSO_WM_UNIT_VALUE" val="690*2983"/>
  <p:tag name="KSO_WM_UNIT_HIGHLIGHT" val="0"/>
  <p:tag name="KSO_WM_UNIT_COMPATIBLE" val="0"/>
  <p:tag name="KSO_WM_UNIT_CLEAR" val="0"/>
  <p:tag name="KSO_WM_BEAUTIFY_FLAG" val="#wm#"/>
  <p:tag name="KSO_WM_UNIT_PLACING_PICTURE_USER_VIEWPORT" val="{&quot;height&quot;:3913.496062992126,&quot;width&quot;:16927.50236220472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i"/>
  <p:tag name="KSO_WM_UNIT_INDEX" val="1_1"/>
  <p:tag name="KSO_WM_UNIT_ID" val="diagram20186031_2*l_i*1_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a"/>
  <p:tag name="KSO_WM_UNIT_INDEX" val="1"/>
  <p:tag name="KSO_WM_UNIT_ID" val="diagram20186031_2*a*1"/>
  <p:tag name="KSO_WM_UNIT_LAYERLEVEL" val="1"/>
  <p:tag name="KSO_WM_UNIT_ISCONTENTSTITLE" val="1"/>
  <p:tag name="KSO_WM_UNIT_VALUE" val="2"/>
  <p:tag name="KSO_WM_UNIT_HIGHLIGHT" val="0"/>
  <p:tag name="KSO_WM_UNIT_COMPATIBLE" val="0"/>
  <p:tag name="KSO_WM_UNIT_CLEAR" val="0"/>
  <p:tag name="KSO_WM_BEAUTIFY_FLAG" val="#wm#"/>
  <p:tag name="KSO_WM_UNIT_PRESET_TEXT" val="目录"/>
</p:tagLst>
</file>

<file path=ppt/tags/tag72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g"/>
  <p:tag name="KSO_WM_UNIT_INDEX" val="1"/>
  <p:tag name="KSO_WM_UNIT_ID" val="diagram20186031_2*g*1"/>
  <p:tag name="KSO_WM_UNIT_LAYERLEVEL" val="1"/>
  <p:tag name="KSO_WM_UNIT_VALUE" val="16"/>
  <p:tag name="KSO_WM_UNIT_HIGHLIGHT" val="0"/>
  <p:tag name="KSO_WM_UNIT_COMPATIBLE" val="1"/>
  <p:tag name="KSO_WM_UNIT_CLEAR" val="0"/>
  <p:tag name="KSO_WM_UNIT_RELATE_UNITID" val="diagram20186031_2*a*1"/>
  <p:tag name="KSO_WM_BEAUTIFY_FLAG" val="#wm#"/>
  <p:tag name="KSO_WM_UNIT_PRESET_TEXT" val="CONTENTS"/>
</p:tagLst>
</file>

<file path=ppt/tags/tag73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TEMPLATE_INDEX" val="20186031"/>
  <p:tag name="KSO_WM_TAG_VERSION" val="1.0"/>
  <p:tag name="KSO_WM_SLIDE_INDEX" val="2"/>
  <p:tag name="KSO_WM_SLIDE_ITEM_CNT" val="4"/>
  <p:tag name="KSO_WM_SLIDE_LAYOUT" val="l_a_d_g"/>
  <p:tag name="KSO_WM_SLIDE_LAYOUT_CNT" val="1_1_1_1"/>
  <p:tag name="KSO_WM_SLIDE_TYPE" val="contents"/>
  <p:tag name="KSO_WM_SLIDE_SUBTYPE" val="diag"/>
  <p:tag name="KSO_WM_BEAUTIFY_FLAG" val="#wm#"/>
  <p:tag name="KSO_WM_TEMPLATE_CATEGORY" val="diagram"/>
  <p:tag name="KSO_WM_SLIDE_ID" val="diagram20186031_2"/>
  <p:tag name="KSO_WM_DIAGRAM_GROUP_CODE" val="l1-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TYPE" val="j"/>
  <p:tag name="KSO_WM_BEAUTIFY_FLAG" val=""/>
</p:tagLst>
</file>

<file path=ppt/tags/tag86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8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TYPE" val="j"/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D94300"/>
      </a:accent1>
      <a:accent2>
        <a:srgbClr val="CA352A"/>
      </a:accent2>
      <a:accent3>
        <a:srgbClr val="BC2958"/>
      </a:accent3>
      <a:accent4>
        <a:srgbClr val="AD1C83"/>
      </a:accent4>
      <a:accent5>
        <a:srgbClr val="9D0EAF"/>
      </a:accent5>
      <a:accent6>
        <a:srgbClr val="8C00D9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游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3512</Words>
  <Application>WPS 演示</Application>
  <PresentationFormat>宽屏</PresentationFormat>
  <Paragraphs>396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汉仪旗黑-85S</vt:lpstr>
      <vt:lpstr>黑体</vt:lpstr>
      <vt:lpstr>思源黑体 CN Bold</vt:lpstr>
      <vt:lpstr>思源黑体 CN Heavy</vt:lpstr>
      <vt:lpstr>等线</vt:lpstr>
      <vt:lpstr>等线</vt:lpstr>
      <vt:lpstr>思源宋体 CN Heavy</vt:lpstr>
      <vt:lpstr>思源黑体 CN Medium</vt:lpstr>
      <vt:lpstr>思源黑体 CN Normal</vt:lpstr>
      <vt:lpstr>Viner Hand ITC</vt:lpstr>
      <vt:lpstr>Calibri</vt:lpstr>
      <vt:lpstr>Arial Unicode MS</vt:lpstr>
      <vt:lpstr>微软雅黑 Light</vt:lpstr>
      <vt:lpstr>Source Han Serif SC</vt:lpstr>
      <vt:lpstr>Wingdings</vt:lpstr>
      <vt:lpstr>1_Office 主题​​</vt:lpstr>
      <vt:lpstr>思迅微小店-商城 行业解决方案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YoTi</cp:lastModifiedBy>
  <cp:revision>474</cp:revision>
  <dcterms:created xsi:type="dcterms:W3CDTF">2019-06-19T02:08:00Z</dcterms:created>
  <dcterms:modified xsi:type="dcterms:W3CDTF">2023-07-14T10:12:39Z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6A00CB6578EF4EF1A9AE68DD604C131F_12</vt:lpwstr>
  </property>
</Properties>
</file>