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23"/>
  </p:handoutMasterIdLst>
  <p:sldIdLst>
    <p:sldId id="644" r:id="rId3"/>
    <p:sldId id="641" r:id="rId4"/>
    <p:sldId id="642" r:id="rId5"/>
    <p:sldId id="645" r:id="rId6"/>
    <p:sldId id="646" r:id="rId7"/>
    <p:sldId id="647" r:id="rId8"/>
    <p:sldId id="648" r:id="rId9"/>
    <p:sldId id="649" r:id="rId10"/>
    <p:sldId id="650" r:id="rId11"/>
    <p:sldId id="651" r:id="rId12"/>
    <p:sldId id="653" r:id="rId13"/>
    <p:sldId id="652" r:id="rId14"/>
    <p:sldId id="654" r:id="rId15"/>
    <p:sldId id="667" r:id="rId16"/>
    <p:sldId id="658" r:id="rId17"/>
    <p:sldId id="662" r:id="rId19"/>
    <p:sldId id="660" r:id="rId20"/>
    <p:sldId id="666" r:id="rId21"/>
    <p:sldId id="534" r:id="rId22"/>
  </p:sldIdLst>
  <p:sldSz cx="9144000" cy="6858000" type="screen4x3"/>
  <p:notesSz cx="6858000" cy="9144000"/>
  <p:defaultTextStyle>
    <a:defPPr>
      <a:defRPr lang="zh-CN"/>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AA3"/>
    <a:srgbClr val="3399FF"/>
    <a:srgbClr val="336600"/>
    <a:srgbClr val="008000"/>
    <a:srgbClr val="FF0000"/>
    <a:srgbClr val="1F497D"/>
    <a:srgbClr val="0000CC"/>
    <a:srgbClr val="009900"/>
    <a:srgbClr val="66FF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53" autoAdjust="0"/>
    <p:restoredTop sz="94718" autoAdjust="0"/>
  </p:normalViewPr>
  <p:slideViewPr>
    <p:cSldViewPr>
      <p:cViewPr varScale="1">
        <p:scale>
          <a:sx n="98" d="100"/>
          <a:sy n="98" d="100"/>
        </p:scale>
        <p:origin x="-1044" y="-102"/>
      </p:cViewPr>
      <p:guideLst>
        <p:guide orient="horz" pos="2160"/>
        <p:guide pos="2880"/>
      </p:guideLst>
    </p:cSldViewPr>
  </p:slideViewPr>
  <p:outlineViewPr>
    <p:cViewPr>
      <p:scale>
        <a:sx n="33" d="100"/>
        <a:sy n="33" d="100"/>
      </p:scale>
      <p:origin x="0" y="49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ED9848B-85CF-4921-8944-76C778FAC782}"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zh-CN" altLang="en-US"/>
        </a:p>
      </dgm:t>
    </dgm:pt>
    <dgm:pt modelId="{D67D9268-6EB3-4089-8A83-AD40F57008FB}">
      <dgm:prSet phldrT="[文本]"/>
      <dgm:spPr>
        <a:solidFill>
          <a:srgbClr val="C00000"/>
        </a:solidFill>
      </dgm:spPr>
      <dgm:t>
        <a:bodyPr/>
        <a:lstStyle/>
        <a:p>
          <a:r>
            <a:rPr lang="zh-CN" altLang="en-US" dirty="0" smtClean="0"/>
            <a:t>成本重结转（</a:t>
          </a:r>
          <a:r>
            <a:rPr lang="en-US" altLang="zh-CN" dirty="0" smtClean="0"/>
            <a:t>CDE V3</a:t>
          </a:r>
          <a:r>
            <a:rPr lang="zh-CN" altLang="en-US" dirty="0" smtClean="0"/>
            <a:t>内核）</a:t>
          </a:r>
          <a:endParaRPr lang="zh-CN" altLang="en-US" dirty="0"/>
        </a:p>
      </dgm:t>
    </dgm:pt>
    <dgm:pt modelId="{C12C2C83-40B6-4CE9-891F-526242C8870F}" cxnId="{E9F27F6C-345F-43C5-BA9D-A1E8957FDF21}" type="parTrans">
      <dgm:prSet/>
      <dgm:spPr/>
      <dgm:t>
        <a:bodyPr/>
        <a:lstStyle/>
        <a:p>
          <a:endParaRPr lang="zh-CN" altLang="en-US"/>
        </a:p>
      </dgm:t>
    </dgm:pt>
    <dgm:pt modelId="{6F243272-B008-4B99-9D94-6E2B510B1826}" cxnId="{E9F27F6C-345F-43C5-BA9D-A1E8957FDF21}" type="sibTrans">
      <dgm:prSet/>
      <dgm:spPr/>
      <dgm:t>
        <a:bodyPr/>
        <a:lstStyle/>
        <a:p>
          <a:endParaRPr lang="zh-CN" altLang="en-US"/>
        </a:p>
      </dgm:t>
    </dgm:pt>
    <dgm:pt modelId="{EF11BE68-8191-47B2-9FC8-14B4B3B42A7B}">
      <dgm:prSet phldrT="[文本]" custT="1"/>
      <dgm:spPr>
        <a:solidFill>
          <a:srgbClr val="00B050"/>
        </a:solidFill>
      </dgm:spPr>
      <dgm:t>
        <a:bodyPr/>
        <a:lstStyle/>
        <a:p>
          <a:r>
            <a:rPr lang="zh-CN" altLang="en-US" sz="3200" dirty="0" smtClean="0"/>
            <a:t>先销后进</a:t>
          </a:r>
          <a:endParaRPr lang="zh-CN" altLang="en-US" sz="3200" dirty="0"/>
        </a:p>
      </dgm:t>
    </dgm:pt>
    <dgm:pt modelId="{F8B5F588-5B0D-48F4-94AF-9B482E1615C5}" cxnId="{5E520AF1-791D-4BCE-8B65-132F2083E4B8}" type="parTrans">
      <dgm:prSet/>
      <dgm:spPr/>
      <dgm:t>
        <a:bodyPr/>
        <a:lstStyle/>
        <a:p>
          <a:endParaRPr lang="zh-CN" altLang="en-US"/>
        </a:p>
      </dgm:t>
    </dgm:pt>
    <dgm:pt modelId="{2B2D19B2-CA00-4762-B003-44AE7067F751}" cxnId="{5E520AF1-791D-4BCE-8B65-132F2083E4B8}" type="sibTrans">
      <dgm:prSet/>
      <dgm:spPr/>
      <dgm:t>
        <a:bodyPr/>
        <a:lstStyle/>
        <a:p>
          <a:endParaRPr lang="zh-CN" altLang="en-US"/>
        </a:p>
      </dgm:t>
    </dgm:pt>
    <dgm:pt modelId="{A18601BF-905B-4213-9BF0-51BA91B6D3B5}">
      <dgm:prSet phldrT="[文本]" custT="1"/>
      <dgm:spPr>
        <a:solidFill>
          <a:srgbClr val="0070C0"/>
        </a:solidFill>
      </dgm:spPr>
      <dgm:t>
        <a:bodyPr/>
        <a:lstStyle/>
        <a:p>
          <a:r>
            <a:rPr lang="zh-CN" altLang="en-US" sz="3200" dirty="0" smtClean="0"/>
            <a:t>断网上传滞后</a:t>
          </a:r>
          <a:endParaRPr lang="zh-CN" altLang="en-US" sz="3200" dirty="0"/>
        </a:p>
      </dgm:t>
    </dgm:pt>
    <dgm:pt modelId="{68ED671F-F33F-436F-9D23-408FB801D3FA}" cxnId="{FE3F016E-9360-4027-84F7-ACB2FD00459D}" type="parTrans">
      <dgm:prSet/>
      <dgm:spPr/>
      <dgm:t>
        <a:bodyPr/>
        <a:lstStyle/>
        <a:p>
          <a:endParaRPr lang="zh-CN" altLang="en-US"/>
        </a:p>
      </dgm:t>
    </dgm:pt>
    <dgm:pt modelId="{AD847773-C7BA-434E-A34C-AB1E881F77FA}" cxnId="{FE3F016E-9360-4027-84F7-ACB2FD00459D}" type="sibTrans">
      <dgm:prSet/>
      <dgm:spPr/>
      <dgm:t>
        <a:bodyPr/>
        <a:lstStyle/>
        <a:p>
          <a:endParaRPr lang="zh-CN" altLang="en-US"/>
        </a:p>
      </dgm:t>
    </dgm:pt>
    <dgm:pt modelId="{3A671254-B537-4F01-B7F8-D946651E5A4C}">
      <dgm:prSet phldrT="[文本]" custT="1"/>
      <dgm:spPr/>
      <dgm:t>
        <a:bodyPr/>
        <a:lstStyle/>
        <a:p>
          <a:r>
            <a:rPr lang="zh-CN" altLang="en-US" sz="3200" dirty="0" smtClean="0"/>
            <a:t>各种异常操作</a:t>
          </a:r>
          <a:endParaRPr lang="zh-CN" altLang="en-US" sz="3200" dirty="0"/>
        </a:p>
      </dgm:t>
    </dgm:pt>
    <dgm:pt modelId="{CAF277EF-4250-4DF6-B34C-9BF5D909EFD1}" cxnId="{F840C7F1-9D95-4F6B-9451-F87E829DBAE5}" type="parTrans">
      <dgm:prSet/>
      <dgm:spPr/>
      <dgm:t>
        <a:bodyPr/>
        <a:lstStyle/>
        <a:p>
          <a:endParaRPr lang="zh-CN" altLang="en-US"/>
        </a:p>
      </dgm:t>
    </dgm:pt>
    <dgm:pt modelId="{9D44430F-2FC0-43BD-951B-29C7FB6B181E}" cxnId="{F840C7F1-9D95-4F6B-9451-F87E829DBAE5}" type="sibTrans">
      <dgm:prSet/>
      <dgm:spPr/>
      <dgm:t>
        <a:bodyPr/>
        <a:lstStyle/>
        <a:p>
          <a:endParaRPr lang="zh-CN" altLang="en-US"/>
        </a:p>
      </dgm:t>
    </dgm:pt>
    <dgm:pt modelId="{17FB62B9-3CE6-452C-888A-620695ABBB0D}" type="pres">
      <dgm:prSet presAssocID="{4ED9848B-85CF-4921-8944-76C778FAC782}" presName="cycle" presStyleCnt="0">
        <dgm:presLayoutVars>
          <dgm:chMax val="1"/>
          <dgm:dir/>
          <dgm:animLvl val="ctr"/>
          <dgm:resizeHandles val="exact"/>
        </dgm:presLayoutVars>
      </dgm:prSet>
      <dgm:spPr/>
      <dgm:t>
        <a:bodyPr/>
        <a:lstStyle/>
        <a:p>
          <a:endParaRPr lang="zh-CN" altLang="en-US"/>
        </a:p>
      </dgm:t>
    </dgm:pt>
    <dgm:pt modelId="{86189C2F-ABE8-4A03-884B-46F3FDB8FAF3}" type="pres">
      <dgm:prSet presAssocID="{D67D9268-6EB3-4089-8A83-AD40F57008FB}" presName="centerShape" presStyleLbl="node0" presStyleIdx="0" presStyleCnt="1" custScaleX="118372" custScaleY="113150"/>
      <dgm:spPr/>
      <dgm:t>
        <a:bodyPr/>
        <a:lstStyle/>
        <a:p>
          <a:endParaRPr lang="zh-CN" altLang="en-US"/>
        </a:p>
      </dgm:t>
    </dgm:pt>
    <dgm:pt modelId="{5387BFB3-DB8F-41E9-860B-AB60BAFCDCE9}" type="pres">
      <dgm:prSet presAssocID="{F8B5F588-5B0D-48F4-94AF-9B482E1615C5}" presName="parTrans" presStyleLbl="bgSibTrans2D1" presStyleIdx="0" presStyleCnt="3"/>
      <dgm:spPr/>
      <dgm:t>
        <a:bodyPr/>
        <a:lstStyle/>
        <a:p>
          <a:endParaRPr lang="zh-CN" altLang="en-US"/>
        </a:p>
      </dgm:t>
    </dgm:pt>
    <dgm:pt modelId="{EED3671D-1D82-4953-9C12-88A49241A2A0}" type="pres">
      <dgm:prSet presAssocID="{EF11BE68-8191-47B2-9FC8-14B4B3B42A7B}" presName="node" presStyleLbl="node1" presStyleIdx="0" presStyleCnt="3">
        <dgm:presLayoutVars>
          <dgm:bulletEnabled val="1"/>
        </dgm:presLayoutVars>
      </dgm:prSet>
      <dgm:spPr/>
      <dgm:t>
        <a:bodyPr/>
        <a:lstStyle/>
        <a:p>
          <a:endParaRPr lang="zh-CN" altLang="en-US"/>
        </a:p>
      </dgm:t>
    </dgm:pt>
    <dgm:pt modelId="{4C30F28A-1785-455B-AD13-C413D55D6E0E}" type="pres">
      <dgm:prSet presAssocID="{68ED671F-F33F-436F-9D23-408FB801D3FA}" presName="parTrans" presStyleLbl="bgSibTrans2D1" presStyleIdx="1" presStyleCnt="3"/>
      <dgm:spPr/>
      <dgm:t>
        <a:bodyPr/>
        <a:lstStyle/>
        <a:p>
          <a:endParaRPr lang="zh-CN" altLang="en-US"/>
        </a:p>
      </dgm:t>
    </dgm:pt>
    <dgm:pt modelId="{560EE7C3-E90A-444A-A1A4-6C789BB64D18}" type="pres">
      <dgm:prSet presAssocID="{A18601BF-905B-4213-9BF0-51BA91B6D3B5}" presName="node" presStyleLbl="node1" presStyleIdx="1" presStyleCnt="3">
        <dgm:presLayoutVars>
          <dgm:bulletEnabled val="1"/>
        </dgm:presLayoutVars>
      </dgm:prSet>
      <dgm:spPr/>
      <dgm:t>
        <a:bodyPr/>
        <a:lstStyle/>
        <a:p>
          <a:endParaRPr lang="zh-CN" altLang="en-US"/>
        </a:p>
      </dgm:t>
    </dgm:pt>
    <dgm:pt modelId="{EC6ED156-8DCD-4817-AD21-FE3D6BF27274}" type="pres">
      <dgm:prSet presAssocID="{CAF277EF-4250-4DF6-B34C-9BF5D909EFD1}" presName="parTrans" presStyleLbl="bgSibTrans2D1" presStyleIdx="2" presStyleCnt="3"/>
      <dgm:spPr/>
      <dgm:t>
        <a:bodyPr/>
        <a:lstStyle/>
        <a:p>
          <a:endParaRPr lang="zh-CN" altLang="en-US"/>
        </a:p>
      </dgm:t>
    </dgm:pt>
    <dgm:pt modelId="{E63C0AEB-47AF-47F8-9FB3-B8465121E12E}" type="pres">
      <dgm:prSet presAssocID="{3A671254-B537-4F01-B7F8-D946651E5A4C}" presName="node" presStyleLbl="node1" presStyleIdx="2" presStyleCnt="3">
        <dgm:presLayoutVars>
          <dgm:bulletEnabled val="1"/>
        </dgm:presLayoutVars>
      </dgm:prSet>
      <dgm:spPr/>
      <dgm:t>
        <a:bodyPr/>
        <a:lstStyle/>
        <a:p>
          <a:endParaRPr lang="zh-CN" altLang="en-US"/>
        </a:p>
      </dgm:t>
    </dgm:pt>
  </dgm:ptLst>
  <dgm:cxnLst>
    <dgm:cxn modelId="{253A816C-349F-429D-9E8B-0D67E1E8AB6F}" type="presOf" srcId="{F8B5F588-5B0D-48F4-94AF-9B482E1615C5}" destId="{5387BFB3-DB8F-41E9-860B-AB60BAFCDCE9}" srcOrd="0" destOrd="0" presId="urn:microsoft.com/office/officeart/2005/8/layout/radial4"/>
    <dgm:cxn modelId="{FE3F016E-9360-4027-84F7-ACB2FD00459D}" srcId="{D67D9268-6EB3-4089-8A83-AD40F57008FB}" destId="{A18601BF-905B-4213-9BF0-51BA91B6D3B5}" srcOrd="1" destOrd="0" parTransId="{68ED671F-F33F-436F-9D23-408FB801D3FA}" sibTransId="{AD847773-C7BA-434E-A34C-AB1E881F77FA}"/>
    <dgm:cxn modelId="{F840C7F1-9D95-4F6B-9451-F87E829DBAE5}" srcId="{D67D9268-6EB3-4089-8A83-AD40F57008FB}" destId="{3A671254-B537-4F01-B7F8-D946651E5A4C}" srcOrd="2" destOrd="0" parTransId="{CAF277EF-4250-4DF6-B34C-9BF5D909EFD1}" sibTransId="{9D44430F-2FC0-43BD-951B-29C7FB6B181E}"/>
    <dgm:cxn modelId="{8D5CD146-055A-4F3A-96F2-805EF4E2EF44}" type="presOf" srcId="{3A671254-B537-4F01-B7F8-D946651E5A4C}" destId="{E63C0AEB-47AF-47F8-9FB3-B8465121E12E}" srcOrd="0" destOrd="0" presId="urn:microsoft.com/office/officeart/2005/8/layout/radial4"/>
    <dgm:cxn modelId="{5E520AF1-791D-4BCE-8B65-132F2083E4B8}" srcId="{D67D9268-6EB3-4089-8A83-AD40F57008FB}" destId="{EF11BE68-8191-47B2-9FC8-14B4B3B42A7B}" srcOrd="0" destOrd="0" parTransId="{F8B5F588-5B0D-48F4-94AF-9B482E1615C5}" sibTransId="{2B2D19B2-CA00-4762-B003-44AE7067F751}"/>
    <dgm:cxn modelId="{AA3115E5-1016-47EC-9148-024F62490646}" type="presOf" srcId="{4ED9848B-85CF-4921-8944-76C778FAC782}" destId="{17FB62B9-3CE6-452C-888A-620695ABBB0D}" srcOrd="0" destOrd="0" presId="urn:microsoft.com/office/officeart/2005/8/layout/radial4"/>
    <dgm:cxn modelId="{1C917543-7251-45F0-91FB-DA1C810D9C44}" type="presOf" srcId="{CAF277EF-4250-4DF6-B34C-9BF5D909EFD1}" destId="{EC6ED156-8DCD-4817-AD21-FE3D6BF27274}" srcOrd="0" destOrd="0" presId="urn:microsoft.com/office/officeart/2005/8/layout/radial4"/>
    <dgm:cxn modelId="{3DB471E4-A485-44EB-960F-7F23E3A64C8E}" type="presOf" srcId="{68ED671F-F33F-436F-9D23-408FB801D3FA}" destId="{4C30F28A-1785-455B-AD13-C413D55D6E0E}" srcOrd="0" destOrd="0" presId="urn:microsoft.com/office/officeart/2005/8/layout/radial4"/>
    <dgm:cxn modelId="{5EB7A5C6-3293-4619-B316-3EC9F29C22A0}" type="presOf" srcId="{EF11BE68-8191-47B2-9FC8-14B4B3B42A7B}" destId="{EED3671D-1D82-4953-9C12-88A49241A2A0}" srcOrd="0" destOrd="0" presId="urn:microsoft.com/office/officeart/2005/8/layout/radial4"/>
    <dgm:cxn modelId="{20DD0C1B-7393-4922-AFD2-64792E291F1E}" type="presOf" srcId="{A18601BF-905B-4213-9BF0-51BA91B6D3B5}" destId="{560EE7C3-E90A-444A-A1A4-6C789BB64D18}" srcOrd="0" destOrd="0" presId="urn:microsoft.com/office/officeart/2005/8/layout/radial4"/>
    <dgm:cxn modelId="{96BF7812-A772-4AFB-91D9-F375D98433F9}" type="presOf" srcId="{D67D9268-6EB3-4089-8A83-AD40F57008FB}" destId="{86189C2F-ABE8-4A03-884B-46F3FDB8FAF3}" srcOrd="0" destOrd="0" presId="urn:microsoft.com/office/officeart/2005/8/layout/radial4"/>
    <dgm:cxn modelId="{E9F27F6C-345F-43C5-BA9D-A1E8957FDF21}" srcId="{4ED9848B-85CF-4921-8944-76C778FAC782}" destId="{D67D9268-6EB3-4089-8A83-AD40F57008FB}" srcOrd="0" destOrd="0" parTransId="{C12C2C83-40B6-4CE9-891F-526242C8870F}" sibTransId="{6F243272-B008-4B99-9D94-6E2B510B1826}"/>
    <dgm:cxn modelId="{F7CB265D-7885-476F-B5DA-15C34097AEFE}" type="presParOf" srcId="{17FB62B9-3CE6-452C-888A-620695ABBB0D}" destId="{86189C2F-ABE8-4A03-884B-46F3FDB8FAF3}" srcOrd="0" destOrd="0" presId="urn:microsoft.com/office/officeart/2005/8/layout/radial4"/>
    <dgm:cxn modelId="{BF886E83-10D6-4CDA-BA98-173AFF70F1B4}" type="presParOf" srcId="{17FB62B9-3CE6-452C-888A-620695ABBB0D}" destId="{5387BFB3-DB8F-41E9-860B-AB60BAFCDCE9}" srcOrd="1" destOrd="0" presId="urn:microsoft.com/office/officeart/2005/8/layout/radial4"/>
    <dgm:cxn modelId="{2CA59E92-A48D-4CB5-8310-CADC308E8634}" type="presParOf" srcId="{17FB62B9-3CE6-452C-888A-620695ABBB0D}" destId="{EED3671D-1D82-4953-9C12-88A49241A2A0}" srcOrd="2" destOrd="0" presId="urn:microsoft.com/office/officeart/2005/8/layout/radial4"/>
    <dgm:cxn modelId="{235468E7-AD7A-436B-8E21-C56EEE891307}" type="presParOf" srcId="{17FB62B9-3CE6-452C-888A-620695ABBB0D}" destId="{4C30F28A-1785-455B-AD13-C413D55D6E0E}" srcOrd="3" destOrd="0" presId="urn:microsoft.com/office/officeart/2005/8/layout/radial4"/>
    <dgm:cxn modelId="{57C29AC6-5E5B-4A5E-905A-E0E8CAA8C605}" type="presParOf" srcId="{17FB62B9-3CE6-452C-888A-620695ABBB0D}" destId="{560EE7C3-E90A-444A-A1A4-6C789BB64D18}" srcOrd="4" destOrd="0" presId="urn:microsoft.com/office/officeart/2005/8/layout/radial4"/>
    <dgm:cxn modelId="{AB12843F-ED6E-4424-9416-D0CA1D73A565}" type="presParOf" srcId="{17FB62B9-3CE6-452C-888A-620695ABBB0D}" destId="{EC6ED156-8DCD-4817-AD21-FE3D6BF27274}" srcOrd="5" destOrd="0" presId="urn:microsoft.com/office/officeart/2005/8/layout/radial4"/>
    <dgm:cxn modelId="{30136098-2888-44BD-A1E9-613EC9D68A02}" type="presParOf" srcId="{17FB62B9-3CE6-452C-888A-620695ABBB0D}" destId="{E63C0AEB-47AF-47F8-9FB3-B8465121E12E}" srcOrd="6"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33940-8C75-45F8-8B90-A69DCFDF80CA}" type="doc">
      <dgm:prSet loTypeId="urn:microsoft.com/office/officeart/2005/8/layout/hProcess9" loCatId="process" qsTypeId="urn:microsoft.com/office/officeart/2005/8/quickstyle/simple1" qsCatId="simple" csTypeId="urn:microsoft.com/office/officeart/2005/8/colors/accent2_2" csCatId="accent2" phldr="1"/>
      <dgm:spPr/>
    </dgm:pt>
    <dgm:pt modelId="{7015D738-C64D-4A62-B543-0E7E34E25538}">
      <dgm:prSet phldrT="[文本]" custT="1"/>
      <dgm:spPr>
        <a:solidFill>
          <a:srgbClr val="0070C0"/>
        </a:solidFill>
      </dgm:spPr>
      <dgm:t>
        <a:bodyPr/>
        <a:lstStyle/>
        <a:p>
          <a:r>
            <a:rPr lang="zh-CN" altLang="en-US" sz="3200" dirty="0" smtClean="0"/>
            <a:t>精确的成本核算</a:t>
          </a:r>
          <a:endParaRPr lang="zh-CN" altLang="en-US" sz="3200" dirty="0"/>
        </a:p>
      </dgm:t>
    </dgm:pt>
    <dgm:pt modelId="{0B34CDD7-468F-4801-9B92-07D7BA2F6E77}" cxnId="{5FDBE96F-EB2A-4BF9-B0B5-7164CCFF9521}" type="parTrans">
      <dgm:prSet/>
      <dgm:spPr/>
      <dgm:t>
        <a:bodyPr/>
        <a:lstStyle/>
        <a:p>
          <a:endParaRPr lang="zh-CN" altLang="en-US"/>
        </a:p>
      </dgm:t>
    </dgm:pt>
    <dgm:pt modelId="{2A7C16E0-A078-4101-B4D4-67551E20D26E}" cxnId="{5FDBE96F-EB2A-4BF9-B0B5-7164CCFF9521}" type="sibTrans">
      <dgm:prSet/>
      <dgm:spPr/>
      <dgm:t>
        <a:bodyPr/>
        <a:lstStyle/>
        <a:p>
          <a:endParaRPr lang="zh-CN" altLang="en-US"/>
        </a:p>
      </dgm:t>
    </dgm:pt>
    <dgm:pt modelId="{CE8E9A7B-048B-4F56-930B-5DE74D099E4F}">
      <dgm:prSet phldrT="[文本]" custT="1"/>
      <dgm:spPr/>
      <dgm:t>
        <a:bodyPr/>
        <a:lstStyle/>
        <a:p>
          <a:r>
            <a:rPr lang="zh-CN" altLang="en-US" sz="3200" dirty="0" smtClean="0"/>
            <a:t>准确的销售额统计</a:t>
          </a:r>
          <a:endParaRPr lang="zh-CN" altLang="en-US" sz="3200" dirty="0"/>
        </a:p>
      </dgm:t>
    </dgm:pt>
    <dgm:pt modelId="{4E779F26-7129-490D-BBD3-42DC02DAAA5A}" cxnId="{2C04718C-32F4-4582-B551-E4173EA6F89D}" type="parTrans">
      <dgm:prSet/>
      <dgm:spPr/>
      <dgm:t>
        <a:bodyPr/>
        <a:lstStyle/>
        <a:p>
          <a:endParaRPr lang="zh-CN" altLang="en-US"/>
        </a:p>
      </dgm:t>
    </dgm:pt>
    <dgm:pt modelId="{6323A2EF-A857-41D9-929C-8DA3D83E4680}" cxnId="{2C04718C-32F4-4582-B551-E4173EA6F89D}" type="sibTrans">
      <dgm:prSet/>
      <dgm:spPr/>
      <dgm:t>
        <a:bodyPr/>
        <a:lstStyle/>
        <a:p>
          <a:endParaRPr lang="zh-CN" altLang="en-US"/>
        </a:p>
      </dgm:t>
    </dgm:pt>
    <dgm:pt modelId="{B2CB311A-F92D-40FC-A2AF-C04B7F696750}">
      <dgm:prSet phldrT="[文本]" custT="1"/>
      <dgm:spPr>
        <a:solidFill>
          <a:srgbClr val="7030A0"/>
        </a:solidFill>
      </dgm:spPr>
      <dgm:t>
        <a:bodyPr/>
        <a:lstStyle/>
        <a:p>
          <a:r>
            <a:rPr lang="zh-CN" altLang="en-US" sz="3200" dirty="0" smtClean="0"/>
            <a:t>企业真正毛利数据</a:t>
          </a:r>
          <a:endParaRPr lang="zh-CN" altLang="en-US" sz="3200" dirty="0"/>
        </a:p>
      </dgm:t>
    </dgm:pt>
    <dgm:pt modelId="{DD418F3E-FDC2-40A6-81AC-477E75D717BB}" cxnId="{770E65C4-A29D-487F-8F20-F4FEBAECF1C4}" type="parTrans">
      <dgm:prSet/>
      <dgm:spPr/>
      <dgm:t>
        <a:bodyPr/>
        <a:lstStyle/>
        <a:p>
          <a:endParaRPr lang="zh-CN" altLang="en-US"/>
        </a:p>
      </dgm:t>
    </dgm:pt>
    <dgm:pt modelId="{2647C945-20A8-4159-BEC7-1E5B95B67660}" cxnId="{770E65C4-A29D-487F-8F20-F4FEBAECF1C4}" type="sibTrans">
      <dgm:prSet/>
      <dgm:spPr/>
      <dgm:t>
        <a:bodyPr/>
        <a:lstStyle/>
        <a:p>
          <a:endParaRPr lang="zh-CN" altLang="en-US"/>
        </a:p>
      </dgm:t>
    </dgm:pt>
    <dgm:pt modelId="{8F3D6D09-C9B3-4382-A3B2-5B77194EFD89}" type="pres">
      <dgm:prSet presAssocID="{1E333940-8C75-45F8-8B90-A69DCFDF80CA}" presName="CompostProcess" presStyleCnt="0">
        <dgm:presLayoutVars>
          <dgm:dir/>
          <dgm:resizeHandles val="exact"/>
        </dgm:presLayoutVars>
      </dgm:prSet>
      <dgm:spPr/>
    </dgm:pt>
    <dgm:pt modelId="{482BA971-2FE6-48C6-81E1-3A7D8009D995}" type="pres">
      <dgm:prSet presAssocID="{1E333940-8C75-45F8-8B90-A69DCFDF80CA}" presName="arrow" presStyleLbl="bgShp" presStyleIdx="0" presStyleCnt="1"/>
      <dgm:spPr/>
    </dgm:pt>
    <dgm:pt modelId="{9270D109-D8BF-4E64-BF92-1A0540971053}" type="pres">
      <dgm:prSet presAssocID="{1E333940-8C75-45F8-8B90-A69DCFDF80CA}" presName="linearProcess" presStyleCnt="0"/>
      <dgm:spPr/>
    </dgm:pt>
    <dgm:pt modelId="{48240AD9-D245-4650-9464-A2EAD8F3BFE8}" type="pres">
      <dgm:prSet presAssocID="{7015D738-C64D-4A62-B543-0E7E34E25538}" presName="textNode" presStyleLbl="node1" presStyleIdx="0" presStyleCnt="3" custLinFactNeighborX="73268">
        <dgm:presLayoutVars>
          <dgm:bulletEnabled val="1"/>
        </dgm:presLayoutVars>
      </dgm:prSet>
      <dgm:spPr/>
      <dgm:t>
        <a:bodyPr/>
        <a:lstStyle/>
        <a:p>
          <a:endParaRPr lang="zh-CN" altLang="en-US"/>
        </a:p>
      </dgm:t>
    </dgm:pt>
    <dgm:pt modelId="{C245FC31-DE53-47DC-86C3-D643E3BE61AA}" type="pres">
      <dgm:prSet presAssocID="{2A7C16E0-A078-4101-B4D4-67551E20D26E}" presName="sibTrans" presStyleCnt="0"/>
      <dgm:spPr/>
    </dgm:pt>
    <dgm:pt modelId="{35500C58-47CA-414E-8EAD-7A5814B3C723}" type="pres">
      <dgm:prSet presAssocID="{CE8E9A7B-048B-4F56-930B-5DE74D099E4F}" presName="textNode" presStyleLbl="node1" presStyleIdx="1" presStyleCnt="3">
        <dgm:presLayoutVars>
          <dgm:bulletEnabled val="1"/>
        </dgm:presLayoutVars>
      </dgm:prSet>
      <dgm:spPr/>
      <dgm:t>
        <a:bodyPr/>
        <a:lstStyle/>
        <a:p>
          <a:endParaRPr lang="zh-CN" altLang="en-US"/>
        </a:p>
      </dgm:t>
    </dgm:pt>
    <dgm:pt modelId="{C3033E4D-D72D-4154-BFE2-4F0EE4D8BB86}" type="pres">
      <dgm:prSet presAssocID="{6323A2EF-A857-41D9-929C-8DA3D83E4680}" presName="sibTrans" presStyleCnt="0"/>
      <dgm:spPr/>
    </dgm:pt>
    <dgm:pt modelId="{C512BCB2-F385-4A4E-A54A-1041145646FD}" type="pres">
      <dgm:prSet presAssocID="{B2CB311A-F92D-40FC-A2AF-C04B7F696750}" presName="textNode" presStyleLbl="node1" presStyleIdx="2" presStyleCnt="3" custLinFactNeighborX="-73267">
        <dgm:presLayoutVars>
          <dgm:bulletEnabled val="1"/>
        </dgm:presLayoutVars>
      </dgm:prSet>
      <dgm:spPr/>
      <dgm:t>
        <a:bodyPr/>
        <a:lstStyle/>
        <a:p>
          <a:endParaRPr lang="zh-CN" altLang="en-US"/>
        </a:p>
      </dgm:t>
    </dgm:pt>
  </dgm:ptLst>
  <dgm:cxnLst>
    <dgm:cxn modelId="{C08B5C89-D5A0-41FE-8F53-1E3A07EAEDB8}" type="presOf" srcId="{B2CB311A-F92D-40FC-A2AF-C04B7F696750}" destId="{C512BCB2-F385-4A4E-A54A-1041145646FD}" srcOrd="0" destOrd="0" presId="urn:microsoft.com/office/officeart/2005/8/layout/hProcess9"/>
    <dgm:cxn modelId="{2C04718C-32F4-4582-B551-E4173EA6F89D}" srcId="{1E333940-8C75-45F8-8B90-A69DCFDF80CA}" destId="{CE8E9A7B-048B-4F56-930B-5DE74D099E4F}" srcOrd="1" destOrd="0" parTransId="{4E779F26-7129-490D-BBD3-42DC02DAAA5A}" sibTransId="{6323A2EF-A857-41D9-929C-8DA3D83E4680}"/>
    <dgm:cxn modelId="{279C41EB-7905-426E-94D8-AC3EF8CD6284}" type="presOf" srcId="{1E333940-8C75-45F8-8B90-A69DCFDF80CA}" destId="{8F3D6D09-C9B3-4382-A3B2-5B77194EFD89}" srcOrd="0" destOrd="0" presId="urn:microsoft.com/office/officeart/2005/8/layout/hProcess9"/>
    <dgm:cxn modelId="{05D2A47C-F813-4315-BEDB-0DF7FE900B9E}" type="presOf" srcId="{7015D738-C64D-4A62-B543-0E7E34E25538}" destId="{48240AD9-D245-4650-9464-A2EAD8F3BFE8}" srcOrd="0" destOrd="0" presId="urn:microsoft.com/office/officeart/2005/8/layout/hProcess9"/>
    <dgm:cxn modelId="{770E65C4-A29D-487F-8F20-F4FEBAECF1C4}" srcId="{1E333940-8C75-45F8-8B90-A69DCFDF80CA}" destId="{B2CB311A-F92D-40FC-A2AF-C04B7F696750}" srcOrd="2" destOrd="0" parTransId="{DD418F3E-FDC2-40A6-81AC-477E75D717BB}" sibTransId="{2647C945-20A8-4159-BEC7-1E5B95B67660}"/>
    <dgm:cxn modelId="{5FDBE96F-EB2A-4BF9-B0B5-7164CCFF9521}" srcId="{1E333940-8C75-45F8-8B90-A69DCFDF80CA}" destId="{7015D738-C64D-4A62-B543-0E7E34E25538}" srcOrd="0" destOrd="0" parTransId="{0B34CDD7-468F-4801-9B92-07D7BA2F6E77}" sibTransId="{2A7C16E0-A078-4101-B4D4-67551E20D26E}"/>
    <dgm:cxn modelId="{CADD6BA2-9450-40C1-83F3-ABFE3C999E19}" type="presOf" srcId="{CE8E9A7B-048B-4F56-930B-5DE74D099E4F}" destId="{35500C58-47CA-414E-8EAD-7A5814B3C723}" srcOrd="0" destOrd="0" presId="urn:microsoft.com/office/officeart/2005/8/layout/hProcess9"/>
    <dgm:cxn modelId="{3C1913F5-3B73-4E01-A04C-FBD0AA2CB123}" type="presParOf" srcId="{8F3D6D09-C9B3-4382-A3B2-5B77194EFD89}" destId="{482BA971-2FE6-48C6-81E1-3A7D8009D995}" srcOrd="0" destOrd="0" presId="urn:microsoft.com/office/officeart/2005/8/layout/hProcess9"/>
    <dgm:cxn modelId="{C76A49F1-3369-4DD8-B55C-D4F0E8F96D7C}" type="presParOf" srcId="{8F3D6D09-C9B3-4382-A3B2-5B77194EFD89}" destId="{9270D109-D8BF-4E64-BF92-1A0540971053}" srcOrd="1" destOrd="0" presId="urn:microsoft.com/office/officeart/2005/8/layout/hProcess9"/>
    <dgm:cxn modelId="{9DEABEFC-2322-4672-BA52-BBB08A90BC0E}" type="presParOf" srcId="{9270D109-D8BF-4E64-BF92-1A0540971053}" destId="{48240AD9-D245-4650-9464-A2EAD8F3BFE8}" srcOrd="0" destOrd="0" presId="urn:microsoft.com/office/officeart/2005/8/layout/hProcess9"/>
    <dgm:cxn modelId="{E0231001-70B8-42F8-ABAA-AA97450AB354}" type="presParOf" srcId="{9270D109-D8BF-4E64-BF92-1A0540971053}" destId="{C245FC31-DE53-47DC-86C3-D643E3BE61AA}" srcOrd="1" destOrd="0" presId="urn:microsoft.com/office/officeart/2005/8/layout/hProcess9"/>
    <dgm:cxn modelId="{F9A7F847-4970-4DC7-AE3B-AADF20DFED8D}" type="presParOf" srcId="{9270D109-D8BF-4E64-BF92-1A0540971053}" destId="{35500C58-47CA-414E-8EAD-7A5814B3C723}" srcOrd="2" destOrd="0" presId="urn:microsoft.com/office/officeart/2005/8/layout/hProcess9"/>
    <dgm:cxn modelId="{B2246F94-A870-4E8F-88F1-25FC0CF1BFAB}" type="presParOf" srcId="{9270D109-D8BF-4E64-BF92-1A0540971053}" destId="{C3033E4D-D72D-4154-BFE2-4F0EE4D8BB86}" srcOrd="3" destOrd="0" presId="urn:microsoft.com/office/officeart/2005/8/layout/hProcess9"/>
    <dgm:cxn modelId="{30ABEA08-E5FF-4508-9CFA-1FB0D0EA7601}" type="presParOf" srcId="{9270D109-D8BF-4E64-BF92-1A0540971053}" destId="{C512BCB2-F385-4A4E-A54A-1041145646F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86189C2F-ABE8-4A03-884B-46F3FDB8FAF3}">
      <dsp:nvSpPr>
        <dsp:cNvPr id="3" name="椭圆 2"/>
        <dsp:cNvSpPr/>
      </dsp:nvSpPr>
      <dsp:spPr bwMode="white">
        <a:xfrm>
          <a:off x="2120090" y="2208180"/>
          <a:ext cx="1855820" cy="1855820"/>
        </a:xfrm>
        <a:prstGeom prst="ellipse">
          <a:avLst/>
        </a:prstGeom>
        <a:solidFill>
          <a:srgbClr val="C00000"/>
        </a:solidFill>
      </dsp:spPr>
      <dsp:style>
        <a:lnRef idx="2">
          <a:schemeClr val="lt1"/>
        </a:lnRef>
        <a:fillRef idx="1">
          <a:schemeClr val="accent2"/>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dirty="0" smtClean="0"/>
            <a:t>成本重结转（</a:t>
          </a:r>
          <a:r>
            <a:rPr lang="en-US" altLang="zh-CN" dirty="0" smtClean="0"/>
            <a:t>CDE V3</a:t>
          </a:r>
          <a:r>
            <a:rPr lang="zh-CN" altLang="en-US" dirty="0" smtClean="0"/>
            <a:t>内核）</a:t>
          </a:r>
          <a:endParaRPr lang="zh-CN" altLang="en-US" dirty="0"/>
        </a:p>
      </dsp:txBody>
      <dsp:txXfrm>
        <a:off x="2120090" y="2208180"/>
        <a:ext cx="1855820" cy="1855820"/>
      </dsp:txXfrm>
    </dsp:sp>
    <dsp:sp modelId="{5387BFB3-DB8F-41E9-860B-AB60BAFCDCE9}">
      <dsp:nvSpPr>
        <dsp:cNvPr id="4" name="左箭头 3"/>
        <dsp:cNvSpPr/>
      </dsp:nvSpPr>
      <dsp:spPr bwMode="white">
        <a:xfrm rot="12899999">
          <a:off x="962168" y="1908375"/>
          <a:ext cx="1420306" cy="528909"/>
        </a:xfrm>
        <a:prstGeom prst="lef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rot="12899999">
        <a:off x="962168" y="1908375"/>
        <a:ext cx="1420306" cy="528909"/>
      </dsp:txXfrm>
    </dsp:sp>
    <dsp:sp modelId="{EED3671D-1D82-4953-9C12-88A49241A2A0}">
      <dsp:nvSpPr>
        <dsp:cNvPr id="5" name="圆角矩形 4"/>
        <dsp:cNvSpPr/>
      </dsp:nvSpPr>
      <dsp:spPr bwMode="white">
        <a:xfrm>
          <a:off x="175226" y="1036584"/>
          <a:ext cx="1763029" cy="1410423"/>
        </a:xfrm>
        <a:prstGeom prst="roundRect">
          <a:avLst>
            <a:gd name="adj" fmla="val 10000"/>
          </a:avLst>
        </a:prstGeom>
        <a:solidFill>
          <a:srgbClr val="00B050"/>
        </a:solidFill>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先销后进</a:t>
          </a:r>
          <a:endParaRPr lang="zh-CN" altLang="en-US" sz="3200" dirty="0"/>
        </a:p>
      </dsp:txBody>
      <dsp:txXfrm>
        <a:off x="175226" y="1036584"/>
        <a:ext cx="1763029" cy="1410423"/>
      </dsp:txXfrm>
    </dsp:sp>
    <dsp:sp modelId="{4C30F28A-1785-455B-AD13-C413D55D6E0E}">
      <dsp:nvSpPr>
        <dsp:cNvPr id="6" name="左箭头 5"/>
        <dsp:cNvSpPr/>
      </dsp:nvSpPr>
      <dsp:spPr bwMode="white">
        <a:xfrm rot="16199999">
          <a:off x="2337847" y="1192242"/>
          <a:ext cx="1420306" cy="528909"/>
        </a:xfrm>
        <a:prstGeom prst="lef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rot="16199999">
        <a:off x="2337847" y="1192242"/>
        <a:ext cx="1420306" cy="528909"/>
      </dsp:txXfrm>
    </dsp:sp>
    <dsp:sp modelId="{560EE7C3-E90A-444A-A1A4-6C789BB64D18}">
      <dsp:nvSpPr>
        <dsp:cNvPr id="7" name="圆角矩形 6"/>
        <dsp:cNvSpPr/>
      </dsp:nvSpPr>
      <dsp:spPr bwMode="white">
        <a:xfrm>
          <a:off x="2166486" y="0"/>
          <a:ext cx="1763029" cy="1410423"/>
        </a:xfrm>
        <a:prstGeom prst="roundRect">
          <a:avLst>
            <a:gd name="adj" fmla="val 10000"/>
          </a:avLst>
        </a:prstGeom>
        <a:solidFill>
          <a:srgbClr val="0070C0"/>
        </a:solidFill>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断网上传滞后</a:t>
          </a:r>
          <a:endParaRPr lang="zh-CN" altLang="en-US" sz="3200" dirty="0"/>
        </a:p>
      </dsp:txBody>
      <dsp:txXfrm>
        <a:off x="2166486" y="0"/>
        <a:ext cx="1763029" cy="1410423"/>
      </dsp:txXfrm>
    </dsp:sp>
    <dsp:sp modelId="{EC6ED156-8DCD-4817-AD21-FE3D6BF27274}">
      <dsp:nvSpPr>
        <dsp:cNvPr id="8" name="左箭头 7"/>
        <dsp:cNvSpPr/>
      </dsp:nvSpPr>
      <dsp:spPr bwMode="white">
        <a:xfrm rot="-2099999">
          <a:off x="3713526" y="1908375"/>
          <a:ext cx="1420306" cy="528909"/>
        </a:xfrm>
        <a:prstGeom prst="leftArrow">
          <a:avLst>
            <a:gd name="adj1" fmla="val 60000"/>
            <a:gd name="adj2" fmla="val 50000"/>
          </a:avLst>
        </a:prstGeom>
      </dsp:spPr>
      <dsp:style>
        <a:lnRef idx="0">
          <a:schemeClr val="accent2">
            <a:tint val="60000"/>
          </a:schemeClr>
        </a:lnRef>
        <a:fillRef idx="1">
          <a:schemeClr val="accent2">
            <a:tint val="60000"/>
          </a:schemeClr>
        </a:fillRef>
        <a:effectRef idx="0">
          <a:scrgbClr r="0" g="0" b="0"/>
        </a:effectRef>
        <a:fontRef idx="minor">
          <a:schemeClr val="lt1"/>
        </a:fontRef>
      </dsp:style>
      <dsp:txXfrm rot="-2099999">
        <a:off x="3713526" y="1908375"/>
        <a:ext cx="1420306" cy="528909"/>
      </dsp:txXfrm>
    </dsp:sp>
    <dsp:sp modelId="{E63C0AEB-47AF-47F8-9FB3-B8465121E12E}">
      <dsp:nvSpPr>
        <dsp:cNvPr id="9" name="圆角矩形 8"/>
        <dsp:cNvSpPr/>
      </dsp:nvSpPr>
      <dsp:spPr bwMode="white">
        <a:xfrm>
          <a:off x="4157745" y="1036584"/>
          <a:ext cx="1763029" cy="1410423"/>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各种异常操作</a:t>
          </a:r>
          <a:endParaRPr lang="zh-CN" altLang="en-US" sz="3200" dirty="0"/>
        </a:p>
      </dsp:txBody>
      <dsp:txXfrm>
        <a:off x="4157745" y="1036584"/>
        <a:ext cx="1763029" cy="1410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72808" cy="4120232"/>
        <a:chOff x="0" y="0"/>
        <a:chExt cx="7272808" cy="4120232"/>
      </a:xfrm>
    </dsp:grpSpPr>
    <dsp:sp modelId="{482BA971-2FE6-48C6-81E1-3A7D8009D995}">
      <dsp:nvSpPr>
        <dsp:cNvPr id="3" name="右箭头 2"/>
        <dsp:cNvSpPr/>
      </dsp:nvSpPr>
      <dsp:spPr bwMode="white">
        <a:xfrm>
          <a:off x="545461" y="0"/>
          <a:ext cx="6181887" cy="4120232"/>
        </a:xfrm>
        <a:prstGeom prst="rightArrow">
          <a:avLst/>
        </a:prstGeom>
      </dsp:spPr>
      <dsp:style>
        <a:lnRef idx="0">
          <a:schemeClr val="accent2"/>
        </a:lnRef>
        <a:fillRef idx="1">
          <a:schemeClr val="accent2">
            <a:tint val="40000"/>
          </a:schemeClr>
        </a:fillRef>
        <a:effectRef idx="0">
          <a:scrgbClr r="0" g="0" b="0"/>
        </a:effectRef>
        <a:fontRef idx="minor"/>
      </dsp:style>
      <dsp:txXfrm>
        <a:off x="545461" y="0"/>
        <a:ext cx="6181887" cy="4120232"/>
      </dsp:txXfrm>
    </dsp:sp>
    <dsp:sp modelId="{48240AD9-D245-4650-9464-A2EAD8F3BFE8}">
      <dsp:nvSpPr>
        <dsp:cNvPr id="4" name="圆角矩形 3"/>
        <dsp:cNvSpPr/>
      </dsp:nvSpPr>
      <dsp:spPr bwMode="white">
        <a:xfrm>
          <a:off x="266432" y="1236070"/>
          <a:ext cx="2181842" cy="1648093"/>
        </a:xfrm>
        <a:prstGeom prst="roundRect">
          <a:avLst/>
        </a:prstGeom>
        <a:solidFill>
          <a:srgbClr val="0070C0"/>
        </a:solidFill>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精确的成本核算</a:t>
          </a:r>
          <a:endParaRPr lang="zh-CN" altLang="en-US" sz="3200" dirty="0"/>
        </a:p>
      </dsp:txBody>
      <dsp:txXfrm>
        <a:off x="266432" y="1236070"/>
        <a:ext cx="2181842" cy="1648093"/>
      </dsp:txXfrm>
    </dsp:sp>
    <dsp:sp modelId="{35500C58-47CA-414E-8EAD-7A5814B3C723}">
      <dsp:nvSpPr>
        <dsp:cNvPr id="5" name="圆角矩形 4"/>
        <dsp:cNvSpPr/>
      </dsp:nvSpPr>
      <dsp:spPr bwMode="white">
        <a:xfrm>
          <a:off x="2545483" y="1236070"/>
          <a:ext cx="2181842" cy="1648093"/>
        </a:xfrm>
        <a:prstGeom prst="roundRect">
          <a:avLst/>
        </a:prstGeom>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准确的销售额统计</a:t>
          </a:r>
          <a:endParaRPr lang="zh-CN" altLang="en-US" sz="3200" dirty="0"/>
        </a:p>
      </dsp:txBody>
      <dsp:txXfrm>
        <a:off x="2545483" y="1236070"/>
        <a:ext cx="2181842" cy="1648093"/>
      </dsp:txXfrm>
    </dsp:sp>
    <dsp:sp modelId="{C512BCB2-F385-4A4E-A54A-1041145646FD}">
      <dsp:nvSpPr>
        <dsp:cNvPr id="6" name="圆角矩形 5"/>
        <dsp:cNvSpPr/>
      </dsp:nvSpPr>
      <dsp:spPr bwMode="white">
        <a:xfrm>
          <a:off x="4824537" y="1236070"/>
          <a:ext cx="2181842" cy="1648093"/>
        </a:xfrm>
        <a:prstGeom prst="roundRect">
          <a:avLst/>
        </a:prstGeom>
        <a:solidFill>
          <a:srgbClr val="7030A0"/>
        </a:solidFill>
      </dsp:spPr>
      <dsp:style>
        <a:lnRef idx="2">
          <a:schemeClr val="lt1"/>
        </a:lnRef>
        <a:fillRef idx="1">
          <a:schemeClr val="accent2"/>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200" dirty="0" smtClean="0"/>
            <a:t>企业真正毛利数据</a:t>
          </a:r>
          <a:endParaRPr lang="zh-CN" altLang="en-US" sz="3200" dirty="0"/>
        </a:p>
      </dsp:txBody>
      <dsp:txXfrm>
        <a:off x="4824537" y="1236070"/>
        <a:ext cx="2181842" cy="164809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5BF7C6-27E1-4080-879E-AB649F71DFE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DE9A4F-46A7-4198-88FB-2BF234644677}"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B0669-0D52-4E07-9A1C-67AA17CAB5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605D2-AE68-4C3C-9076-A7B64E80563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fld id="{923385E2-4412-407D-A281-0A47BC7E9A12}" type="slidenum">
              <a:rPr lang="zh-CN" altLang="en-US" smtClean="0">
                <a:cs typeface="Arial" panose="020B0604020202020204" pitchFamily="34" charset="0"/>
              </a:rPr>
            </a:fld>
            <a:endParaRPr lang="zh-CN" altLang="en-US"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2250" y="914400"/>
            <a:ext cx="211455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8600" y="914400"/>
            <a:ext cx="6191250"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28600" y="914400"/>
            <a:ext cx="8229600" cy="5032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524000"/>
            <a:ext cx="4038600" cy="5029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524000"/>
            <a:ext cx="4038600" cy="5029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28600" y="609600"/>
            <a:ext cx="8610600" cy="5791200"/>
          </a:xfrm>
        </p:spPr>
        <p:txBody>
          <a:bodyPr/>
          <a:lstStyle>
            <a:lvl1pPr marL="457200" indent="-457200">
              <a:buFont typeface="Wingdings" panose="05000000000000000000" pitchFamily="2" charset="2"/>
              <a:buChar char="n"/>
              <a:defRPr sz="2400"/>
            </a:lvl1pPr>
            <a:lvl3pPr>
              <a:defRPr sz="1800"/>
            </a:lvl3pPr>
            <a:lvl4pPr>
              <a:defRPr sz="1600"/>
            </a:lvl4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p:txBody>
      </p:sp>
      <p:sp>
        <p:nvSpPr>
          <p:cNvPr id="5" name="标题 4"/>
          <p:cNvSpPr>
            <a:spLocks noGrp="1"/>
          </p:cNvSpPr>
          <p:nvPr>
            <p:ph type="title"/>
          </p:nvPr>
        </p:nvSpPr>
        <p:spPr>
          <a:xfrm>
            <a:off x="250824" y="0"/>
            <a:ext cx="8512175" cy="503238"/>
          </a:xfrm>
        </p:spPr>
        <p:txBody>
          <a:bodyPr/>
          <a:lstStyle>
            <a:lvl1pPr marL="0" indent="0">
              <a:buNone/>
              <a:defRPr sz="2800" b="0">
                <a:solidFill>
                  <a:schemeClr val="bg1"/>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524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5240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4" y="609600"/>
            <a:ext cx="85121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Rectangle 3"/>
          <p:cNvSpPr>
            <a:spLocks noGrp="1" noChangeArrowheads="1"/>
          </p:cNvSpPr>
          <p:nvPr>
            <p:ph type="body" idx="1"/>
          </p:nvPr>
        </p:nvSpPr>
        <p:spPr bwMode="auto">
          <a:xfrm>
            <a:off x="250824" y="1143000"/>
            <a:ext cx="8512175"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endParaRPr lang="zh-CN" altLang="en-US" dirty="0" smtClean="0"/>
          </a:p>
          <a:p>
            <a:pPr lvl="1"/>
            <a:endParaRPr lang="en-US" altLang="zh-CN" dirty="0" smtClean="0"/>
          </a:p>
        </p:txBody>
      </p:sp>
      <p:sp>
        <p:nvSpPr>
          <p:cNvPr id="4" name="矩形 3"/>
          <p:cNvSpPr/>
          <p:nvPr userDrawn="1"/>
        </p:nvSpPr>
        <p:spPr>
          <a:xfrm>
            <a:off x="250825" y="6453188"/>
            <a:ext cx="4572000" cy="254635"/>
          </a:xfrm>
          <a:prstGeom prst="rect">
            <a:avLst/>
          </a:prstGeom>
        </p:spPr>
        <p:txBody>
          <a:bodyPr>
            <a:spAutoFit/>
          </a:bodyPr>
          <a:lstStyle/>
          <a:p>
            <a:pPr>
              <a:defRPr/>
            </a:pP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版权所有 </a:t>
            </a: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000" b="1" dirty="0" smtClean="0">
                <a:solidFill>
                  <a:schemeClr val="tx1">
                    <a:lumMod val="65000"/>
                    <a:lumOff val="35000"/>
                  </a:schemeClr>
                </a:solidFill>
                <a:latin typeface="微软雅黑" panose="020B0503020204020204" pitchFamily="34" charset="-122"/>
                <a:ea typeface="微软雅黑" panose="020B0503020204020204" pitchFamily="34" charset="-122"/>
              </a:rPr>
              <a:t>2010-2013 </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深圳市思迅软件股份有限公司</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250825" y="6453188"/>
            <a:ext cx="851217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marL="533400" indent="-533400" algn="l" rtl="0" eaLnBrk="0" fontAlgn="base" hangingPunct="0">
        <a:spcBef>
          <a:spcPct val="0"/>
        </a:spcBef>
        <a:spcAft>
          <a:spcPct val="0"/>
        </a:spcAft>
        <a:buClr>
          <a:srgbClr val="1F497D"/>
        </a:buClr>
        <a:buFont typeface="Wingdings" panose="05000000000000000000" pitchFamily="2" charset="2"/>
        <a:buChar char="n"/>
        <a:defRPr sz="2400" b="1">
          <a:solidFill>
            <a:schemeClr val="tx2"/>
          </a:solidFill>
          <a:latin typeface="微软雅黑" panose="020B0503020204020204" pitchFamily="34" charset="-122"/>
          <a:ea typeface="微软雅黑" panose="020B0503020204020204" pitchFamily="34" charset="-122"/>
          <a:cs typeface="+mj-cs"/>
        </a:defRPr>
      </a:lvl1pPr>
      <a:lvl2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2pPr>
      <a:lvl3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3pPr>
      <a:lvl4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4pPr>
      <a:lvl5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5pPr>
      <a:lvl6pPr marL="9906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14478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19050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23622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9pPr>
    </p:titleStyle>
    <p:bodyStyle>
      <a:lvl1pPr marL="457200" indent="-457200" algn="l" rtl="0" eaLnBrk="0" fontAlgn="base" hangingPunct="0">
        <a:spcBef>
          <a:spcPct val="20000"/>
        </a:spcBef>
        <a:spcAft>
          <a:spcPct val="0"/>
        </a:spcAft>
        <a:buClr>
          <a:srgbClr val="1F497D"/>
        </a:buClr>
        <a:buFont typeface="Wingdings" panose="05000000000000000000" pitchFamily="2" charset="2"/>
        <a:buChar char="Ø"/>
        <a:defRPr sz="2000" b="1">
          <a:solidFill>
            <a:schemeClr val="tx1"/>
          </a:solidFill>
          <a:latin typeface="微软雅黑" panose="020B0503020204020204" pitchFamily="34" charset="-122"/>
          <a:ea typeface="微软雅黑" panose="020B0503020204020204" pitchFamily="34" charset="-122"/>
          <a:cs typeface="+mn-cs"/>
        </a:defRPr>
      </a:lvl1pPr>
      <a:lvl2pPr marL="838200" indent="-381000" algn="l" rtl="0" eaLnBrk="0" fontAlgn="base" hangingPunct="0">
        <a:spcBef>
          <a:spcPct val="20000"/>
        </a:spcBef>
        <a:spcAft>
          <a:spcPct val="0"/>
        </a:spcAft>
        <a:defRPr sz="2000">
          <a:solidFill>
            <a:schemeClr val="tx1"/>
          </a:solidFill>
          <a:latin typeface="+mn-lt"/>
          <a:ea typeface="+mn-ea"/>
        </a:defRPr>
      </a:lvl2pPr>
      <a:lvl3pPr marL="1371600" indent="-457200" algn="l" rtl="0" eaLnBrk="0" fontAlgn="base" hangingPunct="0">
        <a:spcBef>
          <a:spcPct val="20000"/>
        </a:spcBef>
        <a:spcAft>
          <a:spcPct val="0"/>
        </a:spcAft>
        <a:defRPr sz="2400">
          <a:solidFill>
            <a:schemeClr val="tx1"/>
          </a:solidFill>
          <a:latin typeface="+mn-lt"/>
          <a:ea typeface="+mj-ea"/>
        </a:defRPr>
      </a:lvl3pPr>
      <a:lvl4pPr marL="1752600" indent="-381000" algn="l" rtl="0" eaLnBrk="0" fontAlgn="base" hangingPunct="0">
        <a:spcBef>
          <a:spcPct val="20000"/>
        </a:spcBef>
        <a:spcAft>
          <a:spcPct val="0"/>
        </a:spcAft>
        <a:defRPr sz="2000">
          <a:solidFill>
            <a:schemeClr val="tx1"/>
          </a:solidFill>
          <a:latin typeface="+mn-lt"/>
          <a:ea typeface="+mj-ea"/>
        </a:defRPr>
      </a:lvl4pPr>
      <a:lvl5pPr marL="2209800" indent="-381000" algn="l" rtl="0" eaLnBrk="0" fontAlgn="base" hangingPunct="0">
        <a:spcBef>
          <a:spcPct val="20000"/>
        </a:spcBef>
        <a:spcAft>
          <a:spcPct val="0"/>
        </a:spcAft>
        <a:defRPr sz="2000">
          <a:solidFill>
            <a:schemeClr val="tx1"/>
          </a:solidFill>
          <a:latin typeface="+mn-lt"/>
          <a:ea typeface="+mj-ea"/>
        </a:defRPr>
      </a:lvl5pPr>
      <a:lvl6pPr marL="2667000" indent="-381000" algn="l" rtl="0" fontAlgn="base">
        <a:spcBef>
          <a:spcPct val="20000"/>
        </a:spcBef>
        <a:spcAft>
          <a:spcPct val="0"/>
        </a:spcAft>
        <a:defRPr sz="2000">
          <a:solidFill>
            <a:schemeClr val="tx1"/>
          </a:solidFill>
          <a:latin typeface="+mn-lt"/>
          <a:ea typeface="+mj-ea"/>
        </a:defRPr>
      </a:lvl6pPr>
      <a:lvl7pPr marL="3124200" indent="-381000" algn="l" rtl="0" fontAlgn="base">
        <a:spcBef>
          <a:spcPct val="20000"/>
        </a:spcBef>
        <a:spcAft>
          <a:spcPct val="0"/>
        </a:spcAft>
        <a:defRPr sz="2000">
          <a:solidFill>
            <a:schemeClr val="tx1"/>
          </a:solidFill>
          <a:latin typeface="+mn-lt"/>
          <a:ea typeface="+mj-ea"/>
        </a:defRPr>
      </a:lvl7pPr>
      <a:lvl8pPr marL="3581400" indent="-381000" algn="l" rtl="0" fontAlgn="base">
        <a:spcBef>
          <a:spcPct val="20000"/>
        </a:spcBef>
        <a:spcAft>
          <a:spcPct val="0"/>
        </a:spcAft>
        <a:defRPr sz="2000">
          <a:solidFill>
            <a:schemeClr val="tx1"/>
          </a:solidFill>
          <a:latin typeface="+mn-lt"/>
          <a:ea typeface="+mj-ea"/>
        </a:defRPr>
      </a:lvl8pPr>
      <a:lvl9pPr marL="4038600" indent="-381000" algn="l" rtl="0" fontAlgn="base">
        <a:spcBef>
          <a:spcPct val="20000"/>
        </a:spcBef>
        <a:spcAft>
          <a:spcPct val="0"/>
        </a:spcAft>
        <a:defRPr sz="2000">
          <a:solidFill>
            <a:schemeClr val="tx1"/>
          </a:solidFill>
          <a:latin typeface="+mn-lt"/>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4.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图片 8" descr="C:\Documents and Settings\leic\桌面\复件 (2) 推广会.jpg复件 (2) 推广会"/>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8"/>
          <p:cNvSpPr txBox="1">
            <a:spLocks noChangeArrowheads="1"/>
          </p:cNvSpPr>
          <p:nvPr/>
        </p:nvSpPr>
        <p:spPr bwMode="auto">
          <a:xfrm>
            <a:off x="1229534" y="991523"/>
            <a:ext cx="75608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a:defRPr sz="2000">
                <a:solidFill>
                  <a:schemeClr val="tx1"/>
                </a:solidFill>
                <a:latin typeface="Arial" panose="020B0604020202020204" pitchFamily="34" charset="0"/>
                <a:ea typeface="宋体" panose="02010600030101010101" pitchFamily="2" charset="-122"/>
              </a:defRPr>
            </a:lvl6pPr>
            <a:lvl7pPr>
              <a:defRPr sz="2000">
                <a:solidFill>
                  <a:schemeClr val="tx1"/>
                </a:solidFill>
                <a:latin typeface="Arial" panose="020B0604020202020204" pitchFamily="34" charset="0"/>
                <a:ea typeface="宋体" panose="02010600030101010101" pitchFamily="2" charset="-122"/>
              </a:defRPr>
            </a:lvl7pPr>
            <a:lvl8pPr>
              <a:defRPr sz="2000">
                <a:solidFill>
                  <a:schemeClr val="tx1"/>
                </a:solidFill>
                <a:latin typeface="Arial" panose="020B0604020202020204" pitchFamily="34" charset="0"/>
                <a:ea typeface="宋体" panose="02010600030101010101" pitchFamily="2" charset="-122"/>
              </a:defRPr>
            </a:lvl8pPr>
            <a:lvl9pPr>
              <a:defRPr sz="2000">
                <a:solidFill>
                  <a:schemeClr val="tx1"/>
                </a:solidFill>
                <a:latin typeface="Arial" panose="020B0604020202020204" pitchFamily="34" charset="0"/>
                <a:ea typeface="宋体" panose="02010600030101010101" pitchFamily="2" charset="-122"/>
              </a:defRPr>
            </a:lvl9pPr>
          </a:lstStyle>
          <a:p>
            <a:pPr algn="ctr">
              <a:buFontTx/>
              <a:buNone/>
            </a:pPr>
            <a:r>
              <a:rPr lang="en-US" altLang="zh-CN" sz="6000" b="1" dirty="0" smtClean="0">
                <a:solidFill>
                  <a:schemeClr val="bg1"/>
                </a:solidFill>
                <a:latin typeface="宋体" panose="02010600030101010101" pitchFamily="2" charset="-122"/>
                <a:ea typeface="宋体" panose="02010600030101010101" pitchFamily="2" charset="-122"/>
              </a:rPr>
              <a:t>i15</a:t>
            </a:r>
            <a:r>
              <a:rPr lang="zh-CN" altLang="zh-CN" sz="6000" b="1" dirty="0" smtClean="0">
                <a:solidFill>
                  <a:schemeClr val="bg1"/>
                </a:solidFill>
                <a:latin typeface="宋体" panose="02010600030101010101" pitchFamily="2" charset="-122"/>
                <a:ea typeface="宋体" panose="02010600030101010101" pitchFamily="2" charset="-122"/>
              </a:rPr>
              <a:t>电子</a:t>
            </a:r>
            <a:r>
              <a:rPr lang="zh-CN" altLang="zh-CN" sz="6000" b="1" dirty="0">
                <a:solidFill>
                  <a:schemeClr val="bg1"/>
                </a:solidFill>
                <a:latin typeface="宋体" panose="02010600030101010101" pitchFamily="2" charset="-122"/>
                <a:ea typeface="宋体" panose="02010600030101010101" pitchFamily="2" charset="-122"/>
              </a:rPr>
              <a:t>秤</a:t>
            </a:r>
            <a:r>
              <a:rPr lang="en-US" altLang="zh-CN" sz="6000" b="1" dirty="0">
                <a:solidFill>
                  <a:schemeClr val="bg1"/>
                </a:solidFill>
                <a:latin typeface="宋体" panose="02010600030101010101" pitchFamily="2" charset="-122"/>
                <a:ea typeface="宋体" panose="02010600030101010101" pitchFamily="2" charset="-122"/>
              </a:rPr>
              <a:t>+</a:t>
            </a:r>
            <a:r>
              <a:rPr lang="zh-CN" altLang="zh-CN" sz="6000" b="1" dirty="0">
                <a:solidFill>
                  <a:schemeClr val="bg1"/>
                </a:solidFill>
                <a:latin typeface="宋体" panose="02010600030101010101" pitchFamily="2" charset="-122"/>
                <a:ea typeface="宋体" panose="02010600030101010101" pitchFamily="2" charset="-122"/>
              </a:rPr>
              <a:t>思</a:t>
            </a:r>
            <a:r>
              <a:rPr lang="zh-CN" altLang="zh-CN" sz="6000" b="1" dirty="0" smtClean="0">
                <a:solidFill>
                  <a:schemeClr val="bg1"/>
                </a:solidFill>
                <a:latin typeface="宋体" panose="02010600030101010101" pitchFamily="2" charset="-122"/>
                <a:ea typeface="宋体" panose="02010600030101010101" pitchFamily="2" charset="-122"/>
              </a:rPr>
              <a:t>迅商</a:t>
            </a:r>
            <a:r>
              <a:rPr lang="zh-CN" altLang="zh-CN" sz="6000" b="1" dirty="0">
                <a:solidFill>
                  <a:schemeClr val="bg1"/>
                </a:solidFill>
                <a:latin typeface="宋体" panose="02010600030101010101" pitchFamily="2" charset="-122"/>
                <a:ea typeface="宋体" panose="02010600030101010101" pitchFamily="2" charset="-122"/>
              </a:rPr>
              <a:t>云</a:t>
            </a:r>
            <a:r>
              <a:rPr lang="en-US" altLang="zh-CN" sz="6000" b="1" dirty="0" smtClean="0">
                <a:solidFill>
                  <a:schemeClr val="bg1"/>
                </a:solidFill>
                <a:latin typeface="宋体" panose="02010600030101010101" pitchFamily="2" charset="-122"/>
                <a:ea typeface="宋体" panose="02010600030101010101" pitchFamily="2" charset="-122"/>
              </a:rPr>
              <a:t>8  </a:t>
            </a:r>
            <a:endParaRPr lang="en-US" altLang="zh-CN" sz="6000" b="1" dirty="0" smtClean="0">
              <a:solidFill>
                <a:schemeClr val="bg1"/>
              </a:solidFill>
              <a:latin typeface="宋体" panose="02010600030101010101" pitchFamily="2" charset="-122"/>
              <a:ea typeface="宋体" panose="02010600030101010101" pitchFamily="2" charset="-122"/>
            </a:endParaRPr>
          </a:p>
          <a:p>
            <a:pPr algn="ctr">
              <a:buFontTx/>
              <a:buNone/>
            </a:pPr>
            <a:r>
              <a:rPr lang="zh-CN" altLang="zh-CN" sz="6000" b="1" dirty="0" smtClean="0">
                <a:solidFill>
                  <a:schemeClr val="bg1"/>
                </a:solidFill>
                <a:latin typeface="宋体" panose="02010600030101010101" pitchFamily="2" charset="-122"/>
                <a:ea typeface="宋体" panose="02010600030101010101" pitchFamily="2" charset="-122"/>
              </a:rPr>
              <a:t>一体化</a:t>
            </a:r>
            <a:r>
              <a:rPr lang="zh-CN" altLang="zh-CN" sz="6000" b="1" dirty="0">
                <a:solidFill>
                  <a:schemeClr val="bg1"/>
                </a:solidFill>
                <a:latin typeface="宋体" panose="02010600030101010101" pitchFamily="2" charset="-122"/>
                <a:ea typeface="宋体" panose="02010600030101010101" pitchFamily="2" charset="-122"/>
              </a:rPr>
              <a:t>解决方案</a:t>
            </a:r>
            <a:endParaRPr lang="zh-CN" altLang="en-US" sz="6000" b="1" dirty="0">
              <a:solidFill>
                <a:schemeClr val="bg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7656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179512" y="772388"/>
            <a:ext cx="8964488" cy="1138773"/>
          </a:xfrm>
          <a:prstGeom prst="rect">
            <a:avLst/>
          </a:prstGeom>
          <a:noFill/>
        </p:spPr>
        <p:txBody>
          <a:bodyPr wrap="square" rtlCol="0">
            <a:spAutoFit/>
          </a:bodyPr>
          <a:lstStyle/>
          <a:p>
            <a:r>
              <a:rPr lang="zh-CN" altLang="zh-CN" sz="2800" b="1" dirty="0"/>
              <a:t>独特的键盘设计</a:t>
            </a:r>
            <a:endParaRPr lang="zh-CN" altLang="zh-CN" sz="2800" b="1" dirty="0"/>
          </a:p>
          <a:p>
            <a:r>
              <a:rPr lang="en-US" altLang="zh-CN" dirty="0" smtClean="0"/>
              <a:t>i15</a:t>
            </a:r>
            <a:r>
              <a:rPr lang="zh-CN" altLang="zh-CN" dirty="0"/>
              <a:t>三层式硅胶按键设计，不但手感舒适而且可以随时清洗，让您的秤历久常新，永远保持干净整洁。</a:t>
            </a:r>
            <a:endParaRPr lang="zh-CN" altLang="zh-CN" dirty="0"/>
          </a:p>
        </p:txBody>
      </p:sp>
      <p:pic>
        <p:nvPicPr>
          <p:cNvPr id="4" name="图片 3"/>
          <p:cNvPicPr/>
          <p:nvPr/>
        </p:nvPicPr>
        <p:blipFill>
          <a:blip r:embed="rId1"/>
          <a:stretch>
            <a:fillRect/>
          </a:stretch>
        </p:blipFill>
        <p:spPr>
          <a:xfrm>
            <a:off x="413316" y="1998747"/>
            <a:ext cx="8496944" cy="43924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161" y="18578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179512" y="730290"/>
            <a:ext cx="8856984" cy="1138773"/>
          </a:xfrm>
          <a:prstGeom prst="rect">
            <a:avLst/>
          </a:prstGeom>
          <a:noFill/>
        </p:spPr>
        <p:txBody>
          <a:bodyPr wrap="square" rtlCol="0">
            <a:spAutoFit/>
          </a:bodyPr>
          <a:lstStyle/>
          <a:p>
            <a:r>
              <a:rPr lang="zh-CN" altLang="zh-CN" sz="2800" b="1" dirty="0"/>
              <a:t>可调节显示屏</a:t>
            </a:r>
            <a:endParaRPr lang="zh-CN" altLang="zh-CN" sz="2800" b="1" dirty="0"/>
          </a:p>
          <a:p>
            <a:r>
              <a:rPr lang="zh-CN" altLang="zh-CN" dirty="0"/>
              <a:t>可调节角度的客户面显示屏，可任意翻转多个角度，使显示内容无论何时何地都是那样清晰易读。</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324163" y="1868701"/>
            <a:ext cx="8568952" cy="4608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18578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179512" y="915417"/>
            <a:ext cx="8964488" cy="1446550"/>
          </a:xfrm>
          <a:prstGeom prst="rect">
            <a:avLst/>
          </a:prstGeom>
          <a:noFill/>
        </p:spPr>
        <p:txBody>
          <a:bodyPr wrap="square" rtlCol="0">
            <a:spAutoFit/>
          </a:bodyPr>
          <a:lstStyle/>
          <a:p>
            <a:r>
              <a:rPr lang="zh-CN" altLang="zh-CN" sz="2800" b="1" dirty="0"/>
              <a:t>高性能打印机</a:t>
            </a:r>
            <a:endParaRPr lang="zh-CN" altLang="zh-CN" sz="2800" b="1" dirty="0"/>
          </a:p>
          <a:p>
            <a:r>
              <a:rPr lang="en-US" altLang="zh-CN" dirty="0" smtClean="0"/>
              <a:t>i15</a:t>
            </a:r>
            <a:r>
              <a:rPr lang="zh-CN" altLang="zh-CN" dirty="0"/>
              <a:t>采用全内置高质量热敏打印机，维护简单，便于清洗；简捷出纸机构，操作简便，易于换纸；能高清晰打印收银单据及各类管理报表，让您对每日的营运业绩轻松掌握！（可设置权限，仅有权限的人可在秤上打印报表）</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3061335" y="2362200"/>
            <a:ext cx="3021330" cy="42062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172447"/>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17716" y="848400"/>
            <a:ext cx="9108504" cy="1446550"/>
          </a:xfrm>
          <a:prstGeom prst="rect">
            <a:avLst/>
          </a:prstGeom>
          <a:noFill/>
        </p:spPr>
        <p:txBody>
          <a:bodyPr wrap="square" rtlCol="0">
            <a:spAutoFit/>
          </a:bodyPr>
          <a:lstStyle/>
          <a:p>
            <a:r>
              <a:rPr lang="zh-CN" altLang="zh-CN" sz="2800" b="1" dirty="0"/>
              <a:t>多功能扩展接口</a:t>
            </a:r>
            <a:endParaRPr lang="zh-CN" altLang="zh-CN" sz="2800" b="1" dirty="0"/>
          </a:p>
          <a:p>
            <a:r>
              <a:rPr lang="zh-CN" altLang="zh-CN" dirty="0"/>
              <a:t>通过内置的各种接口，可以方便地连接钱箱、扫描枪、读卡器等多种外部设备；还可以通过串口或以太网与计算机进行数据交换及软件升级。扩展接口包括</a:t>
            </a:r>
            <a:r>
              <a:rPr lang="en-US" altLang="zh-CN" dirty="0"/>
              <a:t> 1</a:t>
            </a:r>
            <a:r>
              <a:rPr lang="zh-CN" altLang="zh-CN" dirty="0"/>
              <a:t>个钱箱接口、</a:t>
            </a:r>
            <a:r>
              <a:rPr lang="en-US" altLang="zh-CN" dirty="0"/>
              <a:t>1</a:t>
            </a:r>
            <a:r>
              <a:rPr lang="zh-CN" altLang="zh-CN" dirty="0"/>
              <a:t>个</a:t>
            </a:r>
            <a:r>
              <a:rPr lang="en-US" altLang="zh-CN" dirty="0"/>
              <a:t>RS232(i-15+</a:t>
            </a:r>
            <a:r>
              <a:rPr lang="zh-CN" altLang="zh-CN" dirty="0"/>
              <a:t>系列预留可扩展第二串口</a:t>
            </a:r>
            <a:r>
              <a:rPr lang="en-US" altLang="zh-CN" dirty="0"/>
              <a:t>)</a:t>
            </a:r>
            <a:r>
              <a:rPr lang="zh-CN" altLang="zh-CN" dirty="0"/>
              <a:t>、以太网接口</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813614" y="2508250"/>
            <a:ext cx="7272808" cy="41799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09" y="781090"/>
            <a:ext cx="3456384" cy="523220"/>
          </a:xfrm>
          <a:prstGeom prst="rect">
            <a:avLst/>
          </a:prstGeom>
          <a:noFill/>
        </p:spPr>
        <p:txBody>
          <a:bodyPr wrap="square" rtlCol="0">
            <a:spAutoFit/>
          </a:bodyPr>
          <a:lstStyle/>
          <a:p>
            <a:r>
              <a:rPr lang="zh-CN" altLang="en-US" sz="2800" b="1" dirty="0" smtClean="0"/>
              <a:t>界面清晰人性化设计</a:t>
            </a:r>
            <a:endParaRPr lang="zh-CN" altLang="en-US" sz="2800" b="1" dirty="0"/>
          </a:p>
        </p:txBody>
      </p:sp>
      <p:sp>
        <p:nvSpPr>
          <p:cNvPr id="2" name="TextBox 1"/>
          <p:cNvSpPr txBox="1"/>
          <p:nvPr/>
        </p:nvSpPr>
        <p:spPr>
          <a:xfrm>
            <a:off x="131381" y="125457"/>
            <a:ext cx="2736304" cy="461665"/>
          </a:xfrm>
          <a:prstGeom prst="rect">
            <a:avLst/>
          </a:prstGeom>
          <a:noFill/>
        </p:spPr>
        <p:txBody>
          <a:bodyPr wrap="square" rtlCol="0">
            <a:spAutoFit/>
          </a:bodyPr>
          <a:lstStyle/>
          <a:p>
            <a:r>
              <a:rPr lang="zh-CN" altLang="en-US" sz="2400" b="1" dirty="0" smtClean="0">
                <a:solidFill>
                  <a:schemeClr val="bg1"/>
                </a:solidFill>
              </a:rPr>
              <a:t>商云</a:t>
            </a:r>
            <a:r>
              <a:rPr lang="en-US" altLang="zh-CN" sz="2400" b="1" dirty="0" smtClean="0">
                <a:solidFill>
                  <a:schemeClr val="bg1"/>
                </a:solidFill>
              </a:rPr>
              <a:t>8</a:t>
            </a:r>
            <a:r>
              <a:rPr lang="zh-CN" altLang="en-US" sz="2400" b="1" dirty="0" smtClean="0">
                <a:solidFill>
                  <a:schemeClr val="bg1"/>
                </a:solidFill>
              </a:rPr>
              <a:t>系统特性</a:t>
            </a:r>
            <a:endParaRPr lang="zh-CN" altLang="en-US" sz="2400" b="1" dirty="0">
              <a:solidFill>
                <a:schemeClr val="bg1"/>
              </a:solidFill>
            </a:endParaRPr>
          </a:p>
        </p:txBody>
      </p:sp>
      <p:pic>
        <p:nvPicPr>
          <p:cNvPr id="6" name="图片 5"/>
          <p:cNvPicPr>
            <a:picLocks noChangeAspect="1"/>
          </p:cNvPicPr>
          <p:nvPr/>
        </p:nvPicPr>
        <p:blipFill>
          <a:blip r:embed="rId1"/>
          <a:stretch>
            <a:fillRect/>
          </a:stretch>
        </p:blipFill>
        <p:spPr>
          <a:xfrm>
            <a:off x="697230" y="1481455"/>
            <a:ext cx="8207375" cy="52984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07315" y="799783"/>
            <a:ext cx="8135938" cy="720725"/>
          </a:xfrm>
        </p:spPr>
        <p:txBody>
          <a:bodyPr/>
          <a:lstStyle/>
          <a:p>
            <a:pPr marL="342900" indent="-342900">
              <a:buClr>
                <a:schemeClr val="tx2">
                  <a:lumMod val="60000"/>
                  <a:lumOff val="40000"/>
                </a:schemeClr>
              </a:buClr>
              <a:buFont typeface="Wingdings" panose="05000000000000000000" pitchFamily="2" charset="2"/>
              <a:buChar char="Ø"/>
              <a:defRPr/>
            </a:pPr>
            <a:r>
              <a:rPr lang="zh-CN" altLang="zh-CN" sz="2400" b="1" dirty="0" smtClean="0">
                <a:latin typeface="+mn-ea"/>
              </a:rPr>
              <a:t>采用</a:t>
            </a:r>
            <a:r>
              <a:rPr lang="zh-CN" altLang="en-US" sz="2400" b="1" dirty="0" smtClean="0">
                <a:solidFill>
                  <a:srgbClr val="FF0000"/>
                </a:solidFill>
                <a:latin typeface="+mn-ea"/>
              </a:rPr>
              <a:t>业界独创的</a:t>
            </a:r>
            <a:r>
              <a:rPr lang="en-US" altLang="zh-CN" sz="2400" b="1" dirty="0" smtClean="0">
                <a:solidFill>
                  <a:srgbClr val="FF0000"/>
                </a:solidFill>
                <a:latin typeface="+mn-ea"/>
              </a:rPr>
              <a:t>CDE V3</a:t>
            </a:r>
            <a:r>
              <a:rPr lang="zh-CN" altLang="en-US" sz="2400" b="1" dirty="0" smtClean="0">
                <a:solidFill>
                  <a:srgbClr val="FF0000"/>
                </a:solidFill>
                <a:latin typeface="+mn-ea"/>
              </a:rPr>
              <a:t>成本数据引擎</a:t>
            </a:r>
            <a:r>
              <a:rPr lang="zh-CN" altLang="en-US" sz="2400" b="1" dirty="0">
                <a:solidFill>
                  <a:srgbClr val="FF0000"/>
                </a:solidFill>
                <a:latin typeface="+mn-ea"/>
              </a:rPr>
              <a:t>，</a:t>
            </a:r>
            <a:r>
              <a:rPr lang="zh-CN" altLang="zh-CN" sz="2400" b="1" dirty="0" smtClean="0">
                <a:latin typeface="+mn-ea"/>
              </a:rPr>
              <a:t>充分</a:t>
            </a:r>
            <a:r>
              <a:rPr lang="zh-CN" altLang="zh-CN" sz="2400" b="1" dirty="0">
                <a:latin typeface="+mn-ea"/>
              </a:rPr>
              <a:t>考虑多种异常</a:t>
            </a:r>
            <a:r>
              <a:rPr lang="zh-CN" altLang="zh-CN" sz="2400" b="1" dirty="0" smtClean="0">
                <a:latin typeface="+mn-ea"/>
              </a:rPr>
              <a:t>现象</a:t>
            </a:r>
            <a:r>
              <a:rPr lang="zh-CN" altLang="en-US" sz="2400" b="1" dirty="0">
                <a:latin typeface="+mn-ea"/>
              </a:rPr>
              <a:t>，</a:t>
            </a:r>
            <a:endParaRPr lang="zh-CN" altLang="zh-CN" sz="2400" b="1" dirty="0">
              <a:latin typeface="+mn-ea"/>
            </a:endParaRPr>
          </a:p>
          <a:p>
            <a:pPr>
              <a:defRPr/>
            </a:pPr>
            <a:endParaRPr lang="zh-CN" altLang="en-US" sz="2400" b="1" dirty="0">
              <a:latin typeface="+mn-ea"/>
            </a:endParaRPr>
          </a:p>
        </p:txBody>
      </p:sp>
      <p:sp>
        <p:nvSpPr>
          <p:cNvPr id="16389" name="标题 3"/>
          <p:cNvSpPr>
            <a:spLocks noGrp="1"/>
          </p:cNvSpPr>
          <p:nvPr>
            <p:ph type="title"/>
          </p:nvPr>
        </p:nvSpPr>
        <p:spPr>
          <a:xfrm>
            <a:off x="22225" y="187325"/>
            <a:ext cx="2746375" cy="433388"/>
          </a:xfrm>
        </p:spPr>
        <p:txBody>
          <a:bodyPr/>
          <a:lstStyle/>
          <a:p>
            <a:pPr marL="0" indent="0">
              <a:buNone/>
              <a:defRPr/>
            </a:pPr>
            <a:r>
              <a:rPr lang="zh-CN" altLang="en-US" sz="2400" kern="1200" dirty="0">
                <a:solidFill>
                  <a:schemeClr val="bg1"/>
                </a:solidFill>
                <a:latin typeface="Arial" panose="020B0604020202020204" pitchFamily="34" charset="0"/>
                <a:ea typeface="宋体" panose="02010600030101010101" pitchFamily="2" charset="-122"/>
                <a:cs typeface="+mn-cs"/>
              </a:rPr>
              <a:t>商云</a:t>
            </a:r>
            <a:r>
              <a:rPr lang="en-US" altLang="zh-CN" sz="2400" kern="1200" dirty="0">
                <a:solidFill>
                  <a:schemeClr val="bg1"/>
                </a:solidFill>
                <a:latin typeface="Arial" panose="020B0604020202020204" pitchFamily="34" charset="0"/>
                <a:ea typeface="宋体" panose="02010600030101010101" pitchFamily="2" charset="-122"/>
                <a:cs typeface="+mn-cs"/>
              </a:rPr>
              <a:t>8</a:t>
            </a:r>
            <a:r>
              <a:rPr lang="zh-CN" altLang="en-US" sz="2400" kern="1200" dirty="0">
                <a:solidFill>
                  <a:schemeClr val="bg1"/>
                </a:solidFill>
                <a:latin typeface="Arial" panose="020B0604020202020204" pitchFamily="34" charset="0"/>
                <a:ea typeface="宋体" panose="02010600030101010101" pitchFamily="2" charset="-122"/>
                <a:cs typeface="+mn-cs"/>
              </a:rPr>
              <a:t>系统特性</a:t>
            </a:r>
            <a:endParaRPr lang="zh-CN" altLang="en-US" sz="2400" kern="1200" dirty="0">
              <a:solidFill>
                <a:schemeClr val="bg1"/>
              </a:solidFill>
              <a:latin typeface="Arial" panose="020B0604020202020204" pitchFamily="34" charset="0"/>
              <a:ea typeface="宋体" panose="02010600030101010101" pitchFamily="2" charset="-122"/>
              <a:cs typeface="+mn-cs"/>
            </a:endParaRPr>
          </a:p>
        </p:txBody>
      </p:sp>
      <p:graphicFrame>
        <p:nvGraphicFramePr>
          <p:cNvPr id="2" name="图示 1"/>
          <p:cNvGraphicFramePr/>
          <p:nvPr/>
        </p:nvGraphicFramePr>
        <p:xfrm>
          <a:off x="107504" y="1700808"/>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Box 2"/>
          <p:cNvSpPr txBox="1"/>
          <p:nvPr/>
        </p:nvSpPr>
        <p:spPr>
          <a:xfrm>
            <a:off x="1692275" y="5876925"/>
            <a:ext cx="3167063" cy="461963"/>
          </a:xfrm>
          <a:prstGeom prst="rect">
            <a:avLst/>
          </a:prstGeom>
          <a:noFill/>
        </p:spPr>
        <p:txBody>
          <a:bodyPr>
            <a:spAutoFit/>
          </a:bodyPr>
          <a:lstStyle/>
          <a:p>
            <a:pPr algn="ctr">
              <a:buFont typeface="Arial" panose="020B0604020202020204" pitchFamily="34" charset="0"/>
              <a:buNone/>
              <a:defRPr/>
            </a:pPr>
            <a:r>
              <a:rPr lang="en-US" altLang="zh-CN" sz="2400" b="1" dirty="0">
                <a:solidFill>
                  <a:schemeClr val="accent2">
                    <a:lumMod val="75000"/>
                  </a:schemeClr>
                </a:solidFill>
                <a:latin typeface="+mn-ea"/>
                <a:ea typeface="+mn-ea"/>
              </a:rPr>
              <a:t>CDE V3</a:t>
            </a:r>
            <a:r>
              <a:rPr lang="zh-CN" altLang="en-US" sz="2400" b="1" dirty="0">
                <a:solidFill>
                  <a:schemeClr val="accent2">
                    <a:lumMod val="75000"/>
                  </a:schemeClr>
                </a:solidFill>
                <a:latin typeface="+mn-ea"/>
                <a:ea typeface="+mn-ea"/>
              </a:rPr>
              <a:t> 精确核算成本</a:t>
            </a:r>
            <a:endParaRPr lang="zh-CN" altLang="en-US" sz="2400" b="1" dirty="0">
              <a:solidFill>
                <a:schemeClr val="accent2">
                  <a:lumMod val="75000"/>
                </a:schemeClr>
              </a:solidFill>
              <a:latin typeface="+mn-ea"/>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C:\Program Files\Microsoft Office\MEDIA\CAGCAT10\j0195812.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46913" y="4413250"/>
            <a:ext cx="177323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图示 2"/>
          <p:cNvGraphicFramePr/>
          <p:nvPr/>
        </p:nvGraphicFramePr>
        <p:xfrm>
          <a:off x="1043608" y="1340768"/>
          <a:ext cx="7272808"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7" name="文本占位符 4"/>
          <p:cNvSpPr>
            <a:spLocks noGrp="1"/>
          </p:cNvSpPr>
          <p:nvPr>
            <p:ph type="body" sz="half" idx="2"/>
          </p:nvPr>
        </p:nvSpPr>
        <p:spPr>
          <a:xfrm>
            <a:off x="22225" y="835343"/>
            <a:ext cx="8496498" cy="504825"/>
          </a:xfrm>
        </p:spPr>
        <p:txBody>
          <a:bodyPr/>
          <a:lstStyle/>
          <a:p>
            <a:r>
              <a:rPr lang="zh-CN" altLang="en-US" sz="2400" b="0" dirty="0" smtClean="0">
                <a:latin typeface="+mn-ea"/>
              </a:rPr>
              <a:t>商云</a:t>
            </a:r>
            <a:r>
              <a:rPr lang="en-US" altLang="zh-CN" sz="2400" b="0" dirty="0" smtClean="0">
                <a:latin typeface="+mn-ea"/>
              </a:rPr>
              <a:t>CDE V3</a:t>
            </a:r>
            <a:r>
              <a:rPr lang="zh-CN" altLang="en-US" sz="2400" b="0" dirty="0" smtClean="0">
                <a:latin typeface="+mn-ea"/>
              </a:rPr>
              <a:t>数据引擎可以</a:t>
            </a:r>
            <a:r>
              <a:rPr lang="zh-CN" altLang="en-US" sz="2400" b="0" dirty="0" smtClean="0"/>
              <a:t>呈现企业真正毛利数据</a:t>
            </a:r>
            <a:endParaRPr lang="zh-CN" altLang="en-US" sz="2400" b="0" dirty="0" smtClean="0"/>
          </a:p>
        </p:txBody>
      </p:sp>
      <p:sp>
        <p:nvSpPr>
          <p:cNvPr id="7" name="标题 3"/>
          <p:cNvSpPr>
            <a:spLocks noGrp="1"/>
          </p:cNvSpPr>
          <p:nvPr>
            <p:ph type="title"/>
          </p:nvPr>
        </p:nvSpPr>
        <p:spPr>
          <a:xfrm>
            <a:off x="22225" y="135255"/>
            <a:ext cx="2746375" cy="433388"/>
          </a:xfrm>
        </p:spPr>
        <p:txBody>
          <a:bodyPr/>
          <a:lstStyle/>
          <a:p>
            <a:pPr marL="0" indent="0">
              <a:buNone/>
              <a:defRPr/>
            </a:pPr>
            <a:r>
              <a:rPr lang="zh-CN" altLang="en-US" sz="2400" kern="1200" dirty="0">
                <a:solidFill>
                  <a:schemeClr val="bg1"/>
                </a:solidFill>
                <a:latin typeface="Arial" panose="020B0604020202020204" pitchFamily="34" charset="0"/>
                <a:ea typeface="宋体" panose="02010600030101010101" pitchFamily="2" charset="-122"/>
                <a:cs typeface="+mn-cs"/>
              </a:rPr>
              <a:t>商云</a:t>
            </a:r>
            <a:r>
              <a:rPr lang="en-US" altLang="zh-CN" sz="2400" kern="1200" dirty="0">
                <a:solidFill>
                  <a:schemeClr val="bg1"/>
                </a:solidFill>
                <a:latin typeface="Arial" panose="020B0604020202020204" pitchFamily="34" charset="0"/>
                <a:ea typeface="宋体" panose="02010600030101010101" pitchFamily="2" charset="-122"/>
                <a:cs typeface="+mn-cs"/>
              </a:rPr>
              <a:t>8</a:t>
            </a:r>
            <a:r>
              <a:rPr lang="zh-CN" altLang="en-US" sz="2400" kern="1200" dirty="0">
                <a:solidFill>
                  <a:schemeClr val="bg1"/>
                </a:solidFill>
                <a:latin typeface="Arial" panose="020B0604020202020204" pitchFamily="34" charset="0"/>
                <a:ea typeface="宋体" panose="02010600030101010101" pitchFamily="2" charset="-122"/>
                <a:cs typeface="+mn-cs"/>
              </a:rPr>
              <a:t>系统特性</a:t>
            </a:r>
            <a:endParaRPr lang="zh-CN" altLang="en-US" sz="2400" kern="1200" dirty="0">
              <a:solidFill>
                <a:schemeClr val="bg1"/>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894" y="1484784"/>
            <a:ext cx="899361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txBox="1"/>
          <p:nvPr/>
        </p:nvSpPr>
        <p:spPr>
          <a:xfrm>
            <a:off x="50800" y="191770"/>
            <a:ext cx="2746375" cy="433388"/>
          </a:xfrm>
          <a:prstGeom prst="rect">
            <a:avLst/>
          </a:prstGeom>
        </p:spPr>
        <p:txBody>
          <a:bodyPr/>
          <a:lstStyle>
            <a:lvl1pPr marL="533400" indent="-533400" algn="l" rtl="0" eaLnBrk="0" fontAlgn="base" hangingPunct="0">
              <a:spcBef>
                <a:spcPct val="0"/>
              </a:spcBef>
              <a:spcAft>
                <a:spcPct val="0"/>
              </a:spcAft>
              <a:buClr>
                <a:srgbClr val="1F497D"/>
              </a:buClr>
              <a:buFont typeface="Wingdings" panose="05000000000000000000" pitchFamily="2" charset="2"/>
              <a:buChar char="n"/>
              <a:defRPr sz="2400" b="1">
                <a:solidFill>
                  <a:schemeClr val="tx2"/>
                </a:solidFill>
                <a:latin typeface="微软雅黑" panose="020B0503020204020204" pitchFamily="34" charset="-122"/>
                <a:ea typeface="微软雅黑" panose="020B0503020204020204" pitchFamily="34" charset="-122"/>
                <a:cs typeface="+mj-cs"/>
              </a:defRPr>
            </a:lvl1pPr>
            <a:lvl2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2pPr>
            <a:lvl3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3pPr>
            <a:lvl4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4pPr>
            <a:lvl5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5pPr>
            <a:lvl6pPr marL="9906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14478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19050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23622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marL="0" indent="0">
              <a:buFont typeface="Wingdings" panose="05000000000000000000" pitchFamily="2" charset="2"/>
              <a:buNone/>
              <a:defRPr/>
            </a:pPr>
            <a:r>
              <a:rPr lang="zh-CN" altLang="en-US" kern="1200" dirty="0" smtClean="0">
                <a:solidFill>
                  <a:schemeClr val="bg1"/>
                </a:solidFill>
                <a:latin typeface="Arial" panose="020B0604020202020204" pitchFamily="34" charset="0"/>
                <a:ea typeface="宋体" panose="02010600030101010101" pitchFamily="2" charset="-122"/>
                <a:cs typeface="+mn-cs"/>
              </a:rPr>
              <a:t>商云</a:t>
            </a:r>
            <a:r>
              <a:rPr lang="en-US" altLang="zh-CN" kern="1200" dirty="0" smtClean="0">
                <a:solidFill>
                  <a:schemeClr val="bg1"/>
                </a:solidFill>
                <a:latin typeface="Arial" panose="020B0604020202020204" pitchFamily="34" charset="0"/>
                <a:ea typeface="宋体" panose="02010600030101010101" pitchFamily="2" charset="-122"/>
                <a:cs typeface="+mn-cs"/>
              </a:rPr>
              <a:t>8</a:t>
            </a:r>
            <a:r>
              <a:rPr lang="zh-CN" altLang="en-US" kern="1200" dirty="0" smtClean="0">
                <a:solidFill>
                  <a:schemeClr val="bg1"/>
                </a:solidFill>
                <a:latin typeface="Arial" panose="020B0604020202020204" pitchFamily="34" charset="0"/>
                <a:ea typeface="宋体" panose="02010600030101010101" pitchFamily="2" charset="-122"/>
                <a:cs typeface="+mn-cs"/>
              </a:rPr>
              <a:t>系统特性</a:t>
            </a:r>
            <a:endParaRPr lang="zh-CN" altLang="en-US" kern="1200" dirty="0">
              <a:solidFill>
                <a:schemeClr val="bg1"/>
              </a:solidFill>
              <a:latin typeface="Arial" panose="020B0604020202020204" pitchFamily="34" charset="0"/>
              <a:ea typeface="宋体" panose="02010600030101010101" pitchFamily="2" charset="-122"/>
              <a:cs typeface="+mn-cs"/>
            </a:endParaRPr>
          </a:p>
        </p:txBody>
      </p:sp>
      <p:sp>
        <p:nvSpPr>
          <p:cNvPr id="2" name="TextBox 1"/>
          <p:cNvSpPr txBox="1"/>
          <p:nvPr/>
        </p:nvSpPr>
        <p:spPr>
          <a:xfrm>
            <a:off x="50812" y="784518"/>
            <a:ext cx="9121774" cy="523220"/>
          </a:xfrm>
          <a:prstGeom prst="rect">
            <a:avLst/>
          </a:prstGeom>
          <a:noFill/>
        </p:spPr>
        <p:txBody>
          <a:bodyPr wrap="square" rtlCol="0">
            <a:spAutoFit/>
          </a:bodyPr>
          <a:lstStyle/>
          <a:p>
            <a:r>
              <a:rPr lang="zh-CN" altLang="en-US" sz="2800" b="1" dirty="0" smtClean="0"/>
              <a:t>可以从类别、门店、供应商等多角度分析商品毛利</a:t>
            </a:r>
            <a:endParaRPr lang="zh-CN" alt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496" y="749300"/>
            <a:ext cx="6192838" cy="2016125"/>
          </a:xfrm>
        </p:spPr>
        <p:txBody>
          <a:bodyPr/>
          <a:lstStyle/>
          <a:p>
            <a:pPr>
              <a:lnSpc>
                <a:spcPct val="150000"/>
              </a:lnSpc>
              <a:defRPr/>
            </a:pPr>
            <a:r>
              <a:rPr lang="zh-CN" altLang="en-US" sz="2000" b="1" dirty="0">
                <a:latin typeface="+mn-ea"/>
              </a:rPr>
              <a:t>在云端</a:t>
            </a:r>
            <a:endParaRPr lang="en-US" altLang="zh-CN" sz="2000" b="1" dirty="0">
              <a:latin typeface="+mn-ea"/>
            </a:endParaRPr>
          </a:p>
          <a:p>
            <a:pPr lvl="1">
              <a:lnSpc>
                <a:spcPct val="150000"/>
              </a:lnSpc>
              <a:defRPr/>
            </a:pPr>
            <a:r>
              <a:rPr lang="zh-CN" altLang="en-US" sz="2000" b="1" dirty="0" smtClean="0">
                <a:latin typeface="+mn-ea"/>
              </a:rPr>
              <a:t>在线获取新国标码并更新本地条码库</a:t>
            </a:r>
            <a:r>
              <a:rPr lang="zh-CN" altLang="zh-CN" sz="2000" b="1" dirty="0" smtClean="0">
                <a:latin typeface="+mn-ea"/>
              </a:rPr>
              <a:t>。</a:t>
            </a:r>
            <a:endParaRPr lang="en-US" altLang="zh-CN" sz="2000" b="1" dirty="0" smtClean="0">
              <a:latin typeface="+mn-ea"/>
            </a:endParaRPr>
          </a:p>
          <a:p>
            <a:pPr lvl="1">
              <a:lnSpc>
                <a:spcPct val="150000"/>
              </a:lnSpc>
              <a:defRPr/>
            </a:pPr>
            <a:r>
              <a:rPr lang="zh-CN" altLang="en-US" sz="2000" b="1" dirty="0" smtClean="0">
                <a:latin typeface="+mn-ea"/>
              </a:rPr>
              <a:t>基于</a:t>
            </a:r>
            <a:r>
              <a:rPr lang="en-US" altLang="zh-CN" sz="2000" b="1" dirty="0" err="1" smtClean="0">
                <a:latin typeface="+mn-ea"/>
              </a:rPr>
              <a:t>Ipad</a:t>
            </a:r>
            <a:r>
              <a:rPr lang="zh-CN" altLang="en-US" sz="2000" b="1" dirty="0" smtClean="0">
                <a:latin typeface="+mn-ea"/>
              </a:rPr>
              <a:t>或</a:t>
            </a:r>
            <a:r>
              <a:rPr lang="en-US" altLang="zh-CN" sz="2000" b="1" dirty="0" err="1" smtClean="0">
                <a:latin typeface="+mn-ea"/>
              </a:rPr>
              <a:t>Iphone</a:t>
            </a:r>
            <a:r>
              <a:rPr lang="zh-CN" altLang="en-US" sz="2000" b="1" dirty="0" smtClean="0">
                <a:latin typeface="+mn-ea"/>
              </a:rPr>
              <a:t>，</a:t>
            </a:r>
            <a:r>
              <a:rPr lang="en-US" altLang="zh-CN" sz="2000" b="1" dirty="0" smtClean="0">
                <a:latin typeface="+mn-ea"/>
              </a:rPr>
              <a:t>Android</a:t>
            </a:r>
            <a:r>
              <a:rPr lang="zh-CN" altLang="en-US" sz="2000" b="1" dirty="0" smtClean="0">
                <a:latin typeface="+mn-ea"/>
              </a:rPr>
              <a:t>移动销售查询系统</a:t>
            </a:r>
            <a:endParaRPr lang="en-US" altLang="zh-CN" sz="2000" b="1" dirty="0" smtClean="0">
              <a:latin typeface="+mn-ea"/>
            </a:endParaRPr>
          </a:p>
          <a:p>
            <a:pPr lvl="1">
              <a:lnSpc>
                <a:spcPct val="150000"/>
              </a:lnSpc>
              <a:defRPr/>
            </a:pPr>
            <a:r>
              <a:rPr lang="zh-CN" altLang="en-US" sz="2000" b="1" dirty="0" smtClean="0">
                <a:latin typeface="+mn-ea"/>
              </a:rPr>
              <a:t>专门的供应商管理系统</a:t>
            </a:r>
            <a:r>
              <a:rPr lang="en-US" altLang="zh-CN" sz="2000" b="1" dirty="0" smtClean="0">
                <a:latin typeface="+mn-ea"/>
              </a:rPr>
              <a:t>(SRM</a:t>
            </a:r>
            <a:r>
              <a:rPr lang="zh-CN" altLang="en-US" sz="2000" b="1" dirty="0" smtClean="0">
                <a:latin typeface="+mn-ea"/>
              </a:rPr>
              <a:t>供应链系统</a:t>
            </a:r>
            <a:r>
              <a:rPr lang="en-US" altLang="zh-CN" sz="2000" b="1" dirty="0" smtClean="0">
                <a:latin typeface="+mn-ea"/>
              </a:rPr>
              <a:t>)</a:t>
            </a:r>
            <a:endParaRPr lang="zh-CN" altLang="en-US" sz="2000" b="1" dirty="0" smtClean="0">
              <a:latin typeface="+mn-ea"/>
            </a:endParaRPr>
          </a:p>
          <a:p>
            <a:pPr lvl="1">
              <a:lnSpc>
                <a:spcPct val="150000"/>
              </a:lnSpc>
              <a:defRPr/>
            </a:pPr>
            <a:endParaRPr lang="zh-CN" altLang="zh-CN" sz="2400" b="1" dirty="0" smtClean="0">
              <a:latin typeface="+mn-ea"/>
            </a:endParaRPr>
          </a:p>
        </p:txBody>
      </p:sp>
      <p:pic>
        <p:nvPicPr>
          <p:cNvPr id="47107" name="Picture 2" descr="C:\Users\WANGJIAN\Desktop\image00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57875" y="2143125"/>
            <a:ext cx="303847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3"/>
          <p:cNvSpPr txBox="1"/>
          <p:nvPr/>
        </p:nvSpPr>
        <p:spPr>
          <a:xfrm>
            <a:off x="35560" y="147955"/>
            <a:ext cx="2746375" cy="433388"/>
          </a:xfrm>
          <a:prstGeom prst="rect">
            <a:avLst/>
          </a:prstGeom>
        </p:spPr>
        <p:txBody>
          <a:bodyPr/>
          <a:lstStyle>
            <a:lvl1pPr marL="533400" indent="-533400" algn="l" rtl="0" eaLnBrk="0" fontAlgn="base" hangingPunct="0">
              <a:spcBef>
                <a:spcPct val="0"/>
              </a:spcBef>
              <a:spcAft>
                <a:spcPct val="0"/>
              </a:spcAft>
              <a:buClr>
                <a:srgbClr val="1F497D"/>
              </a:buClr>
              <a:buFont typeface="Wingdings" panose="05000000000000000000" pitchFamily="2" charset="2"/>
              <a:buChar char="n"/>
              <a:defRPr sz="2400" b="1">
                <a:solidFill>
                  <a:schemeClr val="tx2"/>
                </a:solidFill>
                <a:latin typeface="微软雅黑" panose="020B0503020204020204" pitchFamily="34" charset="-122"/>
                <a:ea typeface="微软雅黑" panose="020B0503020204020204" pitchFamily="34" charset="-122"/>
                <a:cs typeface="+mj-cs"/>
              </a:defRPr>
            </a:lvl1pPr>
            <a:lvl2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2pPr>
            <a:lvl3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3pPr>
            <a:lvl4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4pPr>
            <a:lvl5pPr marL="533400" indent="-533400" algn="l" rtl="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5pPr>
            <a:lvl6pPr marL="9906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14478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19050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2362200" indent="-533400" algn="l" rtl="0" fontAlgn="base">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marL="0" indent="0">
              <a:buFont typeface="Wingdings" panose="05000000000000000000" pitchFamily="2" charset="2"/>
              <a:buNone/>
              <a:defRPr/>
            </a:pPr>
            <a:r>
              <a:rPr lang="zh-CN" altLang="en-US" kern="1200" dirty="0" smtClean="0">
                <a:solidFill>
                  <a:schemeClr val="bg1"/>
                </a:solidFill>
                <a:latin typeface="Arial" panose="020B0604020202020204" pitchFamily="34" charset="0"/>
                <a:ea typeface="宋体" panose="02010600030101010101" pitchFamily="2" charset="-122"/>
                <a:cs typeface="+mn-cs"/>
              </a:rPr>
              <a:t>商云</a:t>
            </a:r>
            <a:r>
              <a:rPr lang="en-US" altLang="zh-CN" kern="1200" dirty="0" smtClean="0">
                <a:solidFill>
                  <a:schemeClr val="bg1"/>
                </a:solidFill>
                <a:latin typeface="Arial" panose="020B0604020202020204" pitchFamily="34" charset="0"/>
                <a:ea typeface="宋体" panose="02010600030101010101" pitchFamily="2" charset="-122"/>
                <a:cs typeface="+mn-cs"/>
              </a:rPr>
              <a:t>8</a:t>
            </a:r>
            <a:r>
              <a:rPr lang="zh-CN" altLang="en-US" kern="1200" dirty="0" smtClean="0">
                <a:solidFill>
                  <a:schemeClr val="bg1"/>
                </a:solidFill>
                <a:latin typeface="Arial" panose="020B0604020202020204" pitchFamily="34" charset="0"/>
                <a:ea typeface="宋体" panose="02010600030101010101" pitchFamily="2" charset="-122"/>
                <a:cs typeface="+mn-cs"/>
              </a:rPr>
              <a:t>系统特性</a:t>
            </a:r>
            <a:endParaRPr lang="zh-CN" altLang="en-US" kern="1200" dirty="0">
              <a:solidFill>
                <a:schemeClr val="bg1"/>
              </a:solidFill>
              <a:latin typeface="Arial" panose="020B0604020202020204" pitchFamily="34" charset="0"/>
              <a:ea typeface="宋体" panose="02010600030101010101" pitchFamily="2" charset="-122"/>
              <a:cs typeface="+mn-cs"/>
            </a:endParaRPr>
          </a:p>
        </p:txBody>
      </p:sp>
      <p:pic>
        <p:nvPicPr>
          <p:cNvPr id="4" name="图片 3"/>
          <p:cNvPicPr>
            <a:picLocks noChangeAspect="1"/>
          </p:cNvPicPr>
          <p:nvPr/>
        </p:nvPicPr>
        <p:blipFill>
          <a:blip r:embed="rId2"/>
          <a:stretch>
            <a:fillRect/>
          </a:stretch>
        </p:blipFill>
        <p:spPr>
          <a:xfrm>
            <a:off x="564515" y="2765425"/>
            <a:ext cx="4667885" cy="35928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747" name="Object 3"/>
          <p:cNvGraphicFramePr>
            <a:graphicFrameLocks noGrp="1" noChangeAspect="1"/>
          </p:cNvGraphicFramePr>
          <p:nvPr>
            <p:ph idx="1"/>
          </p:nvPr>
        </p:nvGraphicFramePr>
        <p:xfrm>
          <a:off x="2743200" y="2362200"/>
          <a:ext cx="4038600" cy="1828800"/>
        </p:xfrm>
        <a:graphic>
          <a:graphicData uri="http://schemas.openxmlformats.org/presentationml/2006/ole">
            <mc:AlternateContent xmlns:mc="http://schemas.openxmlformats.org/markup-compatibility/2006">
              <mc:Choice xmlns:v="urn:schemas-microsoft-com:vml" Requires="v">
                <p:oleObj spid="_x0000_s31909" name="绘图" r:id="rId1" imgW="4338320" imgH="1743710" progId="">
                  <p:embed/>
                </p:oleObj>
              </mc:Choice>
              <mc:Fallback>
                <p:oleObj name="绘图" r:id="rId1" imgW="4338320" imgH="1743710" progId="">
                  <p:embed/>
                  <p:pic>
                    <p:nvPicPr>
                      <p:cNvPr id="0" name="Picture 3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40386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Rectangle 4"/>
          <p:cNvSpPr>
            <a:spLocks noChangeArrowheads="1"/>
          </p:cNvSpPr>
          <p:nvPr/>
        </p:nvSpPr>
        <p:spPr bwMode="auto">
          <a:xfrm>
            <a:off x="3275856" y="4267200"/>
            <a:ext cx="352839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en-US" altLang="zh-CN" sz="4000" b="1" dirty="0" smtClean="0">
                <a:solidFill>
                  <a:srgbClr val="1F497D"/>
                </a:solidFill>
                <a:latin typeface="微软雅黑" panose="020B0503020204020204" pitchFamily="34" charset="-122"/>
                <a:ea typeface="微软雅黑" panose="020B0503020204020204" pitchFamily="34" charset="-122"/>
              </a:rPr>
              <a:t>Thank you!</a:t>
            </a:r>
            <a:endParaRPr lang="en-US" altLang="zh-CN" sz="4000" b="1" dirty="0">
              <a:solidFill>
                <a:srgbClr val="1F497D"/>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246" y="694224"/>
            <a:ext cx="8856984" cy="654988"/>
          </a:xfrm>
          <a:prstGeom prst="rect">
            <a:avLst/>
          </a:prstGeom>
          <a:noFill/>
        </p:spPr>
        <p:txBody>
          <a:bodyPr wrap="square" rtlCol="0">
            <a:spAutoFit/>
          </a:bodyPr>
          <a:lstStyle/>
          <a:p>
            <a:pPr marL="838200" lvl="1" indent="-381000">
              <a:lnSpc>
                <a:spcPct val="150000"/>
              </a:lnSpc>
              <a:spcBef>
                <a:spcPct val="20000"/>
              </a:spcBef>
              <a:buNone/>
            </a:pPr>
            <a:r>
              <a:rPr lang="zh-CN" altLang="en-US" sz="2800" b="1" dirty="0" smtClean="0">
                <a:ea typeface="+mn-ea"/>
              </a:rPr>
              <a:t>为什么用零售软件与托利多</a:t>
            </a:r>
            <a:r>
              <a:rPr lang="en-US" altLang="zh-CN" sz="2800" b="1" dirty="0" smtClean="0">
                <a:ea typeface="+mn-ea"/>
              </a:rPr>
              <a:t>i15</a:t>
            </a:r>
            <a:r>
              <a:rPr lang="zh-CN" altLang="en-US" sz="2800" b="1" dirty="0" smtClean="0">
                <a:ea typeface="+mn-ea"/>
              </a:rPr>
              <a:t>对接结合？</a:t>
            </a:r>
            <a:endParaRPr lang="en-US" altLang="zh-CN" sz="2800" b="1" dirty="0">
              <a:ea typeface="+mn-ea"/>
            </a:endParaRPr>
          </a:p>
        </p:txBody>
      </p:sp>
      <p:sp>
        <p:nvSpPr>
          <p:cNvPr id="6" name="TextBox 5"/>
          <p:cNvSpPr txBox="1"/>
          <p:nvPr/>
        </p:nvSpPr>
        <p:spPr>
          <a:xfrm>
            <a:off x="635690" y="1452964"/>
            <a:ext cx="7632848" cy="1631216"/>
          </a:xfrm>
          <a:prstGeom prst="rect">
            <a:avLst/>
          </a:prstGeom>
          <a:noFill/>
        </p:spPr>
        <p:txBody>
          <a:bodyPr wrap="square" rtlCol="0">
            <a:spAutoFit/>
          </a:bodyPr>
          <a:lstStyle/>
          <a:p>
            <a:r>
              <a:rPr lang="en-US" altLang="zh-CN" b="1" dirty="0" smtClean="0">
                <a:latin typeface="宋体" panose="02010600030101010101" pitchFamily="2" charset="-122"/>
              </a:rPr>
              <a:t>1</a:t>
            </a:r>
            <a:r>
              <a:rPr lang="zh-CN" altLang="en-US" b="1" dirty="0" smtClean="0">
                <a:latin typeface="宋体" panose="02010600030101010101" pitchFamily="2" charset="-122"/>
              </a:rPr>
              <a:t>、随着</a:t>
            </a:r>
            <a:r>
              <a:rPr lang="zh-CN" altLang="en-US" b="1" dirty="0">
                <a:latin typeface="宋体" panose="02010600030101010101" pitchFamily="2" charset="-122"/>
              </a:rPr>
              <a:t>人们生活水平的提高，人们的消费观念也发生了很大的变化，休闲食品已经从人们传统观念中的“零食”，转变为一种时尚消费，是一种生活方式的象征。使得休闲食品行业市场需求量进一步加大并使休闲食品的品位和价格持续升高，加快了市场规模扩大的速度。</a:t>
            </a:r>
            <a:endParaRPr lang="zh-CN" altLang="en-US" b="1" dirty="0">
              <a:latin typeface="宋体" panose="02010600030101010101" pitchFamily="2" charset="-122"/>
            </a:endParaRPr>
          </a:p>
        </p:txBody>
      </p:sp>
      <p:sp>
        <p:nvSpPr>
          <p:cNvPr id="7" name="TextBox 6"/>
          <p:cNvSpPr txBox="1"/>
          <p:nvPr/>
        </p:nvSpPr>
        <p:spPr>
          <a:xfrm>
            <a:off x="4067944" y="3501008"/>
            <a:ext cx="1800200" cy="523220"/>
          </a:xfrm>
          <a:prstGeom prst="rect">
            <a:avLst/>
          </a:prstGeom>
          <a:noFill/>
        </p:spPr>
        <p:txBody>
          <a:bodyPr wrap="square" rtlCol="0">
            <a:spAutoFit/>
          </a:bodyPr>
          <a:lstStyle/>
          <a:p>
            <a:r>
              <a:rPr lang="zh-CN" altLang="en-US" sz="2800" dirty="0" smtClean="0">
                <a:solidFill>
                  <a:schemeClr val="bg1"/>
                </a:solidFill>
              </a:rPr>
              <a:t>瓶颈期</a:t>
            </a:r>
            <a:endParaRPr lang="zh-CN" altLang="en-US" sz="2800" dirty="0">
              <a:solidFill>
                <a:schemeClr val="bg1"/>
              </a:solidFill>
            </a:endParaRPr>
          </a:p>
        </p:txBody>
      </p:sp>
      <p:pic>
        <p:nvPicPr>
          <p:cNvPr id="32770" name="Picture 2" descr="图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84025"/>
            <a:ext cx="7584964" cy="3523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95" y="126092"/>
            <a:ext cx="3923928" cy="461665"/>
          </a:xfrm>
          <a:prstGeom prst="rect">
            <a:avLst/>
          </a:prstGeom>
          <a:noFill/>
        </p:spPr>
        <p:txBody>
          <a:bodyPr wrap="square" rtlCol="0">
            <a:spAutoFit/>
          </a:bodyPr>
          <a:lstStyle/>
          <a:p>
            <a:r>
              <a:rPr lang="zh-CN" altLang="en-US" sz="2400" b="1" dirty="0" smtClean="0">
                <a:solidFill>
                  <a:schemeClr val="bg1"/>
                </a:solidFill>
              </a:rPr>
              <a:t>市场分析</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796" y="168637"/>
            <a:ext cx="3330054" cy="461665"/>
          </a:xfrm>
          <a:prstGeom prst="rect">
            <a:avLst/>
          </a:prstGeom>
          <a:noFill/>
        </p:spPr>
        <p:txBody>
          <a:bodyPr wrap="square" rtlCol="0">
            <a:spAutoFit/>
          </a:bodyPr>
          <a:lstStyle/>
          <a:p>
            <a:r>
              <a:rPr lang="zh-CN" altLang="en-US" sz="2400" b="1" dirty="0" smtClean="0">
                <a:solidFill>
                  <a:schemeClr val="bg1"/>
                </a:solidFill>
              </a:rPr>
              <a:t>市场分析</a:t>
            </a:r>
            <a:endParaRPr lang="zh-CN" altLang="en-US" sz="2400" b="1" dirty="0">
              <a:solidFill>
                <a:schemeClr val="bg1"/>
              </a:solidFill>
            </a:endParaRPr>
          </a:p>
        </p:txBody>
      </p:sp>
      <p:sp>
        <p:nvSpPr>
          <p:cNvPr id="8" name="TextBox 7"/>
          <p:cNvSpPr txBox="1"/>
          <p:nvPr/>
        </p:nvSpPr>
        <p:spPr>
          <a:xfrm>
            <a:off x="215072" y="934656"/>
            <a:ext cx="8712968" cy="707886"/>
          </a:xfrm>
          <a:prstGeom prst="rect">
            <a:avLst/>
          </a:prstGeom>
          <a:noFill/>
        </p:spPr>
        <p:txBody>
          <a:bodyPr wrap="square" rtlCol="0">
            <a:spAutoFit/>
          </a:bodyPr>
          <a:lstStyle/>
          <a:p>
            <a:r>
              <a:rPr lang="en-US" altLang="zh-CN" b="1" dirty="0" smtClean="0">
                <a:latin typeface="宋体" panose="02010600030101010101" pitchFamily="2" charset="-122"/>
              </a:rPr>
              <a:t>2</a:t>
            </a:r>
            <a:r>
              <a:rPr lang="zh-CN" altLang="en-US" b="1" dirty="0">
                <a:latin typeface="宋体" panose="02010600030101010101" pitchFamily="2" charset="-122"/>
              </a:rPr>
              <a:t>、休闲食品零售行业需要一个能迅速填补市场销售空白又可以满足人们追求的平台。休闲食品连锁零售悄然走进人们的生活，并迅速发展起来。</a:t>
            </a:r>
            <a:endParaRPr lang="zh-CN" altLang="en-US" b="1" dirty="0">
              <a:latin typeface="宋体" panose="02010600030101010101" pitchFamily="2" charset="-122"/>
            </a:endParaRPr>
          </a:p>
        </p:txBody>
      </p:sp>
      <p:pic>
        <p:nvPicPr>
          <p:cNvPr id="33794" name="Picture 2" descr="C:\Users\qinjl\AppData\Local\Microsoft\Windows\Temporary Internet Files\Content.IE5\3U53HQX8\201221510914165[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9341" y="1958494"/>
            <a:ext cx="8424936" cy="470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74" y="129267"/>
            <a:ext cx="3330054" cy="461665"/>
          </a:xfrm>
          <a:prstGeom prst="rect">
            <a:avLst/>
          </a:prstGeom>
          <a:noFill/>
        </p:spPr>
        <p:txBody>
          <a:bodyPr wrap="square" rtlCol="0">
            <a:spAutoFit/>
          </a:bodyPr>
          <a:lstStyle/>
          <a:p>
            <a:r>
              <a:rPr lang="zh-CN" altLang="en-US" sz="2400" b="1" dirty="0" smtClean="0">
                <a:solidFill>
                  <a:schemeClr val="bg1"/>
                </a:solidFill>
              </a:rPr>
              <a:t>市场分析</a:t>
            </a:r>
            <a:endParaRPr lang="zh-CN" altLang="en-US" sz="2400" b="1" dirty="0">
              <a:solidFill>
                <a:schemeClr val="bg1"/>
              </a:solidFill>
            </a:endParaRPr>
          </a:p>
        </p:txBody>
      </p:sp>
      <p:sp>
        <p:nvSpPr>
          <p:cNvPr id="3" name="TextBox 2"/>
          <p:cNvSpPr txBox="1"/>
          <p:nvPr/>
        </p:nvSpPr>
        <p:spPr>
          <a:xfrm>
            <a:off x="215072" y="895286"/>
            <a:ext cx="8712968" cy="1015663"/>
          </a:xfrm>
          <a:prstGeom prst="rect">
            <a:avLst/>
          </a:prstGeom>
          <a:noFill/>
        </p:spPr>
        <p:txBody>
          <a:bodyPr wrap="square" rtlCol="0">
            <a:spAutoFit/>
          </a:bodyPr>
          <a:lstStyle/>
          <a:p>
            <a:r>
              <a:rPr lang="en-US" altLang="zh-CN" b="1" dirty="0">
                <a:latin typeface="宋体" panose="02010600030101010101" pitchFamily="2" charset="-122"/>
              </a:rPr>
              <a:t>3</a:t>
            </a:r>
            <a:r>
              <a:rPr lang="zh-CN" altLang="en-US" b="1" dirty="0" smtClean="0">
                <a:latin typeface="宋体" panose="02010600030101010101" pitchFamily="2" charset="-122"/>
              </a:rPr>
              <a:t>、</a:t>
            </a:r>
            <a:r>
              <a:rPr lang="zh-CN" altLang="zh-CN" b="1" dirty="0"/>
              <a:t>休闲食品、熟食、水果、生鲜等商品售卖模式已经从传统个体户夫妻老婆店或超市卖场演变成专业连锁店模式：连锁模式一旦形成，便会有连锁模式的管理</a:t>
            </a:r>
            <a:r>
              <a:rPr lang="zh-CN" altLang="zh-CN" b="1" dirty="0" smtClean="0"/>
              <a:t>需求</a:t>
            </a:r>
            <a:r>
              <a:rPr lang="zh-CN" altLang="en-US" b="1" dirty="0" smtClean="0"/>
              <a:t>：</a:t>
            </a:r>
            <a:endParaRPr lang="en-US" altLang="zh-CN" b="1" dirty="0" smtClean="0"/>
          </a:p>
        </p:txBody>
      </p:sp>
      <p:sp>
        <p:nvSpPr>
          <p:cNvPr id="4" name="TextBox 3"/>
          <p:cNvSpPr txBox="1"/>
          <p:nvPr/>
        </p:nvSpPr>
        <p:spPr>
          <a:xfrm>
            <a:off x="272475" y="2267228"/>
            <a:ext cx="8526686" cy="3785652"/>
          </a:xfrm>
          <a:prstGeom prst="rect">
            <a:avLst/>
          </a:prstGeom>
          <a:noFill/>
        </p:spPr>
        <p:txBody>
          <a:bodyPr wrap="square" rtlCol="0">
            <a:spAutoFit/>
          </a:bodyPr>
          <a:lstStyle/>
          <a:p>
            <a:pPr marL="342900" lvl="0" indent="-342900">
              <a:buFont typeface="Arial" panose="020B0604020202020204" pitchFamily="34" charset="0"/>
              <a:buChar char="•"/>
            </a:pPr>
            <a:r>
              <a:rPr lang="zh-CN" altLang="zh-CN" b="1" dirty="0" smtClean="0"/>
              <a:t>总部</a:t>
            </a:r>
            <a:r>
              <a:rPr lang="zh-CN" altLang="zh-CN" b="1" dirty="0"/>
              <a:t>统一管理各门店的商品价格、促销、灵活</a:t>
            </a:r>
            <a:r>
              <a:rPr lang="zh-CN" altLang="zh-CN" b="1" dirty="0" smtClean="0"/>
              <a:t>变价</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每个门店的销售报表实时发送到总部，方便总部监控各个门店的销售运营情况，及时做出</a:t>
            </a:r>
            <a:r>
              <a:rPr lang="zh-CN" altLang="zh-CN" b="1" dirty="0" smtClean="0"/>
              <a:t>管理决策</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所有门店通用的</a:t>
            </a:r>
            <a:r>
              <a:rPr lang="zh-CN" altLang="zh-CN" b="1" dirty="0" smtClean="0"/>
              <a:t>会员卡</a:t>
            </a:r>
            <a:r>
              <a:rPr lang="zh-CN" altLang="en-US" b="1" dirty="0" smtClean="0"/>
              <a:t>、储值卡，</a:t>
            </a:r>
            <a:r>
              <a:rPr lang="zh-CN" altLang="zh-CN" b="1" dirty="0" smtClean="0"/>
              <a:t>统一</a:t>
            </a:r>
            <a:r>
              <a:rPr lang="zh-CN" altLang="zh-CN" b="1" dirty="0"/>
              <a:t>发行</a:t>
            </a:r>
            <a:r>
              <a:rPr lang="zh-CN" altLang="zh-CN" b="1" dirty="0" smtClean="0"/>
              <a:t>管理</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防止店员作弊，管理到每一笔交易的</a:t>
            </a:r>
            <a:r>
              <a:rPr lang="zh-CN" altLang="zh-CN" b="1" dirty="0" smtClean="0"/>
              <a:t>钱</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称重收银一体机，减少人工，节省</a:t>
            </a:r>
            <a:r>
              <a:rPr lang="zh-CN" altLang="zh-CN" b="1" dirty="0" smtClean="0"/>
              <a:t>空间</a:t>
            </a:r>
            <a:r>
              <a:rPr lang="zh-CN" altLang="en-US" b="1" dirty="0" smtClean="0"/>
              <a:t>；</a:t>
            </a:r>
            <a:endParaRPr lang="en-US" altLang="zh-CN" b="1" dirty="0" smtClean="0"/>
          </a:p>
          <a:p>
            <a:pPr marL="342900" lvl="0" indent="-342900">
              <a:buFont typeface="Arial" panose="020B0604020202020204" pitchFamily="34" charset="0"/>
              <a:buChar char="•"/>
            </a:pPr>
            <a:endParaRPr lang="zh-CN" altLang="zh-CN" b="1" dirty="0"/>
          </a:p>
          <a:p>
            <a:pPr marL="342900" lvl="0" indent="-342900">
              <a:buFont typeface="Arial" panose="020B0604020202020204" pitchFamily="34" charset="0"/>
              <a:buChar char="•"/>
            </a:pPr>
            <a:r>
              <a:rPr lang="zh-CN" altLang="zh-CN" b="1" dirty="0"/>
              <a:t>不再需要打印标签，直接打印收据小票，节约耗材</a:t>
            </a:r>
            <a:r>
              <a:rPr lang="zh-CN" altLang="zh-CN" b="1" dirty="0" smtClean="0"/>
              <a:t>成本</a:t>
            </a:r>
            <a:r>
              <a:rPr lang="zh-CN" altLang="en-US" b="1" dirty="0" smtClean="0"/>
              <a:t>。</a:t>
            </a:r>
            <a:endParaRPr lang="zh-CN" altLang="zh-CN"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5368" y="812840"/>
            <a:ext cx="9054182" cy="461665"/>
          </a:xfrm>
          <a:prstGeom prst="rect">
            <a:avLst/>
          </a:prstGeom>
          <a:noFill/>
        </p:spPr>
        <p:txBody>
          <a:bodyPr wrap="square" rtlCol="0">
            <a:spAutoFit/>
          </a:bodyPr>
          <a:lstStyle/>
          <a:p>
            <a:r>
              <a:rPr lang="en-US" altLang="zh-CN" sz="2400" b="1" dirty="0">
                <a:latin typeface="宋体" panose="02010600030101010101" pitchFamily="2" charset="-122"/>
              </a:rPr>
              <a:t>i15</a:t>
            </a:r>
            <a:r>
              <a:rPr lang="zh-CN" altLang="zh-CN" sz="2400" b="1" dirty="0">
                <a:latin typeface="宋体" panose="02010600030101010101" pitchFamily="2" charset="-122"/>
              </a:rPr>
              <a:t>联网收银电子秤</a:t>
            </a:r>
            <a:r>
              <a:rPr lang="en-US" altLang="zh-CN" sz="2400" b="1" dirty="0">
                <a:latin typeface="宋体" panose="02010600030101010101" pitchFamily="2" charset="-122"/>
              </a:rPr>
              <a:t>+</a:t>
            </a:r>
            <a:r>
              <a:rPr lang="zh-CN" altLang="zh-CN" sz="2400" b="1" dirty="0">
                <a:latin typeface="宋体" panose="02010600030101010101" pitchFamily="2" charset="-122"/>
              </a:rPr>
              <a:t>思迅软件商云</a:t>
            </a:r>
            <a:r>
              <a:rPr lang="en-US" altLang="zh-CN" sz="2400" b="1" dirty="0">
                <a:latin typeface="宋体" panose="02010600030101010101" pitchFamily="2" charset="-122"/>
              </a:rPr>
              <a:t>8</a:t>
            </a:r>
            <a:r>
              <a:rPr lang="zh-CN" altLang="zh-CN" sz="2400" b="1" dirty="0">
                <a:latin typeface="宋体" panose="02010600030101010101" pitchFamily="2" charset="-122"/>
              </a:rPr>
              <a:t>系统称重、收银、管理一体化</a:t>
            </a:r>
            <a:endParaRPr lang="zh-CN" altLang="en-US" sz="2400" b="1" dirty="0">
              <a:latin typeface="宋体" panose="02010600030101010101" pitchFamily="2" charset="-122"/>
            </a:endParaRPr>
          </a:p>
        </p:txBody>
      </p:sp>
      <p:pic>
        <p:nvPicPr>
          <p:cNvPr id="5" name="Picture 7"/>
          <p:cNvPicPr/>
          <p:nvPr/>
        </p:nvPicPr>
        <p:blipFill>
          <a:blip r:embed="rId1">
            <a:extLst>
              <a:ext uri="{28A0092B-C50C-407E-A947-70E740481C1C}">
                <a14:useLocalDpi xmlns:a14="http://schemas.microsoft.com/office/drawing/2010/main" val="0"/>
              </a:ext>
            </a:extLst>
          </a:blip>
          <a:srcRect/>
          <a:stretch>
            <a:fillRect/>
          </a:stretch>
        </p:blipFill>
        <p:spPr bwMode="auto">
          <a:xfrm>
            <a:off x="752358" y="1572543"/>
            <a:ext cx="763860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317" y="6037257"/>
            <a:ext cx="2747819" cy="400110"/>
          </a:xfrm>
          <a:prstGeom prst="rect">
            <a:avLst/>
          </a:prstGeom>
          <a:noFill/>
        </p:spPr>
        <p:txBody>
          <a:bodyPr wrap="square" rtlCol="0">
            <a:spAutoFit/>
          </a:bodyPr>
          <a:lstStyle/>
          <a:p>
            <a:r>
              <a:rPr lang="en-US" altLang="zh-CN" dirty="0" smtClean="0"/>
              <a:t>i15</a:t>
            </a:r>
            <a:r>
              <a:rPr lang="zh-CN" altLang="en-US" dirty="0" smtClean="0"/>
              <a:t>与商云</a:t>
            </a:r>
            <a:r>
              <a:rPr lang="en-US" altLang="zh-CN" dirty="0" smtClean="0"/>
              <a:t>8</a:t>
            </a:r>
            <a:r>
              <a:rPr lang="zh-CN" altLang="en-US" dirty="0" smtClean="0"/>
              <a:t>系统组网图</a:t>
            </a:r>
            <a:endParaRPr lang="zh-CN" altLang="en-US" dirty="0"/>
          </a:p>
        </p:txBody>
      </p:sp>
      <p:sp>
        <p:nvSpPr>
          <p:cNvPr id="2" name="TextBox 1"/>
          <p:cNvSpPr txBox="1"/>
          <p:nvPr/>
        </p:nvSpPr>
        <p:spPr>
          <a:xfrm>
            <a:off x="45021" y="198482"/>
            <a:ext cx="3330054" cy="461665"/>
          </a:xfrm>
          <a:prstGeom prst="rect">
            <a:avLst/>
          </a:prstGeom>
          <a:noFill/>
        </p:spPr>
        <p:txBody>
          <a:bodyPr wrap="square" rtlCol="0">
            <a:spAutoFit/>
          </a:bodyPr>
          <a:lstStyle/>
          <a:p>
            <a:r>
              <a:rPr lang="zh-CN" altLang="en-US" sz="2400" b="1" dirty="0" smtClean="0">
                <a:solidFill>
                  <a:schemeClr val="bg1"/>
                </a:solidFill>
              </a:rPr>
              <a:t>解决方案</a:t>
            </a:r>
            <a:endParaRPr lang="zh-CN" altLang="en-US"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1500" y="765468"/>
            <a:ext cx="8748972" cy="1323439"/>
          </a:xfrm>
          <a:prstGeom prst="rect">
            <a:avLst/>
          </a:prstGeom>
          <a:noFill/>
        </p:spPr>
        <p:txBody>
          <a:bodyPr wrap="square" rtlCol="0">
            <a:spAutoFit/>
          </a:bodyPr>
          <a:lstStyle/>
          <a:p>
            <a:r>
              <a:rPr lang="zh-CN" altLang="zh-CN" b="1" dirty="0">
                <a:latin typeface="宋体" panose="02010600030101010101" pitchFamily="2" charset="-122"/>
              </a:rPr>
              <a:t>该方案依托双方在食品零售信息化解决方案方面的领先优势，基于梅特勒</a:t>
            </a:r>
            <a:r>
              <a:rPr lang="en-US" altLang="zh-CN" b="1" dirty="0">
                <a:latin typeface="宋体" panose="02010600030101010101" pitchFamily="2" charset="-122"/>
              </a:rPr>
              <a:t>-</a:t>
            </a:r>
            <a:r>
              <a:rPr lang="zh-CN" altLang="zh-CN" b="1" dirty="0">
                <a:latin typeface="宋体" panose="02010600030101010101" pitchFamily="2" charset="-122"/>
              </a:rPr>
              <a:t>托利多</a:t>
            </a:r>
            <a:r>
              <a:rPr lang="en-US" altLang="zh-CN" b="1" dirty="0">
                <a:latin typeface="宋体" panose="02010600030101010101" pitchFamily="2" charset="-122"/>
              </a:rPr>
              <a:t>i15</a:t>
            </a:r>
            <a:r>
              <a:rPr lang="zh-CN" altLang="zh-CN" b="1" dirty="0">
                <a:latin typeface="宋体" panose="02010600030101010101" pitchFamily="2" charset="-122"/>
              </a:rPr>
              <a:t>联网收银电子秤，通过对接思迅软件商云</a:t>
            </a:r>
            <a:r>
              <a:rPr lang="en-US" altLang="zh-CN" b="1" dirty="0">
                <a:latin typeface="宋体" panose="02010600030101010101" pitchFamily="2" charset="-122"/>
              </a:rPr>
              <a:t>8</a:t>
            </a:r>
            <a:r>
              <a:rPr lang="zh-CN" altLang="zh-CN" b="1" dirty="0">
                <a:latin typeface="宋体" panose="02010600030101010101" pitchFamily="2" charset="-122"/>
              </a:rPr>
              <a:t>管理系统，为食品连锁企业度身定制，共同打造</a:t>
            </a:r>
            <a:r>
              <a:rPr lang="zh-CN" altLang="zh-CN" b="1" dirty="0" smtClean="0">
                <a:latin typeface="宋体" panose="02010600030101010101" pitchFamily="2" charset="-122"/>
              </a:rPr>
              <a:t>了</a:t>
            </a:r>
            <a:r>
              <a:rPr lang="en-US" altLang="zh-CN" b="1" dirty="0" smtClean="0">
                <a:latin typeface="宋体" panose="02010600030101010101" pitchFamily="2" charset="-122"/>
              </a:rPr>
              <a:t>“</a:t>
            </a:r>
            <a:r>
              <a:rPr lang="zh-CN" altLang="zh-CN" b="1" dirty="0" smtClean="0">
                <a:latin typeface="宋体" panose="02010600030101010101" pitchFamily="2" charset="-122"/>
              </a:rPr>
              <a:t>称</a:t>
            </a:r>
            <a:r>
              <a:rPr lang="zh-CN" altLang="zh-CN" b="1" dirty="0">
                <a:latin typeface="宋体" panose="02010600030101010101" pitchFamily="2" charset="-122"/>
              </a:rPr>
              <a:t>重、收银、</a:t>
            </a:r>
            <a:r>
              <a:rPr lang="zh-CN" altLang="zh-CN" b="1" dirty="0" smtClean="0">
                <a:latin typeface="宋体" panose="02010600030101010101" pitchFamily="2" charset="-122"/>
              </a:rPr>
              <a:t>管理</a:t>
            </a:r>
            <a:r>
              <a:rPr lang="en-US" altLang="zh-CN" b="1" dirty="0" smtClean="0">
                <a:latin typeface="宋体" panose="02010600030101010101" pitchFamily="2" charset="-122"/>
              </a:rPr>
              <a:t>”</a:t>
            </a:r>
            <a:r>
              <a:rPr lang="zh-CN" altLang="zh-CN" b="1" dirty="0" smtClean="0">
                <a:latin typeface="宋体" panose="02010600030101010101" pitchFamily="2" charset="-122"/>
              </a:rPr>
              <a:t>一体化</a:t>
            </a:r>
            <a:r>
              <a:rPr lang="zh-CN" altLang="zh-CN" b="1" dirty="0">
                <a:latin typeface="宋体" panose="02010600030101010101" pitchFamily="2" charset="-122"/>
              </a:rPr>
              <a:t>解决方案，完美解决运营的</a:t>
            </a:r>
            <a:r>
              <a:rPr lang="zh-CN" altLang="zh-CN" b="1" dirty="0" smtClean="0">
                <a:latin typeface="宋体" panose="02010600030101010101" pitchFamily="2" charset="-122"/>
              </a:rPr>
              <a:t>需求</a:t>
            </a:r>
            <a:r>
              <a:rPr lang="zh-CN" altLang="en-US" b="1" dirty="0" smtClean="0">
                <a:latin typeface="宋体" panose="02010600030101010101" pitchFamily="2" charset="-122"/>
              </a:rPr>
              <a:t>。</a:t>
            </a:r>
            <a:endParaRPr lang="zh-CN" altLang="en-US" b="1" dirty="0">
              <a:latin typeface="宋体" panose="02010600030101010101" pitchFamily="2" charset="-122"/>
            </a:endParaRPr>
          </a:p>
        </p:txBody>
      </p:sp>
      <p:sp>
        <p:nvSpPr>
          <p:cNvPr id="5" name="TextBox 4"/>
          <p:cNvSpPr txBox="1"/>
          <p:nvPr/>
        </p:nvSpPr>
        <p:spPr>
          <a:xfrm>
            <a:off x="179512" y="2088629"/>
            <a:ext cx="8640960" cy="4401205"/>
          </a:xfrm>
          <a:prstGeom prst="rect">
            <a:avLst/>
          </a:prstGeom>
          <a:noFill/>
        </p:spPr>
        <p:txBody>
          <a:bodyPr wrap="square" rtlCol="0">
            <a:spAutoFit/>
          </a:bodyPr>
          <a:lstStyle/>
          <a:p>
            <a:r>
              <a:rPr lang="en-US" altLang="zh-CN" dirty="0" smtClean="0"/>
              <a:t>1.</a:t>
            </a:r>
            <a:r>
              <a:rPr lang="zh-CN" altLang="zh-CN" dirty="0"/>
              <a:t>通过互联网，门店的</a:t>
            </a:r>
            <a:r>
              <a:rPr lang="en-US" altLang="zh-CN" dirty="0"/>
              <a:t>i15</a:t>
            </a:r>
            <a:r>
              <a:rPr lang="zh-CN" altLang="zh-CN" dirty="0"/>
              <a:t>电子秤能够连接到总部思迅软件商云</a:t>
            </a:r>
            <a:r>
              <a:rPr lang="en-US" altLang="zh-CN" dirty="0"/>
              <a:t>8</a:t>
            </a:r>
            <a:r>
              <a:rPr lang="zh-CN" altLang="zh-CN" dirty="0" smtClean="0"/>
              <a:t>管理系统</a:t>
            </a:r>
            <a:r>
              <a:rPr lang="zh-CN" altLang="en-US" dirty="0" smtClean="0"/>
              <a:t>，</a:t>
            </a:r>
            <a:r>
              <a:rPr lang="zh-CN" altLang="zh-CN" dirty="0" smtClean="0"/>
              <a:t>形成</a:t>
            </a:r>
            <a:r>
              <a:rPr lang="zh-CN" altLang="zh-CN" dirty="0"/>
              <a:t>总部统一管理各个门店的组网模式</a:t>
            </a:r>
            <a:r>
              <a:rPr lang="zh-CN" altLang="zh-CN" dirty="0" smtClean="0"/>
              <a:t>。</a:t>
            </a:r>
            <a:endParaRPr lang="en-US" altLang="zh-CN" dirty="0" smtClean="0"/>
          </a:p>
          <a:p>
            <a:endParaRPr lang="en-US" altLang="zh-CN" dirty="0"/>
          </a:p>
          <a:p>
            <a:r>
              <a:rPr lang="en-US" altLang="zh-CN" dirty="0" smtClean="0"/>
              <a:t>2.</a:t>
            </a:r>
            <a:r>
              <a:rPr lang="zh-CN" altLang="en-US" dirty="0" smtClean="0"/>
              <a:t>商云</a:t>
            </a:r>
            <a:r>
              <a:rPr lang="en-US" altLang="zh-CN" dirty="0" smtClean="0"/>
              <a:t>8</a:t>
            </a:r>
            <a:r>
              <a:rPr lang="zh-CN" altLang="en-US" dirty="0" smtClean="0"/>
              <a:t>管理系统总部或门店通过</a:t>
            </a:r>
            <a:r>
              <a:rPr lang="en-US" altLang="zh-CN" dirty="0" smtClean="0"/>
              <a:t>i15</a:t>
            </a:r>
            <a:r>
              <a:rPr lang="zh-CN" altLang="en-US" dirty="0" smtClean="0"/>
              <a:t>将基本数据下传到收银秤，实现商品、价格、会员信息等数据同步。</a:t>
            </a:r>
            <a:endParaRPr lang="en-US" altLang="zh-CN" dirty="0" smtClean="0"/>
          </a:p>
          <a:p>
            <a:endParaRPr lang="en-US" altLang="zh-CN" dirty="0"/>
          </a:p>
          <a:p>
            <a:r>
              <a:rPr lang="en-US" altLang="zh-CN" dirty="0" smtClean="0"/>
              <a:t>3.i15</a:t>
            </a:r>
            <a:r>
              <a:rPr lang="zh-CN" altLang="en-US" dirty="0" smtClean="0"/>
              <a:t>收银秤实现</a:t>
            </a:r>
            <a:r>
              <a:rPr lang="en-US" altLang="zh-CN" dirty="0" err="1" smtClean="0"/>
              <a:t>pos</a:t>
            </a:r>
            <a:r>
              <a:rPr lang="zh-CN" altLang="en-US" dirty="0" smtClean="0"/>
              <a:t>功能，如：收银结算、退货、打印小票、会员卡及储值卡消费管理等。</a:t>
            </a:r>
            <a:endParaRPr lang="en-US" altLang="zh-CN" dirty="0" smtClean="0"/>
          </a:p>
          <a:p>
            <a:endParaRPr lang="en-US" altLang="zh-CN" dirty="0"/>
          </a:p>
          <a:p>
            <a:r>
              <a:rPr lang="en-US" altLang="zh-CN" dirty="0" smtClean="0"/>
              <a:t>4.i15</a:t>
            </a:r>
            <a:r>
              <a:rPr lang="zh-CN" altLang="en-US" dirty="0" smtClean="0"/>
              <a:t>收银秤上的每笔消费记录通过中间服务上传到思迅商云</a:t>
            </a:r>
            <a:r>
              <a:rPr lang="en-US" altLang="zh-CN" dirty="0" smtClean="0"/>
              <a:t>8</a:t>
            </a:r>
            <a:r>
              <a:rPr lang="zh-CN" altLang="en-US" dirty="0" smtClean="0"/>
              <a:t>管理系统中，通过商云</a:t>
            </a:r>
            <a:r>
              <a:rPr lang="en-US" altLang="zh-CN" dirty="0" smtClean="0"/>
              <a:t>8</a:t>
            </a:r>
            <a:r>
              <a:rPr lang="zh-CN" altLang="en-US" dirty="0" smtClean="0"/>
              <a:t>系统日结产生各种业务数据（毛利、库存等），方便统计分析与决策。</a:t>
            </a:r>
            <a:endParaRPr lang="en-US" altLang="zh-CN" dirty="0" smtClean="0"/>
          </a:p>
          <a:p>
            <a:endParaRPr lang="en-US" altLang="zh-CN" dirty="0"/>
          </a:p>
          <a:p>
            <a:r>
              <a:rPr lang="en-US" altLang="zh-CN" dirty="0" smtClean="0"/>
              <a:t>5.</a:t>
            </a:r>
            <a:r>
              <a:rPr lang="zh-CN" altLang="en-US" dirty="0" smtClean="0"/>
              <a:t>商云</a:t>
            </a:r>
            <a:r>
              <a:rPr lang="en-US" altLang="zh-CN" dirty="0" smtClean="0"/>
              <a:t>8</a:t>
            </a:r>
            <a:r>
              <a:rPr lang="zh-CN" altLang="en-US" dirty="0" smtClean="0"/>
              <a:t>系统监控各个卖场</a:t>
            </a:r>
            <a:r>
              <a:rPr lang="en-US" altLang="zh-CN" dirty="0" err="1" smtClean="0"/>
              <a:t>pos</a:t>
            </a:r>
            <a:r>
              <a:rPr lang="zh-CN" altLang="en-US" dirty="0" smtClean="0"/>
              <a:t>机销售情况，杜绝销售员作弊。</a:t>
            </a:r>
            <a:endParaRPr lang="zh-CN" altLang="zh-CN" dirty="0"/>
          </a:p>
        </p:txBody>
      </p:sp>
      <p:sp>
        <p:nvSpPr>
          <p:cNvPr id="3" name="TextBox 2"/>
          <p:cNvSpPr txBox="1"/>
          <p:nvPr/>
        </p:nvSpPr>
        <p:spPr>
          <a:xfrm>
            <a:off x="71691" y="126092"/>
            <a:ext cx="2736304" cy="461665"/>
          </a:xfrm>
          <a:prstGeom prst="rect">
            <a:avLst/>
          </a:prstGeom>
          <a:noFill/>
        </p:spPr>
        <p:txBody>
          <a:bodyPr wrap="square" rtlCol="0">
            <a:spAutoFit/>
          </a:bodyPr>
          <a:lstStyle/>
          <a:p>
            <a:r>
              <a:rPr lang="zh-CN" altLang="en-US" sz="2400" b="1" dirty="0" smtClean="0">
                <a:solidFill>
                  <a:schemeClr val="bg1"/>
                </a:solidFill>
              </a:rPr>
              <a:t>系统功能概述</a:t>
            </a:r>
            <a:endParaRPr lang="zh-CN" altLang="en-US" sz="24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1796" y="1225406"/>
            <a:ext cx="8994700" cy="1631216"/>
          </a:xfrm>
          <a:prstGeom prst="rect">
            <a:avLst/>
          </a:prstGeom>
          <a:noFill/>
        </p:spPr>
        <p:txBody>
          <a:bodyPr wrap="square" rtlCol="0">
            <a:spAutoFit/>
          </a:bodyPr>
          <a:lstStyle/>
          <a:p>
            <a:r>
              <a:rPr lang="en-US" altLang="zh-CN" dirty="0" smtClean="0"/>
              <a:t>i15</a:t>
            </a:r>
            <a:r>
              <a:rPr lang="zh-CN" altLang="zh-CN" dirty="0"/>
              <a:t>收据打印计价秤是梅特勒</a:t>
            </a:r>
            <a:r>
              <a:rPr lang="en-US" altLang="zh-CN" dirty="0"/>
              <a:t>-</a:t>
            </a:r>
            <a:r>
              <a:rPr lang="zh-CN" altLang="zh-CN" dirty="0"/>
              <a:t>托利多针对中国市场精心设计而成的一款高端收银秤产品。可用于各种需要称重并打印收据、收银条的场合，如熟食、休闲食品、水果等各类专业连锁店、副食品商场等。它外观时尚靓丽、操作舒适，通过互联网与思迅软件商云</a:t>
            </a:r>
            <a:r>
              <a:rPr lang="en-US" altLang="zh-CN" dirty="0"/>
              <a:t>8</a:t>
            </a:r>
            <a:r>
              <a:rPr lang="zh-CN" altLang="zh-CN" dirty="0"/>
              <a:t>管理系统的无缝连接，实现对销售数据、会员及促销的远程管理，有效提高运营效率、降低损耗，真正实现轻松</a:t>
            </a:r>
            <a:r>
              <a:rPr lang="zh-CN" altLang="zh-CN" dirty="0" smtClean="0"/>
              <a:t>管理</a:t>
            </a:r>
            <a:r>
              <a:rPr lang="zh-CN" altLang="en-US" dirty="0" smtClean="0"/>
              <a:t>。</a:t>
            </a:r>
            <a:endParaRPr lang="zh-CN" altLang="en-US" dirty="0"/>
          </a:p>
        </p:txBody>
      </p:sp>
      <p:pic>
        <p:nvPicPr>
          <p:cNvPr id="4" name="图片 3"/>
          <p:cNvPicPr/>
          <p:nvPr/>
        </p:nvPicPr>
        <p:blipFill>
          <a:blip r:embed="rId1"/>
          <a:stretch>
            <a:fillRect/>
          </a:stretch>
        </p:blipFill>
        <p:spPr>
          <a:xfrm>
            <a:off x="3611245" y="2856865"/>
            <a:ext cx="2589530" cy="3746500"/>
          </a:xfrm>
          <a:prstGeom prst="rect">
            <a:avLst/>
          </a:prstGeom>
        </p:spPr>
      </p:pic>
      <p:sp>
        <p:nvSpPr>
          <p:cNvPr id="5" name="TextBox 4"/>
          <p:cNvSpPr txBox="1"/>
          <p:nvPr/>
        </p:nvSpPr>
        <p:spPr>
          <a:xfrm>
            <a:off x="1954398" y="5955470"/>
            <a:ext cx="2113546" cy="400110"/>
          </a:xfrm>
          <a:prstGeom prst="rect">
            <a:avLst/>
          </a:prstGeom>
          <a:noFill/>
        </p:spPr>
        <p:txBody>
          <a:bodyPr wrap="square" rtlCol="0">
            <a:spAutoFit/>
          </a:bodyPr>
          <a:lstStyle/>
          <a:p>
            <a:r>
              <a:rPr lang="en-US" altLang="zh-CN" dirty="0"/>
              <a:t>i</a:t>
            </a:r>
            <a:r>
              <a:rPr lang="en-US" altLang="zh-CN" dirty="0" smtClean="0"/>
              <a:t>15</a:t>
            </a:r>
            <a:r>
              <a:rPr lang="zh-CN" altLang="en-US" dirty="0" smtClean="0"/>
              <a:t>收银秤产品图</a:t>
            </a:r>
            <a:endParaRPr lang="zh-CN" altLang="en-US" dirty="0"/>
          </a:p>
        </p:txBody>
      </p:sp>
      <p:sp>
        <p:nvSpPr>
          <p:cNvPr id="6" name="TextBox 5"/>
          <p:cNvSpPr txBox="1"/>
          <p:nvPr/>
        </p:nvSpPr>
        <p:spPr>
          <a:xfrm>
            <a:off x="-4547" y="702097"/>
            <a:ext cx="5348950" cy="523220"/>
          </a:xfrm>
          <a:prstGeom prst="rect">
            <a:avLst/>
          </a:prstGeom>
          <a:noFill/>
        </p:spPr>
        <p:txBody>
          <a:bodyPr wrap="square" rtlCol="0">
            <a:spAutoFit/>
          </a:bodyPr>
          <a:lstStyle/>
          <a:p>
            <a:r>
              <a:rPr lang="zh-CN" altLang="zh-CN" sz="2800" b="1" dirty="0"/>
              <a:t>造型美观，功能</a:t>
            </a:r>
            <a:r>
              <a:rPr lang="zh-CN" altLang="zh-CN" sz="2800" b="1" dirty="0" smtClean="0"/>
              <a:t>强大</a:t>
            </a:r>
            <a:endParaRPr lang="zh-CN" altLang="zh-CN" sz="2800" b="1" dirty="0"/>
          </a:p>
        </p:txBody>
      </p:sp>
      <p:sp>
        <p:nvSpPr>
          <p:cNvPr id="2" name="TextBox 1"/>
          <p:cNvSpPr txBox="1"/>
          <p:nvPr/>
        </p:nvSpPr>
        <p:spPr>
          <a:xfrm>
            <a:off x="41846" y="157842"/>
            <a:ext cx="2736304" cy="461665"/>
          </a:xfrm>
          <a:prstGeom prst="rect">
            <a:avLst/>
          </a:prstGeom>
          <a:noFill/>
        </p:spPr>
        <p:txBody>
          <a:bodyPr wrap="square" rtlCol="0">
            <a:spAutoFit/>
          </a:bodyPr>
          <a:lstStyle/>
          <a:p>
            <a:r>
              <a:rPr lang="en-US" altLang="zh-CN" sz="2400" b="1" dirty="0" smtClean="0">
                <a:solidFill>
                  <a:schemeClr val="bg1"/>
                </a:solidFill>
              </a:rPr>
              <a:t>i15</a:t>
            </a:r>
            <a:r>
              <a:rPr lang="zh-CN" altLang="en-US" sz="2400" b="1" dirty="0" smtClean="0">
                <a:solidFill>
                  <a:schemeClr val="bg1"/>
                </a:solidFill>
              </a:rPr>
              <a:t>收银秤特性</a:t>
            </a:r>
            <a:endParaRPr lang="zh-CN" altLang="en-US" sz="2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211817"/>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35481" y="797059"/>
            <a:ext cx="2735684" cy="523220"/>
          </a:xfrm>
          <a:prstGeom prst="rect">
            <a:avLst/>
          </a:prstGeom>
          <a:noFill/>
        </p:spPr>
        <p:txBody>
          <a:bodyPr wrap="square" rtlCol="0">
            <a:spAutoFit/>
          </a:bodyPr>
          <a:lstStyle/>
          <a:p>
            <a:r>
              <a:rPr lang="zh-CN" altLang="en-US" sz="2800" b="1" dirty="0" smtClean="0"/>
              <a:t>液晶屏显示明亮</a:t>
            </a:r>
            <a:endParaRPr lang="zh-CN" altLang="en-US" sz="2800" b="1" dirty="0"/>
          </a:p>
        </p:txBody>
      </p:sp>
      <p:sp>
        <p:nvSpPr>
          <p:cNvPr id="4" name="TextBox 3"/>
          <p:cNvSpPr txBox="1"/>
          <p:nvPr/>
        </p:nvSpPr>
        <p:spPr>
          <a:xfrm>
            <a:off x="35496" y="1320278"/>
            <a:ext cx="9107884" cy="707886"/>
          </a:xfrm>
          <a:prstGeom prst="rect">
            <a:avLst/>
          </a:prstGeom>
          <a:noFill/>
        </p:spPr>
        <p:txBody>
          <a:bodyPr wrap="square" rtlCol="0">
            <a:spAutoFit/>
          </a:bodyPr>
          <a:lstStyle/>
          <a:p>
            <a:r>
              <a:rPr lang="zh-CN" altLang="zh-CN" dirty="0"/>
              <a:t>高亮度的背光源，使得显示内容在任何环境下都能清晰易读。</a:t>
            </a:r>
            <a:endParaRPr lang="zh-CN" altLang="zh-CN" dirty="0"/>
          </a:p>
          <a:p>
            <a:r>
              <a:rPr lang="zh-CN" altLang="zh-CN" dirty="0"/>
              <a:t>黄绿色背光点阵显示，</a:t>
            </a:r>
            <a:r>
              <a:rPr lang="en-US" altLang="zh-CN" dirty="0"/>
              <a:t>6</a:t>
            </a:r>
            <a:r>
              <a:rPr lang="zh-CN" altLang="zh-CN" dirty="0"/>
              <a:t>位重量、</a:t>
            </a:r>
            <a:r>
              <a:rPr lang="en-US" altLang="zh-CN" dirty="0"/>
              <a:t>5</a:t>
            </a:r>
            <a:r>
              <a:rPr lang="zh-CN" altLang="zh-CN" dirty="0"/>
              <a:t>位皮重、</a:t>
            </a:r>
            <a:r>
              <a:rPr lang="en-US" altLang="zh-CN" dirty="0"/>
              <a:t>6</a:t>
            </a:r>
            <a:r>
              <a:rPr lang="zh-CN" altLang="zh-CN" dirty="0"/>
              <a:t>位单价、</a:t>
            </a:r>
            <a:r>
              <a:rPr lang="en-US" altLang="zh-CN" dirty="0"/>
              <a:t>7</a:t>
            </a:r>
            <a:r>
              <a:rPr lang="zh-CN" altLang="zh-CN" dirty="0"/>
              <a:t>位总价、</a:t>
            </a:r>
            <a:r>
              <a:rPr lang="en-US" altLang="zh-CN" dirty="0"/>
              <a:t>12</a:t>
            </a:r>
            <a:r>
              <a:rPr lang="zh-CN" altLang="zh-CN" dirty="0"/>
              <a:t>个汉字</a:t>
            </a:r>
            <a:r>
              <a:rPr lang="zh-CN" altLang="zh-CN" dirty="0" smtClean="0"/>
              <a:t>显示</a:t>
            </a:r>
            <a:r>
              <a:rPr lang="zh-CN" altLang="en-US" dirty="0"/>
              <a:t>。</a:t>
            </a:r>
            <a:endParaRPr lang="zh-CN" altLang="zh-CN" dirty="0"/>
          </a:p>
        </p:txBody>
      </p:sp>
      <p:pic>
        <p:nvPicPr>
          <p:cNvPr id="5" name="图片 4"/>
          <p:cNvPicPr/>
          <p:nvPr/>
        </p:nvPicPr>
        <p:blipFill>
          <a:blip r:embed="rId1">
            <a:extLst>
              <a:ext uri="{28A0092B-C50C-407E-A947-70E740481C1C}">
                <a14:useLocalDpi xmlns:a14="http://schemas.microsoft.com/office/drawing/2010/main" val="0"/>
              </a:ext>
            </a:extLst>
          </a:blip>
          <a:srcRect/>
          <a:stretch>
            <a:fillRect/>
          </a:stretch>
        </p:blipFill>
        <p:spPr bwMode="auto">
          <a:xfrm>
            <a:off x="2208277" y="2261890"/>
            <a:ext cx="4725764" cy="4176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5496" y="76562"/>
            <a:ext cx="2736304" cy="461665"/>
          </a:xfrm>
          <a:prstGeom prst="rect">
            <a:avLst/>
          </a:prstGeom>
          <a:noFill/>
        </p:spPr>
        <p:txBody>
          <a:bodyPr wrap="square" rtlCol="0">
            <a:spAutoFit/>
          </a:bodyPr>
          <a:lstStyle/>
          <a:p>
            <a:r>
              <a:rPr lang="en-US" altLang="zh-CN" sz="2400" b="1" dirty="0">
                <a:solidFill>
                  <a:schemeClr val="bg1"/>
                </a:solidFill>
              </a:rPr>
              <a:t>i</a:t>
            </a:r>
            <a:r>
              <a:rPr lang="en-US" altLang="zh-CN" sz="2400" b="1" dirty="0" smtClean="0">
                <a:solidFill>
                  <a:schemeClr val="bg1"/>
                </a:solidFill>
              </a:rPr>
              <a:t>15</a:t>
            </a:r>
            <a:r>
              <a:rPr lang="zh-CN" altLang="en-US" sz="2400" b="1" dirty="0" smtClean="0">
                <a:solidFill>
                  <a:schemeClr val="bg1"/>
                </a:solidFill>
              </a:rPr>
              <a:t>收银秤特性</a:t>
            </a:r>
            <a:endParaRPr lang="zh-CN" altLang="en-US" sz="2400" b="1" dirty="0">
              <a:solidFill>
                <a:schemeClr val="bg1"/>
              </a:solidFill>
            </a:endParaRPr>
          </a:p>
        </p:txBody>
      </p:sp>
      <p:sp>
        <p:nvSpPr>
          <p:cNvPr id="3" name="TextBox 2"/>
          <p:cNvSpPr txBox="1"/>
          <p:nvPr/>
        </p:nvSpPr>
        <p:spPr>
          <a:xfrm>
            <a:off x="108139" y="821730"/>
            <a:ext cx="8928992" cy="1138773"/>
          </a:xfrm>
          <a:prstGeom prst="rect">
            <a:avLst/>
          </a:prstGeom>
          <a:noFill/>
        </p:spPr>
        <p:txBody>
          <a:bodyPr wrap="square" rtlCol="0">
            <a:spAutoFit/>
          </a:bodyPr>
          <a:lstStyle/>
          <a:p>
            <a:r>
              <a:rPr lang="zh-CN" altLang="zh-CN" sz="2800" b="1" dirty="0"/>
              <a:t>权限管理</a:t>
            </a:r>
            <a:endParaRPr lang="zh-CN" altLang="zh-CN" sz="2800" b="1" dirty="0"/>
          </a:p>
          <a:p>
            <a:r>
              <a:rPr lang="zh-CN" altLang="zh-CN" dirty="0"/>
              <a:t>通过秤上的硬件锁可以设置是否允许对电子秤进行操作、设置或报表打印等工作。</a:t>
            </a:r>
            <a:endParaRPr lang="zh-CN" altLang="zh-CN"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359341" y="2114446"/>
            <a:ext cx="8424936" cy="4392488"/>
          </a:xfrm>
          <a:prstGeom prst="rect">
            <a:avLst/>
          </a:prstGeom>
          <a:noFill/>
          <a:ln>
            <a:noFill/>
          </a:ln>
        </p:spPr>
      </p:pic>
    </p:spTree>
  </p:cSld>
  <p:clrMapOvr>
    <a:masterClrMapping/>
  </p:clrMapOvr>
</p:sld>
</file>

<file path=ppt/theme/theme1.xml><?xml version="1.0" encoding="utf-8"?>
<a:theme xmlns:a="http://schemas.openxmlformats.org/drawingml/2006/main" name="Peixun">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eixun">
      <a:majorFont>
        <a:latin typeface="Arial"/>
        <a:ea typeface="宋体"/>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eixu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ixu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ixu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ixu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ixu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ixu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ixu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ixu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ixu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ixu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ixu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ixu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1761</Words>
  <Application>WPS 演示</Application>
  <PresentationFormat>全屏显示(4:3)</PresentationFormat>
  <Paragraphs>120</Paragraphs>
  <Slides>19</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19</vt:i4>
      </vt:variant>
    </vt:vector>
  </HeadingPairs>
  <TitlesOfParts>
    <vt:vector size="28" baseType="lpstr">
      <vt:lpstr>Arial</vt:lpstr>
      <vt:lpstr>宋体</vt:lpstr>
      <vt:lpstr>Wingdings</vt:lpstr>
      <vt:lpstr>微软雅黑</vt:lpstr>
      <vt:lpstr>Arial Unicode MS</vt:lpstr>
      <vt:lpstr>Calibri</vt:lpstr>
      <vt:lpstr>楷体_GB2312</vt:lpstr>
      <vt:lpstr>新宋体</vt:lpstr>
      <vt:lpstr>Peixun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商云8系统特性</vt:lpstr>
      <vt:lpstr>商云8系统特性</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商锐9培训教程</dc:title>
  <dc:creator>zhanggq</dc:creator>
  <cp:lastModifiedBy>wengyn</cp:lastModifiedBy>
  <cp:revision>1012</cp:revision>
  <cp:lastPrinted>2113-01-01T00:00:00Z</cp:lastPrinted>
  <dcterms:created xsi:type="dcterms:W3CDTF">2113-01-01T00:00:00Z</dcterms:created>
  <dcterms:modified xsi:type="dcterms:W3CDTF">2018-05-29T07:40:36Z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2052-10.1.0.7346</vt:lpwstr>
  </property>
</Properties>
</file>