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3"/>
    <p:sldId id="285" r:id="rId4"/>
    <p:sldId id="262" r:id="rId5"/>
    <p:sldId id="265" r:id="rId6"/>
    <p:sldId id="278" r:id="rId7"/>
    <p:sldId id="277" r:id="rId8"/>
    <p:sldId id="276" r:id="rId9"/>
    <p:sldId id="272" r:id="rId10"/>
    <p:sldId id="279" r:id="rId11"/>
    <p:sldId id="280" r:id="rId12"/>
    <p:sldId id="286" r:id="rId13"/>
    <p:sldId id="281" r:id="rId14"/>
    <p:sldId id="282" r:id="rId15"/>
    <p:sldId id="283" r:id="rId16"/>
    <p:sldId id="260" r:id="rId17"/>
    <p:sldId id="284" r:id="rId18"/>
  </p:sldIdLst>
  <p:sldSz cx="9144000" cy="6858000" type="screen4x3"/>
  <p:notesSz cx="6858000" cy="9144000"/>
  <p:embeddedFontLst>
    <p:embeddedFont>
      <p:font typeface="Wingdings 3" panose="05040102010807070707"/>
      <p:regular r:id="rId23"/>
    </p:embeddedFont>
    <p:embeddedFont>
      <p:font typeface="Verdana" panose="020B0604030504040204"/>
      <p:regular r:id="rId24"/>
    </p:embeddedFont>
    <p:embeddedFont>
      <p:font typeface="Wingdings 2" panose="05020102010507070707"/>
      <p:regular r:id="rId25"/>
    </p:embeddedFont>
    <p:embeddedFont>
      <p:font typeface="Lucida Sans Unicode" panose="020B0602030504020204" charset="0"/>
      <p:regular r:id="rId26"/>
    </p:embeddedFont>
    <p:embeddedFont>
      <p:font typeface="黑体" panose="0201060906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3A0A1-EEC8-4C22-BD16-5DF22A3FC2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9A4C81-6442-4C03-B4C2-C5E093197B68}">
      <dgm:prSet/>
      <dgm:spPr/>
      <dgm:t>
        <a:bodyPr/>
        <a:lstStyle/>
        <a:p>
          <a:pPr rtl="0"/>
          <a:r>
            <a:rPr lang="zh-CN" dirty="0" smtClean="0"/>
            <a:t>商品上架</a:t>
          </a:r>
          <a:endParaRPr lang="zh-CN" dirty="0"/>
        </a:p>
      </dgm:t>
    </dgm:pt>
    <dgm:pt modelId="{CA66BC0C-0691-40E4-8122-0DCCAC3886E9}" cxnId="{B53534D2-55F4-4FDF-A7FB-013CAB3E74E9}" type="parTrans">
      <dgm:prSet/>
      <dgm:spPr/>
      <dgm:t>
        <a:bodyPr/>
        <a:lstStyle/>
        <a:p>
          <a:endParaRPr lang="zh-CN" altLang="en-US"/>
        </a:p>
      </dgm:t>
    </dgm:pt>
    <dgm:pt modelId="{D8422E92-2015-41B0-9F35-BF71D3B300CE}" cxnId="{B53534D2-55F4-4FDF-A7FB-013CAB3E74E9}" type="sibTrans">
      <dgm:prSet/>
      <dgm:spPr/>
      <dgm:t>
        <a:bodyPr/>
        <a:lstStyle/>
        <a:p>
          <a:endParaRPr lang="zh-CN" altLang="en-US"/>
        </a:p>
      </dgm:t>
    </dgm:pt>
    <dgm:pt modelId="{FFC94963-6F0D-45A6-A6DE-6A046926BF94}">
      <dgm:prSet/>
      <dgm:spPr/>
      <dgm:t>
        <a:bodyPr/>
        <a:lstStyle/>
        <a:p>
          <a:pPr rtl="0"/>
          <a:r>
            <a:rPr lang="zh-CN" dirty="0" smtClean="0"/>
            <a:t>微商店</a:t>
          </a:r>
          <a:endParaRPr lang="en-US" altLang="zh-CN" dirty="0" smtClean="0"/>
        </a:p>
        <a:p>
          <a:pPr rtl="0"/>
          <a:r>
            <a:rPr lang="zh-CN" dirty="0" smtClean="0"/>
            <a:t>下单</a:t>
          </a:r>
          <a:endParaRPr lang="zh-CN" dirty="0"/>
        </a:p>
      </dgm:t>
    </dgm:pt>
    <dgm:pt modelId="{1ADD6889-B2F8-4290-A634-6E564DF06B18}" cxnId="{B89376ED-8764-492E-81DF-3DE9CEA88A23}" type="parTrans">
      <dgm:prSet/>
      <dgm:spPr/>
      <dgm:t>
        <a:bodyPr/>
        <a:lstStyle/>
        <a:p>
          <a:endParaRPr lang="zh-CN" altLang="en-US"/>
        </a:p>
      </dgm:t>
    </dgm:pt>
    <dgm:pt modelId="{F3D88AD7-E49A-4476-9DFB-4B3D6D7AE96D}" cxnId="{B89376ED-8764-492E-81DF-3DE9CEA88A23}" type="sibTrans">
      <dgm:prSet/>
      <dgm:spPr/>
      <dgm:t>
        <a:bodyPr/>
        <a:lstStyle/>
        <a:p>
          <a:endParaRPr lang="zh-CN" altLang="en-US"/>
        </a:p>
      </dgm:t>
    </dgm:pt>
    <dgm:pt modelId="{F20F9626-0C93-426D-A9D4-C40DCD20B4D3}">
      <dgm:prSet/>
      <dgm:spPr/>
      <dgm:t>
        <a:bodyPr/>
        <a:lstStyle/>
        <a:p>
          <a:pPr rtl="0"/>
          <a:r>
            <a:rPr lang="zh-CN" dirty="0" smtClean="0"/>
            <a:t>批发、零售、送货对接</a:t>
          </a:r>
          <a:endParaRPr lang="zh-CN" dirty="0"/>
        </a:p>
      </dgm:t>
    </dgm:pt>
    <dgm:pt modelId="{916B329B-4A58-44C1-A3A6-5B6021AF8CBB}" cxnId="{4BAEEC3B-4D0E-4118-BD45-352DA25B9BF5}" type="parTrans">
      <dgm:prSet/>
      <dgm:spPr/>
      <dgm:t>
        <a:bodyPr/>
        <a:lstStyle/>
        <a:p>
          <a:endParaRPr lang="zh-CN" altLang="en-US"/>
        </a:p>
      </dgm:t>
    </dgm:pt>
    <dgm:pt modelId="{ACA8C675-5F14-421F-A1A2-E82B02A4B187}" cxnId="{4BAEEC3B-4D0E-4118-BD45-352DA25B9BF5}" type="sibTrans">
      <dgm:prSet/>
      <dgm:spPr/>
      <dgm:t>
        <a:bodyPr/>
        <a:lstStyle/>
        <a:p>
          <a:endParaRPr lang="zh-CN" altLang="en-US"/>
        </a:p>
      </dgm:t>
    </dgm:pt>
    <dgm:pt modelId="{A2ABC3DD-5276-4EBF-B434-36C09EE4B478}">
      <dgm:prSet/>
      <dgm:spPr/>
      <dgm:t>
        <a:bodyPr/>
        <a:lstStyle/>
        <a:p>
          <a:pPr rtl="0"/>
          <a:r>
            <a:rPr lang="zh-CN" dirty="0" smtClean="0"/>
            <a:t>会员</a:t>
          </a:r>
          <a:endParaRPr lang="zh-CN" dirty="0"/>
        </a:p>
      </dgm:t>
    </dgm:pt>
    <dgm:pt modelId="{449483E3-0663-4F5C-93BF-A2B2057D9AA0}" cxnId="{55BE2794-3006-46CA-8D30-0A0722658E29}" type="sibTrans">
      <dgm:prSet/>
      <dgm:spPr/>
      <dgm:t>
        <a:bodyPr/>
        <a:lstStyle/>
        <a:p>
          <a:endParaRPr lang="zh-CN" altLang="en-US"/>
        </a:p>
      </dgm:t>
    </dgm:pt>
    <dgm:pt modelId="{D9B5F005-D84E-48B6-BBBD-78F7D2258DC1}" cxnId="{55BE2794-3006-46CA-8D30-0A0722658E29}" type="parTrans">
      <dgm:prSet/>
      <dgm:spPr/>
      <dgm:t>
        <a:bodyPr/>
        <a:lstStyle/>
        <a:p>
          <a:endParaRPr lang="zh-CN" altLang="en-US"/>
        </a:p>
      </dgm:t>
    </dgm:pt>
    <dgm:pt modelId="{84B78065-11ED-4245-A893-3620B0DEE776}" type="pres">
      <dgm:prSet presAssocID="{E673A0A1-EEC8-4C22-BD16-5DF22A3FC23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753834B-12F9-4525-8052-97AC1437DFB5}" type="pres">
      <dgm:prSet presAssocID="{E673A0A1-EEC8-4C22-BD16-5DF22A3FC230}" presName="arrow" presStyleLbl="bgShp" presStyleIdx="0" presStyleCnt="1"/>
      <dgm:spPr/>
    </dgm:pt>
    <dgm:pt modelId="{126A4AB1-2B59-4762-9B5D-B1E19B7663D2}" type="pres">
      <dgm:prSet presAssocID="{E673A0A1-EEC8-4C22-BD16-5DF22A3FC230}" presName="linearProcess" presStyleCnt="0"/>
      <dgm:spPr/>
    </dgm:pt>
    <dgm:pt modelId="{D0EF5BE2-A6CF-4290-BBEE-A0D3198B9F55}" type="pres">
      <dgm:prSet presAssocID="{FD9A4C81-6442-4C03-B4C2-C5E093197B6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84E6FD-BC8A-4945-B7D9-76D6270E0A17}" type="pres">
      <dgm:prSet presAssocID="{D8422E92-2015-41B0-9F35-BF71D3B300CE}" presName="sibTrans" presStyleCnt="0"/>
      <dgm:spPr/>
    </dgm:pt>
    <dgm:pt modelId="{06278C36-AA4B-4D5A-B38A-8C4DBD2754F0}" type="pres">
      <dgm:prSet presAssocID="{FFC94963-6F0D-45A6-A6DE-6A046926BF9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5D1156-3DC2-4F28-BDA2-7D6DEA3687A1}" type="pres">
      <dgm:prSet presAssocID="{F3D88AD7-E49A-4476-9DFB-4B3D6D7AE96D}" presName="sibTrans" presStyleCnt="0"/>
      <dgm:spPr/>
    </dgm:pt>
    <dgm:pt modelId="{9CFF0060-697B-441B-9C3D-00B4DEEA0EE7}" type="pres">
      <dgm:prSet presAssocID="{F20F9626-0C93-426D-A9D4-C40DCD20B4D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7BF49A-5D55-403B-BD99-0B161E47C67B}" type="pres">
      <dgm:prSet presAssocID="{ACA8C675-5F14-421F-A1A2-E82B02A4B187}" presName="sibTrans" presStyleCnt="0"/>
      <dgm:spPr/>
    </dgm:pt>
    <dgm:pt modelId="{946C3414-C2B4-4438-8276-DD6F1E240927}" type="pres">
      <dgm:prSet presAssocID="{A2ABC3DD-5276-4EBF-B434-36C09EE4B4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2863B5-C281-49C5-B9DF-955C4C55EBF6}" type="presOf" srcId="{A2ABC3DD-5276-4EBF-B434-36C09EE4B478}" destId="{946C3414-C2B4-4438-8276-DD6F1E240927}" srcOrd="0" destOrd="0" presId="urn:microsoft.com/office/officeart/2005/8/layout/hProcess9"/>
    <dgm:cxn modelId="{B89376ED-8764-492E-81DF-3DE9CEA88A23}" srcId="{E673A0A1-EEC8-4C22-BD16-5DF22A3FC230}" destId="{FFC94963-6F0D-45A6-A6DE-6A046926BF94}" srcOrd="1" destOrd="0" parTransId="{1ADD6889-B2F8-4290-A634-6E564DF06B18}" sibTransId="{F3D88AD7-E49A-4476-9DFB-4B3D6D7AE96D}"/>
    <dgm:cxn modelId="{DDC4B6FB-444E-4D34-B2D8-DA08A4CF67FF}" type="presOf" srcId="{FFC94963-6F0D-45A6-A6DE-6A046926BF94}" destId="{06278C36-AA4B-4D5A-B38A-8C4DBD2754F0}" srcOrd="0" destOrd="0" presId="urn:microsoft.com/office/officeart/2005/8/layout/hProcess9"/>
    <dgm:cxn modelId="{55BE2794-3006-46CA-8D30-0A0722658E29}" srcId="{E673A0A1-EEC8-4C22-BD16-5DF22A3FC230}" destId="{A2ABC3DD-5276-4EBF-B434-36C09EE4B478}" srcOrd="3" destOrd="0" parTransId="{D9B5F005-D84E-48B6-BBBD-78F7D2258DC1}" sibTransId="{449483E3-0663-4F5C-93BF-A2B2057D9AA0}"/>
    <dgm:cxn modelId="{F4B7BECE-1751-4454-8248-FEB1DC32940E}" type="presOf" srcId="{E673A0A1-EEC8-4C22-BD16-5DF22A3FC230}" destId="{84B78065-11ED-4245-A893-3620B0DEE776}" srcOrd="0" destOrd="0" presId="urn:microsoft.com/office/officeart/2005/8/layout/hProcess9"/>
    <dgm:cxn modelId="{4BAEEC3B-4D0E-4118-BD45-352DA25B9BF5}" srcId="{E673A0A1-EEC8-4C22-BD16-5DF22A3FC230}" destId="{F20F9626-0C93-426D-A9D4-C40DCD20B4D3}" srcOrd="2" destOrd="0" parTransId="{916B329B-4A58-44C1-A3A6-5B6021AF8CBB}" sibTransId="{ACA8C675-5F14-421F-A1A2-E82B02A4B187}"/>
    <dgm:cxn modelId="{B53534D2-55F4-4FDF-A7FB-013CAB3E74E9}" srcId="{E673A0A1-EEC8-4C22-BD16-5DF22A3FC230}" destId="{FD9A4C81-6442-4C03-B4C2-C5E093197B68}" srcOrd="0" destOrd="0" parTransId="{CA66BC0C-0691-40E4-8122-0DCCAC3886E9}" sibTransId="{D8422E92-2015-41B0-9F35-BF71D3B300CE}"/>
    <dgm:cxn modelId="{B3A16071-E41B-435E-992B-67AA89F5AD13}" type="presOf" srcId="{F20F9626-0C93-426D-A9D4-C40DCD20B4D3}" destId="{9CFF0060-697B-441B-9C3D-00B4DEEA0EE7}" srcOrd="0" destOrd="0" presId="urn:microsoft.com/office/officeart/2005/8/layout/hProcess9"/>
    <dgm:cxn modelId="{546C6C9A-7770-4A18-8396-E9EA6CA4736E}" type="presOf" srcId="{FD9A4C81-6442-4C03-B4C2-C5E093197B68}" destId="{D0EF5BE2-A6CF-4290-BBEE-A0D3198B9F55}" srcOrd="0" destOrd="0" presId="urn:microsoft.com/office/officeart/2005/8/layout/hProcess9"/>
    <dgm:cxn modelId="{BF26DC4F-810F-4455-BB72-C5BC44FFE471}" type="presParOf" srcId="{84B78065-11ED-4245-A893-3620B0DEE776}" destId="{2753834B-12F9-4525-8052-97AC1437DFB5}" srcOrd="0" destOrd="0" presId="urn:microsoft.com/office/officeart/2005/8/layout/hProcess9"/>
    <dgm:cxn modelId="{8D9FC1FA-869B-45B6-B6D2-C0AD8005FDB0}" type="presParOf" srcId="{84B78065-11ED-4245-A893-3620B0DEE776}" destId="{126A4AB1-2B59-4762-9B5D-B1E19B7663D2}" srcOrd="1" destOrd="0" presId="urn:microsoft.com/office/officeart/2005/8/layout/hProcess9"/>
    <dgm:cxn modelId="{1B9F8DD5-1440-4347-8B51-5EA96657D8CE}" type="presParOf" srcId="{126A4AB1-2B59-4762-9B5D-B1E19B7663D2}" destId="{D0EF5BE2-A6CF-4290-BBEE-A0D3198B9F55}" srcOrd="0" destOrd="0" presId="urn:microsoft.com/office/officeart/2005/8/layout/hProcess9"/>
    <dgm:cxn modelId="{86BFD3B8-D487-416A-B7C9-3246B8A41127}" type="presParOf" srcId="{126A4AB1-2B59-4762-9B5D-B1E19B7663D2}" destId="{E484E6FD-BC8A-4945-B7D9-76D6270E0A17}" srcOrd="1" destOrd="0" presId="urn:microsoft.com/office/officeart/2005/8/layout/hProcess9"/>
    <dgm:cxn modelId="{2C9235FB-EB6C-4CAF-80B6-877FE1986BFB}" type="presParOf" srcId="{126A4AB1-2B59-4762-9B5D-B1E19B7663D2}" destId="{06278C36-AA4B-4D5A-B38A-8C4DBD2754F0}" srcOrd="2" destOrd="0" presId="urn:microsoft.com/office/officeart/2005/8/layout/hProcess9"/>
    <dgm:cxn modelId="{E87D2666-641F-41F8-B458-A82E30879551}" type="presParOf" srcId="{126A4AB1-2B59-4762-9B5D-B1E19B7663D2}" destId="{265D1156-3DC2-4F28-BDA2-7D6DEA3687A1}" srcOrd="3" destOrd="0" presId="urn:microsoft.com/office/officeart/2005/8/layout/hProcess9"/>
    <dgm:cxn modelId="{CE565BBD-3C0B-4066-A411-9E64F0154C69}" type="presParOf" srcId="{126A4AB1-2B59-4762-9B5D-B1E19B7663D2}" destId="{9CFF0060-697B-441B-9C3D-00B4DEEA0EE7}" srcOrd="4" destOrd="0" presId="urn:microsoft.com/office/officeart/2005/8/layout/hProcess9"/>
    <dgm:cxn modelId="{16F39596-ABD5-4209-8D8D-94D084E7151D}" type="presParOf" srcId="{126A4AB1-2B59-4762-9B5D-B1E19B7663D2}" destId="{E47BF49A-5D55-403B-BD99-0B161E47C67B}" srcOrd="5" destOrd="0" presId="urn:microsoft.com/office/officeart/2005/8/layout/hProcess9"/>
    <dgm:cxn modelId="{19E41393-5813-4A6E-90DF-B6F158715E9A}" type="presParOf" srcId="{126A4AB1-2B59-4762-9B5D-B1E19B7663D2}" destId="{946C3414-C2B4-4438-8276-DD6F1E24092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834B-12F9-4525-8052-97AC1437DFB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F5BE2-A6CF-4290-BBEE-A0D3198B9F55}">
      <dsp:nvSpPr>
        <dsp:cNvPr id="0" name=""/>
        <dsp:cNvSpPr/>
      </dsp:nvSpPr>
      <dsp:spPr>
        <a:xfrm>
          <a:off x="552" y="1357788"/>
          <a:ext cx="19127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商品上架</a:t>
          </a:r>
          <a:endParaRPr lang="zh-CN" sz="2900" kern="1200" dirty="0"/>
        </a:p>
      </dsp:txBody>
      <dsp:txXfrm>
        <a:off x="88928" y="1446164"/>
        <a:ext cx="1736012" cy="1633633"/>
      </dsp:txXfrm>
    </dsp:sp>
    <dsp:sp modelId="{06278C36-AA4B-4D5A-B38A-8C4DBD2754F0}">
      <dsp:nvSpPr>
        <dsp:cNvPr id="0" name=""/>
        <dsp:cNvSpPr/>
      </dsp:nvSpPr>
      <dsp:spPr>
        <a:xfrm>
          <a:off x="2105796" y="1357788"/>
          <a:ext cx="19127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微商店</a:t>
          </a:r>
          <a:endParaRPr lang="en-US" altLang="zh-CN" sz="2900" kern="1200" dirty="0" smtClean="0"/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下单</a:t>
          </a:r>
          <a:endParaRPr lang="zh-CN" sz="2900" kern="1200" dirty="0"/>
        </a:p>
      </dsp:txBody>
      <dsp:txXfrm>
        <a:off x="2194172" y="1446164"/>
        <a:ext cx="1736012" cy="1633633"/>
      </dsp:txXfrm>
    </dsp:sp>
    <dsp:sp modelId="{9CFF0060-697B-441B-9C3D-00B4DEEA0EE7}">
      <dsp:nvSpPr>
        <dsp:cNvPr id="0" name=""/>
        <dsp:cNvSpPr/>
      </dsp:nvSpPr>
      <dsp:spPr>
        <a:xfrm>
          <a:off x="4211039" y="1357788"/>
          <a:ext cx="19127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批发、零售、送货对接</a:t>
          </a:r>
          <a:endParaRPr lang="zh-CN" sz="2900" kern="1200" dirty="0"/>
        </a:p>
      </dsp:txBody>
      <dsp:txXfrm>
        <a:off x="4299415" y="1446164"/>
        <a:ext cx="1736012" cy="1633633"/>
      </dsp:txXfrm>
    </dsp:sp>
    <dsp:sp modelId="{946C3414-C2B4-4438-8276-DD6F1E240927}">
      <dsp:nvSpPr>
        <dsp:cNvPr id="0" name=""/>
        <dsp:cNvSpPr/>
      </dsp:nvSpPr>
      <dsp:spPr>
        <a:xfrm>
          <a:off x="6316283" y="1357788"/>
          <a:ext cx="191276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会员</a:t>
          </a:r>
          <a:endParaRPr lang="zh-CN" sz="2900" kern="1200" dirty="0"/>
        </a:p>
      </dsp:txBody>
      <dsp:txXfrm>
        <a:off x="6404659" y="1446164"/>
        <a:ext cx="1736012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2B28-D703-456F-874E-4F15C2289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E69D-40A0-4CD4-B51C-3EA31431AC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1AD80D4-3DBB-4780-8D81-94EC454EC8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419161"/>
            <a:ext cx="7772400" cy="830997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携手微商店，全面诠释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</a:rPr>
              <a:t>O2O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2014Q2</a:t>
            </a:r>
            <a:r>
              <a:rPr lang="zh-CN" altLang="en-US" dirty="0" smtClean="0"/>
              <a:t>商云</a:t>
            </a:r>
            <a:r>
              <a:rPr lang="en-US" altLang="zh-CN" dirty="0" smtClean="0"/>
              <a:t>8</a:t>
            </a:r>
            <a:r>
              <a:rPr lang="zh-CN" altLang="en-US" dirty="0" smtClean="0"/>
              <a:t>重大更新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955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触摸屏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003232" cy="4392488"/>
          </a:xfrm>
        </p:spPr>
        <p:txBody>
          <a:bodyPr/>
          <a:lstStyle/>
          <a:p>
            <a:r>
              <a:rPr lang="zh-CN" altLang="en-US" b="1" dirty="0" smtClean="0">
                <a:latin typeface="Arial" panose="020B0604020202020204"/>
              </a:rPr>
              <a:t>配置</a:t>
            </a:r>
            <a:r>
              <a:rPr lang="zh-CN" altLang="en-US" b="1" dirty="0">
                <a:latin typeface="Arial" panose="020B0604020202020204"/>
              </a:rPr>
              <a:t>模板化</a:t>
            </a:r>
            <a:endParaRPr lang="zh-CN" altLang="en-US" b="1" dirty="0">
              <a:latin typeface="Arial" panose="020B0604020202020204"/>
            </a:endParaRPr>
          </a:p>
          <a:p>
            <a:r>
              <a:rPr lang="zh-CN" altLang="en-US" dirty="0">
                <a:latin typeface="Arial" panose="020B0604020202020204"/>
              </a:rPr>
              <a:t>上述两项设置可以保存在店内一份模板，</a:t>
            </a:r>
            <a:r>
              <a:rPr lang="en-US" altLang="zh-CN" dirty="0">
                <a:latin typeface="Arial" panose="020B0604020202020204"/>
              </a:rPr>
              <a:t>POS</a:t>
            </a:r>
            <a:r>
              <a:rPr lang="zh-CN" altLang="en-US" dirty="0">
                <a:latin typeface="Arial" panose="020B0604020202020204"/>
              </a:rPr>
              <a:t>端可以快速调用或授权下更新，无授权时保存在本地。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托利多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</a:rPr>
              <a:t>i15+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商云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</a:rPr>
              <a:t>8 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的完美称重方案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003232" cy="4392488"/>
          </a:xfrm>
        </p:spPr>
        <p:txBody>
          <a:bodyPr/>
          <a:lstStyle/>
          <a:p>
            <a:r>
              <a:rPr lang="zh-CN" altLang="en-US" dirty="0">
                <a:latin typeface="Arial" panose="020B0604020202020204"/>
              </a:rPr>
              <a:t>称重、收银、管理</a:t>
            </a:r>
            <a:r>
              <a:rPr lang="zh-CN" altLang="en-US" dirty="0" smtClean="0">
                <a:latin typeface="Arial" panose="020B0604020202020204"/>
              </a:rPr>
              <a:t>一体化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4" y="2204864"/>
            <a:ext cx="763860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提高效率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003232" cy="4392488"/>
          </a:xfrm>
        </p:spPr>
        <p:txBody>
          <a:bodyPr/>
          <a:lstStyle/>
          <a:p>
            <a:r>
              <a:rPr lang="zh-CN" altLang="en-US" b="1" dirty="0" smtClean="0">
                <a:latin typeface="Arial" panose="020B0604020202020204"/>
              </a:rPr>
              <a:t>增强版条码打印</a:t>
            </a:r>
            <a:endParaRPr lang="zh-CN" altLang="en-US" b="1" dirty="0">
              <a:latin typeface="Arial" panose="020B0604020202020204"/>
            </a:endParaRPr>
          </a:p>
          <a:p>
            <a:r>
              <a:rPr lang="zh-CN" altLang="en-US" dirty="0" smtClean="0">
                <a:latin typeface="Arial" panose="020B0604020202020204"/>
              </a:rPr>
              <a:t>使用新的排版设计界面。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框 7" descr="1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275580" cy="352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提高效率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003232" cy="4392488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告别“一个参数，全场跑”的历史</a:t>
            </a:r>
            <a:endParaRPr lang="en-US" altLang="zh-CN" dirty="0" smtClean="0">
              <a:latin typeface="Arial" panose="020B0604020202020204"/>
            </a:endParaRPr>
          </a:p>
          <a:p>
            <a:pPr lvl="1"/>
            <a:r>
              <a:rPr lang="zh-CN" altLang="en-US" dirty="0" smtClean="0">
                <a:latin typeface="Arial" panose="020B0604020202020204"/>
              </a:rPr>
              <a:t>参数可由后台强制前台自动同步。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8460" y="2344420"/>
            <a:ext cx="5846445" cy="3335020"/>
          </a:xfrm>
          <a:prstGeom prst="rect">
            <a:avLst/>
          </a:prstGeom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一卡通         打造跨业态的会员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003232" cy="4392488"/>
          </a:xfrm>
        </p:spPr>
        <p:txBody>
          <a:bodyPr/>
          <a:lstStyle/>
          <a:p>
            <a:pPr lvl="1"/>
            <a:r>
              <a:rPr lang="zh-CN" altLang="en-US" dirty="0" smtClean="0">
                <a:latin typeface="Arial" panose="020B0604020202020204"/>
              </a:rPr>
              <a:t>会员储值可在“商云”，“商锐”，“商鼎”等各零售产品间互通。并提供其它产品对</a:t>
            </a:r>
            <a:br>
              <a:rPr lang="en-US" altLang="zh-CN" dirty="0" smtClean="0">
                <a:latin typeface="Arial" panose="020B0604020202020204"/>
              </a:rPr>
            </a:br>
            <a:r>
              <a:rPr lang="zh-CN" altLang="en-US" dirty="0" smtClean="0">
                <a:latin typeface="Arial" panose="020B0604020202020204"/>
              </a:rPr>
              <a:t>接接口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框 24" descr="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6040"/>
            <a:ext cx="4079240" cy="364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" y="2635250"/>
            <a:ext cx="4959985" cy="3587750"/>
          </a:xfrm>
          <a:prstGeom prst="rect">
            <a:avLst/>
          </a:prstGeom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与便利店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</a:rPr>
              <a:t>8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的比较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商云</a:t>
            </a:r>
            <a:r>
              <a:rPr lang="en-US" altLang="zh-CN" dirty="0">
                <a:latin typeface="Arial" panose="020B0604020202020204"/>
              </a:rPr>
              <a:t> </a:t>
            </a:r>
            <a:r>
              <a:rPr lang="zh-CN" altLang="en-US" dirty="0" smtClean="0">
                <a:latin typeface="Arial" panose="020B0604020202020204"/>
              </a:rPr>
              <a:t>可满足门店全职能型需求。可支持中型、独立型门店。</a:t>
            </a:r>
            <a:endParaRPr lang="en-US" altLang="zh-CN" dirty="0" smtClean="0">
              <a:latin typeface="Arial" panose="020B0604020202020204"/>
            </a:endParaRPr>
          </a:p>
          <a:p>
            <a:pPr lvl="1"/>
            <a:r>
              <a:rPr lang="zh-CN" altLang="en-US" dirty="0" smtClean="0">
                <a:latin typeface="Arial" panose="020B0604020202020204"/>
              </a:rPr>
              <a:t>定位 全面</a:t>
            </a:r>
            <a:endParaRPr lang="en-US" altLang="zh-CN" dirty="0" smtClean="0">
              <a:latin typeface="Arial" panose="020B0604020202020204"/>
            </a:endParaRPr>
          </a:p>
          <a:p>
            <a:r>
              <a:rPr lang="zh-CN" altLang="en-US" dirty="0">
                <a:latin typeface="Arial" panose="020B0604020202020204"/>
              </a:rPr>
              <a:t>便利</a:t>
            </a:r>
            <a:r>
              <a:rPr lang="zh-CN" altLang="en-US" dirty="0" smtClean="0">
                <a:latin typeface="Arial" panose="020B0604020202020204"/>
              </a:rPr>
              <a:t>店 主要为小型、标准、店多、运作快的连锁</a:t>
            </a:r>
            <a:endParaRPr lang="en-US" altLang="zh-CN" dirty="0" smtClean="0">
              <a:latin typeface="Arial" panose="020B0604020202020204"/>
            </a:endParaRPr>
          </a:p>
          <a:p>
            <a:pPr lvl="1"/>
            <a:r>
              <a:rPr lang="zh-CN" altLang="en-US" dirty="0" smtClean="0">
                <a:latin typeface="Arial" panose="020B0604020202020204"/>
              </a:rPr>
              <a:t>定位 快速</a:t>
            </a:r>
            <a:endParaRPr lang="zh-CN" altLang="en-US" dirty="0" smtClean="0">
              <a:latin typeface="Arial" panose="020B0604020202020204"/>
            </a:endParaRPr>
          </a:p>
          <a:p>
            <a:endParaRPr lang="zh-CN" altLang="en-US" dirty="0" smtClean="0">
              <a:latin typeface="Arial" panose="020B0604020202020204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419161"/>
            <a:ext cx="7772400" cy="830997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</a:rPr>
              <a:t>Thanks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零售事业部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955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目标市场</a:t>
            </a:r>
            <a:endParaRPr lang="en-US" altLang="zh-CN" dirty="0" smtClean="0"/>
          </a:p>
          <a:p>
            <a:r>
              <a:rPr lang="zh-CN" altLang="en-US" dirty="0" smtClean="0"/>
              <a:t>携手微商店</a:t>
            </a:r>
            <a:endParaRPr lang="en-US" altLang="zh-CN" dirty="0" smtClean="0"/>
          </a:p>
          <a:p>
            <a:r>
              <a:rPr lang="zh-CN" altLang="en-US" dirty="0" smtClean="0"/>
              <a:t>不仅是触摸屏</a:t>
            </a:r>
            <a:endParaRPr lang="en-US" altLang="zh-CN" dirty="0" smtClean="0"/>
          </a:p>
          <a:p>
            <a:r>
              <a:rPr lang="zh-CN" altLang="en-US" dirty="0" smtClean="0"/>
              <a:t>托利多</a:t>
            </a:r>
            <a:r>
              <a:rPr lang="en-US" altLang="zh-CN" dirty="0" smtClean="0"/>
              <a:t>i15</a:t>
            </a:r>
            <a:r>
              <a:rPr lang="zh-CN" altLang="en-US" dirty="0" smtClean="0"/>
              <a:t>方案</a:t>
            </a:r>
            <a:endParaRPr lang="en-US" altLang="zh-CN" dirty="0" smtClean="0"/>
          </a:p>
          <a:p>
            <a:r>
              <a:rPr lang="zh-CN" altLang="en-US" dirty="0" smtClean="0"/>
              <a:t>加速</a:t>
            </a:r>
            <a:endParaRPr lang="en-US" altLang="zh-CN" dirty="0" smtClean="0"/>
          </a:p>
          <a:p>
            <a:r>
              <a:rPr lang="zh-CN" altLang="en-US" dirty="0" smtClean="0"/>
              <a:t>一卡通</a:t>
            </a:r>
            <a:endParaRPr lang="en-US" altLang="zh-CN" dirty="0" smtClean="0"/>
          </a:p>
          <a:p>
            <a:r>
              <a:rPr lang="zh-CN" altLang="en-US" dirty="0" smtClean="0"/>
              <a:t>便利店</a:t>
            </a:r>
            <a:r>
              <a:rPr lang="en-US" altLang="zh-CN" dirty="0" smtClean="0"/>
              <a:t>8</a:t>
            </a:r>
            <a:r>
              <a:rPr lang="zh-CN" altLang="en-US" dirty="0" smtClean="0"/>
              <a:t>区别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只要是零售，就用商云</a:t>
            </a:r>
            <a:r>
              <a:rPr lang="en-US" altLang="zh-CN" dirty="0" smtClean="0"/>
              <a:t>8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旅游</a:t>
            </a:r>
            <a:r>
              <a:rPr lang="zh-CN" altLang="en-US" dirty="0"/>
              <a:t>市场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生鲜、果</a:t>
            </a:r>
            <a:r>
              <a:rPr lang="zh-CN" altLang="en-US" dirty="0"/>
              <a:t>蔬连锁、副食连锁、熟食连锁、休闲食品连锁、特产连锁、特许加盟店</a:t>
            </a:r>
            <a:r>
              <a:rPr lang="zh-CN" altLang="en-US" dirty="0" smtClean="0"/>
              <a:t>连锁</a:t>
            </a:r>
            <a:endParaRPr lang="en-US" altLang="zh-CN" dirty="0" smtClean="0"/>
          </a:p>
          <a:p>
            <a:pPr lvl="1"/>
            <a:r>
              <a:rPr lang="zh-CN" altLang="en-US" dirty="0"/>
              <a:t>中小型连锁超市、量贩店、社区超市</a:t>
            </a:r>
            <a:endParaRPr lang="en-US" altLang="zh-CN" dirty="0"/>
          </a:p>
          <a:p>
            <a:pPr lvl="1"/>
            <a:r>
              <a:rPr lang="zh-CN" altLang="en-US" dirty="0"/>
              <a:t>加油站、高速服务区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r>
              <a:rPr lang="zh-CN" altLang="en-US" dirty="0" smtClean="0"/>
              <a:t>店面功能全面要连锁，就用 商云！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总部</a:t>
            </a:r>
            <a:r>
              <a:rPr lang="en-US" altLang="zh-CN" dirty="0" smtClean="0"/>
              <a:t>+</a:t>
            </a:r>
            <a:r>
              <a:rPr lang="zh-CN" altLang="en-US" dirty="0" smtClean="0"/>
              <a:t>配送中心</a:t>
            </a:r>
            <a:r>
              <a:rPr lang="en-US" altLang="zh-CN" dirty="0" smtClean="0"/>
              <a:t>+</a:t>
            </a:r>
            <a:r>
              <a:rPr lang="zh-CN" altLang="en-US" dirty="0" smtClean="0"/>
              <a:t>独立管理店</a:t>
            </a:r>
            <a:r>
              <a:rPr lang="en-US" altLang="zh-CN" dirty="0" smtClean="0"/>
              <a:t>+</a:t>
            </a:r>
            <a:r>
              <a:rPr lang="zh-CN" altLang="en-US" dirty="0" smtClean="0"/>
              <a:t>卫星店</a:t>
            </a:r>
            <a:r>
              <a:rPr lang="en-US" altLang="zh-CN" dirty="0" smtClean="0"/>
              <a:t>+</a:t>
            </a:r>
            <a:r>
              <a:rPr lang="zh-CN" altLang="en-US" dirty="0" smtClean="0"/>
              <a:t>加盟店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lvl="0"/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微商店支持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"/>
          </p:nvPr>
        </p:nvSpPr>
        <p:spPr>
          <a:xfrm>
            <a:off x="609600" y="1633728"/>
            <a:ext cx="8229600" cy="4525963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最先最全诠释</a:t>
            </a:r>
            <a:r>
              <a:rPr lang="en-US" altLang="zh-CN" dirty="0" smtClean="0">
                <a:latin typeface="Arial" panose="020B0604020202020204"/>
              </a:rPr>
              <a:t>O2O</a:t>
            </a:r>
            <a:r>
              <a:rPr lang="zh-CN" altLang="en-US" dirty="0" smtClean="0">
                <a:latin typeface="Arial" panose="020B0604020202020204"/>
              </a:rPr>
              <a:t>的产品</a:t>
            </a:r>
            <a:endParaRPr lang="en-US" altLang="zh-CN" dirty="0" smtClean="0">
              <a:latin typeface="Arial" panose="020B0604020202020204"/>
            </a:endParaRPr>
          </a:p>
          <a:p>
            <a:pPr lvl="1"/>
            <a:endParaRPr lang="en-US" altLang="zh-CN" dirty="0" smtClean="0">
              <a:latin typeface="Arial" panose="020B0604020202020204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微商店支持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dirty="0" smtClean="0">
                <a:latin typeface="Arial" panose="020B0604020202020204"/>
              </a:rPr>
              <a:t>商云中就可以给微商店上架新品</a:t>
            </a:r>
            <a:endParaRPr lang="en-US" altLang="zh-CN" dirty="0" smtClean="0">
              <a:latin typeface="Arial" panose="020B0604020202020204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5" y="2612390"/>
            <a:ext cx="6461760" cy="281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76921" cy="48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微商店支持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批发订单、销售单中均可使用微订单</a:t>
            </a:r>
            <a:endParaRPr lang="en-US" altLang="zh-CN" dirty="0" smtClean="0">
              <a:latin typeface="Arial" panose="020B0604020202020204"/>
            </a:endParaRPr>
          </a:p>
          <a:p>
            <a:pPr lvl="1"/>
            <a:endParaRPr lang="en-US" altLang="zh-CN" dirty="0" smtClean="0">
              <a:latin typeface="Arial" panose="020B0604020202020204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6960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481330"/>
            <a:ext cx="9146540" cy="6438265"/>
          </a:xfrm>
          <a:prstGeom prst="rect">
            <a:avLst/>
          </a:prstGeom>
        </p:spPr>
      </p:pic>
      <p:pic>
        <p:nvPicPr>
          <p:cNvPr id="6" name="图片 5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触摸屏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不仅仅是零售界面，也是设置界面</a:t>
            </a:r>
            <a:endParaRPr lang="en-US" altLang="zh-CN" dirty="0" smtClean="0">
              <a:latin typeface="Arial" panose="020B0604020202020204"/>
            </a:endParaRPr>
          </a:p>
          <a:p>
            <a:r>
              <a:rPr lang="zh-CN" altLang="en-US" dirty="0" smtClean="0">
                <a:latin typeface="Arial" panose="020B0604020202020204"/>
              </a:rPr>
              <a:t>热销商品所见即所得。提供</a:t>
            </a:r>
            <a:r>
              <a:rPr lang="en-US" altLang="zh-CN" dirty="0" smtClean="0">
                <a:latin typeface="Arial" panose="020B0604020202020204"/>
              </a:rPr>
              <a:t>TOP20</a:t>
            </a:r>
            <a:r>
              <a:rPr lang="zh-CN" altLang="en-US" dirty="0" smtClean="0">
                <a:latin typeface="Arial" panose="020B0604020202020204"/>
              </a:rPr>
              <a:t>供选择。</a:t>
            </a:r>
            <a:endParaRPr lang="en-US" altLang="zh-CN" dirty="0" smtClean="0">
              <a:latin typeface="Arial" panose="020B0604020202020204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2665" y="2430145"/>
            <a:ext cx="6565900" cy="3290570"/>
          </a:xfrm>
          <a:prstGeom prst="rect">
            <a:avLst/>
          </a:prstGeom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anose="020B0604020202020204"/>
              </a:rPr>
              <a:t>触摸屏</a:t>
            </a: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690864" cy="4522507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/>
              </a:rPr>
              <a:t>不仅仅是零售界面，也是设置界面</a:t>
            </a:r>
            <a:endParaRPr lang="en-US" altLang="zh-CN" dirty="0" smtClean="0">
              <a:latin typeface="Arial" panose="020B0604020202020204"/>
            </a:endParaRPr>
          </a:p>
          <a:p>
            <a:r>
              <a:rPr lang="zh-CN" altLang="en-US" dirty="0" smtClean="0">
                <a:latin typeface="Arial" panose="020B0604020202020204"/>
              </a:rPr>
              <a:t>只显示</a:t>
            </a:r>
            <a:r>
              <a:rPr lang="zh-CN" altLang="en-US" dirty="0"/>
              <a:t>生</a:t>
            </a:r>
            <a:r>
              <a:rPr lang="zh-CN" altLang="en-US" dirty="0" smtClean="0"/>
              <a:t>鲜、水果、蔬菜、休闲食品、特色快食品。更加精准和方便。</a:t>
            </a:r>
            <a:endParaRPr lang="en-US" altLang="zh-CN" dirty="0" smtClean="0">
              <a:latin typeface="Arial" panose="020B060402020202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270-E45F-4650-A62E-811018280B6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3690" y="1079500"/>
            <a:ext cx="3385820" cy="4706620"/>
          </a:xfrm>
          <a:prstGeom prst="rect">
            <a:avLst/>
          </a:prstGeom>
        </p:spPr>
      </p:pic>
      <p:pic>
        <p:nvPicPr>
          <p:cNvPr id="7" name="图片 6" descr="思迅logo-标准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29210"/>
            <a:ext cx="140525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620</Words>
  <Application>WPS 演示</Application>
  <PresentationFormat>全屏显示(4:3)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Wingdings 3</vt:lpstr>
      <vt:lpstr>Verdana</vt:lpstr>
      <vt:lpstr>Wingdings 2</vt:lpstr>
      <vt:lpstr>Arial</vt:lpstr>
      <vt:lpstr>Lucida Sans Unicode</vt:lpstr>
      <vt:lpstr>黑体</vt:lpstr>
      <vt:lpstr>微软雅黑</vt:lpstr>
      <vt:lpstr>Arial Unicode MS</vt:lpstr>
      <vt:lpstr>Calibri</vt:lpstr>
      <vt:lpstr>聚合</vt:lpstr>
      <vt:lpstr>携手微商店，全面诠释O2O</vt:lpstr>
      <vt:lpstr>目录</vt:lpstr>
      <vt:lpstr>目标市场</vt:lpstr>
      <vt:lpstr>微商店支持</vt:lpstr>
      <vt:lpstr>微商店支持</vt:lpstr>
      <vt:lpstr>微商店支持</vt:lpstr>
      <vt:lpstr>PowerPoint 演示文稿</vt:lpstr>
      <vt:lpstr>触摸屏</vt:lpstr>
      <vt:lpstr>触摸屏</vt:lpstr>
      <vt:lpstr>触摸屏</vt:lpstr>
      <vt:lpstr>托利多i15+商云8 的完美称重方案</vt:lpstr>
      <vt:lpstr>提高效率</vt:lpstr>
      <vt:lpstr>提高效率</vt:lpstr>
      <vt:lpstr>一卡通         打造跨业态的会员</vt:lpstr>
      <vt:lpstr>与便利店8的比较</vt:lpstr>
      <vt:lpstr>Thanks</vt:lpstr>
    </vt:vector>
  </TitlesOfParts>
  <Company>SiSS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便利店8</dc:title>
  <dc:creator>蓝凌软件</dc:creator>
  <cp:lastModifiedBy>wengyn</cp:lastModifiedBy>
  <cp:revision>69</cp:revision>
  <cp:lastPrinted>2014-05-12T09:54:00Z</cp:lastPrinted>
  <dcterms:created xsi:type="dcterms:W3CDTF">2014-04-22T07:01:00Z</dcterms:created>
  <dcterms:modified xsi:type="dcterms:W3CDTF">2018-05-29T07:35:19Z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