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0"/>
  </p:notesMasterIdLst>
  <p:handoutMasterIdLst>
    <p:handoutMasterId r:id="rId51"/>
  </p:handoutMasterIdLst>
  <p:sldIdLst>
    <p:sldId id="256" r:id="rId4"/>
    <p:sldId id="259" r:id="rId5"/>
    <p:sldId id="268" r:id="rId6"/>
    <p:sldId id="257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3" r:id="rId15"/>
    <p:sldId id="274" r:id="rId16"/>
    <p:sldId id="258" r:id="rId17"/>
    <p:sldId id="260" r:id="rId18"/>
    <p:sldId id="278" r:id="rId19"/>
    <p:sldId id="276" r:id="rId20"/>
    <p:sldId id="275" r:id="rId21"/>
    <p:sldId id="261" r:id="rId22"/>
    <p:sldId id="262" r:id="rId23"/>
    <p:sldId id="279" r:id="rId24"/>
    <p:sldId id="280" r:id="rId25"/>
    <p:sldId id="281" r:id="rId26"/>
    <p:sldId id="285" r:id="rId27"/>
    <p:sldId id="282" r:id="rId28"/>
    <p:sldId id="287" r:id="rId29"/>
    <p:sldId id="283" r:id="rId30"/>
    <p:sldId id="308" r:id="rId31"/>
    <p:sldId id="299" r:id="rId32"/>
    <p:sldId id="310" r:id="rId33"/>
    <p:sldId id="300" r:id="rId34"/>
    <p:sldId id="311" r:id="rId35"/>
    <p:sldId id="302" r:id="rId36"/>
    <p:sldId id="314" r:id="rId37"/>
    <p:sldId id="313" r:id="rId38"/>
    <p:sldId id="301" r:id="rId39"/>
    <p:sldId id="309" r:id="rId40"/>
    <p:sldId id="290" r:id="rId41"/>
    <p:sldId id="303" r:id="rId42"/>
    <p:sldId id="307" r:id="rId43"/>
    <p:sldId id="312" r:id="rId44"/>
    <p:sldId id="304" r:id="rId45"/>
    <p:sldId id="294" r:id="rId46"/>
    <p:sldId id="295" r:id="rId47"/>
    <p:sldId id="286" r:id="rId48"/>
    <p:sldId id="284" r:id="rId4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C75-7DA4-4CE4-AC1E-5D08AF9FBD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48AF-B356-47EA-A9BC-A248CE9F6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C75-7DA4-4CE4-AC1E-5D08AF9FBD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48AF-B356-47EA-A9BC-A248CE9F6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C75-7DA4-4CE4-AC1E-5D08AF9FBD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48AF-B356-47EA-A9BC-A248CE9F6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C75-7DA4-4CE4-AC1E-5D08AF9FBD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48AF-B356-47EA-A9BC-A248CE9F6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C75-7DA4-4CE4-AC1E-5D08AF9FBD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48AF-B356-47EA-A9BC-A248CE9F6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7C75-7DA4-4CE4-AC1E-5D08AF9FBD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48AF-B356-47EA-A9BC-A248CE9F69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加号 5"/>
          <p:cNvSpPr/>
          <p:nvPr userDrawn="1"/>
        </p:nvSpPr>
        <p:spPr>
          <a:xfrm>
            <a:off x="4265966" y="3249305"/>
            <a:ext cx="828092" cy="756084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7899" y="188640"/>
            <a:ext cx="9163050" cy="690151"/>
            <a:chOff x="-7899" y="188640"/>
            <a:chExt cx="9163050" cy="690151"/>
          </a:xfrm>
        </p:grpSpPr>
        <p:sp>
          <p:nvSpPr>
            <p:cNvPr id="8" name="矩形 7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直接连接符 8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直接连接符 11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23"/>
            <p:cNvSpPr txBox="1"/>
            <p:nvPr/>
          </p:nvSpPr>
          <p:spPr>
            <a:xfrm>
              <a:off x="7948477" y="188640"/>
              <a:ext cx="11521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050" dirty="0" smtClean="0">
                  <a:solidFill>
                    <a:schemeClr val="bg1">
                      <a:lumMod val="65000"/>
                    </a:schemeClr>
                  </a:solidFill>
                  <a:latin typeface="Droid Serif" pitchFamily="18" charset="0"/>
                  <a:ea typeface="Droid Serif" pitchFamily="18" charset="0"/>
                  <a:cs typeface="Droid Serif" pitchFamily="18" charset="0"/>
                </a:rPr>
                <a:t>SISS  </a:t>
              </a:r>
              <a:r>
                <a:rPr lang="zh-CN" altLang="en-US" sz="1050" dirty="0" smtClean="0">
                  <a:solidFill>
                    <a:schemeClr val="bg1">
                      <a:lumMod val="65000"/>
                    </a:schemeClr>
                  </a:solidFill>
                  <a:latin typeface="Droid Serif" pitchFamily="18" charset="0"/>
                  <a:cs typeface="Droid Serif" pitchFamily="18" charset="0"/>
                </a:rPr>
                <a:t>思迅软件</a:t>
              </a:r>
              <a:endParaRPr lang="zh-CN" altLang="en-US" sz="1050" dirty="0">
                <a:solidFill>
                  <a:schemeClr val="bg1">
                    <a:lumMod val="65000"/>
                  </a:schemeClr>
                </a:solidFill>
                <a:latin typeface="Droid Serif" pitchFamily="18" charset="0"/>
                <a:cs typeface="Droid Serif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" name="Picture 5" descr="未标题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F578-9A96-465B-8E5C-3D5E03711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A5956-9645-4DA7-B1EE-6505CD4BA3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7C75-7DA4-4CE4-AC1E-5D08AF9FBD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148AF-B356-47EA-A9BC-A248CE9F69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image" Target="../media/image9.jpe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27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28.png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29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30.jpeg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31.png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32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33.pn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34.png"/><Relationship Id="rId1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36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37.png"/><Relationship Id="rId1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38.png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39.png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40.png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4" Type="http://schemas.openxmlformats.org/officeDocument/2006/relationships/slideLayout" Target="../slideLayouts/slideLayout17.xml"/><Relationship Id="rId13" Type="http://schemas.openxmlformats.org/officeDocument/2006/relationships/image" Target="../media/image9.jpeg"/><Relationship Id="rId12" Type="http://schemas.openxmlformats.org/officeDocument/2006/relationships/image" Target="../media/image51.pn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孕婴童专业版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7"/>
            <a:ext cx="904875" cy="904875"/>
          </a:xfrm>
          <a:prstGeom prst="rect">
            <a:avLst/>
          </a:prstGeom>
        </p:spPr>
      </p:pic>
      <p:pic>
        <p:nvPicPr>
          <p:cNvPr id="5" name="Picture 5" descr="未标题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68752" cy="40689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思迅软件产品规划部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59632" y="2636912"/>
            <a:ext cx="5842745" cy="10801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en-US" altLang="zh-CN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54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endParaRPr lang="zh-CN" altLang="en-US" sz="5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6" name="矩形 5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直接连接符 6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直接连接符 9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概述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3116" y="1700808"/>
            <a:ext cx="8578848" cy="341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思迅孕婴童专业版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2017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软件是思迅软件在多年行业经验的基础上，专门针对孕婴童用品连锁行业开发的现代化信息管理系统。它重点突出了品牌连锁行业个性化、特色化的管理需求，使用总部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加盟总部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门店三级架构，总部与加盟总部，通过数据传输功能进行数据传输。实现了“总部集中式统一管理、门店独立销售及核算并通过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WCF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服务上传前台销售流水、会员积分、储值等数据、多层管理架构、多门店类型连锁”的经营模式。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该系统设计目标是满足企业“管理规范化、业务自动化，功能先进化”需求。总部系统包含了企业的商品流、信息流、资金流的所有业务管理思想，它与门店系统、配送中心系统、决策支持系统等相辅相成，共同构筑了企业强大的管理信息网络系统，帮助企业提高管理能力，增强竞争力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适用范围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3116" y="1700808"/>
            <a:ext cx="1938644" cy="26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孕婴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童用品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玩具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运动用品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高端服装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鞋帽专卖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游乐场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游泳馆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910080"/>
            <a:ext cx="6782450" cy="388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59632" y="2636912"/>
            <a:ext cx="5842745" cy="10801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en-US" altLang="zh-CN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54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系统特色</a:t>
            </a:r>
            <a:endParaRPr lang="zh-CN" altLang="en-US" sz="5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6" name="矩形 5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直接连接符 6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直接连接符 9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3115" y="1187460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Clr>
                <a:schemeClr val="accent5"/>
              </a:buClr>
              <a:defRPr sz="320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线上线下一体化管理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491501" y="2348880"/>
            <a:ext cx="2292225" cy="12961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实体店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微商店全面打通，线上线下完整结合，</a:t>
            </a:r>
            <a:b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真正实现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闭环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588224" y="4653136"/>
            <a:ext cx="2292225" cy="12961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短信定向推送消费、账单、活动、客户关怀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精致体验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525906" y="4653136"/>
            <a:ext cx="2292225" cy="12961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线上充值、积分兑换、在线支付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安全便捷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63589" y="4653136"/>
            <a:ext cx="2292225" cy="12961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线上优惠券、整体促销、会员折扣、幸运转盘、限时秒杀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优惠多多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588225" y="2348880"/>
            <a:ext cx="2292225" cy="12961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注册、绑定、分享即送不停，助您新会员源源不断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539863" y="2348880"/>
            <a:ext cx="2292225" cy="129614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商品资料、订单、会员、促销线上线下实时同步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70" y="1758330"/>
            <a:ext cx="6191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8" y="1767855"/>
            <a:ext cx="6477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37" y="1777380"/>
            <a:ext cx="60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25" y="4036334"/>
            <a:ext cx="6381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25" y="4055384"/>
            <a:ext cx="5715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41" y="4072111"/>
            <a:ext cx="590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3589" y="1195331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商品独特属性管理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115" y="1763524"/>
            <a:ext cx="38108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可按照单品来管理批次、尺码，区别食品与服装的管理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代销、联营商品的管理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区分总部与加盟总部商品的统配与非统配管理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910463" cy="539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3115" y="1187459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Clr>
                <a:schemeClr val="accent5"/>
              </a:buClr>
              <a:defRPr sz="320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行业特性功能管理</a:t>
            </a:r>
            <a:endParaRPr lang="zh-CN" altLang="en-US" dirty="0"/>
          </a:p>
        </p:txBody>
      </p:sp>
      <p:sp>
        <p:nvSpPr>
          <p:cNvPr id="20" name="圆角矩形 19"/>
          <p:cNvSpPr/>
          <p:nvPr/>
        </p:nvSpPr>
        <p:spPr>
          <a:xfrm>
            <a:off x="2843808" y="2060848"/>
            <a:ext cx="288032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6" y="1772234"/>
            <a:ext cx="4762500" cy="460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3115" y="1178749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Clr>
                <a:schemeClr val="accent5"/>
              </a:buClr>
              <a:defRPr sz="320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多样的会员营销管理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5" y="1763524"/>
            <a:ext cx="6696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会员母婴行业特性功能：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Clr>
                <a:schemeClr val="accent5"/>
              </a:buClr>
              <a:buFont typeface="+mj-lt"/>
              <a:buAutoNum type="alphaLcParenR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会员增加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孕龄管理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Clr>
                <a:schemeClr val="accent5"/>
              </a:buClr>
              <a:buFont typeface="+mj-lt"/>
              <a:buAutoNum type="alphaLcParenR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增加孕年龄状态维护管理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Clr>
                <a:schemeClr val="accent5"/>
              </a:buClr>
              <a:buFont typeface="+mj-lt"/>
              <a:buAutoNum type="alphaLcParenR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宝宝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维护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宝宝性别、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生日、奶粉、纸尿裤等信息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Clr>
                <a:schemeClr val="accent5"/>
              </a:buClr>
              <a:buFont typeface="+mj-lt"/>
              <a:buAutoNum type="alphaLcParenR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批量积分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奖励：可通过怀孕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日期、宝宝生日筛选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50000"/>
              </a:lnSpc>
              <a:buClr>
                <a:schemeClr val="accent5"/>
              </a:buClr>
              <a:buFont typeface="+mj-lt"/>
              <a:buAutoNum type="alphaLcParenR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会员生日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提醒可按会员、宝宝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生日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会员赠送管理，可区分新会员、消费会员、休眠会员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管理；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会员回访管理，可按会员消费、消费商品等方式进行回访筛选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3115" y="1178749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Clr>
                <a:schemeClr val="accent5"/>
              </a:buClr>
              <a:defRPr sz="320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百变促销管理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5" y="176352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提供近百种促销方式，可供用户任意选择</a:t>
            </a:r>
            <a:endParaRPr lang="zh-CN" alt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204864"/>
            <a:ext cx="6724650" cy="413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3115" y="1189436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Clr>
                <a:schemeClr val="accent5"/>
              </a:buClr>
              <a:defRPr sz="320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区域加盟商管理</a:t>
            </a:r>
            <a:endParaRPr lang="zh-CN" altLang="en-US" dirty="0"/>
          </a:p>
        </p:txBody>
      </p:sp>
      <p:sp>
        <p:nvSpPr>
          <p:cNvPr id="30" name="AutoShape 3"/>
          <p:cNvSpPr>
            <a:spLocks noChangeAspect="1" noChangeArrowheads="1"/>
          </p:cNvSpPr>
          <p:nvPr/>
        </p:nvSpPr>
        <p:spPr bwMode="auto">
          <a:xfrm>
            <a:off x="539552" y="2065883"/>
            <a:ext cx="1136650" cy="1543050"/>
          </a:xfrm>
          <a:prstGeom prst="homePlate">
            <a:avLst>
              <a:gd name="adj" fmla="val 13083"/>
            </a:avLst>
          </a:prstGeom>
          <a:solidFill>
            <a:schemeClr val="accent5"/>
          </a:solidFill>
          <a:ln w="6350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1" name="Text Box 4"/>
          <p:cNvSpPr txBox="1">
            <a:spLocks noChangeAspect="1" noChangeArrowheads="1"/>
          </p:cNvSpPr>
          <p:nvPr/>
        </p:nvSpPr>
        <p:spPr bwMode="auto">
          <a:xfrm>
            <a:off x="664965" y="2721620"/>
            <a:ext cx="885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区域化</a:t>
            </a:r>
            <a:endParaRPr kumimoji="0"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5"/>
          <p:cNvSpPr>
            <a:spLocks noChangeAspect="1"/>
          </p:cNvSpPr>
          <p:nvPr/>
        </p:nvSpPr>
        <p:spPr bwMode="auto">
          <a:xfrm>
            <a:off x="1622227" y="2065883"/>
            <a:ext cx="6486525" cy="1543050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noFill/>
          <a:ln w="6350">
            <a:solidFill>
              <a:schemeClr val="accent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AutoShape 6"/>
          <p:cNvSpPr>
            <a:spLocks noChangeAspect="1" noChangeArrowheads="1"/>
          </p:cNvSpPr>
          <p:nvPr/>
        </p:nvSpPr>
        <p:spPr bwMode="auto">
          <a:xfrm>
            <a:off x="539552" y="3758158"/>
            <a:ext cx="1136650" cy="1543050"/>
          </a:xfrm>
          <a:prstGeom prst="homePlate">
            <a:avLst>
              <a:gd name="adj" fmla="val 13083"/>
            </a:avLst>
          </a:prstGeom>
          <a:solidFill>
            <a:schemeClr val="accent5"/>
          </a:solidFill>
          <a:ln w="6350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34" name="Text Box 7"/>
          <p:cNvSpPr txBox="1">
            <a:spLocks noChangeAspect="1" noChangeArrowheads="1"/>
          </p:cNvSpPr>
          <p:nvPr/>
        </p:nvSpPr>
        <p:spPr bwMode="auto">
          <a:xfrm>
            <a:off x="664965" y="4375001"/>
            <a:ext cx="885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独立化</a:t>
            </a:r>
            <a:endParaRPr kumimoji="0"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8"/>
          <p:cNvSpPr>
            <a:spLocks noChangeAspect="1"/>
          </p:cNvSpPr>
          <p:nvPr/>
        </p:nvSpPr>
        <p:spPr bwMode="auto">
          <a:xfrm>
            <a:off x="1622227" y="3758158"/>
            <a:ext cx="6486525" cy="1543050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noFill/>
          <a:ln w="6350">
            <a:solidFill>
              <a:schemeClr val="accent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1972531" y="2282056"/>
            <a:ext cx="5839756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7020" lvl="1" indent="-285750" algn="l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新增区域加盟总部系统，旗下可管辖多个门店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85750" algn="l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加盟总部下可建立一个配送中心，管理旗下门店的配送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85750" algn="l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kumimoji="0"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加盟总部可管理下属门店的经营及调拨情况</a:t>
            </a:r>
            <a:endParaRPr kumimoji="0"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85750" algn="l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加盟总部与总部系统之间互相交换数据</a:t>
            </a:r>
            <a:endParaRPr kumimoji="0" lang="en-US" altLang="de-DE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972531" y="3977506"/>
            <a:ext cx="5839756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7020" lvl="1" indent="-285750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允许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加盟商建立自营商品并自主采购、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结算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85750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总部、加盟总部会员各自独立，互不通用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85750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加盟总部下会员各分店通用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85750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总部可查看加盟总部独立经营商品信息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62068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目    录</a:t>
            </a:r>
            <a:endParaRPr lang="zh-CN" altLang="en-US" sz="4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52717"/>
            <a:ext cx="904875" cy="904875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67544" y="1916832"/>
            <a:ext cx="6912768" cy="377227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en-US" altLang="zh-CN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dirty="0" smtClean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公司简介</a:t>
            </a:r>
            <a:endParaRPr lang="zh-CN" altLang="en-US" sz="2800" dirty="0">
              <a:solidFill>
                <a:srgbClr val="5F5F5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zh-CN" altLang="en-US" sz="2800" dirty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产品概述</a:t>
            </a:r>
            <a:endParaRPr lang="zh-CN" altLang="en-US" sz="2800" dirty="0">
              <a:solidFill>
                <a:srgbClr val="5F5F5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zh-CN" altLang="en-US" sz="2800" dirty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系统</a:t>
            </a:r>
            <a:r>
              <a:rPr lang="zh-CN" altLang="en-US" sz="2800" dirty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特色</a:t>
            </a:r>
            <a:endParaRPr lang="zh-CN" altLang="en-US" sz="2800" dirty="0">
              <a:solidFill>
                <a:srgbClr val="5F5F5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zh-CN" altLang="en-US" sz="2800" dirty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功能</a:t>
            </a:r>
            <a:r>
              <a:rPr lang="zh-CN" altLang="en-US" sz="2800" dirty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介绍</a:t>
            </a:r>
            <a:endParaRPr lang="zh-CN" altLang="en-US" sz="2800" dirty="0">
              <a:solidFill>
                <a:srgbClr val="5F5F5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zh-CN" altLang="en-US" sz="2800" dirty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客户</a:t>
            </a:r>
            <a:r>
              <a:rPr lang="zh-CN" altLang="en-US" sz="2800" dirty="0">
                <a:solidFill>
                  <a:srgbClr val="5F5F5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案例</a:t>
            </a:r>
            <a:endParaRPr lang="zh-CN" altLang="en-US" sz="2800" dirty="0">
              <a:solidFill>
                <a:srgbClr val="5F5F5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98" y="4988024"/>
            <a:ext cx="590550" cy="457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98" y="4267223"/>
            <a:ext cx="590550" cy="476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98" y="3530341"/>
            <a:ext cx="590550" cy="533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98" y="2072448"/>
            <a:ext cx="590550" cy="51888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98" y="2770349"/>
            <a:ext cx="590549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3115" y="1187459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Clr>
                <a:schemeClr val="accent5"/>
              </a:buClr>
              <a:defRPr sz="320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区域直营店管理</a:t>
            </a:r>
            <a:endParaRPr lang="zh-CN" altLang="en-US" dirty="0"/>
          </a:p>
        </p:txBody>
      </p:sp>
      <p:sp>
        <p:nvSpPr>
          <p:cNvPr id="20" name="AutoShape 3"/>
          <p:cNvSpPr>
            <a:spLocks noChangeAspect="1" noChangeArrowheads="1"/>
          </p:cNvSpPr>
          <p:nvPr/>
        </p:nvSpPr>
        <p:spPr bwMode="auto">
          <a:xfrm>
            <a:off x="539552" y="2065883"/>
            <a:ext cx="1136650" cy="1543050"/>
          </a:xfrm>
          <a:prstGeom prst="homePlate">
            <a:avLst>
              <a:gd name="adj" fmla="val 13083"/>
            </a:avLst>
          </a:prstGeom>
          <a:solidFill>
            <a:schemeClr val="accent5"/>
          </a:solidFill>
          <a:ln w="6350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Text Box 4"/>
          <p:cNvSpPr txBox="1">
            <a:spLocks noChangeAspect="1" noChangeArrowheads="1"/>
          </p:cNvSpPr>
          <p:nvPr/>
        </p:nvSpPr>
        <p:spPr bwMode="auto">
          <a:xfrm>
            <a:off x="664965" y="2567732"/>
            <a:ext cx="885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配送</a:t>
            </a:r>
            <a:br>
              <a:rPr kumimoji="0"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endParaRPr kumimoji="0"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5"/>
          <p:cNvSpPr>
            <a:spLocks noChangeAspect="1"/>
          </p:cNvSpPr>
          <p:nvPr/>
        </p:nvSpPr>
        <p:spPr bwMode="auto">
          <a:xfrm>
            <a:off x="1622227" y="2065883"/>
            <a:ext cx="6486525" cy="1543050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noFill/>
          <a:ln w="6350">
            <a:solidFill>
              <a:schemeClr val="accent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AutoShape 6"/>
          <p:cNvSpPr>
            <a:spLocks noChangeAspect="1" noChangeArrowheads="1"/>
          </p:cNvSpPr>
          <p:nvPr/>
        </p:nvSpPr>
        <p:spPr bwMode="auto">
          <a:xfrm>
            <a:off x="539552" y="3758158"/>
            <a:ext cx="1136650" cy="1543050"/>
          </a:xfrm>
          <a:prstGeom prst="homePlate">
            <a:avLst>
              <a:gd name="adj" fmla="val 13083"/>
            </a:avLst>
          </a:prstGeom>
          <a:solidFill>
            <a:schemeClr val="accent5"/>
          </a:solidFill>
          <a:ln w="6350">
            <a:noFill/>
            <a:miter lim="800000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Text Box 7"/>
          <p:cNvSpPr txBox="1">
            <a:spLocks noChangeAspect="1" noChangeArrowheads="1"/>
          </p:cNvSpPr>
          <p:nvPr/>
        </p:nvSpPr>
        <p:spPr bwMode="auto">
          <a:xfrm>
            <a:off x="664965" y="4221113"/>
            <a:ext cx="8858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区域</a:t>
            </a:r>
            <a:br>
              <a:rPr kumimoji="0"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kumimoji="0"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8"/>
          <p:cNvSpPr>
            <a:spLocks noChangeAspect="1"/>
          </p:cNvSpPr>
          <p:nvPr/>
        </p:nvSpPr>
        <p:spPr bwMode="auto">
          <a:xfrm>
            <a:off x="1622227" y="3758158"/>
            <a:ext cx="6486525" cy="1543050"/>
          </a:xfrm>
          <a:custGeom>
            <a:avLst/>
            <a:gdLst>
              <a:gd name="T0" fmla="*/ 2147483647 w 4538"/>
              <a:gd name="T1" fmla="*/ 0 h 1080"/>
              <a:gd name="T2" fmla="*/ 0 w 4538"/>
              <a:gd name="T3" fmla="*/ 0 h 1080"/>
              <a:gd name="T4" fmla="*/ 2147483647 w 4538"/>
              <a:gd name="T5" fmla="*/ 2147483647 h 1080"/>
              <a:gd name="T6" fmla="*/ 0 w 4538"/>
              <a:gd name="T7" fmla="*/ 2147483647 h 1080"/>
              <a:gd name="T8" fmla="*/ 2147483647 w 4538"/>
              <a:gd name="T9" fmla="*/ 2147483647 h 1080"/>
              <a:gd name="T10" fmla="*/ 2147483647 w 4538"/>
              <a:gd name="T11" fmla="*/ 0 h 10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38"/>
              <a:gd name="T19" fmla="*/ 0 h 1080"/>
              <a:gd name="T20" fmla="*/ 4538 w 4538"/>
              <a:gd name="T21" fmla="*/ 1080 h 10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38" h="1080">
                <a:moveTo>
                  <a:pt x="4538" y="0"/>
                </a:moveTo>
                <a:lnTo>
                  <a:pt x="0" y="0"/>
                </a:lnTo>
                <a:lnTo>
                  <a:pt x="105" y="541"/>
                </a:lnTo>
                <a:lnTo>
                  <a:pt x="0" y="1080"/>
                </a:lnTo>
                <a:lnTo>
                  <a:pt x="4538" y="1080"/>
                </a:lnTo>
                <a:lnTo>
                  <a:pt x="4538" y="0"/>
                </a:lnTo>
              </a:path>
            </a:pathLst>
          </a:custGeom>
          <a:noFill/>
          <a:ln w="6350">
            <a:solidFill>
              <a:schemeClr val="accent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972531" y="2282056"/>
            <a:ext cx="5839756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7020" lvl="1" indent="-285750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分店维护中，分店类型增加配送中心类型机构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85750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提供独立的配送中心系统，支持采购、调拨类业务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85750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配送中心无独立数据库，直连其上级机构（总部或加盟总部）数据库开展日常业务</a:t>
            </a:r>
            <a:endParaRPr kumimoji="0" lang="en-US" altLang="de-DE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972531" y="3977506"/>
            <a:ext cx="5839756" cy="5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87020" lvl="1" indent="-285750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增加多级区域支持，最大可支持三级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7020" lvl="1" indent="-285750" defTabSz="330200">
              <a:spcAft>
                <a:spcPct val="20000"/>
              </a:spcAft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  <a:tabLst>
                <a:tab pos="8521700" algn="r"/>
              </a:tabLst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增强区域经理权限管控，报表、单据均按区域权限控制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3115" y="1173029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Clr>
                <a:schemeClr val="accent5"/>
              </a:buClr>
              <a:defRPr sz="320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提升前台销售性能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4" y="1763524"/>
            <a:ext cx="71232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门店前台销售：由原来的直连查询、提交数据的模式，更改为中间件的模式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前台销售时基础信息、促销、会员查询，不再采用直连模式，而是调用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WCF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接口查询，减少查询耗时，提升销售效率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前台结算数据提交不再采用直连模式，而是先暂存本地，由另外线程定时上传，减少数据提交耗时，提升销售效率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3115" y="1124744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Clr>
                <a:schemeClr val="accent5"/>
              </a:buClr>
              <a:defRPr sz="320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特色的合同管理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5" y="1763524"/>
            <a:ext cx="40268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既定任务返利及超出任务部分返利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卡、储值卡的消费刷卡分摊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进货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物流运输分摊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按月、季度、年结算返利及费用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支持同一供应商多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合同管理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995936" y="3861048"/>
            <a:ext cx="1440160" cy="14401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购销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5845842" y="4281945"/>
            <a:ext cx="1440160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代销</a:t>
            </a:r>
            <a:endParaRPr lang="zh-CN" altLang="en-US" dirty="0"/>
          </a:p>
        </p:txBody>
      </p:sp>
      <p:sp>
        <p:nvSpPr>
          <p:cNvPr id="23" name="椭圆 22"/>
          <p:cNvSpPr/>
          <p:nvPr/>
        </p:nvSpPr>
        <p:spPr>
          <a:xfrm>
            <a:off x="7600653" y="3905013"/>
            <a:ext cx="1440160" cy="1440160"/>
          </a:xfrm>
          <a:prstGeom prst="ellipse">
            <a:avLst/>
          </a:prstGeom>
          <a:solidFill>
            <a:srgbClr val="FF33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联营</a:t>
            </a:r>
            <a:endParaRPr lang="zh-CN" altLang="en-US" dirty="0"/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5202887" y="3575403"/>
            <a:ext cx="1002995" cy="496552"/>
          </a:xfrm>
          <a:prstGeom prst="straightConnector1">
            <a:avLst/>
          </a:prstGeom>
          <a:ln w="19050" cmpd="sng">
            <a:solidFill>
              <a:schemeClr val="accent3">
                <a:lumMod val="60000"/>
                <a:lumOff val="40000"/>
              </a:schemeClr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7" idx="4"/>
            <a:endCxn id="22" idx="0"/>
          </p:cNvCxnSpPr>
          <p:nvPr/>
        </p:nvCxnSpPr>
        <p:spPr>
          <a:xfrm>
            <a:off x="6536769" y="3622676"/>
            <a:ext cx="29153" cy="659269"/>
          </a:xfrm>
          <a:prstGeom prst="straightConnector1">
            <a:avLst/>
          </a:prstGeom>
          <a:ln w="19050" cmpd="sng">
            <a:solidFill>
              <a:schemeClr val="accent6">
                <a:lumMod val="60000"/>
                <a:lumOff val="40000"/>
              </a:schemeClr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endCxn id="23" idx="1"/>
          </p:cNvCxnSpPr>
          <p:nvPr/>
        </p:nvCxnSpPr>
        <p:spPr>
          <a:xfrm>
            <a:off x="6649081" y="3575403"/>
            <a:ext cx="1162479" cy="540517"/>
          </a:xfrm>
          <a:prstGeom prst="straightConnector1">
            <a:avLst/>
          </a:prstGeom>
          <a:ln w="19050" cmpd="sng">
            <a:solidFill>
              <a:srgbClr val="FF3300">
                <a:alpha val="66000"/>
              </a:srgbClr>
            </a:solidFill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5495700" y="1540539"/>
            <a:ext cx="2082137" cy="2082137"/>
          </a:xfrm>
          <a:prstGeom prst="ellipse">
            <a:avLst/>
          </a:prstGeom>
          <a:solidFill>
            <a:schemeClr val="accent5"/>
          </a:solidFill>
          <a:ln w="19050" cmpd="sng">
            <a:noFill/>
            <a:prstDash val="solid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供应商合同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3589" y="1178749"/>
            <a:ext cx="4464496" cy="5847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buClr>
                <a:schemeClr val="accent5"/>
              </a:buClr>
              <a:defRPr sz="320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全方面考核管理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3115" y="1763524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门店销售计划及分析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类别销售计划及分析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品牌销售计划及分析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业务员销售计划及分析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营业员销售计划及分析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5"/>
              </a:buClr>
              <a:buFont typeface="Wingdings" panose="05000000000000000000" pitchFamily="2" charset="2"/>
              <a:buChar char="Ø"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营业员品牌销售计划及分析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4365103"/>
            <a:ext cx="66389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59632" y="2636912"/>
            <a:ext cx="5842745" cy="10801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en-US" altLang="zh-CN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54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功能介绍</a:t>
            </a:r>
            <a:endParaRPr lang="zh-CN" altLang="en-US" sz="5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6" name="矩形 5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直接连接符 6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直接连接符 9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档案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68068"/>
            <a:ext cx="8286750" cy="48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基础资料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73116" y="1501369"/>
            <a:ext cx="8578848" cy="40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“允许促销”属性，用户可自行设置商品是否可以参与促销活动；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“商品特性”属性，用户可根据单品设置区分食品批次、服装花色尺码的特殊管理；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有效期及可用天数的设置，根据批次实时保障食品安全；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商品淘汰功能，流程化管理，可以通过“单独商品”，“滞销商品”，按“库存为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0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且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N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天未进货”，“停购商品”，“停售商品”等进行商品淘汰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一次性所有门店调价将不再困难，支持所有门店一次调价，再也不必为多门店需要多次调价而困扰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流程化式的导航界面为用户提供操作指引；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采购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297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采购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73116" y="1501369"/>
            <a:ext cx="8578848" cy="40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向导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式自动补货，方便用户快速生成订单采购；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采购收货单审核后，自动更新商品档案进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货价；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采购时，如果商品不存在，自动从标准库中加入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新品；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进价默认值可根据实际需要灵活设置（最近进价、约定价格、进货价、供应商最新进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价）；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采购入库时可录入数量、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总价，反算商品单价；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采购订单有效天数设置、入库次数限制、入库数量限制、有效期内商品重复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提示；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必须按单采购、退货的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限制；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提供进货价、退货价与成本价或进价相比较的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功能。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POS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零售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6" y="1772816"/>
            <a:ext cx="70294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59632" y="2636912"/>
            <a:ext cx="5842745" cy="10801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en-US" altLang="zh-CN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54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5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6" name="矩形 5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直接连接符 6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直接连接符 9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-2147482623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POS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零售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13"/>
            <a:ext cx="9144000" cy="4885268"/>
          </a:xfrm>
          <a:prstGeom prst="rect">
            <a:avLst/>
          </a:prstGeom>
        </p:spPr>
      </p:pic>
      <p:pic>
        <p:nvPicPr>
          <p:cNvPr id="3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批发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568068"/>
            <a:ext cx="8134350" cy="48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批发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73116" y="1501369"/>
            <a:ext cx="8578848" cy="354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批发订单有效期，用户可以根据自身实际情况自定义设置；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批发销售单可以根据数量、总价反算商品单价；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批发客户黑名单管理；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批发订单跟踪管理；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客户销售报表查询与分析；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业务员提成功能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库存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66" y="1879823"/>
            <a:ext cx="74866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库存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73116" y="1501369"/>
            <a:ext cx="8578848" cy="304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支持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3700+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批次版盘点机，支持批次及服装子码盘点；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库存积压报表，及时发现高库存商品，及时调整营运策略；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服装可按子码查询明细库存，让服装存货更清晰；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成本异常时，可以通过成本调价单，及时做调整；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库存异常告警，为采购提供数据依据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库存盘点流程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cxnSp>
        <p:nvCxnSpPr>
          <p:cNvPr id="33" name="AutoShape 25"/>
          <p:cNvCxnSpPr>
            <a:cxnSpLocks noChangeShapeType="1"/>
          </p:cNvCxnSpPr>
          <p:nvPr/>
        </p:nvCxnSpPr>
        <p:spPr bwMode="auto">
          <a:xfrm rot="5400000" flipH="1" flipV="1">
            <a:off x="2418531" y="2949031"/>
            <a:ext cx="3570287" cy="1998662"/>
          </a:xfrm>
          <a:prstGeom prst="bentConnector4">
            <a:avLst>
              <a:gd name="adj1" fmla="val -6403"/>
              <a:gd name="adj2" fmla="val 73394"/>
            </a:avLst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AutoShape 30"/>
          <p:cNvCxnSpPr>
            <a:cxnSpLocks noChangeShapeType="1"/>
          </p:cNvCxnSpPr>
          <p:nvPr/>
        </p:nvCxnSpPr>
        <p:spPr bwMode="auto">
          <a:xfrm>
            <a:off x="7400106" y="3320505"/>
            <a:ext cx="520700" cy="903288"/>
          </a:xfrm>
          <a:prstGeom prst="bentConnector2">
            <a:avLst/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AutoShape 34"/>
          <p:cNvCxnSpPr>
            <a:cxnSpLocks noChangeShapeType="1"/>
          </p:cNvCxnSpPr>
          <p:nvPr/>
        </p:nvCxnSpPr>
        <p:spPr bwMode="auto">
          <a:xfrm>
            <a:off x="3126556" y="2204493"/>
            <a:ext cx="6350" cy="287337"/>
          </a:xfrm>
          <a:prstGeom prst="straightConnector1">
            <a:avLst/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7596956" y="2979193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>
                <a:latin typeface="Arial" panose="020B0604020202020204" pitchFamily="34" charset="0"/>
              </a:rPr>
              <a:t>是</a:t>
            </a:r>
            <a:endParaRPr lang="zh-CN" altLang="en-US" sz="1400" b="1">
              <a:latin typeface="Arial" panose="020B0604020202020204" pitchFamily="34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5652269" y="3860255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>
                <a:latin typeface="Arial" panose="020B0604020202020204" pitchFamily="34" charset="0"/>
              </a:rPr>
              <a:t>否</a:t>
            </a:r>
            <a:endParaRPr lang="zh-CN" altLang="en-US" sz="1400" b="1">
              <a:latin typeface="Arial" panose="020B0604020202020204" pitchFamily="34" charset="0"/>
            </a:endParaRPr>
          </a:p>
        </p:txBody>
      </p:sp>
      <p:cxnSp>
        <p:nvCxnSpPr>
          <p:cNvPr id="50" name="AutoShape 49"/>
          <p:cNvCxnSpPr>
            <a:cxnSpLocks noChangeShapeType="1"/>
          </p:cNvCxnSpPr>
          <p:nvPr/>
        </p:nvCxnSpPr>
        <p:spPr bwMode="auto">
          <a:xfrm>
            <a:off x="3132906" y="3069680"/>
            <a:ext cx="6350" cy="287338"/>
          </a:xfrm>
          <a:prstGeom prst="straightConnector1">
            <a:avLst/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1" name="AutoShape 50"/>
          <p:cNvCxnSpPr>
            <a:cxnSpLocks noChangeShapeType="1"/>
          </p:cNvCxnSpPr>
          <p:nvPr/>
        </p:nvCxnSpPr>
        <p:spPr bwMode="auto">
          <a:xfrm>
            <a:off x="3126556" y="3934868"/>
            <a:ext cx="6350" cy="287337"/>
          </a:xfrm>
          <a:prstGeom prst="straightConnector1">
            <a:avLst/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AutoShape 51"/>
          <p:cNvCxnSpPr>
            <a:cxnSpLocks noChangeShapeType="1"/>
          </p:cNvCxnSpPr>
          <p:nvPr/>
        </p:nvCxnSpPr>
        <p:spPr bwMode="auto">
          <a:xfrm>
            <a:off x="3126556" y="4798468"/>
            <a:ext cx="6350" cy="287337"/>
          </a:xfrm>
          <a:prstGeom prst="straightConnector1">
            <a:avLst/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AutoShape 55"/>
          <p:cNvCxnSpPr>
            <a:cxnSpLocks noChangeShapeType="1"/>
          </p:cNvCxnSpPr>
          <p:nvPr/>
        </p:nvCxnSpPr>
        <p:spPr bwMode="auto">
          <a:xfrm>
            <a:off x="6082481" y="4869905"/>
            <a:ext cx="1588" cy="431800"/>
          </a:xfrm>
          <a:prstGeom prst="straightConnector1">
            <a:avLst/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AutoShape 56"/>
          <p:cNvCxnSpPr>
            <a:cxnSpLocks noChangeShapeType="1"/>
          </p:cNvCxnSpPr>
          <p:nvPr/>
        </p:nvCxnSpPr>
        <p:spPr bwMode="auto">
          <a:xfrm flipH="1">
            <a:off x="6084863" y="2433057"/>
            <a:ext cx="793" cy="430287"/>
          </a:xfrm>
          <a:prstGeom prst="straightConnector1">
            <a:avLst/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AutoShape 57"/>
          <p:cNvCxnSpPr>
            <a:cxnSpLocks noChangeShapeType="1"/>
          </p:cNvCxnSpPr>
          <p:nvPr/>
        </p:nvCxnSpPr>
        <p:spPr bwMode="auto">
          <a:xfrm>
            <a:off x="6085656" y="3788818"/>
            <a:ext cx="0" cy="503237"/>
          </a:xfrm>
          <a:prstGeom prst="straightConnector1">
            <a:avLst/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2" name="AutoShape 63"/>
          <p:cNvCxnSpPr>
            <a:cxnSpLocks noChangeShapeType="1"/>
          </p:cNvCxnSpPr>
          <p:nvPr/>
        </p:nvCxnSpPr>
        <p:spPr bwMode="auto">
          <a:xfrm flipH="1" flipV="1">
            <a:off x="7020694" y="2169568"/>
            <a:ext cx="1655762" cy="2378075"/>
          </a:xfrm>
          <a:prstGeom prst="bentConnector3">
            <a:avLst>
              <a:gd name="adj1" fmla="val -13806"/>
            </a:avLst>
          </a:prstGeom>
          <a:ln w="28575">
            <a:headEnd type="none" w="med" len="med"/>
            <a:tailEnd type="stealth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AutoShape 69"/>
          <p:cNvSpPr>
            <a:spLocks noChangeArrowheads="1"/>
          </p:cNvSpPr>
          <p:nvPr/>
        </p:nvSpPr>
        <p:spPr bwMode="auto">
          <a:xfrm>
            <a:off x="467494" y="3861843"/>
            <a:ext cx="1349375" cy="600075"/>
          </a:xfrm>
          <a:prstGeom prst="wedgeRoundRectCallout">
            <a:avLst>
              <a:gd name="adj1" fmla="val 86472"/>
              <a:gd name="adj2" fmla="val 4232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/>
            <a:r>
              <a:rPr lang="zh-CN" altLang="en-US" sz="1400" dirty="0"/>
              <a:t>完成后</a:t>
            </a:r>
            <a:r>
              <a:rPr lang="zh-CN" altLang="en-US" sz="1400" dirty="0" smtClean="0"/>
              <a:t>开放</a:t>
            </a:r>
            <a:endParaRPr lang="en-US" altLang="zh-CN" sz="1400" dirty="0" smtClean="0"/>
          </a:p>
          <a:p>
            <a:pPr marL="609600" indent="-609600"/>
            <a:r>
              <a:rPr lang="zh-CN" altLang="en-US" sz="1400" dirty="0" smtClean="0"/>
              <a:t>  库存业务</a:t>
            </a:r>
            <a:endParaRPr lang="zh-CN" altLang="en-US" sz="1400" dirty="0"/>
          </a:p>
        </p:txBody>
      </p:sp>
      <p:sp>
        <p:nvSpPr>
          <p:cNvPr id="2" name="圆角矩形 1"/>
          <p:cNvSpPr/>
          <p:nvPr/>
        </p:nvSpPr>
        <p:spPr>
          <a:xfrm>
            <a:off x="2321834" y="5085805"/>
            <a:ext cx="1674672" cy="6477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录入或导入盘点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5245145" y="5297983"/>
            <a:ext cx="1674672" cy="6477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关闭盘点号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5212600" y="1843788"/>
            <a:ext cx="1808093" cy="6477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查询盘点汇总报表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盘点差异报表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2267132" y="1556792"/>
            <a:ext cx="1674672" cy="6477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制订盘点计划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1835126" y="2491830"/>
            <a:ext cx="2448842" cy="5778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盘点准备：补录并审核业务单据，暂停出入库业务，综合日结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2321834" y="3363368"/>
            <a:ext cx="1674672" cy="5849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生成盘点批号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2319687" y="4201911"/>
            <a:ext cx="1674672" cy="64770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手工或盘点机点货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AutoShape 69"/>
          <p:cNvSpPr>
            <a:spLocks noChangeArrowheads="1"/>
          </p:cNvSpPr>
          <p:nvPr/>
        </p:nvSpPr>
        <p:spPr bwMode="auto">
          <a:xfrm>
            <a:off x="486321" y="3141986"/>
            <a:ext cx="1349375" cy="600075"/>
          </a:xfrm>
          <a:prstGeom prst="wedgeRoundRectCallout">
            <a:avLst>
              <a:gd name="adj1" fmla="val 86472"/>
              <a:gd name="adj2" fmla="val 4232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ctr"/>
            <a:r>
              <a:rPr lang="zh-CN" altLang="en-US" sz="1400" dirty="0" smtClean="0"/>
              <a:t>开始前限制</a:t>
            </a:r>
            <a:endParaRPr lang="en-US" altLang="zh-CN" sz="1400" dirty="0" smtClean="0"/>
          </a:p>
          <a:p>
            <a:pPr marL="609600" indent="-609600"/>
            <a:r>
              <a:rPr lang="zh-CN" altLang="en-US" sz="1400" dirty="0" smtClean="0"/>
              <a:t>  库存业务</a:t>
            </a:r>
            <a:endParaRPr lang="zh-CN" altLang="en-US" sz="1400" dirty="0"/>
          </a:p>
        </p:txBody>
      </p:sp>
      <p:sp>
        <p:nvSpPr>
          <p:cNvPr id="74" name="圆角矩形 73"/>
          <p:cNvSpPr/>
          <p:nvPr/>
        </p:nvSpPr>
        <p:spPr>
          <a:xfrm>
            <a:off x="5267285" y="4294435"/>
            <a:ext cx="1674672" cy="5754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盘点差异处理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65156" y="4222106"/>
            <a:ext cx="1511300" cy="642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补录或修改盘点单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菱形 74"/>
          <p:cNvSpPr/>
          <p:nvPr/>
        </p:nvSpPr>
        <p:spPr>
          <a:xfrm>
            <a:off x="4799820" y="2875658"/>
            <a:ext cx="2592387" cy="914400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查找差异原因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判断是否有遗漏或录入</a:t>
            </a:r>
            <a:r>
              <a:rPr lang="zh-CN" altLang="en-US" sz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促销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18" y="1844774"/>
            <a:ext cx="691515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促销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568068"/>
            <a:ext cx="6724650" cy="481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36" y="5104978"/>
            <a:ext cx="44100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会员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1763688" y="2448508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积分</a:t>
            </a:r>
            <a:endParaRPr lang="zh-CN" altLang="en-US" dirty="0"/>
          </a:p>
        </p:txBody>
      </p:sp>
      <p:sp>
        <p:nvSpPr>
          <p:cNvPr id="21" name="菱形 20"/>
          <p:cNvSpPr/>
          <p:nvPr/>
        </p:nvSpPr>
        <p:spPr>
          <a:xfrm>
            <a:off x="5368934" y="2460231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打折</a:t>
            </a:r>
            <a:endParaRPr lang="zh-CN" altLang="en-US" dirty="0"/>
          </a:p>
        </p:txBody>
      </p:sp>
      <p:sp>
        <p:nvSpPr>
          <p:cNvPr id="22" name="菱形 21"/>
          <p:cNvSpPr/>
          <p:nvPr/>
        </p:nvSpPr>
        <p:spPr>
          <a:xfrm>
            <a:off x="4468174" y="1368388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宝宝</a:t>
            </a:r>
            <a:endParaRPr lang="zh-CN" altLang="en-US" dirty="0"/>
          </a:p>
        </p:txBody>
      </p:sp>
      <p:sp>
        <p:nvSpPr>
          <p:cNvPr id="23" name="菱形 22"/>
          <p:cNvSpPr/>
          <p:nvPr/>
        </p:nvSpPr>
        <p:spPr>
          <a:xfrm>
            <a:off x="2659683" y="3573016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营销</a:t>
            </a:r>
            <a:endParaRPr lang="zh-CN" altLang="en-US" dirty="0"/>
          </a:p>
        </p:txBody>
      </p:sp>
      <p:sp>
        <p:nvSpPr>
          <p:cNvPr id="24" name="菱形 23"/>
          <p:cNvSpPr/>
          <p:nvPr/>
        </p:nvSpPr>
        <p:spPr>
          <a:xfrm>
            <a:off x="4468174" y="3543162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回访</a:t>
            </a:r>
            <a:endParaRPr lang="zh-CN" altLang="en-US" dirty="0"/>
          </a:p>
        </p:txBody>
      </p:sp>
      <p:sp>
        <p:nvSpPr>
          <p:cNvPr id="25" name="菱形 24"/>
          <p:cNvSpPr/>
          <p:nvPr/>
        </p:nvSpPr>
        <p:spPr>
          <a:xfrm>
            <a:off x="2659683" y="1368388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孕妇</a:t>
            </a:r>
            <a:endParaRPr lang="zh-CN" altLang="en-US" dirty="0"/>
          </a:p>
        </p:txBody>
      </p:sp>
      <p:sp>
        <p:nvSpPr>
          <p:cNvPr id="26" name="菱形 25"/>
          <p:cNvSpPr/>
          <p:nvPr/>
        </p:nvSpPr>
        <p:spPr>
          <a:xfrm>
            <a:off x="3566311" y="2448508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储值</a:t>
            </a:r>
            <a:endParaRPr lang="zh-CN" altLang="en-US" dirty="0"/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会员营销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73116" y="1501369"/>
            <a:ext cx="3018764" cy="40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>
              <a:lnSpc>
                <a:spcPct val="200000"/>
              </a:lnSpc>
              <a:buClr>
                <a:schemeClr val="accent5"/>
              </a:buClr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赠送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商品、礼券 系列功能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赠送礼品范围设置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消费会员赠送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休眠会员赠送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新会员赠送设置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会员礼券赠送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赠送商品查询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…</a:t>
            </a:r>
            <a:endParaRPr lang="en-US" altLang="zh-CN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59257"/>
            <a:ext cx="615315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关于我们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3116" y="1700808"/>
            <a:ext cx="8578848" cy="341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零售流通/餐饮娱乐管理软件供应商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国家级高新技术企业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石基信息控股成员企业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IBM全球一级合作伙伴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20年专注于流通行业信息化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赢得3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万家客户信赖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中国零售信息化解决方案十大供应商（IDC数据）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中国POS行业十大品牌企业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产品覆盖零售、专卖、餐饮三大行业及在线进销存、云计算领域。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项目服务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927076"/>
            <a:ext cx="79819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连锁配送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6747"/>
            <a:ext cx="76104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连锁配送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73116" y="1501369"/>
            <a:ext cx="8578848" cy="40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支持分门店、类别、周期进行自动生成配送单据功能；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门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店要货、补货分析报表，让配送更轻松；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门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店之间互相调拨，可控制是否需要总部做审查；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可控制门店是否严格按照总部配出收货；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门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店收货时，可将总部配送的残次品直接退还给总部；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总部自动配送时，可按门店销售配送，或者按门店库存上下限配送。</a:t>
            </a: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altLang="zh-CN" sz="16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结算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1605"/>
            <a:ext cx="730567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决策支持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1" y="3579837"/>
            <a:ext cx="785812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菱形 20"/>
          <p:cNvSpPr/>
          <p:nvPr/>
        </p:nvSpPr>
        <p:spPr>
          <a:xfrm>
            <a:off x="827584" y="1897203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销售报表</a:t>
            </a:r>
            <a:endParaRPr lang="zh-CN" altLang="en-US" dirty="0"/>
          </a:p>
        </p:txBody>
      </p:sp>
      <p:sp>
        <p:nvSpPr>
          <p:cNvPr id="22" name="菱形 21"/>
          <p:cNvSpPr/>
          <p:nvPr/>
        </p:nvSpPr>
        <p:spPr>
          <a:xfrm>
            <a:off x="2843808" y="1916832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销售排行</a:t>
            </a:r>
            <a:endParaRPr lang="zh-CN" altLang="en-US" dirty="0"/>
          </a:p>
        </p:txBody>
      </p:sp>
      <p:sp>
        <p:nvSpPr>
          <p:cNvPr id="23" name="菱形 22"/>
          <p:cNvSpPr/>
          <p:nvPr/>
        </p:nvSpPr>
        <p:spPr>
          <a:xfrm>
            <a:off x="4860032" y="1916832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分析报表</a:t>
            </a:r>
            <a:endParaRPr lang="zh-CN" altLang="en-US" dirty="0"/>
          </a:p>
        </p:txBody>
      </p:sp>
      <p:sp>
        <p:nvSpPr>
          <p:cNvPr id="24" name="菱形 23"/>
          <p:cNvSpPr/>
          <p:nvPr/>
        </p:nvSpPr>
        <p:spPr>
          <a:xfrm>
            <a:off x="6876256" y="1916832"/>
            <a:ext cx="1728192" cy="1800200"/>
          </a:xfrm>
          <a:prstGeom prst="diamond">
            <a:avLst/>
          </a:prstGeom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进销存表</a:t>
            </a:r>
            <a:endParaRPr lang="zh-CN" altLang="en-US" dirty="0"/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59632" y="2636912"/>
            <a:ext cx="5842745" cy="108012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74ACE4"/>
              </a:buClr>
              <a:defRPr/>
            </a:pPr>
            <a:r>
              <a:rPr lang="en-US" altLang="zh-CN" sz="5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5400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客户案例</a:t>
            </a:r>
            <a:endParaRPr lang="zh-CN" altLang="en-US" sz="5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6" name="矩形 5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直接连接符 6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直接连接符 9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000" b="1" dirty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</a:t>
              </a:r>
              <a:r>
                <a:rPr lang="zh-CN" altLang="en-US" sz="20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  <a:endPara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380" y="4635581"/>
            <a:ext cx="1113795" cy="13582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07" y="3189745"/>
            <a:ext cx="1503171" cy="12586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17" y="3099957"/>
            <a:ext cx="1569153" cy="13484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2" y="1666630"/>
            <a:ext cx="1611475" cy="13658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19" y="1412776"/>
            <a:ext cx="2858542" cy="1493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933" y="1861049"/>
            <a:ext cx="2677523" cy="9770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2" y="4680858"/>
            <a:ext cx="2518662" cy="12297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55" y="3099956"/>
            <a:ext cx="1626937" cy="13027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2" y="3063567"/>
            <a:ext cx="1611475" cy="13357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544" y="4635581"/>
            <a:ext cx="1588169" cy="123260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79" y="4680858"/>
            <a:ext cx="2263811" cy="1267734"/>
          </a:xfrm>
          <a:prstGeom prst="rect">
            <a:avLst/>
          </a:prstGeom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核心价值观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3116" y="1700808"/>
            <a:ext cx="8578848" cy="43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285750" indent="-285750">
              <a:lnSpc>
                <a:spcPts val="3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我们</a:t>
            </a:r>
            <a:r>
              <a:rPr lang="zh-CN" altLang="en-US" sz="1600" b="1" dirty="0">
                <a:latin typeface="幼圆" panose="02010509060101010101" pitchFamily="49" charset="-122"/>
                <a:ea typeface="幼圆" panose="02010509060101010101" pitchFamily="49" charset="-122"/>
              </a:rPr>
              <a:t>的愿景</a:t>
            </a:r>
            <a:endParaRPr lang="zh-CN" altLang="en-US" sz="16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>
              <a:lnSpc>
                <a:spcPts val="3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成为中国流通领域信息化领导供应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商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ts val="3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幼圆" panose="02010509060101010101" pitchFamily="49" charset="-122"/>
                <a:ea typeface="幼圆" panose="02010509060101010101" pitchFamily="49" charset="-122"/>
              </a:rPr>
              <a:t>我们的使命</a:t>
            </a:r>
            <a:endParaRPr lang="zh-CN" altLang="en-US" sz="16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>
              <a:lnSpc>
                <a:spcPts val="3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以诚信凝聚伙伴，以科技服务市场，成为中国商业成长的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力量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ts val="3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幼圆" panose="02010509060101010101" pitchFamily="49" charset="-122"/>
                <a:ea typeface="幼圆" panose="02010509060101010101" pitchFamily="49" charset="-122"/>
              </a:rPr>
              <a:t>我们的目标</a:t>
            </a:r>
            <a:endParaRPr lang="zh-CN" altLang="en-US" sz="16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>
              <a:lnSpc>
                <a:spcPts val="3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有商业的地方，就有思迅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软件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ts val="3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幼圆" panose="02010509060101010101" pitchFamily="49" charset="-122"/>
                <a:ea typeface="幼圆" panose="02010509060101010101" pitchFamily="49" charset="-122"/>
              </a:rPr>
              <a:t>我们的经营理念</a:t>
            </a:r>
            <a:endParaRPr lang="zh-CN" altLang="en-US" sz="1600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>
              <a:lnSpc>
                <a:spcPts val="3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关注市场和客户需求，永远诚信经营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>
              <a:lnSpc>
                <a:spcPts val="3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与业务伙伴长期合作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>
              <a:lnSpc>
                <a:spcPts val="3000"/>
              </a:lnSpc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关注员工、保持创新、建立全局视野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公司规模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3116" y="1640751"/>
            <a:ext cx="8578848" cy="15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总部位于深圳高新技术园区，在南京、郑州、武汉、南宁、昆明设有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家分公司，以及两个全资子公司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——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深圳市思迅网络科技有限公司、深圳市奥凯软件有限公司，并建立了思迅学院（武汉、南京、郑州培训基地相继成立并运作）及武汉支持中心；思迅软件在全国所有省份的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500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多个大中城市里，有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1000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多家合作伙伴，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35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万终端用户。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2078038" y="9112250"/>
            <a:ext cx="9486900" cy="5556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5175250" y="9112250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1000多家合作伙伴</a:t>
            </a:r>
            <a:endParaRPr lang="zh-CN" altLang="en-US" sz="240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1557473" y="3212976"/>
            <a:ext cx="6224347" cy="3179503"/>
            <a:chOff x="-168592" y="939296"/>
            <a:chExt cx="9540875" cy="4935216"/>
          </a:xfrm>
        </p:grpSpPr>
        <p:sp>
          <p:nvSpPr>
            <p:cNvPr id="80" name="AutoShape 6"/>
            <p:cNvSpPr>
              <a:spLocks noRot="1" noChangeAspect="1" noChangeArrowheads="1"/>
            </p:cNvSpPr>
            <p:nvPr/>
          </p:nvSpPr>
          <p:spPr bwMode="auto">
            <a:xfrm>
              <a:off x="-168592" y="939296"/>
              <a:ext cx="9540875" cy="401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_s1028"/>
            <p:cNvSpPr>
              <a:spLocks noChangeArrowheads="1"/>
            </p:cNvSpPr>
            <p:nvPr/>
          </p:nvSpPr>
          <p:spPr bwMode="auto">
            <a:xfrm>
              <a:off x="3760004" y="939296"/>
              <a:ext cx="1683684" cy="1002903"/>
            </a:xfrm>
            <a:prstGeom prst="roundRect">
              <a:avLst>
                <a:gd name="adj" fmla="val 16667"/>
              </a:avLst>
            </a:prstGeom>
            <a:solidFill>
              <a:srgbClr val="6B8BDB"/>
            </a:solidFill>
            <a:ln w="9525">
              <a:solidFill>
                <a:srgbClr val="6B8BDB"/>
              </a:solidFill>
              <a:round/>
            </a:ln>
          </p:spPr>
          <p:txBody>
            <a:bodyPr anchor="ctr"/>
            <a:lstStyle/>
            <a:p>
              <a:pPr algn="ctr"/>
              <a:r>
                <a:rPr lang="zh-CN" altLang="en-US" sz="2300" dirty="0">
                  <a:solidFill>
                    <a:srgbClr val="FFFFFF"/>
                  </a:solidFill>
                  <a:ea typeface="华文细黑" pitchFamily="2" charset="-122"/>
                </a:rPr>
                <a:t>深圳(总部)</a:t>
              </a:r>
              <a:endParaRPr lang="zh-CN" altLang="en-US" sz="2300" dirty="0">
                <a:solidFill>
                  <a:srgbClr val="FFFFFF"/>
                </a:solidFill>
                <a:ea typeface="华文细黑" pitchFamily="2" charset="-122"/>
              </a:endParaRPr>
            </a:p>
          </p:txBody>
        </p:sp>
        <p:sp>
          <p:nvSpPr>
            <p:cNvPr id="82" name="_s1029"/>
            <p:cNvSpPr>
              <a:spLocks noChangeArrowheads="1"/>
            </p:cNvSpPr>
            <p:nvPr/>
          </p:nvSpPr>
          <p:spPr bwMode="auto">
            <a:xfrm>
              <a:off x="-168592" y="3948006"/>
              <a:ext cx="1683684" cy="1002903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en-US" sz="2300">
                  <a:solidFill>
                    <a:srgbClr val="FFFFFF"/>
                  </a:solidFill>
                  <a:ea typeface="华文细黑" pitchFamily="2" charset="-122"/>
                </a:rPr>
                <a:t>南京</a:t>
              </a:r>
              <a:endParaRPr lang="zh-CN" altLang="en-US" sz="2300">
                <a:solidFill>
                  <a:srgbClr val="FFFFFF"/>
                </a:solidFill>
                <a:ea typeface="华文细黑" pitchFamily="2" charset="-122"/>
              </a:endParaRPr>
            </a:p>
          </p:txBody>
        </p:sp>
        <p:cxnSp>
          <p:nvCxnSpPr>
            <p:cNvPr id="83" name="_s1030"/>
            <p:cNvCxnSpPr>
              <a:cxnSpLocks noChangeShapeType="1"/>
              <a:stCxn id="82" idx="0"/>
              <a:endCxn id="81" idx="2"/>
            </p:cNvCxnSpPr>
            <p:nvPr/>
          </p:nvCxnSpPr>
          <p:spPr bwMode="auto">
            <a:xfrm rot="16200000">
              <a:off x="1634644" y="980805"/>
              <a:ext cx="2005807" cy="3928596"/>
            </a:xfrm>
            <a:prstGeom prst="bentConnector3">
              <a:avLst>
                <a:gd name="adj1" fmla="val 10000"/>
              </a:avLst>
            </a:prstGeom>
            <a:noFill/>
            <a:ln w="28575">
              <a:solidFill>
                <a:srgbClr val="8FACE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_s1031"/>
            <p:cNvSpPr>
              <a:spLocks noChangeArrowheads="1"/>
            </p:cNvSpPr>
            <p:nvPr/>
          </p:nvSpPr>
          <p:spPr bwMode="auto">
            <a:xfrm>
              <a:off x="1795706" y="3948006"/>
              <a:ext cx="1683684" cy="1002903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en-US" sz="2300">
                  <a:solidFill>
                    <a:srgbClr val="FFFFFF"/>
                  </a:solidFill>
                  <a:ea typeface="华文细黑" pitchFamily="2" charset="-122"/>
                </a:rPr>
                <a:t>郑州</a:t>
              </a:r>
              <a:endParaRPr lang="zh-CN" altLang="en-US" sz="2300">
                <a:solidFill>
                  <a:srgbClr val="FFFFFF"/>
                </a:solidFill>
                <a:ea typeface="华文细黑" pitchFamily="2" charset="-122"/>
              </a:endParaRPr>
            </a:p>
          </p:txBody>
        </p:sp>
        <p:cxnSp>
          <p:nvCxnSpPr>
            <p:cNvPr id="85" name="_s1032"/>
            <p:cNvCxnSpPr>
              <a:cxnSpLocks noChangeShapeType="1"/>
              <a:stCxn id="84" idx="0"/>
              <a:endCxn id="81" idx="2"/>
            </p:cNvCxnSpPr>
            <p:nvPr/>
          </p:nvCxnSpPr>
          <p:spPr bwMode="auto">
            <a:xfrm rot="16200000">
              <a:off x="2616793" y="1962954"/>
              <a:ext cx="2005807" cy="1964298"/>
            </a:xfrm>
            <a:prstGeom prst="bentConnector3">
              <a:avLst>
                <a:gd name="adj1" fmla="val 10000"/>
              </a:avLst>
            </a:prstGeom>
            <a:noFill/>
            <a:ln w="28575">
              <a:solidFill>
                <a:srgbClr val="8FACE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_s1033"/>
            <p:cNvSpPr>
              <a:spLocks noChangeArrowheads="1"/>
            </p:cNvSpPr>
            <p:nvPr/>
          </p:nvSpPr>
          <p:spPr bwMode="auto">
            <a:xfrm>
              <a:off x="3760004" y="3948006"/>
              <a:ext cx="1683684" cy="1002903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en-US" sz="2300">
                  <a:solidFill>
                    <a:srgbClr val="FFFFFF"/>
                  </a:solidFill>
                  <a:ea typeface="华文细黑" pitchFamily="2" charset="-122"/>
                </a:rPr>
                <a:t>武汉</a:t>
              </a:r>
              <a:endParaRPr lang="zh-CN" altLang="en-US" sz="2300">
                <a:solidFill>
                  <a:srgbClr val="FFFFFF"/>
                </a:solidFill>
                <a:ea typeface="华文细黑" pitchFamily="2" charset="-122"/>
              </a:endParaRPr>
            </a:p>
          </p:txBody>
        </p:sp>
        <p:sp>
          <p:nvSpPr>
            <p:cNvPr id="87" name="_s1035"/>
            <p:cNvSpPr>
              <a:spLocks noChangeArrowheads="1"/>
            </p:cNvSpPr>
            <p:nvPr/>
          </p:nvSpPr>
          <p:spPr bwMode="auto">
            <a:xfrm>
              <a:off x="5724301" y="3948006"/>
              <a:ext cx="1683684" cy="1002903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en-US" sz="2300">
                  <a:solidFill>
                    <a:srgbClr val="FFFFFF"/>
                  </a:solidFill>
                  <a:ea typeface="华文细黑" pitchFamily="2" charset="-122"/>
                </a:rPr>
                <a:t>南宁</a:t>
              </a:r>
              <a:endParaRPr lang="zh-CN" altLang="en-US" sz="2300">
                <a:solidFill>
                  <a:srgbClr val="FFFFFF"/>
                </a:solidFill>
                <a:ea typeface="华文细黑" pitchFamily="2" charset="-122"/>
              </a:endParaRPr>
            </a:p>
          </p:txBody>
        </p:sp>
        <p:cxnSp>
          <p:nvCxnSpPr>
            <p:cNvPr id="88" name="_s1036"/>
            <p:cNvCxnSpPr>
              <a:cxnSpLocks noChangeShapeType="1"/>
              <a:stCxn id="87" idx="0"/>
              <a:endCxn id="81" idx="2"/>
            </p:cNvCxnSpPr>
            <p:nvPr/>
          </p:nvCxnSpPr>
          <p:spPr bwMode="auto">
            <a:xfrm rot="5400000" flipH="1">
              <a:off x="4581091" y="1962954"/>
              <a:ext cx="2005807" cy="1964298"/>
            </a:xfrm>
            <a:prstGeom prst="bentConnector3">
              <a:avLst>
                <a:gd name="adj1" fmla="val 10000"/>
              </a:avLst>
            </a:prstGeom>
            <a:noFill/>
            <a:ln w="28575">
              <a:solidFill>
                <a:srgbClr val="8FACE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_s1037"/>
            <p:cNvSpPr>
              <a:spLocks noChangeArrowheads="1"/>
            </p:cNvSpPr>
            <p:nvPr/>
          </p:nvSpPr>
          <p:spPr bwMode="auto">
            <a:xfrm>
              <a:off x="7688599" y="3948006"/>
              <a:ext cx="1683684" cy="1002903"/>
            </a:xfrm>
            <a:prstGeom prst="roundRect">
              <a:avLst>
                <a:gd name="adj" fmla="val 16667"/>
              </a:avLst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en-US" sz="2300">
                  <a:solidFill>
                    <a:srgbClr val="FFFFFF"/>
                  </a:solidFill>
                  <a:ea typeface="华文细黑" pitchFamily="2" charset="-122"/>
                </a:rPr>
                <a:t>昆明</a:t>
              </a:r>
              <a:endParaRPr lang="zh-CN" altLang="en-US" sz="2300">
                <a:solidFill>
                  <a:srgbClr val="FFFFFF"/>
                </a:solidFill>
                <a:ea typeface="华文细黑" pitchFamily="2" charset="-122"/>
              </a:endParaRPr>
            </a:p>
          </p:txBody>
        </p:sp>
        <p:sp>
          <p:nvSpPr>
            <p:cNvPr id="90" name="_s1039"/>
            <p:cNvSpPr>
              <a:spLocks noChangeArrowheads="1"/>
            </p:cNvSpPr>
            <p:nvPr/>
          </p:nvSpPr>
          <p:spPr bwMode="auto">
            <a:xfrm>
              <a:off x="1515091" y="2018809"/>
              <a:ext cx="2687270" cy="717355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en-US" sz="2000" dirty="0">
                  <a:solidFill>
                    <a:srgbClr val="FFFFFF"/>
                  </a:solidFill>
                  <a:ea typeface="华文细黑" pitchFamily="2" charset="-122"/>
                </a:rPr>
                <a:t>武汉支持中心</a:t>
              </a:r>
              <a:endParaRPr lang="zh-CN" altLang="en-US" sz="2000" dirty="0">
                <a:solidFill>
                  <a:srgbClr val="FFFFFF"/>
                </a:solidFill>
                <a:ea typeface="华文细黑" pitchFamily="2" charset="-122"/>
              </a:endParaRPr>
            </a:p>
          </p:txBody>
        </p:sp>
        <p:cxnSp>
          <p:nvCxnSpPr>
            <p:cNvPr id="91" name="_s1040"/>
            <p:cNvCxnSpPr>
              <a:cxnSpLocks noChangeShapeType="1"/>
              <a:stCxn id="90" idx="3"/>
              <a:endCxn id="81" idx="2"/>
            </p:cNvCxnSpPr>
            <p:nvPr/>
          </p:nvCxnSpPr>
          <p:spPr bwMode="auto">
            <a:xfrm flipV="1">
              <a:off x="4202361" y="1942199"/>
              <a:ext cx="399485" cy="435288"/>
            </a:xfrm>
            <a:prstGeom prst="bentConnector2">
              <a:avLst/>
            </a:prstGeom>
            <a:noFill/>
            <a:ln w="28575">
              <a:solidFill>
                <a:srgbClr val="8FACE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" name="AutoShape 20"/>
            <p:cNvSpPr>
              <a:spLocks noChangeArrowheads="1"/>
            </p:cNvSpPr>
            <p:nvPr/>
          </p:nvSpPr>
          <p:spPr bwMode="auto">
            <a:xfrm>
              <a:off x="-114617" y="5256773"/>
              <a:ext cx="9486900" cy="555625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3" name="Text Box 21"/>
            <p:cNvSpPr txBox="1">
              <a:spLocks noChangeArrowheads="1"/>
            </p:cNvSpPr>
            <p:nvPr/>
          </p:nvSpPr>
          <p:spPr bwMode="auto">
            <a:xfrm>
              <a:off x="2105152" y="5157917"/>
              <a:ext cx="5302834" cy="71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1000多家合作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华文细黑" pitchFamily="2" charset="-122"/>
                  <a:ea typeface="华文细黑" pitchFamily="2" charset="-122"/>
                </a:rPr>
                <a:t>伙伴</a:t>
              </a:r>
              <a:endParaRPr lang="zh-CN" altLang="en-US" sz="24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94" name="圆角矩形 93"/>
            <p:cNvSpPr/>
            <p:nvPr/>
          </p:nvSpPr>
          <p:spPr>
            <a:xfrm>
              <a:off x="5033646" y="2053100"/>
              <a:ext cx="2736850" cy="64928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noProof="1" smtClean="0"/>
                <a:t>思迅网络</a:t>
              </a:r>
              <a:endParaRPr lang="zh-CN" altLang="en-US" noProof="1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5033646" y="2949071"/>
              <a:ext cx="2736850" cy="6492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</a:rPr>
                <a:t>奥凯</a:t>
              </a:r>
              <a:r>
                <a:rPr lang="zh-CN" altLang="en-US" dirty="0" smtClean="0">
                  <a:solidFill>
                    <a:schemeClr val="bg1"/>
                  </a:solidFill>
                </a:rPr>
                <a:t>软件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文本框 10"/>
            <p:cNvSpPr txBox="1">
              <a:spLocks noChangeArrowheads="1"/>
            </p:cNvSpPr>
            <p:nvPr/>
          </p:nvSpPr>
          <p:spPr bwMode="auto">
            <a:xfrm>
              <a:off x="5538471" y="2154737"/>
              <a:ext cx="283162" cy="57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文本框 12"/>
            <p:cNvSpPr txBox="1">
              <a:spLocks noChangeArrowheads="1"/>
            </p:cNvSpPr>
            <p:nvPr/>
          </p:nvSpPr>
          <p:spPr bwMode="auto">
            <a:xfrm>
              <a:off x="5600383" y="3041146"/>
              <a:ext cx="283162" cy="573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_s1039"/>
            <p:cNvSpPr>
              <a:spLocks noChangeArrowheads="1"/>
            </p:cNvSpPr>
            <p:nvPr/>
          </p:nvSpPr>
          <p:spPr bwMode="auto">
            <a:xfrm>
              <a:off x="1515091" y="2898271"/>
              <a:ext cx="2643842" cy="736600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90170" tIns="46990" rIns="90170" bIns="46990" anchor="ctr"/>
            <a:lstStyle/>
            <a:p>
              <a:pPr algn="ctr"/>
              <a:r>
                <a:rPr lang="zh-CN" altLang="en-US" sz="2000" dirty="0">
                  <a:solidFill>
                    <a:srgbClr val="FFFFFF"/>
                  </a:solidFill>
                  <a:ea typeface="华文细黑" pitchFamily="2" charset="-122"/>
                </a:rPr>
                <a:t>思迅学院</a:t>
              </a:r>
              <a:endParaRPr lang="zh-CN" altLang="en-US" sz="2000" dirty="0">
                <a:solidFill>
                  <a:srgbClr val="FFFFFF"/>
                </a:solidFill>
                <a:ea typeface="华文细黑" pitchFamily="2" charset="-122"/>
              </a:endParaRPr>
            </a:p>
          </p:txBody>
        </p:sp>
        <p:cxnSp>
          <p:nvCxnSpPr>
            <p:cNvPr id="99" name="直接连接符 98"/>
            <p:cNvCxnSpPr/>
            <p:nvPr/>
          </p:nvCxnSpPr>
          <p:spPr>
            <a:xfrm>
              <a:off x="4158933" y="3266571"/>
              <a:ext cx="874713" cy="0"/>
            </a:xfrm>
            <a:prstGeom prst="line">
              <a:avLst/>
            </a:prstGeom>
            <a:noFill/>
            <a:ln w="28575">
              <a:solidFill>
                <a:srgbClr val="8FACE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直接连接符 99"/>
            <p:cNvCxnSpPr>
              <a:endCxn id="94" idx="1"/>
            </p:cNvCxnSpPr>
            <p:nvPr/>
          </p:nvCxnSpPr>
          <p:spPr>
            <a:xfrm>
              <a:off x="4601846" y="2377744"/>
              <a:ext cx="431800" cy="0"/>
            </a:xfrm>
            <a:prstGeom prst="line">
              <a:avLst/>
            </a:prstGeom>
            <a:noFill/>
            <a:ln w="28575">
              <a:solidFill>
                <a:srgbClr val="8FACE8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" name="图片 72" descr="sixu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大品牌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3116" y="1501369"/>
            <a:ext cx="8578848" cy="40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“思迅”品牌主要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应用于连锁超市、便利店、百货、购物中心、连锁品牌专卖店、分销管理等企业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“美食家”品牌主要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应用于餐饮、酒店、桑拿足浴等企业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“</a:t>
            </a:r>
            <a:r>
              <a:rPr lang="en-US" altLang="zh-CN" sz="1600" dirty="0" err="1" smtClean="0">
                <a:latin typeface="幼圆" panose="02010509060101010101" pitchFamily="49" charset="-122"/>
                <a:ea typeface="幼圆" panose="02010509060101010101" pitchFamily="49" charset="-122"/>
              </a:rPr>
              <a:t>eShop</a:t>
            </a:r>
            <a:r>
              <a:rPr lang="en-US" altLang="zh-CN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”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品牌主要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应用于连锁专卖店、服装鞋帽店、家纺家饰店、品牌分销批发企业等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“天店”品牌致力于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打造流通和餐饮行业互联网服务平台，为流通、餐饮客户提供全新的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IT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应用技术解决方案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除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以上品牌产品，思迅软件还推出多项移动应用和硬件产品。移动应用涵盖老板助手、掌上会员、思迅微商店、美食家微餐厅等产品；硬件产品涵盖盘点机、点菜宝、天宝</a:t>
            </a:r>
            <a:r>
              <a:rPr lang="en-US" altLang="zh-CN" sz="1600" dirty="0" err="1">
                <a:latin typeface="幼圆" panose="02010509060101010101" pitchFamily="49" charset="-122"/>
                <a:ea typeface="幼圆" panose="02010509060101010101" pitchFamily="49" charset="-122"/>
              </a:rPr>
              <a:t>Tbox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0" name="Picture 5" descr="logo-1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712288"/>
            <a:ext cx="963914" cy="42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logo-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58" y="5662353"/>
            <a:ext cx="1128332" cy="49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logo--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34" y="5670822"/>
            <a:ext cx="1314087" cy="56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logo-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65" y="5589240"/>
            <a:ext cx="1503607" cy="65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渠道及服务分布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3116" y="1700808"/>
            <a:ext cx="8578847" cy="15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遍布全国省份，覆盖</a:t>
            </a: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500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多个大中城市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幼圆" panose="02010509060101010101" pitchFamily="49" charset="-122"/>
                <a:ea typeface="幼圆" panose="02010509060101010101" pitchFamily="49" charset="-122"/>
              </a:rPr>
              <a:t>1000</a:t>
            </a: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多家合作伙伴及服务机构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；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342900" indent="-342900">
              <a:lnSpc>
                <a:spcPct val="20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rPr>
              <a:t>强大的服务支持网络。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0" name="Picture 11" descr="C:\Documents and Settings\leic\桌面\PPT\平时用的.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1137"/>
            <a:ext cx="5828154" cy="48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7899" y="231031"/>
            <a:ext cx="9163050" cy="647760"/>
            <a:chOff x="-7899" y="231031"/>
            <a:chExt cx="9163050" cy="647760"/>
          </a:xfrm>
        </p:grpSpPr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 flipH="1">
              <a:off x="9090064" y="236415"/>
              <a:ext cx="65087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直接连接符 13"/>
            <p:cNvSpPr>
              <a:spLocks noChangeShapeType="1"/>
            </p:cNvSpPr>
            <p:nvPr/>
          </p:nvSpPr>
          <p:spPr bwMode="auto">
            <a:xfrm flipH="1">
              <a:off x="9051963" y="236415"/>
              <a:ext cx="1" cy="562467"/>
            </a:xfrm>
            <a:prstGeom prst="line">
              <a:avLst/>
            </a:prstGeom>
            <a:solidFill>
              <a:schemeClr val="accent3"/>
            </a:solidFill>
            <a:ln w="28575" cap="flat" cmpd="sng">
              <a:solidFill>
                <a:srgbClr val="0070C0"/>
              </a:solidFill>
              <a:beve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39"/>
            <p:cNvSpPr>
              <a:spLocks noChangeArrowheads="1"/>
            </p:cNvSpPr>
            <p:nvPr/>
          </p:nvSpPr>
          <p:spPr bwMode="auto">
            <a:xfrm>
              <a:off x="463589" y="624875"/>
              <a:ext cx="1616148" cy="253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50" kern="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思</a:t>
              </a:r>
              <a:r>
                <a:rPr lang="zh-CN" altLang="en-US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迅孕婴童专业版 </a:t>
              </a:r>
              <a:r>
                <a:rPr lang="en-US" altLang="zh-CN" sz="1050" kern="0" dirty="0" smtClean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-7899" y="236415"/>
              <a:ext cx="425450" cy="5624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直接连接符 16"/>
            <p:cNvSpPr>
              <a:spLocks noChangeShapeType="1"/>
            </p:cNvSpPr>
            <p:nvPr/>
          </p:nvSpPr>
          <p:spPr bwMode="auto">
            <a:xfrm>
              <a:off x="473114" y="236415"/>
              <a:ext cx="1" cy="56246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7544" y="231031"/>
              <a:ext cx="4464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/>
                </a:buClr>
              </a:pPr>
              <a:r>
                <a:rPr lang="zh-CN" altLang="en-US" sz="2400" b="1" dirty="0" smtClean="0">
                  <a:solidFill>
                    <a:schemeClr val="accent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孕婴童专业版产品介绍</a:t>
              </a:r>
              <a:endParaRPr lang="zh-CN" altLang="en-US" sz="24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5" descr="未标题-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1" y="6282296"/>
            <a:ext cx="9166302" cy="71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463589" y="980728"/>
            <a:ext cx="8588374" cy="58734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r>
              <a:rPr lang="zh-CN" altLang="en-US" sz="32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服务体系</a:t>
            </a:r>
            <a:endParaRPr lang="zh-CN" altLang="en-US" sz="320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73116" y="1700808"/>
            <a:ext cx="8578848" cy="452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70" tIns="46990" rIns="90170" bIns="46990">
            <a:spAutoFit/>
          </a:bodyPr>
          <a:lstStyle/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服务</a:t>
            </a:r>
            <a:r>
              <a:rPr lang="zh-CN" altLang="en-US" sz="16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体系</a:t>
            </a:r>
            <a:endParaRPr lang="zh-CN" altLang="en-US" sz="16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Arial" panose="020B0604020202020204" pitchFamily="34" charset="0"/>
                <a:ea typeface="华文细黑" pitchFamily="2" charset="-122"/>
              </a:rPr>
              <a:t>三层架构的服务</a:t>
            </a:r>
            <a:r>
              <a:rPr lang="zh-CN" altLang="en-US" sz="1600" dirty="0" smtClean="0">
                <a:latin typeface="Arial" panose="020B0604020202020204" pitchFamily="34" charset="0"/>
                <a:ea typeface="华文细黑" pitchFamily="2" charset="-122"/>
              </a:rPr>
              <a:t>体系</a:t>
            </a:r>
            <a:endParaRPr lang="zh-CN" altLang="en-US" sz="1600" dirty="0">
              <a:latin typeface="Arial" panose="020B0604020202020204" pitchFamily="34" charset="0"/>
              <a:ea typeface="华文细黑" pitchFamily="2" charset="-122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Arial" panose="020B0604020202020204" pitchFamily="34" charset="0"/>
                <a:ea typeface="华文细黑" pitchFamily="2" charset="-122"/>
              </a:rPr>
              <a:t>专业、完善、高效、</a:t>
            </a:r>
            <a:r>
              <a:rPr lang="zh-CN" altLang="en-US" sz="1600" dirty="0" smtClean="0">
                <a:latin typeface="Arial" panose="020B0604020202020204" pitchFamily="34" charset="0"/>
                <a:ea typeface="华文细黑" pitchFamily="2" charset="-122"/>
              </a:rPr>
              <a:t>超值</a:t>
            </a:r>
            <a:endParaRPr lang="zh-CN" altLang="en-US" sz="1600" dirty="0">
              <a:latin typeface="Arial" panose="020B0604020202020204" pitchFamily="34" charset="0"/>
              <a:ea typeface="华文细黑" pitchFamily="2" charset="-122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Arial" panose="020B0604020202020204" pitchFamily="34" charset="0"/>
                <a:ea typeface="华文细黑" pitchFamily="2" charset="-122"/>
              </a:rPr>
              <a:t>7*24小时全方位本地</a:t>
            </a:r>
            <a:r>
              <a:rPr lang="zh-CN" altLang="en-US" sz="1600" dirty="0" smtClean="0">
                <a:latin typeface="Arial" panose="020B0604020202020204" pitchFamily="34" charset="0"/>
                <a:ea typeface="华文细黑" pitchFamily="2" charset="-122"/>
              </a:rPr>
              <a:t>服务</a:t>
            </a:r>
            <a:endParaRPr lang="zh-CN" altLang="en-US" sz="1600" dirty="0">
              <a:latin typeface="Arial" panose="020B0604020202020204" pitchFamily="34" charset="0"/>
              <a:ea typeface="华文细黑" pitchFamily="2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服务</a:t>
            </a:r>
            <a:r>
              <a:rPr lang="zh-CN" altLang="en-US" sz="1600" b="1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理念</a:t>
            </a:r>
            <a:endParaRPr lang="en-US" altLang="zh-CN" sz="16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</a:pPr>
            <a:r>
              <a:rPr lang="zh-CN" altLang="en-US" sz="1600" dirty="0" smtClean="0">
                <a:latin typeface="Arial" panose="020B0604020202020204" pitchFamily="34" charset="0"/>
                <a:ea typeface="华文细黑" pitchFamily="2" charset="-122"/>
              </a:rPr>
              <a:t>让</a:t>
            </a:r>
            <a:r>
              <a:rPr lang="zh-CN" altLang="en-US" sz="1600" dirty="0">
                <a:latin typeface="Arial" panose="020B0604020202020204" pitchFamily="34" charset="0"/>
                <a:ea typeface="华文细黑" pitchFamily="2" charset="-122"/>
              </a:rPr>
              <a:t>领先的服务成为思迅核心</a:t>
            </a:r>
            <a:r>
              <a:rPr lang="zh-CN" altLang="en-US" sz="1600" dirty="0" smtClean="0">
                <a:latin typeface="Arial" panose="020B0604020202020204" pitchFamily="34" charset="0"/>
                <a:ea typeface="华文细黑" pitchFamily="2" charset="-122"/>
              </a:rPr>
              <a:t>竞争力</a:t>
            </a:r>
            <a:endParaRPr lang="zh-CN" altLang="en-US" sz="1600" dirty="0">
              <a:latin typeface="Arial" panose="020B0604020202020204" pitchFamily="34" charset="0"/>
              <a:ea typeface="华文细黑" pitchFamily="2" charset="-122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服务方式</a:t>
            </a:r>
            <a:endParaRPr lang="zh-CN" altLang="en-US" sz="1600" b="1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Arial" panose="020B0604020202020204" pitchFamily="34" charset="0"/>
                <a:ea typeface="华文细黑" pitchFamily="2" charset="-122"/>
              </a:rPr>
              <a:t>Call center（呼叫中心</a:t>
            </a:r>
            <a:r>
              <a:rPr lang="zh-CN" altLang="en-US" sz="1600" dirty="0" smtClean="0">
                <a:latin typeface="Arial" panose="020B0604020202020204" pitchFamily="34" charset="0"/>
                <a:ea typeface="华文细黑" pitchFamily="2" charset="-122"/>
              </a:rPr>
              <a:t>）</a:t>
            </a:r>
            <a:endParaRPr lang="zh-CN" altLang="en-US" sz="1600" dirty="0">
              <a:latin typeface="Arial" panose="020B0604020202020204" pitchFamily="34" charset="0"/>
              <a:ea typeface="华文细黑" pitchFamily="2" charset="-122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Arial" panose="020B0604020202020204" pitchFamily="34" charset="0"/>
                <a:ea typeface="华文细黑" pitchFamily="2" charset="-122"/>
              </a:rPr>
              <a:t>远程在线</a:t>
            </a:r>
            <a:r>
              <a:rPr lang="zh-CN" altLang="en-US" sz="1600" dirty="0" smtClean="0">
                <a:latin typeface="Arial" panose="020B0604020202020204" pitchFamily="34" charset="0"/>
                <a:ea typeface="华文细黑" pitchFamily="2" charset="-122"/>
              </a:rPr>
              <a:t>支持</a:t>
            </a:r>
            <a:endParaRPr lang="zh-CN" altLang="en-US" sz="1600" dirty="0">
              <a:latin typeface="Arial" panose="020B0604020202020204" pitchFamily="34" charset="0"/>
              <a:ea typeface="华文细黑" pitchFamily="2" charset="-122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Arial" panose="020B0604020202020204" pitchFamily="34" charset="0"/>
                <a:ea typeface="华文细黑" pitchFamily="2" charset="-122"/>
              </a:rPr>
              <a:t>电子邮件 </a:t>
            </a:r>
            <a:endParaRPr lang="zh-CN" altLang="en-US" sz="1600" dirty="0">
              <a:latin typeface="Arial" panose="020B0604020202020204" pitchFamily="34" charset="0"/>
              <a:ea typeface="华文细黑" pitchFamily="2" charset="-122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Arial" panose="020B0604020202020204" pitchFamily="34" charset="0"/>
                <a:ea typeface="华文细黑" pitchFamily="2" charset="-122"/>
              </a:rPr>
              <a:t>即时通讯 </a:t>
            </a:r>
            <a:endParaRPr lang="zh-CN" altLang="en-US" sz="1600" dirty="0">
              <a:latin typeface="Arial" panose="020B0604020202020204" pitchFamily="34" charset="0"/>
              <a:ea typeface="华文细黑" pitchFamily="2" charset="-122"/>
            </a:endParaRPr>
          </a:p>
          <a:p>
            <a:pPr lv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Arial" panose="020B0604020202020204" pitchFamily="34" charset="0"/>
                <a:ea typeface="华文细黑" pitchFamily="2" charset="-122"/>
              </a:rPr>
              <a:t>上门现场</a:t>
            </a:r>
            <a:r>
              <a:rPr lang="zh-CN" altLang="en-US" sz="1600" dirty="0" smtClean="0">
                <a:latin typeface="Arial" panose="020B0604020202020204" pitchFamily="34" charset="0"/>
                <a:ea typeface="华文细黑" pitchFamily="2" charset="-122"/>
              </a:rPr>
              <a:t>支持</a:t>
            </a:r>
            <a:endParaRPr lang="zh-CN" altLang="en-US" sz="1600" dirty="0">
              <a:latin typeface="Arial" panose="020B0604020202020204" pitchFamily="34" charset="0"/>
              <a:ea typeface="华文细黑" pitchFamily="2" charset="-122"/>
            </a:endParaRPr>
          </a:p>
        </p:txBody>
      </p:sp>
      <p:pic>
        <p:nvPicPr>
          <p:cNvPr id="20" name="Picture 5" descr="480585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0513"/>
            <a:ext cx="3750815" cy="375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72" descr="six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23" y="304165"/>
            <a:ext cx="1591945" cy="3149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4378</Words>
  <Application>WPS 演示</Application>
  <PresentationFormat>全屏显示(4:3)</PresentationFormat>
  <Paragraphs>536</Paragraphs>
  <Slides>46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Droid Serif</vt:lpstr>
      <vt:lpstr>幼圆</vt:lpstr>
      <vt:lpstr>华文细黑</vt:lpstr>
      <vt:lpstr>Arial Unicode MS</vt:lpstr>
      <vt:lpstr>Calibri</vt:lpstr>
      <vt:lpstr>Times New Roman</vt:lpstr>
      <vt:lpstr>Segoe Print</vt:lpstr>
      <vt:lpstr>Office 主题​​</vt:lpstr>
      <vt:lpstr>自定义设计方案</vt:lpstr>
      <vt:lpstr>孕婴童专业版2017产品介绍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SISS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孕婴童专业版2017产品介绍</dc:title>
  <dc:creator>liuh</dc:creator>
  <cp:lastModifiedBy>wuxc</cp:lastModifiedBy>
  <cp:revision>67</cp:revision>
  <dcterms:created xsi:type="dcterms:W3CDTF">2016-08-13T08:00:00Z</dcterms:created>
  <dcterms:modified xsi:type="dcterms:W3CDTF">2018-05-18T02:40:23Z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