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64" r:id="rId3"/>
    <p:sldId id="284" r:id="rId4"/>
    <p:sldId id="498" r:id="rId5"/>
    <p:sldId id="297" r:id="rId6"/>
    <p:sldId id="682" r:id="rId7"/>
    <p:sldId id="762" r:id="rId9"/>
    <p:sldId id="722" r:id="rId10"/>
    <p:sldId id="768" r:id="rId11"/>
    <p:sldId id="821" r:id="rId12"/>
    <p:sldId id="823" r:id="rId13"/>
    <p:sldId id="769" r:id="rId14"/>
    <p:sldId id="778" r:id="rId15"/>
    <p:sldId id="813" r:id="rId16"/>
    <p:sldId id="815" r:id="rId17"/>
    <p:sldId id="817" r:id="rId18"/>
    <p:sldId id="825" r:id="rId19"/>
    <p:sldId id="826" r:id="rId20"/>
    <p:sldId id="827" r:id="rId21"/>
    <p:sldId id="829" r:id="rId22"/>
    <p:sldId id="839" r:id="rId23"/>
    <p:sldId id="832" r:id="rId24"/>
    <p:sldId id="830" r:id="rId25"/>
    <p:sldId id="843" r:id="rId26"/>
    <p:sldId id="833" r:id="rId27"/>
    <p:sldId id="846" r:id="rId28"/>
    <p:sldId id="844" r:id="rId29"/>
    <p:sldId id="845" r:id="rId30"/>
    <p:sldId id="852" r:id="rId31"/>
    <p:sldId id="854" r:id="rId32"/>
    <p:sldId id="856" r:id="rId33"/>
    <p:sldId id="857" r:id="rId34"/>
    <p:sldId id="855" r:id="rId35"/>
    <p:sldId id="860" r:id="rId36"/>
    <p:sldId id="862" r:id="rId37"/>
    <p:sldId id="828" r:id="rId38"/>
    <p:sldId id="871" r:id="rId39"/>
    <p:sldId id="877" r:id="rId40"/>
    <p:sldId id="879" r:id="rId41"/>
    <p:sldId id="878" r:id="rId42"/>
    <p:sldId id="925" r:id="rId43"/>
    <p:sldId id="930" r:id="rId44"/>
    <p:sldId id="929" r:id="rId45"/>
    <p:sldId id="931" r:id="rId46"/>
    <p:sldId id="932" r:id="rId47"/>
    <p:sldId id="926" r:id="rId48"/>
    <p:sldId id="927" r:id="rId49"/>
    <p:sldId id="928" r:id="rId50"/>
    <p:sldId id="934" r:id="rId51"/>
    <p:sldId id="937" r:id="rId52"/>
    <p:sldId id="940" r:id="rId53"/>
    <p:sldId id="881" r:id="rId54"/>
    <p:sldId id="1015" r:id="rId55"/>
    <p:sldId id="1016" r:id="rId56"/>
    <p:sldId id="970" r:id="rId57"/>
    <p:sldId id="917" r:id="rId58"/>
    <p:sldId id="939" r:id="rId59"/>
    <p:sldId id="968" r:id="rId60"/>
    <p:sldId id="1010" r:id="rId61"/>
    <p:sldId id="1007" r:id="rId62"/>
    <p:sldId id="944" r:id="rId63"/>
    <p:sldId id="946" r:id="rId64"/>
    <p:sldId id="973" r:id="rId65"/>
    <p:sldId id="943" r:id="rId66"/>
    <p:sldId id="981" r:id="rId67"/>
    <p:sldId id="974" r:id="rId68"/>
    <p:sldId id="988" r:id="rId69"/>
    <p:sldId id="987" r:id="rId70"/>
    <p:sldId id="989" r:id="rId71"/>
    <p:sldId id="941" r:id="rId72"/>
    <p:sldId id="945" r:id="rId73"/>
    <p:sldId id="976" r:id="rId74"/>
    <p:sldId id="978" r:id="rId75"/>
    <p:sldId id="969" r:id="rId76"/>
    <p:sldId id="982" r:id="rId77"/>
    <p:sldId id="1005" r:id="rId78"/>
    <p:sldId id="1002" r:id="rId79"/>
    <p:sldId id="1003" r:id="rId80"/>
    <p:sldId id="1004" r:id="rId81"/>
    <p:sldId id="983" r:id="rId82"/>
    <p:sldId id="1001" r:id="rId83"/>
    <p:sldId id="993" r:id="rId84"/>
    <p:sldId id="1006" r:id="rId85"/>
    <p:sldId id="1009" r:id="rId86"/>
    <p:sldId id="1018" r:id="rId87"/>
    <p:sldId id="1022" r:id="rId88"/>
    <p:sldId id="1026" r:id="rId89"/>
    <p:sldId id="1019" r:id="rId90"/>
    <p:sldId id="1029" r:id="rId91"/>
    <p:sldId id="1032" r:id="rId92"/>
    <p:sldId id="1033" r:id="rId93"/>
    <p:sldId id="1034" r:id="rId94"/>
    <p:sldId id="1035" r:id="rId95"/>
    <p:sldId id="1036" r:id="rId96"/>
    <p:sldId id="1042" r:id="rId97"/>
    <p:sldId id="1043" r:id="rId98"/>
    <p:sldId id="1044" r:id="rId99"/>
    <p:sldId id="1045" r:id="rId100"/>
    <p:sldId id="994" r:id="rId101"/>
  </p:sldIdLst>
  <p:sldSz cx="16252825" cy="10158095"/>
  <p:notesSz cx="6858000" cy="9144000"/>
  <p:defaultTextStyle>
    <a:defPPr>
      <a:defRPr lang="zh-CN"/>
    </a:defPPr>
    <a:lvl1pPr marL="0" lvl="0" indent="0" algn="l" defTabSz="914400" eaLnBrk="1" fontAlgn="base" latinLnBrk="0" hangingPunct="1"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spcBef>
        <a:spcPct val="0"/>
      </a:spcBef>
      <a:spcAft>
        <a:spcPct val="0"/>
      </a:spcAft>
      <a:buFont typeface="Arial" panose="020B0604020202020204" pitchFamily="34" charset="0"/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521415D9-36F7-43E2-AB2F-B90AF26B5E84}">
      <p14:sectionLst xmlns:p14="http://schemas.microsoft.com/office/powerpoint/2010/main">
        <p14:section name="默认节" id="{3b243755-93ed-46bc-9a91-32a3a6be59e6}">
          <p14:sldIdLst>
            <p14:sldId id="264"/>
            <p14:sldId id="284"/>
            <p14:sldId id="498"/>
            <p14:sldId id="297"/>
            <p14:sldId id="682"/>
            <p14:sldId id="762"/>
            <p14:sldId id="722"/>
            <p14:sldId id="768"/>
            <p14:sldId id="821"/>
            <p14:sldId id="823"/>
            <p14:sldId id="769"/>
            <p14:sldId id="778"/>
            <p14:sldId id="813"/>
            <p14:sldId id="815"/>
            <p14:sldId id="817"/>
            <p14:sldId id="825"/>
            <p14:sldId id="826"/>
            <p14:sldId id="827"/>
            <p14:sldId id="829"/>
            <p14:sldId id="839"/>
            <p14:sldId id="832"/>
            <p14:sldId id="830"/>
            <p14:sldId id="843"/>
            <p14:sldId id="833"/>
            <p14:sldId id="846"/>
            <p14:sldId id="844"/>
            <p14:sldId id="845"/>
            <p14:sldId id="852"/>
            <p14:sldId id="854"/>
            <p14:sldId id="856"/>
            <p14:sldId id="857"/>
            <p14:sldId id="855"/>
            <p14:sldId id="860"/>
            <p14:sldId id="862"/>
            <p14:sldId id="828"/>
            <p14:sldId id="871"/>
            <p14:sldId id="877"/>
            <p14:sldId id="879"/>
            <p14:sldId id="878"/>
            <p14:sldId id="925"/>
            <p14:sldId id="930"/>
            <p14:sldId id="929"/>
            <p14:sldId id="931"/>
            <p14:sldId id="932"/>
            <p14:sldId id="926"/>
            <p14:sldId id="927"/>
            <p14:sldId id="928"/>
            <p14:sldId id="934"/>
            <p14:sldId id="937"/>
            <p14:sldId id="940"/>
            <p14:sldId id="881"/>
            <p14:sldId id="1015"/>
            <p14:sldId id="1016"/>
            <p14:sldId id="970"/>
            <p14:sldId id="917"/>
            <p14:sldId id="939"/>
            <p14:sldId id="968"/>
            <p14:sldId id="1010"/>
            <p14:sldId id="1007"/>
            <p14:sldId id="944"/>
            <p14:sldId id="946"/>
            <p14:sldId id="973"/>
            <p14:sldId id="943"/>
            <p14:sldId id="981"/>
            <p14:sldId id="974"/>
            <p14:sldId id="988"/>
            <p14:sldId id="987"/>
            <p14:sldId id="989"/>
            <p14:sldId id="941"/>
            <p14:sldId id="945"/>
            <p14:sldId id="976"/>
            <p14:sldId id="978"/>
            <p14:sldId id="969"/>
            <p14:sldId id="982"/>
            <p14:sldId id="1005"/>
            <p14:sldId id="1002"/>
            <p14:sldId id="1003"/>
            <p14:sldId id="1004"/>
            <p14:sldId id="983"/>
            <p14:sldId id="1001"/>
            <p14:sldId id="993"/>
            <p14:sldId id="1006"/>
            <p14:sldId id="1009"/>
            <p14:sldId id="1018"/>
            <p14:sldId id="1022"/>
            <p14:sldId id="1026"/>
            <p14:sldId id="1019"/>
            <p14:sldId id="1029"/>
            <p14:sldId id="1032"/>
            <p14:sldId id="1033"/>
            <p14:sldId id="1034"/>
            <p14:sldId id="1035"/>
            <p14:sldId id="1036"/>
            <p14:sldId id="1042"/>
            <p14:sldId id="1043"/>
            <p14:sldId id="1044"/>
            <p14:sldId id="1045"/>
            <p14:sldId id="994"/>
          </p14:sldIdLst>
        </p14:section>
        <p14:section name="无标题节" id="{c334bba8-c5b5-42a4-845f-59d8dfcf559b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D34B"/>
    <a:srgbClr val="087FCC"/>
    <a:srgbClr val="2CD394"/>
    <a:srgbClr val="37F6B4"/>
    <a:srgbClr val="26D55C"/>
    <a:srgbClr val="9F20E5"/>
    <a:srgbClr val="0CA0F1"/>
    <a:srgbClr val="60B311"/>
    <a:srgbClr val="C29B35"/>
    <a:srgbClr val="FCF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53" d="100"/>
          <a:sy n="53" d="100"/>
        </p:scale>
        <p:origin x="-774" y="-108"/>
      </p:cViewPr>
      <p:guideLst>
        <p:guide orient="horz" pos="3544"/>
        <p:guide pos="51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notesMaster" Target="notesMasters/notesMaster1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4" Type="http://schemas.openxmlformats.org/officeDocument/2006/relationships/tableStyles" Target="tableStyles.xml"/><Relationship Id="rId103" Type="http://schemas.openxmlformats.org/officeDocument/2006/relationships/viewProps" Target="viewProps.xml"/><Relationship Id="rId102" Type="http://schemas.openxmlformats.org/officeDocument/2006/relationships/presProps" Target="presProps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CF9424-FCE2-4119-BFF1-E8D55A5C1DA3}" type="doc">
      <dgm:prSet loTypeId="urn:microsoft.com/office/officeart/2005/8/layout/gear1" loCatId="cycle" qsTypeId="urn:microsoft.com/office/officeart/2005/8/quickstyle/simple4" qsCatId="simple" csTypeId="urn:microsoft.com/office/officeart/2005/8/colors/accent1_2" csCatId="accent1" phldr="1"/>
      <dgm:spPr/>
    </dgm:pt>
    <dgm:pt modelId="{E80FA92D-4170-4AB6-878B-7B4867F2AFE2}">
      <dgm:prSet phldrT="[文本]"/>
      <dgm:spPr/>
      <dgm:t>
        <a:bodyPr/>
        <a:lstStyle/>
        <a:p>
          <a:r>
            <a:rPr lang="zh-CN" altLang="en-US" smtClean="0"/>
            <a:t>智能</a:t>
          </a:r>
          <a:endParaRPr lang="zh-CN" altLang="en-US"/>
        </a:p>
      </dgm:t>
    </dgm:pt>
    <dgm:pt modelId="{1040E5F3-4466-4CB4-8D71-8D4A3D3F25F5}" cxnId="{EC865621-E6D1-47F6-AE7E-BBC57105BC51}" type="parTrans">
      <dgm:prSet/>
      <dgm:spPr/>
      <dgm:t>
        <a:bodyPr/>
        <a:lstStyle/>
        <a:p>
          <a:endParaRPr lang="zh-CN" altLang="en-US"/>
        </a:p>
      </dgm:t>
    </dgm:pt>
    <dgm:pt modelId="{84FB5896-13A5-413D-8F9A-4A5CC121B20D}" cxnId="{EC865621-E6D1-47F6-AE7E-BBC57105BC51}" type="sibTrans">
      <dgm:prSet/>
      <dgm:spPr/>
      <dgm:t>
        <a:bodyPr/>
        <a:lstStyle/>
        <a:p>
          <a:endParaRPr lang="zh-CN" altLang="en-US"/>
        </a:p>
      </dgm:t>
    </dgm:pt>
    <dgm:pt modelId="{F0BE841B-E98B-4CAC-A2B4-3ABC3FCC18B4}">
      <dgm:prSet phldrT="[文本]"/>
      <dgm:spPr/>
      <dgm:t>
        <a:bodyPr/>
        <a:lstStyle/>
        <a:p>
          <a:r>
            <a:rPr lang="zh-CN" altLang="en-US" smtClean="0"/>
            <a:t>安全</a:t>
          </a:r>
          <a:endParaRPr lang="zh-CN" altLang="en-US"/>
        </a:p>
      </dgm:t>
    </dgm:pt>
    <dgm:pt modelId="{722326CC-C97B-4842-A896-54B668FCB525}" cxnId="{45B5C9F8-2C64-43DF-B9B0-95ECD541F724}" type="parTrans">
      <dgm:prSet/>
      <dgm:spPr/>
      <dgm:t>
        <a:bodyPr/>
        <a:lstStyle/>
        <a:p>
          <a:endParaRPr lang="zh-CN" altLang="en-US"/>
        </a:p>
      </dgm:t>
    </dgm:pt>
    <dgm:pt modelId="{B19F18CA-07D0-41A5-A8F8-CB14A7C0DBE1}" cxnId="{45B5C9F8-2C64-43DF-B9B0-95ECD541F724}" type="sibTrans">
      <dgm:prSet/>
      <dgm:spPr/>
      <dgm:t>
        <a:bodyPr/>
        <a:lstStyle/>
        <a:p>
          <a:endParaRPr lang="zh-CN" altLang="en-US"/>
        </a:p>
      </dgm:t>
    </dgm:pt>
    <dgm:pt modelId="{F12E4F39-5776-4325-8B12-6BBE1F878CCC}" type="pres">
      <dgm:prSet presAssocID="{5ACF9424-FCE2-4119-BFF1-E8D55A5C1DA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EED7545-5FE0-446B-BB35-209112BCE511}" type="pres">
      <dgm:prSet presAssocID="{E80FA92D-4170-4AB6-878B-7B4867F2AFE2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174565-B3D2-45A7-91E2-93790CBEA031}" type="pres">
      <dgm:prSet presAssocID="{E80FA92D-4170-4AB6-878B-7B4867F2AFE2}" presName="gear1srcNode" presStyleLbl="node1" presStyleIdx="0" presStyleCnt="2"/>
      <dgm:spPr/>
      <dgm:t>
        <a:bodyPr/>
        <a:lstStyle/>
        <a:p>
          <a:endParaRPr lang="zh-CN" altLang="en-US"/>
        </a:p>
      </dgm:t>
    </dgm:pt>
    <dgm:pt modelId="{44FD16C6-6D76-42AD-80F2-0CF757CC8552}" type="pres">
      <dgm:prSet presAssocID="{E80FA92D-4170-4AB6-878B-7B4867F2AFE2}" presName="gear1dstNode" presStyleLbl="node1" presStyleIdx="0" presStyleCnt="2"/>
      <dgm:spPr/>
      <dgm:t>
        <a:bodyPr/>
        <a:lstStyle/>
        <a:p>
          <a:endParaRPr lang="zh-CN" altLang="en-US"/>
        </a:p>
      </dgm:t>
    </dgm:pt>
    <dgm:pt modelId="{4BD4413E-2D77-423C-9188-969A4FB7C870}" type="pres">
      <dgm:prSet presAssocID="{F0BE841B-E98B-4CAC-A2B4-3ABC3FCC18B4}" presName="gear2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8AB8C3-2995-4DCB-A1BD-FCCB4F40E188}" type="pres">
      <dgm:prSet presAssocID="{F0BE841B-E98B-4CAC-A2B4-3ABC3FCC18B4}" presName="gear2srcNode" presStyleLbl="node1" presStyleIdx="1" presStyleCnt="2"/>
      <dgm:spPr/>
      <dgm:t>
        <a:bodyPr/>
        <a:lstStyle/>
        <a:p>
          <a:endParaRPr lang="zh-CN" altLang="en-US"/>
        </a:p>
      </dgm:t>
    </dgm:pt>
    <dgm:pt modelId="{DA065E23-0B9D-4931-8941-1F4D60101D19}" type="pres">
      <dgm:prSet presAssocID="{F0BE841B-E98B-4CAC-A2B4-3ABC3FCC18B4}" presName="gear2dstNode" presStyleLbl="node1" presStyleIdx="1" presStyleCnt="2"/>
      <dgm:spPr/>
      <dgm:t>
        <a:bodyPr/>
        <a:lstStyle/>
        <a:p>
          <a:endParaRPr lang="zh-CN" altLang="en-US"/>
        </a:p>
      </dgm:t>
    </dgm:pt>
    <dgm:pt modelId="{29A787CE-9050-40AF-B1F2-825D90903644}" type="pres">
      <dgm:prSet presAssocID="{84FB5896-13A5-413D-8F9A-4A5CC121B20D}" presName="connector1" presStyleLbl="sibTrans2D1" presStyleIdx="0" presStyleCnt="2"/>
      <dgm:spPr/>
      <dgm:t>
        <a:bodyPr/>
        <a:lstStyle/>
        <a:p>
          <a:endParaRPr lang="zh-CN" altLang="en-US"/>
        </a:p>
      </dgm:t>
    </dgm:pt>
    <dgm:pt modelId="{CC1997EB-3E18-4099-8C7B-94A556F79ECC}" type="pres">
      <dgm:prSet presAssocID="{B19F18CA-07D0-41A5-A8F8-CB14A7C0DBE1}" presName="connector2" presStyleLbl="sibTrans2D1" presStyleIdx="1" presStyleCnt="2"/>
      <dgm:spPr/>
      <dgm:t>
        <a:bodyPr/>
        <a:lstStyle/>
        <a:p>
          <a:endParaRPr lang="zh-CN" altLang="en-US"/>
        </a:p>
      </dgm:t>
    </dgm:pt>
  </dgm:ptLst>
  <dgm:cxnLst>
    <dgm:cxn modelId="{5DA3B61A-F656-427D-ACC3-09631F60311E}" type="presOf" srcId="{B19F18CA-07D0-41A5-A8F8-CB14A7C0DBE1}" destId="{CC1997EB-3E18-4099-8C7B-94A556F79ECC}" srcOrd="0" destOrd="0" presId="urn:microsoft.com/office/officeart/2005/8/layout/gear1"/>
    <dgm:cxn modelId="{06A01E73-EA7E-45BF-B623-0D77A67CD208}" type="presOf" srcId="{E80FA92D-4170-4AB6-878B-7B4867F2AFE2}" destId="{35174565-B3D2-45A7-91E2-93790CBEA031}" srcOrd="1" destOrd="0" presId="urn:microsoft.com/office/officeart/2005/8/layout/gear1"/>
    <dgm:cxn modelId="{FDBF46C8-3E45-4EB6-AF60-D3AA12AFDC3E}" type="presOf" srcId="{E80FA92D-4170-4AB6-878B-7B4867F2AFE2}" destId="{DEED7545-5FE0-446B-BB35-209112BCE511}" srcOrd="0" destOrd="0" presId="urn:microsoft.com/office/officeart/2005/8/layout/gear1"/>
    <dgm:cxn modelId="{F08F07F9-A50B-416E-89D7-6A877E70191D}" type="presOf" srcId="{84FB5896-13A5-413D-8F9A-4A5CC121B20D}" destId="{29A787CE-9050-40AF-B1F2-825D90903644}" srcOrd="0" destOrd="0" presId="urn:microsoft.com/office/officeart/2005/8/layout/gear1"/>
    <dgm:cxn modelId="{31A7098B-1FF6-4A38-9071-A290073BFAA2}" type="presOf" srcId="{E80FA92D-4170-4AB6-878B-7B4867F2AFE2}" destId="{44FD16C6-6D76-42AD-80F2-0CF757CC8552}" srcOrd="2" destOrd="0" presId="urn:microsoft.com/office/officeart/2005/8/layout/gear1"/>
    <dgm:cxn modelId="{F577EACB-1B31-4DD7-B049-C22D3D275BD7}" type="presOf" srcId="{F0BE841B-E98B-4CAC-A2B4-3ABC3FCC18B4}" destId="{4BD4413E-2D77-423C-9188-969A4FB7C870}" srcOrd="0" destOrd="0" presId="urn:microsoft.com/office/officeart/2005/8/layout/gear1"/>
    <dgm:cxn modelId="{EC865621-E6D1-47F6-AE7E-BBC57105BC51}" srcId="{5ACF9424-FCE2-4119-BFF1-E8D55A5C1DA3}" destId="{E80FA92D-4170-4AB6-878B-7B4867F2AFE2}" srcOrd="0" destOrd="0" parTransId="{1040E5F3-4466-4CB4-8D71-8D4A3D3F25F5}" sibTransId="{84FB5896-13A5-413D-8F9A-4A5CC121B20D}"/>
    <dgm:cxn modelId="{45B5C9F8-2C64-43DF-B9B0-95ECD541F724}" srcId="{5ACF9424-FCE2-4119-BFF1-E8D55A5C1DA3}" destId="{F0BE841B-E98B-4CAC-A2B4-3ABC3FCC18B4}" srcOrd="1" destOrd="0" parTransId="{722326CC-C97B-4842-A896-54B668FCB525}" sibTransId="{B19F18CA-07D0-41A5-A8F8-CB14A7C0DBE1}"/>
    <dgm:cxn modelId="{1242019F-1A85-4847-9030-1AE80459CED0}" type="presOf" srcId="{F0BE841B-E98B-4CAC-A2B4-3ABC3FCC18B4}" destId="{DA065E23-0B9D-4931-8941-1F4D60101D19}" srcOrd="2" destOrd="0" presId="urn:microsoft.com/office/officeart/2005/8/layout/gear1"/>
    <dgm:cxn modelId="{9C38882E-79E3-4C7E-A307-1A2B8C3936E8}" type="presOf" srcId="{F0BE841B-E98B-4CAC-A2B4-3ABC3FCC18B4}" destId="{E28AB8C3-2995-4DCB-A1BD-FCCB4F40E188}" srcOrd="1" destOrd="0" presId="urn:microsoft.com/office/officeart/2005/8/layout/gear1"/>
    <dgm:cxn modelId="{4E5F5BA5-D34A-4A90-AF74-0CE3AECD1FB8}" type="presOf" srcId="{5ACF9424-FCE2-4119-BFF1-E8D55A5C1DA3}" destId="{F12E4F39-5776-4325-8B12-6BBE1F878CCC}" srcOrd="0" destOrd="0" presId="urn:microsoft.com/office/officeart/2005/8/layout/gear1"/>
    <dgm:cxn modelId="{B7A963E2-412F-4734-A262-37121EF435CE}" type="presParOf" srcId="{F12E4F39-5776-4325-8B12-6BBE1F878CCC}" destId="{DEED7545-5FE0-446B-BB35-209112BCE511}" srcOrd="0" destOrd="0" presId="urn:microsoft.com/office/officeart/2005/8/layout/gear1"/>
    <dgm:cxn modelId="{607C61B0-D5F3-4721-A344-5D255473E91A}" type="presParOf" srcId="{F12E4F39-5776-4325-8B12-6BBE1F878CCC}" destId="{35174565-B3D2-45A7-91E2-93790CBEA031}" srcOrd="1" destOrd="0" presId="urn:microsoft.com/office/officeart/2005/8/layout/gear1"/>
    <dgm:cxn modelId="{42121259-6804-400C-AD9E-D3102ABE4D39}" type="presParOf" srcId="{F12E4F39-5776-4325-8B12-6BBE1F878CCC}" destId="{44FD16C6-6D76-42AD-80F2-0CF757CC8552}" srcOrd="2" destOrd="0" presId="urn:microsoft.com/office/officeart/2005/8/layout/gear1"/>
    <dgm:cxn modelId="{5D73F3CB-F069-4FA5-97CD-A2557FD8E373}" type="presParOf" srcId="{F12E4F39-5776-4325-8B12-6BBE1F878CCC}" destId="{4BD4413E-2D77-423C-9188-969A4FB7C870}" srcOrd="3" destOrd="0" presId="urn:microsoft.com/office/officeart/2005/8/layout/gear1"/>
    <dgm:cxn modelId="{03E639E3-37ED-416B-A8CB-338EC3457A8C}" type="presParOf" srcId="{F12E4F39-5776-4325-8B12-6BBE1F878CCC}" destId="{E28AB8C3-2995-4DCB-A1BD-FCCB4F40E188}" srcOrd="4" destOrd="0" presId="urn:microsoft.com/office/officeart/2005/8/layout/gear1"/>
    <dgm:cxn modelId="{717AD28D-CD1D-40EC-98A3-0AF2FA91DDCE}" type="presParOf" srcId="{F12E4F39-5776-4325-8B12-6BBE1F878CCC}" destId="{DA065E23-0B9D-4931-8941-1F4D60101D19}" srcOrd="5" destOrd="0" presId="urn:microsoft.com/office/officeart/2005/8/layout/gear1"/>
    <dgm:cxn modelId="{AFD1D594-5637-4348-AEA3-18D87AD9CD7D}" type="presParOf" srcId="{F12E4F39-5776-4325-8B12-6BBE1F878CCC}" destId="{29A787CE-9050-40AF-B1F2-825D90903644}" srcOrd="6" destOrd="0" presId="urn:microsoft.com/office/officeart/2005/8/layout/gear1"/>
    <dgm:cxn modelId="{287B256F-B9B4-4440-BEDF-B918A51146AA}" type="presParOf" srcId="{F12E4F39-5776-4325-8B12-6BBE1F878CCC}" destId="{CC1997EB-3E18-4099-8C7B-94A556F79ECC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8128000" cy="5418667"/>
        <a:chOff x="0" y="0"/>
        <a:chExt cx="0" cy="0"/>
      </a:xfrm>
    </dsp:grpSpPr>
    <dsp:sp>
      <dsp:nvSpPr>
        <dsp:cNvPr id="1" name="形状 0"/>
        <dsp:cNvSpPr/>
      </dsp:nvSpPr>
      <dsp:spPr>
        <a:xfrm>
          <a:off x="2844800" y="1422399"/>
          <a:ext cx="2235200" cy="2235200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smtClean="0"/>
            <a:t>智能</a:t>
          </a:r>
          <a:endParaRPr lang="zh-CN" altLang="en-US" sz="2800" kern="1200"/>
        </a:p>
      </dsp:txBody>
      <dsp:txXfrm>
        <a:off x="3294175" y="1945984"/>
        <a:ext cx="1336450" cy="1148939"/>
      </dsp:txXfrm>
    </dsp:sp>
    <dsp:sp>
      <dsp:nvSpPr>
        <dsp:cNvPr id="2" name="形状 1"/>
        <dsp:cNvSpPr/>
      </dsp:nvSpPr>
      <dsp:spPr>
        <a:xfrm>
          <a:off x="1544320" y="894079"/>
          <a:ext cx="1625600" cy="162560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smtClean="0"/>
            <a:t>安全</a:t>
          </a:r>
          <a:endParaRPr lang="zh-CN" altLang="en-US" sz="2800" kern="1200"/>
        </a:p>
      </dsp:txBody>
      <dsp:txXfrm>
        <a:off x="1953570" y="1305802"/>
        <a:ext cx="807100" cy="802154"/>
      </dsp:txXfrm>
    </dsp:sp>
    <dsp:sp>
      <dsp:nvSpPr>
        <dsp:cNvPr id="3" name="环形箭头 2"/>
        <dsp:cNvSpPr/>
      </dsp:nvSpPr>
      <dsp:spPr>
        <a:xfrm>
          <a:off x="2944297" y="1043710"/>
          <a:ext cx="2749296" cy="2749296"/>
        </a:xfrm>
        <a:prstGeom prst="circularArrow">
          <a:avLst>
            <a:gd name="adj1" fmla="val 4878"/>
            <a:gd name="adj2" fmla="val 312630"/>
            <a:gd name="adj3" fmla="val 3133259"/>
            <a:gd name="adj4" fmla="val 15234156"/>
            <a:gd name="adj5" fmla="val 569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>
      <dsp:nvSpPr>
        <dsp:cNvPr id="4" name="形状 3"/>
        <dsp:cNvSpPr/>
      </dsp:nvSpPr>
      <dsp:spPr>
        <a:xfrm>
          <a:off x="1256429" y="5349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type="gear6" r:blip="" rot="-15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294" y="1143000"/>
            <a:ext cx="4937413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C8313-25DA-484C-BA3F-76A5C67EC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C8313-25DA-484C-BA3F-76A5C67EC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C8313-25DA-484C-BA3F-76A5C67EC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C8313-25DA-484C-BA3F-76A5C67EC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1603" y="1662552"/>
            <a:ext cx="12189619" cy="3536743"/>
          </a:xfrm>
        </p:spPr>
        <p:txBody>
          <a:bodyPr anchor="b"/>
          <a:lstStyle>
            <a:lvl1pPr algn="ctr">
              <a:defRPr sz="8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1603" y="5335686"/>
            <a:ext cx="12189619" cy="245267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165" indent="0" algn="ctr">
              <a:buNone/>
              <a:defRPr sz="2135"/>
            </a:lvl4pPr>
            <a:lvl5pPr marL="2437765" indent="0" algn="ctr">
              <a:buNone/>
              <a:defRPr sz="2135"/>
            </a:lvl5pPr>
            <a:lvl6pPr marL="3047365" indent="0" algn="ctr">
              <a:buNone/>
              <a:defRPr sz="2135"/>
            </a:lvl6pPr>
            <a:lvl7pPr marL="3656965" indent="0" algn="ctr">
              <a:buNone/>
              <a:defRPr sz="2135"/>
            </a:lvl7pPr>
            <a:lvl8pPr marL="4266565" indent="0" algn="ctr">
              <a:buNone/>
              <a:defRPr sz="2135"/>
            </a:lvl8pPr>
            <a:lvl9pPr marL="4875530" indent="0" algn="ctr">
              <a:buNone/>
              <a:defRPr sz="2135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3219" y="406400"/>
            <a:ext cx="3656806" cy="86693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0" y="406400"/>
            <a:ext cx="10758430" cy="86693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15108801" y="477773"/>
            <a:ext cx="650509" cy="42520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492" tIns="81244" rIns="162492" bIns="81244" rtlCol="0" anchor="ctr"/>
          <a:lstStyle/>
          <a:p>
            <a:pPr algn="ctr"/>
            <a:endParaRPr lang="en-US" sz="5155" dirty="0"/>
          </a:p>
        </p:txBody>
      </p:sp>
      <p:sp>
        <p:nvSpPr>
          <p:cNvPr id="6" name="Isosceles Triangle 10"/>
          <p:cNvSpPr/>
          <p:nvPr userDrawn="1"/>
        </p:nvSpPr>
        <p:spPr>
          <a:xfrm rot="10610802">
            <a:off x="15116578" y="624592"/>
            <a:ext cx="651572" cy="387860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492" tIns="81244" rIns="162492" bIns="81244" rtlCol="0" anchor="ctr"/>
          <a:lstStyle/>
          <a:p>
            <a:pPr algn="ctr"/>
            <a:endParaRPr lang="en-US" sz="5155"/>
          </a:p>
        </p:txBody>
      </p:sp>
      <p:sp>
        <p:nvSpPr>
          <p:cNvPr id="7" name="Slide Number Placeholder 5"/>
          <p:cNvSpPr txBox="1"/>
          <p:nvPr userDrawn="1"/>
        </p:nvSpPr>
        <p:spPr>
          <a:xfrm>
            <a:off x="15142793" y="404744"/>
            <a:ext cx="599138" cy="692386"/>
          </a:xfrm>
          <a:prstGeom prst="rect">
            <a:avLst/>
          </a:prstGeom>
        </p:spPr>
        <p:txBody>
          <a:bodyPr vert="horz" lIns="0" tIns="0" rIns="0" bIns="81244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775" smtClean="0"/>
            </a:fld>
            <a:endParaRPr lang="en-US" sz="1775" dirty="0"/>
          </a:p>
        </p:txBody>
      </p:sp>
      <p:grpSp>
        <p:nvGrpSpPr>
          <p:cNvPr id="8" name="Group 5"/>
          <p:cNvGrpSpPr/>
          <p:nvPr userDrawn="1"/>
        </p:nvGrpSpPr>
        <p:grpSpPr>
          <a:xfrm>
            <a:off x="617513" y="9345390"/>
            <a:ext cx="398290" cy="436769"/>
            <a:chOff x="4328868" y="5502988"/>
            <a:chExt cx="500307" cy="493774"/>
          </a:xfrm>
        </p:grpSpPr>
        <p:sp>
          <p:nvSpPr>
            <p:cNvPr id="9" name="Freeform 7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62528" tIns="81264" rIns="162528" bIns="81264" numCol="1" anchor="t" anchorCtr="0" compatLnSpc="1"/>
            <a:lstStyle/>
            <a:p>
              <a:endParaRPr lang="id-ID" sz="5155"/>
            </a:p>
          </p:txBody>
        </p:sp>
        <p:sp>
          <p:nvSpPr>
            <p:cNvPr id="1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62528" tIns="81264" rIns="162528" bIns="81264" numCol="1" anchor="t" anchorCtr="0" compatLnSpc="1"/>
            <a:lstStyle/>
            <a:p>
              <a:endParaRPr lang="id-ID" sz="5155"/>
            </a:p>
          </p:txBody>
        </p:sp>
      </p:grpSp>
      <p:grpSp>
        <p:nvGrpSpPr>
          <p:cNvPr id="11" name="Group 9"/>
          <p:cNvGrpSpPr/>
          <p:nvPr userDrawn="1"/>
        </p:nvGrpSpPr>
        <p:grpSpPr>
          <a:xfrm flipH="1">
            <a:off x="1659603" y="9345390"/>
            <a:ext cx="398290" cy="436769"/>
            <a:chOff x="4328868" y="5502988"/>
            <a:chExt cx="500307" cy="493774"/>
          </a:xfrm>
        </p:grpSpPr>
        <p:sp>
          <p:nvSpPr>
            <p:cNvPr id="12" name="Freeform 10">
              <a:hlinkClick r:id="" action="ppaction://hlinkshowjump?jump=nextslide"/>
            </p:cNvPr>
            <p:cNvSpPr/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62528" tIns="81264" rIns="162528" bIns="81264" numCol="1" anchor="t" anchorCtr="0" compatLnSpc="1"/>
            <a:lstStyle/>
            <a:p>
              <a:endParaRPr lang="id-ID" sz="5155"/>
            </a:p>
          </p:txBody>
        </p:sp>
        <p:sp>
          <p:nvSpPr>
            <p:cNvPr id="13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62528" tIns="81264" rIns="162528" bIns="81264" numCol="1" anchor="t" anchorCtr="0" compatLnSpc="1"/>
            <a:lstStyle/>
            <a:p>
              <a:endParaRPr lang="id-ID" sz="5155"/>
            </a:p>
          </p:txBody>
        </p:sp>
      </p:grpSp>
      <p:cxnSp>
        <p:nvCxnSpPr>
          <p:cNvPr id="14" name="Straight Connector 3"/>
          <p:cNvCxnSpPr/>
          <p:nvPr userDrawn="1"/>
        </p:nvCxnSpPr>
        <p:spPr>
          <a:xfrm>
            <a:off x="982402" y="9569267"/>
            <a:ext cx="67720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670-7B9C-4023-AFC1-C70A52EEAD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8450D-E30C-4F65-85C6-D3C1DD3F66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19238099">
            <a:off x="15251661" y="7529158"/>
            <a:ext cx="589542" cy="65505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865"/>
          </a:p>
        </p:txBody>
      </p:sp>
      <p:sp>
        <p:nvSpPr>
          <p:cNvPr id="6" name="矩形 5"/>
          <p:cNvSpPr/>
          <p:nvPr userDrawn="1"/>
        </p:nvSpPr>
        <p:spPr>
          <a:xfrm rot="2558654">
            <a:off x="14287918" y="8275826"/>
            <a:ext cx="2387308" cy="26525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865"/>
          </a:p>
        </p:txBody>
      </p:sp>
      <p:sp>
        <p:nvSpPr>
          <p:cNvPr id="7" name="矩形 6"/>
          <p:cNvSpPr/>
          <p:nvPr userDrawn="1"/>
        </p:nvSpPr>
        <p:spPr>
          <a:xfrm rot="20601285">
            <a:off x="13105792" y="8946256"/>
            <a:ext cx="1372956" cy="15255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865"/>
          </a:p>
        </p:txBody>
      </p:sp>
      <p:sp>
        <p:nvSpPr>
          <p:cNvPr id="8" name="矩形 7"/>
          <p:cNvSpPr/>
          <p:nvPr userDrawn="1"/>
        </p:nvSpPr>
        <p:spPr>
          <a:xfrm rot="20567216">
            <a:off x="12301448" y="9109932"/>
            <a:ext cx="353618" cy="39291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865"/>
          </a:p>
        </p:txBody>
      </p:sp>
      <p:sp>
        <p:nvSpPr>
          <p:cNvPr id="9" name="矩形 8"/>
          <p:cNvSpPr/>
          <p:nvPr userDrawn="1"/>
        </p:nvSpPr>
        <p:spPr>
          <a:xfrm rot="20567216">
            <a:off x="14693895" y="7142092"/>
            <a:ext cx="411701" cy="4574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865"/>
          </a:p>
        </p:txBody>
      </p:sp>
      <p:sp>
        <p:nvSpPr>
          <p:cNvPr id="2" name="矩形 1"/>
          <p:cNvSpPr/>
          <p:nvPr userDrawn="1"/>
        </p:nvSpPr>
        <p:spPr>
          <a:xfrm rot="19896190">
            <a:off x="928099" y="49752"/>
            <a:ext cx="892374" cy="99153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865"/>
          </a:p>
        </p:txBody>
      </p:sp>
      <p:sp>
        <p:nvSpPr>
          <p:cNvPr id="3" name="矩形 2"/>
          <p:cNvSpPr/>
          <p:nvPr userDrawn="1"/>
        </p:nvSpPr>
        <p:spPr>
          <a:xfrm rot="21433404">
            <a:off x="-566285" y="-428801"/>
            <a:ext cx="1682197" cy="186912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865"/>
          </a:p>
        </p:txBody>
      </p:sp>
      <p:sp>
        <p:nvSpPr>
          <p:cNvPr id="5" name="矩形 4"/>
          <p:cNvSpPr/>
          <p:nvPr userDrawn="1"/>
        </p:nvSpPr>
        <p:spPr>
          <a:xfrm rot="18585722">
            <a:off x="1575118" y="1371556"/>
            <a:ext cx="379525" cy="4216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865"/>
          </a:p>
        </p:txBody>
      </p:sp>
      <p:sp>
        <p:nvSpPr>
          <p:cNvPr id="10" name="矩形 9"/>
          <p:cNvSpPr/>
          <p:nvPr userDrawn="1"/>
        </p:nvSpPr>
        <p:spPr>
          <a:xfrm rot="17430621">
            <a:off x="1747757" y="199768"/>
            <a:ext cx="272127" cy="30236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865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284666" y="350950"/>
            <a:ext cx="7467029" cy="784400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641" y="406795"/>
            <a:ext cx="14627543" cy="1693016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257054" y="9389184"/>
            <a:ext cx="721643" cy="418551"/>
          </a:xfrm>
        </p:spPr>
        <p:txBody>
          <a:bodyPr/>
          <a:lstStyle>
            <a:lvl1pPr>
              <a:defRPr/>
            </a:lvl1pPr>
          </a:lstStyle>
          <a:p>
            <a:fld id="{A5A5B5F4-D40B-4C8B-89AB-5AFDD273EE11}" type="slidenum">
              <a:rPr lang="zh-CN" altLang="en-US"/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252825" cy="101580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5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1551214" y="1504903"/>
            <a:ext cx="131503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2825" cy="10158095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386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微软雅黑" panose="020B0503020204020204" pitchFamily="2" charset="-122"/>
                <a:cs typeface="微软雅黑" panose="020B0503020204020204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8917" y="2532629"/>
            <a:ext cx="14018062" cy="4225749"/>
          </a:xfrm>
        </p:spPr>
        <p:txBody>
          <a:bodyPr anchor="b"/>
          <a:lstStyle>
            <a:lvl1pPr>
              <a:defRPr sz="8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8917" y="6798355"/>
            <a:ext cx="14018062" cy="222222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65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2370138"/>
            <a:ext cx="7167340" cy="67056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685" y="2370138"/>
            <a:ext cx="7167340" cy="67056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499" y="540858"/>
            <a:ext cx="14018062" cy="196355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2056" y="2634394"/>
            <a:ext cx="6496830" cy="1220458"/>
          </a:xfrm>
        </p:spPr>
        <p:txBody>
          <a:bodyPr anchor="ctr" anchorCtr="0"/>
          <a:lstStyle>
            <a:lvl1pPr marL="0" indent="0">
              <a:buNone/>
              <a:defRPr sz="3735"/>
            </a:lvl1pPr>
            <a:lvl2pPr marL="609600" indent="0">
              <a:buNone/>
              <a:defRPr sz="3200"/>
            </a:lvl2pPr>
            <a:lvl3pPr marL="1219200" indent="0">
              <a:buNone/>
              <a:defRPr sz="2665"/>
            </a:lvl3pPr>
            <a:lvl4pPr marL="1828165" indent="0">
              <a:buNone/>
              <a:defRPr sz="2400"/>
            </a:lvl4pPr>
            <a:lvl5pPr marL="2437765" indent="0">
              <a:buNone/>
              <a:defRPr sz="2400"/>
            </a:lvl5pPr>
            <a:lvl6pPr marL="3047365" indent="0">
              <a:buNone/>
              <a:defRPr sz="2400"/>
            </a:lvl6pPr>
            <a:lvl7pPr marL="3656965" indent="0">
              <a:buNone/>
              <a:defRPr sz="2400"/>
            </a:lvl7pPr>
            <a:lvl8pPr marL="4266565" indent="0">
              <a:buNone/>
              <a:defRPr sz="2400"/>
            </a:lvl8pPr>
            <a:lvl9pPr marL="4875530" indent="0">
              <a:buNone/>
              <a:defRPr sz="2400"/>
            </a:lvl9pPr>
          </a:lstStyle>
          <a:p>
            <a:pPr lvl="0" fontAlgn="base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2056" y="3948216"/>
            <a:ext cx="6496830" cy="522050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40955" y="2634394"/>
            <a:ext cx="6528826" cy="1220458"/>
          </a:xfrm>
        </p:spPr>
        <p:txBody>
          <a:bodyPr anchor="ctr" anchorCtr="0"/>
          <a:lstStyle>
            <a:lvl1pPr marL="0" indent="0">
              <a:buNone/>
              <a:defRPr sz="3735"/>
            </a:lvl1pPr>
            <a:lvl2pPr marL="609600" indent="0">
              <a:buNone/>
              <a:defRPr sz="3200"/>
            </a:lvl2pPr>
            <a:lvl3pPr marL="1219200" indent="0">
              <a:buNone/>
              <a:defRPr sz="2665"/>
            </a:lvl3pPr>
            <a:lvl4pPr marL="1828165" indent="0">
              <a:buNone/>
              <a:defRPr sz="2400"/>
            </a:lvl4pPr>
            <a:lvl5pPr marL="2437765" indent="0">
              <a:buNone/>
              <a:defRPr sz="2400"/>
            </a:lvl5pPr>
            <a:lvl6pPr marL="3047365" indent="0">
              <a:buNone/>
              <a:defRPr sz="2400"/>
            </a:lvl6pPr>
            <a:lvl7pPr marL="3656965" indent="0">
              <a:buNone/>
              <a:defRPr sz="2400"/>
            </a:lvl7pPr>
            <a:lvl8pPr marL="4266565" indent="0">
              <a:buNone/>
              <a:defRPr sz="2400"/>
            </a:lvl8pPr>
            <a:lvl9pPr marL="4875530" indent="0">
              <a:buNone/>
              <a:defRPr sz="2400"/>
            </a:lvl9pPr>
          </a:lstStyle>
          <a:p>
            <a:pPr lvl="0" fontAlgn="base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40955" y="3948216"/>
            <a:ext cx="6528826" cy="522050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499" y="677249"/>
            <a:ext cx="5241959" cy="2370370"/>
          </a:xfrm>
        </p:spPr>
        <p:txBody>
          <a:bodyPr anchor="b"/>
          <a:lstStyle>
            <a:lvl1pPr>
              <a:defRPr sz="4265"/>
            </a:lvl1pPr>
          </a:lstStyle>
          <a:p>
            <a:pPr fontAlgn="base"/>
            <a:r>
              <a:rPr lang="zh-CN" altLang="en-US" sz="42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09568" y="1462669"/>
            <a:ext cx="8227993" cy="721928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 fontAlgn="base"/>
            <a:r>
              <a:rPr lang="zh-CN" altLang="en-US" sz="426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7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66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66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19499" y="3047619"/>
            <a:ext cx="5241959" cy="5646091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165" indent="0">
              <a:buNone/>
              <a:defRPr sz="1335"/>
            </a:lvl4pPr>
            <a:lvl5pPr marL="2437765" indent="0">
              <a:buNone/>
              <a:defRPr sz="1335"/>
            </a:lvl5pPr>
            <a:lvl6pPr marL="3047365" indent="0">
              <a:buNone/>
              <a:defRPr sz="1335"/>
            </a:lvl6pPr>
            <a:lvl7pPr marL="3656965" indent="0">
              <a:buNone/>
              <a:defRPr sz="1335"/>
            </a:lvl7pPr>
            <a:lvl8pPr marL="4266565" indent="0">
              <a:buNone/>
              <a:defRPr sz="1335"/>
            </a:lvl8pPr>
            <a:lvl9pPr marL="4875530" indent="0">
              <a:buNone/>
              <a:defRPr sz="1335"/>
            </a:lvl9pPr>
          </a:lstStyle>
          <a:p>
            <a:pPr lvl="0" fontAlgn="base"/>
            <a:r>
              <a:rPr lang="zh-CN" altLang="en-US" sz="21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499" y="677249"/>
            <a:ext cx="5552714" cy="2370370"/>
          </a:xfrm>
        </p:spPr>
        <p:txBody>
          <a:bodyPr anchor="b"/>
          <a:lstStyle>
            <a:lvl1pPr>
              <a:defRPr sz="4265"/>
            </a:lvl1pPr>
          </a:lstStyle>
          <a:p>
            <a:pPr fontAlgn="base"/>
            <a:r>
              <a:rPr lang="zh-CN" altLang="en-US" sz="42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09568" y="677250"/>
            <a:ext cx="8227993" cy="8004703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6565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19499" y="3047619"/>
            <a:ext cx="5552714" cy="5646091"/>
          </a:xfrm>
        </p:spPr>
        <p:txBody>
          <a:bodyPr/>
          <a:lstStyle>
            <a:lvl1pPr marL="0" indent="0">
              <a:buNone/>
              <a:defRPr sz="2665"/>
            </a:lvl1pPr>
            <a:lvl2pPr marL="609600" indent="0">
              <a:buNone/>
              <a:defRPr sz="2400"/>
            </a:lvl2pPr>
            <a:lvl3pPr marL="1219200" indent="0">
              <a:buNone/>
              <a:defRPr sz="2135"/>
            </a:lvl3pPr>
            <a:lvl4pPr marL="1828165" indent="0">
              <a:buNone/>
              <a:defRPr sz="1865"/>
            </a:lvl4pPr>
            <a:lvl5pPr marL="2437765" indent="0">
              <a:buNone/>
              <a:defRPr sz="1865"/>
            </a:lvl5pPr>
            <a:lvl6pPr marL="3047365" indent="0">
              <a:buNone/>
              <a:defRPr sz="1865"/>
            </a:lvl6pPr>
            <a:lvl7pPr marL="3656965" indent="0">
              <a:buNone/>
              <a:defRPr sz="1865"/>
            </a:lvl7pPr>
            <a:lvl8pPr marL="4266565" indent="0">
              <a:buNone/>
              <a:defRPr sz="1865"/>
            </a:lvl8pPr>
            <a:lvl9pPr marL="4875530" indent="0">
              <a:buNone/>
              <a:defRPr sz="1865"/>
            </a:lvl9pPr>
          </a:lstStyle>
          <a:p>
            <a:pPr lvl="0" fontAlgn="base"/>
            <a:r>
              <a:rPr lang="zh-CN" altLang="en-US" sz="266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812800" y="406400"/>
            <a:ext cx="14627225" cy="1693863"/>
          </a:xfrm>
          <a:prstGeom prst="rect">
            <a:avLst/>
          </a:prstGeom>
          <a:noFill/>
          <a:ln w="9525">
            <a:noFill/>
          </a:ln>
        </p:spPr>
        <p:txBody>
          <a:bodyPr lIns="148992" tIns="74496" rIns="148992" bIns="74496" anchor="ctr"/>
          <a:lstStyle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812800" y="2370138"/>
            <a:ext cx="14627225" cy="6705600"/>
          </a:xfrm>
          <a:prstGeom prst="rect">
            <a:avLst/>
          </a:prstGeom>
          <a:noFill/>
          <a:ln w="9525">
            <a:noFill/>
          </a:ln>
        </p:spPr>
        <p:txBody>
          <a:bodyPr lIns="148992" tIns="74496" rIns="148992" bIns="74496" anchor="t"/>
          <a:lstStyle/>
          <a:p>
            <a:pPr lvl="0" indent="-5588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464820"/>
            <a:r>
              <a:rPr lang="zh-CN" altLang="en-US"/>
              <a:t>第二级</a:t>
            </a:r>
            <a:endParaRPr lang="zh-CN" altLang="en-US"/>
          </a:p>
          <a:p>
            <a:pPr lvl="2" indent="-373380"/>
            <a:r>
              <a:rPr lang="zh-CN" altLang="en-US"/>
              <a:t>第三级</a:t>
            </a:r>
            <a:endParaRPr lang="zh-CN" altLang="en-US"/>
          </a:p>
          <a:p>
            <a:pPr lvl="3" indent="-371475"/>
            <a:r>
              <a:rPr lang="zh-CN" altLang="en-US"/>
              <a:t>第四级</a:t>
            </a:r>
            <a:endParaRPr lang="zh-CN" altLang="en-US"/>
          </a:p>
          <a:p>
            <a:pPr lvl="4" indent="-372745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812800" y="9251950"/>
            <a:ext cx="3792538" cy="704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48992" tIns="74496" rIns="148992" bIns="74496"/>
          <a:lstStyle>
            <a:lvl1pPr>
              <a:defRPr sz="2200"/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5553075" y="9251950"/>
            <a:ext cx="5146675" cy="704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48992" tIns="74496" rIns="148992" bIns="74496"/>
          <a:lstStyle>
            <a:lvl1pPr algn="ctr">
              <a:defRPr sz="2200"/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11649075" y="9251950"/>
            <a:ext cx="3790950" cy="704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48992" tIns="74496" rIns="148992" bIns="74496"/>
          <a:lstStyle>
            <a:lvl1pPr algn="r">
              <a:defRPr sz="22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marL="0" lvl="0" indent="0" algn="ctr" defTabSz="1489075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71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58800" lvl="0" indent="-558800" algn="l" defTabSz="1489075" eaLnBrk="0" fontAlgn="base" latinLnBrk="0" hangingPunct="0"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09675" lvl="1" indent="-464820" algn="l" defTabSz="1489075" eaLnBrk="0" fontAlgn="base" latinLnBrk="0" hangingPunct="0"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62455" lvl="2" indent="-373380" algn="l" defTabSz="1489075" eaLnBrk="0" fontAlgn="base" latinLnBrk="0" hangingPunct="0"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06675" lvl="3" indent="-371475" algn="l" defTabSz="1489075" eaLnBrk="0" fontAlgn="base" latinLnBrk="0" hangingPunct="0"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52800" lvl="4" indent="-372745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8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9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2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image" Target="../media/image7.jpe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0" Type="http://schemas.openxmlformats.org/officeDocument/2006/relationships/slideLayout" Target="../slideLayouts/slideLayout7.xml"/><Relationship Id="rId6" Type="http://schemas.openxmlformats.org/officeDocument/2006/relationships/tags" Target="../tags/tag3.xml"/><Relationship Id="rId59" Type="http://schemas.openxmlformats.org/officeDocument/2006/relationships/tags" Target="../tags/tag56.xml"/><Relationship Id="rId58" Type="http://schemas.openxmlformats.org/officeDocument/2006/relationships/tags" Target="../tags/tag55.xml"/><Relationship Id="rId57" Type="http://schemas.openxmlformats.org/officeDocument/2006/relationships/tags" Target="../tags/tag54.xml"/><Relationship Id="rId56" Type="http://schemas.openxmlformats.org/officeDocument/2006/relationships/tags" Target="../tags/tag53.xml"/><Relationship Id="rId55" Type="http://schemas.openxmlformats.org/officeDocument/2006/relationships/tags" Target="../tags/tag52.xml"/><Relationship Id="rId54" Type="http://schemas.openxmlformats.org/officeDocument/2006/relationships/tags" Target="../tags/tag51.xml"/><Relationship Id="rId53" Type="http://schemas.openxmlformats.org/officeDocument/2006/relationships/tags" Target="../tags/tag50.xml"/><Relationship Id="rId52" Type="http://schemas.openxmlformats.org/officeDocument/2006/relationships/tags" Target="../tags/tag49.xml"/><Relationship Id="rId51" Type="http://schemas.openxmlformats.org/officeDocument/2006/relationships/tags" Target="../tags/tag48.xml"/><Relationship Id="rId50" Type="http://schemas.openxmlformats.org/officeDocument/2006/relationships/tags" Target="../tags/tag47.xml"/><Relationship Id="rId5" Type="http://schemas.openxmlformats.org/officeDocument/2006/relationships/tags" Target="../tags/tag2.xml"/><Relationship Id="rId49" Type="http://schemas.openxmlformats.org/officeDocument/2006/relationships/tags" Target="../tags/tag46.xml"/><Relationship Id="rId48" Type="http://schemas.openxmlformats.org/officeDocument/2006/relationships/tags" Target="../tags/tag45.xml"/><Relationship Id="rId47" Type="http://schemas.openxmlformats.org/officeDocument/2006/relationships/tags" Target="../tags/tag44.xml"/><Relationship Id="rId46" Type="http://schemas.openxmlformats.org/officeDocument/2006/relationships/tags" Target="../tags/tag43.xml"/><Relationship Id="rId45" Type="http://schemas.openxmlformats.org/officeDocument/2006/relationships/tags" Target="../tags/tag42.xml"/><Relationship Id="rId44" Type="http://schemas.openxmlformats.org/officeDocument/2006/relationships/tags" Target="../tags/tag41.xml"/><Relationship Id="rId43" Type="http://schemas.openxmlformats.org/officeDocument/2006/relationships/tags" Target="../tags/tag40.xml"/><Relationship Id="rId42" Type="http://schemas.openxmlformats.org/officeDocument/2006/relationships/tags" Target="../tags/tag39.xml"/><Relationship Id="rId41" Type="http://schemas.openxmlformats.org/officeDocument/2006/relationships/tags" Target="../tags/tag38.xml"/><Relationship Id="rId40" Type="http://schemas.openxmlformats.org/officeDocument/2006/relationships/tags" Target="../tags/tag37.xml"/><Relationship Id="rId4" Type="http://schemas.openxmlformats.org/officeDocument/2006/relationships/tags" Target="../tags/tag1.xml"/><Relationship Id="rId39" Type="http://schemas.openxmlformats.org/officeDocument/2006/relationships/tags" Target="../tags/tag36.xml"/><Relationship Id="rId38" Type="http://schemas.openxmlformats.org/officeDocument/2006/relationships/tags" Target="../tags/tag35.xml"/><Relationship Id="rId37" Type="http://schemas.openxmlformats.org/officeDocument/2006/relationships/tags" Target="../tags/tag34.xml"/><Relationship Id="rId36" Type="http://schemas.openxmlformats.org/officeDocument/2006/relationships/tags" Target="../tags/tag33.xml"/><Relationship Id="rId35" Type="http://schemas.openxmlformats.org/officeDocument/2006/relationships/tags" Target="../tags/tag32.xml"/><Relationship Id="rId34" Type="http://schemas.openxmlformats.org/officeDocument/2006/relationships/tags" Target="../tags/tag31.xml"/><Relationship Id="rId33" Type="http://schemas.openxmlformats.org/officeDocument/2006/relationships/tags" Target="../tags/tag30.xml"/><Relationship Id="rId32" Type="http://schemas.openxmlformats.org/officeDocument/2006/relationships/tags" Target="../tags/tag29.xml"/><Relationship Id="rId31" Type="http://schemas.openxmlformats.org/officeDocument/2006/relationships/tags" Target="../tags/tag28.xml"/><Relationship Id="rId30" Type="http://schemas.openxmlformats.org/officeDocument/2006/relationships/tags" Target="../tags/tag27.xml"/><Relationship Id="rId3" Type="http://schemas.openxmlformats.org/officeDocument/2006/relationships/image" Target="../media/image4.png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image" Target="../media/image11.pn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7.jpe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5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image" Target="../media/image4.png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81.xml"/><Relationship Id="rId27" Type="http://schemas.openxmlformats.org/officeDocument/2006/relationships/tags" Target="../tags/tag80.xml"/><Relationship Id="rId26" Type="http://schemas.openxmlformats.org/officeDocument/2006/relationships/tags" Target="../tags/tag79.xml"/><Relationship Id="rId25" Type="http://schemas.openxmlformats.org/officeDocument/2006/relationships/tags" Target="../tags/tag78.xml"/><Relationship Id="rId24" Type="http://schemas.openxmlformats.org/officeDocument/2006/relationships/tags" Target="../tags/tag77.xml"/><Relationship Id="rId23" Type="http://schemas.openxmlformats.org/officeDocument/2006/relationships/tags" Target="../tags/tag76.xml"/><Relationship Id="rId22" Type="http://schemas.openxmlformats.org/officeDocument/2006/relationships/tags" Target="../tags/tag75.xml"/><Relationship Id="rId21" Type="http://schemas.openxmlformats.org/officeDocument/2006/relationships/tags" Target="../tags/tag74.xml"/><Relationship Id="rId20" Type="http://schemas.openxmlformats.org/officeDocument/2006/relationships/tags" Target="../tags/tag73.xml"/><Relationship Id="rId2" Type="http://schemas.openxmlformats.org/officeDocument/2006/relationships/image" Target="../media/image11.png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7.jpe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6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8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7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image" Target="../media/image7.jpeg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7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7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93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4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5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9.GIF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3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0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4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5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8.jpe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9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0.png"/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9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82550" y="-105410"/>
            <a:ext cx="16476345" cy="1027176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1" name="任意多边形 10"/>
          <p:cNvSpPr/>
          <p:nvPr/>
        </p:nvSpPr>
        <p:spPr>
          <a:xfrm>
            <a:off x="-82550" y="-33655"/>
            <a:ext cx="16525240" cy="7969885"/>
          </a:xfrm>
          <a:custGeom>
            <a:avLst/>
            <a:gdLst>
              <a:gd name="connsiteX0" fmla="*/ 1 w 25837"/>
              <a:gd name="connsiteY0" fmla="*/ 0 h 12551"/>
              <a:gd name="connsiteX1" fmla="*/ 25794 w 25837"/>
              <a:gd name="connsiteY1" fmla="*/ 0 h 12551"/>
              <a:gd name="connsiteX2" fmla="*/ 25837 w 25837"/>
              <a:gd name="connsiteY2" fmla="*/ 11495 h 12551"/>
              <a:gd name="connsiteX3" fmla="*/ 0 w 25837"/>
              <a:gd name="connsiteY3" fmla="*/ 12551 h 12551"/>
              <a:gd name="connsiteX4" fmla="*/ 1 w 25837"/>
              <a:gd name="connsiteY4" fmla="*/ 0 h 1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7" h="12551">
                <a:moveTo>
                  <a:pt x="1" y="0"/>
                </a:moveTo>
                <a:lnTo>
                  <a:pt x="25794" y="0"/>
                </a:lnTo>
                <a:lnTo>
                  <a:pt x="25837" y="11495"/>
                </a:lnTo>
                <a:lnTo>
                  <a:pt x="0" y="12551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rgbClr val="0B6E38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F:\siss-yoti\问题处理\解决方案\LOGO\二维码专卖.jpg二维码专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06643" y="5962015"/>
            <a:ext cx="2236470" cy="2236470"/>
          </a:xfrm>
          <a:prstGeom prst="rect">
            <a:avLst/>
          </a:prstGeom>
        </p:spPr>
      </p:pic>
      <p:pic>
        <p:nvPicPr>
          <p:cNvPr id="6" name="图片 5" descr="F:\siss-yoti\问题处理\解决方案\LOGO\孕婴童专业版logo-07.png孕婴童专业版logo-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07615" y="1492885"/>
            <a:ext cx="9058275" cy="2355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21610" y="4358005"/>
            <a:ext cx="8869680" cy="11887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7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智慧母婴   突破传统</a:t>
            </a:r>
            <a:endParaRPr lang="zh-CN" altLang="en-US" sz="7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4880" y="254635"/>
            <a:ext cx="3657600" cy="608965"/>
          </a:xfrm>
          <a:prstGeom prst="rect">
            <a:avLst/>
          </a:prstGeom>
        </p:spPr>
      </p:pic>
      <p:pic>
        <p:nvPicPr>
          <p:cNvPr id="10" name="图片 9" descr="sixun-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54635"/>
            <a:ext cx="36576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行业-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880" y="7839710"/>
            <a:ext cx="9439910" cy="175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渠道分布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1941907" y="2288871"/>
            <a:ext cx="3646070" cy="2590627"/>
          </a:xfrm>
          <a:prstGeom prst="rect">
            <a:avLst/>
          </a:prstGeom>
          <a:blipFill>
            <a:blip r:embed="rId4" cstate="screen"/>
            <a:stretch>
              <a:fillRect/>
            </a:stretch>
          </a:blip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33" tIns="60916" rIns="121833" bIns="60916" numCol="1" rtlCol="0" anchor="t" anchorCtr="0" compatLnSpc="1"/>
          <a:p>
            <a:pPr defTabSz="913765"/>
            <a:endParaRPr lang="zh-CN" altLang="en-US" sz="2270"/>
          </a:p>
        </p:txBody>
      </p:sp>
      <p:sp>
        <p:nvSpPr>
          <p:cNvPr id="14" name="矩形 13"/>
          <p:cNvSpPr/>
          <p:nvPr/>
        </p:nvSpPr>
        <p:spPr bwMode="auto">
          <a:xfrm>
            <a:off x="6353421" y="2288871"/>
            <a:ext cx="3646070" cy="2590627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33" tIns="60916" rIns="121833" bIns="60916" numCol="1" rtlCol="0" anchor="t" anchorCtr="0" compatLnSpc="1"/>
          <a:p>
            <a:pPr defTabSz="913765"/>
            <a:endParaRPr lang="zh-CN" altLang="en-US" sz="2270"/>
          </a:p>
        </p:txBody>
      </p:sp>
      <p:sp>
        <p:nvSpPr>
          <p:cNvPr id="4" name="矩形 3"/>
          <p:cNvSpPr/>
          <p:nvPr/>
        </p:nvSpPr>
        <p:spPr bwMode="auto">
          <a:xfrm>
            <a:off x="10764941" y="2288871"/>
            <a:ext cx="3646070" cy="2590627"/>
          </a:xfrm>
          <a:prstGeom prst="rect">
            <a:avLst/>
          </a:prstGeom>
          <a:blipFill>
            <a:blip r:embed="rId6" cstate="screen"/>
            <a:stretch>
              <a:fillRect/>
            </a:stretch>
          </a:blip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33" tIns="60916" rIns="121833" bIns="60916" numCol="1" rtlCol="0" anchor="t" anchorCtr="0" compatLnSpc="1"/>
          <a:p>
            <a:pPr defTabSz="913765"/>
            <a:endParaRPr lang="zh-CN" altLang="en-US" sz="2270"/>
          </a:p>
        </p:txBody>
      </p:sp>
      <p:sp>
        <p:nvSpPr>
          <p:cNvPr id="16" name="矩形 15"/>
          <p:cNvSpPr/>
          <p:nvPr/>
        </p:nvSpPr>
        <p:spPr bwMode="auto">
          <a:xfrm>
            <a:off x="447" y="5327325"/>
            <a:ext cx="16251933" cy="863542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33" tIns="60916" rIns="121833" bIns="60916" numCol="1" rtlCol="0" anchor="t" anchorCtr="0" compatLnSpc="1"/>
          <a:p>
            <a:pPr defTabSz="913765"/>
            <a:endParaRPr lang="zh-CN" altLang="en-US" sz="2270"/>
          </a:p>
        </p:txBody>
      </p:sp>
      <p:sp>
        <p:nvSpPr>
          <p:cNvPr id="17" name="TextBox 16"/>
          <p:cNvSpPr txBox="1"/>
          <p:nvPr/>
        </p:nvSpPr>
        <p:spPr>
          <a:xfrm>
            <a:off x="2012992" y="5424122"/>
            <a:ext cx="2899125" cy="642620"/>
          </a:xfrm>
          <a:prstGeom prst="rect">
            <a:avLst/>
          </a:prstGeom>
          <a:noFill/>
        </p:spPr>
        <p:txBody>
          <a:bodyPr wrap="square" lIns="121833" tIns="60916" rIns="121833" bIns="60916" rtlCol="0">
            <a:spAutoFit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服务体系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42213" y="6542568"/>
            <a:ext cx="3646528" cy="1308735"/>
          </a:xfrm>
          <a:prstGeom prst="rect">
            <a:avLst/>
          </a:prstGeom>
          <a:noFill/>
        </p:spPr>
        <p:txBody>
          <a:bodyPr wrap="square" lIns="121833" tIns="60916" rIns="121833" bIns="60916" rtlCol="0">
            <a:spAutoFit/>
          </a:bodyPr>
          <a:p>
            <a:pPr lvl="0" indent="0" algn="ctr">
              <a:lnSpc>
                <a:spcPts val="1700"/>
              </a:lnSpc>
            </a:pPr>
            <a:r>
              <a:rPr lang="zh-CN" altLang="en-US" sz="213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三层架构的服务体系</a:t>
            </a: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r>
              <a:rPr lang="zh-CN" altLang="en-US" sz="213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专业、完善、高效、超值</a:t>
            </a: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r>
              <a:rPr lang="zh-CN" altLang="en-US" sz="213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7*24小时全方位本地服务</a:t>
            </a:r>
            <a:endParaRPr lang="zh-CN" altLang="en-US" sz="21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0330" y="5424122"/>
            <a:ext cx="2899125" cy="608330"/>
          </a:xfrm>
          <a:prstGeom prst="rect">
            <a:avLst/>
          </a:prstGeom>
          <a:noFill/>
        </p:spPr>
        <p:txBody>
          <a:bodyPr wrap="square" lIns="121833" tIns="60916" rIns="121833" bIns="60916" rtlCol="0">
            <a:spAutoFit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服务理念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3090" y="6542568"/>
            <a:ext cx="3645681" cy="782955"/>
          </a:xfrm>
          <a:prstGeom prst="rect">
            <a:avLst/>
          </a:prstGeom>
          <a:noFill/>
        </p:spPr>
        <p:txBody>
          <a:bodyPr wrap="square" lIns="121833" tIns="60916" rIns="121833" bIns="60916" rtlCol="0">
            <a:spAutoFit/>
          </a:bodyPr>
          <a:p>
            <a:pPr algn="ctr"/>
            <a:r>
              <a:rPr lang="zh-CN" altLang="en-US" sz="213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让领先的服务成为思迅核心竞争力</a:t>
            </a:r>
            <a:endParaRPr lang="zh-CN" altLang="en-US" sz="21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92854" y="5424122"/>
            <a:ext cx="2899125" cy="608330"/>
          </a:xfrm>
          <a:prstGeom prst="rect">
            <a:avLst/>
          </a:prstGeom>
          <a:noFill/>
        </p:spPr>
        <p:txBody>
          <a:bodyPr wrap="square" lIns="121833" tIns="60916" rIns="121833" bIns="60916" rtlCol="0">
            <a:spAutoFit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服务方式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64812" y="6542568"/>
            <a:ext cx="3646528" cy="2172335"/>
          </a:xfrm>
          <a:prstGeom prst="rect">
            <a:avLst/>
          </a:prstGeom>
          <a:noFill/>
        </p:spPr>
        <p:txBody>
          <a:bodyPr wrap="square" lIns="121833" tIns="60916" rIns="121833" bIns="60916" rtlCol="0">
            <a:spAutoFit/>
          </a:bodyPr>
          <a:p>
            <a:pPr lvl="0" indent="0" algn="ctr">
              <a:lnSpc>
                <a:spcPts val="1700"/>
              </a:lnSpc>
            </a:pPr>
            <a:r>
              <a:rPr lang="zh-CN" altLang="en-US" sz="213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Call center（呼叫中心）</a:t>
            </a: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r>
              <a:rPr lang="zh-CN" altLang="en-US" sz="213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远程在线支持</a:t>
            </a: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r>
              <a:rPr lang="zh-CN" altLang="en-US" sz="213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电子邮件 </a:t>
            </a: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r>
              <a:rPr lang="zh-CN" altLang="en-US" sz="213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即时通讯 </a:t>
            </a: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endParaRPr lang="zh-CN" altLang="en-US" sz="213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 algn="ctr">
              <a:lnSpc>
                <a:spcPts val="1700"/>
              </a:lnSpc>
            </a:pPr>
            <a:r>
              <a:rPr lang="zh-CN" altLang="en-US" sz="213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上门现场支持</a:t>
            </a:r>
            <a:endParaRPr lang="zh-CN" altLang="en-US" sz="21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3" name="图片 32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0160" y="-33655"/>
            <a:ext cx="16476345" cy="1027176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B6E38"/>
              </a:gs>
            </a:gsLst>
            <a:lin ang="18900000" scaled="0"/>
          </a:gradFill>
        </p:spPr>
      </p:pic>
      <p:sp>
        <p:nvSpPr>
          <p:cNvPr id="17" name="任意多边形 16"/>
          <p:cNvSpPr/>
          <p:nvPr/>
        </p:nvSpPr>
        <p:spPr>
          <a:xfrm>
            <a:off x="-82550" y="-10541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sp>
        <p:nvSpPr>
          <p:cNvPr id="40" name="平行四边形 39"/>
          <p:cNvSpPr/>
          <p:nvPr/>
        </p:nvSpPr>
        <p:spPr>
          <a:xfrm>
            <a:off x="6403340" y="4103370"/>
            <a:ext cx="8737600" cy="1116330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16115" y="4119880"/>
            <a:ext cx="7437755" cy="1070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用户案例与关注点</a:t>
            </a:r>
            <a:endParaRPr lang="zh-CN" altLang="en-US" sz="60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63715" y="1595120"/>
            <a:ext cx="4097020" cy="270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2</a:t>
            </a:r>
            <a:endParaRPr lang="en-US" altLang="zh-CN" sz="1600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pic>
        <p:nvPicPr>
          <p:cNvPr id="8" name="图片 7" descr="客至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00" y="254000"/>
            <a:ext cx="3657600" cy="608965"/>
          </a:xfrm>
          <a:prstGeom prst="rect">
            <a:avLst/>
          </a:prstGeom>
        </p:spPr>
      </p:pic>
      <p:pic>
        <p:nvPicPr>
          <p:cNvPr id="10" name="图片 9" descr="sixun-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0" y="254000"/>
            <a:ext cx="36576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785" y="-17145"/>
            <a:ext cx="16416655" cy="10173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262890"/>
            <a:ext cx="14627225" cy="1693863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</a:rPr>
              <a:t>乐茵连锁母婴</a:t>
            </a:r>
            <a:endParaRPr lang="zh-CN" altLang="en-US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-121285" y="3583305"/>
            <a:ext cx="16554450" cy="1889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165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500" name="文本框 15"/>
          <p:cNvSpPr txBox="1"/>
          <p:nvPr/>
        </p:nvSpPr>
        <p:spPr>
          <a:xfrm>
            <a:off x="1391648" y="1590560"/>
            <a:ext cx="7446645" cy="19926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使用系统：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思迅孕婴童专业版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+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客至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黑体" panose="02010609060101010101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黑体" panose="02010609060101010101" charset="-122"/>
              </a:rPr>
              <a:t>门店数量：</a:t>
            </a:r>
            <a:r>
              <a:rPr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46家，三个加盟总部</a:t>
            </a:r>
            <a:r>
              <a:rPr 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(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每个加盟总部下</a:t>
            </a:r>
            <a:r>
              <a:rPr lang="en-US" altLang="zh-CN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7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家店</a:t>
            </a:r>
            <a:r>
              <a:rPr 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)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 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黑体" panose="02010609060101010101" charset="-122"/>
              </a:rPr>
              <a:t>上线城市：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江苏</a:t>
            </a:r>
            <a:r>
              <a:rPr lang="en-US" altLang="zh-CN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--</a:t>
            </a:r>
            <a:r>
              <a:rPr lang="zh-CN" altLang="en-US" sz="21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江阴</a:t>
            </a:r>
            <a:endParaRPr lang="en-US" altLang="zh-CN" sz="21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黑体" panose="02010609060101010101" charset="-122"/>
            </a:endParaRPr>
          </a:p>
        </p:txBody>
      </p:sp>
      <p:sp>
        <p:nvSpPr>
          <p:cNvPr id="20501" name="文本框 18"/>
          <p:cNvSpPr txBox="1"/>
          <p:nvPr/>
        </p:nvSpPr>
        <p:spPr>
          <a:xfrm>
            <a:off x="133350" y="6158865"/>
            <a:ext cx="7675880" cy="292608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紧密型加盟，加盟总部完全受总部控制，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因加盟门店不断增多，让加盟店老板投资直接营业，需求软硬件一体化解决方案。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门店的操作人员良莠不齐，门店想实现订货，配货，收货简单有效管理。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移动互联网+的时候，需要符合更多年轻化的消费者的消费习惯。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503" name="文本框 4"/>
          <p:cNvSpPr txBox="1"/>
          <p:nvPr/>
        </p:nvSpPr>
        <p:spPr>
          <a:xfrm>
            <a:off x="695960" y="3731260"/>
            <a:ext cx="15195550" cy="1554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乐茵成立于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2000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年，截止2015公司共有34家连锁门店，3家产后修复中心，3家儿童影楼。以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“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真诚尽责、协作关爱、绩效结果、创新发展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”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为核心价值观，致力于让更多的人享受安全、健康、专业和时尚的母婴生活方式。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20504" name="文本框 24"/>
          <p:cNvSpPr txBox="1"/>
          <p:nvPr/>
        </p:nvSpPr>
        <p:spPr>
          <a:xfrm>
            <a:off x="8775065" y="6158865"/>
            <a:ext cx="6656705" cy="316992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孕婴童专业版专门为孕婴童行业加盟方向连锁管理而设计，实现总部、加盟商、门店、收银等管理一体化方案，为门店扩展降低人工及硬件耗材方面等运营成本。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系统采用智能采购、只能配送补货方案，从门店销量、库存指标等多维度智能配货给分店，让配送更加简单。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孕婴童专业版全面支持思迅微商城线上、能轻松面对更多消费习惯的挑战。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850" y="5567875"/>
            <a:ext cx="1605280" cy="6457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客户需求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0798" y="5567875"/>
            <a:ext cx="1605280" cy="6457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解决方案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565" y="1767840"/>
            <a:ext cx="5290820" cy="14852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-105410"/>
            <a:ext cx="3529965" cy="96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416655" cy="10173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262890"/>
            <a:ext cx="14627225" cy="1693863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爱婴岛儿童百货</a:t>
            </a:r>
            <a:endParaRPr lang="zh-CN" altLang="en-US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-121285" y="3583305"/>
            <a:ext cx="16554450" cy="1889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165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500" name="文本框 15"/>
          <p:cNvSpPr txBox="1"/>
          <p:nvPr/>
        </p:nvSpPr>
        <p:spPr>
          <a:xfrm>
            <a:off x="1391648" y="1590560"/>
            <a:ext cx="4653280" cy="19926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使用系统：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黑体" panose="02010609060101010101" charset="-122"/>
              </a:rPr>
              <a:t>思迅孕婴童专业版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黑体" panose="02010609060101010101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黑体" panose="02010609060101010101" charset="-122"/>
              </a:rPr>
              <a:t>门店数量：</a:t>
            </a:r>
            <a:r>
              <a:rPr lang="en-US" altLang="zh-CN" sz="21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3000+</a:t>
            </a:r>
            <a:endParaRPr lang="en-US" altLang="zh-CN" sz="2100"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黑体" panose="02010609060101010101" charset="-122"/>
              </a:rPr>
              <a:t>上线城市：</a:t>
            </a:r>
            <a:r>
              <a:rPr lang="zh-CN" altLang="en-US" sz="21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广东省珠海市</a:t>
            </a:r>
            <a:endParaRPr lang="en-US" altLang="zh-CN" sz="213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黑体" panose="02010609060101010101" charset="-122"/>
            </a:endParaRPr>
          </a:p>
        </p:txBody>
      </p:sp>
      <p:sp>
        <p:nvSpPr>
          <p:cNvPr id="20501" name="文本框 18"/>
          <p:cNvSpPr txBox="1"/>
          <p:nvPr/>
        </p:nvSpPr>
        <p:spPr>
          <a:xfrm>
            <a:off x="133350" y="6158865"/>
            <a:ext cx="7675880" cy="252984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松散型加盟，统一管理和发展，改变区域各自为政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2" charset="-122"/>
              <a:sym typeface="黑体" panose="02010609060101010101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以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“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连锁店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+020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的立体零售模式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”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管理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2" charset="-122"/>
              <a:sym typeface="黑体" panose="02010609060101010101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门店日益扩张，为便于以后经营管理及决策，需要库存、销售、利润等详细数据报表。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2" charset="-122"/>
            </a:endParaRPr>
          </a:p>
          <a:p>
            <a:pPr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</a:pP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0503" name="文本框 4"/>
          <p:cNvSpPr txBox="1"/>
          <p:nvPr/>
        </p:nvSpPr>
        <p:spPr>
          <a:xfrm>
            <a:off x="-88265" y="3372485"/>
            <a:ext cx="16518255" cy="2175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90000"/>
              </a:lnSpc>
            </a:pP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              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1998年创建于广东省珠海市，主营孕婴童用品连锁零售业务。目前在华南、华东和华中地区的7个省（自治区）    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             30余个城市拥有数百家直营连锁店，是中国最具规模的孕婴童用品连锁企业之一。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              未来五年，爱婴岛将会开放加盟模式，计划加盟店及直营店总数达3000家。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20504" name="文本框 24"/>
          <p:cNvSpPr txBox="1"/>
          <p:nvPr/>
        </p:nvSpPr>
        <p:spPr>
          <a:xfrm>
            <a:off x="8774536" y="6158777"/>
            <a:ext cx="6325058" cy="356616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思迅专业版可为松散型加盟实现后台、收银、管理一体化解决方案，为连锁门店扩展降低人工及硬件耗材方面等运营成本。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2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孕婴童专业版支持微商城会员营销，线上销售也大大提高了营业额。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2" charset="-122"/>
              <a:sym typeface="黑体" panose="02010609060101010101" charset="-122"/>
            </a:endParaRPr>
          </a:p>
          <a:p>
            <a:pPr marL="171450" indent="-171450">
              <a:lnSpc>
                <a:spcPct val="130000"/>
              </a:lnSpc>
              <a:spcAft>
                <a:spcPts val="1200"/>
              </a:spcAft>
              <a:buFont typeface="Wingdings" panose="05000000000000000000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2" charset="-122"/>
                <a:sym typeface="黑体" panose="02010609060101010101" charset="-122"/>
              </a:rPr>
              <a:t>系统采用胖总部-瘦门店的全新架构模式，总部实时查询各分店库存、销售、会员、利润等数据报表，方便决策者通过报表经营管理门店，提高管理效率。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850" y="5567875"/>
            <a:ext cx="1605280" cy="6457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客户需求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0798" y="5567875"/>
            <a:ext cx="1605280" cy="6457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解决方案</a:t>
            </a:r>
            <a:endParaRPr lang="zh-CN" altLang="en-US" sz="2800" b="1" dirty="0" smtClean="0">
              <a:solidFill>
                <a:srgbClr val="FF0000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565" y="1767840"/>
            <a:ext cx="5290820" cy="14852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-105410"/>
            <a:ext cx="3529965" cy="96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105410"/>
            <a:ext cx="16416655" cy="10173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262890"/>
            <a:ext cx="14627225" cy="1693863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更多的客户</a:t>
            </a:r>
            <a:endParaRPr lang="zh-CN" altLang="en-US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9" name="图片 8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10" y="2555875"/>
            <a:ext cx="2915920" cy="2672715"/>
          </a:xfrm>
          <a:prstGeom prst="rect">
            <a:avLst/>
          </a:prstGeom>
        </p:spPr>
      </p:pic>
      <p:pic>
        <p:nvPicPr>
          <p:cNvPr id="3" name="图片 2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525" y="2555875"/>
            <a:ext cx="2915920" cy="2672715"/>
          </a:xfrm>
          <a:prstGeom prst="rect">
            <a:avLst/>
          </a:prstGeom>
        </p:spPr>
      </p:pic>
      <p:pic>
        <p:nvPicPr>
          <p:cNvPr id="10" name="图片 9" descr="2959489193072199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155" y="2555875"/>
            <a:ext cx="2915920" cy="26727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38810" y="5723255"/>
            <a:ext cx="3896360" cy="2578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客户名称：丑丑熊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站  点 数：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50</a:t>
            </a:r>
            <a:endParaRPr lang="en-US" altLang="zh-CN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地      区：湖北孝感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使用产品：孕婴童专业版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38215" y="5723255"/>
            <a:ext cx="3896360" cy="2578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客户名称：育龙百货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站  点 数：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50+</a:t>
            </a:r>
            <a:endParaRPr lang="en-US" altLang="zh-CN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地      区：山东省菏泽市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使用产品：孕婴童专业版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438890" y="5723255"/>
            <a:ext cx="3896360" cy="2578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客户名称：赣州童萌汇 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站  点 数：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75</a:t>
            </a:r>
            <a:endParaRPr lang="en-US" altLang="zh-CN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地      区：江西赣州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使用产品：孕婴童专业版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-105410"/>
            <a:ext cx="3529965" cy="96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416655" cy="10173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262890"/>
            <a:ext cx="14627225" cy="1693863"/>
          </a:xfrm>
        </p:spPr>
        <p:txBody>
          <a:bodyPr/>
          <a:lstStyle/>
          <a:p>
            <a:r>
              <a:rPr lang="zh-CN" altLang="en-US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更多的客户</a:t>
            </a:r>
            <a:endParaRPr lang="zh-CN" altLang="en-US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8810" y="5292725"/>
            <a:ext cx="3896360" cy="2578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客户名称：阿拉小优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站  点 数：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200+加盟总部</a:t>
            </a:r>
            <a:endParaRPr lang="en-US" altLang="zh-CN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地      区：上海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使用产品：孕婴童专业版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38215" y="5292725"/>
            <a:ext cx="3896360" cy="2578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客户名称：阳江宝宝屋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站  点 数：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110+</a:t>
            </a:r>
            <a:endParaRPr lang="en-US" altLang="zh-CN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地      区：广东阳江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使用产品：孕婴童专业版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438890" y="5292725"/>
            <a:ext cx="3896360" cy="2578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客户名称：豆豆孕婴童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站  点 数：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50</a:t>
            </a:r>
            <a:endParaRPr lang="en-US" altLang="zh-CN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地      区：江西赣州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使用产品：孕婴童专业版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pic>
        <p:nvPicPr>
          <p:cNvPr id="4" name="图片 3" descr="4453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" y="2340610"/>
            <a:ext cx="2915920" cy="2672715"/>
          </a:xfrm>
          <a:prstGeom prst="rect">
            <a:avLst/>
          </a:prstGeom>
        </p:spPr>
      </p:pic>
      <p:pic>
        <p:nvPicPr>
          <p:cNvPr id="274439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749925" y="2413000"/>
            <a:ext cx="2915920" cy="2672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511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589260" y="2701925"/>
            <a:ext cx="5642610" cy="1511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-105410"/>
            <a:ext cx="3529965" cy="96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577215" y="3500120"/>
            <a:ext cx="2497455" cy="4299585"/>
            <a:chOff x="1912372" y="1458758"/>
            <a:chExt cx="2761036" cy="5187394"/>
          </a:xfrm>
        </p:grpSpPr>
        <p:grpSp>
          <p:nvGrpSpPr>
            <p:cNvPr id="7" name="Group 4"/>
            <p:cNvGrpSpPr/>
            <p:nvPr/>
          </p:nvGrpSpPr>
          <p:grpSpPr>
            <a:xfrm>
              <a:off x="1972257" y="1458758"/>
              <a:ext cx="292102" cy="5187394"/>
              <a:chOff x="1374773" y="1213680"/>
              <a:chExt cx="274321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-1" fmla="*/ 0 w 226544"/>
                  <a:gd name="connsiteY0-2" fmla="*/ 35306 h 70612"/>
                  <a:gd name="connsiteX1-3" fmla="*/ 27685 w 226544"/>
                  <a:gd name="connsiteY1-4" fmla="*/ 0 h 70612"/>
                  <a:gd name="connsiteX2-5" fmla="*/ 226544 w 226544"/>
                  <a:gd name="connsiteY2-6" fmla="*/ 35306 h 70612"/>
                  <a:gd name="connsiteX3-7" fmla="*/ 27685 w 226544"/>
                  <a:gd name="connsiteY3-8" fmla="*/ 70612 h 70612"/>
                  <a:gd name="connsiteX4" fmla="*/ 0 w 226544"/>
                  <a:gd name="connsiteY4" fmla="*/ 35306 h 70612"/>
                  <a:gd name="connsiteX0-9" fmla="*/ 0 w 226544"/>
                  <a:gd name="connsiteY0-10" fmla="*/ 35306 h 70612"/>
                  <a:gd name="connsiteX1-11" fmla="*/ 27685 w 226544"/>
                  <a:gd name="connsiteY1-12" fmla="*/ 0 h 70612"/>
                  <a:gd name="connsiteX2-13" fmla="*/ 226544 w 226544"/>
                  <a:gd name="connsiteY2-14" fmla="*/ 35306 h 70612"/>
                  <a:gd name="connsiteX3-15" fmla="*/ 27685 w 226544"/>
                  <a:gd name="connsiteY3-16" fmla="*/ 70612 h 70612"/>
                  <a:gd name="connsiteX4-17" fmla="*/ 0 w 226544"/>
                  <a:gd name="connsiteY4-18" fmla="*/ 35306 h 70612"/>
                  <a:gd name="connsiteX0-19" fmla="*/ 0 w 226544"/>
                  <a:gd name="connsiteY0-20" fmla="*/ 35306 h 70612"/>
                  <a:gd name="connsiteX1-21" fmla="*/ 27685 w 226544"/>
                  <a:gd name="connsiteY1-22" fmla="*/ 0 h 70612"/>
                  <a:gd name="connsiteX2-23" fmla="*/ 226544 w 226544"/>
                  <a:gd name="connsiteY2-24" fmla="*/ 35306 h 70612"/>
                  <a:gd name="connsiteX3-25" fmla="*/ 27685 w 226544"/>
                  <a:gd name="connsiteY3-26" fmla="*/ 70612 h 70612"/>
                  <a:gd name="connsiteX4-27" fmla="*/ 0 w 226544"/>
                  <a:gd name="connsiteY4-28" fmla="*/ 35306 h 70612"/>
                  <a:gd name="connsiteX0-29" fmla="*/ 0 w 226544"/>
                  <a:gd name="connsiteY0-30" fmla="*/ 35306 h 70612"/>
                  <a:gd name="connsiteX1-31" fmla="*/ 27685 w 226544"/>
                  <a:gd name="connsiteY1-32" fmla="*/ 0 h 70612"/>
                  <a:gd name="connsiteX2-33" fmla="*/ 226544 w 226544"/>
                  <a:gd name="connsiteY2-34" fmla="*/ 35306 h 70612"/>
                  <a:gd name="connsiteX3-35" fmla="*/ 27685 w 226544"/>
                  <a:gd name="connsiteY3-36" fmla="*/ 70612 h 70612"/>
                  <a:gd name="connsiteX4-37" fmla="*/ 0 w 226544"/>
                  <a:gd name="connsiteY4-38" fmla="*/ 35306 h 70612"/>
                  <a:gd name="connsiteX0-39" fmla="*/ 0 w 226544"/>
                  <a:gd name="connsiteY0-40" fmla="*/ 35306 h 70612"/>
                  <a:gd name="connsiteX1-41" fmla="*/ 27685 w 226544"/>
                  <a:gd name="connsiteY1-42" fmla="*/ 0 h 70612"/>
                  <a:gd name="connsiteX2-43" fmla="*/ 226544 w 226544"/>
                  <a:gd name="connsiteY2-44" fmla="*/ 35306 h 70612"/>
                  <a:gd name="connsiteX3-45" fmla="*/ 27685 w 226544"/>
                  <a:gd name="connsiteY3-46" fmla="*/ 70612 h 70612"/>
                  <a:gd name="connsiteX4-47" fmla="*/ 0 w 226544"/>
                  <a:gd name="connsiteY4-48" fmla="*/ 35306 h 70612"/>
                  <a:gd name="connsiteX0-49" fmla="*/ 0 w 226544"/>
                  <a:gd name="connsiteY0-50" fmla="*/ 35306 h 70612"/>
                  <a:gd name="connsiteX1-51" fmla="*/ 27685 w 226544"/>
                  <a:gd name="connsiteY1-52" fmla="*/ 0 h 70612"/>
                  <a:gd name="connsiteX2-53" fmla="*/ 226544 w 226544"/>
                  <a:gd name="connsiteY2-54" fmla="*/ 35306 h 70612"/>
                  <a:gd name="connsiteX3-55" fmla="*/ 27685 w 226544"/>
                  <a:gd name="connsiteY3-56" fmla="*/ 70612 h 70612"/>
                  <a:gd name="connsiteX4-57" fmla="*/ 0 w 226544"/>
                  <a:gd name="connsiteY4-58" fmla="*/ 35306 h 70612"/>
                  <a:gd name="connsiteX0-59" fmla="*/ 0 w 226544"/>
                  <a:gd name="connsiteY0-60" fmla="*/ 35306 h 70612"/>
                  <a:gd name="connsiteX1-61" fmla="*/ 27685 w 226544"/>
                  <a:gd name="connsiteY1-62" fmla="*/ 0 h 70612"/>
                  <a:gd name="connsiteX2-63" fmla="*/ 226544 w 226544"/>
                  <a:gd name="connsiteY2-64" fmla="*/ 35306 h 70612"/>
                  <a:gd name="connsiteX3-65" fmla="*/ 27685 w 226544"/>
                  <a:gd name="connsiteY3-66" fmla="*/ 70612 h 70612"/>
                  <a:gd name="connsiteX4-67" fmla="*/ 0 w 226544"/>
                  <a:gd name="connsiteY4-68" fmla="*/ 35306 h 70612"/>
                  <a:gd name="connsiteX0-69" fmla="*/ 0 w 226544"/>
                  <a:gd name="connsiteY0-70" fmla="*/ 35306 h 70612"/>
                  <a:gd name="connsiteX1-71" fmla="*/ 27685 w 226544"/>
                  <a:gd name="connsiteY1-72" fmla="*/ 0 h 70612"/>
                  <a:gd name="connsiteX2-73" fmla="*/ 226544 w 226544"/>
                  <a:gd name="connsiteY2-74" fmla="*/ 35306 h 70612"/>
                  <a:gd name="connsiteX3-75" fmla="*/ 27685 w 226544"/>
                  <a:gd name="connsiteY3-76" fmla="*/ 70612 h 70612"/>
                  <a:gd name="connsiteX4-77" fmla="*/ 0 w 226544"/>
                  <a:gd name="connsiteY4-78" fmla="*/ 35306 h 70612"/>
                  <a:gd name="connsiteX0-79" fmla="*/ 0 w 226544"/>
                  <a:gd name="connsiteY0-80" fmla="*/ 35306 h 70612"/>
                  <a:gd name="connsiteX1-81" fmla="*/ 27685 w 226544"/>
                  <a:gd name="connsiteY1-82" fmla="*/ 0 h 70612"/>
                  <a:gd name="connsiteX2-83" fmla="*/ 226544 w 226544"/>
                  <a:gd name="connsiteY2-84" fmla="*/ 35306 h 70612"/>
                  <a:gd name="connsiteX3-85" fmla="*/ 27685 w 226544"/>
                  <a:gd name="connsiteY3-86" fmla="*/ 70612 h 70612"/>
                  <a:gd name="connsiteX4-87" fmla="*/ 0 w 226544"/>
                  <a:gd name="connsiteY4-88" fmla="*/ 35306 h 706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-1" fmla="*/ 0 w 272825"/>
                  <a:gd name="connsiteY0-2" fmla="*/ 0 h 3776662"/>
                  <a:gd name="connsiteX1-3" fmla="*/ 272825 w 272825"/>
                  <a:gd name="connsiteY1-4" fmla="*/ 0 h 3776662"/>
                  <a:gd name="connsiteX2-5" fmla="*/ 272825 w 272825"/>
                  <a:gd name="connsiteY2-6" fmla="*/ 3776662 h 3776662"/>
                  <a:gd name="connsiteX3-7" fmla="*/ 0 w 272825"/>
                  <a:gd name="connsiteY3-8" fmla="*/ 3776662 h 3776662"/>
                  <a:gd name="connsiteX4-9" fmla="*/ 1 w 272825"/>
                  <a:gd name="connsiteY4-10" fmla="*/ 3609974 h 3776662"/>
                  <a:gd name="connsiteX5" fmla="*/ 0 w 272825"/>
                  <a:gd name="connsiteY5" fmla="*/ 0 h 3776662"/>
                  <a:gd name="connsiteX0-11" fmla="*/ 0 w 272825"/>
                  <a:gd name="connsiteY0-12" fmla="*/ 0 h 3776662"/>
                  <a:gd name="connsiteX1-13" fmla="*/ 272825 w 272825"/>
                  <a:gd name="connsiteY1-14" fmla="*/ 0 h 3776662"/>
                  <a:gd name="connsiteX2-15" fmla="*/ 272825 w 272825"/>
                  <a:gd name="connsiteY2-16" fmla="*/ 3776662 h 3776662"/>
                  <a:gd name="connsiteX3-17" fmla="*/ 57151 w 272825"/>
                  <a:gd name="connsiteY3-18" fmla="*/ 3776661 h 3776662"/>
                  <a:gd name="connsiteX4-19" fmla="*/ 0 w 272825"/>
                  <a:gd name="connsiteY4-20" fmla="*/ 3776662 h 3776662"/>
                  <a:gd name="connsiteX5-21" fmla="*/ 1 w 272825"/>
                  <a:gd name="connsiteY5-22" fmla="*/ 3609974 h 3776662"/>
                  <a:gd name="connsiteX6" fmla="*/ 0 w 272825"/>
                  <a:gd name="connsiteY6" fmla="*/ 0 h 3776662"/>
                  <a:gd name="connsiteX0-23" fmla="*/ 0 w 272825"/>
                  <a:gd name="connsiteY0-24" fmla="*/ 0 h 3776662"/>
                  <a:gd name="connsiteX1-25" fmla="*/ 272825 w 272825"/>
                  <a:gd name="connsiteY1-26" fmla="*/ 0 h 3776662"/>
                  <a:gd name="connsiteX2-27" fmla="*/ 272825 w 272825"/>
                  <a:gd name="connsiteY2-28" fmla="*/ 3776662 h 3776662"/>
                  <a:gd name="connsiteX3-29" fmla="*/ 166689 w 272825"/>
                  <a:gd name="connsiteY3-30" fmla="*/ 3776661 h 3776662"/>
                  <a:gd name="connsiteX4-31" fmla="*/ 57151 w 272825"/>
                  <a:gd name="connsiteY4-32" fmla="*/ 3776661 h 3776662"/>
                  <a:gd name="connsiteX5-33" fmla="*/ 0 w 272825"/>
                  <a:gd name="connsiteY5-34" fmla="*/ 3776662 h 3776662"/>
                  <a:gd name="connsiteX6-35" fmla="*/ 1 w 272825"/>
                  <a:gd name="connsiteY6-36" fmla="*/ 3609974 h 3776662"/>
                  <a:gd name="connsiteX7" fmla="*/ 0 w 272825"/>
                  <a:gd name="connsiteY7" fmla="*/ 0 h 3776662"/>
                  <a:gd name="connsiteX0-37" fmla="*/ 0 w 272825"/>
                  <a:gd name="connsiteY0-38" fmla="*/ 0 h 3776662"/>
                  <a:gd name="connsiteX1-39" fmla="*/ 272825 w 272825"/>
                  <a:gd name="connsiteY1-40" fmla="*/ 0 h 3776662"/>
                  <a:gd name="connsiteX2-41" fmla="*/ 272825 w 272825"/>
                  <a:gd name="connsiteY2-42" fmla="*/ 3776662 h 3776662"/>
                  <a:gd name="connsiteX3-43" fmla="*/ 166689 w 272825"/>
                  <a:gd name="connsiteY3-44" fmla="*/ 3776661 h 3776662"/>
                  <a:gd name="connsiteX4-45" fmla="*/ 107157 w 272825"/>
                  <a:gd name="connsiteY4-46" fmla="*/ 3774280 h 3776662"/>
                  <a:gd name="connsiteX5-47" fmla="*/ 57151 w 272825"/>
                  <a:gd name="connsiteY5-48" fmla="*/ 3776661 h 3776662"/>
                  <a:gd name="connsiteX6-49" fmla="*/ 0 w 272825"/>
                  <a:gd name="connsiteY6-50" fmla="*/ 3776662 h 3776662"/>
                  <a:gd name="connsiteX7-51" fmla="*/ 1 w 272825"/>
                  <a:gd name="connsiteY7-52" fmla="*/ 3609974 h 3776662"/>
                  <a:gd name="connsiteX8" fmla="*/ 0 w 272825"/>
                  <a:gd name="connsiteY8" fmla="*/ 0 h 3776662"/>
                  <a:gd name="connsiteX0-53" fmla="*/ 0 w 272825"/>
                  <a:gd name="connsiteY0-54" fmla="*/ 0 h 3776662"/>
                  <a:gd name="connsiteX1-55" fmla="*/ 272825 w 272825"/>
                  <a:gd name="connsiteY1-56" fmla="*/ 0 h 3776662"/>
                  <a:gd name="connsiteX2-57" fmla="*/ 272825 w 272825"/>
                  <a:gd name="connsiteY2-58" fmla="*/ 3776662 h 3776662"/>
                  <a:gd name="connsiteX3-59" fmla="*/ 221457 w 272825"/>
                  <a:gd name="connsiteY3-60" fmla="*/ 3774280 h 3776662"/>
                  <a:gd name="connsiteX4-61" fmla="*/ 166689 w 272825"/>
                  <a:gd name="connsiteY4-62" fmla="*/ 3776661 h 3776662"/>
                  <a:gd name="connsiteX5-63" fmla="*/ 107157 w 272825"/>
                  <a:gd name="connsiteY5-64" fmla="*/ 3774280 h 3776662"/>
                  <a:gd name="connsiteX6-65" fmla="*/ 57151 w 272825"/>
                  <a:gd name="connsiteY6-66" fmla="*/ 3776661 h 3776662"/>
                  <a:gd name="connsiteX7-67" fmla="*/ 0 w 272825"/>
                  <a:gd name="connsiteY7-68" fmla="*/ 3776662 h 3776662"/>
                  <a:gd name="connsiteX8-69" fmla="*/ 1 w 272825"/>
                  <a:gd name="connsiteY8-70" fmla="*/ 3609974 h 3776662"/>
                  <a:gd name="connsiteX9" fmla="*/ 0 w 272825"/>
                  <a:gd name="connsiteY9" fmla="*/ 0 h 3776662"/>
                  <a:gd name="connsiteX0-71" fmla="*/ 0 w 272825"/>
                  <a:gd name="connsiteY0-72" fmla="*/ 0 h 3776662"/>
                  <a:gd name="connsiteX1-73" fmla="*/ 272825 w 272825"/>
                  <a:gd name="connsiteY1-74" fmla="*/ 0 h 3776662"/>
                  <a:gd name="connsiteX2-75" fmla="*/ 272825 w 272825"/>
                  <a:gd name="connsiteY2-76" fmla="*/ 3776662 h 3776662"/>
                  <a:gd name="connsiteX3-77" fmla="*/ 252414 w 272825"/>
                  <a:gd name="connsiteY3-78" fmla="*/ 3776661 h 3776662"/>
                  <a:gd name="connsiteX4-79" fmla="*/ 221457 w 272825"/>
                  <a:gd name="connsiteY4-80" fmla="*/ 3774280 h 3776662"/>
                  <a:gd name="connsiteX5-81" fmla="*/ 166689 w 272825"/>
                  <a:gd name="connsiteY5-82" fmla="*/ 3776661 h 3776662"/>
                  <a:gd name="connsiteX6-83" fmla="*/ 107157 w 272825"/>
                  <a:gd name="connsiteY6-84" fmla="*/ 3774280 h 3776662"/>
                  <a:gd name="connsiteX7-85" fmla="*/ 57151 w 272825"/>
                  <a:gd name="connsiteY7-86" fmla="*/ 3776661 h 3776662"/>
                  <a:gd name="connsiteX8-87" fmla="*/ 0 w 272825"/>
                  <a:gd name="connsiteY8-88" fmla="*/ 3776662 h 3776662"/>
                  <a:gd name="connsiteX9-89" fmla="*/ 1 w 272825"/>
                  <a:gd name="connsiteY9-90" fmla="*/ 3609974 h 3776662"/>
                  <a:gd name="connsiteX10" fmla="*/ 0 w 272825"/>
                  <a:gd name="connsiteY10" fmla="*/ 0 h 3776662"/>
                  <a:gd name="connsiteX0-91" fmla="*/ 0 w 273845"/>
                  <a:gd name="connsiteY0-92" fmla="*/ 0 h 3776662"/>
                  <a:gd name="connsiteX1-93" fmla="*/ 272825 w 273845"/>
                  <a:gd name="connsiteY1-94" fmla="*/ 0 h 3776662"/>
                  <a:gd name="connsiteX2-95" fmla="*/ 273845 w 273845"/>
                  <a:gd name="connsiteY2-96" fmla="*/ 3581399 h 3776662"/>
                  <a:gd name="connsiteX3-97" fmla="*/ 272825 w 273845"/>
                  <a:gd name="connsiteY3-98" fmla="*/ 3776662 h 3776662"/>
                  <a:gd name="connsiteX4-99" fmla="*/ 252414 w 273845"/>
                  <a:gd name="connsiteY4-100" fmla="*/ 3776661 h 3776662"/>
                  <a:gd name="connsiteX5-101" fmla="*/ 221457 w 273845"/>
                  <a:gd name="connsiteY5-102" fmla="*/ 3774280 h 3776662"/>
                  <a:gd name="connsiteX6-103" fmla="*/ 166689 w 273845"/>
                  <a:gd name="connsiteY6-104" fmla="*/ 3776661 h 3776662"/>
                  <a:gd name="connsiteX7-105" fmla="*/ 107157 w 273845"/>
                  <a:gd name="connsiteY7-106" fmla="*/ 3774280 h 3776662"/>
                  <a:gd name="connsiteX8-107" fmla="*/ 57151 w 273845"/>
                  <a:gd name="connsiteY8-108" fmla="*/ 3776661 h 3776662"/>
                  <a:gd name="connsiteX9-109" fmla="*/ 0 w 273845"/>
                  <a:gd name="connsiteY9-110" fmla="*/ 3776662 h 3776662"/>
                  <a:gd name="connsiteX10-111" fmla="*/ 1 w 273845"/>
                  <a:gd name="connsiteY10-112" fmla="*/ 3609974 h 3776662"/>
                  <a:gd name="connsiteX11" fmla="*/ 0 w 273845"/>
                  <a:gd name="connsiteY11" fmla="*/ 0 h 3776662"/>
                  <a:gd name="connsiteX0-113" fmla="*/ 0 w 273845"/>
                  <a:gd name="connsiteY0-114" fmla="*/ 0 h 3776662"/>
                  <a:gd name="connsiteX1-115" fmla="*/ 272825 w 273845"/>
                  <a:gd name="connsiteY1-116" fmla="*/ 0 h 3776662"/>
                  <a:gd name="connsiteX2-117" fmla="*/ 273845 w 273845"/>
                  <a:gd name="connsiteY2-118" fmla="*/ 3581399 h 3776662"/>
                  <a:gd name="connsiteX3-119" fmla="*/ 252414 w 273845"/>
                  <a:gd name="connsiteY3-120" fmla="*/ 3776661 h 3776662"/>
                  <a:gd name="connsiteX4-121" fmla="*/ 221457 w 273845"/>
                  <a:gd name="connsiteY4-122" fmla="*/ 3774280 h 3776662"/>
                  <a:gd name="connsiteX5-123" fmla="*/ 166689 w 273845"/>
                  <a:gd name="connsiteY5-124" fmla="*/ 3776661 h 3776662"/>
                  <a:gd name="connsiteX6-125" fmla="*/ 107157 w 273845"/>
                  <a:gd name="connsiteY6-126" fmla="*/ 3774280 h 3776662"/>
                  <a:gd name="connsiteX7-127" fmla="*/ 57151 w 273845"/>
                  <a:gd name="connsiteY7-128" fmla="*/ 3776661 h 3776662"/>
                  <a:gd name="connsiteX8-129" fmla="*/ 0 w 273845"/>
                  <a:gd name="connsiteY8-130" fmla="*/ 3776662 h 3776662"/>
                  <a:gd name="connsiteX9-131" fmla="*/ 1 w 273845"/>
                  <a:gd name="connsiteY9-132" fmla="*/ 3609974 h 3776662"/>
                  <a:gd name="connsiteX10-133" fmla="*/ 0 w 273845"/>
                  <a:gd name="connsiteY10-134" fmla="*/ 0 h 3776662"/>
                  <a:gd name="connsiteX0-135" fmla="*/ 0 w 273845"/>
                  <a:gd name="connsiteY0-136" fmla="*/ 0 h 3776661"/>
                  <a:gd name="connsiteX1-137" fmla="*/ 272825 w 273845"/>
                  <a:gd name="connsiteY1-138" fmla="*/ 0 h 3776661"/>
                  <a:gd name="connsiteX2-139" fmla="*/ 273845 w 273845"/>
                  <a:gd name="connsiteY2-140" fmla="*/ 3581399 h 3776661"/>
                  <a:gd name="connsiteX3-141" fmla="*/ 252414 w 273845"/>
                  <a:gd name="connsiteY3-142" fmla="*/ 3776661 h 3776661"/>
                  <a:gd name="connsiteX4-143" fmla="*/ 221457 w 273845"/>
                  <a:gd name="connsiteY4-144" fmla="*/ 3774280 h 3776661"/>
                  <a:gd name="connsiteX5-145" fmla="*/ 166689 w 273845"/>
                  <a:gd name="connsiteY5-146" fmla="*/ 3776661 h 3776661"/>
                  <a:gd name="connsiteX6-147" fmla="*/ 107157 w 273845"/>
                  <a:gd name="connsiteY6-148" fmla="*/ 3774280 h 3776661"/>
                  <a:gd name="connsiteX7-149" fmla="*/ 57151 w 273845"/>
                  <a:gd name="connsiteY7-150" fmla="*/ 3776661 h 3776661"/>
                  <a:gd name="connsiteX8-151" fmla="*/ 1 w 273845"/>
                  <a:gd name="connsiteY8-152" fmla="*/ 3609974 h 3776661"/>
                  <a:gd name="connsiteX9-153" fmla="*/ 0 w 273845"/>
                  <a:gd name="connsiteY9-154" fmla="*/ 0 h 3776661"/>
                  <a:gd name="connsiteX0-155" fmla="*/ 0 w 273845"/>
                  <a:gd name="connsiteY0-156" fmla="*/ 0 h 3776661"/>
                  <a:gd name="connsiteX1-157" fmla="*/ 272825 w 273845"/>
                  <a:gd name="connsiteY1-158" fmla="*/ 0 h 3776661"/>
                  <a:gd name="connsiteX2-159" fmla="*/ 273845 w 273845"/>
                  <a:gd name="connsiteY2-160" fmla="*/ 3581399 h 3776661"/>
                  <a:gd name="connsiteX3-161" fmla="*/ 252414 w 273845"/>
                  <a:gd name="connsiteY3-162" fmla="*/ 3776661 h 3776661"/>
                  <a:gd name="connsiteX4-163" fmla="*/ 221457 w 273845"/>
                  <a:gd name="connsiteY4-164" fmla="*/ 3774280 h 3776661"/>
                  <a:gd name="connsiteX5-165" fmla="*/ 166689 w 273845"/>
                  <a:gd name="connsiteY5-166" fmla="*/ 3776661 h 3776661"/>
                  <a:gd name="connsiteX6-167" fmla="*/ 104776 w 273845"/>
                  <a:gd name="connsiteY6-168" fmla="*/ 3664743 h 3776661"/>
                  <a:gd name="connsiteX7-169" fmla="*/ 57151 w 273845"/>
                  <a:gd name="connsiteY7-170" fmla="*/ 3776661 h 3776661"/>
                  <a:gd name="connsiteX8-171" fmla="*/ 1 w 273845"/>
                  <a:gd name="connsiteY8-172" fmla="*/ 3609974 h 3776661"/>
                  <a:gd name="connsiteX9-173" fmla="*/ 0 w 273845"/>
                  <a:gd name="connsiteY9-174" fmla="*/ 0 h 3776661"/>
                  <a:gd name="connsiteX0-175" fmla="*/ 0 w 273845"/>
                  <a:gd name="connsiteY0-176" fmla="*/ 0 h 3776661"/>
                  <a:gd name="connsiteX1-177" fmla="*/ 272825 w 273845"/>
                  <a:gd name="connsiteY1-178" fmla="*/ 0 h 3776661"/>
                  <a:gd name="connsiteX2-179" fmla="*/ 273845 w 273845"/>
                  <a:gd name="connsiteY2-180" fmla="*/ 3581399 h 3776661"/>
                  <a:gd name="connsiteX3-181" fmla="*/ 252414 w 273845"/>
                  <a:gd name="connsiteY3-182" fmla="*/ 3776661 h 3776661"/>
                  <a:gd name="connsiteX4-183" fmla="*/ 221457 w 273845"/>
                  <a:gd name="connsiteY4-184" fmla="*/ 3774280 h 3776661"/>
                  <a:gd name="connsiteX5-185" fmla="*/ 166689 w 273845"/>
                  <a:gd name="connsiteY5-186" fmla="*/ 3776661 h 3776661"/>
                  <a:gd name="connsiteX6-187" fmla="*/ 104776 w 273845"/>
                  <a:gd name="connsiteY6-188" fmla="*/ 3664743 h 3776661"/>
                  <a:gd name="connsiteX7-189" fmla="*/ 57151 w 273845"/>
                  <a:gd name="connsiteY7-190" fmla="*/ 3750467 h 3776661"/>
                  <a:gd name="connsiteX8-191" fmla="*/ 1 w 273845"/>
                  <a:gd name="connsiteY8-192" fmla="*/ 3609974 h 3776661"/>
                  <a:gd name="connsiteX9-193" fmla="*/ 0 w 273845"/>
                  <a:gd name="connsiteY9-194" fmla="*/ 0 h 3776661"/>
                  <a:gd name="connsiteX0-195" fmla="*/ 0 w 273845"/>
                  <a:gd name="connsiteY0-196" fmla="*/ 0 h 3776661"/>
                  <a:gd name="connsiteX1-197" fmla="*/ 272825 w 273845"/>
                  <a:gd name="connsiteY1-198" fmla="*/ 0 h 3776661"/>
                  <a:gd name="connsiteX2-199" fmla="*/ 273845 w 273845"/>
                  <a:gd name="connsiteY2-200" fmla="*/ 3581399 h 3776661"/>
                  <a:gd name="connsiteX3-201" fmla="*/ 252414 w 273845"/>
                  <a:gd name="connsiteY3-202" fmla="*/ 3776661 h 3776661"/>
                  <a:gd name="connsiteX4-203" fmla="*/ 228601 w 273845"/>
                  <a:gd name="connsiteY4-204" fmla="*/ 3629023 h 3776661"/>
                  <a:gd name="connsiteX5-205" fmla="*/ 166689 w 273845"/>
                  <a:gd name="connsiteY5-206" fmla="*/ 3776661 h 3776661"/>
                  <a:gd name="connsiteX6-207" fmla="*/ 104776 w 273845"/>
                  <a:gd name="connsiteY6-208" fmla="*/ 3664743 h 3776661"/>
                  <a:gd name="connsiteX7-209" fmla="*/ 57151 w 273845"/>
                  <a:gd name="connsiteY7-210" fmla="*/ 3750467 h 3776661"/>
                  <a:gd name="connsiteX8-211" fmla="*/ 1 w 273845"/>
                  <a:gd name="connsiteY8-212" fmla="*/ 3609974 h 3776661"/>
                  <a:gd name="connsiteX9-213" fmla="*/ 0 w 273845"/>
                  <a:gd name="connsiteY9-214" fmla="*/ 0 h 3776661"/>
                  <a:gd name="connsiteX0-215" fmla="*/ 0 w 273845"/>
                  <a:gd name="connsiteY0-216" fmla="*/ 0 h 3776661"/>
                  <a:gd name="connsiteX1-217" fmla="*/ 272825 w 273845"/>
                  <a:gd name="connsiteY1-218" fmla="*/ 0 h 3776661"/>
                  <a:gd name="connsiteX2-219" fmla="*/ 273845 w 273845"/>
                  <a:gd name="connsiteY2-220" fmla="*/ 3581399 h 3776661"/>
                  <a:gd name="connsiteX3-221" fmla="*/ 250032 w 273845"/>
                  <a:gd name="connsiteY3-222" fmla="*/ 3695699 h 3776661"/>
                  <a:gd name="connsiteX4-223" fmla="*/ 228601 w 273845"/>
                  <a:gd name="connsiteY4-224" fmla="*/ 3629023 h 3776661"/>
                  <a:gd name="connsiteX5-225" fmla="*/ 166689 w 273845"/>
                  <a:gd name="connsiteY5-226" fmla="*/ 3776661 h 3776661"/>
                  <a:gd name="connsiteX6-227" fmla="*/ 104776 w 273845"/>
                  <a:gd name="connsiteY6-228" fmla="*/ 3664743 h 3776661"/>
                  <a:gd name="connsiteX7-229" fmla="*/ 57151 w 273845"/>
                  <a:gd name="connsiteY7-230" fmla="*/ 3750467 h 3776661"/>
                  <a:gd name="connsiteX8-231" fmla="*/ 1 w 273845"/>
                  <a:gd name="connsiteY8-232" fmla="*/ 3609974 h 3776661"/>
                  <a:gd name="connsiteX9-233" fmla="*/ 0 w 273845"/>
                  <a:gd name="connsiteY9-234" fmla="*/ 0 h 3776661"/>
                  <a:gd name="connsiteX0-235" fmla="*/ 0 w 273845"/>
                  <a:gd name="connsiteY0-236" fmla="*/ 0 h 3776661"/>
                  <a:gd name="connsiteX1-237" fmla="*/ 272825 w 273845"/>
                  <a:gd name="connsiteY1-238" fmla="*/ 0 h 3776661"/>
                  <a:gd name="connsiteX2-239" fmla="*/ 273845 w 273845"/>
                  <a:gd name="connsiteY2-240" fmla="*/ 3581399 h 3776661"/>
                  <a:gd name="connsiteX3-241" fmla="*/ 247651 w 273845"/>
                  <a:gd name="connsiteY3-242" fmla="*/ 3702843 h 3776661"/>
                  <a:gd name="connsiteX4-243" fmla="*/ 228601 w 273845"/>
                  <a:gd name="connsiteY4-244" fmla="*/ 3629023 h 3776661"/>
                  <a:gd name="connsiteX5-245" fmla="*/ 166689 w 273845"/>
                  <a:gd name="connsiteY5-246" fmla="*/ 3776661 h 3776661"/>
                  <a:gd name="connsiteX6-247" fmla="*/ 104776 w 273845"/>
                  <a:gd name="connsiteY6-248" fmla="*/ 3664743 h 3776661"/>
                  <a:gd name="connsiteX7-249" fmla="*/ 57151 w 273845"/>
                  <a:gd name="connsiteY7-250" fmla="*/ 3750467 h 3776661"/>
                  <a:gd name="connsiteX8-251" fmla="*/ 1 w 273845"/>
                  <a:gd name="connsiteY8-252" fmla="*/ 3609974 h 3776661"/>
                  <a:gd name="connsiteX9-253" fmla="*/ 0 w 273845"/>
                  <a:gd name="connsiteY9-254" fmla="*/ 0 h 3776661"/>
                  <a:gd name="connsiteX0-255" fmla="*/ 0 w 273845"/>
                  <a:gd name="connsiteY0-256" fmla="*/ 0 h 3776661"/>
                  <a:gd name="connsiteX1-257" fmla="*/ 272825 w 273845"/>
                  <a:gd name="connsiteY1-258" fmla="*/ 0 h 3776661"/>
                  <a:gd name="connsiteX2-259" fmla="*/ 273845 w 273845"/>
                  <a:gd name="connsiteY2-260" fmla="*/ 3581399 h 3776661"/>
                  <a:gd name="connsiteX3-261" fmla="*/ 247651 w 273845"/>
                  <a:gd name="connsiteY3-262" fmla="*/ 3702843 h 3776661"/>
                  <a:gd name="connsiteX4-263" fmla="*/ 228601 w 273845"/>
                  <a:gd name="connsiteY4-264" fmla="*/ 3629023 h 3776661"/>
                  <a:gd name="connsiteX5-265" fmla="*/ 166689 w 273845"/>
                  <a:gd name="connsiteY5-266" fmla="*/ 3776661 h 3776661"/>
                  <a:gd name="connsiteX6-267" fmla="*/ 104776 w 273845"/>
                  <a:gd name="connsiteY6-268" fmla="*/ 3664743 h 3776661"/>
                  <a:gd name="connsiteX7-269" fmla="*/ 57151 w 273845"/>
                  <a:gd name="connsiteY7-270" fmla="*/ 3750467 h 3776661"/>
                  <a:gd name="connsiteX8-271" fmla="*/ 1 w 273845"/>
                  <a:gd name="connsiteY8-272" fmla="*/ 3609974 h 3776661"/>
                  <a:gd name="connsiteX9-273" fmla="*/ 0 w 273845"/>
                  <a:gd name="connsiteY9-274" fmla="*/ 0 h 3776661"/>
                  <a:gd name="connsiteX0-275" fmla="*/ 0 w 273845"/>
                  <a:gd name="connsiteY0-276" fmla="*/ 0 h 3776661"/>
                  <a:gd name="connsiteX1-277" fmla="*/ 272825 w 273845"/>
                  <a:gd name="connsiteY1-278" fmla="*/ 0 h 3776661"/>
                  <a:gd name="connsiteX2-279" fmla="*/ 273845 w 273845"/>
                  <a:gd name="connsiteY2-280" fmla="*/ 3581399 h 3776661"/>
                  <a:gd name="connsiteX3-281" fmla="*/ 247651 w 273845"/>
                  <a:gd name="connsiteY3-282" fmla="*/ 3702843 h 3776661"/>
                  <a:gd name="connsiteX4-283" fmla="*/ 228601 w 273845"/>
                  <a:gd name="connsiteY4-284" fmla="*/ 3629023 h 3776661"/>
                  <a:gd name="connsiteX5-285" fmla="*/ 166689 w 273845"/>
                  <a:gd name="connsiteY5-286" fmla="*/ 3776661 h 3776661"/>
                  <a:gd name="connsiteX6-287" fmla="*/ 104776 w 273845"/>
                  <a:gd name="connsiteY6-288" fmla="*/ 3664743 h 3776661"/>
                  <a:gd name="connsiteX7-289" fmla="*/ 57151 w 273845"/>
                  <a:gd name="connsiteY7-290" fmla="*/ 3750467 h 3776661"/>
                  <a:gd name="connsiteX8-291" fmla="*/ 1 w 273845"/>
                  <a:gd name="connsiteY8-292" fmla="*/ 3609974 h 3776661"/>
                  <a:gd name="connsiteX9-293" fmla="*/ 0 w 273845"/>
                  <a:gd name="connsiteY9-294" fmla="*/ 0 h 3776661"/>
                  <a:gd name="connsiteX0-295" fmla="*/ 0 w 273845"/>
                  <a:gd name="connsiteY0-296" fmla="*/ 0 h 3776661"/>
                  <a:gd name="connsiteX1-297" fmla="*/ 272825 w 273845"/>
                  <a:gd name="connsiteY1-298" fmla="*/ 0 h 3776661"/>
                  <a:gd name="connsiteX2-299" fmla="*/ 273845 w 273845"/>
                  <a:gd name="connsiteY2-300" fmla="*/ 3581399 h 3776661"/>
                  <a:gd name="connsiteX3-301" fmla="*/ 247651 w 273845"/>
                  <a:gd name="connsiteY3-302" fmla="*/ 3702843 h 3776661"/>
                  <a:gd name="connsiteX4-303" fmla="*/ 228601 w 273845"/>
                  <a:gd name="connsiteY4-304" fmla="*/ 3629023 h 3776661"/>
                  <a:gd name="connsiteX5-305" fmla="*/ 166689 w 273845"/>
                  <a:gd name="connsiteY5-306" fmla="*/ 3776661 h 3776661"/>
                  <a:gd name="connsiteX6-307" fmla="*/ 104776 w 273845"/>
                  <a:gd name="connsiteY6-308" fmla="*/ 3664743 h 3776661"/>
                  <a:gd name="connsiteX7-309" fmla="*/ 57151 w 273845"/>
                  <a:gd name="connsiteY7-310" fmla="*/ 3750467 h 3776661"/>
                  <a:gd name="connsiteX8-311" fmla="*/ 1 w 273845"/>
                  <a:gd name="connsiteY8-312" fmla="*/ 3609974 h 3776661"/>
                  <a:gd name="connsiteX9-313" fmla="*/ 0 w 273845"/>
                  <a:gd name="connsiteY9-314" fmla="*/ 0 h 3776661"/>
                  <a:gd name="connsiteX0-315" fmla="*/ 0 w 273845"/>
                  <a:gd name="connsiteY0-316" fmla="*/ 0 h 3776661"/>
                  <a:gd name="connsiteX1-317" fmla="*/ 272825 w 273845"/>
                  <a:gd name="connsiteY1-318" fmla="*/ 0 h 3776661"/>
                  <a:gd name="connsiteX2-319" fmla="*/ 273845 w 273845"/>
                  <a:gd name="connsiteY2-320" fmla="*/ 3581399 h 3776661"/>
                  <a:gd name="connsiteX3-321" fmla="*/ 247651 w 273845"/>
                  <a:gd name="connsiteY3-322" fmla="*/ 3702843 h 3776661"/>
                  <a:gd name="connsiteX4-323" fmla="*/ 228601 w 273845"/>
                  <a:gd name="connsiteY4-324" fmla="*/ 3629023 h 3776661"/>
                  <a:gd name="connsiteX5-325" fmla="*/ 166689 w 273845"/>
                  <a:gd name="connsiteY5-326" fmla="*/ 3776661 h 3776661"/>
                  <a:gd name="connsiteX6-327" fmla="*/ 104776 w 273845"/>
                  <a:gd name="connsiteY6-328" fmla="*/ 3664743 h 3776661"/>
                  <a:gd name="connsiteX7-329" fmla="*/ 57151 w 273845"/>
                  <a:gd name="connsiteY7-330" fmla="*/ 3750467 h 3776661"/>
                  <a:gd name="connsiteX8-331" fmla="*/ 1 w 273845"/>
                  <a:gd name="connsiteY8-332" fmla="*/ 3609974 h 3776661"/>
                  <a:gd name="connsiteX9-333" fmla="*/ 0 w 273845"/>
                  <a:gd name="connsiteY9-334" fmla="*/ 0 h 3776661"/>
                  <a:gd name="connsiteX0-335" fmla="*/ 0 w 273845"/>
                  <a:gd name="connsiteY0-336" fmla="*/ 0 h 3776661"/>
                  <a:gd name="connsiteX1-337" fmla="*/ 272825 w 273845"/>
                  <a:gd name="connsiteY1-338" fmla="*/ 0 h 3776661"/>
                  <a:gd name="connsiteX2-339" fmla="*/ 273845 w 273845"/>
                  <a:gd name="connsiteY2-340" fmla="*/ 3581399 h 3776661"/>
                  <a:gd name="connsiteX3-341" fmla="*/ 247651 w 273845"/>
                  <a:gd name="connsiteY3-342" fmla="*/ 3702843 h 3776661"/>
                  <a:gd name="connsiteX4-343" fmla="*/ 228601 w 273845"/>
                  <a:gd name="connsiteY4-344" fmla="*/ 3629023 h 3776661"/>
                  <a:gd name="connsiteX5-345" fmla="*/ 166689 w 273845"/>
                  <a:gd name="connsiteY5-346" fmla="*/ 3776661 h 3776661"/>
                  <a:gd name="connsiteX6-347" fmla="*/ 104776 w 273845"/>
                  <a:gd name="connsiteY6-348" fmla="*/ 3664743 h 3776661"/>
                  <a:gd name="connsiteX7-349" fmla="*/ 57151 w 273845"/>
                  <a:gd name="connsiteY7-350" fmla="*/ 3750467 h 3776661"/>
                  <a:gd name="connsiteX8-351" fmla="*/ 1 w 273845"/>
                  <a:gd name="connsiteY8-352" fmla="*/ 3609974 h 3776661"/>
                  <a:gd name="connsiteX9-353" fmla="*/ 0 w 273845"/>
                  <a:gd name="connsiteY9-354" fmla="*/ 0 h 3776661"/>
                  <a:gd name="connsiteX0-355" fmla="*/ 0 w 273845"/>
                  <a:gd name="connsiteY0-356" fmla="*/ 0 h 3776887"/>
                  <a:gd name="connsiteX1-357" fmla="*/ 272825 w 273845"/>
                  <a:gd name="connsiteY1-358" fmla="*/ 0 h 3776887"/>
                  <a:gd name="connsiteX2-359" fmla="*/ 273845 w 273845"/>
                  <a:gd name="connsiteY2-360" fmla="*/ 3581399 h 3776887"/>
                  <a:gd name="connsiteX3-361" fmla="*/ 247651 w 273845"/>
                  <a:gd name="connsiteY3-362" fmla="*/ 3702843 h 3776887"/>
                  <a:gd name="connsiteX4-363" fmla="*/ 228601 w 273845"/>
                  <a:gd name="connsiteY4-364" fmla="*/ 3629023 h 3776887"/>
                  <a:gd name="connsiteX5-365" fmla="*/ 166689 w 273845"/>
                  <a:gd name="connsiteY5-366" fmla="*/ 3776661 h 3776887"/>
                  <a:gd name="connsiteX6-367" fmla="*/ 104776 w 273845"/>
                  <a:gd name="connsiteY6-368" fmla="*/ 3664743 h 3776887"/>
                  <a:gd name="connsiteX7-369" fmla="*/ 57151 w 273845"/>
                  <a:gd name="connsiteY7-370" fmla="*/ 3750467 h 3776887"/>
                  <a:gd name="connsiteX8-371" fmla="*/ 1 w 273845"/>
                  <a:gd name="connsiteY8-372" fmla="*/ 3609974 h 3776887"/>
                  <a:gd name="connsiteX9-373" fmla="*/ 0 w 273845"/>
                  <a:gd name="connsiteY9-374" fmla="*/ 0 h 3776887"/>
                  <a:gd name="connsiteX0-375" fmla="*/ 0 w 273845"/>
                  <a:gd name="connsiteY0-376" fmla="*/ 0 h 3776887"/>
                  <a:gd name="connsiteX1-377" fmla="*/ 272825 w 273845"/>
                  <a:gd name="connsiteY1-378" fmla="*/ 0 h 3776887"/>
                  <a:gd name="connsiteX2-379" fmla="*/ 273845 w 273845"/>
                  <a:gd name="connsiteY2-380" fmla="*/ 3581399 h 3776887"/>
                  <a:gd name="connsiteX3-381" fmla="*/ 247651 w 273845"/>
                  <a:gd name="connsiteY3-382" fmla="*/ 3702843 h 3776887"/>
                  <a:gd name="connsiteX4-383" fmla="*/ 228601 w 273845"/>
                  <a:gd name="connsiteY4-384" fmla="*/ 3629023 h 3776887"/>
                  <a:gd name="connsiteX5-385" fmla="*/ 166689 w 273845"/>
                  <a:gd name="connsiteY5-386" fmla="*/ 3776661 h 3776887"/>
                  <a:gd name="connsiteX6-387" fmla="*/ 104776 w 273845"/>
                  <a:gd name="connsiteY6-388" fmla="*/ 3664743 h 3776887"/>
                  <a:gd name="connsiteX7-389" fmla="*/ 57151 w 273845"/>
                  <a:gd name="connsiteY7-390" fmla="*/ 3750467 h 3776887"/>
                  <a:gd name="connsiteX8-391" fmla="*/ 1 w 273845"/>
                  <a:gd name="connsiteY8-392" fmla="*/ 3609974 h 3776887"/>
                  <a:gd name="connsiteX9-393" fmla="*/ 0 w 273845"/>
                  <a:gd name="connsiteY9-394" fmla="*/ 0 h 3776887"/>
                  <a:gd name="connsiteX0-395" fmla="*/ 0 w 273845"/>
                  <a:gd name="connsiteY0-396" fmla="*/ 0 h 3776887"/>
                  <a:gd name="connsiteX1-397" fmla="*/ 272825 w 273845"/>
                  <a:gd name="connsiteY1-398" fmla="*/ 0 h 3776887"/>
                  <a:gd name="connsiteX2-399" fmla="*/ 273845 w 273845"/>
                  <a:gd name="connsiteY2-400" fmla="*/ 3581399 h 3776887"/>
                  <a:gd name="connsiteX3-401" fmla="*/ 247651 w 273845"/>
                  <a:gd name="connsiteY3-402" fmla="*/ 3702843 h 3776887"/>
                  <a:gd name="connsiteX4-403" fmla="*/ 228601 w 273845"/>
                  <a:gd name="connsiteY4-404" fmla="*/ 3629023 h 3776887"/>
                  <a:gd name="connsiteX5-405" fmla="*/ 166689 w 273845"/>
                  <a:gd name="connsiteY5-406" fmla="*/ 3776661 h 3776887"/>
                  <a:gd name="connsiteX6-407" fmla="*/ 104776 w 273845"/>
                  <a:gd name="connsiteY6-408" fmla="*/ 3664743 h 3776887"/>
                  <a:gd name="connsiteX7-409" fmla="*/ 57151 w 273845"/>
                  <a:gd name="connsiteY7-410" fmla="*/ 3750467 h 3776887"/>
                  <a:gd name="connsiteX8-411" fmla="*/ 1 w 273845"/>
                  <a:gd name="connsiteY8-412" fmla="*/ 3609974 h 3776887"/>
                  <a:gd name="connsiteX9-413" fmla="*/ 0 w 273845"/>
                  <a:gd name="connsiteY9-414" fmla="*/ 0 h 3776887"/>
                  <a:gd name="connsiteX0-415" fmla="*/ 0 w 273845"/>
                  <a:gd name="connsiteY0-416" fmla="*/ 0 h 3776859"/>
                  <a:gd name="connsiteX1-417" fmla="*/ 272825 w 273845"/>
                  <a:gd name="connsiteY1-418" fmla="*/ 0 h 3776859"/>
                  <a:gd name="connsiteX2-419" fmla="*/ 273845 w 273845"/>
                  <a:gd name="connsiteY2-420" fmla="*/ 3581399 h 3776859"/>
                  <a:gd name="connsiteX3-421" fmla="*/ 247651 w 273845"/>
                  <a:gd name="connsiteY3-422" fmla="*/ 3702843 h 3776859"/>
                  <a:gd name="connsiteX4-423" fmla="*/ 223839 w 273845"/>
                  <a:gd name="connsiteY4-424" fmla="*/ 3631404 h 3776859"/>
                  <a:gd name="connsiteX5-425" fmla="*/ 166689 w 273845"/>
                  <a:gd name="connsiteY5-426" fmla="*/ 3776661 h 3776859"/>
                  <a:gd name="connsiteX6-427" fmla="*/ 104776 w 273845"/>
                  <a:gd name="connsiteY6-428" fmla="*/ 3664743 h 3776859"/>
                  <a:gd name="connsiteX7-429" fmla="*/ 57151 w 273845"/>
                  <a:gd name="connsiteY7-430" fmla="*/ 3750467 h 3776859"/>
                  <a:gd name="connsiteX8-431" fmla="*/ 1 w 273845"/>
                  <a:gd name="connsiteY8-432" fmla="*/ 3609974 h 3776859"/>
                  <a:gd name="connsiteX9-433" fmla="*/ 0 w 273845"/>
                  <a:gd name="connsiteY9-434" fmla="*/ 0 h 3776859"/>
                  <a:gd name="connsiteX0-435" fmla="*/ 0 w 273845"/>
                  <a:gd name="connsiteY0-436" fmla="*/ 0 h 3776859"/>
                  <a:gd name="connsiteX1-437" fmla="*/ 272825 w 273845"/>
                  <a:gd name="connsiteY1-438" fmla="*/ 0 h 3776859"/>
                  <a:gd name="connsiteX2-439" fmla="*/ 273845 w 273845"/>
                  <a:gd name="connsiteY2-440" fmla="*/ 3581399 h 3776859"/>
                  <a:gd name="connsiteX3-441" fmla="*/ 247651 w 273845"/>
                  <a:gd name="connsiteY3-442" fmla="*/ 3702843 h 3776859"/>
                  <a:gd name="connsiteX4-443" fmla="*/ 223839 w 273845"/>
                  <a:gd name="connsiteY4-444" fmla="*/ 3631404 h 3776859"/>
                  <a:gd name="connsiteX5-445" fmla="*/ 166689 w 273845"/>
                  <a:gd name="connsiteY5-446" fmla="*/ 3776661 h 3776859"/>
                  <a:gd name="connsiteX6-447" fmla="*/ 104776 w 273845"/>
                  <a:gd name="connsiteY6-448" fmla="*/ 3664743 h 3776859"/>
                  <a:gd name="connsiteX7-449" fmla="*/ 57151 w 273845"/>
                  <a:gd name="connsiteY7-450" fmla="*/ 3750467 h 3776859"/>
                  <a:gd name="connsiteX8-451" fmla="*/ 1 w 273845"/>
                  <a:gd name="connsiteY8-452" fmla="*/ 3609974 h 3776859"/>
                  <a:gd name="connsiteX9-453" fmla="*/ 0 w 273845"/>
                  <a:gd name="connsiteY9-454" fmla="*/ 0 h 3776859"/>
                  <a:gd name="connsiteX0-455" fmla="*/ 0 w 273894"/>
                  <a:gd name="connsiteY0-456" fmla="*/ 0 h 3776859"/>
                  <a:gd name="connsiteX1-457" fmla="*/ 272825 w 273894"/>
                  <a:gd name="connsiteY1-458" fmla="*/ 0 h 3776859"/>
                  <a:gd name="connsiteX2-459" fmla="*/ 273845 w 273894"/>
                  <a:gd name="connsiteY2-460" fmla="*/ 3581399 h 3776859"/>
                  <a:gd name="connsiteX3-461" fmla="*/ 247651 w 273894"/>
                  <a:gd name="connsiteY3-462" fmla="*/ 3702843 h 3776859"/>
                  <a:gd name="connsiteX4-463" fmla="*/ 223839 w 273894"/>
                  <a:gd name="connsiteY4-464" fmla="*/ 3631404 h 3776859"/>
                  <a:gd name="connsiteX5-465" fmla="*/ 166689 w 273894"/>
                  <a:gd name="connsiteY5-466" fmla="*/ 3776661 h 3776859"/>
                  <a:gd name="connsiteX6-467" fmla="*/ 104776 w 273894"/>
                  <a:gd name="connsiteY6-468" fmla="*/ 3664743 h 3776859"/>
                  <a:gd name="connsiteX7-469" fmla="*/ 57151 w 273894"/>
                  <a:gd name="connsiteY7-470" fmla="*/ 3750467 h 3776859"/>
                  <a:gd name="connsiteX8-471" fmla="*/ 1 w 273894"/>
                  <a:gd name="connsiteY8-472" fmla="*/ 3609974 h 3776859"/>
                  <a:gd name="connsiteX9-473" fmla="*/ 0 w 273894"/>
                  <a:gd name="connsiteY9-474" fmla="*/ 0 h 3776859"/>
                  <a:gd name="connsiteX0-475" fmla="*/ 0 w 273894"/>
                  <a:gd name="connsiteY0-476" fmla="*/ 0 h 3776859"/>
                  <a:gd name="connsiteX1-477" fmla="*/ 272825 w 273894"/>
                  <a:gd name="connsiteY1-478" fmla="*/ 0 h 3776859"/>
                  <a:gd name="connsiteX2-479" fmla="*/ 273845 w 273894"/>
                  <a:gd name="connsiteY2-480" fmla="*/ 3581399 h 3776859"/>
                  <a:gd name="connsiteX3-481" fmla="*/ 247651 w 273894"/>
                  <a:gd name="connsiteY3-482" fmla="*/ 3702843 h 3776859"/>
                  <a:gd name="connsiteX4-483" fmla="*/ 223839 w 273894"/>
                  <a:gd name="connsiteY4-484" fmla="*/ 3631404 h 3776859"/>
                  <a:gd name="connsiteX5-485" fmla="*/ 166689 w 273894"/>
                  <a:gd name="connsiteY5-486" fmla="*/ 3776661 h 3776859"/>
                  <a:gd name="connsiteX6-487" fmla="*/ 104776 w 273894"/>
                  <a:gd name="connsiteY6-488" fmla="*/ 3664743 h 3776859"/>
                  <a:gd name="connsiteX7-489" fmla="*/ 57151 w 273894"/>
                  <a:gd name="connsiteY7-490" fmla="*/ 3750467 h 3776859"/>
                  <a:gd name="connsiteX8-491" fmla="*/ 1 w 273894"/>
                  <a:gd name="connsiteY8-492" fmla="*/ 3609974 h 3776859"/>
                  <a:gd name="connsiteX9-493" fmla="*/ 0 w 273894"/>
                  <a:gd name="connsiteY9-494" fmla="*/ 0 h 3776859"/>
                  <a:gd name="connsiteX0-495" fmla="*/ 0 w 273845"/>
                  <a:gd name="connsiteY0-496" fmla="*/ 0 h 3776859"/>
                  <a:gd name="connsiteX1-497" fmla="*/ 272825 w 273845"/>
                  <a:gd name="connsiteY1-498" fmla="*/ 0 h 3776859"/>
                  <a:gd name="connsiteX2-499" fmla="*/ 273845 w 273845"/>
                  <a:gd name="connsiteY2-500" fmla="*/ 3581399 h 3776859"/>
                  <a:gd name="connsiteX3-501" fmla="*/ 247651 w 273845"/>
                  <a:gd name="connsiteY3-502" fmla="*/ 3702843 h 3776859"/>
                  <a:gd name="connsiteX4-503" fmla="*/ 223839 w 273845"/>
                  <a:gd name="connsiteY4-504" fmla="*/ 3631404 h 3776859"/>
                  <a:gd name="connsiteX5-505" fmla="*/ 166689 w 273845"/>
                  <a:gd name="connsiteY5-506" fmla="*/ 3776661 h 3776859"/>
                  <a:gd name="connsiteX6-507" fmla="*/ 104776 w 273845"/>
                  <a:gd name="connsiteY6-508" fmla="*/ 3664743 h 3776859"/>
                  <a:gd name="connsiteX7-509" fmla="*/ 57151 w 273845"/>
                  <a:gd name="connsiteY7-510" fmla="*/ 3750467 h 3776859"/>
                  <a:gd name="connsiteX8-511" fmla="*/ 1 w 273845"/>
                  <a:gd name="connsiteY8-512" fmla="*/ 3609974 h 3776859"/>
                  <a:gd name="connsiteX9-513" fmla="*/ 0 w 273845"/>
                  <a:gd name="connsiteY9-514" fmla="*/ 0 h 3776859"/>
                  <a:gd name="connsiteX0-515" fmla="*/ 0 w 273845"/>
                  <a:gd name="connsiteY0-516" fmla="*/ 0 h 3776859"/>
                  <a:gd name="connsiteX1-517" fmla="*/ 272825 w 273845"/>
                  <a:gd name="connsiteY1-518" fmla="*/ 0 h 3776859"/>
                  <a:gd name="connsiteX2-519" fmla="*/ 273845 w 273845"/>
                  <a:gd name="connsiteY2-520" fmla="*/ 3581399 h 3776859"/>
                  <a:gd name="connsiteX3-521" fmla="*/ 252414 w 273845"/>
                  <a:gd name="connsiteY3-522" fmla="*/ 3702843 h 3776859"/>
                  <a:gd name="connsiteX4-523" fmla="*/ 223839 w 273845"/>
                  <a:gd name="connsiteY4-524" fmla="*/ 3631404 h 3776859"/>
                  <a:gd name="connsiteX5-525" fmla="*/ 166689 w 273845"/>
                  <a:gd name="connsiteY5-526" fmla="*/ 3776661 h 3776859"/>
                  <a:gd name="connsiteX6-527" fmla="*/ 104776 w 273845"/>
                  <a:gd name="connsiteY6-528" fmla="*/ 3664743 h 3776859"/>
                  <a:gd name="connsiteX7-529" fmla="*/ 57151 w 273845"/>
                  <a:gd name="connsiteY7-530" fmla="*/ 3750467 h 3776859"/>
                  <a:gd name="connsiteX8-531" fmla="*/ 1 w 273845"/>
                  <a:gd name="connsiteY8-532" fmla="*/ 3609974 h 3776859"/>
                  <a:gd name="connsiteX9-533" fmla="*/ 0 w 273845"/>
                  <a:gd name="connsiteY9-534" fmla="*/ 0 h 3776859"/>
                  <a:gd name="connsiteX0-535" fmla="*/ 0 w 273845"/>
                  <a:gd name="connsiteY0-536" fmla="*/ 0 h 3776859"/>
                  <a:gd name="connsiteX1-537" fmla="*/ 272825 w 273845"/>
                  <a:gd name="connsiteY1-538" fmla="*/ 0 h 3776859"/>
                  <a:gd name="connsiteX2-539" fmla="*/ 273845 w 273845"/>
                  <a:gd name="connsiteY2-540" fmla="*/ 3581399 h 3776859"/>
                  <a:gd name="connsiteX3-541" fmla="*/ 252414 w 273845"/>
                  <a:gd name="connsiteY3-542" fmla="*/ 3702843 h 3776859"/>
                  <a:gd name="connsiteX4-543" fmla="*/ 223839 w 273845"/>
                  <a:gd name="connsiteY4-544" fmla="*/ 3631404 h 3776859"/>
                  <a:gd name="connsiteX5-545" fmla="*/ 166689 w 273845"/>
                  <a:gd name="connsiteY5-546" fmla="*/ 3776661 h 3776859"/>
                  <a:gd name="connsiteX6-547" fmla="*/ 104776 w 273845"/>
                  <a:gd name="connsiteY6-548" fmla="*/ 3664743 h 3776859"/>
                  <a:gd name="connsiteX7-549" fmla="*/ 57151 w 273845"/>
                  <a:gd name="connsiteY7-550" fmla="*/ 3750467 h 3776859"/>
                  <a:gd name="connsiteX8-551" fmla="*/ 1 w 273845"/>
                  <a:gd name="connsiteY8-552" fmla="*/ 3609974 h 3776859"/>
                  <a:gd name="connsiteX9-553" fmla="*/ 0 w 273845"/>
                  <a:gd name="connsiteY9-554" fmla="*/ 0 h 3776859"/>
                  <a:gd name="connsiteX0-555" fmla="*/ 0 w 273845"/>
                  <a:gd name="connsiteY0-556" fmla="*/ 0 h 3776859"/>
                  <a:gd name="connsiteX1-557" fmla="*/ 272825 w 273845"/>
                  <a:gd name="connsiteY1-558" fmla="*/ 0 h 3776859"/>
                  <a:gd name="connsiteX2-559" fmla="*/ 273845 w 273845"/>
                  <a:gd name="connsiteY2-560" fmla="*/ 3581399 h 3776859"/>
                  <a:gd name="connsiteX3-561" fmla="*/ 245270 w 273845"/>
                  <a:gd name="connsiteY3-562" fmla="*/ 3702843 h 3776859"/>
                  <a:gd name="connsiteX4-563" fmla="*/ 223839 w 273845"/>
                  <a:gd name="connsiteY4-564" fmla="*/ 3631404 h 3776859"/>
                  <a:gd name="connsiteX5-565" fmla="*/ 166689 w 273845"/>
                  <a:gd name="connsiteY5-566" fmla="*/ 3776661 h 3776859"/>
                  <a:gd name="connsiteX6-567" fmla="*/ 104776 w 273845"/>
                  <a:gd name="connsiteY6-568" fmla="*/ 3664743 h 3776859"/>
                  <a:gd name="connsiteX7-569" fmla="*/ 57151 w 273845"/>
                  <a:gd name="connsiteY7-570" fmla="*/ 3750467 h 3776859"/>
                  <a:gd name="connsiteX8-571" fmla="*/ 1 w 273845"/>
                  <a:gd name="connsiteY8-572" fmla="*/ 3609974 h 3776859"/>
                  <a:gd name="connsiteX9-573" fmla="*/ 0 w 273845"/>
                  <a:gd name="connsiteY9-574" fmla="*/ 0 h 3776859"/>
                  <a:gd name="connsiteX0-575" fmla="*/ 0 w 273845"/>
                  <a:gd name="connsiteY0-576" fmla="*/ 0 h 3776859"/>
                  <a:gd name="connsiteX1-577" fmla="*/ 272825 w 273845"/>
                  <a:gd name="connsiteY1-578" fmla="*/ 0 h 3776859"/>
                  <a:gd name="connsiteX2-579" fmla="*/ 273845 w 273845"/>
                  <a:gd name="connsiteY2-580" fmla="*/ 3581399 h 3776859"/>
                  <a:gd name="connsiteX3-581" fmla="*/ 245270 w 273845"/>
                  <a:gd name="connsiteY3-582" fmla="*/ 3702843 h 3776859"/>
                  <a:gd name="connsiteX4-583" fmla="*/ 223839 w 273845"/>
                  <a:gd name="connsiteY4-584" fmla="*/ 3631404 h 3776859"/>
                  <a:gd name="connsiteX5-585" fmla="*/ 166689 w 273845"/>
                  <a:gd name="connsiteY5-586" fmla="*/ 3776661 h 3776859"/>
                  <a:gd name="connsiteX6-587" fmla="*/ 104776 w 273845"/>
                  <a:gd name="connsiteY6-588" fmla="*/ 3664743 h 3776859"/>
                  <a:gd name="connsiteX7-589" fmla="*/ 57151 w 273845"/>
                  <a:gd name="connsiteY7-590" fmla="*/ 3750467 h 3776859"/>
                  <a:gd name="connsiteX8-591" fmla="*/ 1 w 273845"/>
                  <a:gd name="connsiteY8-592" fmla="*/ 3609974 h 3776859"/>
                  <a:gd name="connsiteX9-593" fmla="*/ 0 w 273845"/>
                  <a:gd name="connsiteY9-594" fmla="*/ 0 h 3776859"/>
                  <a:gd name="connsiteX0-595" fmla="*/ 0 w 273845"/>
                  <a:gd name="connsiteY0-596" fmla="*/ 0 h 3776859"/>
                  <a:gd name="connsiteX1-597" fmla="*/ 272825 w 273845"/>
                  <a:gd name="connsiteY1-598" fmla="*/ 0 h 3776859"/>
                  <a:gd name="connsiteX2-599" fmla="*/ 273845 w 273845"/>
                  <a:gd name="connsiteY2-600" fmla="*/ 3581399 h 3776859"/>
                  <a:gd name="connsiteX3-601" fmla="*/ 245270 w 273845"/>
                  <a:gd name="connsiteY3-602" fmla="*/ 3702843 h 3776859"/>
                  <a:gd name="connsiteX4-603" fmla="*/ 223839 w 273845"/>
                  <a:gd name="connsiteY4-604" fmla="*/ 3631404 h 3776859"/>
                  <a:gd name="connsiteX5-605" fmla="*/ 166689 w 273845"/>
                  <a:gd name="connsiteY5-606" fmla="*/ 3776661 h 3776859"/>
                  <a:gd name="connsiteX6-607" fmla="*/ 104776 w 273845"/>
                  <a:gd name="connsiteY6-608" fmla="*/ 3664743 h 3776859"/>
                  <a:gd name="connsiteX7-609" fmla="*/ 57151 w 273845"/>
                  <a:gd name="connsiteY7-610" fmla="*/ 3750467 h 3776859"/>
                  <a:gd name="connsiteX8-611" fmla="*/ 1 w 273845"/>
                  <a:gd name="connsiteY8-612" fmla="*/ 3609974 h 3776859"/>
                  <a:gd name="connsiteX9-613" fmla="*/ 0 w 273845"/>
                  <a:gd name="connsiteY9-614" fmla="*/ 0 h 3776859"/>
                  <a:gd name="connsiteX0-615" fmla="*/ 0 w 273845"/>
                  <a:gd name="connsiteY0-616" fmla="*/ 0 h 3776859"/>
                  <a:gd name="connsiteX1-617" fmla="*/ 272825 w 273845"/>
                  <a:gd name="connsiteY1-618" fmla="*/ 0 h 3776859"/>
                  <a:gd name="connsiteX2-619" fmla="*/ 273845 w 273845"/>
                  <a:gd name="connsiteY2-620" fmla="*/ 3581399 h 3776859"/>
                  <a:gd name="connsiteX3-621" fmla="*/ 245270 w 273845"/>
                  <a:gd name="connsiteY3-622" fmla="*/ 3702843 h 3776859"/>
                  <a:gd name="connsiteX4-623" fmla="*/ 223839 w 273845"/>
                  <a:gd name="connsiteY4-624" fmla="*/ 3631404 h 3776859"/>
                  <a:gd name="connsiteX5-625" fmla="*/ 166689 w 273845"/>
                  <a:gd name="connsiteY5-626" fmla="*/ 3776661 h 3776859"/>
                  <a:gd name="connsiteX6-627" fmla="*/ 104776 w 273845"/>
                  <a:gd name="connsiteY6-628" fmla="*/ 3664743 h 3776859"/>
                  <a:gd name="connsiteX7-629" fmla="*/ 57151 w 273845"/>
                  <a:gd name="connsiteY7-630" fmla="*/ 3750467 h 3776859"/>
                  <a:gd name="connsiteX8-631" fmla="*/ 1 w 273845"/>
                  <a:gd name="connsiteY8-632" fmla="*/ 3609974 h 3776859"/>
                  <a:gd name="connsiteX9-633" fmla="*/ 0 w 273845"/>
                  <a:gd name="connsiteY9-634" fmla="*/ 0 h 3776859"/>
                  <a:gd name="connsiteX0-635" fmla="*/ 0 w 273845"/>
                  <a:gd name="connsiteY0-636" fmla="*/ 0 h 3776859"/>
                  <a:gd name="connsiteX1-637" fmla="*/ 272825 w 273845"/>
                  <a:gd name="connsiteY1-638" fmla="*/ 0 h 3776859"/>
                  <a:gd name="connsiteX2-639" fmla="*/ 273845 w 273845"/>
                  <a:gd name="connsiteY2-640" fmla="*/ 3581399 h 3776859"/>
                  <a:gd name="connsiteX3-641" fmla="*/ 245270 w 273845"/>
                  <a:gd name="connsiteY3-642" fmla="*/ 3702843 h 3776859"/>
                  <a:gd name="connsiteX4-643" fmla="*/ 223839 w 273845"/>
                  <a:gd name="connsiteY4-644" fmla="*/ 3631404 h 3776859"/>
                  <a:gd name="connsiteX5-645" fmla="*/ 166689 w 273845"/>
                  <a:gd name="connsiteY5-646" fmla="*/ 3776661 h 3776859"/>
                  <a:gd name="connsiteX6-647" fmla="*/ 104776 w 273845"/>
                  <a:gd name="connsiteY6-648" fmla="*/ 3664743 h 3776859"/>
                  <a:gd name="connsiteX7-649" fmla="*/ 57151 w 273845"/>
                  <a:gd name="connsiteY7-650" fmla="*/ 3750467 h 3776859"/>
                  <a:gd name="connsiteX8-651" fmla="*/ 1 w 273845"/>
                  <a:gd name="connsiteY8-652" fmla="*/ 3609974 h 3776859"/>
                  <a:gd name="connsiteX9-653" fmla="*/ 0 w 273845"/>
                  <a:gd name="connsiteY9-654" fmla="*/ 0 h 3776859"/>
                  <a:gd name="connsiteX0-655" fmla="*/ 0 w 273845"/>
                  <a:gd name="connsiteY0-656" fmla="*/ 0 h 3776859"/>
                  <a:gd name="connsiteX1-657" fmla="*/ 272825 w 273845"/>
                  <a:gd name="connsiteY1-658" fmla="*/ 0 h 3776859"/>
                  <a:gd name="connsiteX2-659" fmla="*/ 273845 w 273845"/>
                  <a:gd name="connsiteY2-660" fmla="*/ 3581399 h 3776859"/>
                  <a:gd name="connsiteX3-661" fmla="*/ 245270 w 273845"/>
                  <a:gd name="connsiteY3-662" fmla="*/ 3702843 h 3776859"/>
                  <a:gd name="connsiteX4-663" fmla="*/ 223839 w 273845"/>
                  <a:gd name="connsiteY4-664" fmla="*/ 3631404 h 3776859"/>
                  <a:gd name="connsiteX5-665" fmla="*/ 166689 w 273845"/>
                  <a:gd name="connsiteY5-666" fmla="*/ 3776661 h 3776859"/>
                  <a:gd name="connsiteX6-667" fmla="*/ 104776 w 273845"/>
                  <a:gd name="connsiteY6-668" fmla="*/ 3664743 h 3776859"/>
                  <a:gd name="connsiteX7-669" fmla="*/ 57151 w 273845"/>
                  <a:gd name="connsiteY7-670" fmla="*/ 3750467 h 3776859"/>
                  <a:gd name="connsiteX8-671" fmla="*/ 1 w 273845"/>
                  <a:gd name="connsiteY8-672" fmla="*/ 3609974 h 3776859"/>
                  <a:gd name="connsiteX9-673" fmla="*/ 0 w 273845"/>
                  <a:gd name="connsiteY9-674" fmla="*/ 0 h 3776859"/>
                  <a:gd name="connsiteX0-675" fmla="*/ 0 w 273845"/>
                  <a:gd name="connsiteY0-676" fmla="*/ 0 h 3776859"/>
                  <a:gd name="connsiteX1-677" fmla="*/ 272825 w 273845"/>
                  <a:gd name="connsiteY1-678" fmla="*/ 0 h 3776859"/>
                  <a:gd name="connsiteX2-679" fmla="*/ 273845 w 273845"/>
                  <a:gd name="connsiteY2-680" fmla="*/ 3581399 h 3776859"/>
                  <a:gd name="connsiteX3-681" fmla="*/ 245270 w 273845"/>
                  <a:gd name="connsiteY3-682" fmla="*/ 3702843 h 3776859"/>
                  <a:gd name="connsiteX4-683" fmla="*/ 223839 w 273845"/>
                  <a:gd name="connsiteY4-684" fmla="*/ 3631404 h 3776859"/>
                  <a:gd name="connsiteX5-685" fmla="*/ 166689 w 273845"/>
                  <a:gd name="connsiteY5-686" fmla="*/ 3776661 h 3776859"/>
                  <a:gd name="connsiteX6-687" fmla="*/ 104776 w 273845"/>
                  <a:gd name="connsiteY6-688" fmla="*/ 3664743 h 3776859"/>
                  <a:gd name="connsiteX7-689" fmla="*/ 57151 w 273845"/>
                  <a:gd name="connsiteY7-690" fmla="*/ 3750467 h 3776859"/>
                  <a:gd name="connsiteX8-691" fmla="*/ 1 w 273845"/>
                  <a:gd name="connsiteY8-692" fmla="*/ 3609974 h 3776859"/>
                  <a:gd name="connsiteX9-693" fmla="*/ 0 w 273845"/>
                  <a:gd name="connsiteY9-694" fmla="*/ 0 h 3776859"/>
                  <a:gd name="connsiteX0-695" fmla="*/ 0 w 273845"/>
                  <a:gd name="connsiteY0-696" fmla="*/ 0 h 3776859"/>
                  <a:gd name="connsiteX1-697" fmla="*/ 272825 w 273845"/>
                  <a:gd name="connsiteY1-698" fmla="*/ 0 h 3776859"/>
                  <a:gd name="connsiteX2-699" fmla="*/ 273845 w 273845"/>
                  <a:gd name="connsiteY2-700" fmla="*/ 3581399 h 3776859"/>
                  <a:gd name="connsiteX3-701" fmla="*/ 245270 w 273845"/>
                  <a:gd name="connsiteY3-702" fmla="*/ 3702843 h 3776859"/>
                  <a:gd name="connsiteX4-703" fmla="*/ 223839 w 273845"/>
                  <a:gd name="connsiteY4-704" fmla="*/ 3631404 h 3776859"/>
                  <a:gd name="connsiteX5-705" fmla="*/ 166689 w 273845"/>
                  <a:gd name="connsiteY5-706" fmla="*/ 3776661 h 3776859"/>
                  <a:gd name="connsiteX6-707" fmla="*/ 104776 w 273845"/>
                  <a:gd name="connsiteY6-708" fmla="*/ 3664743 h 3776859"/>
                  <a:gd name="connsiteX7-709" fmla="*/ 57151 w 273845"/>
                  <a:gd name="connsiteY7-710" fmla="*/ 3750467 h 3776859"/>
                  <a:gd name="connsiteX8-711" fmla="*/ 1 w 273845"/>
                  <a:gd name="connsiteY8-712" fmla="*/ 3609974 h 3776859"/>
                  <a:gd name="connsiteX9-713" fmla="*/ 0 w 273845"/>
                  <a:gd name="connsiteY9-714" fmla="*/ 0 h 37768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-35" y="connsiteY6-36"/>
                  </a:cxn>
                  <a:cxn ang="0">
                    <a:pos x="connsiteX7-51" y="connsiteY7-52"/>
                  </a:cxn>
                  <a:cxn ang="0">
                    <a:pos x="connsiteX8-69" y="connsiteY8-70"/>
                  </a:cxn>
                  <a:cxn ang="0">
                    <a:pos x="connsiteX9-89" y="connsiteY9-90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rgbClr val="0070C0"/>
                  </a:gs>
                  <a:gs pos="53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Pentagon 10"/>
            <p:cNvSpPr/>
            <p:nvPr/>
          </p:nvSpPr>
          <p:spPr>
            <a:xfrm>
              <a:off x="1912969" y="4138811"/>
              <a:ext cx="2562327" cy="984525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59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12372" y="4125020"/>
              <a:ext cx="2761036" cy="904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   </a:t>
              </a:r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方案</a:t>
              </a:r>
              <a:endParaRPr lang="zh-CN" altLang="en-US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3565" y="4545330"/>
            <a:ext cx="1802765" cy="808355"/>
            <a:chOff x="597" y="7060"/>
            <a:chExt cx="4586" cy="1162"/>
          </a:xfrm>
        </p:grpSpPr>
        <p:sp>
          <p:nvSpPr>
            <p:cNvPr id="20" name="Pentagon 10"/>
            <p:cNvSpPr/>
            <p:nvPr/>
          </p:nvSpPr>
          <p:spPr>
            <a:xfrm>
              <a:off x="597" y="7125"/>
              <a:ext cx="4586" cy="1097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80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38"/>
            <p:cNvSpPr/>
            <p:nvPr/>
          </p:nvSpPr>
          <p:spPr>
            <a:xfrm>
              <a:off x="760" y="7060"/>
              <a:ext cx="4296" cy="1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GB" sz="3600" b="1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Arial" panose="020B0604020202020204" pitchFamily="34" charset="0"/>
                </a:rPr>
                <a:t>痛点 </a:t>
              </a:r>
              <a:endParaRPr lang="zh-CN" altLang="en-GB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行业关注点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27985" y="1983105"/>
            <a:ext cx="1235583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痛点一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：</a:t>
            </a:r>
            <a:r>
              <a:rPr lang="zh-CN" altLang="en-US" sz="3900">
                <a:sym typeface="+mn-ea"/>
              </a:rPr>
              <a:t>松散加盟模式，加盟店自主性高，但总部对加盟店又有一定管控。直营店分布广，需要按区域管理。</a:t>
            </a:r>
            <a:endParaRPr lang="zh-CN" altLang="en-US" sz="396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27985" y="3929380"/>
            <a:ext cx="13175615" cy="4858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--&gt;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加盟总部系统</a:t>
            </a:r>
            <a:endParaRPr lang="zh-CN" altLang="en-US" sz="39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cs typeface="+mn-ea"/>
                <a:sym typeface="+mn-ea"/>
              </a:rPr>
              <a:t>加盟总部独立建档、独立维护、独立核算。</a:t>
            </a:r>
            <a:endParaRPr lang="zh-CN" altLang="en-US" sz="3600">
              <a:cs typeface="+mn-ea"/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cs typeface="+mn-ea"/>
                <a:sym typeface="+mn-ea"/>
              </a:rPr>
              <a:t>加盟总部相关数据汇总到总部，货物来源可以是总部配送也可以自行采购。</a:t>
            </a:r>
            <a:endParaRPr lang="zh-CN" altLang="en-US" sz="3600">
              <a:cs typeface="+mn-ea"/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cs typeface="+mn-ea"/>
                <a:sym typeface="+mn-ea"/>
              </a:rPr>
              <a:t>三级区域管理，满足门店的多级区域，不同区域可以独立运营。</a:t>
            </a:r>
            <a:endParaRPr lang="zh-CN" altLang="en-US" sz="3600">
              <a:cs typeface="+mn-ea"/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cs typeface="+mn-ea"/>
                <a:sym typeface="+mn-ea"/>
              </a:rPr>
              <a:t>独立配送中心，企业配送需求。</a:t>
            </a:r>
            <a:endParaRPr lang="en-US" altLang="zh-CN" sz="360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行业关注点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95" y="1623695"/>
            <a:ext cx="12590780" cy="79952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45" y="3062605"/>
            <a:ext cx="11366500" cy="79863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1765" y="1623060"/>
            <a:ext cx="4628515" cy="6033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577215" y="3500120"/>
            <a:ext cx="2497455" cy="4299585"/>
            <a:chOff x="1912372" y="1458758"/>
            <a:chExt cx="2761036" cy="5187394"/>
          </a:xfrm>
        </p:grpSpPr>
        <p:grpSp>
          <p:nvGrpSpPr>
            <p:cNvPr id="7" name="Group 4"/>
            <p:cNvGrpSpPr/>
            <p:nvPr/>
          </p:nvGrpSpPr>
          <p:grpSpPr>
            <a:xfrm>
              <a:off x="1972257" y="1458758"/>
              <a:ext cx="292102" cy="5187394"/>
              <a:chOff x="1374773" y="1213680"/>
              <a:chExt cx="274321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-1" fmla="*/ 0 w 226544"/>
                  <a:gd name="connsiteY0-2" fmla="*/ 35306 h 70612"/>
                  <a:gd name="connsiteX1-3" fmla="*/ 27685 w 226544"/>
                  <a:gd name="connsiteY1-4" fmla="*/ 0 h 70612"/>
                  <a:gd name="connsiteX2-5" fmla="*/ 226544 w 226544"/>
                  <a:gd name="connsiteY2-6" fmla="*/ 35306 h 70612"/>
                  <a:gd name="connsiteX3-7" fmla="*/ 27685 w 226544"/>
                  <a:gd name="connsiteY3-8" fmla="*/ 70612 h 70612"/>
                  <a:gd name="connsiteX4" fmla="*/ 0 w 226544"/>
                  <a:gd name="connsiteY4" fmla="*/ 35306 h 70612"/>
                  <a:gd name="connsiteX0-9" fmla="*/ 0 w 226544"/>
                  <a:gd name="connsiteY0-10" fmla="*/ 35306 h 70612"/>
                  <a:gd name="connsiteX1-11" fmla="*/ 27685 w 226544"/>
                  <a:gd name="connsiteY1-12" fmla="*/ 0 h 70612"/>
                  <a:gd name="connsiteX2-13" fmla="*/ 226544 w 226544"/>
                  <a:gd name="connsiteY2-14" fmla="*/ 35306 h 70612"/>
                  <a:gd name="connsiteX3-15" fmla="*/ 27685 w 226544"/>
                  <a:gd name="connsiteY3-16" fmla="*/ 70612 h 70612"/>
                  <a:gd name="connsiteX4-17" fmla="*/ 0 w 226544"/>
                  <a:gd name="connsiteY4-18" fmla="*/ 35306 h 70612"/>
                  <a:gd name="connsiteX0-19" fmla="*/ 0 w 226544"/>
                  <a:gd name="connsiteY0-20" fmla="*/ 35306 h 70612"/>
                  <a:gd name="connsiteX1-21" fmla="*/ 27685 w 226544"/>
                  <a:gd name="connsiteY1-22" fmla="*/ 0 h 70612"/>
                  <a:gd name="connsiteX2-23" fmla="*/ 226544 w 226544"/>
                  <a:gd name="connsiteY2-24" fmla="*/ 35306 h 70612"/>
                  <a:gd name="connsiteX3-25" fmla="*/ 27685 w 226544"/>
                  <a:gd name="connsiteY3-26" fmla="*/ 70612 h 70612"/>
                  <a:gd name="connsiteX4-27" fmla="*/ 0 w 226544"/>
                  <a:gd name="connsiteY4-28" fmla="*/ 35306 h 70612"/>
                  <a:gd name="connsiteX0-29" fmla="*/ 0 w 226544"/>
                  <a:gd name="connsiteY0-30" fmla="*/ 35306 h 70612"/>
                  <a:gd name="connsiteX1-31" fmla="*/ 27685 w 226544"/>
                  <a:gd name="connsiteY1-32" fmla="*/ 0 h 70612"/>
                  <a:gd name="connsiteX2-33" fmla="*/ 226544 w 226544"/>
                  <a:gd name="connsiteY2-34" fmla="*/ 35306 h 70612"/>
                  <a:gd name="connsiteX3-35" fmla="*/ 27685 w 226544"/>
                  <a:gd name="connsiteY3-36" fmla="*/ 70612 h 70612"/>
                  <a:gd name="connsiteX4-37" fmla="*/ 0 w 226544"/>
                  <a:gd name="connsiteY4-38" fmla="*/ 35306 h 70612"/>
                  <a:gd name="connsiteX0-39" fmla="*/ 0 w 226544"/>
                  <a:gd name="connsiteY0-40" fmla="*/ 35306 h 70612"/>
                  <a:gd name="connsiteX1-41" fmla="*/ 27685 w 226544"/>
                  <a:gd name="connsiteY1-42" fmla="*/ 0 h 70612"/>
                  <a:gd name="connsiteX2-43" fmla="*/ 226544 w 226544"/>
                  <a:gd name="connsiteY2-44" fmla="*/ 35306 h 70612"/>
                  <a:gd name="connsiteX3-45" fmla="*/ 27685 w 226544"/>
                  <a:gd name="connsiteY3-46" fmla="*/ 70612 h 70612"/>
                  <a:gd name="connsiteX4-47" fmla="*/ 0 w 226544"/>
                  <a:gd name="connsiteY4-48" fmla="*/ 35306 h 70612"/>
                  <a:gd name="connsiteX0-49" fmla="*/ 0 w 226544"/>
                  <a:gd name="connsiteY0-50" fmla="*/ 35306 h 70612"/>
                  <a:gd name="connsiteX1-51" fmla="*/ 27685 w 226544"/>
                  <a:gd name="connsiteY1-52" fmla="*/ 0 h 70612"/>
                  <a:gd name="connsiteX2-53" fmla="*/ 226544 w 226544"/>
                  <a:gd name="connsiteY2-54" fmla="*/ 35306 h 70612"/>
                  <a:gd name="connsiteX3-55" fmla="*/ 27685 w 226544"/>
                  <a:gd name="connsiteY3-56" fmla="*/ 70612 h 70612"/>
                  <a:gd name="connsiteX4-57" fmla="*/ 0 w 226544"/>
                  <a:gd name="connsiteY4-58" fmla="*/ 35306 h 70612"/>
                  <a:gd name="connsiteX0-59" fmla="*/ 0 w 226544"/>
                  <a:gd name="connsiteY0-60" fmla="*/ 35306 h 70612"/>
                  <a:gd name="connsiteX1-61" fmla="*/ 27685 w 226544"/>
                  <a:gd name="connsiteY1-62" fmla="*/ 0 h 70612"/>
                  <a:gd name="connsiteX2-63" fmla="*/ 226544 w 226544"/>
                  <a:gd name="connsiteY2-64" fmla="*/ 35306 h 70612"/>
                  <a:gd name="connsiteX3-65" fmla="*/ 27685 w 226544"/>
                  <a:gd name="connsiteY3-66" fmla="*/ 70612 h 70612"/>
                  <a:gd name="connsiteX4-67" fmla="*/ 0 w 226544"/>
                  <a:gd name="connsiteY4-68" fmla="*/ 35306 h 70612"/>
                  <a:gd name="connsiteX0-69" fmla="*/ 0 w 226544"/>
                  <a:gd name="connsiteY0-70" fmla="*/ 35306 h 70612"/>
                  <a:gd name="connsiteX1-71" fmla="*/ 27685 w 226544"/>
                  <a:gd name="connsiteY1-72" fmla="*/ 0 h 70612"/>
                  <a:gd name="connsiteX2-73" fmla="*/ 226544 w 226544"/>
                  <a:gd name="connsiteY2-74" fmla="*/ 35306 h 70612"/>
                  <a:gd name="connsiteX3-75" fmla="*/ 27685 w 226544"/>
                  <a:gd name="connsiteY3-76" fmla="*/ 70612 h 70612"/>
                  <a:gd name="connsiteX4-77" fmla="*/ 0 w 226544"/>
                  <a:gd name="connsiteY4-78" fmla="*/ 35306 h 70612"/>
                  <a:gd name="connsiteX0-79" fmla="*/ 0 w 226544"/>
                  <a:gd name="connsiteY0-80" fmla="*/ 35306 h 70612"/>
                  <a:gd name="connsiteX1-81" fmla="*/ 27685 w 226544"/>
                  <a:gd name="connsiteY1-82" fmla="*/ 0 h 70612"/>
                  <a:gd name="connsiteX2-83" fmla="*/ 226544 w 226544"/>
                  <a:gd name="connsiteY2-84" fmla="*/ 35306 h 70612"/>
                  <a:gd name="connsiteX3-85" fmla="*/ 27685 w 226544"/>
                  <a:gd name="connsiteY3-86" fmla="*/ 70612 h 70612"/>
                  <a:gd name="connsiteX4-87" fmla="*/ 0 w 226544"/>
                  <a:gd name="connsiteY4-88" fmla="*/ 35306 h 706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-1" fmla="*/ 0 w 272825"/>
                  <a:gd name="connsiteY0-2" fmla="*/ 0 h 3776662"/>
                  <a:gd name="connsiteX1-3" fmla="*/ 272825 w 272825"/>
                  <a:gd name="connsiteY1-4" fmla="*/ 0 h 3776662"/>
                  <a:gd name="connsiteX2-5" fmla="*/ 272825 w 272825"/>
                  <a:gd name="connsiteY2-6" fmla="*/ 3776662 h 3776662"/>
                  <a:gd name="connsiteX3-7" fmla="*/ 0 w 272825"/>
                  <a:gd name="connsiteY3-8" fmla="*/ 3776662 h 3776662"/>
                  <a:gd name="connsiteX4-9" fmla="*/ 1 w 272825"/>
                  <a:gd name="connsiteY4-10" fmla="*/ 3609974 h 3776662"/>
                  <a:gd name="connsiteX5" fmla="*/ 0 w 272825"/>
                  <a:gd name="connsiteY5" fmla="*/ 0 h 3776662"/>
                  <a:gd name="connsiteX0-11" fmla="*/ 0 w 272825"/>
                  <a:gd name="connsiteY0-12" fmla="*/ 0 h 3776662"/>
                  <a:gd name="connsiteX1-13" fmla="*/ 272825 w 272825"/>
                  <a:gd name="connsiteY1-14" fmla="*/ 0 h 3776662"/>
                  <a:gd name="connsiteX2-15" fmla="*/ 272825 w 272825"/>
                  <a:gd name="connsiteY2-16" fmla="*/ 3776662 h 3776662"/>
                  <a:gd name="connsiteX3-17" fmla="*/ 57151 w 272825"/>
                  <a:gd name="connsiteY3-18" fmla="*/ 3776661 h 3776662"/>
                  <a:gd name="connsiteX4-19" fmla="*/ 0 w 272825"/>
                  <a:gd name="connsiteY4-20" fmla="*/ 3776662 h 3776662"/>
                  <a:gd name="connsiteX5-21" fmla="*/ 1 w 272825"/>
                  <a:gd name="connsiteY5-22" fmla="*/ 3609974 h 3776662"/>
                  <a:gd name="connsiteX6" fmla="*/ 0 w 272825"/>
                  <a:gd name="connsiteY6" fmla="*/ 0 h 3776662"/>
                  <a:gd name="connsiteX0-23" fmla="*/ 0 w 272825"/>
                  <a:gd name="connsiteY0-24" fmla="*/ 0 h 3776662"/>
                  <a:gd name="connsiteX1-25" fmla="*/ 272825 w 272825"/>
                  <a:gd name="connsiteY1-26" fmla="*/ 0 h 3776662"/>
                  <a:gd name="connsiteX2-27" fmla="*/ 272825 w 272825"/>
                  <a:gd name="connsiteY2-28" fmla="*/ 3776662 h 3776662"/>
                  <a:gd name="connsiteX3-29" fmla="*/ 166689 w 272825"/>
                  <a:gd name="connsiteY3-30" fmla="*/ 3776661 h 3776662"/>
                  <a:gd name="connsiteX4-31" fmla="*/ 57151 w 272825"/>
                  <a:gd name="connsiteY4-32" fmla="*/ 3776661 h 3776662"/>
                  <a:gd name="connsiteX5-33" fmla="*/ 0 w 272825"/>
                  <a:gd name="connsiteY5-34" fmla="*/ 3776662 h 3776662"/>
                  <a:gd name="connsiteX6-35" fmla="*/ 1 w 272825"/>
                  <a:gd name="connsiteY6-36" fmla="*/ 3609974 h 3776662"/>
                  <a:gd name="connsiteX7" fmla="*/ 0 w 272825"/>
                  <a:gd name="connsiteY7" fmla="*/ 0 h 3776662"/>
                  <a:gd name="connsiteX0-37" fmla="*/ 0 w 272825"/>
                  <a:gd name="connsiteY0-38" fmla="*/ 0 h 3776662"/>
                  <a:gd name="connsiteX1-39" fmla="*/ 272825 w 272825"/>
                  <a:gd name="connsiteY1-40" fmla="*/ 0 h 3776662"/>
                  <a:gd name="connsiteX2-41" fmla="*/ 272825 w 272825"/>
                  <a:gd name="connsiteY2-42" fmla="*/ 3776662 h 3776662"/>
                  <a:gd name="connsiteX3-43" fmla="*/ 166689 w 272825"/>
                  <a:gd name="connsiteY3-44" fmla="*/ 3776661 h 3776662"/>
                  <a:gd name="connsiteX4-45" fmla="*/ 107157 w 272825"/>
                  <a:gd name="connsiteY4-46" fmla="*/ 3774280 h 3776662"/>
                  <a:gd name="connsiteX5-47" fmla="*/ 57151 w 272825"/>
                  <a:gd name="connsiteY5-48" fmla="*/ 3776661 h 3776662"/>
                  <a:gd name="connsiteX6-49" fmla="*/ 0 w 272825"/>
                  <a:gd name="connsiteY6-50" fmla="*/ 3776662 h 3776662"/>
                  <a:gd name="connsiteX7-51" fmla="*/ 1 w 272825"/>
                  <a:gd name="connsiteY7-52" fmla="*/ 3609974 h 3776662"/>
                  <a:gd name="connsiteX8" fmla="*/ 0 w 272825"/>
                  <a:gd name="connsiteY8" fmla="*/ 0 h 3776662"/>
                  <a:gd name="connsiteX0-53" fmla="*/ 0 w 272825"/>
                  <a:gd name="connsiteY0-54" fmla="*/ 0 h 3776662"/>
                  <a:gd name="connsiteX1-55" fmla="*/ 272825 w 272825"/>
                  <a:gd name="connsiteY1-56" fmla="*/ 0 h 3776662"/>
                  <a:gd name="connsiteX2-57" fmla="*/ 272825 w 272825"/>
                  <a:gd name="connsiteY2-58" fmla="*/ 3776662 h 3776662"/>
                  <a:gd name="connsiteX3-59" fmla="*/ 221457 w 272825"/>
                  <a:gd name="connsiteY3-60" fmla="*/ 3774280 h 3776662"/>
                  <a:gd name="connsiteX4-61" fmla="*/ 166689 w 272825"/>
                  <a:gd name="connsiteY4-62" fmla="*/ 3776661 h 3776662"/>
                  <a:gd name="connsiteX5-63" fmla="*/ 107157 w 272825"/>
                  <a:gd name="connsiteY5-64" fmla="*/ 3774280 h 3776662"/>
                  <a:gd name="connsiteX6-65" fmla="*/ 57151 w 272825"/>
                  <a:gd name="connsiteY6-66" fmla="*/ 3776661 h 3776662"/>
                  <a:gd name="connsiteX7-67" fmla="*/ 0 w 272825"/>
                  <a:gd name="connsiteY7-68" fmla="*/ 3776662 h 3776662"/>
                  <a:gd name="connsiteX8-69" fmla="*/ 1 w 272825"/>
                  <a:gd name="connsiteY8-70" fmla="*/ 3609974 h 3776662"/>
                  <a:gd name="connsiteX9" fmla="*/ 0 w 272825"/>
                  <a:gd name="connsiteY9" fmla="*/ 0 h 3776662"/>
                  <a:gd name="connsiteX0-71" fmla="*/ 0 w 272825"/>
                  <a:gd name="connsiteY0-72" fmla="*/ 0 h 3776662"/>
                  <a:gd name="connsiteX1-73" fmla="*/ 272825 w 272825"/>
                  <a:gd name="connsiteY1-74" fmla="*/ 0 h 3776662"/>
                  <a:gd name="connsiteX2-75" fmla="*/ 272825 w 272825"/>
                  <a:gd name="connsiteY2-76" fmla="*/ 3776662 h 3776662"/>
                  <a:gd name="connsiteX3-77" fmla="*/ 252414 w 272825"/>
                  <a:gd name="connsiteY3-78" fmla="*/ 3776661 h 3776662"/>
                  <a:gd name="connsiteX4-79" fmla="*/ 221457 w 272825"/>
                  <a:gd name="connsiteY4-80" fmla="*/ 3774280 h 3776662"/>
                  <a:gd name="connsiteX5-81" fmla="*/ 166689 w 272825"/>
                  <a:gd name="connsiteY5-82" fmla="*/ 3776661 h 3776662"/>
                  <a:gd name="connsiteX6-83" fmla="*/ 107157 w 272825"/>
                  <a:gd name="connsiteY6-84" fmla="*/ 3774280 h 3776662"/>
                  <a:gd name="connsiteX7-85" fmla="*/ 57151 w 272825"/>
                  <a:gd name="connsiteY7-86" fmla="*/ 3776661 h 3776662"/>
                  <a:gd name="connsiteX8-87" fmla="*/ 0 w 272825"/>
                  <a:gd name="connsiteY8-88" fmla="*/ 3776662 h 3776662"/>
                  <a:gd name="connsiteX9-89" fmla="*/ 1 w 272825"/>
                  <a:gd name="connsiteY9-90" fmla="*/ 3609974 h 3776662"/>
                  <a:gd name="connsiteX10" fmla="*/ 0 w 272825"/>
                  <a:gd name="connsiteY10" fmla="*/ 0 h 3776662"/>
                  <a:gd name="connsiteX0-91" fmla="*/ 0 w 273845"/>
                  <a:gd name="connsiteY0-92" fmla="*/ 0 h 3776662"/>
                  <a:gd name="connsiteX1-93" fmla="*/ 272825 w 273845"/>
                  <a:gd name="connsiteY1-94" fmla="*/ 0 h 3776662"/>
                  <a:gd name="connsiteX2-95" fmla="*/ 273845 w 273845"/>
                  <a:gd name="connsiteY2-96" fmla="*/ 3581399 h 3776662"/>
                  <a:gd name="connsiteX3-97" fmla="*/ 272825 w 273845"/>
                  <a:gd name="connsiteY3-98" fmla="*/ 3776662 h 3776662"/>
                  <a:gd name="connsiteX4-99" fmla="*/ 252414 w 273845"/>
                  <a:gd name="connsiteY4-100" fmla="*/ 3776661 h 3776662"/>
                  <a:gd name="connsiteX5-101" fmla="*/ 221457 w 273845"/>
                  <a:gd name="connsiteY5-102" fmla="*/ 3774280 h 3776662"/>
                  <a:gd name="connsiteX6-103" fmla="*/ 166689 w 273845"/>
                  <a:gd name="connsiteY6-104" fmla="*/ 3776661 h 3776662"/>
                  <a:gd name="connsiteX7-105" fmla="*/ 107157 w 273845"/>
                  <a:gd name="connsiteY7-106" fmla="*/ 3774280 h 3776662"/>
                  <a:gd name="connsiteX8-107" fmla="*/ 57151 w 273845"/>
                  <a:gd name="connsiteY8-108" fmla="*/ 3776661 h 3776662"/>
                  <a:gd name="connsiteX9-109" fmla="*/ 0 w 273845"/>
                  <a:gd name="connsiteY9-110" fmla="*/ 3776662 h 3776662"/>
                  <a:gd name="connsiteX10-111" fmla="*/ 1 w 273845"/>
                  <a:gd name="connsiteY10-112" fmla="*/ 3609974 h 3776662"/>
                  <a:gd name="connsiteX11" fmla="*/ 0 w 273845"/>
                  <a:gd name="connsiteY11" fmla="*/ 0 h 3776662"/>
                  <a:gd name="connsiteX0-113" fmla="*/ 0 w 273845"/>
                  <a:gd name="connsiteY0-114" fmla="*/ 0 h 3776662"/>
                  <a:gd name="connsiteX1-115" fmla="*/ 272825 w 273845"/>
                  <a:gd name="connsiteY1-116" fmla="*/ 0 h 3776662"/>
                  <a:gd name="connsiteX2-117" fmla="*/ 273845 w 273845"/>
                  <a:gd name="connsiteY2-118" fmla="*/ 3581399 h 3776662"/>
                  <a:gd name="connsiteX3-119" fmla="*/ 252414 w 273845"/>
                  <a:gd name="connsiteY3-120" fmla="*/ 3776661 h 3776662"/>
                  <a:gd name="connsiteX4-121" fmla="*/ 221457 w 273845"/>
                  <a:gd name="connsiteY4-122" fmla="*/ 3774280 h 3776662"/>
                  <a:gd name="connsiteX5-123" fmla="*/ 166689 w 273845"/>
                  <a:gd name="connsiteY5-124" fmla="*/ 3776661 h 3776662"/>
                  <a:gd name="connsiteX6-125" fmla="*/ 107157 w 273845"/>
                  <a:gd name="connsiteY6-126" fmla="*/ 3774280 h 3776662"/>
                  <a:gd name="connsiteX7-127" fmla="*/ 57151 w 273845"/>
                  <a:gd name="connsiteY7-128" fmla="*/ 3776661 h 3776662"/>
                  <a:gd name="connsiteX8-129" fmla="*/ 0 w 273845"/>
                  <a:gd name="connsiteY8-130" fmla="*/ 3776662 h 3776662"/>
                  <a:gd name="connsiteX9-131" fmla="*/ 1 w 273845"/>
                  <a:gd name="connsiteY9-132" fmla="*/ 3609974 h 3776662"/>
                  <a:gd name="connsiteX10-133" fmla="*/ 0 w 273845"/>
                  <a:gd name="connsiteY10-134" fmla="*/ 0 h 3776662"/>
                  <a:gd name="connsiteX0-135" fmla="*/ 0 w 273845"/>
                  <a:gd name="connsiteY0-136" fmla="*/ 0 h 3776661"/>
                  <a:gd name="connsiteX1-137" fmla="*/ 272825 w 273845"/>
                  <a:gd name="connsiteY1-138" fmla="*/ 0 h 3776661"/>
                  <a:gd name="connsiteX2-139" fmla="*/ 273845 w 273845"/>
                  <a:gd name="connsiteY2-140" fmla="*/ 3581399 h 3776661"/>
                  <a:gd name="connsiteX3-141" fmla="*/ 252414 w 273845"/>
                  <a:gd name="connsiteY3-142" fmla="*/ 3776661 h 3776661"/>
                  <a:gd name="connsiteX4-143" fmla="*/ 221457 w 273845"/>
                  <a:gd name="connsiteY4-144" fmla="*/ 3774280 h 3776661"/>
                  <a:gd name="connsiteX5-145" fmla="*/ 166689 w 273845"/>
                  <a:gd name="connsiteY5-146" fmla="*/ 3776661 h 3776661"/>
                  <a:gd name="connsiteX6-147" fmla="*/ 107157 w 273845"/>
                  <a:gd name="connsiteY6-148" fmla="*/ 3774280 h 3776661"/>
                  <a:gd name="connsiteX7-149" fmla="*/ 57151 w 273845"/>
                  <a:gd name="connsiteY7-150" fmla="*/ 3776661 h 3776661"/>
                  <a:gd name="connsiteX8-151" fmla="*/ 1 w 273845"/>
                  <a:gd name="connsiteY8-152" fmla="*/ 3609974 h 3776661"/>
                  <a:gd name="connsiteX9-153" fmla="*/ 0 w 273845"/>
                  <a:gd name="connsiteY9-154" fmla="*/ 0 h 3776661"/>
                  <a:gd name="connsiteX0-155" fmla="*/ 0 w 273845"/>
                  <a:gd name="connsiteY0-156" fmla="*/ 0 h 3776661"/>
                  <a:gd name="connsiteX1-157" fmla="*/ 272825 w 273845"/>
                  <a:gd name="connsiteY1-158" fmla="*/ 0 h 3776661"/>
                  <a:gd name="connsiteX2-159" fmla="*/ 273845 w 273845"/>
                  <a:gd name="connsiteY2-160" fmla="*/ 3581399 h 3776661"/>
                  <a:gd name="connsiteX3-161" fmla="*/ 252414 w 273845"/>
                  <a:gd name="connsiteY3-162" fmla="*/ 3776661 h 3776661"/>
                  <a:gd name="connsiteX4-163" fmla="*/ 221457 w 273845"/>
                  <a:gd name="connsiteY4-164" fmla="*/ 3774280 h 3776661"/>
                  <a:gd name="connsiteX5-165" fmla="*/ 166689 w 273845"/>
                  <a:gd name="connsiteY5-166" fmla="*/ 3776661 h 3776661"/>
                  <a:gd name="connsiteX6-167" fmla="*/ 104776 w 273845"/>
                  <a:gd name="connsiteY6-168" fmla="*/ 3664743 h 3776661"/>
                  <a:gd name="connsiteX7-169" fmla="*/ 57151 w 273845"/>
                  <a:gd name="connsiteY7-170" fmla="*/ 3776661 h 3776661"/>
                  <a:gd name="connsiteX8-171" fmla="*/ 1 w 273845"/>
                  <a:gd name="connsiteY8-172" fmla="*/ 3609974 h 3776661"/>
                  <a:gd name="connsiteX9-173" fmla="*/ 0 w 273845"/>
                  <a:gd name="connsiteY9-174" fmla="*/ 0 h 3776661"/>
                  <a:gd name="connsiteX0-175" fmla="*/ 0 w 273845"/>
                  <a:gd name="connsiteY0-176" fmla="*/ 0 h 3776661"/>
                  <a:gd name="connsiteX1-177" fmla="*/ 272825 w 273845"/>
                  <a:gd name="connsiteY1-178" fmla="*/ 0 h 3776661"/>
                  <a:gd name="connsiteX2-179" fmla="*/ 273845 w 273845"/>
                  <a:gd name="connsiteY2-180" fmla="*/ 3581399 h 3776661"/>
                  <a:gd name="connsiteX3-181" fmla="*/ 252414 w 273845"/>
                  <a:gd name="connsiteY3-182" fmla="*/ 3776661 h 3776661"/>
                  <a:gd name="connsiteX4-183" fmla="*/ 221457 w 273845"/>
                  <a:gd name="connsiteY4-184" fmla="*/ 3774280 h 3776661"/>
                  <a:gd name="connsiteX5-185" fmla="*/ 166689 w 273845"/>
                  <a:gd name="connsiteY5-186" fmla="*/ 3776661 h 3776661"/>
                  <a:gd name="connsiteX6-187" fmla="*/ 104776 w 273845"/>
                  <a:gd name="connsiteY6-188" fmla="*/ 3664743 h 3776661"/>
                  <a:gd name="connsiteX7-189" fmla="*/ 57151 w 273845"/>
                  <a:gd name="connsiteY7-190" fmla="*/ 3750467 h 3776661"/>
                  <a:gd name="connsiteX8-191" fmla="*/ 1 w 273845"/>
                  <a:gd name="connsiteY8-192" fmla="*/ 3609974 h 3776661"/>
                  <a:gd name="connsiteX9-193" fmla="*/ 0 w 273845"/>
                  <a:gd name="connsiteY9-194" fmla="*/ 0 h 3776661"/>
                  <a:gd name="connsiteX0-195" fmla="*/ 0 w 273845"/>
                  <a:gd name="connsiteY0-196" fmla="*/ 0 h 3776661"/>
                  <a:gd name="connsiteX1-197" fmla="*/ 272825 w 273845"/>
                  <a:gd name="connsiteY1-198" fmla="*/ 0 h 3776661"/>
                  <a:gd name="connsiteX2-199" fmla="*/ 273845 w 273845"/>
                  <a:gd name="connsiteY2-200" fmla="*/ 3581399 h 3776661"/>
                  <a:gd name="connsiteX3-201" fmla="*/ 252414 w 273845"/>
                  <a:gd name="connsiteY3-202" fmla="*/ 3776661 h 3776661"/>
                  <a:gd name="connsiteX4-203" fmla="*/ 228601 w 273845"/>
                  <a:gd name="connsiteY4-204" fmla="*/ 3629023 h 3776661"/>
                  <a:gd name="connsiteX5-205" fmla="*/ 166689 w 273845"/>
                  <a:gd name="connsiteY5-206" fmla="*/ 3776661 h 3776661"/>
                  <a:gd name="connsiteX6-207" fmla="*/ 104776 w 273845"/>
                  <a:gd name="connsiteY6-208" fmla="*/ 3664743 h 3776661"/>
                  <a:gd name="connsiteX7-209" fmla="*/ 57151 w 273845"/>
                  <a:gd name="connsiteY7-210" fmla="*/ 3750467 h 3776661"/>
                  <a:gd name="connsiteX8-211" fmla="*/ 1 w 273845"/>
                  <a:gd name="connsiteY8-212" fmla="*/ 3609974 h 3776661"/>
                  <a:gd name="connsiteX9-213" fmla="*/ 0 w 273845"/>
                  <a:gd name="connsiteY9-214" fmla="*/ 0 h 3776661"/>
                  <a:gd name="connsiteX0-215" fmla="*/ 0 w 273845"/>
                  <a:gd name="connsiteY0-216" fmla="*/ 0 h 3776661"/>
                  <a:gd name="connsiteX1-217" fmla="*/ 272825 w 273845"/>
                  <a:gd name="connsiteY1-218" fmla="*/ 0 h 3776661"/>
                  <a:gd name="connsiteX2-219" fmla="*/ 273845 w 273845"/>
                  <a:gd name="connsiteY2-220" fmla="*/ 3581399 h 3776661"/>
                  <a:gd name="connsiteX3-221" fmla="*/ 250032 w 273845"/>
                  <a:gd name="connsiteY3-222" fmla="*/ 3695699 h 3776661"/>
                  <a:gd name="connsiteX4-223" fmla="*/ 228601 w 273845"/>
                  <a:gd name="connsiteY4-224" fmla="*/ 3629023 h 3776661"/>
                  <a:gd name="connsiteX5-225" fmla="*/ 166689 w 273845"/>
                  <a:gd name="connsiteY5-226" fmla="*/ 3776661 h 3776661"/>
                  <a:gd name="connsiteX6-227" fmla="*/ 104776 w 273845"/>
                  <a:gd name="connsiteY6-228" fmla="*/ 3664743 h 3776661"/>
                  <a:gd name="connsiteX7-229" fmla="*/ 57151 w 273845"/>
                  <a:gd name="connsiteY7-230" fmla="*/ 3750467 h 3776661"/>
                  <a:gd name="connsiteX8-231" fmla="*/ 1 w 273845"/>
                  <a:gd name="connsiteY8-232" fmla="*/ 3609974 h 3776661"/>
                  <a:gd name="connsiteX9-233" fmla="*/ 0 w 273845"/>
                  <a:gd name="connsiteY9-234" fmla="*/ 0 h 3776661"/>
                  <a:gd name="connsiteX0-235" fmla="*/ 0 w 273845"/>
                  <a:gd name="connsiteY0-236" fmla="*/ 0 h 3776661"/>
                  <a:gd name="connsiteX1-237" fmla="*/ 272825 w 273845"/>
                  <a:gd name="connsiteY1-238" fmla="*/ 0 h 3776661"/>
                  <a:gd name="connsiteX2-239" fmla="*/ 273845 w 273845"/>
                  <a:gd name="connsiteY2-240" fmla="*/ 3581399 h 3776661"/>
                  <a:gd name="connsiteX3-241" fmla="*/ 247651 w 273845"/>
                  <a:gd name="connsiteY3-242" fmla="*/ 3702843 h 3776661"/>
                  <a:gd name="connsiteX4-243" fmla="*/ 228601 w 273845"/>
                  <a:gd name="connsiteY4-244" fmla="*/ 3629023 h 3776661"/>
                  <a:gd name="connsiteX5-245" fmla="*/ 166689 w 273845"/>
                  <a:gd name="connsiteY5-246" fmla="*/ 3776661 h 3776661"/>
                  <a:gd name="connsiteX6-247" fmla="*/ 104776 w 273845"/>
                  <a:gd name="connsiteY6-248" fmla="*/ 3664743 h 3776661"/>
                  <a:gd name="connsiteX7-249" fmla="*/ 57151 w 273845"/>
                  <a:gd name="connsiteY7-250" fmla="*/ 3750467 h 3776661"/>
                  <a:gd name="connsiteX8-251" fmla="*/ 1 w 273845"/>
                  <a:gd name="connsiteY8-252" fmla="*/ 3609974 h 3776661"/>
                  <a:gd name="connsiteX9-253" fmla="*/ 0 w 273845"/>
                  <a:gd name="connsiteY9-254" fmla="*/ 0 h 3776661"/>
                  <a:gd name="connsiteX0-255" fmla="*/ 0 w 273845"/>
                  <a:gd name="connsiteY0-256" fmla="*/ 0 h 3776661"/>
                  <a:gd name="connsiteX1-257" fmla="*/ 272825 w 273845"/>
                  <a:gd name="connsiteY1-258" fmla="*/ 0 h 3776661"/>
                  <a:gd name="connsiteX2-259" fmla="*/ 273845 w 273845"/>
                  <a:gd name="connsiteY2-260" fmla="*/ 3581399 h 3776661"/>
                  <a:gd name="connsiteX3-261" fmla="*/ 247651 w 273845"/>
                  <a:gd name="connsiteY3-262" fmla="*/ 3702843 h 3776661"/>
                  <a:gd name="connsiteX4-263" fmla="*/ 228601 w 273845"/>
                  <a:gd name="connsiteY4-264" fmla="*/ 3629023 h 3776661"/>
                  <a:gd name="connsiteX5-265" fmla="*/ 166689 w 273845"/>
                  <a:gd name="connsiteY5-266" fmla="*/ 3776661 h 3776661"/>
                  <a:gd name="connsiteX6-267" fmla="*/ 104776 w 273845"/>
                  <a:gd name="connsiteY6-268" fmla="*/ 3664743 h 3776661"/>
                  <a:gd name="connsiteX7-269" fmla="*/ 57151 w 273845"/>
                  <a:gd name="connsiteY7-270" fmla="*/ 3750467 h 3776661"/>
                  <a:gd name="connsiteX8-271" fmla="*/ 1 w 273845"/>
                  <a:gd name="connsiteY8-272" fmla="*/ 3609974 h 3776661"/>
                  <a:gd name="connsiteX9-273" fmla="*/ 0 w 273845"/>
                  <a:gd name="connsiteY9-274" fmla="*/ 0 h 3776661"/>
                  <a:gd name="connsiteX0-275" fmla="*/ 0 w 273845"/>
                  <a:gd name="connsiteY0-276" fmla="*/ 0 h 3776661"/>
                  <a:gd name="connsiteX1-277" fmla="*/ 272825 w 273845"/>
                  <a:gd name="connsiteY1-278" fmla="*/ 0 h 3776661"/>
                  <a:gd name="connsiteX2-279" fmla="*/ 273845 w 273845"/>
                  <a:gd name="connsiteY2-280" fmla="*/ 3581399 h 3776661"/>
                  <a:gd name="connsiteX3-281" fmla="*/ 247651 w 273845"/>
                  <a:gd name="connsiteY3-282" fmla="*/ 3702843 h 3776661"/>
                  <a:gd name="connsiteX4-283" fmla="*/ 228601 w 273845"/>
                  <a:gd name="connsiteY4-284" fmla="*/ 3629023 h 3776661"/>
                  <a:gd name="connsiteX5-285" fmla="*/ 166689 w 273845"/>
                  <a:gd name="connsiteY5-286" fmla="*/ 3776661 h 3776661"/>
                  <a:gd name="connsiteX6-287" fmla="*/ 104776 w 273845"/>
                  <a:gd name="connsiteY6-288" fmla="*/ 3664743 h 3776661"/>
                  <a:gd name="connsiteX7-289" fmla="*/ 57151 w 273845"/>
                  <a:gd name="connsiteY7-290" fmla="*/ 3750467 h 3776661"/>
                  <a:gd name="connsiteX8-291" fmla="*/ 1 w 273845"/>
                  <a:gd name="connsiteY8-292" fmla="*/ 3609974 h 3776661"/>
                  <a:gd name="connsiteX9-293" fmla="*/ 0 w 273845"/>
                  <a:gd name="connsiteY9-294" fmla="*/ 0 h 3776661"/>
                  <a:gd name="connsiteX0-295" fmla="*/ 0 w 273845"/>
                  <a:gd name="connsiteY0-296" fmla="*/ 0 h 3776661"/>
                  <a:gd name="connsiteX1-297" fmla="*/ 272825 w 273845"/>
                  <a:gd name="connsiteY1-298" fmla="*/ 0 h 3776661"/>
                  <a:gd name="connsiteX2-299" fmla="*/ 273845 w 273845"/>
                  <a:gd name="connsiteY2-300" fmla="*/ 3581399 h 3776661"/>
                  <a:gd name="connsiteX3-301" fmla="*/ 247651 w 273845"/>
                  <a:gd name="connsiteY3-302" fmla="*/ 3702843 h 3776661"/>
                  <a:gd name="connsiteX4-303" fmla="*/ 228601 w 273845"/>
                  <a:gd name="connsiteY4-304" fmla="*/ 3629023 h 3776661"/>
                  <a:gd name="connsiteX5-305" fmla="*/ 166689 w 273845"/>
                  <a:gd name="connsiteY5-306" fmla="*/ 3776661 h 3776661"/>
                  <a:gd name="connsiteX6-307" fmla="*/ 104776 w 273845"/>
                  <a:gd name="connsiteY6-308" fmla="*/ 3664743 h 3776661"/>
                  <a:gd name="connsiteX7-309" fmla="*/ 57151 w 273845"/>
                  <a:gd name="connsiteY7-310" fmla="*/ 3750467 h 3776661"/>
                  <a:gd name="connsiteX8-311" fmla="*/ 1 w 273845"/>
                  <a:gd name="connsiteY8-312" fmla="*/ 3609974 h 3776661"/>
                  <a:gd name="connsiteX9-313" fmla="*/ 0 w 273845"/>
                  <a:gd name="connsiteY9-314" fmla="*/ 0 h 3776661"/>
                  <a:gd name="connsiteX0-315" fmla="*/ 0 w 273845"/>
                  <a:gd name="connsiteY0-316" fmla="*/ 0 h 3776661"/>
                  <a:gd name="connsiteX1-317" fmla="*/ 272825 w 273845"/>
                  <a:gd name="connsiteY1-318" fmla="*/ 0 h 3776661"/>
                  <a:gd name="connsiteX2-319" fmla="*/ 273845 w 273845"/>
                  <a:gd name="connsiteY2-320" fmla="*/ 3581399 h 3776661"/>
                  <a:gd name="connsiteX3-321" fmla="*/ 247651 w 273845"/>
                  <a:gd name="connsiteY3-322" fmla="*/ 3702843 h 3776661"/>
                  <a:gd name="connsiteX4-323" fmla="*/ 228601 w 273845"/>
                  <a:gd name="connsiteY4-324" fmla="*/ 3629023 h 3776661"/>
                  <a:gd name="connsiteX5-325" fmla="*/ 166689 w 273845"/>
                  <a:gd name="connsiteY5-326" fmla="*/ 3776661 h 3776661"/>
                  <a:gd name="connsiteX6-327" fmla="*/ 104776 w 273845"/>
                  <a:gd name="connsiteY6-328" fmla="*/ 3664743 h 3776661"/>
                  <a:gd name="connsiteX7-329" fmla="*/ 57151 w 273845"/>
                  <a:gd name="connsiteY7-330" fmla="*/ 3750467 h 3776661"/>
                  <a:gd name="connsiteX8-331" fmla="*/ 1 w 273845"/>
                  <a:gd name="connsiteY8-332" fmla="*/ 3609974 h 3776661"/>
                  <a:gd name="connsiteX9-333" fmla="*/ 0 w 273845"/>
                  <a:gd name="connsiteY9-334" fmla="*/ 0 h 3776661"/>
                  <a:gd name="connsiteX0-335" fmla="*/ 0 w 273845"/>
                  <a:gd name="connsiteY0-336" fmla="*/ 0 h 3776661"/>
                  <a:gd name="connsiteX1-337" fmla="*/ 272825 w 273845"/>
                  <a:gd name="connsiteY1-338" fmla="*/ 0 h 3776661"/>
                  <a:gd name="connsiteX2-339" fmla="*/ 273845 w 273845"/>
                  <a:gd name="connsiteY2-340" fmla="*/ 3581399 h 3776661"/>
                  <a:gd name="connsiteX3-341" fmla="*/ 247651 w 273845"/>
                  <a:gd name="connsiteY3-342" fmla="*/ 3702843 h 3776661"/>
                  <a:gd name="connsiteX4-343" fmla="*/ 228601 w 273845"/>
                  <a:gd name="connsiteY4-344" fmla="*/ 3629023 h 3776661"/>
                  <a:gd name="connsiteX5-345" fmla="*/ 166689 w 273845"/>
                  <a:gd name="connsiteY5-346" fmla="*/ 3776661 h 3776661"/>
                  <a:gd name="connsiteX6-347" fmla="*/ 104776 w 273845"/>
                  <a:gd name="connsiteY6-348" fmla="*/ 3664743 h 3776661"/>
                  <a:gd name="connsiteX7-349" fmla="*/ 57151 w 273845"/>
                  <a:gd name="connsiteY7-350" fmla="*/ 3750467 h 3776661"/>
                  <a:gd name="connsiteX8-351" fmla="*/ 1 w 273845"/>
                  <a:gd name="connsiteY8-352" fmla="*/ 3609974 h 3776661"/>
                  <a:gd name="connsiteX9-353" fmla="*/ 0 w 273845"/>
                  <a:gd name="connsiteY9-354" fmla="*/ 0 h 3776661"/>
                  <a:gd name="connsiteX0-355" fmla="*/ 0 w 273845"/>
                  <a:gd name="connsiteY0-356" fmla="*/ 0 h 3776887"/>
                  <a:gd name="connsiteX1-357" fmla="*/ 272825 w 273845"/>
                  <a:gd name="connsiteY1-358" fmla="*/ 0 h 3776887"/>
                  <a:gd name="connsiteX2-359" fmla="*/ 273845 w 273845"/>
                  <a:gd name="connsiteY2-360" fmla="*/ 3581399 h 3776887"/>
                  <a:gd name="connsiteX3-361" fmla="*/ 247651 w 273845"/>
                  <a:gd name="connsiteY3-362" fmla="*/ 3702843 h 3776887"/>
                  <a:gd name="connsiteX4-363" fmla="*/ 228601 w 273845"/>
                  <a:gd name="connsiteY4-364" fmla="*/ 3629023 h 3776887"/>
                  <a:gd name="connsiteX5-365" fmla="*/ 166689 w 273845"/>
                  <a:gd name="connsiteY5-366" fmla="*/ 3776661 h 3776887"/>
                  <a:gd name="connsiteX6-367" fmla="*/ 104776 w 273845"/>
                  <a:gd name="connsiteY6-368" fmla="*/ 3664743 h 3776887"/>
                  <a:gd name="connsiteX7-369" fmla="*/ 57151 w 273845"/>
                  <a:gd name="connsiteY7-370" fmla="*/ 3750467 h 3776887"/>
                  <a:gd name="connsiteX8-371" fmla="*/ 1 w 273845"/>
                  <a:gd name="connsiteY8-372" fmla="*/ 3609974 h 3776887"/>
                  <a:gd name="connsiteX9-373" fmla="*/ 0 w 273845"/>
                  <a:gd name="connsiteY9-374" fmla="*/ 0 h 3776887"/>
                  <a:gd name="connsiteX0-375" fmla="*/ 0 w 273845"/>
                  <a:gd name="connsiteY0-376" fmla="*/ 0 h 3776887"/>
                  <a:gd name="connsiteX1-377" fmla="*/ 272825 w 273845"/>
                  <a:gd name="connsiteY1-378" fmla="*/ 0 h 3776887"/>
                  <a:gd name="connsiteX2-379" fmla="*/ 273845 w 273845"/>
                  <a:gd name="connsiteY2-380" fmla="*/ 3581399 h 3776887"/>
                  <a:gd name="connsiteX3-381" fmla="*/ 247651 w 273845"/>
                  <a:gd name="connsiteY3-382" fmla="*/ 3702843 h 3776887"/>
                  <a:gd name="connsiteX4-383" fmla="*/ 228601 w 273845"/>
                  <a:gd name="connsiteY4-384" fmla="*/ 3629023 h 3776887"/>
                  <a:gd name="connsiteX5-385" fmla="*/ 166689 w 273845"/>
                  <a:gd name="connsiteY5-386" fmla="*/ 3776661 h 3776887"/>
                  <a:gd name="connsiteX6-387" fmla="*/ 104776 w 273845"/>
                  <a:gd name="connsiteY6-388" fmla="*/ 3664743 h 3776887"/>
                  <a:gd name="connsiteX7-389" fmla="*/ 57151 w 273845"/>
                  <a:gd name="connsiteY7-390" fmla="*/ 3750467 h 3776887"/>
                  <a:gd name="connsiteX8-391" fmla="*/ 1 w 273845"/>
                  <a:gd name="connsiteY8-392" fmla="*/ 3609974 h 3776887"/>
                  <a:gd name="connsiteX9-393" fmla="*/ 0 w 273845"/>
                  <a:gd name="connsiteY9-394" fmla="*/ 0 h 3776887"/>
                  <a:gd name="connsiteX0-395" fmla="*/ 0 w 273845"/>
                  <a:gd name="connsiteY0-396" fmla="*/ 0 h 3776887"/>
                  <a:gd name="connsiteX1-397" fmla="*/ 272825 w 273845"/>
                  <a:gd name="connsiteY1-398" fmla="*/ 0 h 3776887"/>
                  <a:gd name="connsiteX2-399" fmla="*/ 273845 w 273845"/>
                  <a:gd name="connsiteY2-400" fmla="*/ 3581399 h 3776887"/>
                  <a:gd name="connsiteX3-401" fmla="*/ 247651 w 273845"/>
                  <a:gd name="connsiteY3-402" fmla="*/ 3702843 h 3776887"/>
                  <a:gd name="connsiteX4-403" fmla="*/ 228601 w 273845"/>
                  <a:gd name="connsiteY4-404" fmla="*/ 3629023 h 3776887"/>
                  <a:gd name="connsiteX5-405" fmla="*/ 166689 w 273845"/>
                  <a:gd name="connsiteY5-406" fmla="*/ 3776661 h 3776887"/>
                  <a:gd name="connsiteX6-407" fmla="*/ 104776 w 273845"/>
                  <a:gd name="connsiteY6-408" fmla="*/ 3664743 h 3776887"/>
                  <a:gd name="connsiteX7-409" fmla="*/ 57151 w 273845"/>
                  <a:gd name="connsiteY7-410" fmla="*/ 3750467 h 3776887"/>
                  <a:gd name="connsiteX8-411" fmla="*/ 1 w 273845"/>
                  <a:gd name="connsiteY8-412" fmla="*/ 3609974 h 3776887"/>
                  <a:gd name="connsiteX9-413" fmla="*/ 0 w 273845"/>
                  <a:gd name="connsiteY9-414" fmla="*/ 0 h 3776887"/>
                  <a:gd name="connsiteX0-415" fmla="*/ 0 w 273845"/>
                  <a:gd name="connsiteY0-416" fmla="*/ 0 h 3776859"/>
                  <a:gd name="connsiteX1-417" fmla="*/ 272825 w 273845"/>
                  <a:gd name="connsiteY1-418" fmla="*/ 0 h 3776859"/>
                  <a:gd name="connsiteX2-419" fmla="*/ 273845 w 273845"/>
                  <a:gd name="connsiteY2-420" fmla="*/ 3581399 h 3776859"/>
                  <a:gd name="connsiteX3-421" fmla="*/ 247651 w 273845"/>
                  <a:gd name="connsiteY3-422" fmla="*/ 3702843 h 3776859"/>
                  <a:gd name="connsiteX4-423" fmla="*/ 223839 w 273845"/>
                  <a:gd name="connsiteY4-424" fmla="*/ 3631404 h 3776859"/>
                  <a:gd name="connsiteX5-425" fmla="*/ 166689 w 273845"/>
                  <a:gd name="connsiteY5-426" fmla="*/ 3776661 h 3776859"/>
                  <a:gd name="connsiteX6-427" fmla="*/ 104776 w 273845"/>
                  <a:gd name="connsiteY6-428" fmla="*/ 3664743 h 3776859"/>
                  <a:gd name="connsiteX7-429" fmla="*/ 57151 w 273845"/>
                  <a:gd name="connsiteY7-430" fmla="*/ 3750467 h 3776859"/>
                  <a:gd name="connsiteX8-431" fmla="*/ 1 w 273845"/>
                  <a:gd name="connsiteY8-432" fmla="*/ 3609974 h 3776859"/>
                  <a:gd name="connsiteX9-433" fmla="*/ 0 w 273845"/>
                  <a:gd name="connsiteY9-434" fmla="*/ 0 h 3776859"/>
                  <a:gd name="connsiteX0-435" fmla="*/ 0 w 273845"/>
                  <a:gd name="connsiteY0-436" fmla="*/ 0 h 3776859"/>
                  <a:gd name="connsiteX1-437" fmla="*/ 272825 w 273845"/>
                  <a:gd name="connsiteY1-438" fmla="*/ 0 h 3776859"/>
                  <a:gd name="connsiteX2-439" fmla="*/ 273845 w 273845"/>
                  <a:gd name="connsiteY2-440" fmla="*/ 3581399 h 3776859"/>
                  <a:gd name="connsiteX3-441" fmla="*/ 247651 w 273845"/>
                  <a:gd name="connsiteY3-442" fmla="*/ 3702843 h 3776859"/>
                  <a:gd name="connsiteX4-443" fmla="*/ 223839 w 273845"/>
                  <a:gd name="connsiteY4-444" fmla="*/ 3631404 h 3776859"/>
                  <a:gd name="connsiteX5-445" fmla="*/ 166689 w 273845"/>
                  <a:gd name="connsiteY5-446" fmla="*/ 3776661 h 3776859"/>
                  <a:gd name="connsiteX6-447" fmla="*/ 104776 w 273845"/>
                  <a:gd name="connsiteY6-448" fmla="*/ 3664743 h 3776859"/>
                  <a:gd name="connsiteX7-449" fmla="*/ 57151 w 273845"/>
                  <a:gd name="connsiteY7-450" fmla="*/ 3750467 h 3776859"/>
                  <a:gd name="connsiteX8-451" fmla="*/ 1 w 273845"/>
                  <a:gd name="connsiteY8-452" fmla="*/ 3609974 h 3776859"/>
                  <a:gd name="connsiteX9-453" fmla="*/ 0 w 273845"/>
                  <a:gd name="connsiteY9-454" fmla="*/ 0 h 3776859"/>
                  <a:gd name="connsiteX0-455" fmla="*/ 0 w 273894"/>
                  <a:gd name="connsiteY0-456" fmla="*/ 0 h 3776859"/>
                  <a:gd name="connsiteX1-457" fmla="*/ 272825 w 273894"/>
                  <a:gd name="connsiteY1-458" fmla="*/ 0 h 3776859"/>
                  <a:gd name="connsiteX2-459" fmla="*/ 273845 w 273894"/>
                  <a:gd name="connsiteY2-460" fmla="*/ 3581399 h 3776859"/>
                  <a:gd name="connsiteX3-461" fmla="*/ 247651 w 273894"/>
                  <a:gd name="connsiteY3-462" fmla="*/ 3702843 h 3776859"/>
                  <a:gd name="connsiteX4-463" fmla="*/ 223839 w 273894"/>
                  <a:gd name="connsiteY4-464" fmla="*/ 3631404 h 3776859"/>
                  <a:gd name="connsiteX5-465" fmla="*/ 166689 w 273894"/>
                  <a:gd name="connsiteY5-466" fmla="*/ 3776661 h 3776859"/>
                  <a:gd name="connsiteX6-467" fmla="*/ 104776 w 273894"/>
                  <a:gd name="connsiteY6-468" fmla="*/ 3664743 h 3776859"/>
                  <a:gd name="connsiteX7-469" fmla="*/ 57151 w 273894"/>
                  <a:gd name="connsiteY7-470" fmla="*/ 3750467 h 3776859"/>
                  <a:gd name="connsiteX8-471" fmla="*/ 1 w 273894"/>
                  <a:gd name="connsiteY8-472" fmla="*/ 3609974 h 3776859"/>
                  <a:gd name="connsiteX9-473" fmla="*/ 0 w 273894"/>
                  <a:gd name="connsiteY9-474" fmla="*/ 0 h 3776859"/>
                  <a:gd name="connsiteX0-475" fmla="*/ 0 w 273894"/>
                  <a:gd name="connsiteY0-476" fmla="*/ 0 h 3776859"/>
                  <a:gd name="connsiteX1-477" fmla="*/ 272825 w 273894"/>
                  <a:gd name="connsiteY1-478" fmla="*/ 0 h 3776859"/>
                  <a:gd name="connsiteX2-479" fmla="*/ 273845 w 273894"/>
                  <a:gd name="connsiteY2-480" fmla="*/ 3581399 h 3776859"/>
                  <a:gd name="connsiteX3-481" fmla="*/ 247651 w 273894"/>
                  <a:gd name="connsiteY3-482" fmla="*/ 3702843 h 3776859"/>
                  <a:gd name="connsiteX4-483" fmla="*/ 223839 w 273894"/>
                  <a:gd name="connsiteY4-484" fmla="*/ 3631404 h 3776859"/>
                  <a:gd name="connsiteX5-485" fmla="*/ 166689 w 273894"/>
                  <a:gd name="connsiteY5-486" fmla="*/ 3776661 h 3776859"/>
                  <a:gd name="connsiteX6-487" fmla="*/ 104776 w 273894"/>
                  <a:gd name="connsiteY6-488" fmla="*/ 3664743 h 3776859"/>
                  <a:gd name="connsiteX7-489" fmla="*/ 57151 w 273894"/>
                  <a:gd name="connsiteY7-490" fmla="*/ 3750467 h 3776859"/>
                  <a:gd name="connsiteX8-491" fmla="*/ 1 w 273894"/>
                  <a:gd name="connsiteY8-492" fmla="*/ 3609974 h 3776859"/>
                  <a:gd name="connsiteX9-493" fmla="*/ 0 w 273894"/>
                  <a:gd name="connsiteY9-494" fmla="*/ 0 h 3776859"/>
                  <a:gd name="connsiteX0-495" fmla="*/ 0 w 273845"/>
                  <a:gd name="connsiteY0-496" fmla="*/ 0 h 3776859"/>
                  <a:gd name="connsiteX1-497" fmla="*/ 272825 w 273845"/>
                  <a:gd name="connsiteY1-498" fmla="*/ 0 h 3776859"/>
                  <a:gd name="connsiteX2-499" fmla="*/ 273845 w 273845"/>
                  <a:gd name="connsiteY2-500" fmla="*/ 3581399 h 3776859"/>
                  <a:gd name="connsiteX3-501" fmla="*/ 247651 w 273845"/>
                  <a:gd name="connsiteY3-502" fmla="*/ 3702843 h 3776859"/>
                  <a:gd name="connsiteX4-503" fmla="*/ 223839 w 273845"/>
                  <a:gd name="connsiteY4-504" fmla="*/ 3631404 h 3776859"/>
                  <a:gd name="connsiteX5-505" fmla="*/ 166689 w 273845"/>
                  <a:gd name="connsiteY5-506" fmla="*/ 3776661 h 3776859"/>
                  <a:gd name="connsiteX6-507" fmla="*/ 104776 w 273845"/>
                  <a:gd name="connsiteY6-508" fmla="*/ 3664743 h 3776859"/>
                  <a:gd name="connsiteX7-509" fmla="*/ 57151 w 273845"/>
                  <a:gd name="connsiteY7-510" fmla="*/ 3750467 h 3776859"/>
                  <a:gd name="connsiteX8-511" fmla="*/ 1 w 273845"/>
                  <a:gd name="connsiteY8-512" fmla="*/ 3609974 h 3776859"/>
                  <a:gd name="connsiteX9-513" fmla="*/ 0 w 273845"/>
                  <a:gd name="connsiteY9-514" fmla="*/ 0 h 3776859"/>
                  <a:gd name="connsiteX0-515" fmla="*/ 0 w 273845"/>
                  <a:gd name="connsiteY0-516" fmla="*/ 0 h 3776859"/>
                  <a:gd name="connsiteX1-517" fmla="*/ 272825 w 273845"/>
                  <a:gd name="connsiteY1-518" fmla="*/ 0 h 3776859"/>
                  <a:gd name="connsiteX2-519" fmla="*/ 273845 w 273845"/>
                  <a:gd name="connsiteY2-520" fmla="*/ 3581399 h 3776859"/>
                  <a:gd name="connsiteX3-521" fmla="*/ 252414 w 273845"/>
                  <a:gd name="connsiteY3-522" fmla="*/ 3702843 h 3776859"/>
                  <a:gd name="connsiteX4-523" fmla="*/ 223839 w 273845"/>
                  <a:gd name="connsiteY4-524" fmla="*/ 3631404 h 3776859"/>
                  <a:gd name="connsiteX5-525" fmla="*/ 166689 w 273845"/>
                  <a:gd name="connsiteY5-526" fmla="*/ 3776661 h 3776859"/>
                  <a:gd name="connsiteX6-527" fmla="*/ 104776 w 273845"/>
                  <a:gd name="connsiteY6-528" fmla="*/ 3664743 h 3776859"/>
                  <a:gd name="connsiteX7-529" fmla="*/ 57151 w 273845"/>
                  <a:gd name="connsiteY7-530" fmla="*/ 3750467 h 3776859"/>
                  <a:gd name="connsiteX8-531" fmla="*/ 1 w 273845"/>
                  <a:gd name="connsiteY8-532" fmla="*/ 3609974 h 3776859"/>
                  <a:gd name="connsiteX9-533" fmla="*/ 0 w 273845"/>
                  <a:gd name="connsiteY9-534" fmla="*/ 0 h 3776859"/>
                  <a:gd name="connsiteX0-535" fmla="*/ 0 w 273845"/>
                  <a:gd name="connsiteY0-536" fmla="*/ 0 h 3776859"/>
                  <a:gd name="connsiteX1-537" fmla="*/ 272825 w 273845"/>
                  <a:gd name="connsiteY1-538" fmla="*/ 0 h 3776859"/>
                  <a:gd name="connsiteX2-539" fmla="*/ 273845 w 273845"/>
                  <a:gd name="connsiteY2-540" fmla="*/ 3581399 h 3776859"/>
                  <a:gd name="connsiteX3-541" fmla="*/ 252414 w 273845"/>
                  <a:gd name="connsiteY3-542" fmla="*/ 3702843 h 3776859"/>
                  <a:gd name="connsiteX4-543" fmla="*/ 223839 w 273845"/>
                  <a:gd name="connsiteY4-544" fmla="*/ 3631404 h 3776859"/>
                  <a:gd name="connsiteX5-545" fmla="*/ 166689 w 273845"/>
                  <a:gd name="connsiteY5-546" fmla="*/ 3776661 h 3776859"/>
                  <a:gd name="connsiteX6-547" fmla="*/ 104776 w 273845"/>
                  <a:gd name="connsiteY6-548" fmla="*/ 3664743 h 3776859"/>
                  <a:gd name="connsiteX7-549" fmla="*/ 57151 w 273845"/>
                  <a:gd name="connsiteY7-550" fmla="*/ 3750467 h 3776859"/>
                  <a:gd name="connsiteX8-551" fmla="*/ 1 w 273845"/>
                  <a:gd name="connsiteY8-552" fmla="*/ 3609974 h 3776859"/>
                  <a:gd name="connsiteX9-553" fmla="*/ 0 w 273845"/>
                  <a:gd name="connsiteY9-554" fmla="*/ 0 h 3776859"/>
                  <a:gd name="connsiteX0-555" fmla="*/ 0 w 273845"/>
                  <a:gd name="connsiteY0-556" fmla="*/ 0 h 3776859"/>
                  <a:gd name="connsiteX1-557" fmla="*/ 272825 w 273845"/>
                  <a:gd name="connsiteY1-558" fmla="*/ 0 h 3776859"/>
                  <a:gd name="connsiteX2-559" fmla="*/ 273845 w 273845"/>
                  <a:gd name="connsiteY2-560" fmla="*/ 3581399 h 3776859"/>
                  <a:gd name="connsiteX3-561" fmla="*/ 245270 w 273845"/>
                  <a:gd name="connsiteY3-562" fmla="*/ 3702843 h 3776859"/>
                  <a:gd name="connsiteX4-563" fmla="*/ 223839 w 273845"/>
                  <a:gd name="connsiteY4-564" fmla="*/ 3631404 h 3776859"/>
                  <a:gd name="connsiteX5-565" fmla="*/ 166689 w 273845"/>
                  <a:gd name="connsiteY5-566" fmla="*/ 3776661 h 3776859"/>
                  <a:gd name="connsiteX6-567" fmla="*/ 104776 w 273845"/>
                  <a:gd name="connsiteY6-568" fmla="*/ 3664743 h 3776859"/>
                  <a:gd name="connsiteX7-569" fmla="*/ 57151 w 273845"/>
                  <a:gd name="connsiteY7-570" fmla="*/ 3750467 h 3776859"/>
                  <a:gd name="connsiteX8-571" fmla="*/ 1 w 273845"/>
                  <a:gd name="connsiteY8-572" fmla="*/ 3609974 h 3776859"/>
                  <a:gd name="connsiteX9-573" fmla="*/ 0 w 273845"/>
                  <a:gd name="connsiteY9-574" fmla="*/ 0 h 3776859"/>
                  <a:gd name="connsiteX0-575" fmla="*/ 0 w 273845"/>
                  <a:gd name="connsiteY0-576" fmla="*/ 0 h 3776859"/>
                  <a:gd name="connsiteX1-577" fmla="*/ 272825 w 273845"/>
                  <a:gd name="connsiteY1-578" fmla="*/ 0 h 3776859"/>
                  <a:gd name="connsiteX2-579" fmla="*/ 273845 w 273845"/>
                  <a:gd name="connsiteY2-580" fmla="*/ 3581399 h 3776859"/>
                  <a:gd name="connsiteX3-581" fmla="*/ 245270 w 273845"/>
                  <a:gd name="connsiteY3-582" fmla="*/ 3702843 h 3776859"/>
                  <a:gd name="connsiteX4-583" fmla="*/ 223839 w 273845"/>
                  <a:gd name="connsiteY4-584" fmla="*/ 3631404 h 3776859"/>
                  <a:gd name="connsiteX5-585" fmla="*/ 166689 w 273845"/>
                  <a:gd name="connsiteY5-586" fmla="*/ 3776661 h 3776859"/>
                  <a:gd name="connsiteX6-587" fmla="*/ 104776 w 273845"/>
                  <a:gd name="connsiteY6-588" fmla="*/ 3664743 h 3776859"/>
                  <a:gd name="connsiteX7-589" fmla="*/ 57151 w 273845"/>
                  <a:gd name="connsiteY7-590" fmla="*/ 3750467 h 3776859"/>
                  <a:gd name="connsiteX8-591" fmla="*/ 1 w 273845"/>
                  <a:gd name="connsiteY8-592" fmla="*/ 3609974 h 3776859"/>
                  <a:gd name="connsiteX9-593" fmla="*/ 0 w 273845"/>
                  <a:gd name="connsiteY9-594" fmla="*/ 0 h 3776859"/>
                  <a:gd name="connsiteX0-595" fmla="*/ 0 w 273845"/>
                  <a:gd name="connsiteY0-596" fmla="*/ 0 h 3776859"/>
                  <a:gd name="connsiteX1-597" fmla="*/ 272825 w 273845"/>
                  <a:gd name="connsiteY1-598" fmla="*/ 0 h 3776859"/>
                  <a:gd name="connsiteX2-599" fmla="*/ 273845 w 273845"/>
                  <a:gd name="connsiteY2-600" fmla="*/ 3581399 h 3776859"/>
                  <a:gd name="connsiteX3-601" fmla="*/ 245270 w 273845"/>
                  <a:gd name="connsiteY3-602" fmla="*/ 3702843 h 3776859"/>
                  <a:gd name="connsiteX4-603" fmla="*/ 223839 w 273845"/>
                  <a:gd name="connsiteY4-604" fmla="*/ 3631404 h 3776859"/>
                  <a:gd name="connsiteX5-605" fmla="*/ 166689 w 273845"/>
                  <a:gd name="connsiteY5-606" fmla="*/ 3776661 h 3776859"/>
                  <a:gd name="connsiteX6-607" fmla="*/ 104776 w 273845"/>
                  <a:gd name="connsiteY6-608" fmla="*/ 3664743 h 3776859"/>
                  <a:gd name="connsiteX7-609" fmla="*/ 57151 w 273845"/>
                  <a:gd name="connsiteY7-610" fmla="*/ 3750467 h 3776859"/>
                  <a:gd name="connsiteX8-611" fmla="*/ 1 w 273845"/>
                  <a:gd name="connsiteY8-612" fmla="*/ 3609974 h 3776859"/>
                  <a:gd name="connsiteX9-613" fmla="*/ 0 w 273845"/>
                  <a:gd name="connsiteY9-614" fmla="*/ 0 h 3776859"/>
                  <a:gd name="connsiteX0-615" fmla="*/ 0 w 273845"/>
                  <a:gd name="connsiteY0-616" fmla="*/ 0 h 3776859"/>
                  <a:gd name="connsiteX1-617" fmla="*/ 272825 w 273845"/>
                  <a:gd name="connsiteY1-618" fmla="*/ 0 h 3776859"/>
                  <a:gd name="connsiteX2-619" fmla="*/ 273845 w 273845"/>
                  <a:gd name="connsiteY2-620" fmla="*/ 3581399 h 3776859"/>
                  <a:gd name="connsiteX3-621" fmla="*/ 245270 w 273845"/>
                  <a:gd name="connsiteY3-622" fmla="*/ 3702843 h 3776859"/>
                  <a:gd name="connsiteX4-623" fmla="*/ 223839 w 273845"/>
                  <a:gd name="connsiteY4-624" fmla="*/ 3631404 h 3776859"/>
                  <a:gd name="connsiteX5-625" fmla="*/ 166689 w 273845"/>
                  <a:gd name="connsiteY5-626" fmla="*/ 3776661 h 3776859"/>
                  <a:gd name="connsiteX6-627" fmla="*/ 104776 w 273845"/>
                  <a:gd name="connsiteY6-628" fmla="*/ 3664743 h 3776859"/>
                  <a:gd name="connsiteX7-629" fmla="*/ 57151 w 273845"/>
                  <a:gd name="connsiteY7-630" fmla="*/ 3750467 h 3776859"/>
                  <a:gd name="connsiteX8-631" fmla="*/ 1 w 273845"/>
                  <a:gd name="connsiteY8-632" fmla="*/ 3609974 h 3776859"/>
                  <a:gd name="connsiteX9-633" fmla="*/ 0 w 273845"/>
                  <a:gd name="connsiteY9-634" fmla="*/ 0 h 3776859"/>
                  <a:gd name="connsiteX0-635" fmla="*/ 0 w 273845"/>
                  <a:gd name="connsiteY0-636" fmla="*/ 0 h 3776859"/>
                  <a:gd name="connsiteX1-637" fmla="*/ 272825 w 273845"/>
                  <a:gd name="connsiteY1-638" fmla="*/ 0 h 3776859"/>
                  <a:gd name="connsiteX2-639" fmla="*/ 273845 w 273845"/>
                  <a:gd name="connsiteY2-640" fmla="*/ 3581399 h 3776859"/>
                  <a:gd name="connsiteX3-641" fmla="*/ 245270 w 273845"/>
                  <a:gd name="connsiteY3-642" fmla="*/ 3702843 h 3776859"/>
                  <a:gd name="connsiteX4-643" fmla="*/ 223839 w 273845"/>
                  <a:gd name="connsiteY4-644" fmla="*/ 3631404 h 3776859"/>
                  <a:gd name="connsiteX5-645" fmla="*/ 166689 w 273845"/>
                  <a:gd name="connsiteY5-646" fmla="*/ 3776661 h 3776859"/>
                  <a:gd name="connsiteX6-647" fmla="*/ 104776 w 273845"/>
                  <a:gd name="connsiteY6-648" fmla="*/ 3664743 h 3776859"/>
                  <a:gd name="connsiteX7-649" fmla="*/ 57151 w 273845"/>
                  <a:gd name="connsiteY7-650" fmla="*/ 3750467 h 3776859"/>
                  <a:gd name="connsiteX8-651" fmla="*/ 1 w 273845"/>
                  <a:gd name="connsiteY8-652" fmla="*/ 3609974 h 3776859"/>
                  <a:gd name="connsiteX9-653" fmla="*/ 0 w 273845"/>
                  <a:gd name="connsiteY9-654" fmla="*/ 0 h 3776859"/>
                  <a:gd name="connsiteX0-655" fmla="*/ 0 w 273845"/>
                  <a:gd name="connsiteY0-656" fmla="*/ 0 h 3776859"/>
                  <a:gd name="connsiteX1-657" fmla="*/ 272825 w 273845"/>
                  <a:gd name="connsiteY1-658" fmla="*/ 0 h 3776859"/>
                  <a:gd name="connsiteX2-659" fmla="*/ 273845 w 273845"/>
                  <a:gd name="connsiteY2-660" fmla="*/ 3581399 h 3776859"/>
                  <a:gd name="connsiteX3-661" fmla="*/ 245270 w 273845"/>
                  <a:gd name="connsiteY3-662" fmla="*/ 3702843 h 3776859"/>
                  <a:gd name="connsiteX4-663" fmla="*/ 223839 w 273845"/>
                  <a:gd name="connsiteY4-664" fmla="*/ 3631404 h 3776859"/>
                  <a:gd name="connsiteX5-665" fmla="*/ 166689 w 273845"/>
                  <a:gd name="connsiteY5-666" fmla="*/ 3776661 h 3776859"/>
                  <a:gd name="connsiteX6-667" fmla="*/ 104776 w 273845"/>
                  <a:gd name="connsiteY6-668" fmla="*/ 3664743 h 3776859"/>
                  <a:gd name="connsiteX7-669" fmla="*/ 57151 w 273845"/>
                  <a:gd name="connsiteY7-670" fmla="*/ 3750467 h 3776859"/>
                  <a:gd name="connsiteX8-671" fmla="*/ 1 w 273845"/>
                  <a:gd name="connsiteY8-672" fmla="*/ 3609974 h 3776859"/>
                  <a:gd name="connsiteX9-673" fmla="*/ 0 w 273845"/>
                  <a:gd name="connsiteY9-674" fmla="*/ 0 h 3776859"/>
                  <a:gd name="connsiteX0-675" fmla="*/ 0 w 273845"/>
                  <a:gd name="connsiteY0-676" fmla="*/ 0 h 3776859"/>
                  <a:gd name="connsiteX1-677" fmla="*/ 272825 w 273845"/>
                  <a:gd name="connsiteY1-678" fmla="*/ 0 h 3776859"/>
                  <a:gd name="connsiteX2-679" fmla="*/ 273845 w 273845"/>
                  <a:gd name="connsiteY2-680" fmla="*/ 3581399 h 3776859"/>
                  <a:gd name="connsiteX3-681" fmla="*/ 245270 w 273845"/>
                  <a:gd name="connsiteY3-682" fmla="*/ 3702843 h 3776859"/>
                  <a:gd name="connsiteX4-683" fmla="*/ 223839 w 273845"/>
                  <a:gd name="connsiteY4-684" fmla="*/ 3631404 h 3776859"/>
                  <a:gd name="connsiteX5-685" fmla="*/ 166689 w 273845"/>
                  <a:gd name="connsiteY5-686" fmla="*/ 3776661 h 3776859"/>
                  <a:gd name="connsiteX6-687" fmla="*/ 104776 w 273845"/>
                  <a:gd name="connsiteY6-688" fmla="*/ 3664743 h 3776859"/>
                  <a:gd name="connsiteX7-689" fmla="*/ 57151 w 273845"/>
                  <a:gd name="connsiteY7-690" fmla="*/ 3750467 h 3776859"/>
                  <a:gd name="connsiteX8-691" fmla="*/ 1 w 273845"/>
                  <a:gd name="connsiteY8-692" fmla="*/ 3609974 h 3776859"/>
                  <a:gd name="connsiteX9-693" fmla="*/ 0 w 273845"/>
                  <a:gd name="connsiteY9-694" fmla="*/ 0 h 3776859"/>
                  <a:gd name="connsiteX0-695" fmla="*/ 0 w 273845"/>
                  <a:gd name="connsiteY0-696" fmla="*/ 0 h 3776859"/>
                  <a:gd name="connsiteX1-697" fmla="*/ 272825 w 273845"/>
                  <a:gd name="connsiteY1-698" fmla="*/ 0 h 3776859"/>
                  <a:gd name="connsiteX2-699" fmla="*/ 273845 w 273845"/>
                  <a:gd name="connsiteY2-700" fmla="*/ 3581399 h 3776859"/>
                  <a:gd name="connsiteX3-701" fmla="*/ 245270 w 273845"/>
                  <a:gd name="connsiteY3-702" fmla="*/ 3702843 h 3776859"/>
                  <a:gd name="connsiteX4-703" fmla="*/ 223839 w 273845"/>
                  <a:gd name="connsiteY4-704" fmla="*/ 3631404 h 3776859"/>
                  <a:gd name="connsiteX5-705" fmla="*/ 166689 w 273845"/>
                  <a:gd name="connsiteY5-706" fmla="*/ 3776661 h 3776859"/>
                  <a:gd name="connsiteX6-707" fmla="*/ 104776 w 273845"/>
                  <a:gd name="connsiteY6-708" fmla="*/ 3664743 h 3776859"/>
                  <a:gd name="connsiteX7-709" fmla="*/ 57151 w 273845"/>
                  <a:gd name="connsiteY7-710" fmla="*/ 3750467 h 3776859"/>
                  <a:gd name="connsiteX8-711" fmla="*/ 1 w 273845"/>
                  <a:gd name="connsiteY8-712" fmla="*/ 3609974 h 3776859"/>
                  <a:gd name="connsiteX9-713" fmla="*/ 0 w 273845"/>
                  <a:gd name="connsiteY9-714" fmla="*/ 0 h 37768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-35" y="connsiteY6-36"/>
                  </a:cxn>
                  <a:cxn ang="0">
                    <a:pos x="connsiteX7-51" y="connsiteY7-52"/>
                  </a:cxn>
                  <a:cxn ang="0">
                    <a:pos x="connsiteX8-69" y="connsiteY8-70"/>
                  </a:cxn>
                  <a:cxn ang="0">
                    <a:pos x="connsiteX9-89" y="connsiteY9-90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rgbClr val="0070C0"/>
                  </a:gs>
                  <a:gs pos="53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Pentagon 10"/>
            <p:cNvSpPr/>
            <p:nvPr/>
          </p:nvSpPr>
          <p:spPr>
            <a:xfrm>
              <a:off x="1912969" y="4138811"/>
              <a:ext cx="2562327" cy="984525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59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12372" y="4125020"/>
              <a:ext cx="2761036" cy="904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   </a:t>
              </a:r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方案</a:t>
              </a:r>
              <a:endParaRPr lang="zh-CN" altLang="en-US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3565" y="4545330"/>
            <a:ext cx="1802765" cy="808355"/>
            <a:chOff x="597" y="7060"/>
            <a:chExt cx="4586" cy="1162"/>
          </a:xfrm>
        </p:grpSpPr>
        <p:sp>
          <p:nvSpPr>
            <p:cNvPr id="20" name="Pentagon 10"/>
            <p:cNvSpPr/>
            <p:nvPr/>
          </p:nvSpPr>
          <p:spPr>
            <a:xfrm>
              <a:off x="597" y="7125"/>
              <a:ext cx="4586" cy="1097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80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38"/>
            <p:cNvSpPr/>
            <p:nvPr/>
          </p:nvSpPr>
          <p:spPr>
            <a:xfrm>
              <a:off x="760" y="7060"/>
              <a:ext cx="4296" cy="1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GB" sz="3600" b="1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Arial" panose="020B0604020202020204" pitchFamily="34" charset="0"/>
                </a:rPr>
                <a:t>痛点 </a:t>
              </a:r>
              <a:endParaRPr lang="zh-CN" altLang="en-GB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行业关注点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27985" y="1983105"/>
            <a:ext cx="1235583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痛点二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：</a:t>
            </a:r>
            <a:r>
              <a:rPr lang="zh-CN" altLang="en-US" sz="3900">
                <a:sym typeface="+mn-ea"/>
              </a:rPr>
              <a:t>门店规模大，收银速度慢；单据操作、库存查询、报表查询……等业务应用慢/卡的问题。</a:t>
            </a:r>
            <a:endParaRPr lang="zh-CN" altLang="en-US" sz="396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27985" y="3929380"/>
            <a:ext cx="13175615" cy="4858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--&gt;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传输技术</a:t>
            </a:r>
            <a:endParaRPr lang="zh-CN" altLang="en-US" sz="39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采用最新的</a:t>
            </a:r>
            <a:r>
              <a:rPr lang="en-US" altLang="zh-CN" sz="3600">
                <a:sym typeface="+mn-ea"/>
              </a:rPr>
              <a:t>wcf</a:t>
            </a:r>
            <a:r>
              <a:rPr lang="zh-CN" altLang="en-US" sz="3600">
                <a:sym typeface="+mn-ea"/>
              </a:rPr>
              <a:t>传输模式，减少门店访问服务器频次，提供收银速度。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分布式数据库，减轻总部服务器压力（加盟总部独立的数据库）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可部署云端服务器</a:t>
            </a:r>
            <a:endParaRPr lang="zh-CN" altLang="en-US" sz="3600">
              <a:sym typeface="+mn-ea"/>
            </a:endParaRPr>
          </a:p>
          <a:p>
            <a:pPr marL="0" indent="0">
              <a:lnSpc>
                <a:spcPct val="150000"/>
              </a:lnSpc>
              <a:buFont typeface="+mj-lt"/>
              <a:buNone/>
            </a:pPr>
            <a:endParaRPr lang="en-US" altLang="zh-CN" sz="360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577215" y="3500120"/>
            <a:ext cx="2497455" cy="4299585"/>
            <a:chOff x="1912372" y="1458758"/>
            <a:chExt cx="2761036" cy="5187394"/>
          </a:xfrm>
        </p:grpSpPr>
        <p:grpSp>
          <p:nvGrpSpPr>
            <p:cNvPr id="7" name="Group 4"/>
            <p:cNvGrpSpPr/>
            <p:nvPr/>
          </p:nvGrpSpPr>
          <p:grpSpPr>
            <a:xfrm>
              <a:off x="1972257" y="1458758"/>
              <a:ext cx="292102" cy="5187394"/>
              <a:chOff x="1374773" y="1213680"/>
              <a:chExt cx="274321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-1" fmla="*/ 0 w 226544"/>
                  <a:gd name="connsiteY0-2" fmla="*/ 35306 h 70612"/>
                  <a:gd name="connsiteX1-3" fmla="*/ 27685 w 226544"/>
                  <a:gd name="connsiteY1-4" fmla="*/ 0 h 70612"/>
                  <a:gd name="connsiteX2-5" fmla="*/ 226544 w 226544"/>
                  <a:gd name="connsiteY2-6" fmla="*/ 35306 h 70612"/>
                  <a:gd name="connsiteX3-7" fmla="*/ 27685 w 226544"/>
                  <a:gd name="connsiteY3-8" fmla="*/ 70612 h 70612"/>
                  <a:gd name="connsiteX4" fmla="*/ 0 w 226544"/>
                  <a:gd name="connsiteY4" fmla="*/ 35306 h 70612"/>
                  <a:gd name="connsiteX0-9" fmla="*/ 0 w 226544"/>
                  <a:gd name="connsiteY0-10" fmla="*/ 35306 h 70612"/>
                  <a:gd name="connsiteX1-11" fmla="*/ 27685 w 226544"/>
                  <a:gd name="connsiteY1-12" fmla="*/ 0 h 70612"/>
                  <a:gd name="connsiteX2-13" fmla="*/ 226544 w 226544"/>
                  <a:gd name="connsiteY2-14" fmla="*/ 35306 h 70612"/>
                  <a:gd name="connsiteX3-15" fmla="*/ 27685 w 226544"/>
                  <a:gd name="connsiteY3-16" fmla="*/ 70612 h 70612"/>
                  <a:gd name="connsiteX4-17" fmla="*/ 0 w 226544"/>
                  <a:gd name="connsiteY4-18" fmla="*/ 35306 h 70612"/>
                  <a:gd name="connsiteX0-19" fmla="*/ 0 w 226544"/>
                  <a:gd name="connsiteY0-20" fmla="*/ 35306 h 70612"/>
                  <a:gd name="connsiteX1-21" fmla="*/ 27685 w 226544"/>
                  <a:gd name="connsiteY1-22" fmla="*/ 0 h 70612"/>
                  <a:gd name="connsiteX2-23" fmla="*/ 226544 w 226544"/>
                  <a:gd name="connsiteY2-24" fmla="*/ 35306 h 70612"/>
                  <a:gd name="connsiteX3-25" fmla="*/ 27685 w 226544"/>
                  <a:gd name="connsiteY3-26" fmla="*/ 70612 h 70612"/>
                  <a:gd name="connsiteX4-27" fmla="*/ 0 w 226544"/>
                  <a:gd name="connsiteY4-28" fmla="*/ 35306 h 70612"/>
                  <a:gd name="connsiteX0-29" fmla="*/ 0 w 226544"/>
                  <a:gd name="connsiteY0-30" fmla="*/ 35306 h 70612"/>
                  <a:gd name="connsiteX1-31" fmla="*/ 27685 w 226544"/>
                  <a:gd name="connsiteY1-32" fmla="*/ 0 h 70612"/>
                  <a:gd name="connsiteX2-33" fmla="*/ 226544 w 226544"/>
                  <a:gd name="connsiteY2-34" fmla="*/ 35306 h 70612"/>
                  <a:gd name="connsiteX3-35" fmla="*/ 27685 w 226544"/>
                  <a:gd name="connsiteY3-36" fmla="*/ 70612 h 70612"/>
                  <a:gd name="connsiteX4-37" fmla="*/ 0 w 226544"/>
                  <a:gd name="connsiteY4-38" fmla="*/ 35306 h 70612"/>
                  <a:gd name="connsiteX0-39" fmla="*/ 0 w 226544"/>
                  <a:gd name="connsiteY0-40" fmla="*/ 35306 h 70612"/>
                  <a:gd name="connsiteX1-41" fmla="*/ 27685 w 226544"/>
                  <a:gd name="connsiteY1-42" fmla="*/ 0 h 70612"/>
                  <a:gd name="connsiteX2-43" fmla="*/ 226544 w 226544"/>
                  <a:gd name="connsiteY2-44" fmla="*/ 35306 h 70612"/>
                  <a:gd name="connsiteX3-45" fmla="*/ 27685 w 226544"/>
                  <a:gd name="connsiteY3-46" fmla="*/ 70612 h 70612"/>
                  <a:gd name="connsiteX4-47" fmla="*/ 0 w 226544"/>
                  <a:gd name="connsiteY4-48" fmla="*/ 35306 h 70612"/>
                  <a:gd name="connsiteX0-49" fmla="*/ 0 w 226544"/>
                  <a:gd name="connsiteY0-50" fmla="*/ 35306 h 70612"/>
                  <a:gd name="connsiteX1-51" fmla="*/ 27685 w 226544"/>
                  <a:gd name="connsiteY1-52" fmla="*/ 0 h 70612"/>
                  <a:gd name="connsiteX2-53" fmla="*/ 226544 w 226544"/>
                  <a:gd name="connsiteY2-54" fmla="*/ 35306 h 70612"/>
                  <a:gd name="connsiteX3-55" fmla="*/ 27685 w 226544"/>
                  <a:gd name="connsiteY3-56" fmla="*/ 70612 h 70612"/>
                  <a:gd name="connsiteX4-57" fmla="*/ 0 w 226544"/>
                  <a:gd name="connsiteY4-58" fmla="*/ 35306 h 70612"/>
                  <a:gd name="connsiteX0-59" fmla="*/ 0 w 226544"/>
                  <a:gd name="connsiteY0-60" fmla="*/ 35306 h 70612"/>
                  <a:gd name="connsiteX1-61" fmla="*/ 27685 w 226544"/>
                  <a:gd name="connsiteY1-62" fmla="*/ 0 h 70612"/>
                  <a:gd name="connsiteX2-63" fmla="*/ 226544 w 226544"/>
                  <a:gd name="connsiteY2-64" fmla="*/ 35306 h 70612"/>
                  <a:gd name="connsiteX3-65" fmla="*/ 27685 w 226544"/>
                  <a:gd name="connsiteY3-66" fmla="*/ 70612 h 70612"/>
                  <a:gd name="connsiteX4-67" fmla="*/ 0 w 226544"/>
                  <a:gd name="connsiteY4-68" fmla="*/ 35306 h 70612"/>
                  <a:gd name="connsiteX0-69" fmla="*/ 0 w 226544"/>
                  <a:gd name="connsiteY0-70" fmla="*/ 35306 h 70612"/>
                  <a:gd name="connsiteX1-71" fmla="*/ 27685 w 226544"/>
                  <a:gd name="connsiteY1-72" fmla="*/ 0 h 70612"/>
                  <a:gd name="connsiteX2-73" fmla="*/ 226544 w 226544"/>
                  <a:gd name="connsiteY2-74" fmla="*/ 35306 h 70612"/>
                  <a:gd name="connsiteX3-75" fmla="*/ 27685 w 226544"/>
                  <a:gd name="connsiteY3-76" fmla="*/ 70612 h 70612"/>
                  <a:gd name="connsiteX4-77" fmla="*/ 0 w 226544"/>
                  <a:gd name="connsiteY4-78" fmla="*/ 35306 h 70612"/>
                  <a:gd name="connsiteX0-79" fmla="*/ 0 w 226544"/>
                  <a:gd name="connsiteY0-80" fmla="*/ 35306 h 70612"/>
                  <a:gd name="connsiteX1-81" fmla="*/ 27685 w 226544"/>
                  <a:gd name="connsiteY1-82" fmla="*/ 0 h 70612"/>
                  <a:gd name="connsiteX2-83" fmla="*/ 226544 w 226544"/>
                  <a:gd name="connsiteY2-84" fmla="*/ 35306 h 70612"/>
                  <a:gd name="connsiteX3-85" fmla="*/ 27685 w 226544"/>
                  <a:gd name="connsiteY3-86" fmla="*/ 70612 h 70612"/>
                  <a:gd name="connsiteX4-87" fmla="*/ 0 w 226544"/>
                  <a:gd name="connsiteY4-88" fmla="*/ 35306 h 706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-1" fmla="*/ 0 w 272825"/>
                  <a:gd name="connsiteY0-2" fmla="*/ 0 h 3776662"/>
                  <a:gd name="connsiteX1-3" fmla="*/ 272825 w 272825"/>
                  <a:gd name="connsiteY1-4" fmla="*/ 0 h 3776662"/>
                  <a:gd name="connsiteX2-5" fmla="*/ 272825 w 272825"/>
                  <a:gd name="connsiteY2-6" fmla="*/ 3776662 h 3776662"/>
                  <a:gd name="connsiteX3-7" fmla="*/ 0 w 272825"/>
                  <a:gd name="connsiteY3-8" fmla="*/ 3776662 h 3776662"/>
                  <a:gd name="connsiteX4-9" fmla="*/ 1 w 272825"/>
                  <a:gd name="connsiteY4-10" fmla="*/ 3609974 h 3776662"/>
                  <a:gd name="connsiteX5" fmla="*/ 0 w 272825"/>
                  <a:gd name="connsiteY5" fmla="*/ 0 h 3776662"/>
                  <a:gd name="connsiteX0-11" fmla="*/ 0 w 272825"/>
                  <a:gd name="connsiteY0-12" fmla="*/ 0 h 3776662"/>
                  <a:gd name="connsiteX1-13" fmla="*/ 272825 w 272825"/>
                  <a:gd name="connsiteY1-14" fmla="*/ 0 h 3776662"/>
                  <a:gd name="connsiteX2-15" fmla="*/ 272825 w 272825"/>
                  <a:gd name="connsiteY2-16" fmla="*/ 3776662 h 3776662"/>
                  <a:gd name="connsiteX3-17" fmla="*/ 57151 w 272825"/>
                  <a:gd name="connsiteY3-18" fmla="*/ 3776661 h 3776662"/>
                  <a:gd name="connsiteX4-19" fmla="*/ 0 w 272825"/>
                  <a:gd name="connsiteY4-20" fmla="*/ 3776662 h 3776662"/>
                  <a:gd name="connsiteX5-21" fmla="*/ 1 w 272825"/>
                  <a:gd name="connsiteY5-22" fmla="*/ 3609974 h 3776662"/>
                  <a:gd name="connsiteX6" fmla="*/ 0 w 272825"/>
                  <a:gd name="connsiteY6" fmla="*/ 0 h 3776662"/>
                  <a:gd name="connsiteX0-23" fmla="*/ 0 w 272825"/>
                  <a:gd name="connsiteY0-24" fmla="*/ 0 h 3776662"/>
                  <a:gd name="connsiteX1-25" fmla="*/ 272825 w 272825"/>
                  <a:gd name="connsiteY1-26" fmla="*/ 0 h 3776662"/>
                  <a:gd name="connsiteX2-27" fmla="*/ 272825 w 272825"/>
                  <a:gd name="connsiteY2-28" fmla="*/ 3776662 h 3776662"/>
                  <a:gd name="connsiteX3-29" fmla="*/ 166689 w 272825"/>
                  <a:gd name="connsiteY3-30" fmla="*/ 3776661 h 3776662"/>
                  <a:gd name="connsiteX4-31" fmla="*/ 57151 w 272825"/>
                  <a:gd name="connsiteY4-32" fmla="*/ 3776661 h 3776662"/>
                  <a:gd name="connsiteX5-33" fmla="*/ 0 w 272825"/>
                  <a:gd name="connsiteY5-34" fmla="*/ 3776662 h 3776662"/>
                  <a:gd name="connsiteX6-35" fmla="*/ 1 w 272825"/>
                  <a:gd name="connsiteY6-36" fmla="*/ 3609974 h 3776662"/>
                  <a:gd name="connsiteX7" fmla="*/ 0 w 272825"/>
                  <a:gd name="connsiteY7" fmla="*/ 0 h 3776662"/>
                  <a:gd name="connsiteX0-37" fmla="*/ 0 w 272825"/>
                  <a:gd name="connsiteY0-38" fmla="*/ 0 h 3776662"/>
                  <a:gd name="connsiteX1-39" fmla="*/ 272825 w 272825"/>
                  <a:gd name="connsiteY1-40" fmla="*/ 0 h 3776662"/>
                  <a:gd name="connsiteX2-41" fmla="*/ 272825 w 272825"/>
                  <a:gd name="connsiteY2-42" fmla="*/ 3776662 h 3776662"/>
                  <a:gd name="connsiteX3-43" fmla="*/ 166689 w 272825"/>
                  <a:gd name="connsiteY3-44" fmla="*/ 3776661 h 3776662"/>
                  <a:gd name="connsiteX4-45" fmla="*/ 107157 w 272825"/>
                  <a:gd name="connsiteY4-46" fmla="*/ 3774280 h 3776662"/>
                  <a:gd name="connsiteX5-47" fmla="*/ 57151 w 272825"/>
                  <a:gd name="connsiteY5-48" fmla="*/ 3776661 h 3776662"/>
                  <a:gd name="connsiteX6-49" fmla="*/ 0 w 272825"/>
                  <a:gd name="connsiteY6-50" fmla="*/ 3776662 h 3776662"/>
                  <a:gd name="connsiteX7-51" fmla="*/ 1 w 272825"/>
                  <a:gd name="connsiteY7-52" fmla="*/ 3609974 h 3776662"/>
                  <a:gd name="connsiteX8" fmla="*/ 0 w 272825"/>
                  <a:gd name="connsiteY8" fmla="*/ 0 h 3776662"/>
                  <a:gd name="connsiteX0-53" fmla="*/ 0 w 272825"/>
                  <a:gd name="connsiteY0-54" fmla="*/ 0 h 3776662"/>
                  <a:gd name="connsiteX1-55" fmla="*/ 272825 w 272825"/>
                  <a:gd name="connsiteY1-56" fmla="*/ 0 h 3776662"/>
                  <a:gd name="connsiteX2-57" fmla="*/ 272825 w 272825"/>
                  <a:gd name="connsiteY2-58" fmla="*/ 3776662 h 3776662"/>
                  <a:gd name="connsiteX3-59" fmla="*/ 221457 w 272825"/>
                  <a:gd name="connsiteY3-60" fmla="*/ 3774280 h 3776662"/>
                  <a:gd name="connsiteX4-61" fmla="*/ 166689 w 272825"/>
                  <a:gd name="connsiteY4-62" fmla="*/ 3776661 h 3776662"/>
                  <a:gd name="connsiteX5-63" fmla="*/ 107157 w 272825"/>
                  <a:gd name="connsiteY5-64" fmla="*/ 3774280 h 3776662"/>
                  <a:gd name="connsiteX6-65" fmla="*/ 57151 w 272825"/>
                  <a:gd name="connsiteY6-66" fmla="*/ 3776661 h 3776662"/>
                  <a:gd name="connsiteX7-67" fmla="*/ 0 w 272825"/>
                  <a:gd name="connsiteY7-68" fmla="*/ 3776662 h 3776662"/>
                  <a:gd name="connsiteX8-69" fmla="*/ 1 w 272825"/>
                  <a:gd name="connsiteY8-70" fmla="*/ 3609974 h 3776662"/>
                  <a:gd name="connsiteX9" fmla="*/ 0 w 272825"/>
                  <a:gd name="connsiteY9" fmla="*/ 0 h 3776662"/>
                  <a:gd name="connsiteX0-71" fmla="*/ 0 w 272825"/>
                  <a:gd name="connsiteY0-72" fmla="*/ 0 h 3776662"/>
                  <a:gd name="connsiteX1-73" fmla="*/ 272825 w 272825"/>
                  <a:gd name="connsiteY1-74" fmla="*/ 0 h 3776662"/>
                  <a:gd name="connsiteX2-75" fmla="*/ 272825 w 272825"/>
                  <a:gd name="connsiteY2-76" fmla="*/ 3776662 h 3776662"/>
                  <a:gd name="connsiteX3-77" fmla="*/ 252414 w 272825"/>
                  <a:gd name="connsiteY3-78" fmla="*/ 3776661 h 3776662"/>
                  <a:gd name="connsiteX4-79" fmla="*/ 221457 w 272825"/>
                  <a:gd name="connsiteY4-80" fmla="*/ 3774280 h 3776662"/>
                  <a:gd name="connsiteX5-81" fmla="*/ 166689 w 272825"/>
                  <a:gd name="connsiteY5-82" fmla="*/ 3776661 h 3776662"/>
                  <a:gd name="connsiteX6-83" fmla="*/ 107157 w 272825"/>
                  <a:gd name="connsiteY6-84" fmla="*/ 3774280 h 3776662"/>
                  <a:gd name="connsiteX7-85" fmla="*/ 57151 w 272825"/>
                  <a:gd name="connsiteY7-86" fmla="*/ 3776661 h 3776662"/>
                  <a:gd name="connsiteX8-87" fmla="*/ 0 w 272825"/>
                  <a:gd name="connsiteY8-88" fmla="*/ 3776662 h 3776662"/>
                  <a:gd name="connsiteX9-89" fmla="*/ 1 w 272825"/>
                  <a:gd name="connsiteY9-90" fmla="*/ 3609974 h 3776662"/>
                  <a:gd name="connsiteX10" fmla="*/ 0 w 272825"/>
                  <a:gd name="connsiteY10" fmla="*/ 0 h 3776662"/>
                  <a:gd name="connsiteX0-91" fmla="*/ 0 w 273845"/>
                  <a:gd name="connsiteY0-92" fmla="*/ 0 h 3776662"/>
                  <a:gd name="connsiteX1-93" fmla="*/ 272825 w 273845"/>
                  <a:gd name="connsiteY1-94" fmla="*/ 0 h 3776662"/>
                  <a:gd name="connsiteX2-95" fmla="*/ 273845 w 273845"/>
                  <a:gd name="connsiteY2-96" fmla="*/ 3581399 h 3776662"/>
                  <a:gd name="connsiteX3-97" fmla="*/ 272825 w 273845"/>
                  <a:gd name="connsiteY3-98" fmla="*/ 3776662 h 3776662"/>
                  <a:gd name="connsiteX4-99" fmla="*/ 252414 w 273845"/>
                  <a:gd name="connsiteY4-100" fmla="*/ 3776661 h 3776662"/>
                  <a:gd name="connsiteX5-101" fmla="*/ 221457 w 273845"/>
                  <a:gd name="connsiteY5-102" fmla="*/ 3774280 h 3776662"/>
                  <a:gd name="connsiteX6-103" fmla="*/ 166689 w 273845"/>
                  <a:gd name="connsiteY6-104" fmla="*/ 3776661 h 3776662"/>
                  <a:gd name="connsiteX7-105" fmla="*/ 107157 w 273845"/>
                  <a:gd name="connsiteY7-106" fmla="*/ 3774280 h 3776662"/>
                  <a:gd name="connsiteX8-107" fmla="*/ 57151 w 273845"/>
                  <a:gd name="connsiteY8-108" fmla="*/ 3776661 h 3776662"/>
                  <a:gd name="connsiteX9-109" fmla="*/ 0 w 273845"/>
                  <a:gd name="connsiteY9-110" fmla="*/ 3776662 h 3776662"/>
                  <a:gd name="connsiteX10-111" fmla="*/ 1 w 273845"/>
                  <a:gd name="connsiteY10-112" fmla="*/ 3609974 h 3776662"/>
                  <a:gd name="connsiteX11" fmla="*/ 0 w 273845"/>
                  <a:gd name="connsiteY11" fmla="*/ 0 h 3776662"/>
                  <a:gd name="connsiteX0-113" fmla="*/ 0 w 273845"/>
                  <a:gd name="connsiteY0-114" fmla="*/ 0 h 3776662"/>
                  <a:gd name="connsiteX1-115" fmla="*/ 272825 w 273845"/>
                  <a:gd name="connsiteY1-116" fmla="*/ 0 h 3776662"/>
                  <a:gd name="connsiteX2-117" fmla="*/ 273845 w 273845"/>
                  <a:gd name="connsiteY2-118" fmla="*/ 3581399 h 3776662"/>
                  <a:gd name="connsiteX3-119" fmla="*/ 252414 w 273845"/>
                  <a:gd name="connsiteY3-120" fmla="*/ 3776661 h 3776662"/>
                  <a:gd name="connsiteX4-121" fmla="*/ 221457 w 273845"/>
                  <a:gd name="connsiteY4-122" fmla="*/ 3774280 h 3776662"/>
                  <a:gd name="connsiteX5-123" fmla="*/ 166689 w 273845"/>
                  <a:gd name="connsiteY5-124" fmla="*/ 3776661 h 3776662"/>
                  <a:gd name="connsiteX6-125" fmla="*/ 107157 w 273845"/>
                  <a:gd name="connsiteY6-126" fmla="*/ 3774280 h 3776662"/>
                  <a:gd name="connsiteX7-127" fmla="*/ 57151 w 273845"/>
                  <a:gd name="connsiteY7-128" fmla="*/ 3776661 h 3776662"/>
                  <a:gd name="connsiteX8-129" fmla="*/ 0 w 273845"/>
                  <a:gd name="connsiteY8-130" fmla="*/ 3776662 h 3776662"/>
                  <a:gd name="connsiteX9-131" fmla="*/ 1 w 273845"/>
                  <a:gd name="connsiteY9-132" fmla="*/ 3609974 h 3776662"/>
                  <a:gd name="connsiteX10-133" fmla="*/ 0 w 273845"/>
                  <a:gd name="connsiteY10-134" fmla="*/ 0 h 3776662"/>
                  <a:gd name="connsiteX0-135" fmla="*/ 0 w 273845"/>
                  <a:gd name="connsiteY0-136" fmla="*/ 0 h 3776661"/>
                  <a:gd name="connsiteX1-137" fmla="*/ 272825 w 273845"/>
                  <a:gd name="connsiteY1-138" fmla="*/ 0 h 3776661"/>
                  <a:gd name="connsiteX2-139" fmla="*/ 273845 w 273845"/>
                  <a:gd name="connsiteY2-140" fmla="*/ 3581399 h 3776661"/>
                  <a:gd name="connsiteX3-141" fmla="*/ 252414 w 273845"/>
                  <a:gd name="connsiteY3-142" fmla="*/ 3776661 h 3776661"/>
                  <a:gd name="connsiteX4-143" fmla="*/ 221457 w 273845"/>
                  <a:gd name="connsiteY4-144" fmla="*/ 3774280 h 3776661"/>
                  <a:gd name="connsiteX5-145" fmla="*/ 166689 w 273845"/>
                  <a:gd name="connsiteY5-146" fmla="*/ 3776661 h 3776661"/>
                  <a:gd name="connsiteX6-147" fmla="*/ 107157 w 273845"/>
                  <a:gd name="connsiteY6-148" fmla="*/ 3774280 h 3776661"/>
                  <a:gd name="connsiteX7-149" fmla="*/ 57151 w 273845"/>
                  <a:gd name="connsiteY7-150" fmla="*/ 3776661 h 3776661"/>
                  <a:gd name="connsiteX8-151" fmla="*/ 1 w 273845"/>
                  <a:gd name="connsiteY8-152" fmla="*/ 3609974 h 3776661"/>
                  <a:gd name="connsiteX9-153" fmla="*/ 0 w 273845"/>
                  <a:gd name="connsiteY9-154" fmla="*/ 0 h 3776661"/>
                  <a:gd name="connsiteX0-155" fmla="*/ 0 w 273845"/>
                  <a:gd name="connsiteY0-156" fmla="*/ 0 h 3776661"/>
                  <a:gd name="connsiteX1-157" fmla="*/ 272825 w 273845"/>
                  <a:gd name="connsiteY1-158" fmla="*/ 0 h 3776661"/>
                  <a:gd name="connsiteX2-159" fmla="*/ 273845 w 273845"/>
                  <a:gd name="connsiteY2-160" fmla="*/ 3581399 h 3776661"/>
                  <a:gd name="connsiteX3-161" fmla="*/ 252414 w 273845"/>
                  <a:gd name="connsiteY3-162" fmla="*/ 3776661 h 3776661"/>
                  <a:gd name="connsiteX4-163" fmla="*/ 221457 w 273845"/>
                  <a:gd name="connsiteY4-164" fmla="*/ 3774280 h 3776661"/>
                  <a:gd name="connsiteX5-165" fmla="*/ 166689 w 273845"/>
                  <a:gd name="connsiteY5-166" fmla="*/ 3776661 h 3776661"/>
                  <a:gd name="connsiteX6-167" fmla="*/ 104776 w 273845"/>
                  <a:gd name="connsiteY6-168" fmla="*/ 3664743 h 3776661"/>
                  <a:gd name="connsiteX7-169" fmla="*/ 57151 w 273845"/>
                  <a:gd name="connsiteY7-170" fmla="*/ 3776661 h 3776661"/>
                  <a:gd name="connsiteX8-171" fmla="*/ 1 w 273845"/>
                  <a:gd name="connsiteY8-172" fmla="*/ 3609974 h 3776661"/>
                  <a:gd name="connsiteX9-173" fmla="*/ 0 w 273845"/>
                  <a:gd name="connsiteY9-174" fmla="*/ 0 h 3776661"/>
                  <a:gd name="connsiteX0-175" fmla="*/ 0 w 273845"/>
                  <a:gd name="connsiteY0-176" fmla="*/ 0 h 3776661"/>
                  <a:gd name="connsiteX1-177" fmla="*/ 272825 w 273845"/>
                  <a:gd name="connsiteY1-178" fmla="*/ 0 h 3776661"/>
                  <a:gd name="connsiteX2-179" fmla="*/ 273845 w 273845"/>
                  <a:gd name="connsiteY2-180" fmla="*/ 3581399 h 3776661"/>
                  <a:gd name="connsiteX3-181" fmla="*/ 252414 w 273845"/>
                  <a:gd name="connsiteY3-182" fmla="*/ 3776661 h 3776661"/>
                  <a:gd name="connsiteX4-183" fmla="*/ 221457 w 273845"/>
                  <a:gd name="connsiteY4-184" fmla="*/ 3774280 h 3776661"/>
                  <a:gd name="connsiteX5-185" fmla="*/ 166689 w 273845"/>
                  <a:gd name="connsiteY5-186" fmla="*/ 3776661 h 3776661"/>
                  <a:gd name="connsiteX6-187" fmla="*/ 104776 w 273845"/>
                  <a:gd name="connsiteY6-188" fmla="*/ 3664743 h 3776661"/>
                  <a:gd name="connsiteX7-189" fmla="*/ 57151 w 273845"/>
                  <a:gd name="connsiteY7-190" fmla="*/ 3750467 h 3776661"/>
                  <a:gd name="connsiteX8-191" fmla="*/ 1 w 273845"/>
                  <a:gd name="connsiteY8-192" fmla="*/ 3609974 h 3776661"/>
                  <a:gd name="connsiteX9-193" fmla="*/ 0 w 273845"/>
                  <a:gd name="connsiteY9-194" fmla="*/ 0 h 3776661"/>
                  <a:gd name="connsiteX0-195" fmla="*/ 0 w 273845"/>
                  <a:gd name="connsiteY0-196" fmla="*/ 0 h 3776661"/>
                  <a:gd name="connsiteX1-197" fmla="*/ 272825 w 273845"/>
                  <a:gd name="connsiteY1-198" fmla="*/ 0 h 3776661"/>
                  <a:gd name="connsiteX2-199" fmla="*/ 273845 w 273845"/>
                  <a:gd name="connsiteY2-200" fmla="*/ 3581399 h 3776661"/>
                  <a:gd name="connsiteX3-201" fmla="*/ 252414 w 273845"/>
                  <a:gd name="connsiteY3-202" fmla="*/ 3776661 h 3776661"/>
                  <a:gd name="connsiteX4-203" fmla="*/ 228601 w 273845"/>
                  <a:gd name="connsiteY4-204" fmla="*/ 3629023 h 3776661"/>
                  <a:gd name="connsiteX5-205" fmla="*/ 166689 w 273845"/>
                  <a:gd name="connsiteY5-206" fmla="*/ 3776661 h 3776661"/>
                  <a:gd name="connsiteX6-207" fmla="*/ 104776 w 273845"/>
                  <a:gd name="connsiteY6-208" fmla="*/ 3664743 h 3776661"/>
                  <a:gd name="connsiteX7-209" fmla="*/ 57151 w 273845"/>
                  <a:gd name="connsiteY7-210" fmla="*/ 3750467 h 3776661"/>
                  <a:gd name="connsiteX8-211" fmla="*/ 1 w 273845"/>
                  <a:gd name="connsiteY8-212" fmla="*/ 3609974 h 3776661"/>
                  <a:gd name="connsiteX9-213" fmla="*/ 0 w 273845"/>
                  <a:gd name="connsiteY9-214" fmla="*/ 0 h 3776661"/>
                  <a:gd name="connsiteX0-215" fmla="*/ 0 w 273845"/>
                  <a:gd name="connsiteY0-216" fmla="*/ 0 h 3776661"/>
                  <a:gd name="connsiteX1-217" fmla="*/ 272825 w 273845"/>
                  <a:gd name="connsiteY1-218" fmla="*/ 0 h 3776661"/>
                  <a:gd name="connsiteX2-219" fmla="*/ 273845 w 273845"/>
                  <a:gd name="connsiteY2-220" fmla="*/ 3581399 h 3776661"/>
                  <a:gd name="connsiteX3-221" fmla="*/ 250032 w 273845"/>
                  <a:gd name="connsiteY3-222" fmla="*/ 3695699 h 3776661"/>
                  <a:gd name="connsiteX4-223" fmla="*/ 228601 w 273845"/>
                  <a:gd name="connsiteY4-224" fmla="*/ 3629023 h 3776661"/>
                  <a:gd name="connsiteX5-225" fmla="*/ 166689 w 273845"/>
                  <a:gd name="connsiteY5-226" fmla="*/ 3776661 h 3776661"/>
                  <a:gd name="connsiteX6-227" fmla="*/ 104776 w 273845"/>
                  <a:gd name="connsiteY6-228" fmla="*/ 3664743 h 3776661"/>
                  <a:gd name="connsiteX7-229" fmla="*/ 57151 w 273845"/>
                  <a:gd name="connsiteY7-230" fmla="*/ 3750467 h 3776661"/>
                  <a:gd name="connsiteX8-231" fmla="*/ 1 w 273845"/>
                  <a:gd name="connsiteY8-232" fmla="*/ 3609974 h 3776661"/>
                  <a:gd name="connsiteX9-233" fmla="*/ 0 w 273845"/>
                  <a:gd name="connsiteY9-234" fmla="*/ 0 h 3776661"/>
                  <a:gd name="connsiteX0-235" fmla="*/ 0 w 273845"/>
                  <a:gd name="connsiteY0-236" fmla="*/ 0 h 3776661"/>
                  <a:gd name="connsiteX1-237" fmla="*/ 272825 w 273845"/>
                  <a:gd name="connsiteY1-238" fmla="*/ 0 h 3776661"/>
                  <a:gd name="connsiteX2-239" fmla="*/ 273845 w 273845"/>
                  <a:gd name="connsiteY2-240" fmla="*/ 3581399 h 3776661"/>
                  <a:gd name="connsiteX3-241" fmla="*/ 247651 w 273845"/>
                  <a:gd name="connsiteY3-242" fmla="*/ 3702843 h 3776661"/>
                  <a:gd name="connsiteX4-243" fmla="*/ 228601 w 273845"/>
                  <a:gd name="connsiteY4-244" fmla="*/ 3629023 h 3776661"/>
                  <a:gd name="connsiteX5-245" fmla="*/ 166689 w 273845"/>
                  <a:gd name="connsiteY5-246" fmla="*/ 3776661 h 3776661"/>
                  <a:gd name="connsiteX6-247" fmla="*/ 104776 w 273845"/>
                  <a:gd name="connsiteY6-248" fmla="*/ 3664743 h 3776661"/>
                  <a:gd name="connsiteX7-249" fmla="*/ 57151 w 273845"/>
                  <a:gd name="connsiteY7-250" fmla="*/ 3750467 h 3776661"/>
                  <a:gd name="connsiteX8-251" fmla="*/ 1 w 273845"/>
                  <a:gd name="connsiteY8-252" fmla="*/ 3609974 h 3776661"/>
                  <a:gd name="connsiteX9-253" fmla="*/ 0 w 273845"/>
                  <a:gd name="connsiteY9-254" fmla="*/ 0 h 3776661"/>
                  <a:gd name="connsiteX0-255" fmla="*/ 0 w 273845"/>
                  <a:gd name="connsiteY0-256" fmla="*/ 0 h 3776661"/>
                  <a:gd name="connsiteX1-257" fmla="*/ 272825 w 273845"/>
                  <a:gd name="connsiteY1-258" fmla="*/ 0 h 3776661"/>
                  <a:gd name="connsiteX2-259" fmla="*/ 273845 w 273845"/>
                  <a:gd name="connsiteY2-260" fmla="*/ 3581399 h 3776661"/>
                  <a:gd name="connsiteX3-261" fmla="*/ 247651 w 273845"/>
                  <a:gd name="connsiteY3-262" fmla="*/ 3702843 h 3776661"/>
                  <a:gd name="connsiteX4-263" fmla="*/ 228601 w 273845"/>
                  <a:gd name="connsiteY4-264" fmla="*/ 3629023 h 3776661"/>
                  <a:gd name="connsiteX5-265" fmla="*/ 166689 w 273845"/>
                  <a:gd name="connsiteY5-266" fmla="*/ 3776661 h 3776661"/>
                  <a:gd name="connsiteX6-267" fmla="*/ 104776 w 273845"/>
                  <a:gd name="connsiteY6-268" fmla="*/ 3664743 h 3776661"/>
                  <a:gd name="connsiteX7-269" fmla="*/ 57151 w 273845"/>
                  <a:gd name="connsiteY7-270" fmla="*/ 3750467 h 3776661"/>
                  <a:gd name="connsiteX8-271" fmla="*/ 1 w 273845"/>
                  <a:gd name="connsiteY8-272" fmla="*/ 3609974 h 3776661"/>
                  <a:gd name="connsiteX9-273" fmla="*/ 0 w 273845"/>
                  <a:gd name="connsiteY9-274" fmla="*/ 0 h 3776661"/>
                  <a:gd name="connsiteX0-275" fmla="*/ 0 w 273845"/>
                  <a:gd name="connsiteY0-276" fmla="*/ 0 h 3776661"/>
                  <a:gd name="connsiteX1-277" fmla="*/ 272825 w 273845"/>
                  <a:gd name="connsiteY1-278" fmla="*/ 0 h 3776661"/>
                  <a:gd name="connsiteX2-279" fmla="*/ 273845 w 273845"/>
                  <a:gd name="connsiteY2-280" fmla="*/ 3581399 h 3776661"/>
                  <a:gd name="connsiteX3-281" fmla="*/ 247651 w 273845"/>
                  <a:gd name="connsiteY3-282" fmla="*/ 3702843 h 3776661"/>
                  <a:gd name="connsiteX4-283" fmla="*/ 228601 w 273845"/>
                  <a:gd name="connsiteY4-284" fmla="*/ 3629023 h 3776661"/>
                  <a:gd name="connsiteX5-285" fmla="*/ 166689 w 273845"/>
                  <a:gd name="connsiteY5-286" fmla="*/ 3776661 h 3776661"/>
                  <a:gd name="connsiteX6-287" fmla="*/ 104776 w 273845"/>
                  <a:gd name="connsiteY6-288" fmla="*/ 3664743 h 3776661"/>
                  <a:gd name="connsiteX7-289" fmla="*/ 57151 w 273845"/>
                  <a:gd name="connsiteY7-290" fmla="*/ 3750467 h 3776661"/>
                  <a:gd name="connsiteX8-291" fmla="*/ 1 w 273845"/>
                  <a:gd name="connsiteY8-292" fmla="*/ 3609974 h 3776661"/>
                  <a:gd name="connsiteX9-293" fmla="*/ 0 w 273845"/>
                  <a:gd name="connsiteY9-294" fmla="*/ 0 h 3776661"/>
                  <a:gd name="connsiteX0-295" fmla="*/ 0 w 273845"/>
                  <a:gd name="connsiteY0-296" fmla="*/ 0 h 3776661"/>
                  <a:gd name="connsiteX1-297" fmla="*/ 272825 w 273845"/>
                  <a:gd name="connsiteY1-298" fmla="*/ 0 h 3776661"/>
                  <a:gd name="connsiteX2-299" fmla="*/ 273845 w 273845"/>
                  <a:gd name="connsiteY2-300" fmla="*/ 3581399 h 3776661"/>
                  <a:gd name="connsiteX3-301" fmla="*/ 247651 w 273845"/>
                  <a:gd name="connsiteY3-302" fmla="*/ 3702843 h 3776661"/>
                  <a:gd name="connsiteX4-303" fmla="*/ 228601 w 273845"/>
                  <a:gd name="connsiteY4-304" fmla="*/ 3629023 h 3776661"/>
                  <a:gd name="connsiteX5-305" fmla="*/ 166689 w 273845"/>
                  <a:gd name="connsiteY5-306" fmla="*/ 3776661 h 3776661"/>
                  <a:gd name="connsiteX6-307" fmla="*/ 104776 w 273845"/>
                  <a:gd name="connsiteY6-308" fmla="*/ 3664743 h 3776661"/>
                  <a:gd name="connsiteX7-309" fmla="*/ 57151 w 273845"/>
                  <a:gd name="connsiteY7-310" fmla="*/ 3750467 h 3776661"/>
                  <a:gd name="connsiteX8-311" fmla="*/ 1 w 273845"/>
                  <a:gd name="connsiteY8-312" fmla="*/ 3609974 h 3776661"/>
                  <a:gd name="connsiteX9-313" fmla="*/ 0 w 273845"/>
                  <a:gd name="connsiteY9-314" fmla="*/ 0 h 3776661"/>
                  <a:gd name="connsiteX0-315" fmla="*/ 0 w 273845"/>
                  <a:gd name="connsiteY0-316" fmla="*/ 0 h 3776661"/>
                  <a:gd name="connsiteX1-317" fmla="*/ 272825 w 273845"/>
                  <a:gd name="connsiteY1-318" fmla="*/ 0 h 3776661"/>
                  <a:gd name="connsiteX2-319" fmla="*/ 273845 w 273845"/>
                  <a:gd name="connsiteY2-320" fmla="*/ 3581399 h 3776661"/>
                  <a:gd name="connsiteX3-321" fmla="*/ 247651 w 273845"/>
                  <a:gd name="connsiteY3-322" fmla="*/ 3702843 h 3776661"/>
                  <a:gd name="connsiteX4-323" fmla="*/ 228601 w 273845"/>
                  <a:gd name="connsiteY4-324" fmla="*/ 3629023 h 3776661"/>
                  <a:gd name="connsiteX5-325" fmla="*/ 166689 w 273845"/>
                  <a:gd name="connsiteY5-326" fmla="*/ 3776661 h 3776661"/>
                  <a:gd name="connsiteX6-327" fmla="*/ 104776 w 273845"/>
                  <a:gd name="connsiteY6-328" fmla="*/ 3664743 h 3776661"/>
                  <a:gd name="connsiteX7-329" fmla="*/ 57151 w 273845"/>
                  <a:gd name="connsiteY7-330" fmla="*/ 3750467 h 3776661"/>
                  <a:gd name="connsiteX8-331" fmla="*/ 1 w 273845"/>
                  <a:gd name="connsiteY8-332" fmla="*/ 3609974 h 3776661"/>
                  <a:gd name="connsiteX9-333" fmla="*/ 0 w 273845"/>
                  <a:gd name="connsiteY9-334" fmla="*/ 0 h 3776661"/>
                  <a:gd name="connsiteX0-335" fmla="*/ 0 w 273845"/>
                  <a:gd name="connsiteY0-336" fmla="*/ 0 h 3776661"/>
                  <a:gd name="connsiteX1-337" fmla="*/ 272825 w 273845"/>
                  <a:gd name="connsiteY1-338" fmla="*/ 0 h 3776661"/>
                  <a:gd name="connsiteX2-339" fmla="*/ 273845 w 273845"/>
                  <a:gd name="connsiteY2-340" fmla="*/ 3581399 h 3776661"/>
                  <a:gd name="connsiteX3-341" fmla="*/ 247651 w 273845"/>
                  <a:gd name="connsiteY3-342" fmla="*/ 3702843 h 3776661"/>
                  <a:gd name="connsiteX4-343" fmla="*/ 228601 w 273845"/>
                  <a:gd name="connsiteY4-344" fmla="*/ 3629023 h 3776661"/>
                  <a:gd name="connsiteX5-345" fmla="*/ 166689 w 273845"/>
                  <a:gd name="connsiteY5-346" fmla="*/ 3776661 h 3776661"/>
                  <a:gd name="connsiteX6-347" fmla="*/ 104776 w 273845"/>
                  <a:gd name="connsiteY6-348" fmla="*/ 3664743 h 3776661"/>
                  <a:gd name="connsiteX7-349" fmla="*/ 57151 w 273845"/>
                  <a:gd name="connsiteY7-350" fmla="*/ 3750467 h 3776661"/>
                  <a:gd name="connsiteX8-351" fmla="*/ 1 w 273845"/>
                  <a:gd name="connsiteY8-352" fmla="*/ 3609974 h 3776661"/>
                  <a:gd name="connsiteX9-353" fmla="*/ 0 w 273845"/>
                  <a:gd name="connsiteY9-354" fmla="*/ 0 h 3776661"/>
                  <a:gd name="connsiteX0-355" fmla="*/ 0 w 273845"/>
                  <a:gd name="connsiteY0-356" fmla="*/ 0 h 3776887"/>
                  <a:gd name="connsiteX1-357" fmla="*/ 272825 w 273845"/>
                  <a:gd name="connsiteY1-358" fmla="*/ 0 h 3776887"/>
                  <a:gd name="connsiteX2-359" fmla="*/ 273845 w 273845"/>
                  <a:gd name="connsiteY2-360" fmla="*/ 3581399 h 3776887"/>
                  <a:gd name="connsiteX3-361" fmla="*/ 247651 w 273845"/>
                  <a:gd name="connsiteY3-362" fmla="*/ 3702843 h 3776887"/>
                  <a:gd name="connsiteX4-363" fmla="*/ 228601 w 273845"/>
                  <a:gd name="connsiteY4-364" fmla="*/ 3629023 h 3776887"/>
                  <a:gd name="connsiteX5-365" fmla="*/ 166689 w 273845"/>
                  <a:gd name="connsiteY5-366" fmla="*/ 3776661 h 3776887"/>
                  <a:gd name="connsiteX6-367" fmla="*/ 104776 w 273845"/>
                  <a:gd name="connsiteY6-368" fmla="*/ 3664743 h 3776887"/>
                  <a:gd name="connsiteX7-369" fmla="*/ 57151 w 273845"/>
                  <a:gd name="connsiteY7-370" fmla="*/ 3750467 h 3776887"/>
                  <a:gd name="connsiteX8-371" fmla="*/ 1 w 273845"/>
                  <a:gd name="connsiteY8-372" fmla="*/ 3609974 h 3776887"/>
                  <a:gd name="connsiteX9-373" fmla="*/ 0 w 273845"/>
                  <a:gd name="connsiteY9-374" fmla="*/ 0 h 3776887"/>
                  <a:gd name="connsiteX0-375" fmla="*/ 0 w 273845"/>
                  <a:gd name="connsiteY0-376" fmla="*/ 0 h 3776887"/>
                  <a:gd name="connsiteX1-377" fmla="*/ 272825 w 273845"/>
                  <a:gd name="connsiteY1-378" fmla="*/ 0 h 3776887"/>
                  <a:gd name="connsiteX2-379" fmla="*/ 273845 w 273845"/>
                  <a:gd name="connsiteY2-380" fmla="*/ 3581399 h 3776887"/>
                  <a:gd name="connsiteX3-381" fmla="*/ 247651 w 273845"/>
                  <a:gd name="connsiteY3-382" fmla="*/ 3702843 h 3776887"/>
                  <a:gd name="connsiteX4-383" fmla="*/ 228601 w 273845"/>
                  <a:gd name="connsiteY4-384" fmla="*/ 3629023 h 3776887"/>
                  <a:gd name="connsiteX5-385" fmla="*/ 166689 w 273845"/>
                  <a:gd name="connsiteY5-386" fmla="*/ 3776661 h 3776887"/>
                  <a:gd name="connsiteX6-387" fmla="*/ 104776 w 273845"/>
                  <a:gd name="connsiteY6-388" fmla="*/ 3664743 h 3776887"/>
                  <a:gd name="connsiteX7-389" fmla="*/ 57151 w 273845"/>
                  <a:gd name="connsiteY7-390" fmla="*/ 3750467 h 3776887"/>
                  <a:gd name="connsiteX8-391" fmla="*/ 1 w 273845"/>
                  <a:gd name="connsiteY8-392" fmla="*/ 3609974 h 3776887"/>
                  <a:gd name="connsiteX9-393" fmla="*/ 0 w 273845"/>
                  <a:gd name="connsiteY9-394" fmla="*/ 0 h 3776887"/>
                  <a:gd name="connsiteX0-395" fmla="*/ 0 w 273845"/>
                  <a:gd name="connsiteY0-396" fmla="*/ 0 h 3776887"/>
                  <a:gd name="connsiteX1-397" fmla="*/ 272825 w 273845"/>
                  <a:gd name="connsiteY1-398" fmla="*/ 0 h 3776887"/>
                  <a:gd name="connsiteX2-399" fmla="*/ 273845 w 273845"/>
                  <a:gd name="connsiteY2-400" fmla="*/ 3581399 h 3776887"/>
                  <a:gd name="connsiteX3-401" fmla="*/ 247651 w 273845"/>
                  <a:gd name="connsiteY3-402" fmla="*/ 3702843 h 3776887"/>
                  <a:gd name="connsiteX4-403" fmla="*/ 228601 w 273845"/>
                  <a:gd name="connsiteY4-404" fmla="*/ 3629023 h 3776887"/>
                  <a:gd name="connsiteX5-405" fmla="*/ 166689 w 273845"/>
                  <a:gd name="connsiteY5-406" fmla="*/ 3776661 h 3776887"/>
                  <a:gd name="connsiteX6-407" fmla="*/ 104776 w 273845"/>
                  <a:gd name="connsiteY6-408" fmla="*/ 3664743 h 3776887"/>
                  <a:gd name="connsiteX7-409" fmla="*/ 57151 w 273845"/>
                  <a:gd name="connsiteY7-410" fmla="*/ 3750467 h 3776887"/>
                  <a:gd name="connsiteX8-411" fmla="*/ 1 w 273845"/>
                  <a:gd name="connsiteY8-412" fmla="*/ 3609974 h 3776887"/>
                  <a:gd name="connsiteX9-413" fmla="*/ 0 w 273845"/>
                  <a:gd name="connsiteY9-414" fmla="*/ 0 h 3776887"/>
                  <a:gd name="connsiteX0-415" fmla="*/ 0 w 273845"/>
                  <a:gd name="connsiteY0-416" fmla="*/ 0 h 3776859"/>
                  <a:gd name="connsiteX1-417" fmla="*/ 272825 w 273845"/>
                  <a:gd name="connsiteY1-418" fmla="*/ 0 h 3776859"/>
                  <a:gd name="connsiteX2-419" fmla="*/ 273845 w 273845"/>
                  <a:gd name="connsiteY2-420" fmla="*/ 3581399 h 3776859"/>
                  <a:gd name="connsiteX3-421" fmla="*/ 247651 w 273845"/>
                  <a:gd name="connsiteY3-422" fmla="*/ 3702843 h 3776859"/>
                  <a:gd name="connsiteX4-423" fmla="*/ 223839 w 273845"/>
                  <a:gd name="connsiteY4-424" fmla="*/ 3631404 h 3776859"/>
                  <a:gd name="connsiteX5-425" fmla="*/ 166689 w 273845"/>
                  <a:gd name="connsiteY5-426" fmla="*/ 3776661 h 3776859"/>
                  <a:gd name="connsiteX6-427" fmla="*/ 104776 w 273845"/>
                  <a:gd name="connsiteY6-428" fmla="*/ 3664743 h 3776859"/>
                  <a:gd name="connsiteX7-429" fmla="*/ 57151 w 273845"/>
                  <a:gd name="connsiteY7-430" fmla="*/ 3750467 h 3776859"/>
                  <a:gd name="connsiteX8-431" fmla="*/ 1 w 273845"/>
                  <a:gd name="connsiteY8-432" fmla="*/ 3609974 h 3776859"/>
                  <a:gd name="connsiteX9-433" fmla="*/ 0 w 273845"/>
                  <a:gd name="connsiteY9-434" fmla="*/ 0 h 3776859"/>
                  <a:gd name="connsiteX0-435" fmla="*/ 0 w 273845"/>
                  <a:gd name="connsiteY0-436" fmla="*/ 0 h 3776859"/>
                  <a:gd name="connsiteX1-437" fmla="*/ 272825 w 273845"/>
                  <a:gd name="connsiteY1-438" fmla="*/ 0 h 3776859"/>
                  <a:gd name="connsiteX2-439" fmla="*/ 273845 w 273845"/>
                  <a:gd name="connsiteY2-440" fmla="*/ 3581399 h 3776859"/>
                  <a:gd name="connsiteX3-441" fmla="*/ 247651 w 273845"/>
                  <a:gd name="connsiteY3-442" fmla="*/ 3702843 h 3776859"/>
                  <a:gd name="connsiteX4-443" fmla="*/ 223839 w 273845"/>
                  <a:gd name="connsiteY4-444" fmla="*/ 3631404 h 3776859"/>
                  <a:gd name="connsiteX5-445" fmla="*/ 166689 w 273845"/>
                  <a:gd name="connsiteY5-446" fmla="*/ 3776661 h 3776859"/>
                  <a:gd name="connsiteX6-447" fmla="*/ 104776 w 273845"/>
                  <a:gd name="connsiteY6-448" fmla="*/ 3664743 h 3776859"/>
                  <a:gd name="connsiteX7-449" fmla="*/ 57151 w 273845"/>
                  <a:gd name="connsiteY7-450" fmla="*/ 3750467 h 3776859"/>
                  <a:gd name="connsiteX8-451" fmla="*/ 1 w 273845"/>
                  <a:gd name="connsiteY8-452" fmla="*/ 3609974 h 3776859"/>
                  <a:gd name="connsiteX9-453" fmla="*/ 0 w 273845"/>
                  <a:gd name="connsiteY9-454" fmla="*/ 0 h 3776859"/>
                  <a:gd name="connsiteX0-455" fmla="*/ 0 w 273894"/>
                  <a:gd name="connsiteY0-456" fmla="*/ 0 h 3776859"/>
                  <a:gd name="connsiteX1-457" fmla="*/ 272825 w 273894"/>
                  <a:gd name="connsiteY1-458" fmla="*/ 0 h 3776859"/>
                  <a:gd name="connsiteX2-459" fmla="*/ 273845 w 273894"/>
                  <a:gd name="connsiteY2-460" fmla="*/ 3581399 h 3776859"/>
                  <a:gd name="connsiteX3-461" fmla="*/ 247651 w 273894"/>
                  <a:gd name="connsiteY3-462" fmla="*/ 3702843 h 3776859"/>
                  <a:gd name="connsiteX4-463" fmla="*/ 223839 w 273894"/>
                  <a:gd name="connsiteY4-464" fmla="*/ 3631404 h 3776859"/>
                  <a:gd name="connsiteX5-465" fmla="*/ 166689 w 273894"/>
                  <a:gd name="connsiteY5-466" fmla="*/ 3776661 h 3776859"/>
                  <a:gd name="connsiteX6-467" fmla="*/ 104776 w 273894"/>
                  <a:gd name="connsiteY6-468" fmla="*/ 3664743 h 3776859"/>
                  <a:gd name="connsiteX7-469" fmla="*/ 57151 w 273894"/>
                  <a:gd name="connsiteY7-470" fmla="*/ 3750467 h 3776859"/>
                  <a:gd name="connsiteX8-471" fmla="*/ 1 w 273894"/>
                  <a:gd name="connsiteY8-472" fmla="*/ 3609974 h 3776859"/>
                  <a:gd name="connsiteX9-473" fmla="*/ 0 w 273894"/>
                  <a:gd name="connsiteY9-474" fmla="*/ 0 h 3776859"/>
                  <a:gd name="connsiteX0-475" fmla="*/ 0 w 273894"/>
                  <a:gd name="connsiteY0-476" fmla="*/ 0 h 3776859"/>
                  <a:gd name="connsiteX1-477" fmla="*/ 272825 w 273894"/>
                  <a:gd name="connsiteY1-478" fmla="*/ 0 h 3776859"/>
                  <a:gd name="connsiteX2-479" fmla="*/ 273845 w 273894"/>
                  <a:gd name="connsiteY2-480" fmla="*/ 3581399 h 3776859"/>
                  <a:gd name="connsiteX3-481" fmla="*/ 247651 w 273894"/>
                  <a:gd name="connsiteY3-482" fmla="*/ 3702843 h 3776859"/>
                  <a:gd name="connsiteX4-483" fmla="*/ 223839 w 273894"/>
                  <a:gd name="connsiteY4-484" fmla="*/ 3631404 h 3776859"/>
                  <a:gd name="connsiteX5-485" fmla="*/ 166689 w 273894"/>
                  <a:gd name="connsiteY5-486" fmla="*/ 3776661 h 3776859"/>
                  <a:gd name="connsiteX6-487" fmla="*/ 104776 w 273894"/>
                  <a:gd name="connsiteY6-488" fmla="*/ 3664743 h 3776859"/>
                  <a:gd name="connsiteX7-489" fmla="*/ 57151 w 273894"/>
                  <a:gd name="connsiteY7-490" fmla="*/ 3750467 h 3776859"/>
                  <a:gd name="connsiteX8-491" fmla="*/ 1 w 273894"/>
                  <a:gd name="connsiteY8-492" fmla="*/ 3609974 h 3776859"/>
                  <a:gd name="connsiteX9-493" fmla="*/ 0 w 273894"/>
                  <a:gd name="connsiteY9-494" fmla="*/ 0 h 3776859"/>
                  <a:gd name="connsiteX0-495" fmla="*/ 0 w 273845"/>
                  <a:gd name="connsiteY0-496" fmla="*/ 0 h 3776859"/>
                  <a:gd name="connsiteX1-497" fmla="*/ 272825 w 273845"/>
                  <a:gd name="connsiteY1-498" fmla="*/ 0 h 3776859"/>
                  <a:gd name="connsiteX2-499" fmla="*/ 273845 w 273845"/>
                  <a:gd name="connsiteY2-500" fmla="*/ 3581399 h 3776859"/>
                  <a:gd name="connsiteX3-501" fmla="*/ 247651 w 273845"/>
                  <a:gd name="connsiteY3-502" fmla="*/ 3702843 h 3776859"/>
                  <a:gd name="connsiteX4-503" fmla="*/ 223839 w 273845"/>
                  <a:gd name="connsiteY4-504" fmla="*/ 3631404 h 3776859"/>
                  <a:gd name="connsiteX5-505" fmla="*/ 166689 w 273845"/>
                  <a:gd name="connsiteY5-506" fmla="*/ 3776661 h 3776859"/>
                  <a:gd name="connsiteX6-507" fmla="*/ 104776 w 273845"/>
                  <a:gd name="connsiteY6-508" fmla="*/ 3664743 h 3776859"/>
                  <a:gd name="connsiteX7-509" fmla="*/ 57151 w 273845"/>
                  <a:gd name="connsiteY7-510" fmla="*/ 3750467 h 3776859"/>
                  <a:gd name="connsiteX8-511" fmla="*/ 1 w 273845"/>
                  <a:gd name="connsiteY8-512" fmla="*/ 3609974 h 3776859"/>
                  <a:gd name="connsiteX9-513" fmla="*/ 0 w 273845"/>
                  <a:gd name="connsiteY9-514" fmla="*/ 0 h 3776859"/>
                  <a:gd name="connsiteX0-515" fmla="*/ 0 w 273845"/>
                  <a:gd name="connsiteY0-516" fmla="*/ 0 h 3776859"/>
                  <a:gd name="connsiteX1-517" fmla="*/ 272825 w 273845"/>
                  <a:gd name="connsiteY1-518" fmla="*/ 0 h 3776859"/>
                  <a:gd name="connsiteX2-519" fmla="*/ 273845 w 273845"/>
                  <a:gd name="connsiteY2-520" fmla="*/ 3581399 h 3776859"/>
                  <a:gd name="connsiteX3-521" fmla="*/ 252414 w 273845"/>
                  <a:gd name="connsiteY3-522" fmla="*/ 3702843 h 3776859"/>
                  <a:gd name="connsiteX4-523" fmla="*/ 223839 w 273845"/>
                  <a:gd name="connsiteY4-524" fmla="*/ 3631404 h 3776859"/>
                  <a:gd name="connsiteX5-525" fmla="*/ 166689 w 273845"/>
                  <a:gd name="connsiteY5-526" fmla="*/ 3776661 h 3776859"/>
                  <a:gd name="connsiteX6-527" fmla="*/ 104776 w 273845"/>
                  <a:gd name="connsiteY6-528" fmla="*/ 3664743 h 3776859"/>
                  <a:gd name="connsiteX7-529" fmla="*/ 57151 w 273845"/>
                  <a:gd name="connsiteY7-530" fmla="*/ 3750467 h 3776859"/>
                  <a:gd name="connsiteX8-531" fmla="*/ 1 w 273845"/>
                  <a:gd name="connsiteY8-532" fmla="*/ 3609974 h 3776859"/>
                  <a:gd name="connsiteX9-533" fmla="*/ 0 w 273845"/>
                  <a:gd name="connsiteY9-534" fmla="*/ 0 h 3776859"/>
                  <a:gd name="connsiteX0-535" fmla="*/ 0 w 273845"/>
                  <a:gd name="connsiteY0-536" fmla="*/ 0 h 3776859"/>
                  <a:gd name="connsiteX1-537" fmla="*/ 272825 w 273845"/>
                  <a:gd name="connsiteY1-538" fmla="*/ 0 h 3776859"/>
                  <a:gd name="connsiteX2-539" fmla="*/ 273845 w 273845"/>
                  <a:gd name="connsiteY2-540" fmla="*/ 3581399 h 3776859"/>
                  <a:gd name="connsiteX3-541" fmla="*/ 252414 w 273845"/>
                  <a:gd name="connsiteY3-542" fmla="*/ 3702843 h 3776859"/>
                  <a:gd name="connsiteX4-543" fmla="*/ 223839 w 273845"/>
                  <a:gd name="connsiteY4-544" fmla="*/ 3631404 h 3776859"/>
                  <a:gd name="connsiteX5-545" fmla="*/ 166689 w 273845"/>
                  <a:gd name="connsiteY5-546" fmla="*/ 3776661 h 3776859"/>
                  <a:gd name="connsiteX6-547" fmla="*/ 104776 w 273845"/>
                  <a:gd name="connsiteY6-548" fmla="*/ 3664743 h 3776859"/>
                  <a:gd name="connsiteX7-549" fmla="*/ 57151 w 273845"/>
                  <a:gd name="connsiteY7-550" fmla="*/ 3750467 h 3776859"/>
                  <a:gd name="connsiteX8-551" fmla="*/ 1 w 273845"/>
                  <a:gd name="connsiteY8-552" fmla="*/ 3609974 h 3776859"/>
                  <a:gd name="connsiteX9-553" fmla="*/ 0 w 273845"/>
                  <a:gd name="connsiteY9-554" fmla="*/ 0 h 3776859"/>
                  <a:gd name="connsiteX0-555" fmla="*/ 0 w 273845"/>
                  <a:gd name="connsiteY0-556" fmla="*/ 0 h 3776859"/>
                  <a:gd name="connsiteX1-557" fmla="*/ 272825 w 273845"/>
                  <a:gd name="connsiteY1-558" fmla="*/ 0 h 3776859"/>
                  <a:gd name="connsiteX2-559" fmla="*/ 273845 w 273845"/>
                  <a:gd name="connsiteY2-560" fmla="*/ 3581399 h 3776859"/>
                  <a:gd name="connsiteX3-561" fmla="*/ 245270 w 273845"/>
                  <a:gd name="connsiteY3-562" fmla="*/ 3702843 h 3776859"/>
                  <a:gd name="connsiteX4-563" fmla="*/ 223839 w 273845"/>
                  <a:gd name="connsiteY4-564" fmla="*/ 3631404 h 3776859"/>
                  <a:gd name="connsiteX5-565" fmla="*/ 166689 w 273845"/>
                  <a:gd name="connsiteY5-566" fmla="*/ 3776661 h 3776859"/>
                  <a:gd name="connsiteX6-567" fmla="*/ 104776 w 273845"/>
                  <a:gd name="connsiteY6-568" fmla="*/ 3664743 h 3776859"/>
                  <a:gd name="connsiteX7-569" fmla="*/ 57151 w 273845"/>
                  <a:gd name="connsiteY7-570" fmla="*/ 3750467 h 3776859"/>
                  <a:gd name="connsiteX8-571" fmla="*/ 1 w 273845"/>
                  <a:gd name="connsiteY8-572" fmla="*/ 3609974 h 3776859"/>
                  <a:gd name="connsiteX9-573" fmla="*/ 0 w 273845"/>
                  <a:gd name="connsiteY9-574" fmla="*/ 0 h 3776859"/>
                  <a:gd name="connsiteX0-575" fmla="*/ 0 w 273845"/>
                  <a:gd name="connsiteY0-576" fmla="*/ 0 h 3776859"/>
                  <a:gd name="connsiteX1-577" fmla="*/ 272825 w 273845"/>
                  <a:gd name="connsiteY1-578" fmla="*/ 0 h 3776859"/>
                  <a:gd name="connsiteX2-579" fmla="*/ 273845 w 273845"/>
                  <a:gd name="connsiteY2-580" fmla="*/ 3581399 h 3776859"/>
                  <a:gd name="connsiteX3-581" fmla="*/ 245270 w 273845"/>
                  <a:gd name="connsiteY3-582" fmla="*/ 3702843 h 3776859"/>
                  <a:gd name="connsiteX4-583" fmla="*/ 223839 w 273845"/>
                  <a:gd name="connsiteY4-584" fmla="*/ 3631404 h 3776859"/>
                  <a:gd name="connsiteX5-585" fmla="*/ 166689 w 273845"/>
                  <a:gd name="connsiteY5-586" fmla="*/ 3776661 h 3776859"/>
                  <a:gd name="connsiteX6-587" fmla="*/ 104776 w 273845"/>
                  <a:gd name="connsiteY6-588" fmla="*/ 3664743 h 3776859"/>
                  <a:gd name="connsiteX7-589" fmla="*/ 57151 w 273845"/>
                  <a:gd name="connsiteY7-590" fmla="*/ 3750467 h 3776859"/>
                  <a:gd name="connsiteX8-591" fmla="*/ 1 w 273845"/>
                  <a:gd name="connsiteY8-592" fmla="*/ 3609974 h 3776859"/>
                  <a:gd name="connsiteX9-593" fmla="*/ 0 w 273845"/>
                  <a:gd name="connsiteY9-594" fmla="*/ 0 h 3776859"/>
                  <a:gd name="connsiteX0-595" fmla="*/ 0 w 273845"/>
                  <a:gd name="connsiteY0-596" fmla="*/ 0 h 3776859"/>
                  <a:gd name="connsiteX1-597" fmla="*/ 272825 w 273845"/>
                  <a:gd name="connsiteY1-598" fmla="*/ 0 h 3776859"/>
                  <a:gd name="connsiteX2-599" fmla="*/ 273845 w 273845"/>
                  <a:gd name="connsiteY2-600" fmla="*/ 3581399 h 3776859"/>
                  <a:gd name="connsiteX3-601" fmla="*/ 245270 w 273845"/>
                  <a:gd name="connsiteY3-602" fmla="*/ 3702843 h 3776859"/>
                  <a:gd name="connsiteX4-603" fmla="*/ 223839 w 273845"/>
                  <a:gd name="connsiteY4-604" fmla="*/ 3631404 h 3776859"/>
                  <a:gd name="connsiteX5-605" fmla="*/ 166689 w 273845"/>
                  <a:gd name="connsiteY5-606" fmla="*/ 3776661 h 3776859"/>
                  <a:gd name="connsiteX6-607" fmla="*/ 104776 w 273845"/>
                  <a:gd name="connsiteY6-608" fmla="*/ 3664743 h 3776859"/>
                  <a:gd name="connsiteX7-609" fmla="*/ 57151 w 273845"/>
                  <a:gd name="connsiteY7-610" fmla="*/ 3750467 h 3776859"/>
                  <a:gd name="connsiteX8-611" fmla="*/ 1 w 273845"/>
                  <a:gd name="connsiteY8-612" fmla="*/ 3609974 h 3776859"/>
                  <a:gd name="connsiteX9-613" fmla="*/ 0 w 273845"/>
                  <a:gd name="connsiteY9-614" fmla="*/ 0 h 3776859"/>
                  <a:gd name="connsiteX0-615" fmla="*/ 0 w 273845"/>
                  <a:gd name="connsiteY0-616" fmla="*/ 0 h 3776859"/>
                  <a:gd name="connsiteX1-617" fmla="*/ 272825 w 273845"/>
                  <a:gd name="connsiteY1-618" fmla="*/ 0 h 3776859"/>
                  <a:gd name="connsiteX2-619" fmla="*/ 273845 w 273845"/>
                  <a:gd name="connsiteY2-620" fmla="*/ 3581399 h 3776859"/>
                  <a:gd name="connsiteX3-621" fmla="*/ 245270 w 273845"/>
                  <a:gd name="connsiteY3-622" fmla="*/ 3702843 h 3776859"/>
                  <a:gd name="connsiteX4-623" fmla="*/ 223839 w 273845"/>
                  <a:gd name="connsiteY4-624" fmla="*/ 3631404 h 3776859"/>
                  <a:gd name="connsiteX5-625" fmla="*/ 166689 w 273845"/>
                  <a:gd name="connsiteY5-626" fmla="*/ 3776661 h 3776859"/>
                  <a:gd name="connsiteX6-627" fmla="*/ 104776 w 273845"/>
                  <a:gd name="connsiteY6-628" fmla="*/ 3664743 h 3776859"/>
                  <a:gd name="connsiteX7-629" fmla="*/ 57151 w 273845"/>
                  <a:gd name="connsiteY7-630" fmla="*/ 3750467 h 3776859"/>
                  <a:gd name="connsiteX8-631" fmla="*/ 1 w 273845"/>
                  <a:gd name="connsiteY8-632" fmla="*/ 3609974 h 3776859"/>
                  <a:gd name="connsiteX9-633" fmla="*/ 0 w 273845"/>
                  <a:gd name="connsiteY9-634" fmla="*/ 0 h 3776859"/>
                  <a:gd name="connsiteX0-635" fmla="*/ 0 w 273845"/>
                  <a:gd name="connsiteY0-636" fmla="*/ 0 h 3776859"/>
                  <a:gd name="connsiteX1-637" fmla="*/ 272825 w 273845"/>
                  <a:gd name="connsiteY1-638" fmla="*/ 0 h 3776859"/>
                  <a:gd name="connsiteX2-639" fmla="*/ 273845 w 273845"/>
                  <a:gd name="connsiteY2-640" fmla="*/ 3581399 h 3776859"/>
                  <a:gd name="connsiteX3-641" fmla="*/ 245270 w 273845"/>
                  <a:gd name="connsiteY3-642" fmla="*/ 3702843 h 3776859"/>
                  <a:gd name="connsiteX4-643" fmla="*/ 223839 w 273845"/>
                  <a:gd name="connsiteY4-644" fmla="*/ 3631404 h 3776859"/>
                  <a:gd name="connsiteX5-645" fmla="*/ 166689 w 273845"/>
                  <a:gd name="connsiteY5-646" fmla="*/ 3776661 h 3776859"/>
                  <a:gd name="connsiteX6-647" fmla="*/ 104776 w 273845"/>
                  <a:gd name="connsiteY6-648" fmla="*/ 3664743 h 3776859"/>
                  <a:gd name="connsiteX7-649" fmla="*/ 57151 w 273845"/>
                  <a:gd name="connsiteY7-650" fmla="*/ 3750467 h 3776859"/>
                  <a:gd name="connsiteX8-651" fmla="*/ 1 w 273845"/>
                  <a:gd name="connsiteY8-652" fmla="*/ 3609974 h 3776859"/>
                  <a:gd name="connsiteX9-653" fmla="*/ 0 w 273845"/>
                  <a:gd name="connsiteY9-654" fmla="*/ 0 h 3776859"/>
                  <a:gd name="connsiteX0-655" fmla="*/ 0 w 273845"/>
                  <a:gd name="connsiteY0-656" fmla="*/ 0 h 3776859"/>
                  <a:gd name="connsiteX1-657" fmla="*/ 272825 w 273845"/>
                  <a:gd name="connsiteY1-658" fmla="*/ 0 h 3776859"/>
                  <a:gd name="connsiteX2-659" fmla="*/ 273845 w 273845"/>
                  <a:gd name="connsiteY2-660" fmla="*/ 3581399 h 3776859"/>
                  <a:gd name="connsiteX3-661" fmla="*/ 245270 w 273845"/>
                  <a:gd name="connsiteY3-662" fmla="*/ 3702843 h 3776859"/>
                  <a:gd name="connsiteX4-663" fmla="*/ 223839 w 273845"/>
                  <a:gd name="connsiteY4-664" fmla="*/ 3631404 h 3776859"/>
                  <a:gd name="connsiteX5-665" fmla="*/ 166689 w 273845"/>
                  <a:gd name="connsiteY5-666" fmla="*/ 3776661 h 3776859"/>
                  <a:gd name="connsiteX6-667" fmla="*/ 104776 w 273845"/>
                  <a:gd name="connsiteY6-668" fmla="*/ 3664743 h 3776859"/>
                  <a:gd name="connsiteX7-669" fmla="*/ 57151 w 273845"/>
                  <a:gd name="connsiteY7-670" fmla="*/ 3750467 h 3776859"/>
                  <a:gd name="connsiteX8-671" fmla="*/ 1 w 273845"/>
                  <a:gd name="connsiteY8-672" fmla="*/ 3609974 h 3776859"/>
                  <a:gd name="connsiteX9-673" fmla="*/ 0 w 273845"/>
                  <a:gd name="connsiteY9-674" fmla="*/ 0 h 3776859"/>
                  <a:gd name="connsiteX0-675" fmla="*/ 0 w 273845"/>
                  <a:gd name="connsiteY0-676" fmla="*/ 0 h 3776859"/>
                  <a:gd name="connsiteX1-677" fmla="*/ 272825 w 273845"/>
                  <a:gd name="connsiteY1-678" fmla="*/ 0 h 3776859"/>
                  <a:gd name="connsiteX2-679" fmla="*/ 273845 w 273845"/>
                  <a:gd name="connsiteY2-680" fmla="*/ 3581399 h 3776859"/>
                  <a:gd name="connsiteX3-681" fmla="*/ 245270 w 273845"/>
                  <a:gd name="connsiteY3-682" fmla="*/ 3702843 h 3776859"/>
                  <a:gd name="connsiteX4-683" fmla="*/ 223839 w 273845"/>
                  <a:gd name="connsiteY4-684" fmla="*/ 3631404 h 3776859"/>
                  <a:gd name="connsiteX5-685" fmla="*/ 166689 w 273845"/>
                  <a:gd name="connsiteY5-686" fmla="*/ 3776661 h 3776859"/>
                  <a:gd name="connsiteX6-687" fmla="*/ 104776 w 273845"/>
                  <a:gd name="connsiteY6-688" fmla="*/ 3664743 h 3776859"/>
                  <a:gd name="connsiteX7-689" fmla="*/ 57151 w 273845"/>
                  <a:gd name="connsiteY7-690" fmla="*/ 3750467 h 3776859"/>
                  <a:gd name="connsiteX8-691" fmla="*/ 1 w 273845"/>
                  <a:gd name="connsiteY8-692" fmla="*/ 3609974 h 3776859"/>
                  <a:gd name="connsiteX9-693" fmla="*/ 0 w 273845"/>
                  <a:gd name="connsiteY9-694" fmla="*/ 0 h 3776859"/>
                  <a:gd name="connsiteX0-695" fmla="*/ 0 w 273845"/>
                  <a:gd name="connsiteY0-696" fmla="*/ 0 h 3776859"/>
                  <a:gd name="connsiteX1-697" fmla="*/ 272825 w 273845"/>
                  <a:gd name="connsiteY1-698" fmla="*/ 0 h 3776859"/>
                  <a:gd name="connsiteX2-699" fmla="*/ 273845 w 273845"/>
                  <a:gd name="connsiteY2-700" fmla="*/ 3581399 h 3776859"/>
                  <a:gd name="connsiteX3-701" fmla="*/ 245270 w 273845"/>
                  <a:gd name="connsiteY3-702" fmla="*/ 3702843 h 3776859"/>
                  <a:gd name="connsiteX4-703" fmla="*/ 223839 w 273845"/>
                  <a:gd name="connsiteY4-704" fmla="*/ 3631404 h 3776859"/>
                  <a:gd name="connsiteX5-705" fmla="*/ 166689 w 273845"/>
                  <a:gd name="connsiteY5-706" fmla="*/ 3776661 h 3776859"/>
                  <a:gd name="connsiteX6-707" fmla="*/ 104776 w 273845"/>
                  <a:gd name="connsiteY6-708" fmla="*/ 3664743 h 3776859"/>
                  <a:gd name="connsiteX7-709" fmla="*/ 57151 w 273845"/>
                  <a:gd name="connsiteY7-710" fmla="*/ 3750467 h 3776859"/>
                  <a:gd name="connsiteX8-711" fmla="*/ 1 w 273845"/>
                  <a:gd name="connsiteY8-712" fmla="*/ 3609974 h 3776859"/>
                  <a:gd name="connsiteX9-713" fmla="*/ 0 w 273845"/>
                  <a:gd name="connsiteY9-714" fmla="*/ 0 h 37768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-35" y="connsiteY6-36"/>
                  </a:cxn>
                  <a:cxn ang="0">
                    <a:pos x="connsiteX7-51" y="connsiteY7-52"/>
                  </a:cxn>
                  <a:cxn ang="0">
                    <a:pos x="connsiteX8-69" y="connsiteY8-70"/>
                  </a:cxn>
                  <a:cxn ang="0">
                    <a:pos x="connsiteX9-89" y="connsiteY9-90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rgbClr val="0070C0"/>
                  </a:gs>
                  <a:gs pos="53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Pentagon 10"/>
            <p:cNvSpPr/>
            <p:nvPr/>
          </p:nvSpPr>
          <p:spPr>
            <a:xfrm>
              <a:off x="1912969" y="4138811"/>
              <a:ext cx="2562327" cy="984525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59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12372" y="4125020"/>
              <a:ext cx="2761036" cy="904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   </a:t>
              </a:r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方案</a:t>
              </a:r>
              <a:endParaRPr lang="zh-CN" altLang="en-US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3565" y="4545330"/>
            <a:ext cx="1802765" cy="808355"/>
            <a:chOff x="597" y="7060"/>
            <a:chExt cx="4586" cy="1162"/>
          </a:xfrm>
        </p:grpSpPr>
        <p:sp>
          <p:nvSpPr>
            <p:cNvPr id="20" name="Pentagon 10"/>
            <p:cNvSpPr/>
            <p:nvPr/>
          </p:nvSpPr>
          <p:spPr>
            <a:xfrm>
              <a:off x="597" y="7125"/>
              <a:ext cx="4586" cy="1097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80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38"/>
            <p:cNvSpPr/>
            <p:nvPr/>
          </p:nvSpPr>
          <p:spPr>
            <a:xfrm>
              <a:off x="760" y="7060"/>
              <a:ext cx="4296" cy="1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GB" sz="3600" b="1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Arial" panose="020B0604020202020204" pitchFamily="34" charset="0"/>
                </a:rPr>
                <a:t>痛点 </a:t>
              </a:r>
              <a:endParaRPr lang="zh-CN" altLang="en-GB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行业关注点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27985" y="1983105"/>
            <a:ext cx="1235583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痛点三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：</a:t>
            </a:r>
            <a:r>
              <a:rPr lang="zh-CN" altLang="en-US" sz="3900">
                <a:sym typeface="+mn-ea"/>
              </a:rPr>
              <a:t>食品类商品批次多，保质期各不相同。不能准确知道哪一批次商品过期时间，容易造成商品过期浪费。</a:t>
            </a:r>
            <a:endParaRPr lang="zh-CN" altLang="en-US" sz="396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27985" y="3929380"/>
            <a:ext cx="13175615" cy="4035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--&gt;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批次管理</a:t>
            </a:r>
            <a:endParaRPr lang="zh-CN" altLang="en-US" sz="39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批次管理，能有效监管食品类商品的整个生命周期。</a:t>
            </a:r>
            <a:endParaRPr lang="zh-CN" altLang="en-US" sz="360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通过</a:t>
            </a:r>
            <a:r>
              <a:rPr lang="zh-CN" altLang="en-US" sz="3600" kern="0" noProof="0" dirty="0">
                <a:ln>
                  <a:noFill/>
                </a:ln>
                <a:uLnTx/>
                <a:uFillTx/>
                <a:latin typeface="+mn-ea"/>
                <a:sym typeface="+mn-ea"/>
              </a:rPr>
              <a:t>批次可以查询产品在不同生产日期的有效期，得到有效提前预警、保障食品安全。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indent="0">
              <a:lnSpc>
                <a:spcPct val="150000"/>
              </a:lnSpc>
              <a:buFont typeface="+mj-lt"/>
              <a:buNone/>
            </a:pPr>
            <a:endParaRPr lang="en-US" altLang="zh-CN" sz="360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2CD394"/>
            </a:gs>
            <a:gs pos="0">
              <a:srgbClr val="2CD394"/>
            </a:gs>
            <a:gs pos="100000">
              <a:schemeClr val="bg1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82550" y="-33020"/>
            <a:ext cx="16476345" cy="1027176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B6E38"/>
              </a:gs>
            </a:gsLst>
            <a:lin ang="18900000" scaled="0"/>
          </a:gradFill>
        </p:spPr>
      </p:pic>
      <p:sp>
        <p:nvSpPr>
          <p:cNvPr id="22" name="文本框 21"/>
          <p:cNvSpPr txBox="1"/>
          <p:nvPr/>
        </p:nvSpPr>
        <p:spPr>
          <a:xfrm>
            <a:off x="1664970" y="3469005"/>
            <a:ext cx="2590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目 录</a:t>
            </a:r>
            <a:endParaRPr lang="zh-CN" altLang="en-US" sz="60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0" name="平行四边形 39"/>
          <p:cNvSpPr/>
          <p:nvPr/>
        </p:nvSpPr>
        <p:spPr>
          <a:xfrm>
            <a:off x="8054340" y="2050415"/>
            <a:ext cx="6753860" cy="742315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624330" y="4614545"/>
            <a:ext cx="4123055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CONTENT</a:t>
            </a:r>
            <a:endParaRPr lang="en-US" sz="40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1" name="平行四边形 40"/>
          <p:cNvSpPr/>
          <p:nvPr/>
        </p:nvSpPr>
        <p:spPr>
          <a:xfrm>
            <a:off x="8054340" y="3232150"/>
            <a:ext cx="6753860" cy="742315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平行四边形 41"/>
          <p:cNvSpPr/>
          <p:nvPr/>
        </p:nvSpPr>
        <p:spPr>
          <a:xfrm>
            <a:off x="8054340" y="4413885"/>
            <a:ext cx="6753860" cy="742315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平行四边形 43"/>
          <p:cNvSpPr/>
          <p:nvPr/>
        </p:nvSpPr>
        <p:spPr>
          <a:xfrm>
            <a:off x="8054340" y="5595620"/>
            <a:ext cx="6753860" cy="742315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平行四边形 72"/>
          <p:cNvSpPr/>
          <p:nvPr/>
        </p:nvSpPr>
        <p:spPr>
          <a:xfrm>
            <a:off x="8054340" y="6777355"/>
            <a:ext cx="6753860" cy="742315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" name="平行四边形 73"/>
          <p:cNvSpPr/>
          <p:nvPr/>
        </p:nvSpPr>
        <p:spPr>
          <a:xfrm>
            <a:off x="8054340" y="7959090"/>
            <a:ext cx="6753860" cy="742315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273415" y="2056765"/>
            <a:ext cx="629666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1- </a:t>
            </a:r>
            <a:r>
              <a:rPr lang="zh-CN" altLang="en-US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思迅公司介绍</a:t>
            </a:r>
            <a:endParaRPr lang="zh-CN" altLang="en-US" sz="35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79130" y="3278505"/>
            <a:ext cx="629666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2- </a:t>
            </a:r>
            <a:r>
              <a:rPr lang="zh-CN" altLang="en-US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用户案例与关注点</a:t>
            </a:r>
            <a:endParaRPr lang="zh-CN" altLang="en-US" sz="35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69605" y="4444365"/>
            <a:ext cx="629666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3- </a:t>
            </a:r>
            <a:r>
              <a:rPr lang="zh-CN" altLang="en-US" sz="3500" b="1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孕婴童加盟管理</a:t>
            </a:r>
            <a:endParaRPr lang="zh-CN" altLang="en-US" sz="35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267065" y="5631180"/>
            <a:ext cx="629666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4- </a:t>
            </a:r>
            <a:r>
              <a:rPr lang="zh-CN" altLang="en-US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思迅孕婴童解决方案</a:t>
            </a:r>
            <a:endParaRPr lang="zh-CN" sz="35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265795" y="6823710"/>
            <a:ext cx="629666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5- </a:t>
            </a:r>
            <a:r>
              <a:rPr lang="zh-CN" altLang="en-US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整体部署</a:t>
            </a:r>
            <a:endParaRPr lang="zh-CN" altLang="en-US" sz="35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263890" y="7974965"/>
            <a:ext cx="629666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6- </a:t>
            </a:r>
            <a:r>
              <a:rPr lang="zh-CN" altLang="en-US" sz="3500" b="1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智慧门店</a:t>
            </a:r>
            <a:endParaRPr lang="zh-CN" altLang="en-US" sz="35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8" name="图片 7" descr="客至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880" y="254635"/>
            <a:ext cx="3657600" cy="608965"/>
          </a:xfrm>
          <a:prstGeom prst="rect">
            <a:avLst/>
          </a:prstGeom>
        </p:spPr>
      </p:pic>
      <p:pic>
        <p:nvPicPr>
          <p:cNvPr id="10" name="图片 9" descr="sixun-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54635"/>
            <a:ext cx="36576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行业关注点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8" name="图片 7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1697355"/>
            <a:ext cx="15772130" cy="4411980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720" y="5798820"/>
            <a:ext cx="14107795" cy="450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577215" y="3500120"/>
            <a:ext cx="2497455" cy="4299585"/>
            <a:chOff x="1912372" y="1458758"/>
            <a:chExt cx="2761036" cy="5187394"/>
          </a:xfrm>
        </p:grpSpPr>
        <p:grpSp>
          <p:nvGrpSpPr>
            <p:cNvPr id="7" name="Group 4"/>
            <p:cNvGrpSpPr/>
            <p:nvPr/>
          </p:nvGrpSpPr>
          <p:grpSpPr>
            <a:xfrm>
              <a:off x="1972257" y="1458758"/>
              <a:ext cx="292102" cy="5187394"/>
              <a:chOff x="1374773" y="1213680"/>
              <a:chExt cx="274321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-1" fmla="*/ 0 w 226544"/>
                  <a:gd name="connsiteY0-2" fmla="*/ 35306 h 70612"/>
                  <a:gd name="connsiteX1-3" fmla="*/ 27685 w 226544"/>
                  <a:gd name="connsiteY1-4" fmla="*/ 0 h 70612"/>
                  <a:gd name="connsiteX2-5" fmla="*/ 226544 w 226544"/>
                  <a:gd name="connsiteY2-6" fmla="*/ 35306 h 70612"/>
                  <a:gd name="connsiteX3-7" fmla="*/ 27685 w 226544"/>
                  <a:gd name="connsiteY3-8" fmla="*/ 70612 h 70612"/>
                  <a:gd name="connsiteX4" fmla="*/ 0 w 226544"/>
                  <a:gd name="connsiteY4" fmla="*/ 35306 h 70612"/>
                  <a:gd name="connsiteX0-9" fmla="*/ 0 w 226544"/>
                  <a:gd name="connsiteY0-10" fmla="*/ 35306 h 70612"/>
                  <a:gd name="connsiteX1-11" fmla="*/ 27685 w 226544"/>
                  <a:gd name="connsiteY1-12" fmla="*/ 0 h 70612"/>
                  <a:gd name="connsiteX2-13" fmla="*/ 226544 w 226544"/>
                  <a:gd name="connsiteY2-14" fmla="*/ 35306 h 70612"/>
                  <a:gd name="connsiteX3-15" fmla="*/ 27685 w 226544"/>
                  <a:gd name="connsiteY3-16" fmla="*/ 70612 h 70612"/>
                  <a:gd name="connsiteX4-17" fmla="*/ 0 w 226544"/>
                  <a:gd name="connsiteY4-18" fmla="*/ 35306 h 70612"/>
                  <a:gd name="connsiteX0-19" fmla="*/ 0 w 226544"/>
                  <a:gd name="connsiteY0-20" fmla="*/ 35306 h 70612"/>
                  <a:gd name="connsiteX1-21" fmla="*/ 27685 w 226544"/>
                  <a:gd name="connsiteY1-22" fmla="*/ 0 h 70612"/>
                  <a:gd name="connsiteX2-23" fmla="*/ 226544 w 226544"/>
                  <a:gd name="connsiteY2-24" fmla="*/ 35306 h 70612"/>
                  <a:gd name="connsiteX3-25" fmla="*/ 27685 w 226544"/>
                  <a:gd name="connsiteY3-26" fmla="*/ 70612 h 70612"/>
                  <a:gd name="connsiteX4-27" fmla="*/ 0 w 226544"/>
                  <a:gd name="connsiteY4-28" fmla="*/ 35306 h 70612"/>
                  <a:gd name="connsiteX0-29" fmla="*/ 0 w 226544"/>
                  <a:gd name="connsiteY0-30" fmla="*/ 35306 h 70612"/>
                  <a:gd name="connsiteX1-31" fmla="*/ 27685 w 226544"/>
                  <a:gd name="connsiteY1-32" fmla="*/ 0 h 70612"/>
                  <a:gd name="connsiteX2-33" fmla="*/ 226544 w 226544"/>
                  <a:gd name="connsiteY2-34" fmla="*/ 35306 h 70612"/>
                  <a:gd name="connsiteX3-35" fmla="*/ 27685 w 226544"/>
                  <a:gd name="connsiteY3-36" fmla="*/ 70612 h 70612"/>
                  <a:gd name="connsiteX4-37" fmla="*/ 0 w 226544"/>
                  <a:gd name="connsiteY4-38" fmla="*/ 35306 h 70612"/>
                  <a:gd name="connsiteX0-39" fmla="*/ 0 w 226544"/>
                  <a:gd name="connsiteY0-40" fmla="*/ 35306 h 70612"/>
                  <a:gd name="connsiteX1-41" fmla="*/ 27685 w 226544"/>
                  <a:gd name="connsiteY1-42" fmla="*/ 0 h 70612"/>
                  <a:gd name="connsiteX2-43" fmla="*/ 226544 w 226544"/>
                  <a:gd name="connsiteY2-44" fmla="*/ 35306 h 70612"/>
                  <a:gd name="connsiteX3-45" fmla="*/ 27685 w 226544"/>
                  <a:gd name="connsiteY3-46" fmla="*/ 70612 h 70612"/>
                  <a:gd name="connsiteX4-47" fmla="*/ 0 w 226544"/>
                  <a:gd name="connsiteY4-48" fmla="*/ 35306 h 70612"/>
                  <a:gd name="connsiteX0-49" fmla="*/ 0 w 226544"/>
                  <a:gd name="connsiteY0-50" fmla="*/ 35306 h 70612"/>
                  <a:gd name="connsiteX1-51" fmla="*/ 27685 w 226544"/>
                  <a:gd name="connsiteY1-52" fmla="*/ 0 h 70612"/>
                  <a:gd name="connsiteX2-53" fmla="*/ 226544 w 226544"/>
                  <a:gd name="connsiteY2-54" fmla="*/ 35306 h 70612"/>
                  <a:gd name="connsiteX3-55" fmla="*/ 27685 w 226544"/>
                  <a:gd name="connsiteY3-56" fmla="*/ 70612 h 70612"/>
                  <a:gd name="connsiteX4-57" fmla="*/ 0 w 226544"/>
                  <a:gd name="connsiteY4-58" fmla="*/ 35306 h 70612"/>
                  <a:gd name="connsiteX0-59" fmla="*/ 0 w 226544"/>
                  <a:gd name="connsiteY0-60" fmla="*/ 35306 h 70612"/>
                  <a:gd name="connsiteX1-61" fmla="*/ 27685 w 226544"/>
                  <a:gd name="connsiteY1-62" fmla="*/ 0 h 70612"/>
                  <a:gd name="connsiteX2-63" fmla="*/ 226544 w 226544"/>
                  <a:gd name="connsiteY2-64" fmla="*/ 35306 h 70612"/>
                  <a:gd name="connsiteX3-65" fmla="*/ 27685 w 226544"/>
                  <a:gd name="connsiteY3-66" fmla="*/ 70612 h 70612"/>
                  <a:gd name="connsiteX4-67" fmla="*/ 0 w 226544"/>
                  <a:gd name="connsiteY4-68" fmla="*/ 35306 h 70612"/>
                  <a:gd name="connsiteX0-69" fmla="*/ 0 w 226544"/>
                  <a:gd name="connsiteY0-70" fmla="*/ 35306 h 70612"/>
                  <a:gd name="connsiteX1-71" fmla="*/ 27685 w 226544"/>
                  <a:gd name="connsiteY1-72" fmla="*/ 0 h 70612"/>
                  <a:gd name="connsiteX2-73" fmla="*/ 226544 w 226544"/>
                  <a:gd name="connsiteY2-74" fmla="*/ 35306 h 70612"/>
                  <a:gd name="connsiteX3-75" fmla="*/ 27685 w 226544"/>
                  <a:gd name="connsiteY3-76" fmla="*/ 70612 h 70612"/>
                  <a:gd name="connsiteX4-77" fmla="*/ 0 w 226544"/>
                  <a:gd name="connsiteY4-78" fmla="*/ 35306 h 70612"/>
                  <a:gd name="connsiteX0-79" fmla="*/ 0 w 226544"/>
                  <a:gd name="connsiteY0-80" fmla="*/ 35306 h 70612"/>
                  <a:gd name="connsiteX1-81" fmla="*/ 27685 w 226544"/>
                  <a:gd name="connsiteY1-82" fmla="*/ 0 h 70612"/>
                  <a:gd name="connsiteX2-83" fmla="*/ 226544 w 226544"/>
                  <a:gd name="connsiteY2-84" fmla="*/ 35306 h 70612"/>
                  <a:gd name="connsiteX3-85" fmla="*/ 27685 w 226544"/>
                  <a:gd name="connsiteY3-86" fmla="*/ 70612 h 70612"/>
                  <a:gd name="connsiteX4-87" fmla="*/ 0 w 226544"/>
                  <a:gd name="connsiteY4-88" fmla="*/ 35306 h 706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-1" fmla="*/ 0 w 272825"/>
                  <a:gd name="connsiteY0-2" fmla="*/ 0 h 3776662"/>
                  <a:gd name="connsiteX1-3" fmla="*/ 272825 w 272825"/>
                  <a:gd name="connsiteY1-4" fmla="*/ 0 h 3776662"/>
                  <a:gd name="connsiteX2-5" fmla="*/ 272825 w 272825"/>
                  <a:gd name="connsiteY2-6" fmla="*/ 3776662 h 3776662"/>
                  <a:gd name="connsiteX3-7" fmla="*/ 0 w 272825"/>
                  <a:gd name="connsiteY3-8" fmla="*/ 3776662 h 3776662"/>
                  <a:gd name="connsiteX4-9" fmla="*/ 1 w 272825"/>
                  <a:gd name="connsiteY4-10" fmla="*/ 3609974 h 3776662"/>
                  <a:gd name="connsiteX5" fmla="*/ 0 w 272825"/>
                  <a:gd name="connsiteY5" fmla="*/ 0 h 3776662"/>
                  <a:gd name="connsiteX0-11" fmla="*/ 0 w 272825"/>
                  <a:gd name="connsiteY0-12" fmla="*/ 0 h 3776662"/>
                  <a:gd name="connsiteX1-13" fmla="*/ 272825 w 272825"/>
                  <a:gd name="connsiteY1-14" fmla="*/ 0 h 3776662"/>
                  <a:gd name="connsiteX2-15" fmla="*/ 272825 w 272825"/>
                  <a:gd name="connsiteY2-16" fmla="*/ 3776662 h 3776662"/>
                  <a:gd name="connsiteX3-17" fmla="*/ 57151 w 272825"/>
                  <a:gd name="connsiteY3-18" fmla="*/ 3776661 h 3776662"/>
                  <a:gd name="connsiteX4-19" fmla="*/ 0 w 272825"/>
                  <a:gd name="connsiteY4-20" fmla="*/ 3776662 h 3776662"/>
                  <a:gd name="connsiteX5-21" fmla="*/ 1 w 272825"/>
                  <a:gd name="connsiteY5-22" fmla="*/ 3609974 h 3776662"/>
                  <a:gd name="connsiteX6" fmla="*/ 0 w 272825"/>
                  <a:gd name="connsiteY6" fmla="*/ 0 h 3776662"/>
                  <a:gd name="connsiteX0-23" fmla="*/ 0 w 272825"/>
                  <a:gd name="connsiteY0-24" fmla="*/ 0 h 3776662"/>
                  <a:gd name="connsiteX1-25" fmla="*/ 272825 w 272825"/>
                  <a:gd name="connsiteY1-26" fmla="*/ 0 h 3776662"/>
                  <a:gd name="connsiteX2-27" fmla="*/ 272825 w 272825"/>
                  <a:gd name="connsiteY2-28" fmla="*/ 3776662 h 3776662"/>
                  <a:gd name="connsiteX3-29" fmla="*/ 166689 w 272825"/>
                  <a:gd name="connsiteY3-30" fmla="*/ 3776661 h 3776662"/>
                  <a:gd name="connsiteX4-31" fmla="*/ 57151 w 272825"/>
                  <a:gd name="connsiteY4-32" fmla="*/ 3776661 h 3776662"/>
                  <a:gd name="connsiteX5-33" fmla="*/ 0 w 272825"/>
                  <a:gd name="connsiteY5-34" fmla="*/ 3776662 h 3776662"/>
                  <a:gd name="connsiteX6-35" fmla="*/ 1 w 272825"/>
                  <a:gd name="connsiteY6-36" fmla="*/ 3609974 h 3776662"/>
                  <a:gd name="connsiteX7" fmla="*/ 0 w 272825"/>
                  <a:gd name="connsiteY7" fmla="*/ 0 h 3776662"/>
                  <a:gd name="connsiteX0-37" fmla="*/ 0 w 272825"/>
                  <a:gd name="connsiteY0-38" fmla="*/ 0 h 3776662"/>
                  <a:gd name="connsiteX1-39" fmla="*/ 272825 w 272825"/>
                  <a:gd name="connsiteY1-40" fmla="*/ 0 h 3776662"/>
                  <a:gd name="connsiteX2-41" fmla="*/ 272825 w 272825"/>
                  <a:gd name="connsiteY2-42" fmla="*/ 3776662 h 3776662"/>
                  <a:gd name="connsiteX3-43" fmla="*/ 166689 w 272825"/>
                  <a:gd name="connsiteY3-44" fmla="*/ 3776661 h 3776662"/>
                  <a:gd name="connsiteX4-45" fmla="*/ 107157 w 272825"/>
                  <a:gd name="connsiteY4-46" fmla="*/ 3774280 h 3776662"/>
                  <a:gd name="connsiteX5-47" fmla="*/ 57151 w 272825"/>
                  <a:gd name="connsiteY5-48" fmla="*/ 3776661 h 3776662"/>
                  <a:gd name="connsiteX6-49" fmla="*/ 0 w 272825"/>
                  <a:gd name="connsiteY6-50" fmla="*/ 3776662 h 3776662"/>
                  <a:gd name="connsiteX7-51" fmla="*/ 1 w 272825"/>
                  <a:gd name="connsiteY7-52" fmla="*/ 3609974 h 3776662"/>
                  <a:gd name="connsiteX8" fmla="*/ 0 w 272825"/>
                  <a:gd name="connsiteY8" fmla="*/ 0 h 3776662"/>
                  <a:gd name="connsiteX0-53" fmla="*/ 0 w 272825"/>
                  <a:gd name="connsiteY0-54" fmla="*/ 0 h 3776662"/>
                  <a:gd name="connsiteX1-55" fmla="*/ 272825 w 272825"/>
                  <a:gd name="connsiteY1-56" fmla="*/ 0 h 3776662"/>
                  <a:gd name="connsiteX2-57" fmla="*/ 272825 w 272825"/>
                  <a:gd name="connsiteY2-58" fmla="*/ 3776662 h 3776662"/>
                  <a:gd name="connsiteX3-59" fmla="*/ 221457 w 272825"/>
                  <a:gd name="connsiteY3-60" fmla="*/ 3774280 h 3776662"/>
                  <a:gd name="connsiteX4-61" fmla="*/ 166689 w 272825"/>
                  <a:gd name="connsiteY4-62" fmla="*/ 3776661 h 3776662"/>
                  <a:gd name="connsiteX5-63" fmla="*/ 107157 w 272825"/>
                  <a:gd name="connsiteY5-64" fmla="*/ 3774280 h 3776662"/>
                  <a:gd name="connsiteX6-65" fmla="*/ 57151 w 272825"/>
                  <a:gd name="connsiteY6-66" fmla="*/ 3776661 h 3776662"/>
                  <a:gd name="connsiteX7-67" fmla="*/ 0 w 272825"/>
                  <a:gd name="connsiteY7-68" fmla="*/ 3776662 h 3776662"/>
                  <a:gd name="connsiteX8-69" fmla="*/ 1 w 272825"/>
                  <a:gd name="connsiteY8-70" fmla="*/ 3609974 h 3776662"/>
                  <a:gd name="connsiteX9" fmla="*/ 0 w 272825"/>
                  <a:gd name="connsiteY9" fmla="*/ 0 h 3776662"/>
                  <a:gd name="connsiteX0-71" fmla="*/ 0 w 272825"/>
                  <a:gd name="connsiteY0-72" fmla="*/ 0 h 3776662"/>
                  <a:gd name="connsiteX1-73" fmla="*/ 272825 w 272825"/>
                  <a:gd name="connsiteY1-74" fmla="*/ 0 h 3776662"/>
                  <a:gd name="connsiteX2-75" fmla="*/ 272825 w 272825"/>
                  <a:gd name="connsiteY2-76" fmla="*/ 3776662 h 3776662"/>
                  <a:gd name="connsiteX3-77" fmla="*/ 252414 w 272825"/>
                  <a:gd name="connsiteY3-78" fmla="*/ 3776661 h 3776662"/>
                  <a:gd name="connsiteX4-79" fmla="*/ 221457 w 272825"/>
                  <a:gd name="connsiteY4-80" fmla="*/ 3774280 h 3776662"/>
                  <a:gd name="connsiteX5-81" fmla="*/ 166689 w 272825"/>
                  <a:gd name="connsiteY5-82" fmla="*/ 3776661 h 3776662"/>
                  <a:gd name="connsiteX6-83" fmla="*/ 107157 w 272825"/>
                  <a:gd name="connsiteY6-84" fmla="*/ 3774280 h 3776662"/>
                  <a:gd name="connsiteX7-85" fmla="*/ 57151 w 272825"/>
                  <a:gd name="connsiteY7-86" fmla="*/ 3776661 h 3776662"/>
                  <a:gd name="connsiteX8-87" fmla="*/ 0 w 272825"/>
                  <a:gd name="connsiteY8-88" fmla="*/ 3776662 h 3776662"/>
                  <a:gd name="connsiteX9-89" fmla="*/ 1 w 272825"/>
                  <a:gd name="connsiteY9-90" fmla="*/ 3609974 h 3776662"/>
                  <a:gd name="connsiteX10" fmla="*/ 0 w 272825"/>
                  <a:gd name="connsiteY10" fmla="*/ 0 h 3776662"/>
                  <a:gd name="connsiteX0-91" fmla="*/ 0 w 273845"/>
                  <a:gd name="connsiteY0-92" fmla="*/ 0 h 3776662"/>
                  <a:gd name="connsiteX1-93" fmla="*/ 272825 w 273845"/>
                  <a:gd name="connsiteY1-94" fmla="*/ 0 h 3776662"/>
                  <a:gd name="connsiteX2-95" fmla="*/ 273845 w 273845"/>
                  <a:gd name="connsiteY2-96" fmla="*/ 3581399 h 3776662"/>
                  <a:gd name="connsiteX3-97" fmla="*/ 272825 w 273845"/>
                  <a:gd name="connsiteY3-98" fmla="*/ 3776662 h 3776662"/>
                  <a:gd name="connsiteX4-99" fmla="*/ 252414 w 273845"/>
                  <a:gd name="connsiteY4-100" fmla="*/ 3776661 h 3776662"/>
                  <a:gd name="connsiteX5-101" fmla="*/ 221457 w 273845"/>
                  <a:gd name="connsiteY5-102" fmla="*/ 3774280 h 3776662"/>
                  <a:gd name="connsiteX6-103" fmla="*/ 166689 w 273845"/>
                  <a:gd name="connsiteY6-104" fmla="*/ 3776661 h 3776662"/>
                  <a:gd name="connsiteX7-105" fmla="*/ 107157 w 273845"/>
                  <a:gd name="connsiteY7-106" fmla="*/ 3774280 h 3776662"/>
                  <a:gd name="connsiteX8-107" fmla="*/ 57151 w 273845"/>
                  <a:gd name="connsiteY8-108" fmla="*/ 3776661 h 3776662"/>
                  <a:gd name="connsiteX9-109" fmla="*/ 0 w 273845"/>
                  <a:gd name="connsiteY9-110" fmla="*/ 3776662 h 3776662"/>
                  <a:gd name="connsiteX10-111" fmla="*/ 1 w 273845"/>
                  <a:gd name="connsiteY10-112" fmla="*/ 3609974 h 3776662"/>
                  <a:gd name="connsiteX11" fmla="*/ 0 w 273845"/>
                  <a:gd name="connsiteY11" fmla="*/ 0 h 3776662"/>
                  <a:gd name="connsiteX0-113" fmla="*/ 0 w 273845"/>
                  <a:gd name="connsiteY0-114" fmla="*/ 0 h 3776662"/>
                  <a:gd name="connsiteX1-115" fmla="*/ 272825 w 273845"/>
                  <a:gd name="connsiteY1-116" fmla="*/ 0 h 3776662"/>
                  <a:gd name="connsiteX2-117" fmla="*/ 273845 w 273845"/>
                  <a:gd name="connsiteY2-118" fmla="*/ 3581399 h 3776662"/>
                  <a:gd name="connsiteX3-119" fmla="*/ 252414 w 273845"/>
                  <a:gd name="connsiteY3-120" fmla="*/ 3776661 h 3776662"/>
                  <a:gd name="connsiteX4-121" fmla="*/ 221457 w 273845"/>
                  <a:gd name="connsiteY4-122" fmla="*/ 3774280 h 3776662"/>
                  <a:gd name="connsiteX5-123" fmla="*/ 166689 w 273845"/>
                  <a:gd name="connsiteY5-124" fmla="*/ 3776661 h 3776662"/>
                  <a:gd name="connsiteX6-125" fmla="*/ 107157 w 273845"/>
                  <a:gd name="connsiteY6-126" fmla="*/ 3774280 h 3776662"/>
                  <a:gd name="connsiteX7-127" fmla="*/ 57151 w 273845"/>
                  <a:gd name="connsiteY7-128" fmla="*/ 3776661 h 3776662"/>
                  <a:gd name="connsiteX8-129" fmla="*/ 0 w 273845"/>
                  <a:gd name="connsiteY8-130" fmla="*/ 3776662 h 3776662"/>
                  <a:gd name="connsiteX9-131" fmla="*/ 1 w 273845"/>
                  <a:gd name="connsiteY9-132" fmla="*/ 3609974 h 3776662"/>
                  <a:gd name="connsiteX10-133" fmla="*/ 0 w 273845"/>
                  <a:gd name="connsiteY10-134" fmla="*/ 0 h 3776662"/>
                  <a:gd name="connsiteX0-135" fmla="*/ 0 w 273845"/>
                  <a:gd name="connsiteY0-136" fmla="*/ 0 h 3776661"/>
                  <a:gd name="connsiteX1-137" fmla="*/ 272825 w 273845"/>
                  <a:gd name="connsiteY1-138" fmla="*/ 0 h 3776661"/>
                  <a:gd name="connsiteX2-139" fmla="*/ 273845 w 273845"/>
                  <a:gd name="connsiteY2-140" fmla="*/ 3581399 h 3776661"/>
                  <a:gd name="connsiteX3-141" fmla="*/ 252414 w 273845"/>
                  <a:gd name="connsiteY3-142" fmla="*/ 3776661 h 3776661"/>
                  <a:gd name="connsiteX4-143" fmla="*/ 221457 w 273845"/>
                  <a:gd name="connsiteY4-144" fmla="*/ 3774280 h 3776661"/>
                  <a:gd name="connsiteX5-145" fmla="*/ 166689 w 273845"/>
                  <a:gd name="connsiteY5-146" fmla="*/ 3776661 h 3776661"/>
                  <a:gd name="connsiteX6-147" fmla="*/ 107157 w 273845"/>
                  <a:gd name="connsiteY6-148" fmla="*/ 3774280 h 3776661"/>
                  <a:gd name="connsiteX7-149" fmla="*/ 57151 w 273845"/>
                  <a:gd name="connsiteY7-150" fmla="*/ 3776661 h 3776661"/>
                  <a:gd name="connsiteX8-151" fmla="*/ 1 w 273845"/>
                  <a:gd name="connsiteY8-152" fmla="*/ 3609974 h 3776661"/>
                  <a:gd name="connsiteX9-153" fmla="*/ 0 w 273845"/>
                  <a:gd name="connsiteY9-154" fmla="*/ 0 h 3776661"/>
                  <a:gd name="connsiteX0-155" fmla="*/ 0 w 273845"/>
                  <a:gd name="connsiteY0-156" fmla="*/ 0 h 3776661"/>
                  <a:gd name="connsiteX1-157" fmla="*/ 272825 w 273845"/>
                  <a:gd name="connsiteY1-158" fmla="*/ 0 h 3776661"/>
                  <a:gd name="connsiteX2-159" fmla="*/ 273845 w 273845"/>
                  <a:gd name="connsiteY2-160" fmla="*/ 3581399 h 3776661"/>
                  <a:gd name="connsiteX3-161" fmla="*/ 252414 w 273845"/>
                  <a:gd name="connsiteY3-162" fmla="*/ 3776661 h 3776661"/>
                  <a:gd name="connsiteX4-163" fmla="*/ 221457 w 273845"/>
                  <a:gd name="connsiteY4-164" fmla="*/ 3774280 h 3776661"/>
                  <a:gd name="connsiteX5-165" fmla="*/ 166689 w 273845"/>
                  <a:gd name="connsiteY5-166" fmla="*/ 3776661 h 3776661"/>
                  <a:gd name="connsiteX6-167" fmla="*/ 104776 w 273845"/>
                  <a:gd name="connsiteY6-168" fmla="*/ 3664743 h 3776661"/>
                  <a:gd name="connsiteX7-169" fmla="*/ 57151 w 273845"/>
                  <a:gd name="connsiteY7-170" fmla="*/ 3776661 h 3776661"/>
                  <a:gd name="connsiteX8-171" fmla="*/ 1 w 273845"/>
                  <a:gd name="connsiteY8-172" fmla="*/ 3609974 h 3776661"/>
                  <a:gd name="connsiteX9-173" fmla="*/ 0 w 273845"/>
                  <a:gd name="connsiteY9-174" fmla="*/ 0 h 3776661"/>
                  <a:gd name="connsiteX0-175" fmla="*/ 0 w 273845"/>
                  <a:gd name="connsiteY0-176" fmla="*/ 0 h 3776661"/>
                  <a:gd name="connsiteX1-177" fmla="*/ 272825 w 273845"/>
                  <a:gd name="connsiteY1-178" fmla="*/ 0 h 3776661"/>
                  <a:gd name="connsiteX2-179" fmla="*/ 273845 w 273845"/>
                  <a:gd name="connsiteY2-180" fmla="*/ 3581399 h 3776661"/>
                  <a:gd name="connsiteX3-181" fmla="*/ 252414 w 273845"/>
                  <a:gd name="connsiteY3-182" fmla="*/ 3776661 h 3776661"/>
                  <a:gd name="connsiteX4-183" fmla="*/ 221457 w 273845"/>
                  <a:gd name="connsiteY4-184" fmla="*/ 3774280 h 3776661"/>
                  <a:gd name="connsiteX5-185" fmla="*/ 166689 w 273845"/>
                  <a:gd name="connsiteY5-186" fmla="*/ 3776661 h 3776661"/>
                  <a:gd name="connsiteX6-187" fmla="*/ 104776 w 273845"/>
                  <a:gd name="connsiteY6-188" fmla="*/ 3664743 h 3776661"/>
                  <a:gd name="connsiteX7-189" fmla="*/ 57151 w 273845"/>
                  <a:gd name="connsiteY7-190" fmla="*/ 3750467 h 3776661"/>
                  <a:gd name="connsiteX8-191" fmla="*/ 1 w 273845"/>
                  <a:gd name="connsiteY8-192" fmla="*/ 3609974 h 3776661"/>
                  <a:gd name="connsiteX9-193" fmla="*/ 0 w 273845"/>
                  <a:gd name="connsiteY9-194" fmla="*/ 0 h 3776661"/>
                  <a:gd name="connsiteX0-195" fmla="*/ 0 w 273845"/>
                  <a:gd name="connsiteY0-196" fmla="*/ 0 h 3776661"/>
                  <a:gd name="connsiteX1-197" fmla="*/ 272825 w 273845"/>
                  <a:gd name="connsiteY1-198" fmla="*/ 0 h 3776661"/>
                  <a:gd name="connsiteX2-199" fmla="*/ 273845 w 273845"/>
                  <a:gd name="connsiteY2-200" fmla="*/ 3581399 h 3776661"/>
                  <a:gd name="connsiteX3-201" fmla="*/ 252414 w 273845"/>
                  <a:gd name="connsiteY3-202" fmla="*/ 3776661 h 3776661"/>
                  <a:gd name="connsiteX4-203" fmla="*/ 228601 w 273845"/>
                  <a:gd name="connsiteY4-204" fmla="*/ 3629023 h 3776661"/>
                  <a:gd name="connsiteX5-205" fmla="*/ 166689 w 273845"/>
                  <a:gd name="connsiteY5-206" fmla="*/ 3776661 h 3776661"/>
                  <a:gd name="connsiteX6-207" fmla="*/ 104776 w 273845"/>
                  <a:gd name="connsiteY6-208" fmla="*/ 3664743 h 3776661"/>
                  <a:gd name="connsiteX7-209" fmla="*/ 57151 w 273845"/>
                  <a:gd name="connsiteY7-210" fmla="*/ 3750467 h 3776661"/>
                  <a:gd name="connsiteX8-211" fmla="*/ 1 w 273845"/>
                  <a:gd name="connsiteY8-212" fmla="*/ 3609974 h 3776661"/>
                  <a:gd name="connsiteX9-213" fmla="*/ 0 w 273845"/>
                  <a:gd name="connsiteY9-214" fmla="*/ 0 h 3776661"/>
                  <a:gd name="connsiteX0-215" fmla="*/ 0 w 273845"/>
                  <a:gd name="connsiteY0-216" fmla="*/ 0 h 3776661"/>
                  <a:gd name="connsiteX1-217" fmla="*/ 272825 w 273845"/>
                  <a:gd name="connsiteY1-218" fmla="*/ 0 h 3776661"/>
                  <a:gd name="connsiteX2-219" fmla="*/ 273845 w 273845"/>
                  <a:gd name="connsiteY2-220" fmla="*/ 3581399 h 3776661"/>
                  <a:gd name="connsiteX3-221" fmla="*/ 250032 w 273845"/>
                  <a:gd name="connsiteY3-222" fmla="*/ 3695699 h 3776661"/>
                  <a:gd name="connsiteX4-223" fmla="*/ 228601 w 273845"/>
                  <a:gd name="connsiteY4-224" fmla="*/ 3629023 h 3776661"/>
                  <a:gd name="connsiteX5-225" fmla="*/ 166689 w 273845"/>
                  <a:gd name="connsiteY5-226" fmla="*/ 3776661 h 3776661"/>
                  <a:gd name="connsiteX6-227" fmla="*/ 104776 w 273845"/>
                  <a:gd name="connsiteY6-228" fmla="*/ 3664743 h 3776661"/>
                  <a:gd name="connsiteX7-229" fmla="*/ 57151 w 273845"/>
                  <a:gd name="connsiteY7-230" fmla="*/ 3750467 h 3776661"/>
                  <a:gd name="connsiteX8-231" fmla="*/ 1 w 273845"/>
                  <a:gd name="connsiteY8-232" fmla="*/ 3609974 h 3776661"/>
                  <a:gd name="connsiteX9-233" fmla="*/ 0 w 273845"/>
                  <a:gd name="connsiteY9-234" fmla="*/ 0 h 3776661"/>
                  <a:gd name="connsiteX0-235" fmla="*/ 0 w 273845"/>
                  <a:gd name="connsiteY0-236" fmla="*/ 0 h 3776661"/>
                  <a:gd name="connsiteX1-237" fmla="*/ 272825 w 273845"/>
                  <a:gd name="connsiteY1-238" fmla="*/ 0 h 3776661"/>
                  <a:gd name="connsiteX2-239" fmla="*/ 273845 w 273845"/>
                  <a:gd name="connsiteY2-240" fmla="*/ 3581399 h 3776661"/>
                  <a:gd name="connsiteX3-241" fmla="*/ 247651 w 273845"/>
                  <a:gd name="connsiteY3-242" fmla="*/ 3702843 h 3776661"/>
                  <a:gd name="connsiteX4-243" fmla="*/ 228601 w 273845"/>
                  <a:gd name="connsiteY4-244" fmla="*/ 3629023 h 3776661"/>
                  <a:gd name="connsiteX5-245" fmla="*/ 166689 w 273845"/>
                  <a:gd name="connsiteY5-246" fmla="*/ 3776661 h 3776661"/>
                  <a:gd name="connsiteX6-247" fmla="*/ 104776 w 273845"/>
                  <a:gd name="connsiteY6-248" fmla="*/ 3664743 h 3776661"/>
                  <a:gd name="connsiteX7-249" fmla="*/ 57151 w 273845"/>
                  <a:gd name="connsiteY7-250" fmla="*/ 3750467 h 3776661"/>
                  <a:gd name="connsiteX8-251" fmla="*/ 1 w 273845"/>
                  <a:gd name="connsiteY8-252" fmla="*/ 3609974 h 3776661"/>
                  <a:gd name="connsiteX9-253" fmla="*/ 0 w 273845"/>
                  <a:gd name="connsiteY9-254" fmla="*/ 0 h 3776661"/>
                  <a:gd name="connsiteX0-255" fmla="*/ 0 w 273845"/>
                  <a:gd name="connsiteY0-256" fmla="*/ 0 h 3776661"/>
                  <a:gd name="connsiteX1-257" fmla="*/ 272825 w 273845"/>
                  <a:gd name="connsiteY1-258" fmla="*/ 0 h 3776661"/>
                  <a:gd name="connsiteX2-259" fmla="*/ 273845 w 273845"/>
                  <a:gd name="connsiteY2-260" fmla="*/ 3581399 h 3776661"/>
                  <a:gd name="connsiteX3-261" fmla="*/ 247651 w 273845"/>
                  <a:gd name="connsiteY3-262" fmla="*/ 3702843 h 3776661"/>
                  <a:gd name="connsiteX4-263" fmla="*/ 228601 w 273845"/>
                  <a:gd name="connsiteY4-264" fmla="*/ 3629023 h 3776661"/>
                  <a:gd name="connsiteX5-265" fmla="*/ 166689 w 273845"/>
                  <a:gd name="connsiteY5-266" fmla="*/ 3776661 h 3776661"/>
                  <a:gd name="connsiteX6-267" fmla="*/ 104776 w 273845"/>
                  <a:gd name="connsiteY6-268" fmla="*/ 3664743 h 3776661"/>
                  <a:gd name="connsiteX7-269" fmla="*/ 57151 w 273845"/>
                  <a:gd name="connsiteY7-270" fmla="*/ 3750467 h 3776661"/>
                  <a:gd name="connsiteX8-271" fmla="*/ 1 w 273845"/>
                  <a:gd name="connsiteY8-272" fmla="*/ 3609974 h 3776661"/>
                  <a:gd name="connsiteX9-273" fmla="*/ 0 w 273845"/>
                  <a:gd name="connsiteY9-274" fmla="*/ 0 h 3776661"/>
                  <a:gd name="connsiteX0-275" fmla="*/ 0 w 273845"/>
                  <a:gd name="connsiteY0-276" fmla="*/ 0 h 3776661"/>
                  <a:gd name="connsiteX1-277" fmla="*/ 272825 w 273845"/>
                  <a:gd name="connsiteY1-278" fmla="*/ 0 h 3776661"/>
                  <a:gd name="connsiteX2-279" fmla="*/ 273845 w 273845"/>
                  <a:gd name="connsiteY2-280" fmla="*/ 3581399 h 3776661"/>
                  <a:gd name="connsiteX3-281" fmla="*/ 247651 w 273845"/>
                  <a:gd name="connsiteY3-282" fmla="*/ 3702843 h 3776661"/>
                  <a:gd name="connsiteX4-283" fmla="*/ 228601 w 273845"/>
                  <a:gd name="connsiteY4-284" fmla="*/ 3629023 h 3776661"/>
                  <a:gd name="connsiteX5-285" fmla="*/ 166689 w 273845"/>
                  <a:gd name="connsiteY5-286" fmla="*/ 3776661 h 3776661"/>
                  <a:gd name="connsiteX6-287" fmla="*/ 104776 w 273845"/>
                  <a:gd name="connsiteY6-288" fmla="*/ 3664743 h 3776661"/>
                  <a:gd name="connsiteX7-289" fmla="*/ 57151 w 273845"/>
                  <a:gd name="connsiteY7-290" fmla="*/ 3750467 h 3776661"/>
                  <a:gd name="connsiteX8-291" fmla="*/ 1 w 273845"/>
                  <a:gd name="connsiteY8-292" fmla="*/ 3609974 h 3776661"/>
                  <a:gd name="connsiteX9-293" fmla="*/ 0 w 273845"/>
                  <a:gd name="connsiteY9-294" fmla="*/ 0 h 3776661"/>
                  <a:gd name="connsiteX0-295" fmla="*/ 0 w 273845"/>
                  <a:gd name="connsiteY0-296" fmla="*/ 0 h 3776661"/>
                  <a:gd name="connsiteX1-297" fmla="*/ 272825 w 273845"/>
                  <a:gd name="connsiteY1-298" fmla="*/ 0 h 3776661"/>
                  <a:gd name="connsiteX2-299" fmla="*/ 273845 w 273845"/>
                  <a:gd name="connsiteY2-300" fmla="*/ 3581399 h 3776661"/>
                  <a:gd name="connsiteX3-301" fmla="*/ 247651 w 273845"/>
                  <a:gd name="connsiteY3-302" fmla="*/ 3702843 h 3776661"/>
                  <a:gd name="connsiteX4-303" fmla="*/ 228601 w 273845"/>
                  <a:gd name="connsiteY4-304" fmla="*/ 3629023 h 3776661"/>
                  <a:gd name="connsiteX5-305" fmla="*/ 166689 w 273845"/>
                  <a:gd name="connsiteY5-306" fmla="*/ 3776661 h 3776661"/>
                  <a:gd name="connsiteX6-307" fmla="*/ 104776 w 273845"/>
                  <a:gd name="connsiteY6-308" fmla="*/ 3664743 h 3776661"/>
                  <a:gd name="connsiteX7-309" fmla="*/ 57151 w 273845"/>
                  <a:gd name="connsiteY7-310" fmla="*/ 3750467 h 3776661"/>
                  <a:gd name="connsiteX8-311" fmla="*/ 1 w 273845"/>
                  <a:gd name="connsiteY8-312" fmla="*/ 3609974 h 3776661"/>
                  <a:gd name="connsiteX9-313" fmla="*/ 0 w 273845"/>
                  <a:gd name="connsiteY9-314" fmla="*/ 0 h 3776661"/>
                  <a:gd name="connsiteX0-315" fmla="*/ 0 w 273845"/>
                  <a:gd name="connsiteY0-316" fmla="*/ 0 h 3776661"/>
                  <a:gd name="connsiteX1-317" fmla="*/ 272825 w 273845"/>
                  <a:gd name="connsiteY1-318" fmla="*/ 0 h 3776661"/>
                  <a:gd name="connsiteX2-319" fmla="*/ 273845 w 273845"/>
                  <a:gd name="connsiteY2-320" fmla="*/ 3581399 h 3776661"/>
                  <a:gd name="connsiteX3-321" fmla="*/ 247651 w 273845"/>
                  <a:gd name="connsiteY3-322" fmla="*/ 3702843 h 3776661"/>
                  <a:gd name="connsiteX4-323" fmla="*/ 228601 w 273845"/>
                  <a:gd name="connsiteY4-324" fmla="*/ 3629023 h 3776661"/>
                  <a:gd name="connsiteX5-325" fmla="*/ 166689 w 273845"/>
                  <a:gd name="connsiteY5-326" fmla="*/ 3776661 h 3776661"/>
                  <a:gd name="connsiteX6-327" fmla="*/ 104776 w 273845"/>
                  <a:gd name="connsiteY6-328" fmla="*/ 3664743 h 3776661"/>
                  <a:gd name="connsiteX7-329" fmla="*/ 57151 w 273845"/>
                  <a:gd name="connsiteY7-330" fmla="*/ 3750467 h 3776661"/>
                  <a:gd name="connsiteX8-331" fmla="*/ 1 w 273845"/>
                  <a:gd name="connsiteY8-332" fmla="*/ 3609974 h 3776661"/>
                  <a:gd name="connsiteX9-333" fmla="*/ 0 w 273845"/>
                  <a:gd name="connsiteY9-334" fmla="*/ 0 h 3776661"/>
                  <a:gd name="connsiteX0-335" fmla="*/ 0 w 273845"/>
                  <a:gd name="connsiteY0-336" fmla="*/ 0 h 3776661"/>
                  <a:gd name="connsiteX1-337" fmla="*/ 272825 w 273845"/>
                  <a:gd name="connsiteY1-338" fmla="*/ 0 h 3776661"/>
                  <a:gd name="connsiteX2-339" fmla="*/ 273845 w 273845"/>
                  <a:gd name="connsiteY2-340" fmla="*/ 3581399 h 3776661"/>
                  <a:gd name="connsiteX3-341" fmla="*/ 247651 w 273845"/>
                  <a:gd name="connsiteY3-342" fmla="*/ 3702843 h 3776661"/>
                  <a:gd name="connsiteX4-343" fmla="*/ 228601 w 273845"/>
                  <a:gd name="connsiteY4-344" fmla="*/ 3629023 h 3776661"/>
                  <a:gd name="connsiteX5-345" fmla="*/ 166689 w 273845"/>
                  <a:gd name="connsiteY5-346" fmla="*/ 3776661 h 3776661"/>
                  <a:gd name="connsiteX6-347" fmla="*/ 104776 w 273845"/>
                  <a:gd name="connsiteY6-348" fmla="*/ 3664743 h 3776661"/>
                  <a:gd name="connsiteX7-349" fmla="*/ 57151 w 273845"/>
                  <a:gd name="connsiteY7-350" fmla="*/ 3750467 h 3776661"/>
                  <a:gd name="connsiteX8-351" fmla="*/ 1 w 273845"/>
                  <a:gd name="connsiteY8-352" fmla="*/ 3609974 h 3776661"/>
                  <a:gd name="connsiteX9-353" fmla="*/ 0 w 273845"/>
                  <a:gd name="connsiteY9-354" fmla="*/ 0 h 3776661"/>
                  <a:gd name="connsiteX0-355" fmla="*/ 0 w 273845"/>
                  <a:gd name="connsiteY0-356" fmla="*/ 0 h 3776887"/>
                  <a:gd name="connsiteX1-357" fmla="*/ 272825 w 273845"/>
                  <a:gd name="connsiteY1-358" fmla="*/ 0 h 3776887"/>
                  <a:gd name="connsiteX2-359" fmla="*/ 273845 w 273845"/>
                  <a:gd name="connsiteY2-360" fmla="*/ 3581399 h 3776887"/>
                  <a:gd name="connsiteX3-361" fmla="*/ 247651 w 273845"/>
                  <a:gd name="connsiteY3-362" fmla="*/ 3702843 h 3776887"/>
                  <a:gd name="connsiteX4-363" fmla="*/ 228601 w 273845"/>
                  <a:gd name="connsiteY4-364" fmla="*/ 3629023 h 3776887"/>
                  <a:gd name="connsiteX5-365" fmla="*/ 166689 w 273845"/>
                  <a:gd name="connsiteY5-366" fmla="*/ 3776661 h 3776887"/>
                  <a:gd name="connsiteX6-367" fmla="*/ 104776 w 273845"/>
                  <a:gd name="connsiteY6-368" fmla="*/ 3664743 h 3776887"/>
                  <a:gd name="connsiteX7-369" fmla="*/ 57151 w 273845"/>
                  <a:gd name="connsiteY7-370" fmla="*/ 3750467 h 3776887"/>
                  <a:gd name="connsiteX8-371" fmla="*/ 1 w 273845"/>
                  <a:gd name="connsiteY8-372" fmla="*/ 3609974 h 3776887"/>
                  <a:gd name="connsiteX9-373" fmla="*/ 0 w 273845"/>
                  <a:gd name="connsiteY9-374" fmla="*/ 0 h 3776887"/>
                  <a:gd name="connsiteX0-375" fmla="*/ 0 w 273845"/>
                  <a:gd name="connsiteY0-376" fmla="*/ 0 h 3776887"/>
                  <a:gd name="connsiteX1-377" fmla="*/ 272825 w 273845"/>
                  <a:gd name="connsiteY1-378" fmla="*/ 0 h 3776887"/>
                  <a:gd name="connsiteX2-379" fmla="*/ 273845 w 273845"/>
                  <a:gd name="connsiteY2-380" fmla="*/ 3581399 h 3776887"/>
                  <a:gd name="connsiteX3-381" fmla="*/ 247651 w 273845"/>
                  <a:gd name="connsiteY3-382" fmla="*/ 3702843 h 3776887"/>
                  <a:gd name="connsiteX4-383" fmla="*/ 228601 w 273845"/>
                  <a:gd name="connsiteY4-384" fmla="*/ 3629023 h 3776887"/>
                  <a:gd name="connsiteX5-385" fmla="*/ 166689 w 273845"/>
                  <a:gd name="connsiteY5-386" fmla="*/ 3776661 h 3776887"/>
                  <a:gd name="connsiteX6-387" fmla="*/ 104776 w 273845"/>
                  <a:gd name="connsiteY6-388" fmla="*/ 3664743 h 3776887"/>
                  <a:gd name="connsiteX7-389" fmla="*/ 57151 w 273845"/>
                  <a:gd name="connsiteY7-390" fmla="*/ 3750467 h 3776887"/>
                  <a:gd name="connsiteX8-391" fmla="*/ 1 w 273845"/>
                  <a:gd name="connsiteY8-392" fmla="*/ 3609974 h 3776887"/>
                  <a:gd name="connsiteX9-393" fmla="*/ 0 w 273845"/>
                  <a:gd name="connsiteY9-394" fmla="*/ 0 h 3776887"/>
                  <a:gd name="connsiteX0-395" fmla="*/ 0 w 273845"/>
                  <a:gd name="connsiteY0-396" fmla="*/ 0 h 3776887"/>
                  <a:gd name="connsiteX1-397" fmla="*/ 272825 w 273845"/>
                  <a:gd name="connsiteY1-398" fmla="*/ 0 h 3776887"/>
                  <a:gd name="connsiteX2-399" fmla="*/ 273845 w 273845"/>
                  <a:gd name="connsiteY2-400" fmla="*/ 3581399 h 3776887"/>
                  <a:gd name="connsiteX3-401" fmla="*/ 247651 w 273845"/>
                  <a:gd name="connsiteY3-402" fmla="*/ 3702843 h 3776887"/>
                  <a:gd name="connsiteX4-403" fmla="*/ 228601 w 273845"/>
                  <a:gd name="connsiteY4-404" fmla="*/ 3629023 h 3776887"/>
                  <a:gd name="connsiteX5-405" fmla="*/ 166689 w 273845"/>
                  <a:gd name="connsiteY5-406" fmla="*/ 3776661 h 3776887"/>
                  <a:gd name="connsiteX6-407" fmla="*/ 104776 w 273845"/>
                  <a:gd name="connsiteY6-408" fmla="*/ 3664743 h 3776887"/>
                  <a:gd name="connsiteX7-409" fmla="*/ 57151 w 273845"/>
                  <a:gd name="connsiteY7-410" fmla="*/ 3750467 h 3776887"/>
                  <a:gd name="connsiteX8-411" fmla="*/ 1 w 273845"/>
                  <a:gd name="connsiteY8-412" fmla="*/ 3609974 h 3776887"/>
                  <a:gd name="connsiteX9-413" fmla="*/ 0 w 273845"/>
                  <a:gd name="connsiteY9-414" fmla="*/ 0 h 3776887"/>
                  <a:gd name="connsiteX0-415" fmla="*/ 0 w 273845"/>
                  <a:gd name="connsiteY0-416" fmla="*/ 0 h 3776859"/>
                  <a:gd name="connsiteX1-417" fmla="*/ 272825 w 273845"/>
                  <a:gd name="connsiteY1-418" fmla="*/ 0 h 3776859"/>
                  <a:gd name="connsiteX2-419" fmla="*/ 273845 w 273845"/>
                  <a:gd name="connsiteY2-420" fmla="*/ 3581399 h 3776859"/>
                  <a:gd name="connsiteX3-421" fmla="*/ 247651 w 273845"/>
                  <a:gd name="connsiteY3-422" fmla="*/ 3702843 h 3776859"/>
                  <a:gd name="connsiteX4-423" fmla="*/ 223839 w 273845"/>
                  <a:gd name="connsiteY4-424" fmla="*/ 3631404 h 3776859"/>
                  <a:gd name="connsiteX5-425" fmla="*/ 166689 w 273845"/>
                  <a:gd name="connsiteY5-426" fmla="*/ 3776661 h 3776859"/>
                  <a:gd name="connsiteX6-427" fmla="*/ 104776 w 273845"/>
                  <a:gd name="connsiteY6-428" fmla="*/ 3664743 h 3776859"/>
                  <a:gd name="connsiteX7-429" fmla="*/ 57151 w 273845"/>
                  <a:gd name="connsiteY7-430" fmla="*/ 3750467 h 3776859"/>
                  <a:gd name="connsiteX8-431" fmla="*/ 1 w 273845"/>
                  <a:gd name="connsiteY8-432" fmla="*/ 3609974 h 3776859"/>
                  <a:gd name="connsiteX9-433" fmla="*/ 0 w 273845"/>
                  <a:gd name="connsiteY9-434" fmla="*/ 0 h 3776859"/>
                  <a:gd name="connsiteX0-435" fmla="*/ 0 w 273845"/>
                  <a:gd name="connsiteY0-436" fmla="*/ 0 h 3776859"/>
                  <a:gd name="connsiteX1-437" fmla="*/ 272825 w 273845"/>
                  <a:gd name="connsiteY1-438" fmla="*/ 0 h 3776859"/>
                  <a:gd name="connsiteX2-439" fmla="*/ 273845 w 273845"/>
                  <a:gd name="connsiteY2-440" fmla="*/ 3581399 h 3776859"/>
                  <a:gd name="connsiteX3-441" fmla="*/ 247651 w 273845"/>
                  <a:gd name="connsiteY3-442" fmla="*/ 3702843 h 3776859"/>
                  <a:gd name="connsiteX4-443" fmla="*/ 223839 w 273845"/>
                  <a:gd name="connsiteY4-444" fmla="*/ 3631404 h 3776859"/>
                  <a:gd name="connsiteX5-445" fmla="*/ 166689 w 273845"/>
                  <a:gd name="connsiteY5-446" fmla="*/ 3776661 h 3776859"/>
                  <a:gd name="connsiteX6-447" fmla="*/ 104776 w 273845"/>
                  <a:gd name="connsiteY6-448" fmla="*/ 3664743 h 3776859"/>
                  <a:gd name="connsiteX7-449" fmla="*/ 57151 w 273845"/>
                  <a:gd name="connsiteY7-450" fmla="*/ 3750467 h 3776859"/>
                  <a:gd name="connsiteX8-451" fmla="*/ 1 w 273845"/>
                  <a:gd name="connsiteY8-452" fmla="*/ 3609974 h 3776859"/>
                  <a:gd name="connsiteX9-453" fmla="*/ 0 w 273845"/>
                  <a:gd name="connsiteY9-454" fmla="*/ 0 h 3776859"/>
                  <a:gd name="connsiteX0-455" fmla="*/ 0 w 273894"/>
                  <a:gd name="connsiteY0-456" fmla="*/ 0 h 3776859"/>
                  <a:gd name="connsiteX1-457" fmla="*/ 272825 w 273894"/>
                  <a:gd name="connsiteY1-458" fmla="*/ 0 h 3776859"/>
                  <a:gd name="connsiteX2-459" fmla="*/ 273845 w 273894"/>
                  <a:gd name="connsiteY2-460" fmla="*/ 3581399 h 3776859"/>
                  <a:gd name="connsiteX3-461" fmla="*/ 247651 w 273894"/>
                  <a:gd name="connsiteY3-462" fmla="*/ 3702843 h 3776859"/>
                  <a:gd name="connsiteX4-463" fmla="*/ 223839 w 273894"/>
                  <a:gd name="connsiteY4-464" fmla="*/ 3631404 h 3776859"/>
                  <a:gd name="connsiteX5-465" fmla="*/ 166689 w 273894"/>
                  <a:gd name="connsiteY5-466" fmla="*/ 3776661 h 3776859"/>
                  <a:gd name="connsiteX6-467" fmla="*/ 104776 w 273894"/>
                  <a:gd name="connsiteY6-468" fmla="*/ 3664743 h 3776859"/>
                  <a:gd name="connsiteX7-469" fmla="*/ 57151 w 273894"/>
                  <a:gd name="connsiteY7-470" fmla="*/ 3750467 h 3776859"/>
                  <a:gd name="connsiteX8-471" fmla="*/ 1 w 273894"/>
                  <a:gd name="connsiteY8-472" fmla="*/ 3609974 h 3776859"/>
                  <a:gd name="connsiteX9-473" fmla="*/ 0 w 273894"/>
                  <a:gd name="connsiteY9-474" fmla="*/ 0 h 3776859"/>
                  <a:gd name="connsiteX0-475" fmla="*/ 0 w 273894"/>
                  <a:gd name="connsiteY0-476" fmla="*/ 0 h 3776859"/>
                  <a:gd name="connsiteX1-477" fmla="*/ 272825 w 273894"/>
                  <a:gd name="connsiteY1-478" fmla="*/ 0 h 3776859"/>
                  <a:gd name="connsiteX2-479" fmla="*/ 273845 w 273894"/>
                  <a:gd name="connsiteY2-480" fmla="*/ 3581399 h 3776859"/>
                  <a:gd name="connsiteX3-481" fmla="*/ 247651 w 273894"/>
                  <a:gd name="connsiteY3-482" fmla="*/ 3702843 h 3776859"/>
                  <a:gd name="connsiteX4-483" fmla="*/ 223839 w 273894"/>
                  <a:gd name="connsiteY4-484" fmla="*/ 3631404 h 3776859"/>
                  <a:gd name="connsiteX5-485" fmla="*/ 166689 w 273894"/>
                  <a:gd name="connsiteY5-486" fmla="*/ 3776661 h 3776859"/>
                  <a:gd name="connsiteX6-487" fmla="*/ 104776 w 273894"/>
                  <a:gd name="connsiteY6-488" fmla="*/ 3664743 h 3776859"/>
                  <a:gd name="connsiteX7-489" fmla="*/ 57151 w 273894"/>
                  <a:gd name="connsiteY7-490" fmla="*/ 3750467 h 3776859"/>
                  <a:gd name="connsiteX8-491" fmla="*/ 1 w 273894"/>
                  <a:gd name="connsiteY8-492" fmla="*/ 3609974 h 3776859"/>
                  <a:gd name="connsiteX9-493" fmla="*/ 0 w 273894"/>
                  <a:gd name="connsiteY9-494" fmla="*/ 0 h 3776859"/>
                  <a:gd name="connsiteX0-495" fmla="*/ 0 w 273845"/>
                  <a:gd name="connsiteY0-496" fmla="*/ 0 h 3776859"/>
                  <a:gd name="connsiteX1-497" fmla="*/ 272825 w 273845"/>
                  <a:gd name="connsiteY1-498" fmla="*/ 0 h 3776859"/>
                  <a:gd name="connsiteX2-499" fmla="*/ 273845 w 273845"/>
                  <a:gd name="connsiteY2-500" fmla="*/ 3581399 h 3776859"/>
                  <a:gd name="connsiteX3-501" fmla="*/ 247651 w 273845"/>
                  <a:gd name="connsiteY3-502" fmla="*/ 3702843 h 3776859"/>
                  <a:gd name="connsiteX4-503" fmla="*/ 223839 w 273845"/>
                  <a:gd name="connsiteY4-504" fmla="*/ 3631404 h 3776859"/>
                  <a:gd name="connsiteX5-505" fmla="*/ 166689 w 273845"/>
                  <a:gd name="connsiteY5-506" fmla="*/ 3776661 h 3776859"/>
                  <a:gd name="connsiteX6-507" fmla="*/ 104776 w 273845"/>
                  <a:gd name="connsiteY6-508" fmla="*/ 3664743 h 3776859"/>
                  <a:gd name="connsiteX7-509" fmla="*/ 57151 w 273845"/>
                  <a:gd name="connsiteY7-510" fmla="*/ 3750467 h 3776859"/>
                  <a:gd name="connsiteX8-511" fmla="*/ 1 w 273845"/>
                  <a:gd name="connsiteY8-512" fmla="*/ 3609974 h 3776859"/>
                  <a:gd name="connsiteX9-513" fmla="*/ 0 w 273845"/>
                  <a:gd name="connsiteY9-514" fmla="*/ 0 h 3776859"/>
                  <a:gd name="connsiteX0-515" fmla="*/ 0 w 273845"/>
                  <a:gd name="connsiteY0-516" fmla="*/ 0 h 3776859"/>
                  <a:gd name="connsiteX1-517" fmla="*/ 272825 w 273845"/>
                  <a:gd name="connsiteY1-518" fmla="*/ 0 h 3776859"/>
                  <a:gd name="connsiteX2-519" fmla="*/ 273845 w 273845"/>
                  <a:gd name="connsiteY2-520" fmla="*/ 3581399 h 3776859"/>
                  <a:gd name="connsiteX3-521" fmla="*/ 252414 w 273845"/>
                  <a:gd name="connsiteY3-522" fmla="*/ 3702843 h 3776859"/>
                  <a:gd name="connsiteX4-523" fmla="*/ 223839 w 273845"/>
                  <a:gd name="connsiteY4-524" fmla="*/ 3631404 h 3776859"/>
                  <a:gd name="connsiteX5-525" fmla="*/ 166689 w 273845"/>
                  <a:gd name="connsiteY5-526" fmla="*/ 3776661 h 3776859"/>
                  <a:gd name="connsiteX6-527" fmla="*/ 104776 w 273845"/>
                  <a:gd name="connsiteY6-528" fmla="*/ 3664743 h 3776859"/>
                  <a:gd name="connsiteX7-529" fmla="*/ 57151 w 273845"/>
                  <a:gd name="connsiteY7-530" fmla="*/ 3750467 h 3776859"/>
                  <a:gd name="connsiteX8-531" fmla="*/ 1 w 273845"/>
                  <a:gd name="connsiteY8-532" fmla="*/ 3609974 h 3776859"/>
                  <a:gd name="connsiteX9-533" fmla="*/ 0 w 273845"/>
                  <a:gd name="connsiteY9-534" fmla="*/ 0 h 3776859"/>
                  <a:gd name="connsiteX0-535" fmla="*/ 0 w 273845"/>
                  <a:gd name="connsiteY0-536" fmla="*/ 0 h 3776859"/>
                  <a:gd name="connsiteX1-537" fmla="*/ 272825 w 273845"/>
                  <a:gd name="connsiteY1-538" fmla="*/ 0 h 3776859"/>
                  <a:gd name="connsiteX2-539" fmla="*/ 273845 w 273845"/>
                  <a:gd name="connsiteY2-540" fmla="*/ 3581399 h 3776859"/>
                  <a:gd name="connsiteX3-541" fmla="*/ 252414 w 273845"/>
                  <a:gd name="connsiteY3-542" fmla="*/ 3702843 h 3776859"/>
                  <a:gd name="connsiteX4-543" fmla="*/ 223839 w 273845"/>
                  <a:gd name="connsiteY4-544" fmla="*/ 3631404 h 3776859"/>
                  <a:gd name="connsiteX5-545" fmla="*/ 166689 w 273845"/>
                  <a:gd name="connsiteY5-546" fmla="*/ 3776661 h 3776859"/>
                  <a:gd name="connsiteX6-547" fmla="*/ 104776 w 273845"/>
                  <a:gd name="connsiteY6-548" fmla="*/ 3664743 h 3776859"/>
                  <a:gd name="connsiteX7-549" fmla="*/ 57151 w 273845"/>
                  <a:gd name="connsiteY7-550" fmla="*/ 3750467 h 3776859"/>
                  <a:gd name="connsiteX8-551" fmla="*/ 1 w 273845"/>
                  <a:gd name="connsiteY8-552" fmla="*/ 3609974 h 3776859"/>
                  <a:gd name="connsiteX9-553" fmla="*/ 0 w 273845"/>
                  <a:gd name="connsiteY9-554" fmla="*/ 0 h 3776859"/>
                  <a:gd name="connsiteX0-555" fmla="*/ 0 w 273845"/>
                  <a:gd name="connsiteY0-556" fmla="*/ 0 h 3776859"/>
                  <a:gd name="connsiteX1-557" fmla="*/ 272825 w 273845"/>
                  <a:gd name="connsiteY1-558" fmla="*/ 0 h 3776859"/>
                  <a:gd name="connsiteX2-559" fmla="*/ 273845 w 273845"/>
                  <a:gd name="connsiteY2-560" fmla="*/ 3581399 h 3776859"/>
                  <a:gd name="connsiteX3-561" fmla="*/ 245270 w 273845"/>
                  <a:gd name="connsiteY3-562" fmla="*/ 3702843 h 3776859"/>
                  <a:gd name="connsiteX4-563" fmla="*/ 223839 w 273845"/>
                  <a:gd name="connsiteY4-564" fmla="*/ 3631404 h 3776859"/>
                  <a:gd name="connsiteX5-565" fmla="*/ 166689 w 273845"/>
                  <a:gd name="connsiteY5-566" fmla="*/ 3776661 h 3776859"/>
                  <a:gd name="connsiteX6-567" fmla="*/ 104776 w 273845"/>
                  <a:gd name="connsiteY6-568" fmla="*/ 3664743 h 3776859"/>
                  <a:gd name="connsiteX7-569" fmla="*/ 57151 w 273845"/>
                  <a:gd name="connsiteY7-570" fmla="*/ 3750467 h 3776859"/>
                  <a:gd name="connsiteX8-571" fmla="*/ 1 w 273845"/>
                  <a:gd name="connsiteY8-572" fmla="*/ 3609974 h 3776859"/>
                  <a:gd name="connsiteX9-573" fmla="*/ 0 w 273845"/>
                  <a:gd name="connsiteY9-574" fmla="*/ 0 h 3776859"/>
                  <a:gd name="connsiteX0-575" fmla="*/ 0 w 273845"/>
                  <a:gd name="connsiteY0-576" fmla="*/ 0 h 3776859"/>
                  <a:gd name="connsiteX1-577" fmla="*/ 272825 w 273845"/>
                  <a:gd name="connsiteY1-578" fmla="*/ 0 h 3776859"/>
                  <a:gd name="connsiteX2-579" fmla="*/ 273845 w 273845"/>
                  <a:gd name="connsiteY2-580" fmla="*/ 3581399 h 3776859"/>
                  <a:gd name="connsiteX3-581" fmla="*/ 245270 w 273845"/>
                  <a:gd name="connsiteY3-582" fmla="*/ 3702843 h 3776859"/>
                  <a:gd name="connsiteX4-583" fmla="*/ 223839 w 273845"/>
                  <a:gd name="connsiteY4-584" fmla="*/ 3631404 h 3776859"/>
                  <a:gd name="connsiteX5-585" fmla="*/ 166689 w 273845"/>
                  <a:gd name="connsiteY5-586" fmla="*/ 3776661 h 3776859"/>
                  <a:gd name="connsiteX6-587" fmla="*/ 104776 w 273845"/>
                  <a:gd name="connsiteY6-588" fmla="*/ 3664743 h 3776859"/>
                  <a:gd name="connsiteX7-589" fmla="*/ 57151 w 273845"/>
                  <a:gd name="connsiteY7-590" fmla="*/ 3750467 h 3776859"/>
                  <a:gd name="connsiteX8-591" fmla="*/ 1 w 273845"/>
                  <a:gd name="connsiteY8-592" fmla="*/ 3609974 h 3776859"/>
                  <a:gd name="connsiteX9-593" fmla="*/ 0 w 273845"/>
                  <a:gd name="connsiteY9-594" fmla="*/ 0 h 3776859"/>
                  <a:gd name="connsiteX0-595" fmla="*/ 0 w 273845"/>
                  <a:gd name="connsiteY0-596" fmla="*/ 0 h 3776859"/>
                  <a:gd name="connsiteX1-597" fmla="*/ 272825 w 273845"/>
                  <a:gd name="connsiteY1-598" fmla="*/ 0 h 3776859"/>
                  <a:gd name="connsiteX2-599" fmla="*/ 273845 w 273845"/>
                  <a:gd name="connsiteY2-600" fmla="*/ 3581399 h 3776859"/>
                  <a:gd name="connsiteX3-601" fmla="*/ 245270 w 273845"/>
                  <a:gd name="connsiteY3-602" fmla="*/ 3702843 h 3776859"/>
                  <a:gd name="connsiteX4-603" fmla="*/ 223839 w 273845"/>
                  <a:gd name="connsiteY4-604" fmla="*/ 3631404 h 3776859"/>
                  <a:gd name="connsiteX5-605" fmla="*/ 166689 w 273845"/>
                  <a:gd name="connsiteY5-606" fmla="*/ 3776661 h 3776859"/>
                  <a:gd name="connsiteX6-607" fmla="*/ 104776 w 273845"/>
                  <a:gd name="connsiteY6-608" fmla="*/ 3664743 h 3776859"/>
                  <a:gd name="connsiteX7-609" fmla="*/ 57151 w 273845"/>
                  <a:gd name="connsiteY7-610" fmla="*/ 3750467 h 3776859"/>
                  <a:gd name="connsiteX8-611" fmla="*/ 1 w 273845"/>
                  <a:gd name="connsiteY8-612" fmla="*/ 3609974 h 3776859"/>
                  <a:gd name="connsiteX9-613" fmla="*/ 0 w 273845"/>
                  <a:gd name="connsiteY9-614" fmla="*/ 0 h 3776859"/>
                  <a:gd name="connsiteX0-615" fmla="*/ 0 w 273845"/>
                  <a:gd name="connsiteY0-616" fmla="*/ 0 h 3776859"/>
                  <a:gd name="connsiteX1-617" fmla="*/ 272825 w 273845"/>
                  <a:gd name="connsiteY1-618" fmla="*/ 0 h 3776859"/>
                  <a:gd name="connsiteX2-619" fmla="*/ 273845 w 273845"/>
                  <a:gd name="connsiteY2-620" fmla="*/ 3581399 h 3776859"/>
                  <a:gd name="connsiteX3-621" fmla="*/ 245270 w 273845"/>
                  <a:gd name="connsiteY3-622" fmla="*/ 3702843 h 3776859"/>
                  <a:gd name="connsiteX4-623" fmla="*/ 223839 w 273845"/>
                  <a:gd name="connsiteY4-624" fmla="*/ 3631404 h 3776859"/>
                  <a:gd name="connsiteX5-625" fmla="*/ 166689 w 273845"/>
                  <a:gd name="connsiteY5-626" fmla="*/ 3776661 h 3776859"/>
                  <a:gd name="connsiteX6-627" fmla="*/ 104776 w 273845"/>
                  <a:gd name="connsiteY6-628" fmla="*/ 3664743 h 3776859"/>
                  <a:gd name="connsiteX7-629" fmla="*/ 57151 w 273845"/>
                  <a:gd name="connsiteY7-630" fmla="*/ 3750467 h 3776859"/>
                  <a:gd name="connsiteX8-631" fmla="*/ 1 w 273845"/>
                  <a:gd name="connsiteY8-632" fmla="*/ 3609974 h 3776859"/>
                  <a:gd name="connsiteX9-633" fmla="*/ 0 w 273845"/>
                  <a:gd name="connsiteY9-634" fmla="*/ 0 h 3776859"/>
                  <a:gd name="connsiteX0-635" fmla="*/ 0 w 273845"/>
                  <a:gd name="connsiteY0-636" fmla="*/ 0 h 3776859"/>
                  <a:gd name="connsiteX1-637" fmla="*/ 272825 w 273845"/>
                  <a:gd name="connsiteY1-638" fmla="*/ 0 h 3776859"/>
                  <a:gd name="connsiteX2-639" fmla="*/ 273845 w 273845"/>
                  <a:gd name="connsiteY2-640" fmla="*/ 3581399 h 3776859"/>
                  <a:gd name="connsiteX3-641" fmla="*/ 245270 w 273845"/>
                  <a:gd name="connsiteY3-642" fmla="*/ 3702843 h 3776859"/>
                  <a:gd name="connsiteX4-643" fmla="*/ 223839 w 273845"/>
                  <a:gd name="connsiteY4-644" fmla="*/ 3631404 h 3776859"/>
                  <a:gd name="connsiteX5-645" fmla="*/ 166689 w 273845"/>
                  <a:gd name="connsiteY5-646" fmla="*/ 3776661 h 3776859"/>
                  <a:gd name="connsiteX6-647" fmla="*/ 104776 w 273845"/>
                  <a:gd name="connsiteY6-648" fmla="*/ 3664743 h 3776859"/>
                  <a:gd name="connsiteX7-649" fmla="*/ 57151 w 273845"/>
                  <a:gd name="connsiteY7-650" fmla="*/ 3750467 h 3776859"/>
                  <a:gd name="connsiteX8-651" fmla="*/ 1 w 273845"/>
                  <a:gd name="connsiteY8-652" fmla="*/ 3609974 h 3776859"/>
                  <a:gd name="connsiteX9-653" fmla="*/ 0 w 273845"/>
                  <a:gd name="connsiteY9-654" fmla="*/ 0 h 3776859"/>
                  <a:gd name="connsiteX0-655" fmla="*/ 0 w 273845"/>
                  <a:gd name="connsiteY0-656" fmla="*/ 0 h 3776859"/>
                  <a:gd name="connsiteX1-657" fmla="*/ 272825 w 273845"/>
                  <a:gd name="connsiteY1-658" fmla="*/ 0 h 3776859"/>
                  <a:gd name="connsiteX2-659" fmla="*/ 273845 w 273845"/>
                  <a:gd name="connsiteY2-660" fmla="*/ 3581399 h 3776859"/>
                  <a:gd name="connsiteX3-661" fmla="*/ 245270 w 273845"/>
                  <a:gd name="connsiteY3-662" fmla="*/ 3702843 h 3776859"/>
                  <a:gd name="connsiteX4-663" fmla="*/ 223839 w 273845"/>
                  <a:gd name="connsiteY4-664" fmla="*/ 3631404 h 3776859"/>
                  <a:gd name="connsiteX5-665" fmla="*/ 166689 w 273845"/>
                  <a:gd name="connsiteY5-666" fmla="*/ 3776661 h 3776859"/>
                  <a:gd name="connsiteX6-667" fmla="*/ 104776 w 273845"/>
                  <a:gd name="connsiteY6-668" fmla="*/ 3664743 h 3776859"/>
                  <a:gd name="connsiteX7-669" fmla="*/ 57151 w 273845"/>
                  <a:gd name="connsiteY7-670" fmla="*/ 3750467 h 3776859"/>
                  <a:gd name="connsiteX8-671" fmla="*/ 1 w 273845"/>
                  <a:gd name="connsiteY8-672" fmla="*/ 3609974 h 3776859"/>
                  <a:gd name="connsiteX9-673" fmla="*/ 0 w 273845"/>
                  <a:gd name="connsiteY9-674" fmla="*/ 0 h 3776859"/>
                  <a:gd name="connsiteX0-675" fmla="*/ 0 w 273845"/>
                  <a:gd name="connsiteY0-676" fmla="*/ 0 h 3776859"/>
                  <a:gd name="connsiteX1-677" fmla="*/ 272825 w 273845"/>
                  <a:gd name="connsiteY1-678" fmla="*/ 0 h 3776859"/>
                  <a:gd name="connsiteX2-679" fmla="*/ 273845 w 273845"/>
                  <a:gd name="connsiteY2-680" fmla="*/ 3581399 h 3776859"/>
                  <a:gd name="connsiteX3-681" fmla="*/ 245270 w 273845"/>
                  <a:gd name="connsiteY3-682" fmla="*/ 3702843 h 3776859"/>
                  <a:gd name="connsiteX4-683" fmla="*/ 223839 w 273845"/>
                  <a:gd name="connsiteY4-684" fmla="*/ 3631404 h 3776859"/>
                  <a:gd name="connsiteX5-685" fmla="*/ 166689 w 273845"/>
                  <a:gd name="connsiteY5-686" fmla="*/ 3776661 h 3776859"/>
                  <a:gd name="connsiteX6-687" fmla="*/ 104776 w 273845"/>
                  <a:gd name="connsiteY6-688" fmla="*/ 3664743 h 3776859"/>
                  <a:gd name="connsiteX7-689" fmla="*/ 57151 w 273845"/>
                  <a:gd name="connsiteY7-690" fmla="*/ 3750467 h 3776859"/>
                  <a:gd name="connsiteX8-691" fmla="*/ 1 w 273845"/>
                  <a:gd name="connsiteY8-692" fmla="*/ 3609974 h 3776859"/>
                  <a:gd name="connsiteX9-693" fmla="*/ 0 w 273845"/>
                  <a:gd name="connsiteY9-694" fmla="*/ 0 h 3776859"/>
                  <a:gd name="connsiteX0-695" fmla="*/ 0 w 273845"/>
                  <a:gd name="connsiteY0-696" fmla="*/ 0 h 3776859"/>
                  <a:gd name="connsiteX1-697" fmla="*/ 272825 w 273845"/>
                  <a:gd name="connsiteY1-698" fmla="*/ 0 h 3776859"/>
                  <a:gd name="connsiteX2-699" fmla="*/ 273845 w 273845"/>
                  <a:gd name="connsiteY2-700" fmla="*/ 3581399 h 3776859"/>
                  <a:gd name="connsiteX3-701" fmla="*/ 245270 w 273845"/>
                  <a:gd name="connsiteY3-702" fmla="*/ 3702843 h 3776859"/>
                  <a:gd name="connsiteX4-703" fmla="*/ 223839 w 273845"/>
                  <a:gd name="connsiteY4-704" fmla="*/ 3631404 h 3776859"/>
                  <a:gd name="connsiteX5-705" fmla="*/ 166689 w 273845"/>
                  <a:gd name="connsiteY5-706" fmla="*/ 3776661 h 3776859"/>
                  <a:gd name="connsiteX6-707" fmla="*/ 104776 w 273845"/>
                  <a:gd name="connsiteY6-708" fmla="*/ 3664743 h 3776859"/>
                  <a:gd name="connsiteX7-709" fmla="*/ 57151 w 273845"/>
                  <a:gd name="connsiteY7-710" fmla="*/ 3750467 h 3776859"/>
                  <a:gd name="connsiteX8-711" fmla="*/ 1 w 273845"/>
                  <a:gd name="connsiteY8-712" fmla="*/ 3609974 h 3776859"/>
                  <a:gd name="connsiteX9-713" fmla="*/ 0 w 273845"/>
                  <a:gd name="connsiteY9-714" fmla="*/ 0 h 37768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-35" y="connsiteY6-36"/>
                  </a:cxn>
                  <a:cxn ang="0">
                    <a:pos x="connsiteX7-51" y="connsiteY7-52"/>
                  </a:cxn>
                  <a:cxn ang="0">
                    <a:pos x="connsiteX8-69" y="connsiteY8-70"/>
                  </a:cxn>
                  <a:cxn ang="0">
                    <a:pos x="connsiteX9-89" y="connsiteY9-90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rgbClr val="0070C0"/>
                  </a:gs>
                  <a:gs pos="53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Pentagon 10"/>
            <p:cNvSpPr/>
            <p:nvPr/>
          </p:nvSpPr>
          <p:spPr>
            <a:xfrm>
              <a:off x="1912969" y="4138811"/>
              <a:ext cx="2562327" cy="984525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59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12372" y="4125020"/>
              <a:ext cx="2761036" cy="904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   </a:t>
              </a:r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方案</a:t>
              </a:r>
              <a:endParaRPr lang="zh-CN" altLang="en-US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3565" y="4545330"/>
            <a:ext cx="1802765" cy="808355"/>
            <a:chOff x="597" y="7060"/>
            <a:chExt cx="4586" cy="1162"/>
          </a:xfrm>
        </p:grpSpPr>
        <p:sp>
          <p:nvSpPr>
            <p:cNvPr id="20" name="Pentagon 10"/>
            <p:cNvSpPr/>
            <p:nvPr/>
          </p:nvSpPr>
          <p:spPr>
            <a:xfrm>
              <a:off x="597" y="7125"/>
              <a:ext cx="4586" cy="1097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80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38"/>
            <p:cNvSpPr/>
            <p:nvPr/>
          </p:nvSpPr>
          <p:spPr>
            <a:xfrm>
              <a:off x="760" y="7060"/>
              <a:ext cx="4296" cy="1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GB" sz="3600" b="1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Arial" panose="020B0604020202020204" pitchFamily="34" charset="0"/>
                </a:rPr>
                <a:t>痛点 </a:t>
              </a:r>
              <a:endParaRPr lang="zh-CN" altLang="en-GB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行业关注点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27985" y="1983105"/>
            <a:ext cx="1235583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痛点四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：</a:t>
            </a:r>
            <a:r>
              <a:rPr lang="zh-CN" altLang="en-US" sz="3900">
                <a:sym typeface="+mn-ea"/>
              </a:rPr>
              <a:t>服装类商品占比重，颜色、尺码管理混乱；报表分析不够精准；季节新品多，档案建立复杂。</a:t>
            </a:r>
            <a:endParaRPr lang="zh-CN" altLang="en-US" sz="396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27985" y="3929380"/>
            <a:ext cx="13175615" cy="5681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--&gt;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服装管理</a:t>
            </a:r>
            <a:endParaRPr lang="zh-CN" altLang="en-US" sz="39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多品类、多品牌管理；可根据品类、品牌做各种数据分析。</a:t>
            </a:r>
            <a:endParaRPr lang="zh-CN" altLang="en-US" sz="360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支持商品批量导入，减少人工录入工作量，提高数据准确性；快速、高效的完成新品上架。</a:t>
            </a:r>
            <a:endParaRPr lang="zh-CN" altLang="en-US" sz="360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支持颜色、尺码管理，能细分通过子码管理商品库存、销售、分析等。让服装类商品管理更准确，解决服装库存、销售数据混乱等问题。</a:t>
            </a:r>
            <a:endParaRPr lang="en-US" altLang="zh-CN" sz="360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577215" y="3500120"/>
            <a:ext cx="2497455" cy="4299585"/>
            <a:chOff x="1912372" y="1458758"/>
            <a:chExt cx="2761036" cy="5187394"/>
          </a:xfrm>
        </p:grpSpPr>
        <p:grpSp>
          <p:nvGrpSpPr>
            <p:cNvPr id="7" name="Group 4"/>
            <p:cNvGrpSpPr/>
            <p:nvPr/>
          </p:nvGrpSpPr>
          <p:grpSpPr>
            <a:xfrm>
              <a:off x="1972257" y="1458758"/>
              <a:ext cx="292102" cy="5187394"/>
              <a:chOff x="1374773" y="1213680"/>
              <a:chExt cx="274321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-1" fmla="*/ 0 w 226544"/>
                  <a:gd name="connsiteY0-2" fmla="*/ 35306 h 70612"/>
                  <a:gd name="connsiteX1-3" fmla="*/ 27685 w 226544"/>
                  <a:gd name="connsiteY1-4" fmla="*/ 0 h 70612"/>
                  <a:gd name="connsiteX2-5" fmla="*/ 226544 w 226544"/>
                  <a:gd name="connsiteY2-6" fmla="*/ 35306 h 70612"/>
                  <a:gd name="connsiteX3-7" fmla="*/ 27685 w 226544"/>
                  <a:gd name="connsiteY3-8" fmla="*/ 70612 h 70612"/>
                  <a:gd name="connsiteX4" fmla="*/ 0 w 226544"/>
                  <a:gd name="connsiteY4" fmla="*/ 35306 h 70612"/>
                  <a:gd name="connsiteX0-9" fmla="*/ 0 w 226544"/>
                  <a:gd name="connsiteY0-10" fmla="*/ 35306 h 70612"/>
                  <a:gd name="connsiteX1-11" fmla="*/ 27685 w 226544"/>
                  <a:gd name="connsiteY1-12" fmla="*/ 0 h 70612"/>
                  <a:gd name="connsiteX2-13" fmla="*/ 226544 w 226544"/>
                  <a:gd name="connsiteY2-14" fmla="*/ 35306 h 70612"/>
                  <a:gd name="connsiteX3-15" fmla="*/ 27685 w 226544"/>
                  <a:gd name="connsiteY3-16" fmla="*/ 70612 h 70612"/>
                  <a:gd name="connsiteX4-17" fmla="*/ 0 w 226544"/>
                  <a:gd name="connsiteY4-18" fmla="*/ 35306 h 70612"/>
                  <a:gd name="connsiteX0-19" fmla="*/ 0 w 226544"/>
                  <a:gd name="connsiteY0-20" fmla="*/ 35306 h 70612"/>
                  <a:gd name="connsiteX1-21" fmla="*/ 27685 w 226544"/>
                  <a:gd name="connsiteY1-22" fmla="*/ 0 h 70612"/>
                  <a:gd name="connsiteX2-23" fmla="*/ 226544 w 226544"/>
                  <a:gd name="connsiteY2-24" fmla="*/ 35306 h 70612"/>
                  <a:gd name="connsiteX3-25" fmla="*/ 27685 w 226544"/>
                  <a:gd name="connsiteY3-26" fmla="*/ 70612 h 70612"/>
                  <a:gd name="connsiteX4-27" fmla="*/ 0 w 226544"/>
                  <a:gd name="connsiteY4-28" fmla="*/ 35306 h 70612"/>
                  <a:gd name="connsiteX0-29" fmla="*/ 0 w 226544"/>
                  <a:gd name="connsiteY0-30" fmla="*/ 35306 h 70612"/>
                  <a:gd name="connsiteX1-31" fmla="*/ 27685 w 226544"/>
                  <a:gd name="connsiteY1-32" fmla="*/ 0 h 70612"/>
                  <a:gd name="connsiteX2-33" fmla="*/ 226544 w 226544"/>
                  <a:gd name="connsiteY2-34" fmla="*/ 35306 h 70612"/>
                  <a:gd name="connsiteX3-35" fmla="*/ 27685 w 226544"/>
                  <a:gd name="connsiteY3-36" fmla="*/ 70612 h 70612"/>
                  <a:gd name="connsiteX4-37" fmla="*/ 0 w 226544"/>
                  <a:gd name="connsiteY4-38" fmla="*/ 35306 h 70612"/>
                  <a:gd name="connsiteX0-39" fmla="*/ 0 w 226544"/>
                  <a:gd name="connsiteY0-40" fmla="*/ 35306 h 70612"/>
                  <a:gd name="connsiteX1-41" fmla="*/ 27685 w 226544"/>
                  <a:gd name="connsiteY1-42" fmla="*/ 0 h 70612"/>
                  <a:gd name="connsiteX2-43" fmla="*/ 226544 w 226544"/>
                  <a:gd name="connsiteY2-44" fmla="*/ 35306 h 70612"/>
                  <a:gd name="connsiteX3-45" fmla="*/ 27685 w 226544"/>
                  <a:gd name="connsiteY3-46" fmla="*/ 70612 h 70612"/>
                  <a:gd name="connsiteX4-47" fmla="*/ 0 w 226544"/>
                  <a:gd name="connsiteY4-48" fmla="*/ 35306 h 70612"/>
                  <a:gd name="connsiteX0-49" fmla="*/ 0 w 226544"/>
                  <a:gd name="connsiteY0-50" fmla="*/ 35306 h 70612"/>
                  <a:gd name="connsiteX1-51" fmla="*/ 27685 w 226544"/>
                  <a:gd name="connsiteY1-52" fmla="*/ 0 h 70612"/>
                  <a:gd name="connsiteX2-53" fmla="*/ 226544 w 226544"/>
                  <a:gd name="connsiteY2-54" fmla="*/ 35306 h 70612"/>
                  <a:gd name="connsiteX3-55" fmla="*/ 27685 w 226544"/>
                  <a:gd name="connsiteY3-56" fmla="*/ 70612 h 70612"/>
                  <a:gd name="connsiteX4-57" fmla="*/ 0 w 226544"/>
                  <a:gd name="connsiteY4-58" fmla="*/ 35306 h 70612"/>
                  <a:gd name="connsiteX0-59" fmla="*/ 0 w 226544"/>
                  <a:gd name="connsiteY0-60" fmla="*/ 35306 h 70612"/>
                  <a:gd name="connsiteX1-61" fmla="*/ 27685 w 226544"/>
                  <a:gd name="connsiteY1-62" fmla="*/ 0 h 70612"/>
                  <a:gd name="connsiteX2-63" fmla="*/ 226544 w 226544"/>
                  <a:gd name="connsiteY2-64" fmla="*/ 35306 h 70612"/>
                  <a:gd name="connsiteX3-65" fmla="*/ 27685 w 226544"/>
                  <a:gd name="connsiteY3-66" fmla="*/ 70612 h 70612"/>
                  <a:gd name="connsiteX4-67" fmla="*/ 0 w 226544"/>
                  <a:gd name="connsiteY4-68" fmla="*/ 35306 h 70612"/>
                  <a:gd name="connsiteX0-69" fmla="*/ 0 w 226544"/>
                  <a:gd name="connsiteY0-70" fmla="*/ 35306 h 70612"/>
                  <a:gd name="connsiteX1-71" fmla="*/ 27685 w 226544"/>
                  <a:gd name="connsiteY1-72" fmla="*/ 0 h 70612"/>
                  <a:gd name="connsiteX2-73" fmla="*/ 226544 w 226544"/>
                  <a:gd name="connsiteY2-74" fmla="*/ 35306 h 70612"/>
                  <a:gd name="connsiteX3-75" fmla="*/ 27685 w 226544"/>
                  <a:gd name="connsiteY3-76" fmla="*/ 70612 h 70612"/>
                  <a:gd name="connsiteX4-77" fmla="*/ 0 w 226544"/>
                  <a:gd name="connsiteY4-78" fmla="*/ 35306 h 70612"/>
                  <a:gd name="connsiteX0-79" fmla="*/ 0 w 226544"/>
                  <a:gd name="connsiteY0-80" fmla="*/ 35306 h 70612"/>
                  <a:gd name="connsiteX1-81" fmla="*/ 27685 w 226544"/>
                  <a:gd name="connsiteY1-82" fmla="*/ 0 h 70612"/>
                  <a:gd name="connsiteX2-83" fmla="*/ 226544 w 226544"/>
                  <a:gd name="connsiteY2-84" fmla="*/ 35306 h 70612"/>
                  <a:gd name="connsiteX3-85" fmla="*/ 27685 w 226544"/>
                  <a:gd name="connsiteY3-86" fmla="*/ 70612 h 70612"/>
                  <a:gd name="connsiteX4-87" fmla="*/ 0 w 226544"/>
                  <a:gd name="connsiteY4-88" fmla="*/ 35306 h 706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-1" fmla="*/ 0 w 272825"/>
                  <a:gd name="connsiteY0-2" fmla="*/ 0 h 3776662"/>
                  <a:gd name="connsiteX1-3" fmla="*/ 272825 w 272825"/>
                  <a:gd name="connsiteY1-4" fmla="*/ 0 h 3776662"/>
                  <a:gd name="connsiteX2-5" fmla="*/ 272825 w 272825"/>
                  <a:gd name="connsiteY2-6" fmla="*/ 3776662 h 3776662"/>
                  <a:gd name="connsiteX3-7" fmla="*/ 0 w 272825"/>
                  <a:gd name="connsiteY3-8" fmla="*/ 3776662 h 3776662"/>
                  <a:gd name="connsiteX4-9" fmla="*/ 1 w 272825"/>
                  <a:gd name="connsiteY4-10" fmla="*/ 3609974 h 3776662"/>
                  <a:gd name="connsiteX5" fmla="*/ 0 w 272825"/>
                  <a:gd name="connsiteY5" fmla="*/ 0 h 3776662"/>
                  <a:gd name="connsiteX0-11" fmla="*/ 0 w 272825"/>
                  <a:gd name="connsiteY0-12" fmla="*/ 0 h 3776662"/>
                  <a:gd name="connsiteX1-13" fmla="*/ 272825 w 272825"/>
                  <a:gd name="connsiteY1-14" fmla="*/ 0 h 3776662"/>
                  <a:gd name="connsiteX2-15" fmla="*/ 272825 w 272825"/>
                  <a:gd name="connsiteY2-16" fmla="*/ 3776662 h 3776662"/>
                  <a:gd name="connsiteX3-17" fmla="*/ 57151 w 272825"/>
                  <a:gd name="connsiteY3-18" fmla="*/ 3776661 h 3776662"/>
                  <a:gd name="connsiteX4-19" fmla="*/ 0 w 272825"/>
                  <a:gd name="connsiteY4-20" fmla="*/ 3776662 h 3776662"/>
                  <a:gd name="connsiteX5-21" fmla="*/ 1 w 272825"/>
                  <a:gd name="connsiteY5-22" fmla="*/ 3609974 h 3776662"/>
                  <a:gd name="connsiteX6" fmla="*/ 0 w 272825"/>
                  <a:gd name="connsiteY6" fmla="*/ 0 h 3776662"/>
                  <a:gd name="connsiteX0-23" fmla="*/ 0 w 272825"/>
                  <a:gd name="connsiteY0-24" fmla="*/ 0 h 3776662"/>
                  <a:gd name="connsiteX1-25" fmla="*/ 272825 w 272825"/>
                  <a:gd name="connsiteY1-26" fmla="*/ 0 h 3776662"/>
                  <a:gd name="connsiteX2-27" fmla="*/ 272825 w 272825"/>
                  <a:gd name="connsiteY2-28" fmla="*/ 3776662 h 3776662"/>
                  <a:gd name="connsiteX3-29" fmla="*/ 166689 w 272825"/>
                  <a:gd name="connsiteY3-30" fmla="*/ 3776661 h 3776662"/>
                  <a:gd name="connsiteX4-31" fmla="*/ 57151 w 272825"/>
                  <a:gd name="connsiteY4-32" fmla="*/ 3776661 h 3776662"/>
                  <a:gd name="connsiteX5-33" fmla="*/ 0 w 272825"/>
                  <a:gd name="connsiteY5-34" fmla="*/ 3776662 h 3776662"/>
                  <a:gd name="connsiteX6-35" fmla="*/ 1 w 272825"/>
                  <a:gd name="connsiteY6-36" fmla="*/ 3609974 h 3776662"/>
                  <a:gd name="connsiteX7" fmla="*/ 0 w 272825"/>
                  <a:gd name="connsiteY7" fmla="*/ 0 h 3776662"/>
                  <a:gd name="connsiteX0-37" fmla="*/ 0 w 272825"/>
                  <a:gd name="connsiteY0-38" fmla="*/ 0 h 3776662"/>
                  <a:gd name="connsiteX1-39" fmla="*/ 272825 w 272825"/>
                  <a:gd name="connsiteY1-40" fmla="*/ 0 h 3776662"/>
                  <a:gd name="connsiteX2-41" fmla="*/ 272825 w 272825"/>
                  <a:gd name="connsiteY2-42" fmla="*/ 3776662 h 3776662"/>
                  <a:gd name="connsiteX3-43" fmla="*/ 166689 w 272825"/>
                  <a:gd name="connsiteY3-44" fmla="*/ 3776661 h 3776662"/>
                  <a:gd name="connsiteX4-45" fmla="*/ 107157 w 272825"/>
                  <a:gd name="connsiteY4-46" fmla="*/ 3774280 h 3776662"/>
                  <a:gd name="connsiteX5-47" fmla="*/ 57151 w 272825"/>
                  <a:gd name="connsiteY5-48" fmla="*/ 3776661 h 3776662"/>
                  <a:gd name="connsiteX6-49" fmla="*/ 0 w 272825"/>
                  <a:gd name="connsiteY6-50" fmla="*/ 3776662 h 3776662"/>
                  <a:gd name="connsiteX7-51" fmla="*/ 1 w 272825"/>
                  <a:gd name="connsiteY7-52" fmla="*/ 3609974 h 3776662"/>
                  <a:gd name="connsiteX8" fmla="*/ 0 w 272825"/>
                  <a:gd name="connsiteY8" fmla="*/ 0 h 3776662"/>
                  <a:gd name="connsiteX0-53" fmla="*/ 0 w 272825"/>
                  <a:gd name="connsiteY0-54" fmla="*/ 0 h 3776662"/>
                  <a:gd name="connsiteX1-55" fmla="*/ 272825 w 272825"/>
                  <a:gd name="connsiteY1-56" fmla="*/ 0 h 3776662"/>
                  <a:gd name="connsiteX2-57" fmla="*/ 272825 w 272825"/>
                  <a:gd name="connsiteY2-58" fmla="*/ 3776662 h 3776662"/>
                  <a:gd name="connsiteX3-59" fmla="*/ 221457 w 272825"/>
                  <a:gd name="connsiteY3-60" fmla="*/ 3774280 h 3776662"/>
                  <a:gd name="connsiteX4-61" fmla="*/ 166689 w 272825"/>
                  <a:gd name="connsiteY4-62" fmla="*/ 3776661 h 3776662"/>
                  <a:gd name="connsiteX5-63" fmla="*/ 107157 w 272825"/>
                  <a:gd name="connsiteY5-64" fmla="*/ 3774280 h 3776662"/>
                  <a:gd name="connsiteX6-65" fmla="*/ 57151 w 272825"/>
                  <a:gd name="connsiteY6-66" fmla="*/ 3776661 h 3776662"/>
                  <a:gd name="connsiteX7-67" fmla="*/ 0 w 272825"/>
                  <a:gd name="connsiteY7-68" fmla="*/ 3776662 h 3776662"/>
                  <a:gd name="connsiteX8-69" fmla="*/ 1 w 272825"/>
                  <a:gd name="connsiteY8-70" fmla="*/ 3609974 h 3776662"/>
                  <a:gd name="connsiteX9" fmla="*/ 0 w 272825"/>
                  <a:gd name="connsiteY9" fmla="*/ 0 h 3776662"/>
                  <a:gd name="connsiteX0-71" fmla="*/ 0 w 272825"/>
                  <a:gd name="connsiteY0-72" fmla="*/ 0 h 3776662"/>
                  <a:gd name="connsiteX1-73" fmla="*/ 272825 w 272825"/>
                  <a:gd name="connsiteY1-74" fmla="*/ 0 h 3776662"/>
                  <a:gd name="connsiteX2-75" fmla="*/ 272825 w 272825"/>
                  <a:gd name="connsiteY2-76" fmla="*/ 3776662 h 3776662"/>
                  <a:gd name="connsiteX3-77" fmla="*/ 252414 w 272825"/>
                  <a:gd name="connsiteY3-78" fmla="*/ 3776661 h 3776662"/>
                  <a:gd name="connsiteX4-79" fmla="*/ 221457 w 272825"/>
                  <a:gd name="connsiteY4-80" fmla="*/ 3774280 h 3776662"/>
                  <a:gd name="connsiteX5-81" fmla="*/ 166689 w 272825"/>
                  <a:gd name="connsiteY5-82" fmla="*/ 3776661 h 3776662"/>
                  <a:gd name="connsiteX6-83" fmla="*/ 107157 w 272825"/>
                  <a:gd name="connsiteY6-84" fmla="*/ 3774280 h 3776662"/>
                  <a:gd name="connsiteX7-85" fmla="*/ 57151 w 272825"/>
                  <a:gd name="connsiteY7-86" fmla="*/ 3776661 h 3776662"/>
                  <a:gd name="connsiteX8-87" fmla="*/ 0 w 272825"/>
                  <a:gd name="connsiteY8-88" fmla="*/ 3776662 h 3776662"/>
                  <a:gd name="connsiteX9-89" fmla="*/ 1 w 272825"/>
                  <a:gd name="connsiteY9-90" fmla="*/ 3609974 h 3776662"/>
                  <a:gd name="connsiteX10" fmla="*/ 0 w 272825"/>
                  <a:gd name="connsiteY10" fmla="*/ 0 h 3776662"/>
                  <a:gd name="connsiteX0-91" fmla="*/ 0 w 273845"/>
                  <a:gd name="connsiteY0-92" fmla="*/ 0 h 3776662"/>
                  <a:gd name="connsiteX1-93" fmla="*/ 272825 w 273845"/>
                  <a:gd name="connsiteY1-94" fmla="*/ 0 h 3776662"/>
                  <a:gd name="connsiteX2-95" fmla="*/ 273845 w 273845"/>
                  <a:gd name="connsiteY2-96" fmla="*/ 3581399 h 3776662"/>
                  <a:gd name="connsiteX3-97" fmla="*/ 272825 w 273845"/>
                  <a:gd name="connsiteY3-98" fmla="*/ 3776662 h 3776662"/>
                  <a:gd name="connsiteX4-99" fmla="*/ 252414 w 273845"/>
                  <a:gd name="connsiteY4-100" fmla="*/ 3776661 h 3776662"/>
                  <a:gd name="connsiteX5-101" fmla="*/ 221457 w 273845"/>
                  <a:gd name="connsiteY5-102" fmla="*/ 3774280 h 3776662"/>
                  <a:gd name="connsiteX6-103" fmla="*/ 166689 w 273845"/>
                  <a:gd name="connsiteY6-104" fmla="*/ 3776661 h 3776662"/>
                  <a:gd name="connsiteX7-105" fmla="*/ 107157 w 273845"/>
                  <a:gd name="connsiteY7-106" fmla="*/ 3774280 h 3776662"/>
                  <a:gd name="connsiteX8-107" fmla="*/ 57151 w 273845"/>
                  <a:gd name="connsiteY8-108" fmla="*/ 3776661 h 3776662"/>
                  <a:gd name="connsiteX9-109" fmla="*/ 0 w 273845"/>
                  <a:gd name="connsiteY9-110" fmla="*/ 3776662 h 3776662"/>
                  <a:gd name="connsiteX10-111" fmla="*/ 1 w 273845"/>
                  <a:gd name="connsiteY10-112" fmla="*/ 3609974 h 3776662"/>
                  <a:gd name="connsiteX11" fmla="*/ 0 w 273845"/>
                  <a:gd name="connsiteY11" fmla="*/ 0 h 3776662"/>
                  <a:gd name="connsiteX0-113" fmla="*/ 0 w 273845"/>
                  <a:gd name="connsiteY0-114" fmla="*/ 0 h 3776662"/>
                  <a:gd name="connsiteX1-115" fmla="*/ 272825 w 273845"/>
                  <a:gd name="connsiteY1-116" fmla="*/ 0 h 3776662"/>
                  <a:gd name="connsiteX2-117" fmla="*/ 273845 w 273845"/>
                  <a:gd name="connsiteY2-118" fmla="*/ 3581399 h 3776662"/>
                  <a:gd name="connsiteX3-119" fmla="*/ 252414 w 273845"/>
                  <a:gd name="connsiteY3-120" fmla="*/ 3776661 h 3776662"/>
                  <a:gd name="connsiteX4-121" fmla="*/ 221457 w 273845"/>
                  <a:gd name="connsiteY4-122" fmla="*/ 3774280 h 3776662"/>
                  <a:gd name="connsiteX5-123" fmla="*/ 166689 w 273845"/>
                  <a:gd name="connsiteY5-124" fmla="*/ 3776661 h 3776662"/>
                  <a:gd name="connsiteX6-125" fmla="*/ 107157 w 273845"/>
                  <a:gd name="connsiteY6-126" fmla="*/ 3774280 h 3776662"/>
                  <a:gd name="connsiteX7-127" fmla="*/ 57151 w 273845"/>
                  <a:gd name="connsiteY7-128" fmla="*/ 3776661 h 3776662"/>
                  <a:gd name="connsiteX8-129" fmla="*/ 0 w 273845"/>
                  <a:gd name="connsiteY8-130" fmla="*/ 3776662 h 3776662"/>
                  <a:gd name="connsiteX9-131" fmla="*/ 1 w 273845"/>
                  <a:gd name="connsiteY9-132" fmla="*/ 3609974 h 3776662"/>
                  <a:gd name="connsiteX10-133" fmla="*/ 0 w 273845"/>
                  <a:gd name="connsiteY10-134" fmla="*/ 0 h 3776662"/>
                  <a:gd name="connsiteX0-135" fmla="*/ 0 w 273845"/>
                  <a:gd name="connsiteY0-136" fmla="*/ 0 h 3776661"/>
                  <a:gd name="connsiteX1-137" fmla="*/ 272825 w 273845"/>
                  <a:gd name="connsiteY1-138" fmla="*/ 0 h 3776661"/>
                  <a:gd name="connsiteX2-139" fmla="*/ 273845 w 273845"/>
                  <a:gd name="connsiteY2-140" fmla="*/ 3581399 h 3776661"/>
                  <a:gd name="connsiteX3-141" fmla="*/ 252414 w 273845"/>
                  <a:gd name="connsiteY3-142" fmla="*/ 3776661 h 3776661"/>
                  <a:gd name="connsiteX4-143" fmla="*/ 221457 w 273845"/>
                  <a:gd name="connsiteY4-144" fmla="*/ 3774280 h 3776661"/>
                  <a:gd name="connsiteX5-145" fmla="*/ 166689 w 273845"/>
                  <a:gd name="connsiteY5-146" fmla="*/ 3776661 h 3776661"/>
                  <a:gd name="connsiteX6-147" fmla="*/ 107157 w 273845"/>
                  <a:gd name="connsiteY6-148" fmla="*/ 3774280 h 3776661"/>
                  <a:gd name="connsiteX7-149" fmla="*/ 57151 w 273845"/>
                  <a:gd name="connsiteY7-150" fmla="*/ 3776661 h 3776661"/>
                  <a:gd name="connsiteX8-151" fmla="*/ 1 w 273845"/>
                  <a:gd name="connsiteY8-152" fmla="*/ 3609974 h 3776661"/>
                  <a:gd name="connsiteX9-153" fmla="*/ 0 w 273845"/>
                  <a:gd name="connsiteY9-154" fmla="*/ 0 h 3776661"/>
                  <a:gd name="connsiteX0-155" fmla="*/ 0 w 273845"/>
                  <a:gd name="connsiteY0-156" fmla="*/ 0 h 3776661"/>
                  <a:gd name="connsiteX1-157" fmla="*/ 272825 w 273845"/>
                  <a:gd name="connsiteY1-158" fmla="*/ 0 h 3776661"/>
                  <a:gd name="connsiteX2-159" fmla="*/ 273845 w 273845"/>
                  <a:gd name="connsiteY2-160" fmla="*/ 3581399 h 3776661"/>
                  <a:gd name="connsiteX3-161" fmla="*/ 252414 w 273845"/>
                  <a:gd name="connsiteY3-162" fmla="*/ 3776661 h 3776661"/>
                  <a:gd name="connsiteX4-163" fmla="*/ 221457 w 273845"/>
                  <a:gd name="connsiteY4-164" fmla="*/ 3774280 h 3776661"/>
                  <a:gd name="connsiteX5-165" fmla="*/ 166689 w 273845"/>
                  <a:gd name="connsiteY5-166" fmla="*/ 3776661 h 3776661"/>
                  <a:gd name="connsiteX6-167" fmla="*/ 104776 w 273845"/>
                  <a:gd name="connsiteY6-168" fmla="*/ 3664743 h 3776661"/>
                  <a:gd name="connsiteX7-169" fmla="*/ 57151 w 273845"/>
                  <a:gd name="connsiteY7-170" fmla="*/ 3776661 h 3776661"/>
                  <a:gd name="connsiteX8-171" fmla="*/ 1 w 273845"/>
                  <a:gd name="connsiteY8-172" fmla="*/ 3609974 h 3776661"/>
                  <a:gd name="connsiteX9-173" fmla="*/ 0 w 273845"/>
                  <a:gd name="connsiteY9-174" fmla="*/ 0 h 3776661"/>
                  <a:gd name="connsiteX0-175" fmla="*/ 0 w 273845"/>
                  <a:gd name="connsiteY0-176" fmla="*/ 0 h 3776661"/>
                  <a:gd name="connsiteX1-177" fmla="*/ 272825 w 273845"/>
                  <a:gd name="connsiteY1-178" fmla="*/ 0 h 3776661"/>
                  <a:gd name="connsiteX2-179" fmla="*/ 273845 w 273845"/>
                  <a:gd name="connsiteY2-180" fmla="*/ 3581399 h 3776661"/>
                  <a:gd name="connsiteX3-181" fmla="*/ 252414 w 273845"/>
                  <a:gd name="connsiteY3-182" fmla="*/ 3776661 h 3776661"/>
                  <a:gd name="connsiteX4-183" fmla="*/ 221457 w 273845"/>
                  <a:gd name="connsiteY4-184" fmla="*/ 3774280 h 3776661"/>
                  <a:gd name="connsiteX5-185" fmla="*/ 166689 w 273845"/>
                  <a:gd name="connsiteY5-186" fmla="*/ 3776661 h 3776661"/>
                  <a:gd name="connsiteX6-187" fmla="*/ 104776 w 273845"/>
                  <a:gd name="connsiteY6-188" fmla="*/ 3664743 h 3776661"/>
                  <a:gd name="connsiteX7-189" fmla="*/ 57151 w 273845"/>
                  <a:gd name="connsiteY7-190" fmla="*/ 3750467 h 3776661"/>
                  <a:gd name="connsiteX8-191" fmla="*/ 1 w 273845"/>
                  <a:gd name="connsiteY8-192" fmla="*/ 3609974 h 3776661"/>
                  <a:gd name="connsiteX9-193" fmla="*/ 0 w 273845"/>
                  <a:gd name="connsiteY9-194" fmla="*/ 0 h 3776661"/>
                  <a:gd name="connsiteX0-195" fmla="*/ 0 w 273845"/>
                  <a:gd name="connsiteY0-196" fmla="*/ 0 h 3776661"/>
                  <a:gd name="connsiteX1-197" fmla="*/ 272825 w 273845"/>
                  <a:gd name="connsiteY1-198" fmla="*/ 0 h 3776661"/>
                  <a:gd name="connsiteX2-199" fmla="*/ 273845 w 273845"/>
                  <a:gd name="connsiteY2-200" fmla="*/ 3581399 h 3776661"/>
                  <a:gd name="connsiteX3-201" fmla="*/ 252414 w 273845"/>
                  <a:gd name="connsiteY3-202" fmla="*/ 3776661 h 3776661"/>
                  <a:gd name="connsiteX4-203" fmla="*/ 228601 w 273845"/>
                  <a:gd name="connsiteY4-204" fmla="*/ 3629023 h 3776661"/>
                  <a:gd name="connsiteX5-205" fmla="*/ 166689 w 273845"/>
                  <a:gd name="connsiteY5-206" fmla="*/ 3776661 h 3776661"/>
                  <a:gd name="connsiteX6-207" fmla="*/ 104776 w 273845"/>
                  <a:gd name="connsiteY6-208" fmla="*/ 3664743 h 3776661"/>
                  <a:gd name="connsiteX7-209" fmla="*/ 57151 w 273845"/>
                  <a:gd name="connsiteY7-210" fmla="*/ 3750467 h 3776661"/>
                  <a:gd name="connsiteX8-211" fmla="*/ 1 w 273845"/>
                  <a:gd name="connsiteY8-212" fmla="*/ 3609974 h 3776661"/>
                  <a:gd name="connsiteX9-213" fmla="*/ 0 w 273845"/>
                  <a:gd name="connsiteY9-214" fmla="*/ 0 h 3776661"/>
                  <a:gd name="connsiteX0-215" fmla="*/ 0 w 273845"/>
                  <a:gd name="connsiteY0-216" fmla="*/ 0 h 3776661"/>
                  <a:gd name="connsiteX1-217" fmla="*/ 272825 w 273845"/>
                  <a:gd name="connsiteY1-218" fmla="*/ 0 h 3776661"/>
                  <a:gd name="connsiteX2-219" fmla="*/ 273845 w 273845"/>
                  <a:gd name="connsiteY2-220" fmla="*/ 3581399 h 3776661"/>
                  <a:gd name="connsiteX3-221" fmla="*/ 250032 w 273845"/>
                  <a:gd name="connsiteY3-222" fmla="*/ 3695699 h 3776661"/>
                  <a:gd name="connsiteX4-223" fmla="*/ 228601 w 273845"/>
                  <a:gd name="connsiteY4-224" fmla="*/ 3629023 h 3776661"/>
                  <a:gd name="connsiteX5-225" fmla="*/ 166689 w 273845"/>
                  <a:gd name="connsiteY5-226" fmla="*/ 3776661 h 3776661"/>
                  <a:gd name="connsiteX6-227" fmla="*/ 104776 w 273845"/>
                  <a:gd name="connsiteY6-228" fmla="*/ 3664743 h 3776661"/>
                  <a:gd name="connsiteX7-229" fmla="*/ 57151 w 273845"/>
                  <a:gd name="connsiteY7-230" fmla="*/ 3750467 h 3776661"/>
                  <a:gd name="connsiteX8-231" fmla="*/ 1 w 273845"/>
                  <a:gd name="connsiteY8-232" fmla="*/ 3609974 h 3776661"/>
                  <a:gd name="connsiteX9-233" fmla="*/ 0 w 273845"/>
                  <a:gd name="connsiteY9-234" fmla="*/ 0 h 3776661"/>
                  <a:gd name="connsiteX0-235" fmla="*/ 0 w 273845"/>
                  <a:gd name="connsiteY0-236" fmla="*/ 0 h 3776661"/>
                  <a:gd name="connsiteX1-237" fmla="*/ 272825 w 273845"/>
                  <a:gd name="connsiteY1-238" fmla="*/ 0 h 3776661"/>
                  <a:gd name="connsiteX2-239" fmla="*/ 273845 w 273845"/>
                  <a:gd name="connsiteY2-240" fmla="*/ 3581399 h 3776661"/>
                  <a:gd name="connsiteX3-241" fmla="*/ 247651 w 273845"/>
                  <a:gd name="connsiteY3-242" fmla="*/ 3702843 h 3776661"/>
                  <a:gd name="connsiteX4-243" fmla="*/ 228601 w 273845"/>
                  <a:gd name="connsiteY4-244" fmla="*/ 3629023 h 3776661"/>
                  <a:gd name="connsiteX5-245" fmla="*/ 166689 w 273845"/>
                  <a:gd name="connsiteY5-246" fmla="*/ 3776661 h 3776661"/>
                  <a:gd name="connsiteX6-247" fmla="*/ 104776 w 273845"/>
                  <a:gd name="connsiteY6-248" fmla="*/ 3664743 h 3776661"/>
                  <a:gd name="connsiteX7-249" fmla="*/ 57151 w 273845"/>
                  <a:gd name="connsiteY7-250" fmla="*/ 3750467 h 3776661"/>
                  <a:gd name="connsiteX8-251" fmla="*/ 1 w 273845"/>
                  <a:gd name="connsiteY8-252" fmla="*/ 3609974 h 3776661"/>
                  <a:gd name="connsiteX9-253" fmla="*/ 0 w 273845"/>
                  <a:gd name="connsiteY9-254" fmla="*/ 0 h 3776661"/>
                  <a:gd name="connsiteX0-255" fmla="*/ 0 w 273845"/>
                  <a:gd name="connsiteY0-256" fmla="*/ 0 h 3776661"/>
                  <a:gd name="connsiteX1-257" fmla="*/ 272825 w 273845"/>
                  <a:gd name="connsiteY1-258" fmla="*/ 0 h 3776661"/>
                  <a:gd name="connsiteX2-259" fmla="*/ 273845 w 273845"/>
                  <a:gd name="connsiteY2-260" fmla="*/ 3581399 h 3776661"/>
                  <a:gd name="connsiteX3-261" fmla="*/ 247651 w 273845"/>
                  <a:gd name="connsiteY3-262" fmla="*/ 3702843 h 3776661"/>
                  <a:gd name="connsiteX4-263" fmla="*/ 228601 w 273845"/>
                  <a:gd name="connsiteY4-264" fmla="*/ 3629023 h 3776661"/>
                  <a:gd name="connsiteX5-265" fmla="*/ 166689 w 273845"/>
                  <a:gd name="connsiteY5-266" fmla="*/ 3776661 h 3776661"/>
                  <a:gd name="connsiteX6-267" fmla="*/ 104776 w 273845"/>
                  <a:gd name="connsiteY6-268" fmla="*/ 3664743 h 3776661"/>
                  <a:gd name="connsiteX7-269" fmla="*/ 57151 w 273845"/>
                  <a:gd name="connsiteY7-270" fmla="*/ 3750467 h 3776661"/>
                  <a:gd name="connsiteX8-271" fmla="*/ 1 w 273845"/>
                  <a:gd name="connsiteY8-272" fmla="*/ 3609974 h 3776661"/>
                  <a:gd name="connsiteX9-273" fmla="*/ 0 w 273845"/>
                  <a:gd name="connsiteY9-274" fmla="*/ 0 h 3776661"/>
                  <a:gd name="connsiteX0-275" fmla="*/ 0 w 273845"/>
                  <a:gd name="connsiteY0-276" fmla="*/ 0 h 3776661"/>
                  <a:gd name="connsiteX1-277" fmla="*/ 272825 w 273845"/>
                  <a:gd name="connsiteY1-278" fmla="*/ 0 h 3776661"/>
                  <a:gd name="connsiteX2-279" fmla="*/ 273845 w 273845"/>
                  <a:gd name="connsiteY2-280" fmla="*/ 3581399 h 3776661"/>
                  <a:gd name="connsiteX3-281" fmla="*/ 247651 w 273845"/>
                  <a:gd name="connsiteY3-282" fmla="*/ 3702843 h 3776661"/>
                  <a:gd name="connsiteX4-283" fmla="*/ 228601 w 273845"/>
                  <a:gd name="connsiteY4-284" fmla="*/ 3629023 h 3776661"/>
                  <a:gd name="connsiteX5-285" fmla="*/ 166689 w 273845"/>
                  <a:gd name="connsiteY5-286" fmla="*/ 3776661 h 3776661"/>
                  <a:gd name="connsiteX6-287" fmla="*/ 104776 w 273845"/>
                  <a:gd name="connsiteY6-288" fmla="*/ 3664743 h 3776661"/>
                  <a:gd name="connsiteX7-289" fmla="*/ 57151 w 273845"/>
                  <a:gd name="connsiteY7-290" fmla="*/ 3750467 h 3776661"/>
                  <a:gd name="connsiteX8-291" fmla="*/ 1 w 273845"/>
                  <a:gd name="connsiteY8-292" fmla="*/ 3609974 h 3776661"/>
                  <a:gd name="connsiteX9-293" fmla="*/ 0 w 273845"/>
                  <a:gd name="connsiteY9-294" fmla="*/ 0 h 3776661"/>
                  <a:gd name="connsiteX0-295" fmla="*/ 0 w 273845"/>
                  <a:gd name="connsiteY0-296" fmla="*/ 0 h 3776661"/>
                  <a:gd name="connsiteX1-297" fmla="*/ 272825 w 273845"/>
                  <a:gd name="connsiteY1-298" fmla="*/ 0 h 3776661"/>
                  <a:gd name="connsiteX2-299" fmla="*/ 273845 w 273845"/>
                  <a:gd name="connsiteY2-300" fmla="*/ 3581399 h 3776661"/>
                  <a:gd name="connsiteX3-301" fmla="*/ 247651 w 273845"/>
                  <a:gd name="connsiteY3-302" fmla="*/ 3702843 h 3776661"/>
                  <a:gd name="connsiteX4-303" fmla="*/ 228601 w 273845"/>
                  <a:gd name="connsiteY4-304" fmla="*/ 3629023 h 3776661"/>
                  <a:gd name="connsiteX5-305" fmla="*/ 166689 w 273845"/>
                  <a:gd name="connsiteY5-306" fmla="*/ 3776661 h 3776661"/>
                  <a:gd name="connsiteX6-307" fmla="*/ 104776 w 273845"/>
                  <a:gd name="connsiteY6-308" fmla="*/ 3664743 h 3776661"/>
                  <a:gd name="connsiteX7-309" fmla="*/ 57151 w 273845"/>
                  <a:gd name="connsiteY7-310" fmla="*/ 3750467 h 3776661"/>
                  <a:gd name="connsiteX8-311" fmla="*/ 1 w 273845"/>
                  <a:gd name="connsiteY8-312" fmla="*/ 3609974 h 3776661"/>
                  <a:gd name="connsiteX9-313" fmla="*/ 0 w 273845"/>
                  <a:gd name="connsiteY9-314" fmla="*/ 0 h 3776661"/>
                  <a:gd name="connsiteX0-315" fmla="*/ 0 w 273845"/>
                  <a:gd name="connsiteY0-316" fmla="*/ 0 h 3776661"/>
                  <a:gd name="connsiteX1-317" fmla="*/ 272825 w 273845"/>
                  <a:gd name="connsiteY1-318" fmla="*/ 0 h 3776661"/>
                  <a:gd name="connsiteX2-319" fmla="*/ 273845 w 273845"/>
                  <a:gd name="connsiteY2-320" fmla="*/ 3581399 h 3776661"/>
                  <a:gd name="connsiteX3-321" fmla="*/ 247651 w 273845"/>
                  <a:gd name="connsiteY3-322" fmla="*/ 3702843 h 3776661"/>
                  <a:gd name="connsiteX4-323" fmla="*/ 228601 w 273845"/>
                  <a:gd name="connsiteY4-324" fmla="*/ 3629023 h 3776661"/>
                  <a:gd name="connsiteX5-325" fmla="*/ 166689 w 273845"/>
                  <a:gd name="connsiteY5-326" fmla="*/ 3776661 h 3776661"/>
                  <a:gd name="connsiteX6-327" fmla="*/ 104776 w 273845"/>
                  <a:gd name="connsiteY6-328" fmla="*/ 3664743 h 3776661"/>
                  <a:gd name="connsiteX7-329" fmla="*/ 57151 w 273845"/>
                  <a:gd name="connsiteY7-330" fmla="*/ 3750467 h 3776661"/>
                  <a:gd name="connsiteX8-331" fmla="*/ 1 w 273845"/>
                  <a:gd name="connsiteY8-332" fmla="*/ 3609974 h 3776661"/>
                  <a:gd name="connsiteX9-333" fmla="*/ 0 w 273845"/>
                  <a:gd name="connsiteY9-334" fmla="*/ 0 h 3776661"/>
                  <a:gd name="connsiteX0-335" fmla="*/ 0 w 273845"/>
                  <a:gd name="connsiteY0-336" fmla="*/ 0 h 3776661"/>
                  <a:gd name="connsiteX1-337" fmla="*/ 272825 w 273845"/>
                  <a:gd name="connsiteY1-338" fmla="*/ 0 h 3776661"/>
                  <a:gd name="connsiteX2-339" fmla="*/ 273845 w 273845"/>
                  <a:gd name="connsiteY2-340" fmla="*/ 3581399 h 3776661"/>
                  <a:gd name="connsiteX3-341" fmla="*/ 247651 w 273845"/>
                  <a:gd name="connsiteY3-342" fmla="*/ 3702843 h 3776661"/>
                  <a:gd name="connsiteX4-343" fmla="*/ 228601 w 273845"/>
                  <a:gd name="connsiteY4-344" fmla="*/ 3629023 h 3776661"/>
                  <a:gd name="connsiteX5-345" fmla="*/ 166689 w 273845"/>
                  <a:gd name="connsiteY5-346" fmla="*/ 3776661 h 3776661"/>
                  <a:gd name="connsiteX6-347" fmla="*/ 104776 w 273845"/>
                  <a:gd name="connsiteY6-348" fmla="*/ 3664743 h 3776661"/>
                  <a:gd name="connsiteX7-349" fmla="*/ 57151 w 273845"/>
                  <a:gd name="connsiteY7-350" fmla="*/ 3750467 h 3776661"/>
                  <a:gd name="connsiteX8-351" fmla="*/ 1 w 273845"/>
                  <a:gd name="connsiteY8-352" fmla="*/ 3609974 h 3776661"/>
                  <a:gd name="connsiteX9-353" fmla="*/ 0 w 273845"/>
                  <a:gd name="connsiteY9-354" fmla="*/ 0 h 3776661"/>
                  <a:gd name="connsiteX0-355" fmla="*/ 0 w 273845"/>
                  <a:gd name="connsiteY0-356" fmla="*/ 0 h 3776887"/>
                  <a:gd name="connsiteX1-357" fmla="*/ 272825 w 273845"/>
                  <a:gd name="connsiteY1-358" fmla="*/ 0 h 3776887"/>
                  <a:gd name="connsiteX2-359" fmla="*/ 273845 w 273845"/>
                  <a:gd name="connsiteY2-360" fmla="*/ 3581399 h 3776887"/>
                  <a:gd name="connsiteX3-361" fmla="*/ 247651 w 273845"/>
                  <a:gd name="connsiteY3-362" fmla="*/ 3702843 h 3776887"/>
                  <a:gd name="connsiteX4-363" fmla="*/ 228601 w 273845"/>
                  <a:gd name="connsiteY4-364" fmla="*/ 3629023 h 3776887"/>
                  <a:gd name="connsiteX5-365" fmla="*/ 166689 w 273845"/>
                  <a:gd name="connsiteY5-366" fmla="*/ 3776661 h 3776887"/>
                  <a:gd name="connsiteX6-367" fmla="*/ 104776 w 273845"/>
                  <a:gd name="connsiteY6-368" fmla="*/ 3664743 h 3776887"/>
                  <a:gd name="connsiteX7-369" fmla="*/ 57151 w 273845"/>
                  <a:gd name="connsiteY7-370" fmla="*/ 3750467 h 3776887"/>
                  <a:gd name="connsiteX8-371" fmla="*/ 1 w 273845"/>
                  <a:gd name="connsiteY8-372" fmla="*/ 3609974 h 3776887"/>
                  <a:gd name="connsiteX9-373" fmla="*/ 0 w 273845"/>
                  <a:gd name="connsiteY9-374" fmla="*/ 0 h 3776887"/>
                  <a:gd name="connsiteX0-375" fmla="*/ 0 w 273845"/>
                  <a:gd name="connsiteY0-376" fmla="*/ 0 h 3776887"/>
                  <a:gd name="connsiteX1-377" fmla="*/ 272825 w 273845"/>
                  <a:gd name="connsiteY1-378" fmla="*/ 0 h 3776887"/>
                  <a:gd name="connsiteX2-379" fmla="*/ 273845 w 273845"/>
                  <a:gd name="connsiteY2-380" fmla="*/ 3581399 h 3776887"/>
                  <a:gd name="connsiteX3-381" fmla="*/ 247651 w 273845"/>
                  <a:gd name="connsiteY3-382" fmla="*/ 3702843 h 3776887"/>
                  <a:gd name="connsiteX4-383" fmla="*/ 228601 w 273845"/>
                  <a:gd name="connsiteY4-384" fmla="*/ 3629023 h 3776887"/>
                  <a:gd name="connsiteX5-385" fmla="*/ 166689 w 273845"/>
                  <a:gd name="connsiteY5-386" fmla="*/ 3776661 h 3776887"/>
                  <a:gd name="connsiteX6-387" fmla="*/ 104776 w 273845"/>
                  <a:gd name="connsiteY6-388" fmla="*/ 3664743 h 3776887"/>
                  <a:gd name="connsiteX7-389" fmla="*/ 57151 w 273845"/>
                  <a:gd name="connsiteY7-390" fmla="*/ 3750467 h 3776887"/>
                  <a:gd name="connsiteX8-391" fmla="*/ 1 w 273845"/>
                  <a:gd name="connsiteY8-392" fmla="*/ 3609974 h 3776887"/>
                  <a:gd name="connsiteX9-393" fmla="*/ 0 w 273845"/>
                  <a:gd name="connsiteY9-394" fmla="*/ 0 h 3776887"/>
                  <a:gd name="connsiteX0-395" fmla="*/ 0 w 273845"/>
                  <a:gd name="connsiteY0-396" fmla="*/ 0 h 3776887"/>
                  <a:gd name="connsiteX1-397" fmla="*/ 272825 w 273845"/>
                  <a:gd name="connsiteY1-398" fmla="*/ 0 h 3776887"/>
                  <a:gd name="connsiteX2-399" fmla="*/ 273845 w 273845"/>
                  <a:gd name="connsiteY2-400" fmla="*/ 3581399 h 3776887"/>
                  <a:gd name="connsiteX3-401" fmla="*/ 247651 w 273845"/>
                  <a:gd name="connsiteY3-402" fmla="*/ 3702843 h 3776887"/>
                  <a:gd name="connsiteX4-403" fmla="*/ 228601 w 273845"/>
                  <a:gd name="connsiteY4-404" fmla="*/ 3629023 h 3776887"/>
                  <a:gd name="connsiteX5-405" fmla="*/ 166689 w 273845"/>
                  <a:gd name="connsiteY5-406" fmla="*/ 3776661 h 3776887"/>
                  <a:gd name="connsiteX6-407" fmla="*/ 104776 w 273845"/>
                  <a:gd name="connsiteY6-408" fmla="*/ 3664743 h 3776887"/>
                  <a:gd name="connsiteX7-409" fmla="*/ 57151 w 273845"/>
                  <a:gd name="connsiteY7-410" fmla="*/ 3750467 h 3776887"/>
                  <a:gd name="connsiteX8-411" fmla="*/ 1 w 273845"/>
                  <a:gd name="connsiteY8-412" fmla="*/ 3609974 h 3776887"/>
                  <a:gd name="connsiteX9-413" fmla="*/ 0 w 273845"/>
                  <a:gd name="connsiteY9-414" fmla="*/ 0 h 3776887"/>
                  <a:gd name="connsiteX0-415" fmla="*/ 0 w 273845"/>
                  <a:gd name="connsiteY0-416" fmla="*/ 0 h 3776859"/>
                  <a:gd name="connsiteX1-417" fmla="*/ 272825 w 273845"/>
                  <a:gd name="connsiteY1-418" fmla="*/ 0 h 3776859"/>
                  <a:gd name="connsiteX2-419" fmla="*/ 273845 w 273845"/>
                  <a:gd name="connsiteY2-420" fmla="*/ 3581399 h 3776859"/>
                  <a:gd name="connsiteX3-421" fmla="*/ 247651 w 273845"/>
                  <a:gd name="connsiteY3-422" fmla="*/ 3702843 h 3776859"/>
                  <a:gd name="connsiteX4-423" fmla="*/ 223839 w 273845"/>
                  <a:gd name="connsiteY4-424" fmla="*/ 3631404 h 3776859"/>
                  <a:gd name="connsiteX5-425" fmla="*/ 166689 w 273845"/>
                  <a:gd name="connsiteY5-426" fmla="*/ 3776661 h 3776859"/>
                  <a:gd name="connsiteX6-427" fmla="*/ 104776 w 273845"/>
                  <a:gd name="connsiteY6-428" fmla="*/ 3664743 h 3776859"/>
                  <a:gd name="connsiteX7-429" fmla="*/ 57151 w 273845"/>
                  <a:gd name="connsiteY7-430" fmla="*/ 3750467 h 3776859"/>
                  <a:gd name="connsiteX8-431" fmla="*/ 1 w 273845"/>
                  <a:gd name="connsiteY8-432" fmla="*/ 3609974 h 3776859"/>
                  <a:gd name="connsiteX9-433" fmla="*/ 0 w 273845"/>
                  <a:gd name="connsiteY9-434" fmla="*/ 0 h 3776859"/>
                  <a:gd name="connsiteX0-435" fmla="*/ 0 w 273845"/>
                  <a:gd name="connsiteY0-436" fmla="*/ 0 h 3776859"/>
                  <a:gd name="connsiteX1-437" fmla="*/ 272825 w 273845"/>
                  <a:gd name="connsiteY1-438" fmla="*/ 0 h 3776859"/>
                  <a:gd name="connsiteX2-439" fmla="*/ 273845 w 273845"/>
                  <a:gd name="connsiteY2-440" fmla="*/ 3581399 h 3776859"/>
                  <a:gd name="connsiteX3-441" fmla="*/ 247651 w 273845"/>
                  <a:gd name="connsiteY3-442" fmla="*/ 3702843 h 3776859"/>
                  <a:gd name="connsiteX4-443" fmla="*/ 223839 w 273845"/>
                  <a:gd name="connsiteY4-444" fmla="*/ 3631404 h 3776859"/>
                  <a:gd name="connsiteX5-445" fmla="*/ 166689 w 273845"/>
                  <a:gd name="connsiteY5-446" fmla="*/ 3776661 h 3776859"/>
                  <a:gd name="connsiteX6-447" fmla="*/ 104776 w 273845"/>
                  <a:gd name="connsiteY6-448" fmla="*/ 3664743 h 3776859"/>
                  <a:gd name="connsiteX7-449" fmla="*/ 57151 w 273845"/>
                  <a:gd name="connsiteY7-450" fmla="*/ 3750467 h 3776859"/>
                  <a:gd name="connsiteX8-451" fmla="*/ 1 w 273845"/>
                  <a:gd name="connsiteY8-452" fmla="*/ 3609974 h 3776859"/>
                  <a:gd name="connsiteX9-453" fmla="*/ 0 w 273845"/>
                  <a:gd name="connsiteY9-454" fmla="*/ 0 h 3776859"/>
                  <a:gd name="connsiteX0-455" fmla="*/ 0 w 273894"/>
                  <a:gd name="connsiteY0-456" fmla="*/ 0 h 3776859"/>
                  <a:gd name="connsiteX1-457" fmla="*/ 272825 w 273894"/>
                  <a:gd name="connsiteY1-458" fmla="*/ 0 h 3776859"/>
                  <a:gd name="connsiteX2-459" fmla="*/ 273845 w 273894"/>
                  <a:gd name="connsiteY2-460" fmla="*/ 3581399 h 3776859"/>
                  <a:gd name="connsiteX3-461" fmla="*/ 247651 w 273894"/>
                  <a:gd name="connsiteY3-462" fmla="*/ 3702843 h 3776859"/>
                  <a:gd name="connsiteX4-463" fmla="*/ 223839 w 273894"/>
                  <a:gd name="connsiteY4-464" fmla="*/ 3631404 h 3776859"/>
                  <a:gd name="connsiteX5-465" fmla="*/ 166689 w 273894"/>
                  <a:gd name="connsiteY5-466" fmla="*/ 3776661 h 3776859"/>
                  <a:gd name="connsiteX6-467" fmla="*/ 104776 w 273894"/>
                  <a:gd name="connsiteY6-468" fmla="*/ 3664743 h 3776859"/>
                  <a:gd name="connsiteX7-469" fmla="*/ 57151 w 273894"/>
                  <a:gd name="connsiteY7-470" fmla="*/ 3750467 h 3776859"/>
                  <a:gd name="connsiteX8-471" fmla="*/ 1 w 273894"/>
                  <a:gd name="connsiteY8-472" fmla="*/ 3609974 h 3776859"/>
                  <a:gd name="connsiteX9-473" fmla="*/ 0 w 273894"/>
                  <a:gd name="connsiteY9-474" fmla="*/ 0 h 3776859"/>
                  <a:gd name="connsiteX0-475" fmla="*/ 0 w 273894"/>
                  <a:gd name="connsiteY0-476" fmla="*/ 0 h 3776859"/>
                  <a:gd name="connsiteX1-477" fmla="*/ 272825 w 273894"/>
                  <a:gd name="connsiteY1-478" fmla="*/ 0 h 3776859"/>
                  <a:gd name="connsiteX2-479" fmla="*/ 273845 w 273894"/>
                  <a:gd name="connsiteY2-480" fmla="*/ 3581399 h 3776859"/>
                  <a:gd name="connsiteX3-481" fmla="*/ 247651 w 273894"/>
                  <a:gd name="connsiteY3-482" fmla="*/ 3702843 h 3776859"/>
                  <a:gd name="connsiteX4-483" fmla="*/ 223839 w 273894"/>
                  <a:gd name="connsiteY4-484" fmla="*/ 3631404 h 3776859"/>
                  <a:gd name="connsiteX5-485" fmla="*/ 166689 w 273894"/>
                  <a:gd name="connsiteY5-486" fmla="*/ 3776661 h 3776859"/>
                  <a:gd name="connsiteX6-487" fmla="*/ 104776 w 273894"/>
                  <a:gd name="connsiteY6-488" fmla="*/ 3664743 h 3776859"/>
                  <a:gd name="connsiteX7-489" fmla="*/ 57151 w 273894"/>
                  <a:gd name="connsiteY7-490" fmla="*/ 3750467 h 3776859"/>
                  <a:gd name="connsiteX8-491" fmla="*/ 1 w 273894"/>
                  <a:gd name="connsiteY8-492" fmla="*/ 3609974 h 3776859"/>
                  <a:gd name="connsiteX9-493" fmla="*/ 0 w 273894"/>
                  <a:gd name="connsiteY9-494" fmla="*/ 0 h 3776859"/>
                  <a:gd name="connsiteX0-495" fmla="*/ 0 w 273845"/>
                  <a:gd name="connsiteY0-496" fmla="*/ 0 h 3776859"/>
                  <a:gd name="connsiteX1-497" fmla="*/ 272825 w 273845"/>
                  <a:gd name="connsiteY1-498" fmla="*/ 0 h 3776859"/>
                  <a:gd name="connsiteX2-499" fmla="*/ 273845 w 273845"/>
                  <a:gd name="connsiteY2-500" fmla="*/ 3581399 h 3776859"/>
                  <a:gd name="connsiteX3-501" fmla="*/ 247651 w 273845"/>
                  <a:gd name="connsiteY3-502" fmla="*/ 3702843 h 3776859"/>
                  <a:gd name="connsiteX4-503" fmla="*/ 223839 w 273845"/>
                  <a:gd name="connsiteY4-504" fmla="*/ 3631404 h 3776859"/>
                  <a:gd name="connsiteX5-505" fmla="*/ 166689 w 273845"/>
                  <a:gd name="connsiteY5-506" fmla="*/ 3776661 h 3776859"/>
                  <a:gd name="connsiteX6-507" fmla="*/ 104776 w 273845"/>
                  <a:gd name="connsiteY6-508" fmla="*/ 3664743 h 3776859"/>
                  <a:gd name="connsiteX7-509" fmla="*/ 57151 w 273845"/>
                  <a:gd name="connsiteY7-510" fmla="*/ 3750467 h 3776859"/>
                  <a:gd name="connsiteX8-511" fmla="*/ 1 w 273845"/>
                  <a:gd name="connsiteY8-512" fmla="*/ 3609974 h 3776859"/>
                  <a:gd name="connsiteX9-513" fmla="*/ 0 w 273845"/>
                  <a:gd name="connsiteY9-514" fmla="*/ 0 h 3776859"/>
                  <a:gd name="connsiteX0-515" fmla="*/ 0 w 273845"/>
                  <a:gd name="connsiteY0-516" fmla="*/ 0 h 3776859"/>
                  <a:gd name="connsiteX1-517" fmla="*/ 272825 w 273845"/>
                  <a:gd name="connsiteY1-518" fmla="*/ 0 h 3776859"/>
                  <a:gd name="connsiteX2-519" fmla="*/ 273845 w 273845"/>
                  <a:gd name="connsiteY2-520" fmla="*/ 3581399 h 3776859"/>
                  <a:gd name="connsiteX3-521" fmla="*/ 252414 w 273845"/>
                  <a:gd name="connsiteY3-522" fmla="*/ 3702843 h 3776859"/>
                  <a:gd name="connsiteX4-523" fmla="*/ 223839 w 273845"/>
                  <a:gd name="connsiteY4-524" fmla="*/ 3631404 h 3776859"/>
                  <a:gd name="connsiteX5-525" fmla="*/ 166689 w 273845"/>
                  <a:gd name="connsiteY5-526" fmla="*/ 3776661 h 3776859"/>
                  <a:gd name="connsiteX6-527" fmla="*/ 104776 w 273845"/>
                  <a:gd name="connsiteY6-528" fmla="*/ 3664743 h 3776859"/>
                  <a:gd name="connsiteX7-529" fmla="*/ 57151 w 273845"/>
                  <a:gd name="connsiteY7-530" fmla="*/ 3750467 h 3776859"/>
                  <a:gd name="connsiteX8-531" fmla="*/ 1 w 273845"/>
                  <a:gd name="connsiteY8-532" fmla="*/ 3609974 h 3776859"/>
                  <a:gd name="connsiteX9-533" fmla="*/ 0 w 273845"/>
                  <a:gd name="connsiteY9-534" fmla="*/ 0 h 3776859"/>
                  <a:gd name="connsiteX0-535" fmla="*/ 0 w 273845"/>
                  <a:gd name="connsiteY0-536" fmla="*/ 0 h 3776859"/>
                  <a:gd name="connsiteX1-537" fmla="*/ 272825 w 273845"/>
                  <a:gd name="connsiteY1-538" fmla="*/ 0 h 3776859"/>
                  <a:gd name="connsiteX2-539" fmla="*/ 273845 w 273845"/>
                  <a:gd name="connsiteY2-540" fmla="*/ 3581399 h 3776859"/>
                  <a:gd name="connsiteX3-541" fmla="*/ 252414 w 273845"/>
                  <a:gd name="connsiteY3-542" fmla="*/ 3702843 h 3776859"/>
                  <a:gd name="connsiteX4-543" fmla="*/ 223839 w 273845"/>
                  <a:gd name="connsiteY4-544" fmla="*/ 3631404 h 3776859"/>
                  <a:gd name="connsiteX5-545" fmla="*/ 166689 w 273845"/>
                  <a:gd name="connsiteY5-546" fmla="*/ 3776661 h 3776859"/>
                  <a:gd name="connsiteX6-547" fmla="*/ 104776 w 273845"/>
                  <a:gd name="connsiteY6-548" fmla="*/ 3664743 h 3776859"/>
                  <a:gd name="connsiteX7-549" fmla="*/ 57151 w 273845"/>
                  <a:gd name="connsiteY7-550" fmla="*/ 3750467 h 3776859"/>
                  <a:gd name="connsiteX8-551" fmla="*/ 1 w 273845"/>
                  <a:gd name="connsiteY8-552" fmla="*/ 3609974 h 3776859"/>
                  <a:gd name="connsiteX9-553" fmla="*/ 0 w 273845"/>
                  <a:gd name="connsiteY9-554" fmla="*/ 0 h 3776859"/>
                  <a:gd name="connsiteX0-555" fmla="*/ 0 w 273845"/>
                  <a:gd name="connsiteY0-556" fmla="*/ 0 h 3776859"/>
                  <a:gd name="connsiteX1-557" fmla="*/ 272825 w 273845"/>
                  <a:gd name="connsiteY1-558" fmla="*/ 0 h 3776859"/>
                  <a:gd name="connsiteX2-559" fmla="*/ 273845 w 273845"/>
                  <a:gd name="connsiteY2-560" fmla="*/ 3581399 h 3776859"/>
                  <a:gd name="connsiteX3-561" fmla="*/ 245270 w 273845"/>
                  <a:gd name="connsiteY3-562" fmla="*/ 3702843 h 3776859"/>
                  <a:gd name="connsiteX4-563" fmla="*/ 223839 w 273845"/>
                  <a:gd name="connsiteY4-564" fmla="*/ 3631404 h 3776859"/>
                  <a:gd name="connsiteX5-565" fmla="*/ 166689 w 273845"/>
                  <a:gd name="connsiteY5-566" fmla="*/ 3776661 h 3776859"/>
                  <a:gd name="connsiteX6-567" fmla="*/ 104776 w 273845"/>
                  <a:gd name="connsiteY6-568" fmla="*/ 3664743 h 3776859"/>
                  <a:gd name="connsiteX7-569" fmla="*/ 57151 w 273845"/>
                  <a:gd name="connsiteY7-570" fmla="*/ 3750467 h 3776859"/>
                  <a:gd name="connsiteX8-571" fmla="*/ 1 w 273845"/>
                  <a:gd name="connsiteY8-572" fmla="*/ 3609974 h 3776859"/>
                  <a:gd name="connsiteX9-573" fmla="*/ 0 w 273845"/>
                  <a:gd name="connsiteY9-574" fmla="*/ 0 h 3776859"/>
                  <a:gd name="connsiteX0-575" fmla="*/ 0 w 273845"/>
                  <a:gd name="connsiteY0-576" fmla="*/ 0 h 3776859"/>
                  <a:gd name="connsiteX1-577" fmla="*/ 272825 w 273845"/>
                  <a:gd name="connsiteY1-578" fmla="*/ 0 h 3776859"/>
                  <a:gd name="connsiteX2-579" fmla="*/ 273845 w 273845"/>
                  <a:gd name="connsiteY2-580" fmla="*/ 3581399 h 3776859"/>
                  <a:gd name="connsiteX3-581" fmla="*/ 245270 w 273845"/>
                  <a:gd name="connsiteY3-582" fmla="*/ 3702843 h 3776859"/>
                  <a:gd name="connsiteX4-583" fmla="*/ 223839 w 273845"/>
                  <a:gd name="connsiteY4-584" fmla="*/ 3631404 h 3776859"/>
                  <a:gd name="connsiteX5-585" fmla="*/ 166689 w 273845"/>
                  <a:gd name="connsiteY5-586" fmla="*/ 3776661 h 3776859"/>
                  <a:gd name="connsiteX6-587" fmla="*/ 104776 w 273845"/>
                  <a:gd name="connsiteY6-588" fmla="*/ 3664743 h 3776859"/>
                  <a:gd name="connsiteX7-589" fmla="*/ 57151 w 273845"/>
                  <a:gd name="connsiteY7-590" fmla="*/ 3750467 h 3776859"/>
                  <a:gd name="connsiteX8-591" fmla="*/ 1 w 273845"/>
                  <a:gd name="connsiteY8-592" fmla="*/ 3609974 h 3776859"/>
                  <a:gd name="connsiteX9-593" fmla="*/ 0 w 273845"/>
                  <a:gd name="connsiteY9-594" fmla="*/ 0 h 3776859"/>
                  <a:gd name="connsiteX0-595" fmla="*/ 0 w 273845"/>
                  <a:gd name="connsiteY0-596" fmla="*/ 0 h 3776859"/>
                  <a:gd name="connsiteX1-597" fmla="*/ 272825 w 273845"/>
                  <a:gd name="connsiteY1-598" fmla="*/ 0 h 3776859"/>
                  <a:gd name="connsiteX2-599" fmla="*/ 273845 w 273845"/>
                  <a:gd name="connsiteY2-600" fmla="*/ 3581399 h 3776859"/>
                  <a:gd name="connsiteX3-601" fmla="*/ 245270 w 273845"/>
                  <a:gd name="connsiteY3-602" fmla="*/ 3702843 h 3776859"/>
                  <a:gd name="connsiteX4-603" fmla="*/ 223839 w 273845"/>
                  <a:gd name="connsiteY4-604" fmla="*/ 3631404 h 3776859"/>
                  <a:gd name="connsiteX5-605" fmla="*/ 166689 w 273845"/>
                  <a:gd name="connsiteY5-606" fmla="*/ 3776661 h 3776859"/>
                  <a:gd name="connsiteX6-607" fmla="*/ 104776 w 273845"/>
                  <a:gd name="connsiteY6-608" fmla="*/ 3664743 h 3776859"/>
                  <a:gd name="connsiteX7-609" fmla="*/ 57151 w 273845"/>
                  <a:gd name="connsiteY7-610" fmla="*/ 3750467 h 3776859"/>
                  <a:gd name="connsiteX8-611" fmla="*/ 1 w 273845"/>
                  <a:gd name="connsiteY8-612" fmla="*/ 3609974 h 3776859"/>
                  <a:gd name="connsiteX9-613" fmla="*/ 0 w 273845"/>
                  <a:gd name="connsiteY9-614" fmla="*/ 0 h 3776859"/>
                  <a:gd name="connsiteX0-615" fmla="*/ 0 w 273845"/>
                  <a:gd name="connsiteY0-616" fmla="*/ 0 h 3776859"/>
                  <a:gd name="connsiteX1-617" fmla="*/ 272825 w 273845"/>
                  <a:gd name="connsiteY1-618" fmla="*/ 0 h 3776859"/>
                  <a:gd name="connsiteX2-619" fmla="*/ 273845 w 273845"/>
                  <a:gd name="connsiteY2-620" fmla="*/ 3581399 h 3776859"/>
                  <a:gd name="connsiteX3-621" fmla="*/ 245270 w 273845"/>
                  <a:gd name="connsiteY3-622" fmla="*/ 3702843 h 3776859"/>
                  <a:gd name="connsiteX4-623" fmla="*/ 223839 w 273845"/>
                  <a:gd name="connsiteY4-624" fmla="*/ 3631404 h 3776859"/>
                  <a:gd name="connsiteX5-625" fmla="*/ 166689 w 273845"/>
                  <a:gd name="connsiteY5-626" fmla="*/ 3776661 h 3776859"/>
                  <a:gd name="connsiteX6-627" fmla="*/ 104776 w 273845"/>
                  <a:gd name="connsiteY6-628" fmla="*/ 3664743 h 3776859"/>
                  <a:gd name="connsiteX7-629" fmla="*/ 57151 w 273845"/>
                  <a:gd name="connsiteY7-630" fmla="*/ 3750467 h 3776859"/>
                  <a:gd name="connsiteX8-631" fmla="*/ 1 w 273845"/>
                  <a:gd name="connsiteY8-632" fmla="*/ 3609974 h 3776859"/>
                  <a:gd name="connsiteX9-633" fmla="*/ 0 w 273845"/>
                  <a:gd name="connsiteY9-634" fmla="*/ 0 h 3776859"/>
                  <a:gd name="connsiteX0-635" fmla="*/ 0 w 273845"/>
                  <a:gd name="connsiteY0-636" fmla="*/ 0 h 3776859"/>
                  <a:gd name="connsiteX1-637" fmla="*/ 272825 w 273845"/>
                  <a:gd name="connsiteY1-638" fmla="*/ 0 h 3776859"/>
                  <a:gd name="connsiteX2-639" fmla="*/ 273845 w 273845"/>
                  <a:gd name="connsiteY2-640" fmla="*/ 3581399 h 3776859"/>
                  <a:gd name="connsiteX3-641" fmla="*/ 245270 w 273845"/>
                  <a:gd name="connsiteY3-642" fmla="*/ 3702843 h 3776859"/>
                  <a:gd name="connsiteX4-643" fmla="*/ 223839 w 273845"/>
                  <a:gd name="connsiteY4-644" fmla="*/ 3631404 h 3776859"/>
                  <a:gd name="connsiteX5-645" fmla="*/ 166689 w 273845"/>
                  <a:gd name="connsiteY5-646" fmla="*/ 3776661 h 3776859"/>
                  <a:gd name="connsiteX6-647" fmla="*/ 104776 w 273845"/>
                  <a:gd name="connsiteY6-648" fmla="*/ 3664743 h 3776859"/>
                  <a:gd name="connsiteX7-649" fmla="*/ 57151 w 273845"/>
                  <a:gd name="connsiteY7-650" fmla="*/ 3750467 h 3776859"/>
                  <a:gd name="connsiteX8-651" fmla="*/ 1 w 273845"/>
                  <a:gd name="connsiteY8-652" fmla="*/ 3609974 h 3776859"/>
                  <a:gd name="connsiteX9-653" fmla="*/ 0 w 273845"/>
                  <a:gd name="connsiteY9-654" fmla="*/ 0 h 3776859"/>
                  <a:gd name="connsiteX0-655" fmla="*/ 0 w 273845"/>
                  <a:gd name="connsiteY0-656" fmla="*/ 0 h 3776859"/>
                  <a:gd name="connsiteX1-657" fmla="*/ 272825 w 273845"/>
                  <a:gd name="connsiteY1-658" fmla="*/ 0 h 3776859"/>
                  <a:gd name="connsiteX2-659" fmla="*/ 273845 w 273845"/>
                  <a:gd name="connsiteY2-660" fmla="*/ 3581399 h 3776859"/>
                  <a:gd name="connsiteX3-661" fmla="*/ 245270 w 273845"/>
                  <a:gd name="connsiteY3-662" fmla="*/ 3702843 h 3776859"/>
                  <a:gd name="connsiteX4-663" fmla="*/ 223839 w 273845"/>
                  <a:gd name="connsiteY4-664" fmla="*/ 3631404 h 3776859"/>
                  <a:gd name="connsiteX5-665" fmla="*/ 166689 w 273845"/>
                  <a:gd name="connsiteY5-666" fmla="*/ 3776661 h 3776859"/>
                  <a:gd name="connsiteX6-667" fmla="*/ 104776 w 273845"/>
                  <a:gd name="connsiteY6-668" fmla="*/ 3664743 h 3776859"/>
                  <a:gd name="connsiteX7-669" fmla="*/ 57151 w 273845"/>
                  <a:gd name="connsiteY7-670" fmla="*/ 3750467 h 3776859"/>
                  <a:gd name="connsiteX8-671" fmla="*/ 1 w 273845"/>
                  <a:gd name="connsiteY8-672" fmla="*/ 3609974 h 3776859"/>
                  <a:gd name="connsiteX9-673" fmla="*/ 0 w 273845"/>
                  <a:gd name="connsiteY9-674" fmla="*/ 0 h 3776859"/>
                  <a:gd name="connsiteX0-675" fmla="*/ 0 w 273845"/>
                  <a:gd name="connsiteY0-676" fmla="*/ 0 h 3776859"/>
                  <a:gd name="connsiteX1-677" fmla="*/ 272825 w 273845"/>
                  <a:gd name="connsiteY1-678" fmla="*/ 0 h 3776859"/>
                  <a:gd name="connsiteX2-679" fmla="*/ 273845 w 273845"/>
                  <a:gd name="connsiteY2-680" fmla="*/ 3581399 h 3776859"/>
                  <a:gd name="connsiteX3-681" fmla="*/ 245270 w 273845"/>
                  <a:gd name="connsiteY3-682" fmla="*/ 3702843 h 3776859"/>
                  <a:gd name="connsiteX4-683" fmla="*/ 223839 w 273845"/>
                  <a:gd name="connsiteY4-684" fmla="*/ 3631404 h 3776859"/>
                  <a:gd name="connsiteX5-685" fmla="*/ 166689 w 273845"/>
                  <a:gd name="connsiteY5-686" fmla="*/ 3776661 h 3776859"/>
                  <a:gd name="connsiteX6-687" fmla="*/ 104776 w 273845"/>
                  <a:gd name="connsiteY6-688" fmla="*/ 3664743 h 3776859"/>
                  <a:gd name="connsiteX7-689" fmla="*/ 57151 w 273845"/>
                  <a:gd name="connsiteY7-690" fmla="*/ 3750467 h 3776859"/>
                  <a:gd name="connsiteX8-691" fmla="*/ 1 w 273845"/>
                  <a:gd name="connsiteY8-692" fmla="*/ 3609974 h 3776859"/>
                  <a:gd name="connsiteX9-693" fmla="*/ 0 w 273845"/>
                  <a:gd name="connsiteY9-694" fmla="*/ 0 h 3776859"/>
                  <a:gd name="connsiteX0-695" fmla="*/ 0 w 273845"/>
                  <a:gd name="connsiteY0-696" fmla="*/ 0 h 3776859"/>
                  <a:gd name="connsiteX1-697" fmla="*/ 272825 w 273845"/>
                  <a:gd name="connsiteY1-698" fmla="*/ 0 h 3776859"/>
                  <a:gd name="connsiteX2-699" fmla="*/ 273845 w 273845"/>
                  <a:gd name="connsiteY2-700" fmla="*/ 3581399 h 3776859"/>
                  <a:gd name="connsiteX3-701" fmla="*/ 245270 w 273845"/>
                  <a:gd name="connsiteY3-702" fmla="*/ 3702843 h 3776859"/>
                  <a:gd name="connsiteX4-703" fmla="*/ 223839 w 273845"/>
                  <a:gd name="connsiteY4-704" fmla="*/ 3631404 h 3776859"/>
                  <a:gd name="connsiteX5-705" fmla="*/ 166689 w 273845"/>
                  <a:gd name="connsiteY5-706" fmla="*/ 3776661 h 3776859"/>
                  <a:gd name="connsiteX6-707" fmla="*/ 104776 w 273845"/>
                  <a:gd name="connsiteY6-708" fmla="*/ 3664743 h 3776859"/>
                  <a:gd name="connsiteX7-709" fmla="*/ 57151 w 273845"/>
                  <a:gd name="connsiteY7-710" fmla="*/ 3750467 h 3776859"/>
                  <a:gd name="connsiteX8-711" fmla="*/ 1 w 273845"/>
                  <a:gd name="connsiteY8-712" fmla="*/ 3609974 h 3776859"/>
                  <a:gd name="connsiteX9-713" fmla="*/ 0 w 273845"/>
                  <a:gd name="connsiteY9-714" fmla="*/ 0 h 37768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-35" y="connsiteY6-36"/>
                  </a:cxn>
                  <a:cxn ang="0">
                    <a:pos x="connsiteX7-51" y="connsiteY7-52"/>
                  </a:cxn>
                  <a:cxn ang="0">
                    <a:pos x="connsiteX8-69" y="connsiteY8-70"/>
                  </a:cxn>
                  <a:cxn ang="0">
                    <a:pos x="connsiteX9-89" y="connsiteY9-90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rgbClr val="0070C0"/>
                  </a:gs>
                  <a:gs pos="53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Pentagon 10"/>
            <p:cNvSpPr/>
            <p:nvPr/>
          </p:nvSpPr>
          <p:spPr>
            <a:xfrm>
              <a:off x="1912969" y="4138811"/>
              <a:ext cx="2562327" cy="984525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59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12372" y="4125020"/>
              <a:ext cx="2761036" cy="904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   </a:t>
              </a:r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方案</a:t>
              </a:r>
              <a:endParaRPr lang="zh-CN" altLang="en-US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3565" y="4545330"/>
            <a:ext cx="1802765" cy="808355"/>
            <a:chOff x="597" y="7060"/>
            <a:chExt cx="4586" cy="1162"/>
          </a:xfrm>
        </p:grpSpPr>
        <p:sp>
          <p:nvSpPr>
            <p:cNvPr id="20" name="Pentagon 10"/>
            <p:cNvSpPr/>
            <p:nvPr/>
          </p:nvSpPr>
          <p:spPr>
            <a:xfrm>
              <a:off x="597" y="7125"/>
              <a:ext cx="4586" cy="1097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80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38"/>
            <p:cNvSpPr/>
            <p:nvPr/>
          </p:nvSpPr>
          <p:spPr>
            <a:xfrm>
              <a:off x="760" y="7060"/>
              <a:ext cx="4296" cy="1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GB" sz="3600" b="1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Arial" panose="020B0604020202020204" pitchFamily="34" charset="0"/>
                </a:rPr>
                <a:t>痛点 </a:t>
              </a:r>
              <a:endParaRPr lang="zh-CN" altLang="en-GB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行业关注点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27985" y="1983105"/>
            <a:ext cx="12355830" cy="1932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痛点五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：</a:t>
            </a:r>
            <a:r>
              <a:rPr lang="zh-CN" altLang="en-US" sz="3900">
                <a:sym typeface="+mn-ea"/>
              </a:rPr>
              <a:t>游泳、洗澡、充气城堡等各种游乐、服务项目，按次消费，存在月卡、季卡、年卡等各种消费方式，同时产品成本无法核算。</a:t>
            </a:r>
            <a:endParaRPr lang="zh-CN" altLang="en-US" sz="396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27985" y="3929380"/>
            <a:ext cx="13175615" cy="4858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--&gt;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计次管理</a:t>
            </a:r>
            <a:endParaRPr lang="zh-CN" altLang="en-US" sz="39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计次管理，单独管理计次类商品、服务。</a:t>
            </a:r>
            <a:endParaRPr lang="zh-CN" altLang="en-US" sz="360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支持次卡、月卡、季卡、年卡等各种方案定义。</a:t>
            </a:r>
            <a:endParaRPr lang="zh-CN" altLang="en-US" sz="360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不记成本，单独核算。</a:t>
            </a:r>
            <a:endParaRPr lang="zh-CN" altLang="en-US" sz="360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支持营业员计次销售提成。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indent="0">
              <a:lnSpc>
                <a:spcPct val="150000"/>
              </a:lnSpc>
              <a:buFont typeface="+mj-lt"/>
              <a:buNone/>
            </a:pPr>
            <a:endParaRPr lang="en-US" altLang="zh-CN" sz="360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行业关注点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" y="1806575"/>
            <a:ext cx="15543530" cy="8282940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4502785"/>
            <a:ext cx="14821535" cy="4562475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860" y="4575175"/>
            <a:ext cx="9091930" cy="5857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577215" y="3500120"/>
            <a:ext cx="2497455" cy="4299585"/>
            <a:chOff x="1912372" y="1458758"/>
            <a:chExt cx="2761036" cy="5187394"/>
          </a:xfrm>
        </p:grpSpPr>
        <p:grpSp>
          <p:nvGrpSpPr>
            <p:cNvPr id="7" name="Group 4"/>
            <p:cNvGrpSpPr/>
            <p:nvPr/>
          </p:nvGrpSpPr>
          <p:grpSpPr>
            <a:xfrm>
              <a:off x="1972257" y="1458758"/>
              <a:ext cx="292102" cy="5187394"/>
              <a:chOff x="1374773" y="1213680"/>
              <a:chExt cx="274321" cy="5187394"/>
            </a:xfrm>
          </p:grpSpPr>
          <p:sp>
            <p:nvSpPr>
              <p:cNvPr id="22" name="Pentagon 21"/>
              <p:cNvSpPr/>
              <p:nvPr/>
            </p:nvSpPr>
            <p:spPr>
              <a:xfrm rot="5400000">
                <a:off x="1103752" y="5857228"/>
                <a:ext cx="814866" cy="272825"/>
              </a:xfrm>
              <a:prstGeom prst="homePlate">
                <a:avLst>
                  <a:gd name="adj" fmla="val 281623"/>
                </a:avLst>
              </a:prstGeom>
              <a:gradFill flip="none" rotWithShape="1">
                <a:gsLst>
                  <a:gs pos="100000">
                    <a:srgbClr val="B88954"/>
                  </a:gs>
                  <a:gs pos="0">
                    <a:srgbClr val="E1C9AF"/>
                  </a:gs>
                </a:gsLst>
                <a:lin ang="54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4774" y="1417118"/>
                <a:ext cx="272825" cy="59055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27000">
                    <a:srgbClr val="F2F2F2">
                      <a:lumMod val="0"/>
                      <a:lumOff val="100000"/>
                    </a:srgbClr>
                  </a:gs>
                  <a:gs pos="100000">
                    <a:schemeClr val="bg1">
                      <a:lumMod val="50000"/>
                    </a:schemeClr>
                  </a:gs>
                </a:gsLst>
                <a:lin ang="1080000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Rectangle 24"/>
              <p:cNvSpPr/>
              <p:nvPr/>
            </p:nvSpPr>
            <p:spPr>
              <a:xfrm>
                <a:off x="1404710" y="1213680"/>
                <a:ext cx="212954" cy="203438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5400000">
                <a:off x="1396885" y="6250198"/>
                <a:ext cx="228600" cy="73152"/>
              </a:xfrm>
              <a:custGeom>
                <a:avLst/>
                <a:gdLst>
                  <a:gd name="connsiteX0" fmla="*/ 0 w 226544"/>
                  <a:gd name="connsiteY0" fmla="*/ 35306 h 70612"/>
                  <a:gd name="connsiteX1" fmla="*/ 27685 w 226544"/>
                  <a:gd name="connsiteY1" fmla="*/ 0 h 70612"/>
                  <a:gd name="connsiteX2" fmla="*/ 226544 w 226544"/>
                  <a:gd name="connsiteY2" fmla="*/ 35306 h 70612"/>
                  <a:gd name="connsiteX3" fmla="*/ 27685 w 226544"/>
                  <a:gd name="connsiteY3" fmla="*/ 70612 h 70612"/>
                  <a:gd name="connsiteX0-1" fmla="*/ 0 w 226544"/>
                  <a:gd name="connsiteY0-2" fmla="*/ 35306 h 70612"/>
                  <a:gd name="connsiteX1-3" fmla="*/ 27685 w 226544"/>
                  <a:gd name="connsiteY1-4" fmla="*/ 0 h 70612"/>
                  <a:gd name="connsiteX2-5" fmla="*/ 226544 w 226544"/>
                  <a:gd name="connsiteY2-6" fmla="*/ 35306 h 70612"/>
                  <a:gd name="connsiteX3-7" fmla="*/ 27685 w 226544"/>
                  <a:gd name="connsiteY3-8" fmla="*/ 70612 h 70612"/>
                  <a:gd name="connsiteX4" fmla="*/ 0 w 226544"/>
                  <a:gd name="connsiteY4" fmla="*/ 35306 h 70612"/>
                  <a:gd name="connsiteX0-9" fmla="*/ 0 w 226544"/>
                  <a:gd name="connsiteY0-10" fmla="*/ 35306 h 70612"/>
                  <a:gd name="connsiteX1-11" fmla="*/ 27685 w 226544"/>
                  <a:gd name="connsiteY1-12" fmla="*/ 0 h 70612"/>
                  <a:gd name="connsiteX2-13" fmla="*/ 226544 w 226544"/>
                  <a:gd name="connsiteY2-14" fmla="*/ 35306 h 70612"/>
                  <a:gd name="connsiteX3-15" fmla="*/ 27685 w 226544"/>
                  <a:gd name="connsiteY3-16" fmla="*/ 70612 h 70612"/>
                  <a:gd name="connsiteX4-17" fmla="*/ 0 w 226544"/>
                  <a:gd name="connsiteY4-18" fmla="*/ 35306 h 70612"/>
                  <a:gd name="connsiteX0-19" fmla="*/ 0 w 226544"/>
                  <a:gd name="connsiteY0-20" fmla="*/ 35306 h 70612"/>
                  <a:gd name="connsiteX1-21" fmla="*/ 27685 w 226544"/>
                  <a:gd name="connsiteY1-22" fmla="*/ 0 h 70612"/>
                  <a:gd name="connsiteX2-23" fmla="*/ 226544 w 226544"/>
                  <a:gd name="connsiteY2-24" fmla="*/ 35306 h 70612"/>
                  <a:gd name="connsiteX3-25" fmla="*/ 27685 w 226544"/>
                  <a:gd name="connsiteY3-26" fmla="*/ 70612 h 70612"/>
                  <a:gd name="connsiteX4-27" fmla="*/ 0 w 226544"/>
                  <a:gd name="connsiteY4-28" fmla="*/ 35306 h 70612"/>
                  <a:gd name="connsiteX0-29" fmla="*/ 0 w 226544"/>
                  <a:gd name="connsiteY0-30" fmla="*/ 35306 h 70612"/>
                  <a:gd name="connsiteX1-31" fmla="*/ 27685 w 226544"/>
                  <a:gd name="connsiteY1-32" fmla="*/ 0 h 70612"/>
                  <a:gd name="connsiteX2-33" fmla="*/ 226544 w 226544"/>
                  <a:gd name="connsiteY2-34" fmla="*/ 35306 h 70612"/>
                  <a:gd name="connsiteX3-35" fmla="*/ 27685 w 226544"/>
                  <a:gd name="connsiteY3-36" fmla="*/ 70612 h 70612"/>
                  <a:gd name="connsiteX4-37" fmla="*/ 0 w 226544"/>
                  <a:gd name="connsiteY4-38" fmla="*/ 35306 h 70612"/>
                  <a:gd name="connsiteX0-39" fmla="*/ 0 w 226544"/>
                  <a:gd name="connsiteY0-40" fmla="*/ 35306 h 70612"/>
                  <a:gd name="connsiteX1-41" fmla="*/ 27685 w 226544"/>
                  <a:gd name="connsiteY1-42" fmla="*/ 0 h 70612"/>
                  <a:gd name="connsiteX2-43" fmla="*/ 226544 w 226544"/>
                  <a:gd name="connsiteY2-44" fmla="*/ 35306 h 70612"/>
                  <a:gd name="connsiteX3-45" fmla="*/ 27685 w 226544"/>
                  <a:gd name="connsiteY3-46" fmla="*/ 70612 h 70612"/>
                  <a:gd name="connsiteX4-47" fmla="*/ 0 w 226544"/>
                  <a:gd name="connsiteY4-48" fmla="*/ 35306 h 70612"/>
                  <a:gd name="connsiteX0-49" fmla="*/ 0 w 226544"/>
                  <a:gd name="connsiteY0-50" fmla="*/ 35306 h 70612"/>
                  <a:gd name="connsiteX1-51" fmla="*/ 27685 w 226544"/>
                  <a:gd name="connsiteY1-52" fmla="*/ 0 h 70612"/>
                  <a:gd name="connsiteX2-53" fmla="*/ 226544 w 226544"/>
                  <a:gd name="connsiteY2-54" fmla="*/ 35306 h 70612"/>
                  <a:gd name="connsiteX3-55" fmla="*/ 27685 w 226544"/>
                  <a:gd name="connsiteY3-56" fmla="*/ 70612 h 70612"/>
                  <a:gd name="connsiteX4-57" fmla="*/ 0 w 226544"/>
                  <a:gd name="connsiteY4-58" fmla="*/ 35306 h 70612"/>
                  <a:gd name="connsiteX0-59" fmla="*/ 0 w 226544"/>
                  <a:gd name="connsiteY0-60" fmla="*/ 35306 h 70612"/>
                  <a:gd name="connsiteX1-61" fmla="*/ 27685 w 226544"/>
                  <a:gd name="connsiteY1-62" fmla="*/ 0 h 70612"/>
                  <a:gd name="connsiteX2-63" fmla="*/ 226544 w 226544"/>
                  <a:gd name="connsiteY2-64" fmla="*/ 35306 h 70612"/>
                  <a:gd name="connsiteX3-65" fmla="*/ 27685 w 226544"/>
                  <a:gd name="connsiteY3-66" fmla="*/ 70612 h 70612"/>
                  <a:gd name="connsiteX4-67" fmla="*/ 0 w 226544"/>
                  <a:gd name="connsiteY4-68" fmla="*/ 35306 h 70612"/>
                  <a:gd name="connsiteX0-69" fmla="*/ 0 w 226544"/>
                  <a:gd name="connsiteY0-70" fmla="*/ 35306 h 70612"/>
                  <a:gd name="connsiteX1-71" fmla="*/ 27685 w 226544"/>
                  <a:gd name="connsiteY1-72" fmla="*/ 0 h 70612"/>
                  <a:gd name="connsiteX2-73" fmla="*/ 226544 w 226544"/>
                  <a:gd name="connsiteY2-74" fmla="*/ 35306 h 70612"/>
                  <a:gd name="connsiteX3-75" fmla="*/ 27685 w 226544"/>
                  <a:gd name="connsiteY3-76" fmla="*/ 70612 h 70612"/>
                  <a:gd name="connsiteX4-77" fmla="*/ 0 w 226544"/>
                  <a:gd name="connsiteY4-78" fmla="*/ 35306 h 70612"/>
                  <a:gd name="connsiteX0-79" fmla="*/ 0 w 226544"/>
                  <a:gd name="connsiteY0-80" fmla="*/ 35306 h 70612"/>
                  <a:gd name="connsiteX1-81" fmla="*/ 27685 w 226544"/>
                  <a:gd name="connsiteY1-82" fmla="*/ 0 h 70612"/>
                  <a:gd name="connsiteX2-83" fmla="*/ 226544 w 226544"/>
                  <a:gd name="connsiteY2-84" fmla="*/ 35306 h 70612"/>
                  <a:gd name="connsiteX3-85" fmla="*/ 27685 w 226544"/>
                  <a:gd name="connsiteY3-86" fmla="*/ 70612 h 70612"/>
                  <a:gd name="connsiteX4-87" fmla="*/ 0 w 226544"/>
                  <a:gd name="connsiteY4-88" fmla="*/ 35306 h 706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</a:cxnLst>
                <a:rect l="l" t="t" r="r" b="b"/>
                <a:pathLst>
                  <a:path w="226544" h="70612">
                    <a:moveTo>
                      <a:pt x="0" y="35306"/>
                    </a:moveTo>
                    <a:cubicBezTo>
                      <a:pt x="1521" y="15316"/>
                      <a:pt x="12805" y="4576"/>
                      <a:pt x="27685" y="0"/>
                    </a:cubicBezTo>
                    <a:lnTo>
                      <a:pt x="226544" y="35306"/>
                    </a:lnTo>
                    <a:lnTo>
                      <a:pt x="27685" y="70612"/>
                    </a:lnTo>
                    <a:cubicBezTo>
                      <a:pt x="11264" y="65009"/>
                      <a:pt x="1007" y="52726"/>
                      <a:pt x="0" y="35306"/>
                    </a:cubicBezTo>
                    <a:close/>
                  </a:path>
                </a:pathLst>
              </a:custGeom>
              <a:solidFill>
                <a:srgbClr val="4C504C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374774" y="148664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74774" y="1562425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374774" y="1638202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74774" y="1789756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374774" y="1865533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374774" y="1941308"/>
                <a:ext cx="27432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5"/>
              <p:cNvSpPr/>
              <p:nvPr/>
            </p:nvSpPr>
            <p:spPr>
              <a:xfrm>
                <a:off x="1374774" y="2007666"/>
                <a:ext cx="273845" cy="3776859"/>
              </a:xfrm>
              <a:custGeom>
                <a:avLst/>
                <a:gdLst>
                  <a:gd name="connsiteX0" fmla="*/ 0 w 272825"/>
                  <a:gd name="connsiteY0" fmla="*/ 0 h 3776662"/>
                  <a:gd name="connsiteX1" fmla="*/ 272825 w 272825"/>
                  <a:gd name="connsiteY1" fmla="*/ 0 h 3776662"/>
                  <a:gd name="connsiteX2" fmla="*/ 272825 w 272825"/>
                  <a:gd name="connsiteY2" fmla="*/ 3776662 h 3776662"/>
                  <a:gd name="connsiteX3" fmla="*/ 0 w 272825"/>
                  <a:gd name="connsiteY3" fmla="*/ 3776662 h 3776662"/>
                  <a:gd name="connsiteX4" fmla="*/ 0 w 272825"/>
                  <a:gd name="connsiteY4" fmla="*/ 0 h 3776662"/>
                  <a:gd name="connsiteX0-1" fmla="*/ 0 w 272825"/>
                  <a:gd name="connsiteY0-2" fmla="*/ 0 h 3776662"/>
                  <a:gd name="connsiteX1-3" fmla="*/ 272825 w 272825"/>
                  <a:gd name="connsiteY1-4" fmla="*/ 0 h 3776662"/>
                  <a:gd name="connsiteX2-5" fmla="*/ 272825 w 272825"/>
                  <a:gd name="connsiteY2-6" fmla="*/ 3776662 h 3776662"/>
                  <a:gd name="connsiteX3-7" fmla="*/ 0 w 272825"/>
                  <a:gd name="connsiteY3-8" fmla="*/ 3776662 h 3776662"/>
                  <a:gd name="connsiteX4-9" fmla="*/ 1 w 272825"/>
                  <a:gd name="connsiteY4-10" fmla="*/ 3609974 h 3776662"/>
                  <a:gd name="connsiteX5" fmla="*/ 0 w 272825"/>
                  <a:gd name="connsiteY5" fmla="*/ 0 h 3776662"/>
                  <a:gd name="connsiteX0-11" fmla="*/ 0 w 272825"/>
                  <a:gd name="connsiteY0-12" fmla="*/ 0 h 3776662"/>
                  <a:gd name="connsiteX1-13" fmla="*/ 272825 w 272825"/>
                  <a:gd name="connsiteY1-14" fmla="*/ 0 h 3776662"/>
                  <a:gd name="connsiteX2-15" fmla="*/ 272825 w 272825"/>
                  <a:gd name="connsiteY2-16" fmla="*/ 3776662 h 3776662"/>
                  <a:gd name="connsiteX3-17" fmla="*/ 57151 w 272825"/>
                  <a:gd name="connsiteY3-18" fmla="*/ 3776661 h 3776662"/>
                  <a:gd name="connsiteX4-19" fmla="*/ 0 w 272825"/>
                  <a:gd name="connsiteY4-20" fmla="*/ 3776662 h 3776662"/>
                  <a:gd name="connsiteX5-21" fmla="*/ 1 w 272825"/>
                  <a:gd name="connsiteY5-22" fmla="*/ 3609974 h 3776662"/>
                  <a:gd name="connsiteX6" fmla="*/ 0 w 272825"/>
                  <a:gd name="connsiteY6" fmla="*/ 0 h 3776662"/>
                  <a:gd name="connsiteX0-23" fmla="*/ 0 w 272825"/>
                  <a:gd name="connsiteY0-24" fmla="*/ 0 h 3776662"/>
                  <a:gd name="connsiteX1-25" fmla="*/ 272825 w 272825"/>
                  <a:gd name="connsiteY1-26" fmla="*/ 0 h 3776662"/>
                  <a:gd name="connsiteX2-27" fmla="*/ 272825 w 272825"/>
                  <a:gd name="connsiteY2-28" fmla="*/ 3776662 h 3776662"/>
                  <a:gd name="connsiteX3-29" fmla="*/ 166689 w 272825"/>
                  <a:gd name="connsiteY3-30" fmla="*/ 3776661 h 3776662"/>
                  <a:gd name="connsiteX4-31" fmla="*/ 57151 w 272825"/>
                  <a:gd name="connsiteY4-32" fmla="*/ 3776661 h 3776662"/>
                  <a:gd name="connsiteX5-33" fmla="*/ 0 w 272825"/>
                  <a:gd name="connsiteY5-34" fmla="*/ 3776662 h 3776662"/>
                  <a:gd name="connsiteX6-35" fmla="*/ 1 w 272825"/>
                  <a:gd name="connsiteY6-36" fmla="*/ 3609974 h 3776662"/>
                  <a:gd name="connsiteX7" fmla="*/ 0 w 272825"/>
                  <a:gd name="connsiteY7" fmla="*/ 0 h 3776662"/>
                  <a:gd name="connsiteX0-37" fmla="*/ 0 w 272825"/>
                  <a:gd name="connsiteY0-38" fmla="*/ 0 h 3776662"/>
                  <a:gd name="connsiteX1-39" fmla="*/ 272825 w 272825"/>
                  <a:gd name="connsiteY1-40" fmla="*/ 0 h 3776662"/>
                  <a:gd name="connsiteX2-41" fmla="*/ 272825 w 272825"/>
                  <a:gd name="connsiteY2-42" fmla="*/ 3776662 h 3776662"/>
                  <a:gd name="connsiteX3-43" fmla="*/ 166689 w 272825"/>
                  <a:gd name="connsiteY3-44" fmla="*/ 3776661 h 3776662"/>
                  <a:gd name="connsiteX4-45" fmla="*/ 107157 w 272825"/>
                  <a:gd name="connsiteY4-46" fmla="*/ 3774280 h 3776662"/>
                  <a:gd name="connsiteX5-47" fmla="*/ 57151 w 272825"/>
                  <a:gd name="connsiteY5-48" fmla="*/ 3776661 h 3776662"/>
                  <a:gd name="connsiteX6-49" fmla="*/ 0 w 272825"/>
                  <a:gd name="connsiteY6-50" fmla="*/ 3776662 h 3776662"/>
                  <a:gd name="connsiteX7-51" fmla="*/ 1 w 272825"/>
                  <a:gd name="connsiteY7-52" fmla="*/ 3609974 h 3776662"/>
                  <a:gd name="connsiteX8" fmla="*/ 0 w 272825"/>
                  <a:gd name="connsiteY8" fmla="*/ 0 h 3776662"/>
                  <a:gd name="connsiteX0-53" fmla="*/ 0 w 272825"/>
                  <a:gd name="connsiteY0-54" fmla="*/ 0 h 3776662"/>
                  <a:gd name="connsiteX1-55" fmla="*/ 272825 w 272825"/>
                  <a:gd name="connsiteY1-56" fmla="*/ 0 h 3776662"/>
                  <a:gd name="connsiteX2-57" fmla="*/ 272825 w 272825"/>
                  <a:gd name="connsiteY2-58" fmla="*/ 3776662 h 3776662"/>
                  <a:gd name="connsiteX3-59" fmla="*/ 221457 w 272825"/>
                  <a:gd name="connsiteY3-60" fmla="*/ 3774280 h 3776662"/>
                  <a:gd name="connsiteX4-61" fmla="*/ 166689 w 272825"/>
                  <a:gd name="connsiteY4-62" fmla="*/ 3776661 h 3776662"/>
                  <a:gd name="connsiteX5-63" fmla="*/ 107157 w 272825"/>
                  <a:gd name="connsiteY5-64" fmla="*/ 3774280 h 3776662"/>
                  <a:gd name="connsiteX6-65" fmla="*/ 57151 w 272825"/>
                  <a:gd name="connsiteY6-66" fmla="*/ 3776661 h 3776662"/>
                  <a:gd name="connsiteX7-67" fmla="*/ 0 w 272825"/>
                  <a:gd name="connsiteY7-68" fmla="*/ 3776662 h 3776662"/>
                  <a:gd name="connsiteX8-69" fmla="*/ 1 w 272825"/>
                  <a:gd name="connsiteY8-70" fmla="*/ 3609974 h 3776662"/>
                  <a:gd name="connsiteX9" fmla="*/ 0 w 272825"/>
                  <a:gd name="connsiteY9" fmla="*/ 0 h 3776662"/>
                  <a:gd name="connsiteX0-71" fmla="*/ 0 w 272825"/>
                  <a:gd name="connsiteY0-72" fmla="*/ 0 h 3776662"/>
                  <a:gd name="connsiteX1-73" fmla="*/ 272825 w 272825"/>
                  <a:gd name="connsiteY1-74" fmla="*/ 0 h 3776662"/>
                  <a:gd name="connsiteX2-75" fmla="*/ 272825 w 272825"/>
                  <a:gd name="connsiteY2-76" fmla="*/ 3776662 h 3776662"/>
                  <a:gd name="connsiteX3-77" fmla="*/ 252414 w 272825"/>
                  <a:gd name="connsiteY3-78" fmla="*/ 3776661 h 3776662"/>
                  <a:gd name="connsiteX4-79" fmla="*/ 221457 w 272825"/>
                  <a:gd name="connsiteY4-80" fmla="*/ 3774280 h 3776662"/>
                  <a:gd name="connsiteX5-81" fmla="*/ 166689 w 272825"/>
                  <a:gd name="connsiteY5-82" fmla="*/ 3776661 h 3776662"/>
                  <a:gd name="connsiteX6-83" fmla="*/ 107157 w 272825"/>
                  <a:gd name="connsiteY6-84" fmla="*/ 3774280 h 3776662"/>
                  <a:gd name="connsiteX7-85" fmla="*/ 57151 w 272825"/>
                  <a:gd name="connsiteY7-86" fmla="*/ 3776661 h 3776662"/>
                  <a:gd name="connsiteX8-87" fmla="*/ 0 w 272825"/>
                  <a:gd name="connsiteY8-88" fmla="*/ 3776662 h 3776662"/>
                  <a:gd name="connsiteX9-89" fmla="*/ 1 w 272825"/>
                  <a:gd name="connsiteY9-90" fmla="*/ 3609974 h 3776662"/>
                  <a:gd name="connsiteX10" fmla="*/ 0 w 272825"/>
                  <a:gd name="connsiteY10" fmla="*/ 0 h 3776662"/>
                  <a:gd name="connsiteX0-91" fmla="*/ 0 w 273845"/>
                  <a:gd name="connsiteY0-92" fmla="*/ 0 h 3776662"/>
                  <a:gd name="connsiteX1-93" fmla="*/ 272825 w 273845"/>
                  <a:gd name="connsiteY1-94" fmla="*/ 0 h 3776662"/>
                  <a:gd name="connsiteX2-95" fmla="*/ 273845 w 273845"/>
                  <a:gd name="connsiteY2-96" fmla="*/ 3581399 h 3776662"/>
                  <a:gd name="connsiteX3-97" fmla="*/ 272825 w 273845"/>
                  <a:gd name="connsiteY3-98" fmla="*/ 3776662 h 3776662"/>
                  <a:gd name="connsiteX4-99" fmla="*/ 252414 w 273845"/>
                  <a:gd name="connsiteY4-100" fmla="*/ 3776661 h 3776662"/>
                  <a:gd name="connsiteX5-101" fmla="*/ 221457 w 273845"/>
                  <a:gd name="connsiteY5-102" fmla="*/ 3774280 h 3776662"/>
                  <a:gd name="connsiteX6-103" fmla="*/ 166689 w 273845"/>
                  <a:gd name="connsiteY6-104" fmla="*/ 3776661 h 3776662"/>
                  <a:gd name="connsiteX7-105" fmla="*/ 107157 w 273845"/>
                  <a:gd name="connsiteY7-106" fmla="*/ 3774280 h 3776662"/>
                  <a:gd name="connsiteX8-107" fmla="*/ 57151 w 273845"/>
                  <a:gd name="connsiteY8-108" fmla="*/ 3776661 h 3776662"/>
                  <a:gd name="connsiteX9-109" fmla="*/ 0 w 273845"/>
                  <a:gd name="connsiteY9-110" fmla="*/ 3776662 h 3776662"/>
                  <a:gd name="connsiteX10-111" fmla="*/ 1 w 273845"/>
                  <a:gd name="connsiteY10-112" fmla="*/ 3609974 h 3776662"/>
                  <a:gd name="connsiteX11" fmla="*/ 0 w 273845"/>
                  <a:gd name="connsiteY11" fmla="*/ 0 h 3776662"/>
                  <a:gd name="connsiteX0-113" fmla="*/ 0 w 273845"/>
                  <a:gd name="connsiteY0-114" fmla="*/ 0 h 3776662"/>
                  <a:gd name="connsiteX1-115" fmla="*/ 272825 w 273845"/>
                  <a:gd name="connsiteY1-116" fmla="*/ 0 h 3776662"/>
                  <a:gd name="connsiteX2-117" fmla="*/ 273845 w 273845"/>
                  <a:gd name="connsiteY2-118" fmla="*/ 3581399 h 3776662"/>
                  <a:gd name="connsiteX3-119" fmla="*/ 252414 w 273845"/>
                  <a:gd name="connsiteY3-120" fmla="*/ 3776661 h 3776662"/>
                  <a:gd name="connsiteX4-121" fmla="*/ 221457 w 273845"/>
                  <a:gd name="connsiteY4-122" fmla="*/ 3774280 h 3776662"/>
                  <a:gd name="connsiteX5-123" fmla="*/ 166689 w 273845"/>
                  <a:gd name="connsiteY5-124" fmla="*/ 3776661 h 3776662"/>
                  <a:gd name="connsiteX6-125" fmla="*/ 107157 w 273845"/>
                  <a:gd name="connsiteY6-126" fmla="*/ 3774280 h 3776662"/>
                  <a:gd name="connsiteX7-127" fmla="*/ 57151 w 273845"/>
                  <a:gd name="connsiteY7-128" fmla="*/ 3776661 h 3776662"/>
                  <a:gd name="connsiteX8-129" fmla="*/ 0 w 273845"/>
                  <a:gd name="connsiteY8-130" fmla="*/ 3776662 h 3776662"/>
                  <a:gd name="connsiteX9-131" fmla="*/ 1 w 273845"/>
                  <a:gd name="connsiteY9-132" fmla="*/ 3609974 h 3776662"/>
                  <a:gd name="connsiteX10-133" fmla="*/ 0 w 273845"/>
                  <a:gd name="connsiteY10-134" fmla="*/ 0 h 3776662"/>
                  <a:gd name="connsiteX0-135" fmla="*/ 0 w 273845"/>
                  <a:gd name="connsiteY0-136" fmla="*/ 0 h 3776661"/>
                  <a:gd name="connsiteX1-137" fmla="*/ 272825 w 273845"/>
                  <a:gd name="connsiteY1-138" fmla="*/ 0 h 3776661"/>
                  <a:gd name="connsiteX2-139" fmla="*/ 273845 w 273845"/>
                  <a:gd name="connsiteY2-140" fmla="*/ 3581399 h 3776661"/>
                  <a:gd name="connsiteX3-141" fmla="*/ 252414 w 273845"/>
                  <a:gd name="connsiteY3-142" fmla="*/ 3776661 h 3776661"/>
                  <a:gd name="connsiteX4-143" fmla="*/ 221457 w 273845"/>
                  <a:gd name="connsiteY4-144" fmla="*/ 3774280 h 3776661"/>
                  <a:gd name="connsiteX5-145" fmla="*/ 166689 w 273845"/>
                  <a:gd name="connsiteY5-146" fmla="*/ 3776661 h 3776661"/>
                  <a:gd name="connsiteX6-147" fmla="*/ 107157 w 273845"/>
                  <a:gd name="connsiteY6-148" fmla="*/ 3774280 h 3776661"/>
                  <a:gd name="connsiteX7-149" fmla="*/ 57151 w 273845"/>
                  <a:gd name="connsiteY7-150" fmla="*/ 3776661 h 3776661"/>
                  <a:gd name="connsiteX8-151" fmla="*/ 1 w 273845"/>
                  <a:gd name="connsiteY8-152" fmla="*/ 3609974 h 3776661"/>
                  <a:gd name="connsiteX9-153" fmla="*/ 0 w 273845"/>
                  <a:gd name="connsiteY9-154" fmla="*/ 0 h 3776661"/>
                  <a:gd name="connsiteX0-155" fmla="*/ 0 w 273845"/>
                  <a:gd name="connsiteY0-156" fmla="*/ 0 h 3776661"/>
                  <a:gd name="connsiteX1-157" fmla="*/ 272825 w 273845"/>
                  <a:gd name="connsiteY1-158" fmla="*/ 0 h 3776661"/>
                  <a:gd name="connsiteX2-159" fmla="*/ 273845 w 273845"/>
                  <a:gd name="connsiteY2-160" fmla="*/ 3581399 h 3776661"/>
                  <a:gd name="connsiteX3-161" fmla="*/ 252414 w 273845"/>
                  <a:gd name="connsiteY3-162" fmla="*/ 3776661 h 3776661"/>
                  <a:gd name="connsiteX4-163" fmla="*/ 221457 w 273845"/>
                  <a:gd name="connsiteY4-164" fmla="*/ 3774280 h 3776661"/>
                  <a:gd name="connsiteX5-165" fmla="*/ 166689 w 273845"/>
                  <a:gd name="connsiteY5-166" fmla="*/ 3776661 h 3776661"/>
                  <a:gd name="connsiteX6-167" fmla="*/ 104776 w 273845"/>
                  <a:gd name="connsiteY6-168" fmla="*/ 3664743 h 3776661"/>
                  <a:gd name="connsiteX7-169" fmla="*/ 57151 w 273845"/>
                  <a:gd name="connsiteY7-170" fmla="*/ 3776661 h 3776661"/>
                  <a:gd name="connsiteX8-171" fmla="*/ 1 w 273845"/>
                  <a:gd name="connsiteY8-172" fmla="*/ 3609974 h 3776661"/>
                  <a:gd name="connsiteX9-173" fmla="*/ 0 w 273845"/>
                  <a:gd name="connsiteY9-174" fmla="*/ 0 h 3776661"/>
                  <a:gd name="connsiteX0-175" fmla="*/ 0 w 273845"/>
                  <a:gd name="connsiteY0-176" fmla="*/ 0 h 3776661"/>
                  <a:gd name="connsiteX1-177" fmla="*/ 272825 w 273845"/>
                  <a:gd name="connsiteY1-178" fmla="*/ 0 h 3776661"/>
                  <a:gd name="connsiteX2-179" fmla="*/ 273845 w 273845"/>
                  <a:gd name="connsiteY2-180" fmla="*/ 3581399 h 3776661"/>
                  <a:gd name="connsiteX3-181" fmla="*/ 252414 w 273845"/>
                  <a:gd name="connsiteY3-182" fmla="*/ 3776661 h 3776661"/>
                  <a:gd name="connsiteX4-183" fmla="*/ 221457 w 273845"/>
                  <a:gd name="connsiteY4-184" fmla="*/ 3774280 h 3776661"/>
                  <a:gd name="connsiteX5-185" fmla="*/ 166689 w 273845"/>
                  <a:gd name="connsiteY5-186" fmla="*/ 3776661 h 3776661"/>
                  <a:gd name="connsiteX6-187" fmla="*/ 104776 w 273845"/>
                  <a:gd name="connsiteY6-188" fmla="*/ 3664743 h 3776661"/>
                  <a:gd name="connsiteX7-189" fmla="*/ 57151 w 273845"/>
                  <a:gd name="connsiteY7-190" fmla="*/ 3750467 h 3776661"/>
                  <a:gd name="connsiteX8-191" fmla="*/ 1 w 273845"/>
                  <a:gd name="connsiteY8-192" fmla="*/ 3609974 h 3776661"/>
                  <a:gd name="connsiteX9-193" fmla="*/ 0 w 273845"/>
                  <a:gd name="connsiteY9-194" fmla="*/ 0 h 3776661"/>
                  <a:gd name="connsiteX0-195" fmla="*/ 0 w 273845"/>
                  <a:gd name="connsiteY0-196" fmla="*/ 0 h 3776661"/>
                  <a:gd name="connsiteX1-197" fmla="*/ 272825 w 273845"/>
                  <a:gd name="connsiteY1-198" fmla="*/ 0 h 3776661"/>
                  <a:gd name="connsiteX2-199" fmla="*/ 273845 w 273845"/>
                  <a:gd name="connsiteY2-200" fmla="*/ 3581399 h 3776661"/>
                  <a:gd name="connsiteX3-201" fmla="*/ 252414 w 273845"/>
                  <a:gd name="connsiteY3-202" fmla="*/ 3776661 h 3776661"/>
                  <a:gd name="connsiteX4-203" fmla="*/ 228601 w 273845"/>
                  <a:gd name="connsiteY4-204" fmla="*/ 3629023 h 3776661"/>
                  <a:gd name="connsiteX5-205" fmla="*/ 166689 w 273845"/>
                  <a:gd name="connsiteY5-206" fmla="*/ 3776661 h 3776661"/>
                  <a:gd name="connsiteX6-207" fmla="*/ 104776 w 273845"/>
                  <a:gd name="connsiteY6-208" fmla="*/ 3664743 h 3776661"/>
                  <a:gd name="connsiteX7-209" fmla="*/ 57151 w 273845"/>
                  <a:gd name="connsiteY7-210" fmla="*/ 3750467 h 3776661"/>
                  <a:gd name="connsiteX8-211" fmla="*/ 1 w 273845"/>
                  <a:gd name="connsiteY8-212" fmla="*/ 3609974 h 3776661"/>
                  <a:gd name="connsiteX9-213" fmla="*/ 0 w 273845"/>
                  <a:gd name="connsiteY9-214" fmla="*/ 0 h 3776661"/>
                  <a:gd name="connsiteX0-215" fmla="*/ 0 w 273845"/>
                  <a:gd name="connsiteY0-216" fmla="*/ 0 h 3776661"/>
                  <a:gd name="connsiteX1-217" fmla="*/ 272825 w 273845"/>
                  <a:gd name="connsiteY1-218" fmla="*/ 0 h 3776661"/>
                  <a:gd name="connsiteX2-219" fmla="*/ 273845 w 273845"/>
                  <a:gd name="connsiteY2-220" fmla="*/ 3581399 h 3776661"/>
                  <a:gd name="connsiteX3-221" fmla="*/ 250032 w 273845"/>
                  <a:gd name="connsiteY3-222" fmla="*/ 3695699 h 3776661"/>
                  <a:gd name="connsiteX4-223" fmla="*/ 228601 w 273845"/>
                  <a:gd name="connsiteY4-224" fmla="*/ 3629023 h 3776661"/>
                  <a:gd name="connsiteX5-225" fmla="*/ 166689 w 273845"/>
                  <a:gd name="connsiteY5-226" fmla="*/ 3776661 h 3776661"/>
                  <a:gd name="connsiteX6-227" fmla="*/ 104776 w 273845"/>
                  <a:gd name="connsiteY6-228" fmla="*/ 3664743 h 3776661"/>
                  <a:gd name="connsiteX7-229" fmla="*/ 57151 w 273845"/>
                  <a:gd name="connsiteY7-230" fmla="*/ 3750467 h 3776661"/>
                  <a:gd name="connsiteX8-231" fmla="*/ 1 w 273845"/>
                  <a:gd name="connsiteY8-232" fmla="*/ 3609974 h 3776661"/>
                  <a:gd name="connsiteX9-233" fmla="*/ 0 w 273845"/>
                  <a:gd name="connsiteY9-234" fmla="*/ 0 h 3776661"/>
                  <a:gd name="connsiteX0-235" fmla="*/ 0 w 273845"/>
                  <a:gd name="connsiteY0-236" fmla="*/ 0 h 3776661"/>
                  <a:gd name="connsiteX1-237" fmla="*/ 272825 w 273845"/>
                  <a:gd name="connsiteY1-238" fmla="*/ 0 h 3776661"/>
                  <a:gd name="connsiteX2-239" fmla="*/ 273845 w 273845"/>
                  <a:gd name="connsiteY2-240" fmla="*/ 3581399 h 3776661"/>
                  <a:gd name="connsiteX3-241" fmla="*/ 247651 w 273845"/>
                  <a:gd name="connsiteY3-242" fmla="*/ 3702843 h 3776661"/>
                  <a:gd name="connsiteX4-243" fmla="*/ 228601 w 273845"/>
                  <a:gd name="connsiteY4-244" fmla="*/ 3629023 h 3776661"/>
                  <a:gd name="connsiteX5-245" fmla="*/ 166689 w 273845"/>
                  <a:gd name="connsiteY5-246" fmla="*/ 3776661 h 3776661"/>
                  <a:gd name="connsiteX6-247" fmla="*/ 104776 w 273845"/>
                  <a:gd name="connsiteY6-248" fmla="*/ 3664743 h 3776661"/>
                  <a:gd name="connsiteX7-249" fmla="*/ 57151 w 273845"/>
                  <a:gd name="connsiteY7-250" fmla="*/ 3750467 h 3776661"/>
                  <a:gd name="connsiteX8-251" fmla="*/ 1 w 273845"/>
                  <a:gd name="connsiteY8-252" fmla="*/ 3609974 h 3776661"/>
                  <a:gd name="connsiteX9-253" fmla="*/ 0 w 273845"/>
                  <a:gd name="connsiteY9-254" fmla="*/ 0 h 3776661"/>
                  <a:gd name="connsiteX0-255" fmla="*/ 0 w 273845"/>
                  <a:gd name="connsiteY0-256" fmla="*/ 0 h 3776661"/>
                  <a:gd name="connsiteX1-257" fmla="*/ 272825 w 273845"/>
                  <a:gd name="connsiteY1-258" fmla="*/ 0 h 3776661"/>
                  <a:gd name="connsiteX2-259" fmla="*/ 273845 w 273845"/>
                  <a:gd name="connsiteY2-260" fmla="*/ 3581399 h 3776661"/>
                  <a:gd name="connsiteX3-261" fmla="*/ 247651 w 273845"/>
                  <a:gd name="connsiteY3-262" fmla="*/ 3702843 h 3776661"/>
                  <a:gd name="connsiteX4-263" fmla="*/ 228601 w 273845"/>
                  <a:gd name="connsiteY4-264" fmla="*/ 3629023 h 3776661"/>
                  <a:gd name="connsiteX5-265" fmla="*/ 166689 w 273845"/>
                  <a:gd name="connsiteY5-266" fmla="*/ 3776661 h 3776661"/>
                  <a:gd name="connsiteX6-267" fmla="*/ 104776 w 273845"/>
                  <a:gd name="connsiteY6-268" fmla="*/ 3664743 h 3776661"/>
                  <a:gd name="connsiteX7-269" fmla="*/ 57151 w 273845"/>
                  <a:gd name="connsiteY7-270" fmla="*/ 3750467 h 3776661"/>
                  <a:gd name="connsiteX8-271" fmla="*/ 1 w 273845"/>
                  <a:gd name="connsiteY8-272" fmla="*/ 3609974 h 3776661"/>
                  <a:gd name="connsiteX9-273" fmla="*/ 0 w 273845"/>
                  <a:gd name="connsiteY9-274" fmla="*/ 0 h 3776661"/>
                  <a:gd name="connsiteX0-275" fmla="*/ 0 w 273845"/>
                  <a:gd name="connsiteY0-276" fmla="*/ 0 h 3776661"/>
                  <a:gd name="connsiteX1-277" fmla="*/ 272825 w 273845"/>
                  <a:gd name="connsiteY1-278" fmla="*/ 0 h 3776661"/>
                  <a:gd name="connsiteX2-279" fmla="*/ 273845 w 273845"/>
                  <a:gd name="connsiteY2-280" fmla="*/ 3581399 h 3776661"/>
                  <a:gd name="connsiteX3-281" fmla="*/ 247651 w 273845"/>
                  <a:gd name="connsiteY3-282" fmla="*/ 3702843 h 3776661"/>
                  <a:gd name="connsiteX4-283" fmla="*/ 228601 w 273845"/>
                  <a:gd name="connsiteY4-284" fmla="*/ 3629023 h 3776661"/>
                  <a:gd name="connsiteX5-285" fmla="*/ 166689 w 273845"/>
                  <a:gd name="connsiteY5-286" fmla="*/ 3776661 h 3776661"/>
                  <a:gd name="connsiteX6-287" fmla="*/ 104776 w 273845"/>
                  <a:gd name="connsiteY6-288" fmla="*/ 3664743 h 3776661"/>
                  <a:gd name="connsiteX7-289" fmla="*/ 57151 w 273845"/>
                  <a:gd name="connsiteY7-290" fmla="*/ 3750467 h 3776661"/>
                  <a:gd name="connsiteX8-291" fmla="*/ 1 w 273845"/>
                  <a:gd name="connsiteY8-292" fmla="*/ 3609974 h 3776661"/>
                  <a:gd name="connsiteX9-293" fmla="*/ 0 w 273845"/>
                  <a:gd name="connsiteY9-294" fmla="*/ 0 h 3776661"/>
                  <a:gd name="connsiteX0-295" fmla="*/ 0 w 273845"/>
                  <a:gd name="connsiteY0-296" fmla="*/ 0 h 3776661"/>
                  <a:gd name="connsiteX1-297" fmla="*/ 272825 w 273845"/>
                  <a:gd name="connsiteY1-298" fmla="*/ 0 h 3776661"/>
                  <a:gd name="connsiteX2-299" fmla="*/ 273845 w 273845"/>
                  <a:gd name="connsiteY2-300" fmla="*/ 3581399 h 3776661"/>
                  <a:gd name="connsiteX3-301" fmla="*/ 247651 w 273845"/>
                  <a:gd name="connsiteY3-302" fmla="*/ 3702843 h 3776661"/>
                  <a:gd name="connsiteX4-303" fmla="*/ 228601 w 273845"/>
                  <a:gd name="connsiteY4-304" fmla="*/ 3629023 h 3776661"/>
                  <a:gd name="connsiteX5-305" fmla="*/ 166689 w 273845"/>
                  <a:gd name="connsiteY5-306" fmla="*/ 3776661 h 3776661"/>
                  <a:gd name="connsiteX6-307" fmla="*/ 104776 w 273845"/>
                  <a:gd name="connsiteY6-308" fmla="*/ 3664743 h 3776661"/>
                  <a:gd name="connsiteX7-309" fmla="*/ 57151 w 273845"/>
                  <a:gd name="connsiteY7-310" fmla="*/ 3750467 h 3776661"/>
                  <a:gd name="connsiteX8-311" fmla="*/ 1 w 273845"/>
                  <a:gd name="connsiteY8-312" fmla="*/ 3609974 h 3776661"/>
                  <a:gd name="connsiteX9-313" fmla="*/ 0 w 273845"/>
                  <a:gd name="connsiteY9-314" fmla="*/ 0 h 3776661"/>
                  <a:gd name="connsiteX0-315" fmla="*/ 0 w 273845"/>
                  <a:gd name="connsiteY0-316" fmla="*/ 0 h 3776661"/>
                  <a:gd name="connsiteX1-317" fmla="*/ 272825 w 273845"/>
                  <a:gd name="connsiteY1-318" fmla="*/ 0 h 3776661"/>
                  <a:gd name="connsiteX2-319" fmla="*/ 273845 w 273845"/>
                  <a:gd name="connsiteY2-320" fmla="*/ 3581399 h 3776661"/>
                  <a:gd name="connsiteX3-321" fmla="*/ 247651 w 273845"/>
                  <a:gd name="connsiteY3-322" fmla="*/ 3702843 h 3776661"/>
                  <a:gd name="connsiteX4-323" fmla="*/ 228601 w 273845"/>
                  <a:gd name="connsiteY4-324" fmla="*/ 3629023 h 3776661"/>
                  <a:gd name="connsiteX5-325" fmla="*/ 166689 w 273845"/>
                  <a:gd name="connsiteY5-326" fmla="*/ 3776661 h 3776661"/>
                  <a:gd name="connsiteX6-327" fmla="*/ 104776 w 273845"/>
                  <a:gd name="connsiteY6-328" fmla="*/ 3664743 h 3776661"/>
                  <a:gd name="connsiteX7-329" fmla="*/ 57151 w 273845"/>
                  <a:gd name="connsiteY7-330" fmla="*/ 3750467 h 3776661"/>
                  <a:gd name="connsiteX8-331" fmla="*/ 1 w 273845"/>
                  <a:gd name="connsiteY8-332" fmla="*/ 3609974 h 3776661"/>
                  <a:gd name="connsiteX9-333" fmla="*/ 0 w 273845"/>
                  <a:gd name="connsiteY9-334" fmla="*/ 0 h 3776661"/>
                  <a:gd name="connsiteX0-335" fmla="*/ 0 w 273845"/>
                  <a:gd name="connsiteY0-336" fmla="*/ 0 h 3776661"/>
                  <a:gd name="connsiteX1-337" fmla="*/ 272825 w 273845"/>
                  <a:gd name="connsiteY1-338" fmla="*/ 0 h 3776661"/>
                  <a:gd name="connsiteX2-339" fmla="*/ 273845 w 273845"/>
                  <a:gd name="connsiteY2-340" fmla="*/ 3581399 h 3776661"/>
                  <a:gd name="connsiteX3-341" fmla="*/ 247651 w 273845"/>
                  <a:gd name="connsiteY3-342" fmla="*/ 3702843 h 3776661"/>
                  <a:gd name="connsiteX4-343" fmla="*/ 228601 w 273845"/>
                  <a:gd name="connsiteY4-344" fmla="*/ 3629023 h 3776661"/>
                  <a:gd name="connsiteX5-345" fmla="*/ 166689 w 273845"/>
                  <a:gd name="connsiteY5-346" fmla="*/ 3776661 h 3776661"/>
                  <a:gd name="connsiteX6-347" fmla="*/ 104776 w 273845"/>
                  <a:gd name="connsiteY6-348" fmla="*/ 3664743 h 3776661"/>
                  <a:gd name="connsiteX7-349" fmla="*/ 57151 w 273845"/>
                  <a:gd name="connsiteY7-350" fmla="*/ 3750467 h 3776661"/>
                  <a:gd name="connsiteX8-351" fmla="*/ 1 w 273845"/>
                  <a:gd name="connsiteY8-352" fmla="*/ 3609974 h 3776661"/>
                  <a:gd name="connsiteX9-353" fmla="*/ 0 w 273845"/>
                  <a:gd name="connsiteY9-354" fmla="*/ 0 h 3776661"/>
                  <a:gd name="connsiteX0-355" fmla="*/ 0 w 273845"/>
                  <a:gd name="connsiteY0-356" fmla="*/ 0 h 3776887"/>
                  <a:gd name="connsiteX1-357" fmla="*/ 272825 w 273845"/>
                  <a:gd name="connsiteY1-358" fmla="*/ 0 h 3776887"/>
                  <a:gd name="connsiteX2-359" fmla="*/ 273845 w 273845"/>
                  <a:gd name="connsiteY2-360" fmla="*/ 3581399 h 3776887"/>
                  <a:gd name="connsiteX3-361" fmla="*/ 247651 w 273845"/>
                  <a:gd name="connsiteY3-362" fmla="*/ 3702843 h 3776887"/>
                  <a:gd name="connsiteX4-363" fmla="*/ 228601 w 273845"/>
                  <a:gd name="connsiteY4-364" fmla="*/ 3629023 h 3776887"/>
                  <a:gd name="connsiteX5-365" fmla="*/ 166689 w 273845"/>
                  <a:gd name="connsiteY5-366" fmla="*/ 3776661 h 3776887"/>
                  <a:gd name="connsiteX6-367" fmla="*/ 104776 w 273845"/>
                  <a:gd name="connsiteY6-368" fmla="*/ 3664743 h 3776887"/>
                  <a:gd name="connsiteX7-369" fmla="*/ 57151 w 273845"/>
                  <a:gd name="connsiteY7-370" fmla="*/ 3750467 h 3776887"/>
                  <a:gd name="connsiteX8-371" fmla="*/ 1 w 273845"/>
                  <a:gd name="connsiteY8-372" fmla="*/ 3609974 h 3776887"/>
                  <a:gd name="connsiteX9-373" fmla="*/ 0 w 273845"/>
                  <a:gd name="connsiteY9-374" fmla="*/ 0 h 3776887"/>
                  <a:gd name="connsiteX0-375" fmla="*/ 0 w 273845"/>
                  <a:gd name="connsiteY0-376" fmla="*/ 0 h 3776887"/>
                  <a:gd name="connsiteX1-377" fmla="*/ 272825 w 273845"/>
                  <a:gd name="connsiteY1-378" fmla="*/ 0 h 3776887"/>
                  <a:gd name="connsiteX2-379" fmla="*/ 273845 w 273845"/>
                  <a:gd name="connsiteY2-380" fmla="*/ 3581399 h 3776887"/>
                  <a:gd name="connsiteX3-381" fmla="*/ 247651 w 273845"/>
                  <a:gd name="connsiteY3-382" fmla="*/ 3702843 h 3776887"/>
                  <a:gd name="connsiteX4-383" fmla="*/ 228601 w 273845"/>
                  <a:gd name="connsiteY4-384" fmla="*/ 3629023 h 3776887"/>
                  <a:gd name="connsiteX5-385" fmla="*/ 166689 w 273845"/>
                  <a:gd name="connsiteY5-386" fmla="*/ 3776661 h 3776887"/>
                  <a:gd name="connsiteX6-387" fmla="*/ 104776 w 273845"/>
                  <a:gd name="connsiteY6-388" fmla="*/ 3664743 h 3776887"/>
                  <a:gd name="connsiteX7-389" fmla="*/ 57151 w 273845"/>
                  <a:gd name="connsiteY7-390" fmla="*/ 3750467 h 3776887"/>
                  <a:gd name="connsiteX8-391" fmla="*/ 1 w 273845"/>
                  <a:gd name="connsiteY8-392" fmla="*/ 3609974 h 3776887"/>
                  <a:gd name="connsiteX9-393" fmla="*/ 0 w 273845"/>
                  <a:gd name="connsiteY9-394" fmla="*/ 0 h 3776887"/>
                  <a:gd name="connsiteX0-395" fmla="*/ 0 w 273845"/>
                  <a:gd name="connsiteY0-396" fmla="*/ 0 h 3776887"/>
                  <a:gd name="connsiteX1-397" fmla="*/ 272825 w 273845"/>
                  <a:gd name="connsiteY1-398" fmla="*/ 0 h 3776887"/>
                  <a:gd name="connsiteX2-399" fmla="*/ 273845 w 273845"/>
                  <a:gd name="connsiteY2-400" fmla="*/ 3581399 h 3776887"/>
                  <a:gd name="connsiteX3-401" fmla="*/ 247651 w 273845"/>
                  <a:gd name="connsiteY3-402" fmla="*/ 3702843 h 3776887"/>
                  <a:gd name="connsiteX4-403" fmla="*/ 228601 w 273845"/>
                  <a:gd name="connsiteY4-404" fmla="*/ 3629023 h 3776887"/>
                  <a:gd name="connsiteX5-405" fmla="*/ 166689 w 273845"/>
                  <a:gd name="connsiteY5-406" fmla="*/ 3776661 h 3776887"/>
                  <a:gd name="connsiteX6-407" fmla="*/ 104776 w 273845"/>
                  <a:gd name="connsiteY6-408" fmla="*/ 3664743 h 3776887"/>
                  <a:gd name="connsiteX7-409" fmla="*/ 57151 w 273845"/>
                  <a:gd name="connsiteY7-410" fmla="*/ 3750467 h 3776887"/>
                  <a:gd name="connsiteX8-411" fmla="*/ 1 w 273845"/>
                  <a:gd name="connsiteY8-412" fmla="*/ 3609974 h 3776887"/>
                  <a:gd name="connsiteX9-413" fmla="*/ 0 w 273845"/>
                  <a:gd name="connsiteY9-414" fmla="*/ 0 h 3776887"/>
                  <a:gd name="connsiteX0-415" fmla="*/ 0 w 273845"/>
                  <a:gd name="connsiteY0-416" fmla="*/ 0 h 3776859"/>
                  <a:gd name="connsiteX1-417" fmla="*/ 272825 w 273845"/>
                  <a:gd name="connsiteY1-418" fmla="*/ 0 h 3776859"/>
                  <a:gd name="connsiteX2-419" fmla="*/ 273845 w 273845"/>
                  <a:gd name="connsiteY2-420" fmla="*/ 3581399 h 3776859"/>
                  <a:gd name="connsiteX3-421" fmla="*/ 247651 w 273845"/>
                  <a:gd name="connsiteY3-422" fmla="*/ 3702843 h 3776859"/>
                  <a:gd name="connsiteX4-423" fmla="*/ 223839 w 273845"/>
                  <a:gd name="connsiteY4-424" fmla="*/ 3631404 h 3776859"/>
                  <a:gd name="connsiteX5-425" fmla="*/ 166689 w 273845"/>
                  <a:gd name="connsiteY5-426" fmla="*/ 3776661 h 3776859"/>
                  <a:gd name="connsiteX6-427" fmla="*/ 104776 w 273845"/>
                  <a:gd name="connsiteY6-428" fmla="*/ 3664743 h 3776859"/>
                  <a:gd name="connsiteX7-429" fmla="*/ 57151 w 273845"/>
                  <a:gd name="connsiteY7-430" fmla="*/ 3750467 h 3776859"/>
                  <a:gd name="connsiteX8-431" fmla="*/ 1 w 273845"/>
                  <a:gd name="connsiteY8-432" fmla="*/ 3609974 h 3776859"/>
                  <a:gd name="connsiteX9-433" fmla="*/ 0 w 273845"/>
                  <a:gd name="connsiteY9-434" fmla="*/ 0 h 3776859"/>
                  <a:gd name="connsiteX0-435" fmla="*/ 0 w 273845"/>
                  <a:gd name="connsiteY0-436" fmla="*/ 0 h 3776859"/>
                  <a:gd name="connsiteX1-437" fmla="*/ 272825 w 273845"/>
                  <a:gd name="connsiteY1-438" fmla="*/ 0 h 3776859"/>
                  <a:gd name="connsiteX2-439" fmla="*/ 273845 w 273845"/>
                  <a:gd name="connsiteY2-440" fmla="*/ 3581399 h 3776859"/>
                  <a:gd name="connsiteX3-441" fmla="*/ 247651 w 273845"/>
                  <a:gd name="connsiteY3-442" fmla="*/ 3702843 h 3776859"/>
                  <a:gd name="connsiteX4-443" fmla="*/ 223839 w 273845"/>
                  <a:gd name="connsiteY4-444" fmla="*/ 3631404 h 3776859"/>
                  <a:gd name="connsiteX5-445" fmla="*/ 166689 w 273845"/>
                  <a:gd name="connsiteY5-446" fmla="*/ 3776661 h 3776859"/>
                  <a:gd name="connsiteX6-447" fmla="*/ 104776 w 273845"/>
                  <a:gd name="connsiteY6-448" fmla="*/ 3664743 h 3776859"/>
                  <a:gd name="connsiteX7-449" fmla="*/ 57151 w 273845"/>
                  <a:gd name="connsiteY7-450" fmla="*/ 3750467 h 3776859"/>
                  <a:gd name="connsiteX8-451" fmla="*/ 1 w 273845"/>
                  <a:gd name="connsiteY8-452" fmla="*/ 3609974 h 3776859"/>
                  <a:gd name="connsiteX9-453" fmla="*/ 0 w 273845"/>
                  <a:gd name="connsiteY9-454" fmla="*/ 0 h 3776859"/>
                  <a:gd name="connsiteX0-455" fmla="*/ 0 w 273894"/>
                  <a:gd name="connsiteY0-456" fmla="*/ 0 h 3776859"/>
                  <a:gd name="connsiteX1-457" fmla="*/ 272825 w 273894"/>
                  <a:gd name="connsiteY1-458" fmla="*/ 0 h 3776859"/>
                  <a:gd name="connsiteX2-459" fmla="*/ 273845 w 273894"/>
                  <a:gd name="connsiteY2-460" fmla="*/ 3581399 h 3776859"/>
                  <a:gd name="connsiteX3-461" fmla="*/ 247651 w 273894"/>
                  <a:gd name="connsiteY3-462" fmla="*/ 3702843 h 3776859"/>
                  <a:gd name="connsiteX4-463" fmla="*/ 223839 w 273894"/>
                  <a:gd name="connsiteY4-464" fmla="*/ 3631404 h 3776859"/>
                  <a:gd name="connsiteX5-465" fmla="*/ 166689 w 273894"/>
                  <a:gd name="connsiteY5-466" fmla="*/ 3776661 h 3776859"/>
                  <a:gd name="connsiteX6-467" fmla="*/ 104776 w 273894"/>
                  <a:gd name="connsiteY6-468" fmla="*/ 3664743 h 3776859"/>
                  <a:gd name="connsiteX7-469" fmla="*/ 57151 w 273894"/>
                  <a:gd name="connsiteY7-470" fmla="*/ 3750467 h 3776859"/>
                  <a:gd name="connsiteX8-471" fmla="*/ 1 w 273894"/>
                  <a:gd name="connsiteY8-472" fmla="*/ 3609974 h 3776859"/>
                  <a:gd name="connsiteX9-473" fmla="*/ 0 w 273894"/>
                  <a:gd name="connsiteY9-474" fmla="*/ 0 h 3776859"/>
                  <a:gd name="connsiteX0-475" fmla="*/ 0 w 273894"/>
                  <a:gd name="connsiteY0-476" fmla="*/ 0 h 3776859"/>
                  <a:gd name="connsiteX1-477" fmla="*/ 272825 w 273894"/>
                  <a:gd name="connsiteY1-478" fmla="*/ 0 h 3776859"/>
                  <a:gd name="connsiteX2-479" fmla="*/ 273845 w 273894"/>
                  <a:gd name="connsiteY2-480" fmla="*/ 3581399 h 3776859"/>
                  <a:gd name="connsiteX3-481" fmla="*/ 247651 w 273894"/>
                  <a:gd name="connsiteY3-482" fmla="*/ 3702843 h 3776859"/>
                  <a:gd name="connsiteX4-483" fmla="*/ 223839 w 273894"/>
                  <a:gd name="connsiteY4-484" fmla="*/ 3631404 h 3776859"/>
                  <a:gd name="connsiteX5-485" fmla="*/ 166689 w 273894"/>
                  <a:gd name="connsiteY5-486" fmla="*/ 3776661 h 3776859"/>
                  <a:gd name="connsiteX6-487" fmla="*/ 104776 w 273894"/>
                  <a:gd name="connsiteY6-488" fmla="*/ 3664743 h 3776859"/>
                  <a:gd name="connsiteX7-489" fmla="*/ 57151 w 273894"/>
                  <a:gd name="connsiteY7-490" fmla="*/ 3750467 h 3776859"/>
                  <a:gd name="connsiteX8-491" fmla="*/ 1 w 273894"/>
                  <a:gd name="connsiteY8-492" fmla="*/ 3609974 h 3776859"/>
                  <a:gd name="connsiteX9-493" fmla="*/ 0 w 273894"/>
                  <a:gd name="connsiteY9-494" fmla="*/ 0 h 3776859"/>
                  <a:gd name="connsiteX0-495" fmla="*/ 0 w 273845"/>
                  <a:gd name="connsiteY0-496" fmla="*/ 0 h 3776859"/>
                  <a:gd name="connsiteX1-497" fmla="*/ 272825 w 273845"/>
                  <a:gd name="connsiteY1-498" fmla="*/ 0 h 3776859"/>
                  <a:gd name="connsiteX2-499" fmla="*/ 273845 w 273845"/>
                  <a:gd name="connsiteY2-500" fmla="*/ 3581399 h 3776859"/>
                  <a:gd name="connsiteX3-501" fmla="*/ 247651 w 273845"/>
                  <a:gd name="connsiteY3-502" fmla="*/ 3702843 h 3776859"/>
                  <a:gd name="connsiteX4-503" fmla="*/ 223839 w 273845"/>
                  <a:gd name="connsiteY4-504" fmla="*/ 3631404 h 3776859"/>
                  <a:gd name="connsiteX5-505" fmla="*/ 166689 w 273845"/>
                  <a:gd name="connsiteY5-506" fmla="*/ 3776661 h 3776859"/>
                  <a:gd name="connsiteX6-507" fmla="*/ 104776 w 273845"/>
                  <a:gd name="connsiteY6-508" fmla="*/ 3664743 h 3776859"/>
                  <a:gd name="connsiteX7-509" fmla="*/ 57151 w 273845"/>
                  <a:gd name="connsiteY7-510" fmla="*/ 3750467 h 3776859"/>
                  <a:gd name="connsiteX8-511" fmla="*/ 1 w 273845"/>
                  <a:gd name="connsiteY8-512" fmla="*/ 3609974 h 3776859"/>
                  <a:gd name="connsiteX9-513" fmla="*/ 0 w 273845"/>
                  <a:gd name="connsiteY9-514" fmla="*/ 0 h 3776859"/>
                  <a:gd name="connsiteX0-515" fmla="*/ 0 w 273845"/>
                  <a:gd name="connsiteY0-516" fmla="*/ 0 h 3776859"/>
                  <a:gd name="connsiteX1-517" fmla="*/ 272825 w 273845"/>
                  <a:gd name="connsiteY1-518" fmla="*/ 0 h 3776859"/>
                  <a:gd name="connsiteX2-519" fmla="*/ 273845 w 273845"/>
                  <a:gd name="connsiteY2-520" fmla="*/ 3581399 h 3776859"/>
                  <a:gd name="connsiteX3-521" fmla="*/ 252414 w 273845"/>
                  <a:gd name="connsiteY3-522" fmla="*/ 3702843 h 3776859"/>
                  <a:gd name="connsiteX4-523" fmla="*/ 223839 w 273845"/>
                  <a:gd name="connsiteY4-524" fmla="*/ 3631404 h 3776859"/>
                  <a:gd name="connsiteX5-525" fmla="*/ 166689 w 273845"/>
                  <a:gd name="connsiteY5-526" fmla="*/ 3776661 h 3776859"/>
                  <a:gd name="connsiteX6-527" fmla="*/ 104776 w 273845"/>
                  <a:gd name="connsiteY6-528" fmla="*/ 3664743 h 3776859"/>
                  <a:gd name="connsiteX7-529" fmla="*/ 57151 w 273845"/>
                  <a:gd name="connsiteY7-530" fmla="*/ 3750467 h 3776859"/>
                  <a:gd name="connsiteX8-531" fmla="*/ 1 w 273845"/>
                  <a:gd name="connsiteY8-532" fmla="*/ 3609974 h 3776859"/>
                  <a:gd name="connsiteX9-533" fmla="*/ 0 w 273845"/>
                  <a:gd name="connsiteY9-534" fmla="*/ 0 h 3776859"/>
                  <a:gd name="connsiteX0-535" fmla="*/ 0 w 273845"/>
                  <a:gd name="connsiteY0-536" fmla="*/ 0 h 3776859"/>
                  <a:gd name="connsiteX1-537" fmla="*/ 272825 w 273845"/>
                  <a:gd name="connsiteY1-538" fmla="*/ 0 h 3776859"/>
                  <a:gd name="connsiteX2-539" fmla="*/ 273845 w 273845"/>
                  <a:gd name="connsiteY2-540" fmla="*/ 3581399 h 3776859"/>
                  <a:gd name="connsiteX3-541" fmla="*/ 252414 w 273845"/>
                  <a:gd name="connsiteY3-542" fmla="*/ 3702843 h 3776859"/>
                  <a:gd name="connsiteX4-543" fmla="*/ 223839 w 273845"/>
                  <a:gd name="connsiteY4-544" fmla="*/ 3631404 h 3776859"/>
                  <a:gd name="connsiteX5-545" fmla="*/ 166689 w 273845"/>
                  <a:gd name="connsiteY5-546" fmla="*/ 3776661 h 3776859"/>
                  <a:gd name="connsiteX6-547" fmla="*/ 104776 w 273845"/>
                  <a:gd name="connsiteY6-548" fmla="*/ 3664743 h 3776859"/>
                  <a:gd name="connsiteX7-549" fmla="*/ 57151 w 273845"/>
                  <a:gd name="connsiteY7-550" fmla="*/ 3750467 h 3776859"/>
                  <a:gd name="connsiteX8-551" fmla="*/ 1 w 273845"/>
                  <a:gd name="connsiteY8-552" fmla="*/ 3609974 h 3776859"/>
                  <a:gd name="connsiteX9-553" fmla="*/ 0 w 273845"/>
                  <a:gd name="connsiteY9-554" fmla="*/ 0 h 3776859"/>
                  <a:gd name="connsiteX0-555" fmla="*/ 0 w 273845"/>
                  <a:gd name="connsiteY0-556" fmla="*/ 0 h 3776859"/>
                  <a:gd name="connsiteX1-557" fmla="*/ 272825 w 273845"/>
                  <a:gd name="connsiteY1-558" fmla="*/ 0 h 3776859"/>
                  <a:gd name="connsiteX2-559" fmla="*/ 273845 w 273845"/>
                  <a:gd name="connsiteY2-560" fmla="*/ 3581399 h 3776859"/>
                  <a:gd name="connsiteX3-561" fmla="*/ 245270 w 273845"/>
                  <a:gd name="connsiteY3-562" fmla="*/ 3702843 h 3776859"/>
                  <a:gd name="connsiteX4-563" fmla="*/ 223839 w 273845"/>
                  <a:gd name="connsiteY4-564" fmla="*/ 3631404 h 3776859"/>
                  <a:gd name="connsiteX5-565" fmla="*/ 166689 w 273845"/>
                  <a:gd name="connsiteY5-566" fmla="*/ 3776661 h 3776859"/>
                  <a:gd name="connsiteX6-567" fmla="*/ 104776 w 273845"/>
                  <a:gd name="connsiteY6-568" fmla="*/ 3664743 h 3776859"/>
                  <a:gd name="connsiteX7-569" fmla="*/ 57151 w 273845"/>
                  <a:gd name="connsiteY7-570" fmla="*/ 3750467 h 3776859"/>
                  <a:gd name="connsiteX8-571" fmla="*/ 1 w 273845"/>
                  <a:gd name="connsiteY8-572" fmla="*/ 3609974 h 3776859"/>
                  <a:gd name="connsiteX9-573" fmla="*/ 0 w 273845"/>
                  <a:gd name="connsiteY9-574" fmla="*/ 0 h 3776859"/>
                  <a:gd name="connsiteX0-575" fmla="*/ 0 w 273845"/>
                  <a:gd name="connsiteY0-576" fmla="*/ 0 h 3776859"/>
                  <a:gd name="connsiteX1-577" fmla="*/ 272825 w 273845"/>
                  <a:gd name="connsiteY1-578" fmla="*/ 0 h 3776859"/>
                  <a:gd name="connsiteX2-579" fmla="*/ 273845 w 273845"/>
                  <a:gd name="connsiteY2-580" fmla="*/ 3581399 h 3776859"/>
                  <a:gd name="connsiteX3-581" fmla="*/ 245270 w 273845"/>
                  <a:gd name="connsiteY3-582" fmla="*/ 3702843 h 3776859"/>
                  <a:gd name="connsiteX4-583" fmla="*/ 223839 w 273845"/>
                  <a:gd name="connsiteY4-584" fmla="*/ 3631404 h 3776859"/>
                  <a:gd name="connsiteX5-585" fmla="*/ 166689 w 273845"/>
                  <a:gd name="connsiteY5-586" fmla="*/ 3776661 h 3776859"/>
                  <a:gd name="connsiteX6-587" fmla="*/ 104776 w 273845"/>
                  <a:gd name="connsiteY6-588" fmla="*/ 3664743 h 3776859"/>
                  <a:gd name="connsiteX7-589" fmla="*/ 57151 w 273845"/>
                  <a:gd name="connsiteY7-590" fmla="*/ 3750467 h 3776859"/>
                  <a:gd name="connsiteX8-591" fmla="*/ 1 w 273845"/>
                  <a:gd name="connsiteY8-592" fmla="*/ 3609974 h 3776859"/>
                  <a:gd name="connsiteX9-593" fmla="*/ 0 w 273845"/>
                  <a:gd name="connsiteY9-594" fmla="*/ 0 h 3776859"/>
                  <a:gd name="connsiteX0-595" fmla="*/ 0 w 273845"/>
                  <a:gd name="connsiteY0-596" fmla="*/ 0 h 3776859"/>
                  <a:gd name="connsiteX1-597" fmla="*/ 272825 w 273845"/>
                  <a:gd name="connsiteY1-598" fmla="*/ 0 h 3776859"/>
                  <a:gd name="connsiteX2-599" fmla="*/ 273845 w 273845"/>
                  <a:gd name="connsiteY2-600" fmla="*/ 3581399 h 3776859"/>
                  <a:gd name="connsiteX3-601" fmla="*/ 245270 w 273845"/>
                  <a:gd name="connsiteY3-602" fmla="*/ 3702843 h 3776859"/>
                  <a:gd name="connsiteX4-603" fmla="*/ 223839 w 273845"/>
                  <a:gd name="connsiteY4-604" fmla="*/ 3631404 h 3776859"/>
                  <a:gd name="connsiteX5-605" fmla="*/ 166689 w 273845"/>
                  <a:gd name="connsiteY5-606" fmla="*/ 3776661 h 3776859"/>
                  <a:gd name="connsiteX6-607" fmla="*/ 104776 w 273845"/>
                  <a:gd name="connsiteY6-608" fmla="*/ 3664743 h 3776859"/>
                  <a:gd name="connsiteX7-609" fmla="*/ 57151 w 273845"/>
                  <a:gd name="connsiteY7-610" fmla="*/ 3750467 h 3776859"/>
                  <a:gd name="connsiteX8-611" fmla="*/ 1 w 273845"/>
                  <a:gd name="connsiteY8-612" fmla="*/ 3609974 h 3776859"/>
                  <a:gd name="connsiteX9-613" fmla="*/ 0 w 273845"/>
                  <a:gd name="connsiteY9-614" fmla="*/ 0 h 3776859"/>
                  <a:gd name="connsiteX0-615" fmla="*/ 0 w 273845"/>
                  <a:gd name="connsiteY0-616" fmla="*/ 0 h 3776859"/>
                  <a:gd name="connsiteX1-617" fmla="*/ 272825 w 273845"/>
                  <a:gd name="connsiteY1-618" fmla="*/ 0 h 3776859"/>
                  <a:gd name="connsiteX2-619" fmla="*/ 273845 w 273845"/>
                  <a:gd name="connsiteY2-620" fmla="*/ 3581399 h 3776859"/>
                  <a:gd name="connsiteX3-621" fmla="*/ 245270 w 273845"/>
                  <a:gd name="connsiteY3-622" fmla="*/ 3702843 h 3776859"/>
                  <a:gd name="connsiteX4-623" fmla="*/ 223839 w 273845"/>
                  <a:gd name="connsiteY4-624" fmla="*/ 3631404 h 3776859"/>
                  <a:gd name="connsiteX5-625" fmla="*/ 166689 w 273845"/>
                  <a:gd name="connsiteY5-626" fmla="*/ 3776661 h 3776859"/>
                  <a:gd name="connsiteX6-627" fmla="*/ 104776 w 273845"/>
                  <a:gd name="connsiteY6-628" fmla="*/ 3664743 h 3776859"/>
                  <a:gd name="connsiteX7-629" fmla="*/ 57151 w 273845"/>
                  <a:gd name="connsiteY7-630" fmla="*/ 3750467 h 3776859"/>
                  <a:gd name="connsiteX8-631" fmla="*/ 1 w 273845"/>
                  <a:gd name="connsiteY8-632" fmla="*/ 3609974 h 3776859"/>
                  <a:gd name="connsiteX9-633" fmla="*/ 0 w 273845"/>
                  <a:gd name="connsiteY9-634" fmla="*/ 0 h 3776859"/>
                  <a:gd name="connsiteX0-635" fmla="*/ 0 w 273845"/>
                  <a:gd name="connsiteY0-636" fmla="*/ 0 h 3776859"/>
                  <a:gd name="connsiteX1-637" fmla="*/ 272825 w 273845"/>
                  <a:gd name="connsiteY1-638" fmla="*/ 0 h 3776859"/>
                  <a:gd name="connsiteX2-639" fmla="*/ 273845 w 273845"/>
                  <a:gd name="connsiteY2-640" fmla="*/ 3581399 h 3776859"/>
                  <a:gd name="connsiteX3-641" fmla="*/ 245270 w 273845"/>
                  <a:gd name="connsiteY3-642" fmla="*/ 3702843 h 3776859"/>
                  <a:gd name="connsiteX4-643" fmla="*/ 223839 w 273845"/>
                  <a:gd name="connsiteY4-644" fmla="*/ 3631404 h 3776859"/>
                  <a:gd name="connsiteX5-645" fmla="*/ 166689 w 273845"/>
                  <a:gd name="connsiteY5-646" fmla="*/ 3776661 h 3776859"/>
                  <a:gd name="connsiteX6-647" fmla="*/ 104776 w 273845"/>
                  <a:gd name="connsiteY6-648" fmla="*/ 3664743 h 3776859"/>
                  <a:gd name="connsiteX7-649" fmla="*/ 57151 w 273845"/>
                  <a:gd name="connsiteY7-650" fmla="*/ 3750467 h 3776859"/>
                  <a:gd name="connsiteX8-651" fmla="*/ 1 w 273845"/>
                  <a:gd name="connsiteY8-652" fmla="*/ 3609974 h 3776859"/>
                  <a:gd name="connsiteX9-653" fmla="*/ 0 w 273845"/>
                  <a:gd name="connsiteY9-654" fmla="*/ 0 h 3776859"/>
                  <a:gd name="connsiteX0-655" fmla="*/ 0 w 273845"/>
                  <a:gd name="connsiteY0-656" fmla="*/ 0 h 3776859"/>
                  <a:gd name="connsiteX1-657" fmla="*/ 272825 w 273845"/>
                  <a:gd name="connsiteY1-658" fmla="*/ 0 h 3776859"/>
                  <a:gd name="connsiteX2-659" fmla="*/ 273845 w 273845"/>
                  <a:gd name="connsiteY2-660" fmla="*/ 3581399 h 3776859"/>
                  <a:gd name="connsiteX3-661" fmla="*/ 245270 w 273845"/>
                  <a:gd name="connsiteY3-662" fmla="*/ 3702843 h 3776859"/>
                  <a:gd name="connsiteX4-663" fmla="*/ 223839 w 273845"/>
                  <a:gd name="connsiteY4-664" fmla="*/ 3631404 h 3776859"/>
                  <a:gd name="connsiteX5-665" fmla="*/ 166689 w 273845"/>
                  <a:gd name="connsiteY5-666" fmla="*/ 3776661 h 3776859"/>
                  <a:gd name="connsiteX6-667" fmla="*/ 104776 w 273845"/>
                  <a:gd name="connsiteY6-668" fmla="*/ 3664743 h 3776859"/>
                  <a:gd name="connsiteX7-669" fmla="*/ 57151 w 273845"/>
                  <a:gd name="connsiteY7-670" fmla="*/ 3750467 h 3776859"/>
                  <a:gd name="connsiteX8-671" fmla="*/ 1 w 273845"/>
                  <a:gd name="connsiteY8-672" fmla="*/ 3609974 h 3776859"/>
                  <a:gd name="connsiteX9-673" fmla="*/ 0 w 273845"/>
                  <a:gd name="connsiteY9-674" fmla="*/ 0 h 3776859"/>
                  <a:gd name="connsiteX0-675" fmla="*/ 0 w 273845"/>
                  <a:gd name="connsiteY0-676" fmla="*/ 0 h 3776859"/>
                  <a:gd name="connsiteX1-677" fmla="*/ 272825 w 273845"/>
                  <a:gd name="connsiteY1-678" fmla="*/ 0 h 3776859"/>
                  <a:gd name="connsiteX2-679" fmla="*/ 273845 w 273845"/>
                  <a:gd name="connsiteY2-680" fmla="*/ 3581399 h 3776859"/>
                  <a:gd name="connsiteX3-681" fmla="*/ 245270 w 273845"/>
                  <a:gd name="connsiteY3-682" fmla="*/ 3702843 h 3776859"/>
                  <a:gd name="connsiteX4-683" fmla="*/ 223839 w 273845"/>
                  <a:gd name="connsiteY4-684" fmla="*/ 3631404 h 3776859"/>
                  <a:gd name="connsiteX5-685" fmla="*/ 166689 w 273845"/>
                  <a:gd name="connsiteY5-686" fmla="*/ 3776661 h 3776859"/>
                  <a:gd name="connsiteX6-687" fmla="*/ 104776 w 273845"/>
                  <a:gd name="connsiteY6-688" fmla="*/ 3664743 h 3776859"/>
                  <a:gd name="connsiteX7-689" fmla="*/ 57151 w 273845"/>
                  <a:gd name="connsiteY7-690" fmla="*/ 3750467 h 3776859"/>
                  <a:gd name="connsiteX8-691" fmla="*/ 1 w 273845"/>
                  <a:gd name="connsiteY8-692" fmla="*/ 3609974 h 3776859"/>
                  <a:gd name="connsiteX9-693" fmla="*/ 0 w 273845"/>
                  <a:gd name="connsiteY9-694" fmla="*/ 0 h 3776859"/>
                  <a:gd name="connsiteX0-695" fmla="*/ 0 w 273845"/>
                  <a:gd name="connsiteY0-696" fmla="*/ 0 h 3776859"/>
                  <a:gd name="connsiteX1-697" fmla="*/ 272825 w 273845"/>
                  <a:gd name="connsiteY1-698" fmla="*/ 0 h 3776859"/>
                  <a:gd name="connsiteX2-699" fmla="*/ 273845 w 273845"/>
                  <a:gd name="connsiteY2-700" fmla="*/ 3581399 h 3776859"/>
                  <a:gd name="connsiteX3-701" fmla="*/ 245270 w 273845"/>
                  <a:gd name="connsiteY3-702" fmla="*/ 3702843 h 3776859"/>
                  <a:gd name="connsiteX4-703" fmla="*/ 223839 w 273845"/>
                  <a:gd name="connsiteY4-704" fmla="*/ 3631404 h 3776859"/>
                  <a:gd name="connsiteX5-705" fmla="*/ 166689 w 273845"/>
                  <a:gd name="connsiteY5-706" fmla="*/ 3776661 h 3776859"/>
                  <a:gd name="connsiteX6-707" fmla="*/ 104776 w 273845"/>
                  <a:gd name="connsiteY6-708" fmla="*/ 3664743 h 3776859"/>
                  <a:gd name="connsiteX7-709" fmla="*/ 57151 w 273845"/>
                  <a:gd name="connsiteY7-710" fmla="*/ 3750467 h 3776859"/>
                  <a:gd name="connsiteX8-711" fmla="*/ 1 w 273845"/>
                  <a:gd name="connsiteY8-712" fmla="*/ 3609974 h 3776859"/>
                  <a:gd name="connsiteX9-713" fmla="*/ 0 w 273845"/>
                  <a:gd name="connsiteY9-714" fmla="*/ 0 h 377685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-35" y="connsiteY6-36"/>
                  </a:cxn>
                  <a:cxn ang="0">
                    <a:pos x="connsiteX7-51" y="connsiteY7-52"/>
                  </a:cxn>
                  <a:cxn ang="0">
                    <a:pos x="connsiteX8-69" y="connsiteY8-70"/>
                  </a:cxn>
                  <a:cxn ang="0">
                    <a:pos x="connsiteX9-89" y="connsiteY9-90"/>
                  </a:cxn>
                </a:cxnLst>
                <a:rect l="l" t="t" r="r" b="b"/>
                <a:pathLst>
                  <a:path w="273845" h="3776859">
                    <a:moveTo>
                      <a:pt x="0" y="0"/>
                    </a:moveTo>
                    <a:lnTo>
                      <a:pt x="272825" y="0"/>
                    </a:lnTo>
                    <a:lnTo>
                      <a:pt x="273845" y="3581399"/>
                    </a:lnTo>
                    <a:cubicBezTo>
                      <a:pt x="269876" y="3659980"/>
                      <a:pt x="258763" y="3688555"/>
                      <a:pt x="245270" y="3702843"/>
                    </a:cubicBezTo>
                    <a:cubicBezTo>
                      <a:pt x="228204" y="3675061"/>
                      <a:pt x="236936" y="3619101"/>
                      <a:pt x="223839" y="3631404"/>
                    </a:cubicBezTo>
                    <a:cubicBezTo>
                      <a:pt x="210742" y="3643707"/>
                      <a:pt x="186533" y="3771105"/>
                      <a:pt x="166689" y="3776661"/>
                    </a:cubicBezTo>
                    <a:cubicBezTo>
                      <a:pt x="146845" y="3782217"/>
                      <a:pt x="123032" y="3669109"/>
                      <a:pt x="104776" y="3664743"/>
                    </a:cubicBezTo>
                    <a:cubicBezTo>
                      <a:pt x="86520" y="3660377"/>
                      <a:pt x="74614" y="3759595"/>
                      <a:pt x="57151" y="3750467"/>
                    </a:cubicBezTo>
                    <a:cubicBezTo>
                      <a:pt x="28576" y="3725068"/>
                      <a:pt x="9527" y="3661568"/>
                      <a:pt x="1" y="3609974"/>
                    </a:cubicBezTo>
                    <a:cubicBezTo>
                      <a:pt x="1" y="2406649"/>
                      <a:pt x="0" y="120332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83000">
                    <a:srgbClr val="0070C0"/>
                  </a:gs>
                  <a:gs pos="53000">
                    <a:schemeClr val="tx2"/>
                  </a:gs>
                  <a:gs pos="34000">
                    <a:schemeClr val="tx2">
                      <a:lumMod val="75000"/>
                    </a:schemeClr>
                  </a:gs>
                  <a:gs pos="0">
                    <a:schemeClr val="tx2"/>
                  </a:gs>
                  <a:gs pos="3800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" name="Pentagon 10"/>
            <p:cNvSpPr/>
            <p:nvPr/>
          </p:nvSpPr>
          <p:spPr>
            <a:xfrm>
              <a:off x="1912969" y="4138811"/>
              <a:ext cx="2562327" cy="984525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59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12372" y="4125020"/>
              <a:ext cx="2761036" cy="904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   </a:t>
              </a:r>
              <a:r>
                <a:rPr lang="zh-CN" altLang="en-US" sz="3600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+mn-ea"/>
                </a:rPr>
                <a:t>方案</a:t>
              </a:r>
              <a:endParaRPr lang="zh-CN" altLang="en-US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3565" y="4545330"/>
            <a:ext cx="1802765" cy="808355"/>
            <a:chOff x="597" y="7060"/>
            <a:chExt cx="4586" cy="1162"/>
          </a:xfrm>
        </p:grpSpPr>
        <p:sp>
          <p:nvSpPr>
            <p:cNvPr id="20" name="Pentagon 10"/>
            <p:cNvSpPr/>
            <p:nvPr/>
          </p:nvSpPr>
          <p:spPr>
            <a:xfrm>
              <a:off x="597" y="7125"/>
              <a:ext cx="4586" cy="1097"/>
            </a:xfrm>
            <a:prstGeom prst="homePlate">
              <a:avLst>
                <a:gd name="adj" fmla="val 36274"/>
              </a:avLst>
            </a:prstGeom>
            <a:solidFill>
              <a:srgbClr val="00B0F0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180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38"/>
            <p:cNvSpPr/>
            <p:nvPr/>
          </p:nvSpPr>
          <p:spPr>
            <a:xfrm>
              <a:off x="760" y="7060"/>
              <a:ext cx="4296" cy="1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GB" sz="3600" b="1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微软雅黑" panose="020B0503020204020204" pitchFamily="2" charset="-122"/>
                  <a:sym typeface="Arial" panose="020B0604020202020204" pitchFamily="34" charset="0"/>
                </a:rPr>
                <a:t>痛点 </a:t>
              </a:r>
              <a:endParaRPr lang="zh-CN" altLang="en-GB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行业关注点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27985" y="1983105"/>
            <a:ext cx="12355830" cy="1932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痛点六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：</a:t>
            </a:r>
            <a:r>
              <a:rPr lang="zh-CN" altLang="en-US" sz="3900">
                <a:sym typeface="+mn-ea"/>
              </a:rPr>
              <a:t>如何方便快速的拉新会员、活跃会员、唤醒会员、提高会员与商家的粘度，提高会员的忠诚度，提高会员的购买批次等。</a:t>
            </a:r>
            <a:endParaRPr lang="zh-CN" altLang="en-US" sz="396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27985" y="3929380"/>
            <a:ext cx="13175615" cy="5681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--&gt;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会员营销系统</a:t>
            </a:r>
            <a:endParaRPr lang="zh-CN" altLang="en-US" sz="39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会员营销系统，面向商户、导购、会员的线上、线下一体化营销管理软件。</a:t>
            </a:r>
            <a:endParaRPr lang="zh-CN" altLang="en-US" sz="360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支持导购、会员通过移动端扫码拉新。</a:t>
            </a:r>
            <a:endParaRPr lang="zh-CN" altLang="en-US" sz="360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支持会员标签管理、能更精准的维护会员和做会员营销</a:t>
            </a:r>
            <a:endParaRPr lang="zh-CN" altLang="en-US" sz="3600"/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会员购买频次、会员购买占比等，了解优质会员。</a:t>
            </a:r>
            <a:endParaRPr lang="zh-CN" altLang="en-US" sz="3600"/>
          </a:p>
          <a:p>
            <a:pPr marL="0" indent="0">
              <a:lnSpc>
                <a:spcPct val="150000"/>
              </a:lnSpc>
              <a:buFont typeface="+mj-lt"/>
              <a:buNone/>
            </a:pPr>
            <a:endParaRPr lang="en-US" altLang="zh-CN" sz="360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3" name="图片 32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0160" y="-33655"/>
            <a:ext cx="16476345" cy="1027176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B6E38"/>
              </a:gs>
            </a:gsLst>
            <a:lin ang="18900000" scaled="0"/>
          </a:gradFill>
        </p:spPr>
      </p:pic>
      <p:sp>
        <p:nvSpPr>
          <p:cNvPr id="17" name="任意多边形 16"/>
          <p:cNvSpPr/>
          <p:nvPr/>
        </p:nvSpPr>
        <p:spPr>
          <a:xfrm>
            <a:off x="-82550" y="-10541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sp>
        <p:nvSpPr>
          <p:cNvPr id="40" name="平行四边形 39"/>
          <p:cNvSpPr/>
          <p:nvPr/>
        </p:nvSpPr>
        <p:spPr>
          <a:xfrm>
            <a:off x="6403340" y="4103370"/>
            <a:ext cx="8737600" cy="1116330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16115" y="4119880"/>
            <a:ext cx="7437755" cy="1070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孕婴童加盟管理</a:t>
            </a:r>
            <a:endParaRPr lang="zh-CN" altLang="en-US" sz="60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63715" y="1595120"/>
            <a:ext cx="4097020" cy="270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3</a:t>
            </a:r>
            <a:endParaRPr lang="en-US" altLang="zh-CN" sz="1600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pic>
        <p:nvPicPr>
          <p:cNvPr id="8" name="图片 7" descr="客至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00" y="254000"/>
            <a:ext cx="3657600" cy="608965"/>
          </a:xfrm>
          <a:prstGeom prst="rect">
            <a:avLst/>
          </a:prstGeom>
        </p:spPr>
      </p:pic>
      <p:pic>
        <p:nvPicPr>
          <p:cNvPr id="10" name="图片 9" descr="sixun-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0" y="254000"/>
            <a:ext cx="36576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孕婴童</a:t>
            </a:r>
            <a:r>
              <a:rPr lang="en-US" altLang="zh-CN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--</a:t>
            </a:r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加盟商管理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11270" name="矩形 6"/>
          <p:cNvSpPr/>
          <p:nvPr/>
        </p:nvSpPr>
        <p:spPr>
          <a:xfrm>
            <a:off x="1870075" y="5354320"/>
            <a:ext cx="4280535" cy="2733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紧密型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-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加盟店</a:t>
            </a:r>
            <a:endParaRPr lang="zh-CN" altLang="en-US" sz="48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  <a:p>
            <a:pPr lvl="0" algn="ctr">
              <a:spcBef>
                <a:spcPts val="1200"/>
              </a:spcBef>
            </a:pPr>
            <a:r>
              <a:rPr lang="zh-CN" altLang="zh-CN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统一管理</a:t>
            </a:r>
            <a:br>
              <a:rPr lang="zh-CN" altLang="zh-CN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</a:br>
            <a:r>
              <a:rPr lang="zh-CN" altLang="zh-CN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统一经营</a:t>
            </a:r>
            <a:br>
              <a:rPr lang="zh-CN" altLang="zh-CN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</a:br>
            <a:r>
              <a:rPr lang="zh-CN" altLang="zh-CN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统一品牌</a:t>
            </a:r>
            <a:br>
              <a:rPr lang="zh-CN" altLang="zh-CN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</a:br>
            <a:r>
              <a:rPr lang="zh-CN" altLang="zh-CN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统一维护</a:t>
            </a:r>
            <a:endParaRPr lang="zh-CN" altLang="zh-CN" sz="2800" b="1" i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11272" name="矩形 8"/>
          <p:cNvSpPr/>
          <p:nvPr/>
        </p:nvSpPr>
        <p:spPr>
          <a:xfrm>
            <a:off x="10133330" y="5354320"/>
            <a:ext cx="4382135" cy="2733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松散型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-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加盟店</a:t>
            </a:r>
            <a:endParaRPr lang="zh-CN" altLang="en-US" sz="48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  <a:p>
            <a:pPr lvl="0" algn="ctr">
              <a:spcBef>
                <a:spcPts val="12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松散管理</a:t>
            </a:r>
            <a:br>
              <a:rPr lang="zh-CN" altLang="en-US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经营独立</a:t>
            </a:r>
            <a:br>
              <a:rPr lang="zh-CN" altLang="en-US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授权品牌</a:t>
            </a:r>
            <a:br>
              <a:rPr lang="zh-CN" altLang="en-US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微软雅黑" panose="020B0503020204020204" pitchFamily="2" charset="-122"/>
              </a:rPr>
              <a:t>营销指导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2906039" y="3153257"/>
            <a:ext cx="1919625" cy="1919625"/>
            <a:chOff x="12470" y="5355"/>
            <a:chExt cx="706" cy="706"/>
          </a:xfrm>
        </p:grpSpPr>
        <p:sp>
          <p:nvSpPr>
            <p:cNvPr id="1500" name="Oval 180"/>
            <p:cNvSpPr>
              <a:spLocks noChangeArrowheads="1"/>
            </p:cNvSpPr>
            <p:nvPr/>
          </p:nvSpPr>
          <p:spPr bwMode="auto">
            <a:xfrm>
              <a:off x="12470" y="5355"/>
              <a:ext cx="706" cy="706"/>
            </a:xfrm>
            <a:prstGeom prst="ellipse">
              <a:avLst/>
            </a:prstGeom>
            <a:solidFill>
              <a:srgbClr val="009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501" name="Freeform 181"/>
            <p:cNvSpPr>
              <a:spLocks noEditPoints="1"/>
            </p:cNvSpPr>
            <p:nvPr/>
          </p:nvSpPr>
          <p:spPr bwMode="auto">
            <a:xfrm>
              <a:off x="12967" y="5678"/>
              <a:ext cx="131" cy="192"/>
            </a:xfrm>
            <a:custGeom>
              <a:avLst/>
              <a:gdLst>
                <a:gd name="T0" fmla="*/ 10 w 28"/>
                <a:gd name="T1" fmla="*/ 30 h 41"/>
                <a:gd name="T2" fmla="*/ 13 w 28"/>
                <a:gd name="T3" fmla="*/ 22 h 41"/>
                <a:gd name="T4" fmla="*/ 10 w 28"/>
                <a:gd name="T5" fmla="*/ 12 h 41"/>
                <a:gd name="T6" fmla="*/ 6 w 28"/>
                <a:gd name="T7" fmla="*/ 25 h 41"/>
                <a:gd name="T8" fmla="*/ 10 w 28"/>
                <a:gd name="T9" fmla="*/ 30 h 41"/>
                <a:gd name="T10" fmla="*/ 16 w 28"/>
                <a:gd name="T11" fmla="*/ 4 h 41"/>
                <a:gd name="T12" fmla="*/ 19 w 28"/>
                <a:gd name="T13" fmla="*/ 0 h 41"/>
                <a:gd name="T14" fmla="*/ 23 w 28"/>
                <a:gd name="T15" fmla="*/ 4 h 41"/>
                <a:gd name="T16" fmla="*/ 28 w 28"/>
                <a:gd name="T17" fmla="*/ 16 h 41"/>
                <a:gd name="T18" fmla="*/ 28 w 28"/>
                <a:gd name="T19" fmla="*/ 30 h 41"/>
                <a:gd name="T20" fmla="*/ 8 w 28"/>
                <a:gd name="T21" fmla="*/ 41 h 41"/>
                <a:gd name="T22" fmla="*/ 2 w 28"/>
                <a:gd name="T23" fmla="*/ 34 h 41"/>
                <a:gd name="T24" fmla="*/ 3 w 28"/>
                <a:gd name="T25" fmla="*/ 11 h 41"/>
                <a:gd name="T26" fmla="*/ 6 w 28"/>
                <a:gd name="T27" fmla="*/ 7 h 41"/>
                <a:gd name="T28" fmla="*/ 6 w 28"/>
                <a:gd name="T29" fmla="*/ 7 h 41"/>
                <a:gd name="T30" fmla="*/ 16 w 28"/>
                <a:gd name="T31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1">
                  <a:moveTo>
                    <a:pt x="10" y="30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10" y="30"/>
                  </a:lnTo>
                  <a:close/>
                  <a:moveTo>
                    <a:pt x="16" y="4"/>
                  </a:moveTo>
                  <a:cubicBezTo>
                    <a:pt x="17" y="3"/>
                    <a:pt x="18" y="2"/>
                    <a:pt x="19" y="0"/>
                  </a:cubicBezTo>
                  <a:cubicBezTo>
                    <a:pt x="20" y="1"/>
                    <a:pt x="22" y="2"/>
                    <a:pt x="23" y="4"/>
                  </a:cubicBezTo>
                  <a:cubicBezTo>
                    <a:pt x="23" y="4"/>
                    <a:pt x="28" y="6"/>
                    <a:pt x="28" y="16"/>
                  </a:cubicBezTo>
                  <a:cubicBezTo>
                    <a:pt x="28" y="26"/>
                    <a:pt x="28" y="30"/>
                    <a:pt x="28" y="30"/>
                  </a:cubicBezTo>
                  <a:cubicBezTo>
                    <a:pt x="28" y="30"/>
                    <a:pt x="26" y="41"/>
                    <a:pt x="8" y="41"/>
                  </a:cubicBezTo>
                  <a:cubicBezTo>
                    <a:pt x="8" y="41"/>
                    <a:pt x="2" y="40"/>
                    <a:pt x="2" y="34"/>
                  </a:cubicBezTo>
                  <a:cubicBezTo>
                    <a:pt x="2" y="27"/>
                    <a:pt x="0" y="18"/>
                    <a:pt x="3" y="11"/>
                  </a:cubicBezTo>
                  <a:cubicBezTo>
                    <a:pt x="4" y="9"/>
                    <a:pt x="5" y="8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9"/>
                    <a:pt x="13" y="8"/>
                    <a:pt x="1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502" name="Freeform 182"/>
            <p:cNvSpPr/>
            <p:nvPr/>
          </p:nvSpPr>
          <p:spPr bwMode="auto">
            <a:xfrm>
              <a:off x="12961" y="5571"/>
              <a:ext cx="109" cy="148"/>
            </a:xfrm>
            <a:custGeom>
              <a:avLst/>
              <a:gdLst>
                <a:gd name="T0" fmla="*/ 21 w 23"/>
                <a:gd name="T1" fmla="*/ 19 h 32"/>
                <a:gd name="T2" fmla="*/ 0 w 23"/>
                <a:gd name="T3" fmla="*/ 13 h 32"/>
                <a:gd name="T4" fmla="*/ 11 w 23"/>
                <a:gd name="T5" fmla="*/ 0 h 32"/>
                <a:gd name="T6" fmla="*/ 22 w 23"/>
                <a:gd name="T7" fmla="*/ 13 h 32"/>
                <a:gd name="T8" fmla="*/ 21 w 23"/>
                <a:gd name="T9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21" y="19"/>
                  </a:moveTo>
                  <a:cubicBezTo>
                    <a:pt x="16" y="32"/>
                    <a:pt x="0" y="27"/>
                    <a:pt x="0" y="13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9" y="0"/>
                    <a:pt x="23" y="7"/>
                    <a:pt x="22" y="13"/>
                  </a:cubicBezTo>
                  <a:cubicBezTo>
                    <a:pt x="22" y="15"/>
                    <a:pt x="22" y="17"/>
                    <a:pt x="2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503" name="Freeform 183"/>
            <p:cNvSpPr/>
            <p:nvPr/>
          </p:nvSpPr>
          <p:spPr bwMode="auto">
            <a:xfrm>
              <a:off x="12694" y="5565"/>
              <a:ext cx="259" cy="202"/>
            </a:xfrm>
            <a:custGeom>
              <a:avLst/>
              <a:gdLst>
                <a:gd name="T0" fmla="*/ 55 w 55"/>
                <a:gd name="T1" fmla="*/ 25 h 43"/>
                <a:gd name="T2" fmla="*/ 28 w 55"/>
                <a:gd name="T3" fmla="*/ 43 h 43"/>
                <a:gd name="T4" fmla="*/ 27 w 55"/>
                <a:gd name="T5" fmla="*/ 43 h 43"/>
                <a:gd name="T6" fmla="*/ 0 w 55"/>
                <a:gd name="T7" fmla="*/ 25 h 43"/>
                <a:gd name="T8" fmla="*/ 0 w 55"/>
                <a:gd name="T9" fmla="*/ 15 h 43"/>
                <a:gd name="T10" fmla="*/ 17 w 55"/>
                <a:gd name="T11" fmla="*/ 0 h 43"/>
                <a:gd name="T12" fmla="*/ 27 w 55"/>
                <a:gd name="T13" fmla="*/ 31 h 43"/>
                <a:gd name="T14" fmla="*/ 38 w 55"/>
                <a:gd name="T15" fmla="*/ 0 h 43"/>
                <a:gd name="T16" fmla="*/ 55 w 55"/>
                <a:gd name="T17" fmla="*/ 15 h 43"/>
                <a:gd name="T18" fmla="*/ 55 w 55"/>
                <a:gd name="T19" fmla="*/ 2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43">
                  <a:moveTo>
                    <a:pt x="55" y="25"/>
                  </a:moveTo>
                  <a:cubicBezTo>
                    <a:pt x="55" y="25"/>
                    <a:pt x="52" y="43"/>
                    <a:pt x="28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" y="43"/>
                    <a:pt x="0" y="25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5"/>
                    <a:pt x="9" y="1"/>
                    <a:pt x="17" y="0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5" y="1"/>
                    <a:pt x="55" y="5"/>
                    <a:pt x="55" y="15"/>
                  </a:cubicBezTo>
                  <a:lnTo>
                    <a:pt x="55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504" name="Freeform 184"/>
            <p:cNvSpPr/>
            <p:nvPr/>
          </p:nvSpPr>
          <p:spPr bwMode="auto">
            <a:xfrm>
              <a:off x="12812" y="5589"/>
              <a:ext cx="18" cy="51"/>
            </a:xfrm>
            <a:custGeom>
              <a:avLst/>
              <a:gdLst>
                <a:gd name="T0" fmla="*/ 9 w 9"/>
                <a:gd name="T1" fmla="*/ 9 h 26"/>
                <a:gd name="T2" fmla="*/ 4 w 9"/>
                <a:gd name="T3" fmla="*/ 26 h 26"/>
                <a:gd name="T4" fmla="*/ 0 w 9"/>
                <a:gd name="T5" fmla="*/ 9 h 26"/>
                <a:gd name="T6" fmla="*/ 2 w 9"/>
                <a:gd name="T7" fmla="*/ 0 h 26"/>
                <a:gd name="T8" fmla="*/ 4 w 9"/>
                <a:gd name="T9" fmla="*/ 0 h 26"/>
                <a:gd name="T10" fmla="*/ 7 w 9"/>
                <a:gd name="T11" fmla="*/ 0 h 26"/>
                <a:gd name="T12" fmla="*/ 9 w 9"/>
                <a:gd name="T13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9" y="9"/>
                  </a:moveTo>
                  <a:lnTo>
                    <a:pt x="4" y="26"/>
                  </a:lnTo>
                  <a:lnTo>
                    <a:pt x="0" y="9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505" name="Freeform 185"/>
            <p:cNvSpPr/>
            <p:nvPr/>
          </p:nvSpPr>
          <p:spPr bwMode="auto">
            <a:xfrm>
              <a:off x="12765" y="5439"/>
              <a:ext cx="113" cy="133"/>
            </a:xfrm>
            <a:custGeom>
              <a:avLst/>
              <a:gdLst>
                <a:gd name="T0" fmla="*/ 12 w 24"/>
                <a:gd name="T1" fmla="*/ 28 h 28"/>
                <a:gd name="T2" fmla="*/ 2 w 24"/>
                <a:gd name="T3" fmla="*/ 18 h 28"/>
                <a:gd name="T4" fmla="*/ 0 w 24"/>
                <a:gd name="T5" fmla="*/ 15 h 28"/>
                <a:gd name="T6" fmla="*/ 1 w 24"/>
                <a:gd name="T7" fmla="*/ 12 h 28"/>
                <a:gd name="T8" fmla="*/ 12 w 24"/>
                <a:gd name="T9" fmla="*/ 0 h 28"/>
                <a:gd name="T10" fmla="*/ 23 w 24"/>
                <a:gd name="T11" fmla="*/ 12 h 28"/>
                <a:gd name="T12" fmla="*/ 24 w 24"/>
                <a:gd name="T13" fmla="*/ 15 h 28"/>
                <a:gd name="T14" fmla="*/ 22 w 24"/>
                <a:gd name="T15" fmla="*/ 18 h 28"/>
                <a:gd name="T16" fmla="*/ 12 w 24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8">
                  <a:moveTo>
                    <a:pt x="12" y="28"/>
                  </a:moveTo>
                  <a:cubicBezTo>
                    <a:pt x="9" y="28"/>
                    <a:pt x="4" y="24"/>
                    <a:pt x="2" y="18"/>
                  </a:cubicBezTo>
                  <a:cubicBezTo>
                    <a:pt x="1" y="18"/>
                    <a:pt x="1" y="17"/>
                    <a:pt x="0" y="15"/>
                  </a:cubicBezTo>
                  <a:cubicBezTo>
                    <a:pt x="0" y="13"/>
                    <a:pt x="1" y="12"/>
                    <a:pt x="1" y="12"/>
                  </a:cubicBezTo>
                  <a:cubicBezTo>
                    <a:pt x="2" y="5"/>
                    <a:pt x="5" y="0"/>
                    <a:pt x="12" y="0"/>
                  </a:cubicBezTo>
                  <a:cubicBezTo>
                    <a:pt x="20" y="0"/>
                    <a:pt x="23" y="5"/>
                    <a:pt x="23" y="12"/>
                  </a:cubicBezTo>
                  <a:cubicBezTo>
                    <a:pt x="24" y="12"/>
                    <a:pt x="24" y="13"/>
                    <a:pt x="24" y="15"/>
                  </a:cubicBezTo>
                  <a:cubicBezTo>
                    <a:pt x="24" y="17"/>
                    <a:pt x="23" y="18"/>
                    <a:pt x="22" y="18"/>
                  </a:cubicBezTo>
                  <a:cubicBezTo>
                    <a:pt x="21" y="24"/>
                    <a:pt x="15" y="28"/>
                    <a:pt x="12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506" name="Freeform 186"/>
            <p:cNvSpPr>
              <a:spLocks noEditPoints="1"/>
            </p:cNvSpPr>
            <p:nvPr/>
          </p:nvSpPr>
          <p:spPr bwMode="auto">
            <a:xfrm>
              <a:off x="12545" y="5678"/>
              <a:ext cx="131" cy="192"/>
            </a:xfrm>
            <a:custGeom>
              <a:avLst/>
              <a:gdLst>
                <a:gd name="T0" fmla="*/ 18 w 28"/>
                <a:gd name="T1" fmla="*/ 30 h 41"/>
                <a:gd name="T2" fmla="*/ 22 w 28"/>
                <a:gd name="T3" fmla="*/ 25 h 41"/>
                <a:gd name="T4" fmla="*/ 18 w 28"/>
                <a:gd name="T5" fmla="*/ 12 h 41"/>
                <a:gd name="T6" fmla="*/ 15 w 28"/>
                <a:gd name="T7" fmla="*/ 22 h 41"/>
                <a:gd name="T8" fmla="*/ 18 w 28"/>
                <a:gd name="T9" fmla="*/ 30 h 41"/>
                <a:gd name="T10" fmla="*/ 26 w 28"/>
                <a:gd name="T11" fmla="*/ 34 h 41"/>
                <a:gd name="T12" fmla="*/ 20 w 28"/>
                <a:gd name="T13" fmla="*/ 41 h 41"/>
                <a:gd name="T14" fmla="*/ 0 w 28"/>
                <a:gd name="T15" fmla="*/ 30 h 41"/>
                <a:gd name="T16" fmla="*/ 0 w 28"/>
                <a:gd name="T17" fmla="*/ 16 h 41"/>
                <a:gd name="T18" fmla="*/ 5 w 28"/>
                <a:gd name="T19" fmla="*/ 4 h 41"/>
                <a:gd name="T20" fmla="*/ 10 w 28"/>
                <a:gd name="T21" fmla="*/ 0 h 41"/>
                <a:gd name="T22" fmla="*/ 12 w 28"/>
                <a:gd name="T23" fmla="*/ 4 h 41"/>
                <a:gd name="T24" fmla="*/ 22 w 28"/>
                <a:gd name="T25" fmla="*/ 7 h 41"/>
                <a:gd name="T26" fmla="*/ 22 w 28"/>
                <a:gd name="T27" fmla="*/ 7 h 41"/>
                <a:gd name="T28" fmla="*/ 25 w 28"/>
                <a:gd name="T29" fmla="*/ 11 h 41"/>
                <a:gd name="T30" fmla="*/ 26 w 28"/>
                <a:gd name="T31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1">
                  <a:moveTo>
                    <a:pt x="18" y="30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5" y="22"/>
                    <a:pt x="15" y="22"/>
                    <a:pt x="15" y="22"/>
                  </a:cubicBezTo>
                  <a:lnTo>
                    <a:pt x="18" y="30"/>
                  </a:lnTo>
                  <a:close/>
                  <a:moveTo>
                    <a:pt x="26" y="34"/>
                  </a:moveTo>
                  <a:cubicBezTo>
                    <a:pt x="26" y="40"/>
                    <a:pt x="20" y="41"/>
                    <a:pt x="20" y="41"/>
                  </a:cubicBezTo>
                  <a:cubicBezTo>
                    <a:pt x="2" y="41"/>
                    <a:pt x="0" y="30"/>
                    <a:pt x="0" y="30"/>
                  </a:cubicBezTo>
                  <a:cubicBezTo>
                    <a:pt x="0" y="30"/>
                    <a:pt x="0" y="26"/>
                    <a:pt x="0" y="16"/>
                  </a:cubicBezTo>
                  <a:cubicBezTo>
                    <a:pt x="0" y="6"/>
                    <a:pt x="5" y="4"/>
                    <a:pt x="5" y="4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0" y="2"/>
                    <a:pt x="11" y="3"/>
                    <a:pt x="12" y="4"/>
                  </a:cubicBezTo>
                  <a:cubicBezTo>
                    <a:pt x="15" y="8"/>
                    <a:pt x="19" y="9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8"/>
                    <a:pt x="24" y="9"/>
                    <a:pt x="25" y="11"/>
                  </a:cubicBezTo>
                  <a:cubicBezTo>
                    <a:pt x="28" y="18"/>
                    <a:pt x="26" y="27"/>
                    <a:pt x="26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507" name="Freeform 187"/>
            <p:cNvSpPr/>
            <p:nvPr/>
          </p:nvSpPr>
          <p:spPr bwMode="auto">
            <a:xfrm>
              <a:off x="12577" y="5571"/>
              <a:ext cx="103" cy="148"/>
            </a:xfrm>
            <a:custGeom>
              <a:avLst/>
              <a:gdLst>
                <a:gd name="T0" fmla="*/ 22 w 22"/>
                <a:gd name="T1" fmla="*/ 13 h 32"/>
                <a:gd name="T2" fmla="*/ 1 w 22"/>
                <a:gd name="T3" fmla="*/ 19 h 32"/>
                <a:gd name="T4" fmla="*/ 0 w 22"/>
                <a:gd name="T5" fmla="*/ 13 h 32"/>
                <a:gd name="T6" fmla="*/ 11 w 22"/>
                <a:gd name="T7" fmla="*/ 0 h 32"/>
                <a:gd name="T8" fmla="*/ 22 w 22"/>
                <a:gd name="T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2">
                  <a:moveTo>
                    <a:pt x="22" y="13"/>
                  </a:moveTo>
                  <a:cubicBezTo>
                    <a:pt x="22" y="27"/>
                    <a:pt x="6" y="32"/>
                    <a:pt x="1" y="19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0" y="7"/>
                    <a:pt x="3" y="0"/>
                    <a:pt x="11" y="0"/>
                  </a:cubicBezTo>
                  <a:cubicBezTo>
                    <a:pt x="17" y="0"/>
                    <a:pt x="22" y="6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</p:grpSp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11297406" y="3153257"/>
            <a:ext cx="1919625" cy="1919625"/>
            <a:chOff x="17935" y="4246"/>
            <a:chExt cx="706" cy="706"/>
          </a:xfrm>
        </p:grpSpPr>
        <p:sp>
          <p:nvSpPr>
            <p:cNvPr id="1147" name="Oval 228"/>
            <p:cNvSpPr>
              <a:spLocks noChangeArrowheads="1"/>
            </p:cNvSpPr>
            <p:nvPr/>
          </p:nvSpPr>
          <p:spPr bwMode="auto">
            <a:xfrm>
              <a:off x="17935" y="4246"/>
              <a:ext cx="706" cy="70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148" name="Freeform 229"/>
            <p:cNvSpPr/>
            <p:nvPr/>
          </p:nvSpPr>
          <p:spPr bwMode="auto">
            <a:xfrm>
              <a:off x="18418" y="4430"/>
              <a:ext cx="107" cy="121"/>
            </a:xfrm>
            <a:custGeom>
              <a:avLst/>
              <a:gdLst>
                <a:gd name="T0" fmla="*/ 1 w 23"/>
                <a:gd name="T1" fmla="*/ 14 h 26"/>
                <a:gd name="T2" fmla="*/ 2 w 23"/>
                <a:gd name="T3" fmla="*/ 11 h 26"/>
                <a:gd name="T4" fmla="*/ 12 w 23"/>
                <a:gd name="T5" fmla="*/ 0 h 26"/>
                <a:gd name="T6" fmla="*/ 22 w 23"/>
                <a:gd name="T7" fmla="*/ 11 h 26"/>
                <a:gd name="T8" fmla="*/ 23 w 23"/>
                <a:gd name="T9" fmla="*/ 14 h 26"/>
                <a:gd name="T10" fmla="*/ 21 w 23"/>
                <a:gd name="T11" fmla="*/ 17 h 26"/>
                <a:gd name="T12" fmla="*/ 12 w 23"/>
                <a:gd name="T13" fmla="*/ 26 h 26"/>
                <a:gd name="T14" fmla="*/ 2 w 23"/>
                <a:gd name="T15" fmla="*/ 17 h 26"/>
                <a:gd name="T16" fmla="*/ 1 w 23"/>
                <a:gd name="T1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6">
                  <a:moveTo>
                    <a:pt x="1" y="14"/>
                  </a:moveTo>
                  <a:cubicBezTo>
                    <a:pt x="0" y="12"/>
                    <a:pt x="1" y="11"/>
                    <a:pt x="2" y="11"/>
                  </a:cubicBezTo>
                  <a:cubicBezTo>
                    <a:pt x="2" y="5"/>
                    <a:pt x="5" y="0"/>
                    <a:pt x="12" y="0"/>
                  </a:cubicBezTo>
                  <a:cubicBezTo>
                    <a:pt x="19" y="0"/>
                    <a:pt x="21" y="5"/>
                    <a:pt x="22" y="11"/>
                  </a:cubicBezTo>
                  <a:cubicBezTo>
                    <a:pt x="22" y="11"/>
                    <a:pt x="23" y="12"/>
                    <a:pt x="23" y="14"/>
                  </a:cubicBezTo>
                  <a:cubicBezTo>
                    <a:pt x="22" y="16"/>
                    <a:pt x="22" y="17"/>
                    <a:pt x="21" y="17"/>
                  </a:cubicBezTo>
                  <a:cubicBezTo>
                    <a:pt x="19" y="22"/>
                    <a:pt x="15" y="26"/>
                    <a:pt x="12" y="26"/>
                  </a:cubicBezTo>
                  <a:cubicBezTo>
                    <a:pt x="9" y="26"/>
                    <a:pt x="4" y="22"/>
                    <a:pt x="2" y="17"/>
                  </a:cubicBezTo>
                  <a:cubicBezTo>
                    <a:pt x="2" y="17"/>
                    <a:pt x="1" y="16"/>
                    <a:pt x="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149" name="Freeform 230"/>
            <p:cNvSpPr/>
            <p:nvPr/>
          </p:nvSpPr>
          <p:spPr bwMode="auto">
            <a:xfrm>
              <a:off x="18361" y="4546"/>
              <a:ext cx="229" cy="182"/>
            </a:xfrm>
            <a:custGeom>
              <a:avLst/>
              <a:gdLst>
                <a:gd name="T0" fmla="*/ 19 w 49"/>
                <a:gd name="T1" fmla="*/ 25 h 39"/>
                <a:gd name="T2" fmla="*/ 0 w 49"/>
                <a:gd name="T3" fmla="*/ 7 h 39"/>
                <a:gd name="T4" fmla="*/ 14 w 49"/>
                <a:gd name="T5" fmla="*/ 0 h 39"/>
                <a:gd name="T6" fmla="*/ 24 w 49"/>
                <a:gd name="T7" fmla="*/ 28 h 39"/>
                <a:gd name="T8" fmla="*/ 33 w 49"/>
                <a:gd name="T9" fmla="*/ 0 h 39"/>
                <a:gd name="T10" fmla="*/ 49 w 49"/>
                <a:gd name="T11" fmla="*/ 14 h 39"/>
                <a:gd name="T12" fmla="*/ 49 w 49"/>
                <a:gd name="T13" fmla="*/ 23 h 39"/>
                <a:gd name="T14" fmla="*/ 24 w 49"/>
                <a:gd name="T15" fmla="*/ 39 h 39"/>
                <a:gd name="T16" fmla="*/ 23 w 49"/>
                <a:gd name="T17" fmla="*/ 39 h 39"/>
                <a:gd name="T18" fmla="*/ 18 w 49"/>
                <a:gd name="T19" fmla="*/ 39 h 39"/>
                <a:gd name="T20" fmla="*/ 19 w 49"/>
                <a:gd name="T21" fmla="*/ 37 h 39"/>
                <a:gd name="T22" fmla="*/ 19 w 49"/>
                <a:gd name="T23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39">
                  <a:moveTo>
                    <a:pt x="19" y="25"/>
                  </a:moveTo>
                  <a:cubicBezTo>
                    <a:pt x="19" y="15"/>
                    <a:pt x="9" y="10"/>
                    <a:pt x="0" y="7"/>
                  </a:cubicBezTo>
                  <a:cubicBezTo>
                    <a:pt x="3" y="3"/>
                    <a:pt x="9" y="1"/>
                    <a:pt x="14" y="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0" y="1"/>
                    <a:pt x="49" y="5"/>
                    <a:pt x="49" y="1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6" y="39"/>
                    <a:pt x="24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9"/>
                    <a:pt x="20" y="39"/>
                    <a:pt x="18" y="39"/>
                  </a:cubicBezTo>
                  <a:cubicBezTo>
                    <a:pt x="19" y="37"/>
                    <a:pt x="19" y="37"/>
                    <a:pt x="19" y="37"/>
                  </a:cubicBezTo>
                  <a:lnTo>
                    <a:pt x="19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150" name="Freeform 231"/>
            <p:cNvSpPr/>
            <p:nvPr/>
          </p:nvSpPr>
          <p:spPr bwMode="auto">
            <a:xfrm>
              <a:off x="18463" y="4570"/>
              <a:ext cx="20" cy="45"/>
            </a:xfrm>
            <a:custGeom>
              <a:avLst/>
              <a:gdLst>
                <a:gd name="T0" fmla="*/ 0 w 10"/>
                <a:gd name="T1" fmla="*/ 9 h 23"/>
                <a:gd name="T2" fmla="*/ 3 w 10"/>
                <a:gd name="T3" fmla="*/ 0 h 23"/>
                <a:gd name="T4" fmla="*/ 5 w 10"/>
                <a:gd name="T5" fmla="*/ 0 h 23"/>
                <a:gd name="T6" fmla="*/ 7 w 10"/>
                <a:gd name="T7" fmla="*/ 0 h 23"/>
                <a:gd name="T8" fmla="*/ 10 w 10"/>
                <a:gd name="T9" fmla="*/ 9 h 23"/>
                <a:gd name="T10" fmla="*/ 5 w 10"/>
                <a:gd name="T11" fmla="*/ 23 h 23"/>
                <a:gd name="T12" fmla="*/ 0 w 10"/>
                <a:gd name="T13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3">
                  <a:moveTo>
                    <a:pt x="0" y="9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9"/>
                  </a:lnTo>
                  <a:lnTo>
                    <a:pt x="5" y="2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151" name="Freeform 232"/>
            <p:cNvSpPr/>
            <p:nvPr/>
          </p:nvSpPr>
          <p:spPr bwMode="auto">
            <a:xfrm>
              <a:off x="18236" y="4481"/>
              <a:ext cx="121" cy="135"/>
            </a:xfrm>
            <a:custGeom>
              <a:avLst/>
              <a:gdLst>
                <a:gd name="T0" fmla="*/ 24 w 26"/>
                <a:gd name="T1" fmla="*/ 19 h 29"/>
                <a:gd name="T2" fmla="*/ 13 w 26"/>
                <a:gd name="T3" fmla="*/ 29 h 29"/>
                <a:gd name="T4" fmla="*/ 2 w 26"/>
                <a:gd name="T5" fmla="*/ 19 h 29"/>
                <a:gd name="T6" fmla="*/ 1 w 26"/>
                <a:gd name="T7" fmla="*/ 16 h 29"/>
                <a:gd name="T8" fmla="*/ 2 w 26"/>
                <a:gd name="T9" fmla="*/ 12 h 29"/>
                <a:gd name="T10" fmla="*/ 13 w 26"/>
                <a:gd name="T11" fmla="*/ 0 h 29"/>
                <a:gd name="T12" fmla="*/ 24 w 26"/>
                <a:gd name="T13" fmla="*/ 12 h 29"/>
                <a:gd name="T14" fmla="*/ 25 w 26"/>
                <a:gd name="T15" fmla="*/ 16 h 29"/>
                <a:gd name="T16" fmla="*/ 24 w 26"/>
                <a:gd name="T1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9">
                  <a:moveTo>
                    <a:pt x="24" y="19"/>
                  </a:moveTo>
                  <a:cubicBezTo>
                    <a:pt x="22" y="25"/>
                    <a:pt x="16" y="29"/>
                    <a:pt x="13" y="29"/>
                  </a:cubicBezTo>
                  <a:cubicBezTo>
                    <a:pt x="10" y="29"/>
                    <a:pt x="4" y="25"/>
                    <a:pt x="2" y="19"/>
                  </a:cubicBezTo>
                  <a:cubicBezTo>
                    <a:pt x="2" y="19"/>
                    <a:pt x="1" y="18"/>
                    <a:pt x="1" y="16"/>
                  </a:cubicBezTo>
                  <a:cubicBezTo>
                    <a:pt x="0" y="13"/>
                    <a:pt x="1" y="13"/>
                    <a:pt x="2" y="12"/>
                  </a:cubicBezTo>
                  <a:cubicBezTo>
                    <a:pt x="2" y="5"/>
                    <a:pt x="5" y="0"/>
                    <a:pt x="13" y="0"/>
                  </a:cubicBezTo>
                  <a:cubicBezTo>
                    <a:pt x="21" y="0"/>
                    <a:pt x="24" y="5"/>
                    <a:pt x="24" y="12"/>
                  </a:cubicBezTo>
                  <a:cubicBezTo>
                    <a:pt x="25" y="13"/>
                    <a:pt x="26" y="13"/>
                    <a:pt x="25" y="16"/>
                  </a:cubicBezTo>
                  <a:cubicBezTo>
                    <a:pt x="25" y="18"/>
                    <a:pt x="24" y="19"/>
                    <a:pt x="24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152" name="Freeform 233"/>
            <p:cNvSpPr/>
            <p:nvPr/>
          </p:nvSpPr>
          <p:spPr bwMode="auto">
            <a:xfrm>
              <a:off x="18165" y="4612"/>
              <a:ext cx="261" cy="206"/>
            </a:xfrm>
            <a:custGeom>
              <a:avLst/>
              <a:gdLst>
                <a:gd name="T0" fmla="*/ 56 w 56"/>
                <a:gd name="T1" fmla="*/ 25 h 44"/>
                <a:gd name="T2" fmla="*/ 29 w 56"/>
                <a:gd name="T3" fmla="*/ 44 h 44"/>
                <a:gd name="T4" fmla="*/ 27 w 56"/>
                <a:gd name="T5" fmla="*/ 44 h 44"/>
                <a:gd name="T6" fmla="*/ 0 w 56"/>
                <a:gd name="T7" fmla="*/ 25 h 44"/>
                <a:gd name="T8" fmla="*/ 0 w 56"/>
                <a:gd name="T9" fmla="*/ 16 h 44"/>
                <a:gd name="T10" fmla="*/ 17 w 56"/>
                <a:gd name="T11" fmla="*/ 0 h 44"/>
                <a:gd name="T12" fmla="*/ 28 w 56"/>
                <a:gd name="T13" fmla="*/ 32 h 44"/>
                <a:gd name="T14" fmla="*/ 39 w 56"/>
                <a:gd name="T15" fmla="*/ 0 h 44"/>
                <a:gd name="T16" fmla="*/ 56 w 56"/>
                <a:gd name="T17" fmla="*/ 16 h 44"/>
                <a:gd name="T18" fmla="*/ 56 w 56"/>
                <a:gd name="T19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44">
                  <a:moveTo>
                    <a:pt x="56" y="25"/>
                  </a:moveTo>
                  <a:cubicBezTo>
                    <a:pt x="56" y="25"/>
                    <a:pt x="53" y="44"/>
                    <a:pt x="29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3" y="44"/>
                    <a:pt x="0" y="25"/>
                    <a:pt x="0" y="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9" y="1"/>
                    <a:pt x="1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7" y="1"/>
                    <a:pt x="56" y="6"/>
                    <a:pt x="56" y="16"/>
                  </a:cubicBezTo>
                  <a:lnTo>
                    <a:pt x="56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153" name="Freeform 234"/>
            <p:cNvSpPr/>
            <p:nvPr/>
          </p:nvSpPr>
          <p:spPr bwMode="auto">
            <a:xfrm>
              <a:off x="18281" y="4653"/>
              <a:ext cx="28" cy="65"/>
            </a:xfrm>
            <a:custGeom>
              <a:avLst/>
              <a:gdLst>
                <a:gd name="T0" fmla="*/ 7 w 14"/>
                <a:gd name="T1" fmla="*/ 33 h 33"/>
                <a:gd name="T2" fmla="*/ 0 w 14"/>
                <a:gd name="T3" fmla="*/ 14 h 33"/>
                <a:gd name="T4" fmla="*/ 5 w 14"/>
                <a:gd name="T5" fmla="*/ 0 h 33"/>
                <a:gd name="T6" fmla="*/ 7 w 14"/>
                <a:gd name="T7" fmla="*/ 0 h 33"/>
                <a:gd name="T8" fmla="*/ 10 w 14"/>
                <a:gd name="T9" fmla="*/ 0 h 33"/>
                <a:gd name="T10" fmla="*/ 14 w 14"/>
                <a:gd name="T11" fmla="*/ 14 h 33"/>
                <a:gd name="T12" fmla="*/ 7 w 14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3">
                  <a:moveTo>
                    <a:pt x="7" y="33"/>
                  </a:moveTo>
                  <a:lnTo>
                    <a:pt x="0" y="14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14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154" name="Freeform 235"/>
            <p:cNvSpPr/>
            <p:nvPr/>
          </p:nvSpPr>
          <p:spPr bwMode="auto">
            <a:xfrm>
              <a:off x="18109" y="4570"/>
              <a:ext cx="18" cy="45"/>
            </a:xfrm>
            <a:custGeom>
              <a:avLst/>
              <a:gdLst>
                <a:gd name="T0" fmla="*/ 7 w 9"/>
                <a:gd name="T1" fmla="*/ 0 h 23"/>
                <a:gd name="T2" fmla="*/ 9 w 9"/>
                <a:gd name="T3" fmla="*/ 9 h 23"/>
                <a:gd name="T4" fmla="*/ 4 w 9"/>
                <a:gd name="T5" fmla="*/ 23 h 23"/>
                <a:gd name="T6" fmla="*/ 0 w 9"/>
                <a:gd name="T7" fmla="*/ 9 h 23"/>
                <a:gd name="T8" fmla="*/ 2 w 9"/>
                <a:gd name="T9" fmla="*/ 0 h 23"/>
                <a:gd name="T10" fmla="*/ 4 w 9"/>
                <a:gd name="T11" fmla="*/ 0 h 23"/>
                <a:gd name="T12" fmla="*/ 7 w 9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3">
                  <a:moveTo>
                    <a:pt x="7" y="0"/>
                  </a:moveTo>
                  <a:lnTo>
                    <a:pt x="9" y="9"/>
                  </a:lnTo>
                  <a:lnTo>
                    <a:pt x="4" y="23"/>
                  </a:lnTo>
                  <a:lnTo>
                    <a:pt x="0" y="9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155" name="Freeform 236"/>
            <p:cNvSpPr/>
            <p:nvPr/>
          </p:nvSpPr>
          <p:spPr bwMode="auto">
            <a:xfrm>
              <a:off x="18001" y="4546"/>
              <a:ext cx="225" cy="182"/>
            </a:xfrm>
            <a:custGeom>
              <a:avLst/>
              <a:gdLst>
                <a:gd name="T0" fmla="*/ 24 w 48"/>
                <a:gd name="T1" fmla="*/ 39 h 39"/>
                <a:gd name="T2" fmla="*/ 0 w 48"/>
                <a:gd name="T3" fmla="*/ 23 h 39"/>
                <a:gd name="T4" fmla="*/ 0 w 48"/>
                <a:gd name="T5" fmla="*/ 14 h 39"/>
                <a:gd name="T6" fmla="*/ 15 w 48"/>
                <a:gd name="T7" fmla="*/ 0 h 39"/>
                <a:gd name="T8" fmla="*/ 25 w 48"/>
                <a:gd name="T9" fmla="*/ 28 h 39"/>
                <a:gd name="T10" fmla="*/ 34 w 48"/>
                <a:gd name="T11" fmla="*/ 0 h 39"/>
                <a:gd name="T12" fmla="*/ 48 w 48"/>
                <a:gd name="T13" fmla="*/ 8 h 39"/>
                <a:gd name="T14" fmla="*/ 30 w 48"/>
                <a:gd name="T15" fmla="*/ 26 h 39"/>
                <a:gd name="T16" fmla="*/ 30 w 48"/>
                <a:gd name="T17" fmla="*/ 37 h 39"/>
                <a:gd name="T18" fmla="*/ 30 w 48"/>
                <a:gd name="T19" fmla="*/ 39 h 39"/>
                <a:gd name="T20" fmla="*/ 25 w 48"/>
                <a:gd name="T21" fmla="*/ 39 h 39"/>
                <a:gd name="T22" fmla="*/ 24 w 48"/>
                <a:gd name="T2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39">
                  <a:moveTo>
                    <a:pt x="24" y="39"/>
                  </a:moveTo>
                  <a:cubicBezTo>
                    <a:pt x="3" y="39"/>
                    <a:pt x="0" y="23"/>
                    <a:pt x="0" y="2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5"/>
                    <a:pt x="8" y="1"/>
                    <a:pt x="15" y="0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9" y="1"/>
                    <a:pt x="45" y="3"/>
                    <a:pt x="48" y="8"/>
                  </a:cubicBezTo>
                  <a:cubicBezTo>
                    <a:pt x="39" y="10"/>
                    <a:pt x="30" y="15"/>
                    <a:pt x="30" y="26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8"/>
                    <a:pt x="30" y="39"/>
                  </a:cubicBezTo>
                  <a:cubicBezTo>
                    <a:pt x="29" y="39"/>
                    <a:pt x="27" y="39"/>
                    <a:pt x="25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  <p:sp>
          <p:nvSpPr>
            <p:cNvPr id="1156" name="Freeform 237"/>
            <p:cNvSpPr/>
            <p:nvPr/>
          </p:nvSpPr>
          <p:spPr bwMode="auto">
            <a:xfrm>
              <a:off x="18066" y="4430"/>
              <a:ext cx="103" cy="125"/>
            </a:xfrm>
            <a:custGeom>
              <a:avLst/>
              <a:gdLst>
                <a:gd name="T0" fmla="*/ 1 w 22"/>
                <a:gd name="T1" fmla="*/ 17 h 27"/>
                <a:gd name="T2" fmla="*/ 0 w 22"/>
                <a:gd name="T3" fmla="*/ 14 h 27"/>
                <a:gd name="T4" fmla="*/ 1 w 22"/>
                <a:gd name="T5" fmla="*/ 11 h 27"/>
                <a:gd name="T6" fmla="*/ 11 w 22"/>
                <a:gd name="T7" fmla="*/ 0 h 27"/>
                <a:gd name="T8" fmla="*/ 21 w 22"/>
                <a:gd name="T9" fmla="*/ 11 h 27"/>
                <a:gd name="T10" fmla="*/ 22 w 22"/>
                <a:gd name="T11" fmla="*/ 14 h 27"/>
                <a:gd name="T12" fmla="*/ 20 w 22"/>
                <a:gd name="T13" fmla="*/ 17 h 27"/>
                <a:gd name="T14" fmla="*/ 11 w 22"/>
                <a:gd name="T15" fmla="*/ 27 h 27"/>
                <a:gd name="T16" fmla="*/ 1 w 22"/>
                <a:gd name="T17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7">
                  <a:moveTo>
                    <a:pt x="1" y="17"/>
                  </a:moveTo>
                  <a:cubicBezTo>
                    <a:pt x="1" y="17"/>
                    <a:pt x="0" y="16"/>
                    <a:pt x="0" y="14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" y="5"/>
                    <a:pt x="4" y="0"/>
                    <a:pt x="11" y="0"/>
                  </a:cubicBezTo>
                  <a:cubicBezTo>
                    <a:pt x="18" y="0"/>
                    <a:pt x="20" y="5"/>
                    <a:pt x="21" y="11"/>
                  </a:cubicBezTo>
                  <a:cubicBezTo>
                    <a:pt x="22" y="11"/>
                    <a:pt x="22" y="12"/>
                    <a:pt x="22" y="14"/>
                  </a:cubicBezTo>
                  <a:cubicBezTo>
                    <a:pt x="21" y="16"/>
                    <a:pt x="21" y="17"/>
                    <a:pt x="20" y="17"/>
                  </a:cubicBezTo>
                  <a:cubicBezTo>
                    <a:pt x="19" y="23"/>
                    <a:pt x="14" y="27"/>
                    <a:pt x="11" y="27"/>
                  </a:cubicBezTo>
                  <a:cubicBezTo>
                    <a:pt x="8" y="27"/>
                    <a:pt x="3" y="23"/>
                    <a:pt x="1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p>
              <a:endParaRPr lang="zh-CN" altLang="en-US" sz="3865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松散型加盟的特点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14" name="TextBox 232"/>
          <p:cNvSpPr txBox="1"/>
          <p:nvPr/>
        </p:nvSpPr>
        <p:spPr bwMode="auto">
          <a:xfrm>
            <a:off x="8807285" y="3350689"/>
            <a:ext cx="2913380" cy="74358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>
                <a:solidFill>
                  <a:srgbClr val="284848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  <a:cs typeface="Arial" panose="020B0604020202020204" pitchFamily="34" charset="0"/>
              </a:rPr>
              <a:t>松散</a:t>
            </a:r>
            <a:r>
              <a:rPr lang="zh-CN" altLang="en-US" sz="4000" b="1" spc="300" dirty="0" smtClean="0">
                <a:solidFill>
                  <a:srgbClr val="284848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  <a:cs typeface="Arial" panose="020B0604020202020204" pitchFamily="34" charset="0"/>
              </a:rPr>
              <a:t>型加盟</a:t>
            </a:r>
            <a:endParaRPr lang="zh-CN" altLang="en-US" sz="4000" b="1" spc="300" dirty="0" smtClean="0">
              <a:solidFill>
                <a:srgbClr val="284848"/>
              </a:solidFill>
              <a:latin typeface="方正魏碑简体" panose="03000509000000000000" pitchFamily="65" charset="-122"/>
              <a:ea typeface="方正魏碑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8808085" y="4321175"/>
            <a:ext cx="6961505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800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总</a:t>
            </a:r>
            <a:r>
              <a:rPr lang="zh-CN" altLang="en-US" sz="2800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部提供专属商品及创业方案给到加</a:t>
            </a:r>
            <a:r>
              <a:rPr lang="zh-CN" altLang="en-US" sz="2800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盟商，对于加盟商的门店给予一定的指导。给予加盟商以品牌的特许使用</a:t>
            </a:r>
            <a:r>
              <a:rPr lang="zh-CN" altLang="en-US" sz="2800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权。并且允许加盟商销售其他自有商品，或者从其他渠道购买专属商品。</a:t>
            </a:r>
            <a:endParaRPr lang="zh-CN" altLang="en-US" sz="2800" dirty="0" smtClean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08685" y="5038725"/>
            <a:ext cx="1907540" cy="1647190"/>
            <a:chOff x="1431" y="7935"/>
            <a:chExt cx="3004" cy="2594"/>
          </a:xfrm>
        </p:grpSpPr>
        <p:sp>
          <p:nvSpPr>
            <p:cNvPr id="10" name="Freeform 196"/>
            <p:cNvSpPr/>
            <p:nvPr/>
          </p:nvSpPr>
          <p:spPr bwMode="auto">
            <a:xfrm>
              <a:off x="1431" y="7935"/>
              <a:ext cx="3004" cy="2594"/>
            </a:xfrm>
            <a:custGeom>
              <a:avLst/>
              <a:gdLst>
                <a:gd name="T0" fmla="*/ 156 w 623"/>
                <a:gd name="T1" fmla="*/ 538 h 538"/>
                <a:gd name="T2" fmla="*/ 0 w 623"/>
                <a:gd name="T3" fmla="*/ 272 h 538"/>
                <a:gd name="T4" fmla="*/ 156 w 623"/>
                <a:gd name="T5" fmla="*/ 0 h 538"/>
                <a:gd name="T6" fmla="*/ 467 w 623"/>
                <a:gd name="T7" fmla="*/ 0 h 538"/>
                <a:gd name="T8" fmla="*/ 623 w 623"/>
                <a:gd name="T9" fmla="*/ 272 h 538"/>
                <a:gd name="T10" fmla="*/ 467 w 623"/>
                <a:gd name="T11" fmla="*/ 538 h 538"/>
                <a:gd name="T12" fmla="*/ 156 w 623"/>
                <a:gd name="T13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538">
                  <a:moveTo>
                    <a:pt x="156" y="538"/>
                  </a:moveTo>
                  <a:lnTo>
                    <a:pt x="0" y="272"/>
                  </a:lnTo>
                  <a:lnTo>
                    <a:pt x="156" y="0"/>
                  </a:lnTo>
                  <a:lnTo>
                    <a:pt x="467" y="0"/>
                  </a:lnTo>
                  <a:lnTo>
                    <a:pt x="623" y="272"/>
                  </a:lnTo>
                  <a:lnTo>
                    <a:pt x="467" y="538"/>
                  </a:lnTo>
                  <a:lnTo>
                    <a:pt x="156" y="5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p>
              <a:endParaRPr lang="zh-CN" altLang="en-US" sz="2135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594" y="8809"/>
              <a:ext cx="2677" cy="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6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独</a:t>
              </a:r>
              <a:r>
                <a:rPr lang="zh-CN" altLang="en-US" sz="2665" dirty="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立会员</a:t>
              </a:r>
              <a:endPara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971800" y="3413125"/>
            <a:ext cx="2519680" cy="2161540"/>
            <a:chOff x="4680" y="5375"/>
            <a:chExt cx="3968" cy="3404"/>
          </a:xfrm>
        </p:grpSpPr>
        <p:sp>
          <p:nvSpPr>
            <p:cNvPr id="11" name="Freeform 197"/>
            <p:cNvSpPr/>
            <p:nvPr/>
          </p:nvSpPr>
          <p:spPr bwMode="auto">
            <a:xfrm>
              <a:off x="4680" y="5375"/>
              <a:ext cx="3968" cy="3404"/>
            </a:xfrm>
            <a:custGeom>
              <a:avLst/>
              <a:gdLst>
                <a:gd name="T0" fmla="*/ 208 w 823"/>
                <a:gd name="T1" fmla="*/ 706 h 706"/>
                <a:gd name="T2" fmla="*/ 0 w 823"/>
                <a:gd name="T3" fmla="*/ 356 h 706"/>
                <a:gd name="T4" fmla="*/ 208 w 823"/>
                <a:gd name="T5" fmla="*/ 0 h 706"/>
                <a:gd name="T6" fmla="*/ 616 w 823"/>
                <a:gd name="T7" fmla="*/ 0 h 706"/>
                <a:gd name="T8" fmla="*/ 823 w 823"/>
                <a:gd name="T9" fmla="*/ 356 h 706"/>
                <a:gd name="T10" fmla="*/ 616 w 823"/>
                <a:gd name="T11" fmla="*/ 706 h 706"/>
                <a:gd name="T12" fmla="*/ 208 w 823"/>
                <a:gd name="T1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3" h="706">
                  <a:moveTo>
                    <a:pt x="208" y="706"/>
                  </a:moveTo>
                  <a:lnTo>
                    <a:pt x="0" y="356"/>
                  </a:lnTo>
                  <a:lnTo>
                    <a:pt x="208" y="0"/>
                  </a:lnTo>
                  <a:lnTo>
                    <a:pt x="616" y="0"/>
                  </a:lnTo>
                  <a:lnTo>
                    <a:pt x="823" y="356"/>
                  </a:lnTo>
                  <a:lnTo>
                    <a:pt x="616" y="706"/>
                  </a:lnTo>
                  <a:lnTo>
                    <a:pt x="208" y="70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p>
              <a:endParaRPr lang="zh-CN" altLang="en-US" sz="2135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343" y="6656"/>
              <a:ext cx="2677" cy="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665" dirty="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独立经营</a:t>
              </a:r>
              <a:endPara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215890" y="4502785"/>
            <a:ext cx="3134360" cy="2715260"/>
            <a:chOff x="8214" y="7091"/>
            <a:chExt cx="4936" cy="4276"/>
          </a:xfrm>
        </p:grpSpPr>
        <p:sp>
          <p:nvSpPr>
            <p:cNvPr id="13" name="Freeform 199"/>
            <p:cNvSpPr/>
            <p:nvPr/>
          </p:nvSpPr>
          <p:spPr bwMode="auto">
            <a:xfrm>
              <a:off x="8214" y="7091"/>
              <a:ext cx="4937" cy="4276"/>
            </a:xfrm>
            <a:custGeom>
              <a:avLst/>
              <a:gdLst>
                <a:gd name="T0" fmla="*/ 252 w 1024"/>
                <a:gd name="T1" fmla="*/ 887 h 887"/>
                <a:gd name="T2" fmla="*/ 0 w 1024"/>
                <a:gd name="T3" fmla="*/ 447 h 887"/>
                <a:gd name="T4" fmla="*/ 252 w 1024"/>
                <a:gd name="T5" fmla="*/ 0 h 887"/>
                <a:gd name="T6" fmla="*/ 764 w 1024"/>
                <a:gd name="T7" fmla="*/ 0 h 887"/>
                <a:gd name="T8" fmla="*/ 1024 w 1024"/>
                <a:gd name="T9" fmla="*/ 447 h 887"/>
                <a:gd name="T10" fmla="*/ 764 w 1024"/>
                <a:gd name="T11" fmla="*/ 887 h 887"/>
                <a:gd name="T12" fmla="*/ 252 w 1024"/>
                <a:gd name="T13" fmla="*/ 887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4" h="887">
                  <a:moveTo>
                    <a:pt x="252" y="887"/>
                  </a:moveTo>
                  <a:lnTo>
                    <a:pt x="0" y="447"/>
                  </a:lnTo>
                  <a:lnTo>
                    <a:pt x="252" y="0"/>
                  </a:lnTo>
                  <a:lnTo>
                    <a:pt x="764" y="0"/>
                  </a:lnTo>
                  <a:lnTo>
                    <a:pt x="1024" y="447"/>
                  </a:lnTo>
                  <a:lnTo>
                    <a:pt x="764" y="887"/>
                  </a:lnTo>
                  <a:lnTo>
                    <a:pt x="252" y="88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p>
              <a:endParaRPr lang="zh-CN" altLang="en-US" sz="2135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344" y="8809"/>
              <a:ext cx="2677" cy="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6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品</a:t>
              </a:r>
              <a:r>
                <a:rPr lang="zh-CN" altLang="en-US" sz="2665" dirty="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牌加盟</a:t>
              </a:r>
              <a:endPara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072765" y="6229350"/>
            <a:ext cx="2301240" cy="2001520"/>
            <a:chOff x="4839" y="9810"/>
            <a:chExt cx="3624" cy="3152"/>
          </a:xfrm>
        </p:grpSpPr>
        <p:sp>
          <p:nvSpPr>
            <p:cNvPr id="12" name="Freeform 198"/>
            <p:cNvSpPr/>
            <p:nvPr/>
          </p:nvSpPr>
          <p:spPr bwMode="auto">
            <a:xfrm>
              <a:off x="4839" y="9810"/>
              <a:ext cx="3625" cy="3153"/>
            </a:xfrm>
            <a:custGeom>
              <a:avLst/>
              <a:gdLst>
                <a:gd name="T0" fmla="*/ 188 w 752"/>
                <a:gd name="T1" fmla="*/ 654 h 654"/>
                <a:gd name="T2" fmla="*/ 0 w 752"/>
                <a:gd name="T3" fmla="*/ 323 h 654"/>
                <a:gd name="T4" fmla="*/ 188 w 752"/>
                <a:gd name="T5" fmla="*/ 0 h 654"/>
                <a:gd name="T6" fmla="*/ 564 w 752"/>
                <a:gd name="T7" fmla="*/ 0 h 654"/>
                <a:gd name="T8" fmla="*/ 752 w 752"/>
                <a:gd name="T9" fmla="*/ 323 h 654"/>
                <a:gd name="T10" fmla="*/ 564 w 752"/>
                <a:gd name="T11" fmla="*/ 654 h 654"/>
                <a:gd name="T12" fmla="*/ 188 w 752"/>
                <a:gd name="T1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2" h="654">
                  <a:moveTo>
                    <a:pt x="188" y="654"/>
                  </a:moveTo>
                  <a:lnTo>
                    <a:pt x="0" y="323"/>
                  </a:lnTo>
                  <a:lnTo>
                    <a:pt x="188" y="0"/>
                  </a:lnTo>
                  <a:lnTo>
                    <a:pt x="564" y="0"/>
                  </a:lnTo>
                  <a:lnTo>
                    <a:pt x="752" y="323"/>
                  </a:lnTo>
                  <a:lnTo>
                    <a:pt x="564" y="654"/>
                  </a:lnTo>
                  <a:lnTo>
                    <a:pt x="188" y="654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p>
              <a:endParaRPr lang="zh-CN" altLang="en-US" sz="2135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313" y="10966"/>
              <a:ext cx="2677" cy="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6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自</a:t>
              </a:r>
              <a:r>
                <a:rPr lang="zh-CN" altLang="en-US" sz="2665" dirty="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主采购</a:t>
              </a:r>
              <a:endPara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孕婴童</a:t>
            </a:r>
            <a:r>
              <a:rPr lang="en-US" altLang="zh-CN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--</a:t>
            </a:r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松散型加盟特点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7" name="Group 3"/>
          <p:cNvGrpSpPr/>
          <p:nvPr/>
        </p:nvGrpSpPr>
        <p:grpSpPr>
          <a:xfrm>
            <a:off x="4233369" y="2554392"/>
            <a:ext cx="10132621" cy="1070824"/>
            <a:chOff x="0" y="0"/>
            <a:chExt cx="10666" cy="997"/>
          </a:xfrm>
        </p:grpSpPr>
        <p:sp>
          <p:nvSpPr>
            <p:cNvPr id="8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F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fontAlgn="base"/>
              <a:r>
                <a:rPr lang="zh-CN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  <a:endParaRPr lang="zh-CN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Arial" panose="020B0604020202020204" pitchFamily="34" charset="0"/>
                </a:rPr>
                <a:t>加盟商</a:t>
              </a:r>
              <a:r>
                <a:rPr lang="zh-CN" altLang="zh-CN" sz="24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Arial" panose="020B0604020202020204" pitchFamily="34" charset="0"/>
                </a:rPr>
                <a:t>拥有独立的数据服务器，总部仅管理</a:t>
              </a: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Arial" panose="020B0604020202020204" pitchFamily="34" charset="0"/>
                </a:rPr>
                <a:t>统配商品的</a:t>
              </a:r>
              <a:r>
                <a:rPr lang="zh-CN" altLang="zh-CN" sz="24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Arial" panose="020B0604020202020204" pitchFamily="34" charset="0"/>
                </a:rPr>
                <a:t>销售及毛利数据，</a:t>
              </a: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Arial" panose="020B0604020202020204" pitchFamily="34" charset="0"/>
                </a:rPr>
                <a:t>与总部</a:t>
              </a:r>
              <a:r>
                <a:rPr lang="zh-CN" altLang="zh-CN" sz="24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Arial" panose="020B0604020202020204" pitchFamily="34" charset="0"/>
                </a:rPr>
                <a:t>断网依旧处理</a:t>
              </a: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Arial" panose="020B0604020202020204" pitchFamily="34" charset="0"/>
                </a:rPr>
                <a:t>前</a:t>
              </a:r>
              <a:r>
                <a:rPr lang="zh-CN" altLang="zh-CN" sz="24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Arial" panose="020B0604020202020204" pitchFamily="34" charset="0"/>
                </a:rPr>
                <a:t>后台业务</a:t>
              </a:r>
              <a:endParaRPr lang="zh-CN" altLang="zh-CN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122945" y="3697817"/>
            <a:ext cx="704850" cy="34181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松散</a:t>
            </a:r>
            <a:r>
              <a:rPr lang="zh-CN" altLang="en-US" sz="3200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型</a:t>
            </a:r>
            <a:r>
              <a:rPr lang="zh-CN" altLang="en-US" sz="3200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加盟店特色</a:t>
            </a:r>
            <a:endParaRPr lang="zh-CN" altLang="en-US" sz="3200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23" name=" 160"/>
          <p:cNvSpPr/>
          <p:nvPr/>
        </p:nvSpPr>
        <p:spPr>
          <a:xfrm>
            <a:off x="2019951" y="5349341"/>
            <a:ext cx="1957111" cy="592551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27" name="Group 3"/>
          <p:cNvGrpSpPr/>
          <p:nvPr/>
        </p:nvGrpSpPr>
        <p:grpSpPr>
          <a:xfrm>
            <a:off x="4233369" y="3815716"/>
            <a:ext cx="10132621" cy="1070610"/>
            <a:chOff x="0" y="0"/>
            <a:chExt cx="10666" cy="997"/>
          </a:xfrm>
        </p:grpSpPr>
        <p:sp>
          <p:nvSpPr>
            <p:cNvPr id="28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F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p>
              <a:pPr algn="ctr" fontAlgn="base"/>
              <a:r>
                <a:rPr lang="en-US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  <a:endParaRPr lang="en-US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r>
                <a:rPr lang="zh-CN" altLang="en-US" sz="240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rPr>
                <a:t>支持</a:t>
              </a:r>
              <a:r>
                <a:rPr lang="zh-CN" sz="240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rPr>
                <a:t>自</a:t>
              </a:r>
              <a:r>
                <a:rPr lang="zh-CN" sz="24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rPr>
                <a:t>检商品档案，自采自建商品，拥有更大档案和采购自主权</a:t>
              </a:r>
              <a:endParaRPr lang="zh-CN" altLang="zh-CN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3"/>
          <p:cNvGrpSpPr/>
          <p:nvPr/>
        </p:nvGrpSpPr>
        <p:grpSpPr>
          <a:xfrm>
            <a:off x="4233369" y="5076826"/>
            <a:ext cx="10132621" cy="1070610"/>
            <a:chOff x="0" y="0"/>
            <a:chExt cx="10666" cy="997"/>
          </a:xfrm>
        </p:grpSpPr>
        <p:sp>
          <p:nvSpPr>
            <p:cNvPr id="31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F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fontAlgn="base"/>
              <a:r>
                <a:rPr lang="en-US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  <a:endParaRPr lang="en-US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r>
                <a:rPr lang="zh-CN" sz="24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rPr>
                <a:t>支持自建供应商、客户，与供应商、客户之间独立结算</a:t>
              </a:r>
              <a:endParaRPr lang="zh-CN" altLang="zh-CN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3"/>
          <p:cNvGrpSpPr/>
          <p:nvPr/>
        </p:nvGrpSpPr>
        <p:grpSpPr>
          <a:xfrm>
            <a:off x="4233369" y="6337936"/>
            <a:ext cx="10132621" cy="1070610"/>
            <a:chOff x="0" y="0"/>
            <a:chExt cx="10666" cy="997"/>
          </a:xfrm>
        </p:grpSpPr>
        <p:sp>
          <p:nvSpPr>
            <p:cNvPr id="34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F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p>
              <a:pPr algn="ctr" fontAlgn="base"/>
              <a:r>
                <a:rPr lang="en-US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lang="en-US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r>
                <a:rPr lang="zh-CN" sz="24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rPr>
                <a:t>会员独立与统一相结合，积分规</a:t>
              </a:r>
              <a:r>
                <a:rPr lang="zh-CN" sz="240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rPr>
                <a:t>则总部统一或者自</a:t>
              </a:r>
              <a:r>
                <a:rPr lang="zh-CN" sz="24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Arial" panose="020B0604020202020204" pitchFamily="34" charset="0"/>
                </a:rPr>
                <a:t>行管理</a:t>
              </a:r>
              <a:endParaRPr lang="zh-CN" altLang="zh-CN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"/>
          <p:cNvGrpSpPr/>
          <p:nvPr/>
        </p:nvGrpSpPr>
        <p:grpSpPr>
          <a:xfrm>
            <a:off x="4233369" y="7599046"/>
            <a:ext cx="10132621" cy="1070610"/>
            <a:chOff x="0" y="0"/>
            <a:chExt cx="10666" cy="997"/>
          </a:xfrm>
        </p:grpSpPr>
        <p:sp>
          <p:nvSpPr>
            <p:cNvPr id="37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F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fontAlgn="base"/>
              <a:r>
                <a:rPr lang="en-US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5</a:t>
              </a:r>
              <a:endParaRPr lang="en-US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Arial" panose="020B0604020202020204" pitchFamily="34" charset="0"/>
                </a:rPr>
                <a:t>门店独立促销与总部统一促销模式相结合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568960"/>
            <a:ext cx="1137031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孕婴童</a:t>
            </a:r>
            <a:r>
              <a:rPr lang="en-US" altLang="zh-CN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--</a:t>
            </a:r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松散型加盟管理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286588" y="5295265"/>
            <a:ext cx="14221382" cy="3093720"/>
            <a:chOff x="2126" y="6150"/>
            <a:chExt cx="18016" cy="4030"/>
          </a:xfrm>
        </p:grpSpPr>
        <p:sp>
          <p:nvSpPr>
            <p:cNvPr id="6" name="AutoShape 6"/>
            <p:cNvSpPr>
              <a:spLocks noChangeAspect="1" noChangeArrowheads="1"/>
            </p:cNvSpPr>
            <p:nvPr/>
          </p:nvSpPr>
          <p:spPr bwMode="auto">
            <a:xfrm>
              <a:off x="2126" y="6150"/>
              <a:ext cx="2357" cy="4030"/>
            </a:xfrm>
            <a:prstGeom prst="homePlate">
              <a:avLst>
                <a:gd name="adj" fmla="val 13083"/>
              </a:avLst>
            </a:prstGeom>
            <a:solidFill>
              <a:srgbClr val="00B0F0"/>
            </a:solidFill>
            <a:ln w="6350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 lIns="0" tIns="0" rIns="0" bIns="0" anchor="ctr">
              <a:spAutoFit/>
            </a:bodyPr>
            <a:p>
              <a:pPr>
                <a:defRPr/>
              </a:pPr>
              <a:endParaRPr lang="zh-CN" altLang="en-US" strike="noStrike" noProof="1"/>
            </a:p>
            <a:p>
              <a:pPr>
                <a:defRPr/>
              </a:pPr>
              <a:endParaRPr lang="zh-CN" altLang="en-US" strike="noStrike" noProof="1"/>
            </a:p>
            <a:p>
              <a:pPr>
                <a:defRPr/>
              </a:pPr>
              <a:endParaRPr lang="zh-CN" altLang="en-US" strike="noStrike" noProof="1"/>
            </a:p>
            <a:p>
              <a:pPr>
                <a:defRPr/>
              </a:pPr>
              <a:endParaRPr lang="zh-CN" altLang="en-US" strike="noStrike" noProof="1"/>
            </a:p>
            <a:p>
              <a:pPr>
                <a:defRPr/>
              </a:pPr>
              <a:endParaRPr lang="zh-CN" altLang="en-US" strike="noStrike" noProof="1"/>
            </a:p>
            <a:p>
              <a:pPr>
                <a:defRPr/>
              </a:pPr>
              <a:endParaRPr lang="zh-CN" altLang="en-US" strike="noStrike" noProof="1"/>
            </a:p>
            <a:p>
              <a:pPr>
                <a:defRPr/>
              </a:pPr>
              <a:endParaRPr lang="zh-CN" altLang="en-US" strike="noStrike" noProof="1"/>
            </a:p>
          </p:txBody>
        </p:sp>
        <p:sp>
          <p:nvSpPr>
            <p:cNvPr id="7" name="Text Box 7"/>
            <p:cNvSpPr txBox="1">
              <a:spLocks noChangeAspect="1"/>
            </p:cNvSpPr>
            <p:nvPr/>
          </p:nvSpPr>
          <p:spPr>
            <a:xfrm>
              <a:off x="2398" y="7847"/>
              <a:ext cx="1395" cy="59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>
              <a:spAutoFit/>
            </a:bodyPr>
            <a:p>
              <a:r>
                <a:rPr lang="zh-CN" altLang="en-US" sz="2800" b="1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独立化</a:t>
              </a:r>
              <a:endParaRPr lang="zh-CN" altLang="en-US" sz="2800" b="1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8" name="Freeform 8"/>
            <p:cNvSpPr>
              <a:spLocks noChangeAspect="1"/>
            </p:cNvSpPr>
            <p:nvPr/>
          </p:nvSpPr>
          <p:spPr bwMode="auto">
            <a:xfrm>
              <a:off x="4449" y="6150"/>
              <a:ext cx="15693" cy="4030"/>
            </a:xfrm>
            <a:custGeom>
              <a:avLst/>
              <a:gdLst>
                <a:gd name="T0" fmla="*/ 2147483647 w 4538"/>
                <a:gd name="T1" fmla="*/ 0 h 1080"/>
                <a:gd name="T2" fmla="*/ 0 w 4538"/>
                <a:gd name="T3" fmla="*/ 0 h 1080"/>
                <a:gd name="T4" fmla="*/ 2147483647 w 4538"/>
                <a:gd name="T5" fmla="*/ 2147483647 h 1080"/>
                <a:gd name="T6" fmla="*/ 0 w 4538"/>
                <a:gd name="T7" fmla="*/ 2147483647 h 1080"/>
                <a:gd name="T8" fmla="*/ 2147483647 w 4538"/>
                <a:gd name="T9" fmla="*/ 2147483647 h 1080"/>
                <a:gd name="T10" fmla="*/ 2147483647 w 4538"/>
                <a:gd name="T11" fmla="*/ 0 h 10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38"/>
                <a:gd name="T19" fmla="*/ 0 h 1080"/>
                <a:gd name="T20" fmla="*/ 4538 w 4538"/>
                <a:gd name="T21" fmla="*/ 1080 h 10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38" h="1080">
                  <a:moveTo>
                    <a:pt x="4538" y="0"/>
                  </a:moveTo>
                  <a:lnTo>
                    <a:pt x="0" y="0"/>
                  </a:lnTo>
                  <a:lnTo>
                    <a:pt x="105" y="541"/>
                  </a:lnTo>
                  <a:lnTo>
                    <a:pt x="0" y="1080"/>
                  </a:lnTo>
                  <a:lnTo>
                    <a:pt x="4538" y="1080"/>
                  </a:lnTo>
                  <a:lnTo>
                    <a:pt x="4538" y="0"/>
                  </a:lnTo>
                </a:path>
              </a:pathLst>
            </a:custGeom>
            <a:noFill/>
            <a:ln w="6350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endParaRPr lang="zh-CN" altLang="en-US" strike="noStrike" noProof="1"/>
            </a:p>
          </p:txBody>
        </p:sp>
        <p:sp>
          <p:nvSpPr>
            <p:cNvPr id="10" name="Rectangle 10"/>
            <p:cNvSpPr/>
            <p:nvPr/>
          </p:nvSpPr>
          <p:spPr>
            <a:xfrm>
              <a:off x="5074" y="6619"/>
              <a:ext cx="11019" cy="27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p>
              <a:pPr marL="287655" lvl="1" indent="-285750" defTabSz="330200">
                <a:spcAft>
                  <a:spcPct val="20000"/>
                </a:spcAft>
                <a:buClr>
                  <a:srgbClr val="4BACC6"/>
                </a:buClr>
                <a:buSzPct val="100000"/>
                <a:buFont typeface="Wingdings" panose="05000000000000000000" pitchFamily="2" charset="2"/>
                <a:buChar char="Ø"/>
                <a:tabLst>
                  <a:tab pos="8521700" algn="r"/>
                </a:tabLst>
              </a:pPr>
              <a:r>
                <a:rPr lang="zh-CN" altLang="en-US" sz="28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允许加盟商建立自营商品并自主采购、结算</a:t>
              </a:r>
              <a:endParaRPr lang="zh-CN" altLang="en-US" sz="28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  <a:p>
              <a:pPr marL="287655" lvl="1" indent="-285750" defTabSz="330200">
                <a:spcAft>
                  <a:spcPct val="20000"/>
                </a:spcAft>
                <a:buClr>
                  <a:srgbClr val="4BACC6"/>
                </a:buClr>
                <a:buSzPct val="100000"/>
                <a:buFont typeface="Wingdings" panose="05000000000000000000" pitchFamily="2" charset="2"/>
                <a:buChar char="Ø"/>
                <a:tabLst>
                  <a:tab pos="8521700" algn="r"/>
                </a:tabLst>
              </a:pPr>
              <a:r>
                <a:rPr lang="zh-CN" altLang="en-US" sz="28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总部、加盟总部会员各自独立，互不通用</a:t>
              </a:r>
              <a:endParaRPr lang="zh-CN" altLang="en-US" sz="28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  <a:p>
              <a:pPr marL="287655" lvl="1" indent="-285750" defTabSz="330200">
                <a:spcAft>
                  <a:spcPct val="20000"/>
                </a:spcAft>
                <a:buClr>
                  <a:srgbClr val="4BACC6"/>
                </a:buClr>
                <a:buSzPct val="100000"/>
                <a:buFont typeface="Wingdings" panose="05000000000000000000" pitchFamily="2" charset="2"/>
                <a:buChar char="Ø"/>
                <a:tabLst>
                  <a:tab pos="8521700" algn="r"/>
                </a:tabLst>
              </a:pPr>
              <a:r>
                <a:rPr lang="zh-CN" altLang="en-US" sz="28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加盟总部下会员各分店通用</a:t>
              </a:r>
              <a:endParaRPr lang="zh-CN" altLang="en-US" sz="28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  <a:p>
              <a:pPr marL="287655" lvl="1" indent="-285750" defTabSz="330200">
                <a:spcAft>
                  <a:spcPct val="20000"/>
                </a:spcAft>
                <a:buClr>
                  <a:srgbClr val="4BACC6"/>
                </a:buClr>
                <a:buSzPct val="100000"/>
                <a:buFont typeface="Wingdings" panose="05000000000000000000" pitchFamily="2" charset="2"/>
                <a:buChar char="Ø"/>
                <a:tabLst>
                  <a:tab pos="8521700" algn="r"/>
                </a:tabLst>
              </a:pPr>
              <a:r>
                <a:rPr lang="zh-CN" altLang="en-US" sz="2800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总部可查看加盟总部独立经营商品信息</a:t>
              </a:r>
              <a:endParaRPr lang="zh-CN" altLang="en-US" sz="2800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91590" y="1877674"/>
            <a:ext cx="14150339" cy="3110650"/>
            <a:chOff x="2034" y="2869"/>
            <a:chExt cx="13472" cy="4052"/>
          </a:xfrm>
        </p:grpSpPr>
        <p:sp>
          <p:nvSpPr>
            <p:cNvPr id="4" name="AutoShape 3"/>
            <p:cNvSpPr>
              <a:spLocks noChangeAspect="1" noChangeArrowheads="1"/>
            </p:cNvSpPr>
            <p:nvPr/>
          </p:nvSpPr>
          <p:spPr bwMode="auto">
            <a:xfrm>
              <a:off x="2034" y="2869"/>
              <a:ext cx="1789" cy="4031"/>
            </a:xfrm>
            <a:prstGeom prst="homePlate">
              <a:avLst>
                <a:gd name="adj" fmla="val 13083"/>
              </a:avLst>
            </a:prstGeom>
            <a:solidFill>
              <a:srgbClr val="00B0F0"/>
            </a:solidFill>
            <a:ln w="6350">
              <a:noFill/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 lIns="0" tIns="0" rIns="0" bIns="0" anchor="ctr">
              <a:spAutoFit/>
            </a:bodyPr>
            <a:p>
              <a:pPr>
                <a:defRPr/>
              </a:pPr>
              <a:endParaRPr lang="zh-CN" altLang="en-US" strike="noStrike" noProof="1">
                <a:solidFill>
                  <a:srgbClr val="00B0F0"/>
                </a:solidFill>
              </a:endParaRPr>
            </a:p>
            <a:p>
              <a:pPr>
                <a:defRPr/>
              </a:pPr>
              <a:endParaRPr lang="zh-CN" altLang="en-US" strike="noStrike" noProof="1">
                <a:solidFill>
                  <a:srgbClr val="00B0F0"/>
                </a:solidFill>
              </a:endParaRPr>
            </a:p>
            <a:p>
              <a:pPr>
                <a:defRPr/>
              </a:pPr>
              <a:endParaRPr lang="zh-CN" altLang="en-US" strike="noStrike" noProof="1">
                <a:solidFill>
                  <a:srgbClr val="00B0F0"/>
                </a:solidFill>
              </a:endParaRPr>
            </a:p>
            <a:p>
              <a:pPr>
                <a:defRPr/>
              </a:pPr>
              <a:endParaRPr lang="zh-CN" altLang="en-US" strike="noStrike" noProof="1">
                <a:solidFill>
                  <a:srgbClr val="00B0F0"/>
                </a:solidFill>
              </a:endParaRPr>
            </a:p>
            <a:p>
              <a:pPr>
                <a:defRPr/>
              </a:pPr>
              <a:endParaRPr lang="zh-CN" altLang="en-US" strike="noStrike" noProof="1">
                <a:solidFill>
                  <a:srgbClr val="00B0F0"/>
                </a:solidFill>
              </a:endParaRPr>
            </a:p>
            <a:p>
              <a:pPr>
                <a:defRPr/>
              </a:pPr>
              <a:endParaRPr lang="zh-CN" altLang="en-US" strike="noStrike" noProof="1">
                <a:solidFill>
                  <a:srgbClr val="00B0F0"/>
                </a:solidFill>
              </a:endParaRPr>
            </a:p>
            <a:p>
              <a:pPr>
                <a:defRPr/>
              </a:pPr>
              <a:endParaRPr lang="zh-CN" altLang="en-US" strike="noStrike" noProof="1">
                <a:solidFill>
                  <a:srgbClr val="00B0F0"/>
                </a:solidFill>
              </a:endParaRPr>
            </a:p>
          </p:txBody>
        </p:sp>
        <p:sp>
          <p:nvSpPr>
            <p:cNvPr id="14348" name="Text Box 4"/>
            <p:cNvSpPr txBox="1">
              <a:spLocks noChangeAspect="1"/>
            </p:cNvSpPr>
            <p:nvPr/>
          </p:nvSpPr>
          <p:spPr>
            <a:xfrm>
              <a:off x="2232" y="4629"/>
              <a:ext cx="1395" cy="59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>
              <a:spAutoFit/>
            </a:bodyPr>
            <a:p>
              <a:r>
                <a:rPr lang="zh-CN" altLang="en-US" sz="2800" b="1" dirty="0">
                  <a:latin typeface="微软雅黑" panose="020B0503020204020204" pitchFamily="2" charset="-122"/>
                  <a:ea typeface="微软雅黑" panose="020B0503020204020204" pitchFamily="2" charset="-122"/>
                </a:rPr>
                <a:t>区域化</a:t>
              </a:r>
              <a:endParaRPr lang="en-US" altLang="zh-CN" sz="2000" b="1" dirty="0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9" name="Rectangle 9"/>
            <p:cNvSpPr/>
            <p:nvPr/>
          </p:nvSpPr>
          <p:spPr>
            <a:xfrm>
              <a:off x="4290" y="3381"/>
              <a:ext cx="11042" cy="27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>
              <a:spAutoFit/>
            </a:bodyPr>
            <a:p>
              <a:pPr marL="287655" lvl="1" indent="-285750" defTabSz="330200">
                <a:spcAft>
                  <a:spcPct val="20000"/>
                </a:spcAft>
                <a:buClr>
                  <a:srgbClr val="4BACC6"/>
                </a:buClr>
                <a:buSzPct val="100000"/>
                <a:buFont typeface="Wingdings" panose="05000000000000000000" pitchFamily="2" charset="2"/>
                <a:buChar char="Ø"/>
                <a:tabLst>
                  <a:tab pos="8521700" algn="r"/>
                </a:tabLst>
              </a:pP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新增区域加盟总部系统，旗下可管辖多个门店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  <a:p>
              <a:pPr marL="287655" lvl="1" indent="-285750" defTabSz="330200">
                <a:spcAft>
                  <a:spcPct val="20000"/>
                </a:spcAft>
                <a:buClr>
                  <a:srgbClr val="4BACC6"/>
                </a:buClr>
                <a:buSzPct val="100000"/>
                <a:buFont typeface="Wingdings" panose="05000000000000000000" pitchFamily="2" charset="2"/>
                <a:buChar char="Ø"/>
                <a:tabLst>
                  <a:tab pos="8521700" algn="r"/>
                </a:tabLst>
              </a:pP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加盟总部下可建立一个配送中心，管理旗下门店的配送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  <a:p>
              <a:pPr marL="287655" lvl="1" indent="-285750" defTabSz="330200">
                <a:spcAft>
                  <a:spcPct val="20000"/>
                </a:spcAft>
                <a:buClr>
                  <a:srgbClr val="4BACC6"/>
                </a:buClr>
                <a:buSzPct val="100000"/>
                <a:buFont typeface="Wingdings" panose="05000000000000000000" pitchFamily="2" charset="2"/>
                <a:buChar char="Ø"/>
                <a:tabLst>
                  <a:tab pos="8521700" algn="r"/>
                </a:tabLst>
              </a:pP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加盟总部可管理下属门店的经营及调拨情况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  <a:p>
              <a:pPr marL="287655" lvl="1" indent="-285750" defTabSz="330200">
                <a:spcAft>
                  <a:spcPct val="20000"/>
                </a:spcAft>
                <a:buClr>
                  <a:srgbClr val="4BACC6"/>
                </a:buClr>
                <a:buSzPct val="100000"/>
                <a:buFont typeface="Wingdings" panose="05000000000000000000" pitchFamily="2" charset="2"/>
                <a:buChar char="Ø"/>
                <a:tabLst>
                  <a:tab pos="8521700" algn="r"/>
                </a:tabLst>
              </a:pPr>
              <a:r>
                <a:rPr lang="zh-CN" altLang="en-US" sz="2800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加盟总部与总部系统之间互相交换数据</a:t>
              </a:r>
              <a:endParaRPr lang="zh-CN" altLang="en-US" sz="28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32" name="Freeform 5"/>
            <p:cNvSpPr>
              <a:spLocks noChangeAspect="1"/>
            </p:cNvSpPr>
            <p:nvPr/>
          </p:nvSpPr>
          <p:spPr bwMode="auto">
            <a:xfrm>
              <a:off x="3867" y="2890"/>
              <a:ext cx="11639" cy="4031"/>
            </a:xfrm>
            <a:custGeom>
              <a:avLst/>
              <a:gdLst>
                <a:gd name="T0" fmla="*/ 2147483647 w 4538"/>
                <a:gd name="T1" fmla="*/ 0 h 1080"/>
                <a:gd name="T2" fmla="*/ 0 w 4538"/>
                <a:gd name="T3" fmla="*/ 0 h 1080"/>
                <a:gd name="T4" fmla="*/ 2147483647 w 4538"/>
                <a:gd name="T5" fmla="*/ 2147483647 h 1080"/>
                <a:gd name="T6" fmla="*/ 0 w 4538"/>
                <a:gd name="T7" fmla="*/ 2147483647 h 1080"/>
                <a:gd name="T8" fmla="*/ 2147483647 w 4538"/>
                <a:gd name="T9" fmla="*/ 2147483647 h 1080"/>
                <a:gd name="T10" fmla="*/ 2147483647 w 4538"/>
                <a:gd name="T11" fmla="*/ 0 h 10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38"/>
                <a:gd name="T19" fmla="*/ 0 h 1080"/>
                <a:gd name="T20" fmla="*/ 4538 w 4538"/>
                <a:gd name="T21" fmla="*/ 1080 h 10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38" h="1080">
                  <a:moveTo>
                    <a:pt x="4538" y="0"/>
                  </a:moveTo>
                  <a:lnTo>
                    <a:pt x="0" y="0"/>
                  </a:lnTo>
                  <a:lnTo>
                    <a:pt x="105" y="541"/>
                  </a:lnTo>
                  <a:lnTo>
                    <a:pt x="0" y="1080"/>
                  </a:lnTo>
                  <a:lnTo>
                    <a:pt x="4538" y="1080"/>
                  </a:lnTo>
                  <a:lnTo>
                    <a:pt x="4538" y="0"/>
                  </a:lnTo>
                </a:path>
              </a:pathLst>
            </a:custGeom>
            <a:noFill/>
            <a:ln w="6350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endParaRPr lang="zh-CN" altLang="en-US" strike="noStrike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000">
              <a:srgbClr val="00B050"/>
            </a:gs>
            <a:gs pos="0">
              <a:srgbClr val="D7D9E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3" name="图片 32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0160" y="-33655"/>
            <a:ext cx="16476345" cy="1027176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B6E38"/>
              </a:gs>
            </a:gsLst>
            <a:lin ang="18900000" scaled="0"/>
          </a:gradFill>
        </p:spPr>
      </p:pic>
      <p:sp>
        <p:nvSpPr>
          <p:cNvPr id="17" name="任意多边形 16"/>
          <p:cNvSpPr/>
          <p:nvPr/>
        </p:nvSpPr>
        <p:spPr>
          <a:xfrm>
            <a:off x="-82550" y="-10541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sp>
        <p:nvSpPr>
          <p:cNvPr id="40" name="平行四边形 39"/>
          <p:cNvSpPr/>
          <p:nvPr/>
        </p:nvSpPr>
        <p:spPr>
          <a:xfrm>
            <a:off x="6403340" y="4103370"/>
            <a:ext cx="8737600" cy="1116330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16115" y="4119880"/>
            <a:ext cx="7437755" cy="1070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思迅公司介绍</a:t>
            </a:r>
            <a:endParaRPr lang="zh-CN" altLang="en-US" sz="60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63715" y="1595120"/>
            <a:ext cx="409702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1</a:t>
            </a:r>
            <a:endParaRPr lang="en-US" altLang="zh-CN" sz="160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8" name="图片 7" descr="客至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00" y="254000"/>
            <a:ext cx="3657600" cy="608965"/>
          </a:xfrm>
          <a:prstGeom prst="rect">
            <a:avLst/>
          </a:prstGeom>
        </p:spPr>
      </p:pic>
      <p:pic>
        <p:nvPicPr>
          <p:cNvPr id="10" name="图片 9" descr="sixun-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0" y="254000"/>
            <a:ext cx="36576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紧密型加盟的特点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14" name="TextBox 232"/>
          <p:cNvSpPr txBox="1"/>
          <p:nvPr/>
        </p:nvSpPr>
        <p:spPr bwMode="auto">
          <a:xfrm>
            <a:off x="8807285" y="3350689"/>
            <a:ext cx="2913380" cy="74358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300" dirty="0" smtClean="0">
                <a:solidFill>
                  <a:srgbClr val="284848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  <a:cs typeface="Arial" panose="020B0604020202020204" pitchFamily="34" charset="0"/>
              </a:rPr>
              <a:t>紧密型加盟</a:t>
            </a:r>
            <a:endParaRPr lang="zh-CN" altLang="en-US" sz="4000" b="1" spc="300" dirty="0" smtClean="0">
              <a:solidFill>
                <a:srgbClr val="284848"/>
              </a:solidFill>
              <a:latin typeface="方正魏碑简体" panose="03000509000000000000" pitchFamily="65" charset="-122"/>
              <a:ea typeface="方正魏碑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8808085" y="4321175"/>
            <a:ext cx="6961505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800" dirty="0">
                <a:latin typeface="方正魏碑简体" panose="03000509000000000000" pitchFamily="65" charset="-122"/>
                <a:ea typeface="方正魏碑简体" panose="03000509000000000000" pitchFamily="65" charset="-122"/>
                <a:sym typeface="+mn-ea"/>
              </a:rPr>
              <a:t>严格复制总部所规定的经营模式，包括布局、生产标准、销售、进货、组织机构、服务、培训等</a:t>
            </a:r>
            <a:r>
              <a:rPr lang="zh-CN" altLang="en-US" sz="2800" dirty="0" smtClean="0">
                <a:latin typeface="方正魏碑简体" panose="03000509000000000000" pitchFamily="65" charset="-122"/>
                <a:ea typeface="方正魏碑简体" panose="03000509000000000000" pitchFamily="65" charset="-122"/>
                <a:sym typeface="+mn-ea"/>
              </a:rPr>
              <a:t>。</a:t>
            </a:r>
            <a:endParaRPr lang="en-US" altLang="zh-CN" sz="2800" dirty="0" smtClean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dirty="0" smtClean="0">
                <a:latin typeface="方正魏碑简体" panose="03000509000000000000" pitchFamily="65" charset="-122"/>
                <a:ea typeface="方正魏碑简体" panose="03000509000000000000" pitchFamily="65" charset="-122"/>
                <a:sym typeface="+mn-ea"/>
              </a:rPr>
              <a:t>加</a:t>
            </a:r>
            <a:r>
              <a:rPr lang="zh-CN" altLang="en-US" sz="2800" dirty="0">
                <a:latin typeface="方正魏碑简体" panose="03000509000000000000" pitchFamily="65" charset="-122"/>
                <a:ea typeface="方正魏碑简体" panose="03000509000000000000" pitchFamily="65" charset="-122"/>
                <a:sym typeface="+mn-ea"/>
              </a:rPr>
              <a:t>盟商只需缴纳一定比例的管理费用和首期加盟费，就可以享受到一切总部成功的资源，总部完美复制以保证加盟商的利润。</a:t>
            </a:r>
            <a:endParaRPr lang="zh-CN" altLang="en-US" sz="2800" dirty="0" smtClean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08685" y="5038725"/>
            <a:ext cx="1907540" cy="1647190"/>
            <a:chOff x="1431" y="7935"/>
            <a:chExt cx="3004" cy="2594"/>
          </a:xfrm>
          <a:solidFill>
            <a:srgbClr val="00B050"/>
          </a:solidFill>
        </p:grpSpPr>
        <p:sp>
          <p:nvSpPr>
            <p:cNvPr id="10" name="Freeform 196"/>
            <p:cNvSpPr/>
            <p:nvPr/>
          </p:nvSpPr>
          <p:spPr bwMode="auto">
            <a:xfrm>
              <a:off x="1431" y="7935"/>
              <a:ext cx="3004" cy="2594"/>
            </a:xfrm>
            <a:custGeom>
              <a:avLst/>
              <a:gdLst>
                <a:gd name="T0" fmla="*/ 156 w 623"/>
                <a:gd name="T1" fmla="*/ 538 h 538"/>
                <a:gd name="T2" fmla="*/ 0 w 623"/>
                <a:gd name="T3" fmla="*/ 272 h 538"/>
                <a:gd name="T4" fmla="*/ 156 w 623"/>
                <a:gd name="T5" fmla="*/ 0 h 538"/>
                <a:gd name="T6" fmla="*/ 467 w 623"/>
                <a:gd name="T7" fmla="*/ 0 h 538"/>
                <a:gd name="T8" fmla="*/ 623 w 623"/>
                <a:gd name="T9" fmla="*/ 272 h 538"/>
                <a:gd name="T10" fmla="*/ 467 w 623"/>
                <a:gd name="T11" fmla="*/ 538 h 538"/>
                <a:gd name="T12" fmla="*/ 156 w 623"/>
                <a:gd name="T13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538">
                  <a:moveTo>
                    <a:pt x="156" y="538"/>
                  </a:moveTo>
                  <a:lnTo>
                    <a:pt x="0" y="272"/>
                  </a:lnTo>
                  <a:lnTo>
                    <a:pt x="156" y="0"/>
                  </a:lnTo>
                  <a:lnTo>
                    <a:pt x="467" y="0"/>
                  </a:lnTo>
                  <a:lnTo>
                    <a:pt x="623" y="272"/>
                  </a:lnTo>
                  <a:lnTo>
                    <a:pt x="467" y="538"/>
                  </a:lnTo>
                  <a:lnTo>
                    <a:pt x="156" y="5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endParaRPr lang="zh-CN" altLang="en-US" sz="2135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594" y="8809"/>
              <a:ext cx="2677" cy="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665" dirty="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统一会员</a:t>
              </a:r>
              <a:endPara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971800" y="3413125"/>
            <a:ext cx="2519680" cy="2161540"/>
            <a:chOff x="4680" y="5375"/>
            <a:chExt cx="3968" cy="3404"/>
          </a:xfrm>
        </p:grpSpPr>
        <p:sp>
          <p:nvSpPr>
            <p:cNvPr id="11" name="Freeform 197"/>
            <p:cNvSpPr/>
            <p:nvPr/>
          </p:nvSpPr>
          <p:spPr bwMode="auto">
            <a:xfrm>
              <a:off x="4680" y="5375"/>
              <a:ext cx="3968" cy="3404"/>
            </a:xfrm>
            <a:custGeom>
              <a:avLst/>
              <a:gdLst>
                <a:gd name="T0" fmla="*/ 208 w 823"/>
                <a:gd name="T1" fmla="*/ 706 h 706"/>
                <a:gd name="T2" fmla="*/ 0 w 823"/>
                <a:gd name="T3" fmla="*/ 356 h 706"/>
                <a:gd name="T4" fmla="*/ 208 w 823"/>
                <a:gd name="T5" fmla="*/ 0 h 706"/>
                <a:gd name="T6" fmla="*/ 616 w 823"/>
                <a:gd name="T7" fmla="*/ 0 h 706"/>
                <a:gd name="T8" fmla="*/ 823 w 823"/>
                <a:gd name="T9" fmla="*/ 356 h 706"/>
                <a:gd name="T10" fmla="*/ 616 w 823"/>
                <a:gd name="T11" fmla="*/ 706 h 706"/>
                <a:gd name="T12" fmla="*/ 208 w 823"/>
                <a:gd name="T1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3" h="706">
                  <a:moveTo>
                    <a:pt x="208" y="706"/>
                  </a:moveTo>
                  <a:lnTo>
                    <a:pt x="0" y="356"/>
                  </a:lnTo>
                  <a:lnTo>
                    <a:pt x="208" y="0"/>
                  </a:lnTo>
                  <a:lnTo>
                    <a:pt x="616" y="0"/>
                  </a:lnTo>
                  <a:lnTo>
                    <a:pt x="823" y="356"/>
                  </a:lnTo>
                  <a:lnTo>
                    <a:pt x="616" y="706"/>
                  </a:lnTo>
                  <a:lnTo>
                    <a:pt x="208" y="70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/>
            <a:p>
              <a:endParaRPr lang="zh-CN" altLang="en-US" sz="2135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343" y="6656"/>
              <a:ext cx="2677" cy="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665" dirty="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统一管理</a:t>
              </a:r>
              <a:endPara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215890" y="4502785"/>
            <a:ext cx="3134995" cy="2715260"/>
            <a:chOff x="8214" y="7091"/>
            <a:chExt cx="4937" cy="4276"/>
          </a:xfrm>
          <a:solidFill>
            <a:srgbClr val="00B050"/>
          </a:solidFill>
        </p:grpSpPr>
        <p:sp>
          <p:nvSpPr>
            <p:cNvPr id="13" name="Freeform 199"/>
            <p:cNvSpPr/>
            <p:nvPr/>
          </p:nvSpPr>
          <p:spPr bwMode="auto">
            <a:xfrm>
              <a:off x="8214" y="7091"/>
              <a:ext cx="4937" cy="4276"/>
            </a:xfrm>
            <a:custGeom>
              <a:avLst/>
              <a:gdLst>
                <a:gd name="T0" fmla="*/ 252 w 1024"/>
                <a:gd name="T1" fmla="*/ 887 h 887"/>
                <a:gd name="T2" fmla="*/ 0 w 1024"/>
                <a:gd name="T3" fmla="*/ 447 h 887"/>
                <a:gd name="T4" fmla="*/ 252 w 1024"/>
                <a:gd name="T5" fmla="*/ 0 h 887"/>
                <a:gd name="T6" fmla="*/ 764 w 1024"/>
                <a:gd name="T7" fmla="*/ 0 h 887"/>
                <a:gd name="T8" fmla="*/ 1024 w 1024"/>
                <a:gd name="T9" fmla="*/ 447 h 887"/>
                <a:gd name="T10" fmla="*/ 764 w 1024"/>
                <a:gd name="T11" fmla="*/ 887 h 887"/>
                <a:gd name="T12" fmla="*/ 252 w 1024"/>
                <a:gd name="T13" fmla="*/ 887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4" h="887">
                  <a:moveTo>
                    <a:pt x="252" y="887"/>
                  </a:moveTo>
                  <a:lnTo>
                    <a:pt x="0" y="447"/>
                  </a:lnTo>
                  <a:lnTo>
                    <a:pt x="252" y="0"/>
                  </a:lnTo>
                  <a:lnTo>
                    <a:pt x="764" y="0"/>
                  </a:lnTo>
                  <a:lnTo>
                    <a:pt x="1024" y="447"/>
                  </a:lnTo>
                  <a:lnTo>
                    <a:pt x="764" y="887"/>
                  </a:lnTo>
                  <a:lnTo>
                    <a:pt x="252" y="8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endParaRPr lang="zh-CN" altLang="en-US" sz="2135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395" y="8339"/>
              <a:ext cx="2677" cy="21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665" dirty="0"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+mn-ea"/>
                </a:rPr>
                <a:t>严格听从总部规定</a:t>
              </a:r>
              <a:endParaRPr lang="zh-CN" altLang="en-US" sz="2665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endParaRPr>
            </a:p>
            <a:p>
              <a:endPara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085465" y="6231255"/>
            <a:ext cx="2301875" cy="2002155"/>
            <a:chOff x="4839" y="9810"/>
            <a:chExt cx="3625" cy="3153"/>
          </a:xfrm>
          <a:solidFill>
            <a:srgbClr val="00B050"/>
          </a:solidFill>
        </p:grpSpPr>
        <p:sp>
          <p:nvSpPr>
            <p:cNvPr id="12" name="Freeform 198"/>
            <p:cNvSpPr/>
            <p:nvPr/>
          </p:nvSpPr>
          <p:spPr bwMode="auto">
            <a:xfrm>
              <a:off x="4839" y="9810"/>
              <a:ext cx="3625" cy="3153"/>
            </a:xfrm>
            <a:custGeom>
              <a:avLst/>
              <a:gdLst>
                <a:gd name="T0" fmla="*/ 188 w 752"/>
                <a:gd name="T1" fmla="*/ 654 h 654"/>
                <a:gd name="T2" fmla="*/ 0 w 752"/>
                <a:gd name="T3" fmla="*/ 323 h 654"/>
                <a:gd name="T4" fmla="*/ 188 w 752"/>
                <a:gd name="T5" fmla="*/ 0 h 654"/>
                <a:gd name="T6" fmla="*/ 564 w 752"/>
                <a:gd name="T7" fmla="*/ 0 h 654"/>
                <a:gd name="T8" fmla="*/ 752 w 752"/>
                <a:gd name="T9" fmla="*/ 323 h 654"/>
                <a:gd name="T10" fmla="*/ 564 w 752"/>
                <a:gd name="T11" fmla="*/ 654 h 654"/>
                <a:gd name="T12" fmla="*/ 188 w 752"/>
                <a:gd name="T13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2" h="654">
                  <a:moveTo>
                    <a:pt x="188" y="654"/>
                  </a:moveTo>
                  <a:lnTo>
                    <a:pt x="0" y="323"/>
                  </a:lnTo>
                  <a:lnTo>
                    <a:pt x="188" y="0"/>
                  </a:lnTo>
                  <a:lnTo>
                    <a:pt x="564" y="0"/>
                  </a:lnTo>
                  <a:lnTo>
                    <a:pt x="752" y="323"/>
                  </a:lnTo>
                  <a:lnTo>
                    <a:pt x="564" y="654"/>
                  </a:lnTo>
                  <a:lnTo>
                    <a:pt x="188" y="6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endParaRPr lang="zh-CN" altLang="en-US" sz="2135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313" y="10966"/>
              <a:ext cx="2677" cy="83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zh-CN" altLang="en-US" sz="2665" dirty="0">
                  <a:latin typeface="微软雅黑" panose="020B0503020204020204" pitchFamily="2" charset="-122"/>
                  <a:ea typeface="微软雅黑" panose="020B0503020204020204" pitchFamily="2" charset="-122"/>
                  <a:cs typeface="+mn-ea"/>
                  <a:sym typeface="+mn-ea"/>
                </a:rPr>
                <a:t>总部统配</a:t>
              </a:r>
              <a:endParaRPr lang="zh-CN" altLang="en-US" sz="26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孕婴童</a:t>
            </a:r>
            <a:r>
              <a:rPr lang="en-US" altLang="zh-CN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--</a:t>
            </a:r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紧密型加盟特点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7" name="Group 3"/>
          <p:cNvGrpSpPr/>
          <p:nvPr/>
        </p:nvGrpSpPr>
        <p:grpSpPr>
          <a:xfrm>
            <a:off x="4233369" y="2554392"/>
            <a:ext cx="10132621" cy="1070824"/>
            <a:chOff x="0" y="0"/>
            <a:chExt cx="10666" cy="997"/>
          </a:xfrm>
        </p:grpSpPr>
        <p:sp>
          <p:nvSpPr>
            <p:cNvPr id="8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5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fontAlgn="base"/>
              <a:r>
                <a:rPr lang="zh-CN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  <a:endParaRPr lang="zh-CN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r>
                <a:rPr lang="zh-CN" altLang="en-US" sz="2400" dirty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加盟商</a:t>
              </a:r>
              <a:r>
                <a:rPr lang="zh-CN" altLang="zh-CN" sz="2400" dirty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拥有独立的数据服务器，总</a:t>
              </a:r>
              <a:r>
                <a:rPr lang="zh-CN" altLang="zh-CN" sz="2400" dirty="0" smtClean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部</a:t>
              </a:r>
              <a:r>
                <a:rPr lang="zh-CN" altLang="en-US" sz="2400" dirty="0" smtClean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统一</a:t>
              </a:r>
              <a:r>
                <a:rPr lang="zh-CN" altLang="zh-CN" sz="2400" dirty="0" smtClean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管理</a:t>
              </a:r>
              <a:r>
                <a:rPr lang="zh-CN" altLang="en-US" sz="2400" dirty="0" smtClean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商</a:t>
              </a:r>
              <a:r>
                <a:rPr lang="zh-CN" altLang="en-US" sz="2400" dirty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品的</a:t>
              </a:r>
              <a:r>
                <a:rPr lang="zh-CN" altLang="zh-CN" sz="2400" dirty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销售及毛利数据，</a:t>
              </a:r>
              <a:r>
                <a:rPr lang="zh-CN" altLang="en-US" sz="2400" dirty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与总部</a:t>
              </a:r>
              <a:r>
                <a:rPr lang="zh-CN" altLang="zh-CN" sz="2400" dirty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断网依旧处理</a:t>
              </a:r>
              <a:r>
                <a:rPr lang="zh-CN" altLang="en-US" sz="2400" dirty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前</a:t>
              </a:r>
              <a:r>
                <a:rPr lang="zh-CN" altLang="zh-CN" sz="2400" dirty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后台业务</a:t>
              </a:r>
              <a:endParaRPr lang="zh-CN" altLang="zh-CN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122945" y="3697817"/>
            <a:ext cx="704850" cy="34181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3200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紧密型</a:t>
            </a:r>
            <a:r>
              <a:rPr lang="zh-CN" altLang="en-US" sz="3200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加盟店特色</a:t>
            </a:r>
            <a:endParaRPr lang="zh-CN" altLang="en-US" sz="3200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23" name=" 160"/>
          <p:cNvSpPr/>
          <p:nvPr/>
        </p:nvSpPr>
        <p:spPr>
          <a:xfrm>
            <a:off x="2019951" y="5349341"/>
            <a:ext cx="1957111" cy="592551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27" name="Group 3"/>
          <p:cNvGrpSpPr/>
          <p:nvPr/>
        </p:nvGrpSpPr>
        <p:grpSpPr>
          <a:xfrm>
            <a:off x="4233369" y="3815716"/>
            <a:ext cx="10132621" cy="1070610"/>
            <a:chOff x="0" y="0"/>
            <a:chExt cx="10666" cy="997"/>
          </a:xfrm>
        </p:grpSpPr>
        <p:sp>
          <p:nvSpPr>
            <p:cNvPr id="28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5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p>
              <a:pPr algn="ctr" fontAlgn="base"/>
              <a:r>
                <a:rPr lang="en-US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  <a:endParaRPr lang="en-US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r>
                <a:rPr lang="zh-CN" altLang="en-US" sz="240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总</a:t>
              </a:r>
              <a:r>
                <a:rPr lang="zh-CN" altLang="en-US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部统一管理</a:t>
              </a:r>
              <a:r>
                <a:rPr lang="zh-CN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商</a:t>
              </a:r>
              <a:r>
                <a:rPr lang="zh-CN" sz="240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品档案</a:t>
              </a:r>
              <a:r>
                <a:rPr lang="zh-CN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，</a:t>
              </a:r>
              <a:r>
                <a:rPr lang="zh-CN" altLang="en-US" sz="240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加盟</a:t>
              </a:r>
              <a:r>
                <a:rPr lang="zh-CN" altLang="en-US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商向总部要货，总部统一配送</a:t>
              </a:r>
              <a:endParaRPr lang="zh-CN" altLang="zh-CN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3"/>
          <p:cNvGrpSpPr/>
          <p:nvPr/>
        </p:nvGrpSpPr>
        <p:grpSpPr>
          <a:xfrm>
            <a:off x="4233369" y="5076826"/>
            <a:ext cx="10132621" cy="1070610"/>
            <a:chOff x="0" y="0"/>
            <a:chExt cx="10666" cy="997"/>
          </a:xfrm>
        </p:grpSpPr>
        <p:sp>
          <p:nvSpPr>
            <p:cNvPr id="31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5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fontAlgn="base"/>
              <a:r>
                <a:rPr lang="en-US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  <a:endParaRPr lang="en-US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r>
                <a:rPr lang="zh-CN" altLang="en-US" sz="240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总</a:t>
              </a:r>
              <a:r>
                <a:rPr lang="zh-CN" altLang="en-US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部统一与加盟商进行</a:t>
              </a:r>
              <a:r>
                <a:rPr lang="zh-CN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结</a:t>
              </a:r>
              <a:r>
                <a:rPr lang="zh-CN" sz="240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算</a:t>
              </a:r>
              <a:endParaRPr lang="zh-CN" altLang="zh-CN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3"/>
          <p:cNvGrpSpPr/>
          <p:nvPr/>
        </p:nvGrpSpPr>
        <p:grpSpPr>
          <a:xfrm>
            <a:off x="4233369" y="6337936"/>
            <a:ext cx="10132621" cy="1070610"/>
            <a:chOff x="0" y="0"/>
            <a:chExt cx="10666" cy="997"/>
          </a:xfrm>
        </p:grpSpPr>
        <p:sp>
          <p:nvSpPr>
            <p:cNvPr id="34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5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p>
              <a:pPr algn="ctr" fontAlgn="base"/>
              <a:r>
                <a:rPr lang="en-US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lang="en-US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l" fontAlgn="base">
                <a:buClrTx/>
              </a:pPr>
              <a:r>
                <a:rPr lang="zh-CN" sz="240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会</a:t>
              </a:r>
              <a:r>
                <a:rPr lang="zh-CN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员</a:t>
              </a:r>
              <a:r>
                <a:rPr lang="zh-CN" altLang="en-US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、储值总部统一管理</a:t>
              </a:r>
              <a:r>
                <a:rPr lang="zh-CN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，</a:t>
              </a:r>
              <a:r>
                <a:rPr lang="zh-CN" sz="240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积分规</a:t>
              </a:r>
              <a:r>
                <a:rPr lang="zh-CN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则</a:t>
              </a:r>
              <a:r>
                <a:rPr lang="zh-CN" altLang="en-US" sz="2400" smtClean="0">
                  <a:latin typeface="方正魏碑简体" panose="03000509000000000000" pitchFamily="65" charset="-122"/>
                  <a:ea typeface="方正魏碑简体" panose="03000509000000000000" pitchFamily="65" charset="-122"/>
                  <a:cs typeface="+mn-ea"/>
                  <a:sym typeface="Arial" panose="020B0604020202020204" pitchFamily="34" charset="0"/>
                </a:rPr>
                <a:t>由总部统一设置</a:t>
              </a:r>
              <a:endParaRPr lang="zh-CN" altLang="zh-CN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"/>
          <p:cNvGrpSpPr/>
          <p:nvPr/>
        </p:nvGrpSpPr>
        <p:grpSpPr>
          <a:xfrm>
            <a:off x="4233369" y="7599046"/>
            <a:ext cx="10132621" cy="1070610"/>
            <a:chOff x="0" y="0"/>
            <a:chExt cx="10666" cy="997"/>
          </a:xfrm>
        </p:grpSpPr>
        <p:sp>
          <p:nvSpPr>
            <p:cNvPr id="37" name="Rectangle 2"/>
            <p:cNvSpPr/>
            <p:nvPr/>
          </p:nvSpPr>
          <p:spPr>
            <a:xfrm>
              <a:off x="0" y="0"/>
              <a:ext cx="1000" cy="997"/>
            </a:xfrm>
            <a:prstGeom prst="rect">
              <a:avLst/>
            </a:prstGeom>
            <a:solidFill>
              <a:srgbClr val="00B050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fontAlgn="base"/>
              <a:r>
                <a:rPr lang="en-US" altLang="zh-CN" sz="3865" dirty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5</a:t>
              </a:r>
              <a:endParaRPr lang="en-US" altLang="zh-CN" sz="3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Rectangle 3"/>
            <p:cNvSpPr/>
            <p:nvPr/>
          </p:nvSpPr>
          <p:spPr>
            <a:xfrm>
              <a:off x="995" y="2"/>
              <a:ext cx="9671" cy="995"/>
            </a:xfrm>
            <a:prstGeom prst="rect">
              <a:avLst/>
            </a:prstGeom>
            <a:noFill/>
            <a:ln w="9525" cap="flat" cmpd="sng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r>
                <a:rPr lang="zh-CN" altLang="en-US" sz="2400" dirty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总</a:t>
              </a:r>
              <a:r>
                <a:rPr lang="zh-CN" altLang="en-US" sz="2400" dirty="0" smtClean="0">
                  <a:latin typeface="方正魏碑简体" panose="03000509000000000000" pitchFamily="65" charset="-122"/>
                  <a:ea typeface="方正魏碑简体" panose="03000509000000000000" pitchFamily="65" charset="-122"/>
                  <a:sym typeface="Arial" panose="020B0604020202020204" pitchFamily="34" charset="0"/>
                </a:rPr>
                <a:t>部可统一设置促销方案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孕婴童连锁加盟结构图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995680" y="2778125"/>
            <a:ext cx="13728065" cy="5819140"/>
            <a:chOff x="551" y="4375"/>
            <a:chExt cx="21619" cy="9164"/>
          </a:xfrm>
        </p:grpSpPr>
        <p:grpSp>
          <p:nvGrpSpPr>
            <p:cNvPr id="37" name="组合 36"/>
            <p:cNvGrpSpPr/>
            <p:nvPr/>
          </p:nvGrpSpPr>
          <p:grpSpPr>
            <a:xfrm>
              <a:off x="3628" y="4375"/>
              <a:ext cx="18542" cy="9165"/>
              <a:chOff x="8887" y="2695"/>
              <a:chExt cx="9794" cy="5538"/>
            </a:xfrm>
          </p:grpSpPr>
          <p:sp>
            <p:nvSpPr>
              <p:cNvPr id="38" name="矩形 37"/>
              <p:cNvSpPr/>
              <p:nvPr/>
            </p:nvSpPr>
            <p:spPr bwMode="auto">
              <a:xfrm>
                <a:off x="13682" y="3572"/>
                <a:ext cx="1474" cy="907"/>
              </a:xfrm>
              <a:prstGeom prst="rect">
                <a:avLst/>
              </a:prstGeom>
              <a:solidFill>
                <a:srgbClr val="08A0F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ctr" anchorCtr="1" compatLnSpc="1"/>
              <a:p>
                <a:pPr algn="ctr"/>
                <a:r>
                  <a:rPr lang="zh-CN" altLang="en-US">
                    <a:ea typeface="微软雅黑" panose="020B0503020204020204" pitchFamily="2" charset="-122"/>
                  </a:rPr>
                  <a:t>总部</a:t>
                </a:r>
                <a:endParaRPr lang="zh-CN" altLang="en-US">
                  <a:ea typeface="微软雅黑" panose="020B0503020204020204" pitchFamily="2" charset="-122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 bwMode="auto">
              <a:xfrm>
                <a:off x="11054" y="7239"/>
                <a:ext cx="1474" cy="907"/>
              </a:xfrm>
              <a:prstGeom prst="rect">
                <a:avLst/>
              </a:prstGeom>
              <a:solidFill>
                <a:srgbClr val="08A0F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ctr" anchorCtr="1" compatLnSpc="1"/>
              <a:p>
                <a:pPr marL="0" marR="0" indent="0" algn="l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加盟</a:t>
                </a:r>
                <a:r>
                  <a:rPr kumimoji="0" lang="en-US" altLang="zh-CN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1</a:t>
                </a:r>
                <a:r>
                  <a: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店</a:t>
                </a:r>
                <a:endParaRPr kumimoji="0" lang="zh-CN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 bwMode="auto">
              <a:xfrm>
                <a:off x="15609" y="5625"/>
                <a:ext cx="1788" cy="907"/>
              </a:xfrm>
              <a:prstGeom prst="rect">
                <a:avLst/>
              </a:prstGeom>
              <a:solidFill>
                <a:srgbClr val="08A0F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  <a:noAutofit/>
              </a:bodyPr>
              <a:p>
                <a:pPr algn="ctr"/>
                <a:r>
                  <a:rPr lang="zh-CN" altLang="en-US">
                    <a:ea typeface="微软雅黑" panose="020B0503020204020204" pitchFamily="2" charset="-122"/>
                  </a:rPr>
                  <a:t>（东莞区）加盟总部</a:t>
                </a:r>
                <a:endParaRPr lang="zh-CN" altLang="en-US">
                  <a:ea typeface="微软雅黑" panose="020B0503020204020204" pitchFamily="2" charset="-122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 bwMode="auto">
              <a:xfrm>
                <a:off x="11838" y="5625"/>
                <a:ext cx="1844" cy="907"/>
              </a:xfrm>
              <a:prstGeom prst="rect">
                <a:avLst/>
              </a:prstGeom>
              <a:solidFill>
                <a:srgbClr val="08A0F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  <a:noAutofit/>
              </a:bodyPr>
              <a:p>
                <a:pPr algn="ctr"/>
                <a:r>
                  <a:rPr lang="zh-CN" altLang="en-US">
                    <a:ea typeface="微软雅黑" panose="020B0503020204020204" pitchFamily="2" charset="-122"/>
                  </a:rPr>
                  <a:t>（深圳区）加盟总部</a:t>
                </a:r>
                <a:endParaRPr lang="zh-CN" altLang="en-US">
                  <a:ea typeface="微软雅黑" panose="020B0503020204020204" pitchFamily="2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 bwMode="auto">
              <a:xfrm>
                <a:off x="8887" y="7227"/>
                <a:ext cx="1474" cy="907"/>
              </a:xfrm>
              <a:prstGeom prst="rect">
                <a:avLst/>
              </a:prstGeom>
              <a:solidFill>
                <a:srgbClr val="08A0F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ctr" anchorCtr="1" compatLnSpc="1"/>
              <a:p>
                <a:pPr marL="0" marR="0" indent="0" algn="l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自营店</a:t>
                </a:r>
                <a:r>
                  <a:rPr kumimoji="0" lang="en-US" altLang="zh-CN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B</a:t>
                </a:r>
                <a:endParaRPr kumimoji="0" lang="en-US" altLang="zh-CN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 bwMode="auto">
              <a:xfrm>
                <a:off x="13105" y="7263"/>
                <a:ext cx="1474" cy="907"/>
              </a:xfrm>
              <a:prstGeom prst="rect">
                <a:avLst/>
              </a:prstGeom>
              <a:solidFill>
                <a:srgbClr val="08A0F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ctr" anchorCtr="1" compatLnSpc="1"/>
              <a:p>
                <a:pPr marL="0" marR="0" indent="0" algn="l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加盟</a:t>
                </a:r>
                <a:r>
                  <a:rPr kumimoji="0" lang="en-US" altLang="zh-CN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2</a:t>
                </a:r>
                <a:r>
                  <a: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店</a:t>
                </a:r>
                <a:endParaRPr kumimoji="0" lang="zh-CN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15156" y="7310"/>
                <a:ext cx="1474" cy="907"/>
              </a:xfrm>
              <a:prstGeom prst="rect">
                <a:avLst/>
              </a:prstGeom>
              <a:solidFill>
                <a:srgbClr val="08A0F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ctr" anchorCtr="1" compatLnSpc="1"/>
              <a:p>
                <a:pPr marL="0" marR="0" indent="0" algn="l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加盟</a:t>
                </a:r>
                <a:r>
                  <a:rPr kumimoji="0" lang="en-US" altLang="zh-CN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3</a:t>
                </a:r>
                <a:r>
                  <a: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店</a:t>
                </a:r>
                <a:endParaRPr kumimoji="0" lang="zh-CN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7207" y="7326"/>
                <a:ext cx="1474" cy="907"/>
              </a:xfrm>
              <a:prstGeom prst="rect">
                <a:avLst/>
              </a:prstGeom>
              <a:solidFill>
                <a:srgbClr val="08A0F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ctr" anchorCtr="1" compatLnSpc="1"/>
              <a:p>
                <a:pPr marL="0" marR="0" indent="0" algn="l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加盟</a:t>
                </a:r>
                <a:r>
                  <a:rPr kumimoji="0" lang="en-US" altLang="zh-CN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4</a:t>
                </a:r>
                <a:r>
                  <a:rPr kumimoji="0" lang="zh-CN" alt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店</a:t>
                </a:r>
                <a:endParaRPr kumimoji="0" lang="zh-CN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  <p:cxnSp>
            <p:nvCxnSpPr>
              <p:cNvPr id="57" name="直接连接符 56"/>
              <p:cNvCxnSpPr>
                <a:stCxn id="38" idx="2"/>
              </p:cNvCxnSpPr>
              <p:nvPr/>
            </p:nvCxnSpPr>
            <p:spPr bwMode="auto">
              <a:xfrm>
                <a:off x="14306" y="4479"/>
                <a:ext cx="0" cy="5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直接连接符 58"/>
              <p:cNvCxnSpPr/>
              <p:nvPr/>
            </p:nvCxnSpPr>
            <p:spPr bwMode="auto">
              <a:xfrm>
                <a:off x="12620" y="5032"/>
                <a:ext cx="3915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直接连接符 60"/>
              <p:cNvCxnSpPr>
                <a:endCxn id="44" idx="0"/>
              </p:cNvCxnSpPr>
              <p:nvPr/>
            </p:nvCxnSpPr>
            <p:spPr bwMode="auto">
              <a:xfrm flipH="1">
                <a:off x="12647" y="5032"/>
                <a:ext cx="10" cy="59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直接连接符 61"/>
              <p:cNvCxnSpPr/>
              <p:nvPr/>
            </p:nvCxnSpPr>
            <p:spPr bwMode="auto">
              <a:xfrm>
                <a:off x="16513" y="5032"/>
                <a:ext cx="0" cy="59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直接连接符 62"/>
              <p:cNvCxnSpPr>
                <a:stCxn id="44" idx="2"/>
              </p:cNvCxnSpPr>
              <p:nvPr/>
            </p:nvCxnSpPr>
            <p:spPr bwMode="auto">
              <a:xfrm>
                <a:off x="12647" y="6532"/>
                <a:ext cx="10" cy="3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直接连接符 63"/>
              <p:cNvCxnSpPr/>
              <p:nvPr/>
            </p:nvCxnSpPr>
            <p:spPr bwMode="auto">
              <a:xfrm>
                <a:off x="11643" y="6874"/>
                <a:ext cx="219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直接连接符 64"/>
              <p:cNvCxnSpPr/>
              <p:nvPr/>
            </p:nvCxnSpPr>
            <p:spPr bwMode="auto">
              <a:xfrm>
                <a:off x="11643" y="6874"/>
                <a:ext cx="0" cy="45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直接连接符 65"/>
              <p:cNvCxnSpPr>
                <a:endCxn id="47" idx="0"/>
              </p:cNvCxnSpPr>
              <p:nvPr/>
            </p:nvCxnSpPr>
            <p:spPr bwMode="auto">
              <a:xfrm>
                <a:off x="13729" y="6874"/>
                <a:ext cx="0" cy="38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直接连接符 66"/>
              <p:cNvCxnSpPr/>
              <p:nvPr/>
            </p:nvCxnSpPr>
            <p:spPr bwMode="auto">
              <a:xfrm>
                <a:off x="16531" y="6532"/>
                <a:ext cx="0" cy="3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直接连接符 67"/>
              <p:cNvCxnSpPr/>
              <p:nvPr/>
            </p:nvCxnSpPr>
            <p:spPr bwMode="auto">
              <a:xfrm>
                <a:off x="15403" y="6874"/>
                <a:ext cx="219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直接连接符 68"/>
              <p:cNvCxnSpPr/>
              <p:nvPr/>
            </p:nvCxnSpPr>
            <p:spPr bwMode="auto">
              <a:xfrm>
                <a:off x="17602" y="6874"/>
                <a:ext cx="0" cy="43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直接连接符 69"/>
              <p:cNvCxnSpPr/>
              <p:nvPr/>
            </p:nvCxnSpPr>
            <p:spPr bwMode="auto">
              <a:xfrm>
                <a:off x="15403" y="6874"/>
                <a:ext cx="0" cy="45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直接连接符 70"/>
              <p:cNvCxnSpPr>
                <a:stCxn id="45" idx="0"/>
              </p:cNvCxnSpPr>
              <p:nvPr/>
            </p:nvCxnSpPr>
            <p:spPr bwMode="auto">
              <a:xfrm flipV="1">
                <a:off x="9624" y="4020"/>
                <a:ext cx="0" cy="320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直接连接符 71"/>
              <p:cNvCxnSpPr>
                <a:endCxn id="38" idx="1"/>
              </p:cNvCxnSpPr>
              <p:nvPr/>
            </p:nvCxnSpPr>
            <p:spPr bwMode="auto">
              <a:xfrm>
                <a:off x="9631" y="4021"/>
                <a:ext cx="4043" cy="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3" name="圆角矩形 72"/>
              <p:cNvSpPr/>
              <p:nvPr/>
            </p:nvSpPr>
            <p:spPr bwMode="auto">
              <a:xfrm>
                <a:off x="12457" y="2695"/>
                <a:ext cx="3604" cy="68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8A0F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p>
                <a:pPr marL="0" marR="0" algn="ctr" defTabSz="914400" rtl="0" eaLnBrk="1" fontAlgn="base" latinLnBrk="0" hangingPunct="1">
                  <a:buClrTx/>
                  <a:buSzTx/>
                  <a:buFont typeface="Arial" panose="020B0604020202020204" pitchFamily="34" charset="0"/>
                  <a:buNone/>
                </a:pPr>
                <a:r>
                  <a:rPr kumimoji="0" lang="zh-CN" altLang="en-US" sz="3200" b="1" i="0" u="none" strike="noStrike" cap="none" normalizeH="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2" charset="-122"/>
                    <a:cs typeface="+mn-ea"/>
                  </a:rPr>
                  <a:t>孕婴童</a:t>
                </a:r>
                <a:r>
                  <a:rPr lang="zh-CN" altLang="en-US" sz="3200" b="1">
                    <a:ea typeface="微软雅黑" panose="020B0503020204020204" pitchFamily="2" charset="-122"/>
                    <a:cs typeface="+mn-ea"/>
                  </a:rPr>
                  <a:t>专业版2017</a:t>
                </a:r>
                <a:endParaRPr kumimoji="0" lang="zh-CN" altLang="en-US" sz="3200" b="1" i="0" u="none" strike="noStrike" cap="none" normalizeH="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2" charset="-122"/>
                  <a:cs typeface="+mn-ea"/>
                </a:endParaRPr>
              </a:p>
            </p:txBody>
          </p:sp>
        </p:grpSp>
        <p:cxnSp>
          <p:nvCxnSpPr>
            <p:cNvPr id="77" name="直接连接符 76"/>
            <p:cNvCxnSpPr/>
            <p:nvPr/>
          </p:nvCxnSpPr>
          <p:spPr bwMode="auto">
            <a:xfrm flipV="1">
              <a:off x="2025" y="6638"/>
              <a:ext cx="3061" cy="53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8A0F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矩形 77"/>
            <p:cNvSpPr/>
            <p:nvPr/>
          </p:nvSpPr>
          <p:spPr bwMode="auto">
            <a:xfrm>
              <a:off x="551" y="11849"/>
              <a:ext cx="2791" cy="1501"/>
            </a:xfrm>
            <a:prstGeom prst="rect">
              <a:avLst/>
            </a:prstGeom>
            <a:solidFill>
              <a:srgbClr val="08A0F1"/>
            </a:solidFill>
            <a:ln w="9525" cap="flat" cmpd="sng" algn="ctr">
              <a:solidFill>
                <a:srgbClr val="08A0F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ctr" anchorCtr="1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kumimoji="0" lang="zh-CN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2" charset="-122"/>
                  <a:ea typeface="微软雅黑" panose="020B0503020204020204" pitchFamily="2" charset="-122"/>
                </a:rPr>
                <a:t>自营店</a:t>
              </a:r>
              <a:r>
                <a:rPr kumimoji="0" lang="en-US" altLang="zh-CN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微软雅黑" panose="020B0503020204020204" pitchFamily="2" charset="-122"/>
                  <a:ea typeface="微软雅黑" panose="020B0503020204020204" pitchFamily="2" charset="-122"/>
                </a:rPr>
                <a:t>A</a:t>
              </a:r>
              <a:endParaRPr kumimoji="0" lang="en-US" altLang="zh-CN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84" name="文本框 83"/>
          <p:cNvSpPr txBox="1"/>
          <p:nvPr/>
        </p:nvSpPr>
        <p:spPr>
          <a:xfrm>
            <a:off x="3517900" y="3710940"/>
            <a:ext cx="919480" cy="533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实时</a:t>
            </a:r>
            <a:endParaRPr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8917940" y="5295265"/>
            <a:ext cx="919480" cy="533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传输</a:t>
            </a:r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7045960" y="6878955"/>
            <a:ext cx="919480" cy="533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实时</a:t>
            </a:r>
            <a:endParaRPr lang="zh-CN" altLang="en-US"/>
          </a:p>
        </p:txBody>
      </p:sp>
      <p:sp>
        <p:nvSpPr>
          <p:cNvPr id="90" name="文本框 89"/>
          <p:cNvSpPr txBox="1"/>
          <p:nvPr/>
        </p:nvSpPr>
        <p:spPr>
          <a:xfrm>
            <a:off x="11726545" y="6879590"/>
            <a:ext cx="919480" cy="533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实时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3" name="图片 32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-33655"/>
            <a:ext cx="16476345" cy="1027176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B6E38"/>
              </a:gs>
            </a:gsLst>
            <a:lin ang="18900000" scaled="0"/>
          </a:gradFill>
        </p:spPr>
      </p:pic>
      <p:sp>
        <p:nvSpPr>
          <p:cNvPr id="17" name="任意多边形 16"/>
          <p:cNvSpPr/>
          <p:nvPr/>
        </p:nvSpPr>
        <p:spPr>
          <a:xfrm>
            <a:off x="-82550" y="-10541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sp>
        <p:nvSpPr>
          <p:cNvPr id="40" name="平行四边形 39"/>
          <p:cNvSpPr/>
          <p:nvPr/>
        </p:nvSpPr>
        <p:spPr>
          <a:xfrm>
            <a:off x="6403340" y="4103370"/>
            <a:ext cx="8737600" cy="1116330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16115" y="4119880"/>
            <a:ext cx="7437755" cy="1070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思迅孕婴童解决方案</a:t>
            </a:r>
            <a:endParaRPr lang="zh-CN" altLang="en-US" sz="60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63715" y="1595120"/>
            <a:ext cx="4097020" cy="270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4</a:t>
            </a:r>
            <a:endParaRPr lang="en-US" altLang="zh-CN" sz="1600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pic>
        <p:nvPicPr>
          <p:cNvPr id="8" name="图片 7" descr="客至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00" y="254000"/>
            <a:ext cx="3657600" cy="608965"/>
          </a:xfrm>
          <a:prstGeom prst="rect">
            <a:avLst/>
          </a:prstGeom>
        </p:spPr>
      </p:pic>
      <p:pic>
        <p:nvPicPr>
          <p:cNvPr id="10" name="图片 9" descr="sixun-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0" y="254000"/>
            <a:ext cx="36576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490" y="568960"/>
            <a:ext cx="9446895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sixun母婴行业信息化系统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15364" name="Text Box 6"/>
          <p:cNvSpPr txBox="1"/>
          <p:nvPr/>
        </p:nvSpPr>
        <p:spPr>
          <a:xfrm>
            <a:off x="898872" y="2028257"/>
            <a:ext cx="12976865" cy="6599555"/>
          </a:xfrm>
          <a:prstGeom prst="rect">
            <a:avLst/>
          </a:prstGeom>
          <a:noFill/>
          <a:ln w="9525">
            <a:noFill/>
          </a:ln>
        </p:spPr>
        <p:txBody>
          <a:bodyPr wrap="square" lIns="81146" tIns="42287" rIns="81146" bIns="42287" anchor="t">
            <a:spAutoFit/>
          </a:bodyPr>
          <a:p>
            <a:pPr algn="just">
              <a:lnSpc>
                <a:spcPts val="36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基础技术架构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r>
              <a:rPr lang="zh-CN" altLang="en-US" sz="216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全新实时架构；数据大集中管理；总部门店实时数据交互</a:t>
            </a:r>
            <a:endParaRPr lang="zh-CN" altLang="en-US" sz="216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r>
              <a:rPr lang="zh-CN" altLang="en-US" sz="216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门店自动检测自动升级；门店支持断网销售。</a:t>
            </a:r>
            <a:endParaRPr lang="zh-CN" altLang="en-US" sz="216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endParaRPr lang="zh-CN" altLang="en-US" sz="216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endParaRPr lang="zh-CN" altLang="en-US" sz="216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智慧母婴   突破传统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r>
              <a:rPr lang="en-US" altLang="zh-CN" sz="216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“</a:t>
            </a:r>
            <a:r>
              <a:rPr lang="zh-CN" sz="216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智慧型”母婴门店运营管理专家聚焦于母婴行业发展新特性、满足多场景多业态需求实现智能体验式服务和全流程数字化运营助力新型门店转型和经营利润提升</a:t>
            </a:r>
            <a:r>
              <a:rPr lang="zh-CN" altLang="en-US" sz="216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。</a:t>
            </a:r>
            <a:endParaRPr lang="zh-CN" altLang="en-US" sz="216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endParaRPr lang="zh-CN" altLang="en-US" sz="216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endParaRPr lang="zh-CN" altLang="en-US" sz="216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适用行业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r>
              <a:rPr lang="zh-CN" altLang="en-US" sz="251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中小型孕婴童行业专业店/专卖店</a:t>
            </a:r>
            <a:endParaRPr lang="zh-CN" altLang="en-US" sz="2515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895" y="1812925"/>
            <a:ext cx="7252335" cy="3867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895" y="5882005"/>
            <a:ext cx="7252335" cy="3867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50605" y="3026410"/>
            <a:ext cx="995680" cy="5791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/>
              <a:t>总部</a:t>
            </a:r>
            <a:endParaRPr lang="zh-CN" altLang="en-US" sz="3200" b="1"/>
          </a:p>
        </p:txBody>
      </p:sp>
      <p:sp>
        <p:nvSpPr>
          <p:cNvPr id="9" name="文本框 8"/>
          <p:cNvSpPr txBox="1"/>
          <p:nvPr/>
        </p:nvSpPr>
        <p:spPr>
          <a:xfrm>
            <a:off x="8650605" y="7019925"/>
            <a:ext cx="995680" cy="5791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/>
              <a:t>门店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产品定位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" name="内容占位符 4"/>
          <p:cNvSpPr>
            <a:spLocks noGrp="1"/>
          </p:cNvSpPr>
          <p:nvPr/>
        </p:nvSpPr>
        <p:spPr>
          <a:xfrm>
            <a:off x="275254" y="2100209"/>
            <a:ext cx="10818287" cy="549040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tx1"/>
                </a:solidFill>
              </a:rPr>
              <a:t>   </a:t>
            </a:r>
            <a:r>
              <a:rPr lang="zh-CN" altLang="en-US" sz="5330" b="1" dirty="0">
                <a:solidFill>
                  <a:schemeClr val="tx1"/>
                </a:solidFill>
              </a:rPr>
              <a:t>孕婴童专业版</a:t>
            </a:r>
            <a:endParaRPr lang="zh-CN" altLang="en-US" sz="5330" b="1" dirty="0">
              <a:solidFill>
                <a:schemeClr val="tx1"/>
              </a:solidFill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olidFill>
                  <a:schemeClr val="tx1"/>
                </a:solidFill>
              </a:rPr>
              <a:t>以加盟店形式管理而定制开发</a:t>
            </a:r>
            <a:endParaRPr lang="zh-CN" altLang="en-US" sz="3200" dirty="0">
              <a:solidFill>
                <a:schemeClr val="tx1"/>
              </a:solidFill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olidFill>
                  <a:schemeClr val="tx1"/>
                </a:solidFill>
              </a:rPr>
              <a:t>适用于大型、中高端的母婴客户</a:t>
            </a:r>
            <a:endParaRPr lang="zh-CN" altLang="en-US" sz="3200" dirty="0">
              <a:solidFill>
                <a:schemeClr val="tx1"/>
              </a:solidFill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olidFill>
                  <a:schemeClr val="tx1"/>
                </a:solidFill>
              </a:rPr>
              <a:t>在孕婴童</a:t>
            </a:r>
            <a:r>
              <a:rPr lang="en-US" altLang="zh-CN" sz="3200" dirty="0">
                <a:solidFill>
                  <a:schemeClr val="tx1"/>
                </a:solidFill>
              </a:rPr>
              <a:t>3</a:t>
            </a:r>
            <a:r>
              <a:rPr lang="zh-CN" altLang="en-US" sz="3200" dirty="0">
                <a:solidFill>
                  <a:schemeClr val="tx1"/>
                </a:solidFill>
              </a:rPr>
              <a:t>的基础下再增加功能</a:t>
            </a:r>
            <a:endParaRPr lang="zh-CN" altLang="en-US" sz="3200" dirty="0">
              <a:solidFill>
                <a:schemeClr val="tx1"/>
              </a:solidFill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olidFill>
                  <a:schemeClr val="tx1"/>
                </a:solidFill>
              </a:rPr>
              <a:t>面向区域乃至全国性代表企业客户</a:t>
            </a:r>
            <a:endParaRPr lang="zh-CN" altLang="en-US" sz="3200" dirty="0">
              <a:solidFill>
                <a:schemeClr val="tx1"/>
              </a:solidFill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olidFill>
                  <a:schemeClr val="tx1"/>
                </a:solidFill>
                <a:sym typeface="+mn-ea"/>
              </a:rPr>
              <a:t>加盟总部（独立安装、开发、升级）</a:t>
            </a:r>
            <a:endParaRPr lang="zh-CN" altLang="en-US" sz="3200" dirty="0">
              <a:solidFill>
                <a:schemeClr val="tx1"/>
              </a:solidFill>
              <a:sym typeface="+mn-ea"/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olidFill>
                  <a:schemeClr val="tx1"/>
                </a:solidFill>
                <a:sym typeface="+mn-ea"/>
              </a:rPr>
              <a:t>项目型产品、全程一对一服务；</a:t>
            </a:r>
            <a:endParaRPr lang="zh-CN" altLang="en-US" sz="3200" dirty="0">
              <a:solidFill>
                <a:schemeClr val="tx1"/>
              </a:solidFill>
              <a:sym typeface="+mn-ea"/>
            </a:endParaRPr>
          </a:p>
          <a:p>
            <a:pPr marL="457200" lvl="1" indent="0">
              <a:lnSpc>
                <a:spcPct val="170000"/>
              </a:lnSpc>
              <a:spcAft>
                <a:spcPts val="0"/>
              </a:spcAft>
              <a:buFont typeface="+mj-lt"/>
              <a:buNone/>
            </a:pPr>
            <a:endParaRPr lang="zh-CN" altLang="en-US" sz="32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605" y="5989320"/>
            <a:ext cx="7455535" cy="40176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605" y="1707515"/>
            <a:ext cx="7455535" cy="4017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490" y="568960"/>
            <a:ext cx="14101445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思迅为客户打造基于云端的一体化解决方案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23" name="图片 22" descr="新建位图图像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5" y="1409065"/>
            <a:ext cx="16261715" cy="872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孕婴童专业版软件结构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10540" y="1814195"/>
            <a:ext cx="14858282" cy="7227851"/>
            <a:chOff x="1546" y="4133"/>
            <a:chExt cx="16169" cy="5909"/>
          </a:xfrm>
        </p:grpSpPr>
        <p:sp>
          <p:nvSpPr>
            <p:cNvPr id="66" name="object 11"/>
            <p:cNvSpPr/>
            <p:nvPr/>
          </p:nvSpPr>
          <p:spPr>
            <a:xfrm>
              <a:off x="1546" y="5257"/>
              <a:ext cx="747" cy="4594"/>
            </a:xfrm>
            <a:custGeom>
              <a:avLst/>
              <a:gdLst/>
              <a:ahLst/>
              <a:cxnLst/>
              <a:rect l="l" t="t" r="r" b="b"/>
              <a:pathLst>
                <a:path w="474344" h="2917190">
                  <a:moveTo>
                    <a:pt x="0" y="0"/>
                  </a:moveTo>
                  <a:lnTo>
                    <a:pt x="473963" y="0"/>
                  </a:lnTo>
                  <a:lnTo>
                    <a:pt x="473963" y="2916936"/>
                  </a:lnTo>
                  <a:lnTo>
                    <a:pt x="0" y="29169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7" name="object 12"/>
            <p:cNvSpPr/>
            <p:nvPr/>
          </p:nvSpPr>
          <p:spPr>
            <a:xfrm>
              <a:off x="3430" y="4138"/>
              <a:ext cx="2535" cy="466"/>
            </a:xfrm>
            <a:custGeom>
              <a:avLst/>
              <a:gdLst/>
              <a:ahLst/>
              <a:cxnLst/>
              <a:rect l="l" t="t" r="r" b="b"/>
              <a:pathLst>
                <a:path w="1609725" h="295910">
                  <a:moveTo>
                    <a:pt x="0" y="0"/>
                  </a:moveTo>
                  <a:lnTo>
                    <a:pt x="1609344" y="0"/>
                  </a:lnTo>
                  <a:lnTo>
                    <a:pt x="1609344" y="295656"/>
                  </a:lnTo>
                  <a:lnTo>
                    <a:pt x="0" y="2956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DFF"/>
            </a:solid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8" name="object 13"/>
            <p:cNvSpPr txBox="1"/>
            <p:nvPr/>
          </p:nvSpPr>
          <p:spPr>
            <a:xfrm>
              <a:off x="4014" y="4211"/>
              <a:ext cx="1631" cy="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p>
              <a:pPr marL="12700"/>
              <a:r>
                <a:rPr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企业应用</a:t>
              </a:r>
              <a:endParaRPr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69" name="object 23"/>
            <p:cNvSpPr txBox="1"/>
            <p:nvPr/>
          </p:nvSpPr>
          <p:spPr>
            <a:xfrm>
              <a:off x="3408" y="5062"/>
              <a:ext cx="2549" cy="442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0" tIns="98425" rIns="0" bIns="0" rtlCol="0">
              <a:spAutoFit/>
            </a:bodyPr>
            <a:p>
              <a:pPr marL="503555">
                <a:spcBef>
                  <a:spcPts val="775"/>
                </a:spcBef>
              </a:pPr>
              <a:r>
                <a:rPr spc="-5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POS系统</a:t>
              </a:r>
              <a:endParaRPr spc="-5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</a:endParaRPr>
            </a:p>
          </p:txBody>
        </p:sp>
        <p:sp>
          <p:nvSpPr>
            <p:cNvPr id="70" name="object 24"/>
            <p:cNvSpPr txBox="1"/>
            <p:nvPr/>
          </p:nvSpPr>
          <p:spPr>
            <a:xfrm>
              <a:off x="3408" y="5783"/>
              <a:ext cx="2549" cy="441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0" tIns="97155" rIns="0" bIns="0" rtlCol="0">
              <a:spAutoFit/>
            </a:bodyPr>
            <a:p>
              <a:pPr marL="504190">
                <a:spcBef>
                  <a:spcPts val="765"/>
                </a:spcBef>
              </a:pPr>
              <a:r>
                <a:rPr lang="zh-CN" dirty="0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结算</a:t>
              </a:r>
              <a:r>
                <a:rPr dirty="0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系统</a:t>
              </a:r>
              <a:endParaRPr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</a:endParaRPr>
            </a:p>
          </p:txBody>
        </p:sp>
        <p:sp>
          <p:nvSpPr>
            <p:cNvPr id="71" name="object 25"/>
            <p:cNvSpPr txBox="1"/>
            <p:nvPr/>
          </p:nvSpPr>
          <p:spPr>
            <a:xfrm>
              <a:off x="3401" y="6415"/>
              <a:ext cx="2549" cy="803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0" tIns="98425" rIns="0" bIns="0" rtlCol="0">
              <a:spAutoFit/>
            </a:bodyPr>
            <a:p>
              <a:pPr marL="504190" algn="l">
                <a:spcBef>
                  <a:spcPts val="775"/>
                </a:spcBef>
              </a:pPr>
              <a:r>
                <a:rPr 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会员</a:t>
              </a:r>
              <a:r>
                <a:rPr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系统</a:t>
              </a:r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会员营销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</a:endParaRPr>
            </a:p>
          </p:txBody>
        </p:sp>
        <p:sp>
          <p:nvSpPr>
            <p:cNvPr id="72" name="object 26"/>
            <p:cNvSpPr txBox="1"/>
            <p:nvPr/>
          </p:nvSpPr>
          <p:spPr>
            <a:xfrm>
              <a:off x="3401" y="7567"/>
              <a:ext cx="2549" cy="440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0" tIns="96520" rIns="0" bIns="0" rtlCol="0">
              <a:spAutoFit/>
            </a:bodyPr>
            <a:p>
              <a:pPr marL="427990" algn="l">
                <a:spcBef>
                  <a:spcPts val="760"/>
                </a:spcBef>
              </a:pPr>
              <a:r>
                <a:rPr 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运营</a:t>
              </a:r>
              <a:r>
                <a:rPr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系统</a:t>
              </a:r>
              <a:endParaRPr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</a:endParaRPr>
            </a:p>
          </p:txBody>
        </p:sp>
        <p:sp>
          <p:nvSpPr>
            <p:cNvPr id="73" name="object 27"/>
            <p:cNvSpPr txBox="1"/>
            <p:nvPr/>
          </p:nvSpPr>
          <p:spPr>
            <a:xfrm>
              <a:off x="3401" y="8275"/>
              <a:ext cx="2549" cy="441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0" tIns="97790" rIns="0" bIns="0" rtlCol="0">
              <a:spAutoFit/>
            </a:bodyPr>
            <a:p>
              <a:pPr marL="427990" algn="l">
                <a:spcBef>
                  <a:spcPts val="760"/>
                </a:spcBef>
              </a:pPr>
              <a:r>
                <a:rPr dirty="0"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  <a:sym typeface="+mn-ea"/>
                </a:rPr>
                <a:t>供应链系统</a:t>
              </a:r>
              <a:endParaRPr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</a:endParaRPr>
            </a:p>
          </p:txBody>
        </p:sp>
        <p:sp>
          <p:nvSpPr>
            <p:cNvPr id="74" name="object 28"/>
            <p:cNvSpPr/>
            <p:nvPr/>
          </p:nvSpPr>
          <p:spPr>
            <a:xfrm>
              <a:off x="12689" y="4133"/>
              <a:ext cx="2547" cy="471"/>
            </a:xfrm>
            <a:custGeom>
              <a:avLst/>
              <a:gdLst/>
              <a:ahLst/>
              <a:cxnLst/>
              <a:rect l="l" t="t" r="r" b="b"/>
              <a:pathLst>
                <a:path w="1617345" h="299085">
                  <a:moveTo>
                    <a:pt x="0" y="0"/>
                  </a:moveTo>
                  <a:lnTo>
                    <a:pt x="1616963" y="0"/>
                  </a:lnTo>
                  <a:lnTo>
                    <a:pt x="1616963" y="298704"/>
                  </a:lnTo>
                  <a:lnTo>
                    <a:pt x="0" y="2987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CDFF"/>
            </a:solid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" name="object 30"/>
            <p:cNvSpPr/>
            <p:nvPr/>
          </p:nvSpPr>
          <p:spPr>
            <a:xfrm>
              <a:off x="2317" y="5344"/>
              <a:ext cx="1071" cy="120"/>
            </a:xfrm>
            <a:custGeom>
              <a:avLst/>
              <a:gdLst/>
              <a:ahLst/>
              <a:cxnLst/>
              <a:rect l="l" t="t" r="r" b="b"/>
              <a:pathLst>
                <a:path w="680085" h="76200">
                  <a:moveTo>
                    <a:pt x="76200" y="76200"/>
                  </a:moveTo>
                  <a:lnTo>
                    <a:pt x="0" y="38100"/>
                  </a:lnTo>
                  <a:lnTo>
                    <a:pt x="76200" y="0"/>
                  </a:lnTo>
                  <a:lnTo>
                    <a:pt x="76200" y="34289"/>
                  </a:lnTo>
                  <a:lnTo>
                    <a:pt x="57150" y="34289"/>
                  </a:lnTo>
                  <a:lnTo>
                    <a:pt x="57150" y="41910"/>
                  </a:lnTo>
                  <a:lnTo>
                    <a:pt x="76200" y="41910"/>
                  </a:lnTo>
                  <a:lnTo>
                    <a:pt x="76200" y="76200"/>
                  </a:lnTo>
                  <a:close/>
                </a:path>
                <a:path w="680085" h="76200">
                  <a:moveTo>
                    <a:pt x="603885" y="76200"/>
                  </a:moveTo>
                  <a:lnTo>
                    <a:pt x="603885" y="0"/>
                  </a:lnTo>
                  <a:lnTo>
                    <a:pt x="672464" y="34289"/>
                  </a:lnTo>
                  <a:lnTo>
                    <a:pt x="622935" y="34289"/>
                  </a:lnTo>
                  <a:lnTo>
                    <a:pt x="622935" y="41910"/>
                  </a:lnTo>
                  <a:lnTo>
                    <a:pt x="672464" y="41910"/>
                  </a:lnTo>
                  <a:lnTo>
                    <a:pt x="603885" y="76200"/>
                  </a:lnTo>
                  <a:close/>
                </a:path>
                <a:path w="680085" h="76200">
                  <a:moveTo>
                    <a:pt x="76200" y="41910"/>
                  </a:moveTo>
                  <a:lnTo>
                    <a:pt x="57150" y="41910"/>
                  </a:lnTo>
                  <a:lnTo>
                    <a:pt x="57150" y="34289"/>
                  </a:lnTo>
                  <a:lnTo>
                    <a:pt x="76200" y="34289"/>
                  </a:lnTo>
                  <a:lnTo>
                    <a:pt x="76200" y="41910"/>
                  </a:lnTo>
                  <a:close/>
                </a:path>
                <a:path w="680085" h="76200">
                  <a:moveTo>
                    <a:pt x="603885" y="41910"/>
                  </a:moveTo>
                  <a:lnTo>
                    <a:pt x="76200" y="41910"/>
                  </a:lnTo>
                  <a:lnTo>
                    <a:pt x="76200" y="34289"/>
                  </a:lnTo>
                  <a:lnTo>
                    <a:pt x="603885" y="34289"/>
                  </a:lnTo>
                  <a:lnTo>
                    <a:pt x="603885" y="41910"/>
                  </a:lnTo>
                  <a:close/>
                </a:path>
                <a:path w="680085" h="76200">
                  <a:moveTo>
                    <a:pt x="672464" y="41910"/>
                  </a:moveTo>
                  <a:lnTo>
                    <a:pt x="622935" y="41910"/>
                  </a:lnTo>
                  <a:lnTo>
                    <a:pt x="622935" y="34289"/>
                  </a:lnTo>
                  <a:lnTo>
                    <a:pt x="672464" y="34289"/>
                  </a:lnTo>
                  <a:lnTo>
                    <a:pt x="680085" y="38100"/>
                  </a:lnTo>
                  <a:lnTo>
                    <a:pt x="672464" y="41910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" name="object 31"/>
            <p:cNvSpPr/>
            <p:nvPr/>
          </p:nvSpPr>
          <p:spPr>
            <a:xfrm>
              <a:off x="2314" y="5941"/>
              <a:ext cx="1071" cy="120"/>
            </a:xfrm>
            <a:custGeom>
              <a:avLst/>
              <a:gdLst/>
              <a:ahLst/>
              <a:cxnLst/>
              <a:rect l="l" t="t" r="r" b="b"/>
              <a:pathLst>
                <a:path w="680085" h="76200">
                  <a:moveTo>
                    <a:pt x="76200" y="76200"/>
                  </a:moveTo>
                  <a:lnTo>
                    <a:pt x="0" y="38100"/>
                  </a:lnTo>
                  <a:lnTo>
                    <a:pt x="76200" y="0"/>
                  </a:lnTo>
                  <a:lnTo>
                    <a:pt x="76200" y="34289"/>
                  </a:lnTo>
                  <a:lnTo>
                    <a:pt x="57150" y="34289"/>
                  </a:lnTo>
                  <a:lnTo>
                    <a:pt x="57150" y="41910"/>
                  </a:lnTo>
                  <a:lnTo>
                    <a:pt x="76200" y="41910"/>
                  </a:lnTo>
                  <a:lnTo>
                    <a:pt x="76200" y="76200"/>
                  </a:lnTo>
                  <a:close/>
                </a:path>
                <a:path w="680085" h="76200">
                  <a:moveTo>
                    <a:pt x="603884" y="76200"/>
                  </a:moveTo>
                  <a:lnTo>
                    <a:pt x="603884" y="0"/>
                  </a:lnTo>
                  <a:lnTo>
                    <a:pt x="672464" y="34289"/>
                  </a:lnTo>
                  <a:lnTo>
                    <a:pt x="622934" y="34289"/>
                  </a:lnTo>
                  <a:lnTo>
                    <a:pt x="622934" y="41910"/>
                  </a:lnTo>
                  <a:lnTo>
                    <a:pt x="672464" y="41910"/>
                  </a:lnTo>
                  <a:lnTo>
                    <a:pt x="603884" y="76200"/>
                  </a:lnTo>
                  <a:close/>
                </a:path>
                <a:path w="680085" h="76200">
                  <a:moveTo>
                    <a:pt x="76200" y="41910"/>
                  </a:moveTo>
                  <a:lnTo>
                    <a:pt x="57150" y="41910"/>
                  </a:lnTo>
                  <a:lnTo>
                    <a:pt x="57150" y="34289"/>
                  </a:lnTo>
                  <a:lnTo>
                    <a:pt x="76200" y="34289"/>
                  </a:lnTo>
                  <a:lnTo>
                    <a:pt x="76200" y="41910"/>
                  </a:lnTo>
                  <a:close/>
                </a:path>
                <a:path w="680085" h="76200">
                  <a:moveTo>
                    <a:pt x="603884" y="41910"/>
                  </a:moveTo>
                  <a:lnTo>
                    <a:pt x="76200" y="41910"/>
                  </a:lnTo>
                  <a:lnTo>
                    <a:pt x="76200" y="34289"/>
                  </a:lnTo>
                  <a:lnTo>
                    <a:pt x="603884" y="34289"/>
                  </a:lnTo>
                  <a:lnTo>
                    <a:pt x="603884" y="41910"/>
                  </a:lnTo>
                  <a:close/>
                </a:path>
                <a:path w="680085" h="76200">
                  <a:moveTo>
                    <a:pt x="672464" y="41910"/>
                  </a:moveTo>
                  <a:lnTo>
                    <a:pt x="622934" y="41910"/>
                  </a:lnTo>
                  <a:lnTo>
                    <a:pt x="622934" y="34289"/>
                  </a:lnTo>
                  <a:lnTo>
                    <a:pt x="672464" y="34289"/>
                  </a:lnTo>
                  <a:lnTo>
                    <a:pt x="680084" y="38100"/>
                  </a:lnTo>
                  <a:lnTo>
                    <a:pt x="672464" y="41910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" name="object 32"/>
            <p:cNvSpPr/>
            <p:nvPr/>
          </p:nvSpPr>
          <p:spPr>
            <a:xfrm>
              <a:off x="7639" y="5670"/>
              <a:ext cx="1296" cy="3883"/>
            </a:xfrm>
            <a:custGeom>
              <a:avLst/>
              <a:gdLst/>
              <a:ahLst/>
              <a:cxnLst/>
              <a:rect l="l" t="t" r="r" b="b"/>
              <a:pathLst>
                <a:path w="822960" h="2933700">
                  <a:moveTo>
                    <a:pt x="0" y="0"/>
                  </a:moveTo>
                  <a:lnTo>
                    <a:pt x="822960" y="0"/>
                  </a:lnTo>
                  <a:lnTo>
                    <a:pt x="822960" y="2933700"/>
                  </a:lnTo>
                  <a:lnTo>
                    <a:pt x="0" y="2933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p>
              <a:endParaRPr sz="2400" b="1">
                <a:solidFill>
                  <a:schemeClr val="tx1"/>
                </a:solidFill>
              </a:endParaRPr>
            </a:p>
          </p:txBody>
        </p:sp>
        <p:sp>
          <p:nvSpPr>
            <p:cNvPr id="78" name="object 33"/>
            <p:cNvSpPr/>
            <p:nvPr/>
          </p:nvSpPr>
          <p:spPr>
            <a:xfrm>
              <a:off x="5951" y="5369"/>
              <a:ext cx="306" cy="4673"/>
            </a:xfrm>
            <a:custGeom>
              <a:avLst/>
              <a:gdLst/>
              <a:ahLst/>
              <a:cxnLst/>
              <a:rect l="l" t="t" r="r" b="b"/>
              <a:pathLst>
                <a:path w="159385" h="2385060">
                  <a:moveTo>
                    <a:pt x="151676" y="7620"/>
                  </a:moveTo>
                  <a:lnTo>
                    <a:pt x="3810" y="7620"/>
                  </a:lnTo>
                  <a:lnTo>
                    <a:pt x="3810" y="0"/>
                  </a:lnTo>
                  <a:lnTo>
                    <a:pt x="159296" y="0"/>
                  </a:lnTo>
                  <a:lnTo>
                    <a:pt x="159296" y="3809"/>
                  </a:lnTo>
                  <a:lnTo>
                    <a:pt x="151676" y="3810"/>
                  </a:lnTo>
                  <a:lnTo>
                    <a:pt x="151676" y="7620"/>
                  </a:lnTo>
                  <a:close/>
                </a:path>
                <a:path w="159385" h="2385060">
                  <a:moveTo>
                    <a:pt x="151676" y="2381250"/>
                  </a:moveTo>
                  <a:lnTo>
                    <a:pt x="151676" y="3810"/>
                  </a:lnTo>
                  <a:lnTo>
                    <a:pt x="155486" y="7620"/>
                  </a:lnTo>
                  <a:lnTo>
                    <a:pt x="159296" y="7620"/>
                  </a:lnTo>
                  <a:lnTo>
                    <a:pt x="159296" y="2377440"/>
                  </a:lnTo>
                  <a:lnTo>
                    <a:pt x="155486" y="2377440"/>
                  </a:lnTo>
                  <a:lnTo>
                    <a:pt x="151676" y="2381250"/>
                  </a:lnTo>
                  <a:close/>
                </a:path>
                <a:path w="159385" h="2385060">
                  <a:moveTo>
                    <a:pt x="159296" y="7620"/>
                  </a:moveTo>
                  <a:lnTo>
                    <a:pt x="155486" y="7620"/>
                  </a:lnTo>
                  <a:lnTo>
                    <a:pt x="151676" y="3810"/>
                  </a:lnTo>
                  <a:lnTo>
                    <a:pt x="159296" y="3809"/>
                  </a:lnTo>
                  <a:lnTo>
                    <a:pt x="159296" y="7620"/>
                  </a:lnTo>
                  <a:close/>
                </a:path>
                <a:path w="159385" h="2385060">
                  <a:moveTo>
                    <a:pt x="159296" y="2385060"/>
                  </a:moveTo>
                  <a:lnTo>
                    <a:pt x="0" y="2385060"/>
                  </a:lnTo>
                  <a:lnTo>
                    <a:pt x="0" y="2377440"/>
                  </a:lnTo>
                  <a:lnTo>
                    <a:pt x="151676" y="2377440"/>
                  </a:lnTo>
                  <a:lnTo>
                    <a:pt x="151676" y="2381250"/>
                  </a:lnTo>
                  <a:lnTo>
                    <a:pt x="159296" y="2381250"/>
                  </a:lnTo>
                  <a:lnTo>
                    <a:pt x="159296" y="2385060"/>
                  </a:lnTo>
                  <a:close/>
                </a:path>
                <a:path w="159385" h="2385060">
                  <a:moveTo>
                    <a:pt x="159296" y="2381250"/>
                  </a:moveTo>
                  <a:lnTo>
                    <a:pt x="151676" y="2381250"/>
                  </a:lnTo>
                  <a:lnTo>
                    <a:pt x="155486" y="2377440"/>
                  </a:lnTo>
                  <a:lnTo>
                    <a:pt x="159296" y="2377440"/>
                  </a:lnTo>
                  <a:lnTo>
                    <a:pt x="159296" y="2381250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9" name="object 34"/>
            <p:cNvSpPr/>
            <p:nvPr/>
          </p:nvSpPr>
          <p:spPr>
            <a:xfrm>
              <a:off x="5956" y="5941"/>
              <a:ext cx="254" cy="0"/>
            </a:xfrm>
            <a:custGeom>
              <a:avLst/>
              <a:gdLst/>
              <a:ahLst/>
              <a:cxnLst/>
              <a:rect l="l" t="t" r="r" b="b"/>
              <a:pathLst>
                <a:path w="161289">
                  <a:moveTo>
                    <a:pt x="0" y="0"/>
                  </a:moveTo>
                  <a:lnTo>
                    <a:pt x="161175" y="0"/>
                  </a:lnTo>
                </a:path>
              </a:pathLst>
            </a:custGeom>
            <a:ln w="7620">
              <a:solidFill>
                <a:srgbClr val="767070"/>
              </a:solidFill>
            </a:ln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0" name="object 35"/>
            <p:cNvSpPr/>
            <p:nvPr/>
          </p:nvSpPr>
          <p:spPr>
            <a:xfrm>
              <a:off x="5946" y="6763"/>
              <a:ext cx="312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8120" y="0"/>
                  </a:lnTo>
                </a:path>
              </a:pathLst>
            </a:custGeom>
            <a:ln w="7620">
              <a:solidFill>
                <a:srgbClr val="767070"/>
              </a:solidFill>
            </a:ln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1" name="object 36"/>
            <p:cNvSpPr/>
            <p:nvPr/>
          </p:nvSpPr>
          <p:spPr>
            <a:xfrm>
              <a:off x="5956" y="7820"/>
              <a:ext cx="313" cy="0"/>
            </a:xfrm>
            <a:custGeom>
              <a:avLst/>
              <a:gdLst/>
              <a:ahLst/>
              <a:cxnLst/>
              <a:rect l="l" t="t" r="r" b="b"/>
              <a:pathLst>
                <a:path w="161289">
                  <a:moveTo>
                    <a:pt x="0" y="0"/>
                  </a:moveTo>
                  <a:lnTo>
                    <a:pt x="161226" y="0"/>
                  </a:lnTo>
                </a:path>
              </a:pathLst>
            </a:custGeom>
            <a:ln w="8585">
              <a:solidFill>
                <a:srgbClr val="767070"/>
              </a:solidFill>
            </a:ln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2" name="object 37"/>
            <p:cNvSpPr/>
            <p:nvPr/>
          </p:nvSpPr>
          <p:spPr>
            <a:xfrm>
              <a:off x="6210" y="7196"/>
              <a:ext cx="1430" cy="123"/>
            </a:xfrm>
            <a:custGeom>
              <a:avLst/>
              <a:gdLst/>
              <a:ahLst/>
              <a:cxnLst/>
              <a:rect l="l" t="t" r="r" b="b"/>
              <a:pathLst>
                <a:path w="908050" h="78104">
                  <a:moveTo>
                    <a:pt x="76123" y="76200"/>
                  </a:moveTo>
                  <a:lnTo>
                    <a:pt x="0" y="37947"/>
                  </a:lnTo>
                  <a:lnTo>
                    <a:pt x="76276" y="0"/>
                  </a:lnTo>
                  <a:lnTo>
                    <a:pt x="76207" y="34251"/>
                  </a:lnTo>
                  <a:lnTo>
                    <a:pt x="57162" y="34251"/>
                  </a:lnTo>
                  <a:lnTo>
                    <a:pt x="57137" y="41871"/>
                  </a:lnTo>
                  <a:lnTo>
                    <a:pt x="76192" y="41911"/>
                  </a:lnTo>
                  <a:lnTo>
                    <a:pt x="76123" y="76200"/>
                  </a:lnTo>
                  <a:close/>
                </a:path>
                <a:path w="908050" h="78104">
                  <a:moveTo>
                    <a:pt x="900123" y="43535"/>
                  </a:moveTo>
                  <a:lnTo>
                    <a:pt x="850366" y="43535"/>
                  </a:lnTo>
                  <a:lnTo>
                    <a:pt x="850391" y="35915"/>
                  </a:lnTo>
                  <a:lnTo>
                    <a:pt x="831336" y="35875"/>
                  </a:lnTo>
                  <a:lnTo>
                    <a:pt x="831405" y="1587"/>
                  </a:lnTo>
                  <a:lnTo>
                    <a:pt x="907529" y="39852"/>
                  </a:lnTo>
                  <a:lnTo>
                    <a:pt x="900123" y="43535"/>
                  </a:lnTo>
                  <a:close/>
                </a:path>
                <a:path w="908050" h="78104">
                  <a:moveTo>
                    <a:pt x="76192" y="41911"/>
                  </a:moveTo>
                  <a:lnTo>
                    <a:pt x="57137" y="41871"/>
                  </a:lnTo>
                  <a:lnTo>
                    <a:pt x="57162" y="34251"/>
                  </a:lnTo>
                  <a:lnTo>
                    <a:pt x="76207" y="34291"/>
                  </a:lnTo>
                  <a:lnTo>
                    <a:pt x="76192" y="41911"/>
                  </a:lnTo>
                  <a:close/>
                </a:path>
                <a:path w="908050" h="78104">
                  <a:moveTo>
                    <a:pt x="76207" y="34291"/>
                  </a:moveTo>
                  <a:lnTo>
                    <a:pt x="57162" y="34251"/>
                  </a:lnTo>
                  <a:lnTo>
                    <a:pt x="76207" y="34251"/>
                  </a:lnTo>
                  <a:close/>
                </a:path>
                <a:path w="908050" h="78104">
                  <a:moveTo>
                    <a:pt x="831321" y="43495"/>
                  </a:moveTo>
                  <a:lnTo>
                    <a:pt x="76192" y="41911"/>
                  </a:lnTo>
                  <a:lnTo>
                    <a:pt x="76207" y="34291"/>
                  </a:lnTo>
                  <a:lnTo>
                    <a:pt x="831336" y="35875"/>
                  </a:lnTo>
                  <a:lnTo>
                    <a:pt x="831321" y="43495"/>
                  </a:lnTo>
                  <a:close/>
                </a:path>
                <a:path w="908050" h="78104">
                  <a:moveTo>
                    <a:pt x="850366" y="43535"/>
                  </a:moveTo>
                  <a:lnTo>
                    <a:pt x="831321" y="43495"/>
                  </a:lnTo>
                  <a:lnTo>
                    <a:pt x="831336" y="35875"/>
                  </a:lnTo>
                  <a:lnTo>
                    <a:pt x="850391" y="35915"/>
                  </a:lnTo>
                  <a:lnTo>
                    <a:pt x="850366" y="43535"/>
                  </a:lnTo>
                  <a:close/>
                </a:path>
                <a:path w="908050" h="78104">
                  <a:moveTo>
                    <a:pt x="831253" y="77787"/>
                  </a:moveTo>
                  <a:lnTo>
                    <a:pt x="831321" y="43495"/>
                  </a:lnTo>
                  <a:lnTo>
                    <a:pt x="900123" y="43535"/>
                  </a:lnTo>
                  <a:lnTo>
                    <a:pt x="831253" y="77787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" name="object 41"/>
            <p:cNvSpPr/>
            <p:nvPr/>
          </p:nvSpPr>
          <p:spPr>
            <a:xfrm>
              <a:off x="8950" y="7195"/>
              <a:ext cx="1320" cy="120"/>
            </a:xfrm>
            <a:custGeom>
              <a:avLst/>
              <a:gdLst/>
              <a:ahLst/>
              <a:cxnLst/>
              <a:rect l="l" t="t" r="r" b="b"/>
              <a:pathLst>
                <a:path w="838200" h="76200">
                  <a:moveTo>
                    <a:pt x="76200" y="76200"/>
                  </a:moveTo>
                  <a:lnTo>
                    <a:pt x="0" y="38100"/>
                  </a:lnTo>
                  <a:lnTo>
                    <a:pt x="76200" y="0"/>
                  </a:lnTo>
                  <a:lnTo>
                    <a:pt x="76200" y="34289"/>
                  </a:lnTo>
                  <a:lnTo>
                    <a:pt x="57150" y="34289"/>
                  </a:lnTo>
                  <a:lnTo>
                    <a:pt x="57150" y="41910"/>
                  </a:lnTo>
                  <a:lnTo>
                    <a:pt x="76200" y="41910"/>
                  </a:lnTo>
                  <a:lnTo>
                    <a:pt x="76200" y="76200"/>
                  </a:lnTo>
                  <a:close/>
                </a:path>
                <a:path w="838200" h="76200">
                  <a:moveTo>
                    <a:pt x="762000" y="76200"/>
                  </a:moveTo>
                  <a:lnTo>
                    <a:pt x="762000" y="0"/>
                  </a:lnTo>
                  <a:lnTo>
                    <a:pt x="830579" y="34289"/>
                  </a:lnTo>
                  <a:lnTo>
                    <a:pt x="781050" y="34289"/>
                  </a:lnTo>
                  <a:lnTo>
                    <a:pt x="781050" y="41910"/>
                  </a:lnTo>
                  <a:lnTo>
                    <a:pt x="830579" y="41910"/>
                  </a:lnTo>
                  <a:lnTo>
                    <a:pt x="762000" y="76200"/>
                  </a:lnTo>
                  <a:close/>
                </a:path>
                <a:path w="838200" h="76200">
                  <a:moveTo>
                    <a:pt x="76200" y="41910"/>
                  </a:moveTo>
                  <a:lnTo>
                    <a:pt x="57150" y="41910"/>
                  </a:lnTo>
                  <a:lnTo>
                    <a:pt x="57150" y="34289"/>
                  </a:lnTo>
                  <a:lnTo>
                    <a:pt x="76200" y="34289"/>
                  </a:lnTo>
                  <a:lnTo>
                    <a:pt x="76200" y="41910"/>
                  </a:lnTo>
                  <a:close/>
                </a:path>
                <a:path w="838200" h="76200">
                  <a:moveTo>
                    <a:pt x="762000" y="41910"/>
                  </a:moveTo>
                  <a:lnTo>
                    <a:pt x="76200" y="41910"/>
                  </a:lnTo>
                  <a:lnTo>
                    <a:pt x="76200" y="34289"/>
                  </a:lnTo>
                  <a:lnTo>
                    <a:pt x="762000" y="34289"/>
                  </a:lnTo>
                  <a:lnTo>
                    <a:pt x="762000" y="41910"/>
                  </a:lnTo>
                  <a:close/>
                </a:path>
                <a:path w="838200" h="76200">
                  <a:moveTo>
                    <a:pt x="830579" y="41910"/>
                  </a:moveTo>
                  <a:lnTo>
                    <a:pt x="781050" y="41910"/>
                  </a:lnTo>
                  <a:lnTo>
                    <a:pt x="781050" y="34289"/>
                  </a:lnTo>
                  <a:lnTo>
                    <a:pt x="830579" y="34289"/>
                  </a:lnTo>
                  <a:lnTo>
                    <a:pt x="838200" y="38100"/>
                  </a:lnTo>
                  <a:lnTo>
                    <a:pt x="830579" y="41910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4" name="object 43"/>
            <p:cNvSpPr txBox="1"/>
            <p:nvPr/>
          </p:nvSpPr>
          <p:spPr>
            <a:xfrm>
              <a:off x="9003" y="6789"/>
              <a:ext cx="1296" cy="2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p>
              <a:pPr marL="12700"/>
              <a:r>
                <a:rPr sz="1800" b="1"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统一对接</a:t>
              </a:r>
              <a:endParaRPr sz="1800" b="1"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85" name="object 46"/>
            <p:cNvSpPr txBox="1"/>
            <p:nvPr/>
          </p:nvSpPr>
          <p:spPr>
            <a:xfrm>
              <a:off x="1604" y="5969"/>
              <a:ext cx="463" cy="321"/>
            </a:xfrm>
            <a:prstGeom prst="rect">
              <a:avLst/>
            </a:prstGeom>
          </p:spPr>
          <p:txBody>
            <a:bodyPr vert="eaVert" wrap="square" lIns="0" tIns="0" rIns="0" bIns="0" rtlCol="0">
              <a:spAutoFit/>
            </a:bodyPr>
            <a:p>
              <a:pPr marL="12700">
                <a:lnSpc>
                  <a:spcPct val="65000"/>
                </a:lnSpc>
              </a:pPr>
              <a:r>
                <a:rPr sz="3200" b="1"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消</a:t>
              </a:r>
              <a:endParaRPr sz="3200" b="1"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86" name="object 47"/>
            <p:cNvSpPr txBox="1"/>
            <p:nvPr/>
          </p:nvSpPr>
          <p:spPr>
            <a:xfrm>
              <a:off x="1604" y="7078"/>
              <a:ext cx="463" cy="321"/>
            </a:xfrm>
            <a:prstGeom prst="rect">
              <a:avLst/>
            </a:prstGeom>
          </p:spPr>
          <p:txBody>
            <a:bodyPr vert="eaVert" wrap="square" lIns="0" tIns="0" rIns="0" bIns="0" rtlCol="0">
              <a:spAutoFit/>
            </a:bodyPr>
            <a:p>
              <a:pPr marL="12700">
                <a:lnSpc>
                  <a:spcPct val="65000"/>
                </a:lnSpc>
              </a:pPr>
              <a:r>
                <a:rPr sz="3200" b="1"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费</a:t>
              </a:r>
              <a:endParaRPr sz="3200" b="1"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87" name="object 48"/>
            <p:cNvSpPr txBox="1"/>
            <p:nvPr/>
          </p:nvSpPr>
          <p:spPr>
            <a:xfrm>
              <a:off x="1604" y="8188"/>
              <a:ext cx="463" cy="321"/>
            </a:xfrm>
            <a:prstGeom prst="rect">
              <a:avLst/>
            </a:prstGeom>
          </p:spPr>
          <p:txBody>
            <a:bodyPr vert="eaVert" wrap="square" lIns="0" tIns="0" rIns="0" bIns="0" rtlCol="0">
              <a:spAutoFit/>
            </a:bodyPr>
            <a:p>
              <a:pPr marL="12700">
                <a:lnSpc>
                  <a:spcPct val="65000"/>
                </a:lnSpc>
              </a:pPr>
              <a:r>
                <a:rPr sz="3200" b="1"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者</a:t>
              </a:r>
              <a:endParaRPr sz="3200" b="1"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88" name="object 49"/>
            <p:cNvSpPr txBox="1"/>
            <p:nvPr/>
          </p:nvSpPr>
          <p:spPr>
            <a:xfrm>
              <a:off x="7678" y="5774"/>
              <a:ext cx="694" cy="321"/>
            </a:xfrm>
            <a:prstGeom prst="rect">
              <a:avLst/>
            </a:prstGeom>
          </p:spPr>
          <p:txBody>
            <a:bodyPr vert="eaVert" wrap="square" lIns="0" tIns="0" rIns="0" bIns="0" rtlCol="0">
              <a:spAutoFit/>
            </a:bodyPr>
            <a:p>
              <a:pPr marL="12700">
                <a:lnSpc>
                  <a:spcPct val="65000"/>
                </a:lnSpc>
              </a:pPr>
              <a:r>
                <a:rPr sz="4800" b="1"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一</a:t>
              </a:r>
              <a:endParaRPr sz="4800" b="1"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89" name="object 50"/>
            <p:cNvSpPr txBox="1"/>
            <p:nvPr/>
          </p:nvSpPr>
          <p:spPr>
            <a:xfrm>
              <a:off x="7678" y="6509"/>
              <a:ext cx="694" cy="321"/>
            </a:xfrm>
            <a:prstGeom prst="rect">
              <a:avLst/>
            </a:prstGeom>
          </p:spPr>
          <p:txBody>
            <a:bodyPr vert="eaVert" wrap="square" lIns="0" tIns="0" rIns="0" bIns="0" rtlCol="0">
              <a:spAutoFit/>
            </a:bodyPr>
            <a:p>
              <a:pPr marL="12700">
                <a:lnSpc>
                  <a:spcPct val="65000"/>
                </a:lnSpc>
              </a:pPr>
              <a:r>
                <a:rPr sz="4800" b="1"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体</a:t>
              </a:r>
              <a:endParaRPr sz="4800" b="1"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90" name="object 51"/>
            <p:cNvSpPr txBox="1"/>
            <p:nvPr/>
          </p:nvSpPr>
          <p:spPr>
            <a:xfrm>
              <a:off x="7678" y="7244"/>
              <a:ext cx="694" cy="321"/>
            </a:xfrm>
            <a:prstGeom prst="rect">
              <a:avLst/>
            </a:prstGeom>
          </p:spPr>
          <p:txBody>
            <a:bodyPr vert="eaVert" wrap="square" lIns="0" tIns="0" rIns="0" bIns="0" rtlCol="0">
              <a:spAutoFit/>
            </a:bodyPr>
            <a:p>
              <a:pPr marL="12700">
                <a:lnSpc>
                  <a:spcPct val="65000"/>
                </a:lnSpc>
              </a:pPr>
              <a:r>
                <a:rPr sz="4800" b="1"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化</a:t>
              </a:r>
              <a:endParaRPr sz="4800" b="1"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91" name="object 52"/>
            <p:cNvSpPr txBox="1"/>
            <p:nvPr/>
          </p:nvSpPr>
          <p:spPr>
            <a:xfrm>
              <a:off x="7678" y="7979"/>
              <a:ext cx="694" cy="321"/>
            </a:xfrm>
            <a:prstGeom prst="rect">
              <a:avLst/>
            </a:prstGeom>
          </p:spPr>
          <p:txBody>
            <a:bodyPr vert="eaVert" wrap="square" lIns="0" tIns="0" rIns="0" bIns="0" rtlCol="0">
              <a:spAutoFit/>
            </a:bodyPr>
            <a:p>
              <a:pPr marL="12700">
                <a:lnSpc>
                  <a:spcPct val="65000"/>
                </a:lnSpc>
              </a:pPr>
              <a:r>
                <a:rPr sz="4800" b="1"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系</a:t>
              </a:r>
              <a:endParaRPr sz="4800" b="1"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92" name="object 53"/>
            <p:cNvSpPr txBox="1"/>
            <p:nvPr/>
          </p:nvSpPr>
          <p:spPr>
            <a:xfrm>
              <a:off x="7678" y="8682"/>
              <a:ext cx="694" cy="321"/>
            </a:xfrm>
            <a:prstGeom prst="rect">
              <a:avLst/>
            </a:prstGeom>
          </p:spPr>
          <p:txBody>
            <a:bodyPr vert="eaVert" wrap="square" lIns="0" tIns="0" rIns="0" bIns="0" rtlCol="0">
              <a:spAutoFit/>
            </a:bodyPr>
            <a:p>
              <a:pPr marL="12700">
                <a:lnSpc>
                  <a:spcPct val="65000"/>
                </a:lnSpc>
              </a:pPr>
              <a:r>
                <a:rPr sz="4800" b="1"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统</a:t>
              </a:r>
              <a:endParaRPr sz="4800" b="1"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pic>
          <p:nvPicPr>
            <p:cNvPr id="93" name="图片 92" descr="翼支付LOGO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35" y="5433"/>
              <a:ext cx="1080" cy="1071"/>
            </a:xfrm>
            <a:prstGeom prst="rect">
              <a:avLst/>
            </a:prstGeom>
          </p:spPr>
        </p:pic>
        <p:sp>
          <p:nvSpPr>
            <p:cNvPr id="98" name="object 16"/>
            <p:cNvSpPr/>
            <p:nvPr/>
          </p:nvSpPr>
          <p:spPr>
            <a:xfrm>
              <a:off x="10615" y="5462"/>
              <a:ext cx="1039" cy="1049"/>
            </a:xfrm>
            <a:custGeom>
              <a:avLst/>
              <a:gdLst/>
              <a:ahLst/>
              <a:cxnLst/>
              <a:rect l="l" t="t" r="r" b="b"/>
              <a:pathLst>
                <a:path w="760729" h="666114">
                  <a:moveTo>
                    <a:pt x="0" y="0"/>
                  </a:moveTo>
                  <a:lnTo>
                    <a:pt x="760476" y="0"/>
                  </a:lnTo>
                  <a:lnTo>
                    <a:pt x="760476" y="665988"/>
                  </a:lnTo>
                  <a:lnTo>
                    <a:pt x="0" y="665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p>
              <a:endParaRPr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9" name="object 17"/>
            <p:cNvSpPr txBox="1"/>
            <p:nvPr/>
          </p:nvSpPr>
          <p:spPr>
            <a:xfrm>
              <a:off x="10695" y="5448"/>
              <a:ext cx="914" cy="10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p>
              <a:pPr marL="12700" marR="5080"/>
              <a:r>
                <a:rPr dirty="0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在线支付平台</a:t>
              </a:r>
              <a:endParaRPr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</a:endParaRPr>
            </a:p>
          </p:txBody>
        </p:sp>
        <p:sp>
          <p:nvSpPr>
            <p:cNvPr id="101" name="object 19"/>
            <p:cNvSpPr/>
            <p:nvPr/>
          </p:nvSpPr>
          <p:spPr>
            <a:xfrm>
              <a:off x="10538" y="7952"/>
              <a:ext cx="1587" cy="774"/>
            </a:xfrm>
            <a:custGeom>
              <a:avLst/>
              <a:gdLst/>
              <a:ahLst/>
              <a:cxnLst/>
              <a:rect l="l" t="t" r="r" b="b"/>
              <a:pathLst>
                <a:path w="760729" h="666114">
                  <a:moveTo>
                    <a:pt x="0" y="0"/>
                  </a:moveTo>
                  <a:lnTo>
                    <a:pt x="760476" y="0"/>
                  </a:lnTo>
                  <a:lnTo>
                    <a:pt x="760476" y="665988"/>
                  </a:lnTo>
                  <a:lnTo>
                    <a:pt x="0" y="665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p>
              <a:endParaRPr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2" name="object 20"/>
            <p:cNvSpPr txBox="1"/>
            <p:nvPr/>
          </p:nvSpPr>
          <p:spPr>
            <a:xfrm>
              <a:off x="10560" y="8202"/>
              <a:ext cx="1440" cy="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p>
              <a:pPr marL="12700"/>
              <a:r>
                <a:rPr lang="en-US" altLang="zh-CN" dirty="0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O2O</a:t>
              </a:r>
              <a:r>
                <a:rPr lang="zh-CN" altLang="en-US" dirty="0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pitchFamily="2" charset="-122"/>
                </a:rPr>
                <a:t>平台</a:t>
              </a:r>
              <a:endParaRPr lang="zh-CN" altLang="en-US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</a:endParaRPr>
            </a:p>
          </p:txBody>
        </p:sp>
        <p:sp>
          <p:nvSpPr>
            <p:cNvPr id="103" name="object 29"/>
            <p:cNvSpPr txBox="1"/>
            <p:nvPr/>
          </p:nvSpPr>
          <p:spPr>
            <a:xfrm>
              <a:off x="12975" y="4163"/>
              <a:ext cx="2247" cy="3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p>
              <a:pPr marL="12700"/>
              <a:r>
                <a:rPr dirty="0">
                  <a:solidFill>
                    <a:schemeClr val="tx1"/>
                  </a:solidFill>
                  <a:latin typeface="微软雅黑" panose="020B0503020204020204" pitchFamily="2" charset="-122"/>
                  <a:cs typeface="微软雅黑" panose="020B0503020204020204" pitchFamily="2" charset="-122"/>
                </a:rPr>
                <a:t>互联网应用</a:t>
              </a:r>
              <a:endParaRPr dirty="0">
                <a:solidFill>
                  <a:schemeClr val="tx1"/>
                </a:solidFill>
                <a:latin typeface="微软雅黑" panose="020B0503020204020204" pitchFamily="2" charset="-122"/>
                <a:cs typeface="微软雅黑" panose="020B0503020204020204" pitchFamily="2" charset="-122"/>
              </a:endParaRPr>
            </a:p>
          </p:txBody>
        </p:sp>
        <p:sp>
          <p:nvSpPr>
            <p:cNvPr id="104" name="object 38"/>
            <p:cNvSpPr/>
            <p:nvPr/>
          </p:nvSpPr>
          <p:spPr>
            <a:xfrm>
              <a:off x="10200" y="6031"/>
              <a:ext cx="440" cy="2407"/>
            </a:xfrm>
            <a:custGeom>
              <a:avLst/>
              <a:gdLst/>
              <a:ahLst/>
              <a:cxnLst/>
              <a:rect l="l" t="t" r="r" b="b"/>
              <a:pathLst>
                <a:path w="264159" h="2247900">
                  <a:moveTo>
                    <a:pt x="248640" y="2247900"/>
                  </a:moveTo>
                  <a:lnTo>
                    <a:pt x="0" y="2247900"/>
                  </a:lnTo>
                  <a:lnTo>
                    <a:pt x="0" y="0"/>
                  </a:lnTo>
                  <a:lnTo>
                    <a:pt x="263880" y="0"/>
                  </a:lnTo>
                  <a:lnTo>
                    <a:pt x="263880" y="3809"/>
                  </a:lnTo>
                  <a:lnTo>
                    <a:pt x="7620" y="3809"/>
                  </a:lnTo>
                  <a:lnTo>
                    <a:pt x="3810" y="7619"/>
                  </a:lnTo>
                  <a:lnTo>
                    <a:pt x="7620" y="7619"/>
                  </a:lnTo>
                  <a:lnTo>
                    <a:pt x="7620" y="2240279"/>
                  </a:lnTo>
                  <a:lnTo>
                    <a:pt x="3810" y="2240279"/>
                  </a:lnTo>
                  <a:lnTo>
                    <a:pt x="7620" y="2244090"/>
                  </a:lnTo>
                  <a:lnTo>
                    <a:pt x="248640" y="2244090"/>
                  </a:lnTo>
                  <a:lnTo>
                    <a:pt x="248640" y="2247900"/>
                  </a:lnTo>
                  <a:close/>
                </a:path>
                <a:path w="264159" h="2247900">
                  <a:moveTo>
                    <a:pt x="7620" y="7619"/>
                  </a:moveTo>
                  <a:lnTo>
                    <a:pt x="3810" y="7619"/>
                  </a:lnTo>
                  <a:lnTo>
                    <a:pt x="7620" y="3809"/>
                  </a:lnTo>
                  <a:lnTo>
                    <a:pt x="7620" y="7619"/>
                  </a:lnTo>
                  <a:close/>
                </a:path>
                <a:path w="264159" h="2247900">
                  <a:moveTo>
                    <a:pt x="263880" y="7619"/>
                  </a:moveTo>
                  <a:lnTo>
                    <a:pt x="7620" y="7619"/>
                  </a:lnTo>
                  <a:lnTo>
                    <a:pt x="7620" y="3809"/>
                  </a:lnTo>
                  <a:lnTo>
                    <a:pt x="263880" y="3809"/>
                  </a:lnTo>
                  <a:lnTo>
                    <a:pt x="263880" y="7619"/>
                  </a:lnTo>
                  <a:close/>
                </a:path>
                <a:path w="264159" h="2247900">
                  <a:moveTo>
                    <a:pt x="7620" y="2244090"/>
                  </a:moveTo>
                  <a:lnTo>
                    <a:pt x="3810" y="2240279"/>
                  </a:lnTo>
                  <a:lnTo>
                    <a:pt x="7620" y="2240279"/>
                  </a:lnTo>
                  <a:lnTo>
                    <a:pt x="7620" y="2244090"/>
                  </a:lnTo>
                  <a:close/>
                </a:path>
                <a:path w="264159" h="2247900">
                  <a:moveTo>
                    <a:pt x="248640" y="2244090"/>
                  </a:moveTo>
                  <a:lnTo>
                    <a:pt x="7620" y="2244090"/>
                  </a:lnTo>
                  <a:lnTo>
                    <a:pt x="7620" y="2240279"/>
                  </a:lnTo>
                  <a:lnTo>
                    <a:pt x="248640" y="2240279"/>
                  </a:lnTo>
                  <a:lnTo>
                    <a:pt x="248640" y="2244090"/>
                  </a:lnTo>
                  <a:close/>
                </a:path>
              </a:pathLst>
            </a:custGeom>
            <a:solidFill>
              <a:srgbClr val="767070"/>
            </a:solid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7" name="object 57"/>
            <p:cNvSpPr/>
            <p:nvPr/>
          </p:nvSpPr>
          <p:spPr>
            <a:xfrm>
              <a:off x="12055" y="5426"/>
              <a:ext cx="1046" cy="10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8" name="object 58"/>
            <p:cNvSpPr/>
            <p:nvPr/>
          </p:nvSpPr>
          <p:spPr>
            <a:xfrm>
              <a:off x="14851" y="5457"/>
              <a:ext cx="1658" cy="9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9" name="object 59"/>
            <p:cNvSpPr/>
            <p:nvPr/>
          </p:nvSpPr>
          <p:spPr>
            <a:xfrm>
              <a:off x="13471" y="5433"/>
              <a:ext cx="1032" cy="10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6" name="object 27"/>
          <p:cNvSpPr txBox="1"/>
          <p:nvPr/>
        </p:nvSpPr>
        <p:spPr>
          <a:xfrm>
            <a:off x="2225327" y="7752428"/>
            <a:ext cx="2342369" cy="53975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97790" rIns="0" bIns="0" rtlCol="0">
            <a:spAutoFit/>
          </a:bodyPr>
          <a:p>
            <a:pPr marL="504190" algn="l">
              <a:spcBef>
                <a:spcPts val="770"/>
              </a:spcBef>
            </a:pPr>
            <a:r>
              <a:rPr dirty="0"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  <a:sym typeface="+mn-ea"/>
              </a:rPr>
              <a:t>采购系统</a:t>
            </a:r>
            <a:endParaRPr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2" charset="-122"/>
            </a:endParaRPr>
          </a:p>
        </p:txBody>
      </p:sp>
      <p:sp>
        <p:nvSpPr>
          <p:cNvPr id="7" name="object 36"/>
          <p:cNvSpPr/>
          <p:nvPr/>
        </p:nvSpPr>
        <p:spPr>
          <a:xfrm>
            <a:off x="4517964" y="7194635"/>
            <a:ext cx="28800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226" y="0"/>
                </a:lnTo>
              </a:path>
            </a:pathLst>
          </a:custGeom>
          <a:ln w="8585">
            <a:solidFill>
              <a:srgbClr val="767070"/>
            </a:solidFill>
          </a:ln>
        </p:spPr>
        <p:txBody>
          <a:bodyPr wrap="square" lIns="0" tIns="0" rIns="0" bIns="0" rtlCol="0"/>
          <a:p>
            <a:endParaRPr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object 31"/>
          <p:cNvSpPr/>
          <p:nvPr/>
        </p:nvSpPr>
        <p:spPr>
          <a:xfrm>
            <a:off x="1213108" y="4867044"/>
            <a:ext cx="984181" cy="146783"/>
          </a:xfrm>
          <a:custGeom>
            <a:avLst/>
            <a:gdLst/>
            <a:ahLst/>
            <a:cxnLst/>
            <a:rect l="l" t="t" r="r" b="b"/>
            <a:pathLst>
              <a:path w="680085" h="76200">
                <a:moveTo>
                  <a:pt x="76200" y="76200"/>
                </a:moveTo>
                <a:lnTo>
                  <a:pt x="0" y="38100"/>
                </a:lnTo>
                <a:lnTo>
                  <a:pt x="76200" y="0"/>
                </a:lnTo>
                <a:lnTo>
                  <a:pt x="76200" y="34289"/>
                </a:lnTo>
                <a:lnTo>
                  <a:pt x="57150" y="34289"/>
                </a:lnTo>
                <a:lnTo>
                  <a:pt x="57150" y="41910"/>
                </a:lnTo>
                <a:lnTo>
                  <a:pt x="76200" y="41910"/>
                </a:lnTo>
                <a:lnTo>
                  <a:pt x="76200" y="76200"/>
                </a:lnTo>
                <a:close/>
              </a:path>
              <a:path w="680085" h="76200">
                <a:moveTo>
                  <a:pt x="603884" y="76200"/>
                </a:moveTo>
                <a:lnTo>
                  <a:pt x="603884" y="0"/>
                </a:lnTo>
                <a:lnTo>
                  <a:pt x="672464" y="34289"/>
                </a:lnTo>
                <a:lnTo>
                  <a:pt x="622934" y="34289"/>
                </a:lnTo>
                <a:lnTo>
                  <a:pt x="622934" y="41910"/>
                </a:lnTo>
                <a:lnTo>
                  <a:pt x="672464" y="41910"/>
                </a:lnTo>
                <a:lnTo>
                  <a:pt x="603884" y="76200"/>
                </a:lnTo>
                <a:close/>
              </a:path>
              <a:path w="680085" h="76200">
                <a:moveTo>
                  <a:pt x="76200" y="41910"/>
                </a:moveTo>
                <a:lnTo>
                  <a:pt x="57150" y="41910"/>
                </a:lnTo>
                <a:lnTo>
                  <a:pt x="57150" y="34289"/>
                </a:lnTo>
                <a:lnTo>
                  <a:pt x="76200" y="34289"/>
                </a:lnTo>
                <a:lnTo>
                  <a:pt x="76200" y="41910"/>
                </a:lnTo>
                <a:close/>
              </a:path>
              <a:path w="680085" h="76200">
                <a:moveTo>
                  <a:pt x="603884" y="41910"/>
                </a:moveTo>
                <a:lnTo>
                  <a:pt x="76200" y="41910"/>
                </a:lnTo>
                <a:lnTo>
                  <a:pt x="76200" y="34289"/>
                </a:lnTo>
                <a:lnTo>
                  <a:pt x="603884" y="34289"/>
                </a:lnTo>
                <a:lnTo>
                  <a:pt x="603884" y="41910"/>
                </a:lnTo>
                <a:close/>
              </a:path>
              <a:path w="680085" h="76200">
                <a:moveTo>
                  <a:pt x="672464" y="41910"/>
                </a:moveTo>
                <a:lnTo>
                  <a:pt x="622934" y="41910"/>
                </a:lnTo>
                <a:lnTo>
                  <a:pt x="622934" y="34289"/>
                </a:lnTo>
                <a:lnTo>
                  <a:pt x="672464" y="34289"/>
                </a:lnTo>
                <a:lnTo>
                  <a:pt x="680084" y="38100"/>
                </a:lnTo>
                <a:lnTo>
                  <a:pt x="672464" y="4191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p>
            <a:endParaRPr>
              <a:solidFill>
                <a:schemeClr val="tx1"/>
              </a:solidFill>
            </a:endParaRPr>
          </a:p>
        </p:txBody>
      </p:sp>
      <p:sp>
        <p:nvSpPr>
          <p:cNvPr id="9" name="object 27"/>
          <p:cNvSpPr txBox="1"/>
          <p:nvPr/>
        </p:nvSpPr>
        <p:spPr>
          <a:xfrm>
            <a:off x="2225327" y="8596978"/>
            <a:ext cx="2342369" cy="53975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97790" rIns="0" bIns="0" rtlCol="0">
            <a:spAutoFit/>
          </a:bodyPr>
          <a:p>
            <a:pPr marL="504190" algn="l">
              <a:spcBef>
                <a:spcPts val="770"/>
              </a:spcBef>
            </a:pPr>
            <a:r>
              <a:rPr lang="zh-CN" dirty="0"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  <a:sym typeface="+mn-ea"/>
              </a:rPr>
              <a:t>加盟</a:t>
            </a:r>
            <a:r>
              <a:rPr dirty="0">
                <a:latin typeface="黑体" panose="02010609060101010101" charset="-122"/>
                <a:ea typeface="黑体" panose="02010609060101010101" charset="-122"/>
                <a:cs typeface="微软雅黑" panose="020B0503020204020204" pitchFamily="2" charset="-122"/>
                <a:sym typeface="+mn-ea"/>
              </a:rPr>
              <a:t>系统</a:t>
            </a:r>
            <a:endParaRPr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pitchFamily="2" charset="-122"/>
            </a:endParaRPr>
          </a:p>
        </p:txBody>
      </p:sp>
      <p:sp>
        <p:nvSpPr>
          <p:cNvPr id="10" name="object 36"/>
          <p:cNvSpPr/>
          <p:nvPr/>
        </p:nvSpPr>
        <p:spPr>
          <a:xfrm>
            <a:off x="4501454" y="8039185"/>
            <a:ext cx="30600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226" y="0"/>
                </a:lnTo>
              </a:path>
            </a:pathLst>
          </a:custGeom>
          <a:ln w="8585">
            <a:solidFill>
              <a:srgbClr val="767070"/>
            </a:solidFill>
          </a:ln>
        </p:spPr>
        <p:txBody>
          <a:bodyPr wrap="square" lIns="0" tIns="0" rIns="0" bIns="0" rtlCol="0"/>
          <a:p>
            <a:endParaRPr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10358120" y="6591300"/>
            <a:ext cx="4856480" cy="668020"/>
          </a:xfrm>
          <a:custGeom>
            <a:avLst/>
            <a:gdLst/>
            <a:ahLst/>
            <a:cxnLst/>
            <a:rect l="l" t="t" r="r" b="b"/>
            <a:pathLst>
              <a:path w="2844165" h="668020">
                <a:moveTo>
                  <a:pt x="0" y="0"/>
                </a:moveTo>
                <a:lnTo>
                  <a:pt x="2843783" y="0"/>
                </a:lnTo>
                <a:lnTo>
                  <a:pt x="2843783" y="667512"/>
                </a:lnTo>
                <a:lnTo>
                  <a:pt x="0" y="66751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p/>
        </p:txBody>
      </p:sp>
      <p:sp>
        <p:nvSpPr>
          <p:cNvPr id="13" name="文本框 12"/>
          <p:cNvSpPr txBox="1"/>
          <p:nvPr/>
        </p:nvSpPr>
        <p:spPr>
          <a:xfrm>
            <a:off x="10485755" y="6686550"/>
            <a:ext cx="4602480" cy="533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微商店、微会员、线上导购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568960"/>
            <a:ext cx="1098042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思迅孕婴童专业版</a:t>
            </a:r>
            <a:r>
              <a:rPr lang="en-US" altLang="zh-CN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--</a:t>
            </a:r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系统功能蓝图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45440" y="1757045"/>
            <a:ext cx="12696190" cy="1219200"/>
            <a:chOff x="1572" y="3122"/>
            <a:chExt cx="20289" cy="3062"/>
          </a:xfrm>
        </p:grpSpPr>
        <p:sp>
          <p:nvSpPr>
            <p:cNvPr id="4" name="矩形 3"/>
            <p:cNvSpPr/>
            <p:nvPr/>
          </p:nvSpPr>
          <p:spPr>
            <a:xfrm>
              <a:off x="1572" y="3122"/>
              <a:ext cx="20289" cy="30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617" y="3689"/>
              <a:ext cx="3119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总部系统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7" y="3689"/>
              <a:ext cx="3119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加盟总部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417" y="3689"/>
              <a:ext cx="3119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门店系统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8017" y="3689"/>
              <a:ext cx="3119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POS</a:t>
              </a:r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销售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0817" y="3689"/>
              <a:ext cx="3119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配送中心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42" y="3230"/>
              <a:ext cx="1684" cy="2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2" charset="-122"/>
                  <a:ea typeface="微软雅黑" panose="020B0503020204020204" pitchFamily="2" charset="-122"/>
                </a:rPr>
                <a:t>系统</a:t>
              </a:r>
              <a:endParaRPr lang="zh-CN" altLang="en-US" b="1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  <a:p>
              <a:r>
                <a:rPr lang="zh-CN" altLang="en-US" b="1">
                  <a:latin typeface="微软雅黑" panose="020B0503020204020204" pitchFamily="2" charset="-122"/>
                  <a:ea typeface="微软雅黑" panose="020B0503020204020204" pitchFamily="2" charset="-122"/>
                </a:rPr>
                <a:t>门户</a:t>
              </a:r>
              <a:endParaRPr lang="zh-CN" altLang="en-US" b="1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2425" y="3210560"/>
            <a:ext cx="12696190" cy="4274185"/>
          </a:xfrm>
          <a:prstGeom prst="rect">
            <a:avLst/>
          </a:prstGeom>
          <a:solidFill>
            <a:srgbClr val="0AA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11835" y="4575175"/>
            <a:ext cx="551180" cy="18903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微软雅黑" panose="020B0503020204020204" pitchFamily="2" charset="-122"/>
                <a:ea typeface="微软雅黑" panose="020B0503020204020204" pitchFamily="2" charset="-122"/>
              </a:rPr>
              <a:t>系</a:t>
            </a:r>
            <a:endParaRPr lang="zh-CN" altLang="en-US" b="1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b="1">
                <a:latin typeface="微软雅黑" panose="020B0503020204020204" pitchFamily="2" charset="-122"/>
                <a:ea typeface="微软雅黑" panose="020B0503020204020204" pitchFamily="2" charset="-122"/>
              </a:rPr>
              <a:t>统</a:t>
            </a:r>
            <a:endParaRPr lang="zh-CN" altLang="en-US" b="1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b="1">
                <a:latin typeface="微软雅黑" panose="020B0503020204020204" pitchFamily="2" charset="-122"/>
                <a:ea typeface="微软雅黑" panose="020B0503020204020204" pitchFamily="2" charset="-122"/>
              </a:rPr>
              <a:t>功</a:t>
            </a:r>
            <a:endParaRPr lang="zh-CN" altLang="en-US" b="1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b="1">
                <a:latin typeface="微软雅黑" panose="020B0503020204020204" pitchFamily="2" charset="-122"/>
                <a:ea typeface="微软雅黑" panose="020B0503020204020204" pitchFamily="2" charset="-122"/>
              </a:rPr>
              <a:t>能</a:t>
            </a:r>
            <a:endParaRPr lang="zh-CN" altLang="en-US" b="1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647825" y="3282315"/>
            <a:ext cx="1871980" cy="4140835"/>
            <a:chOff x="3612" y="6525"/>
            <a:chExt cx="2948" cy="6521"/>
          </a:xfrm>
        </p:grpSpPr>
        <p:sp>
          <p:nvSpPr>
            <p:cNvPr id="13" name="矩形 12"/>
            <p:cNvSpPr/>
            <p:nvPr/>
          </p:nvSpPr>
          <p:spPr>
            <a:xfrm>
              <a:off x="3612" y="6525"/>
              <a:ext cx="2948" cy="64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726" y="6638"/>
              <a:ext cx="2608" cy="6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品类管理</a:t>
              </a:r>
              <a:endParaRPr lang="zh-CN" altLang="en-US"/>
            </a:p>
            <a:p>
              <a:pPr algn="ctr"/>
              <a:r>
                <a:rPr lang="zh-CN" altLang="en-US"/>
                <a:t>品牌管理</a:t>
              </a:r>
              <a:endParaRPr lang="zh-CN" altLang="en-US"/>
            </a:p>
            <a:p>
              <a:pPr algn="ctr"/>
              <a:r>
                <a:rPr lang="zh-CN" altLang="en-US"/>
                <a:t>商品建档</a:t>
              </a:r>
              <a:endParaRPr lang="zh-CN" altLang="en-US"/>
            </a:p>
            <a:p>
              <a:pPr algn="ctr"/>
              <a:r>
                <a:rPr lang="zh-CN" altLang="en-US"/>
                <a:t>供应商</a:t>
              </a:r>
              <a:endParaRPr lang="zh-CN" altLang="en-US"/>
            </a:p>
            <a:p>
              <a:pPr algn="ctr"/>
              <a:r>
                <a:rPr lang="zh-CN" altLang="en-US"/>
                <a:t>客户信息</a:t>
              </a:r>
              <a:endParaRPr lang="zh-CN" altLang="en-US"/>
            </a:p>
            <a:p>
              <a:pPr algn="ctr"/>
              <a:r>
                <a:rPr lang="zh-CN" altLang="en-US"/>
                <a:t>促销活动</a:t>
              </a:r>
              <a:endParaRPr lang="zh-CN" altLang="en-US"/>
            </a:p>
            <a:p>
              <a:pPr algn="ctr"/>
              <a:r>
                <a:rPr lang="zh-CN" altLang="en-US"/>
                <a:t>会员管理</a:t>
              </a:r>
              <a:endParaRPr lang="zh-CN" altLang="en-US"/>
            </a:p>
            <a:p>
              <a:pPr algn="ctr"/>
              <a:r>
                <a:rPr lang="zh-CN" altLang="en-US"/>
                <a:t>决策管理</a:t>
              </a:r>
              <a:endParaRPr lang="zh-CN" altLang="en-US"/>
            </a:p>
            <a:p>
              <a:pPr algn="ctr"/>
              <a:r>
                <a:rPr lang="zh-CN" altLang="en-US"/>
                <a:t>合同管理</a:t>
              </a:r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874135" y="3270885"/>
            <a:ext cx="2094230" cy="4079240"/>
            <a:chOff x="7355" y="6638"/>
            <a:chExt cx="3298" cy="6424"/>
          </a:xfrm>
        </p:grpSpPr>
        <p:sp>
          <p:nvSpPr>
            <p:cNvPr id="18" name="矩形 17"/>
            <p:cNvSpPr/>
            <p:nvPr/>
          </p:nvSpPr>
          <p:spPr>
            <a:xfrm>
              <a:off x="7468" y="6638"/>
              <a:ext cx="2948" cy="64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355" y="6980"/>
              <a:ext cx="3298" cy="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独立管理</a:t>
              </a:r>
              <a:endParaRPr lang="zh-CN" altLang="en-US"/>
            </a:p>
            <a:p>
              <a:pPr algn="l"/>
              <a:r>
                <a:rPr lang="zh-CN" altLang="en-US"/>
                <a:t>  品类品牌</a:t>
              </a:r>
              <a:endParaRPr lang="zh-CN" altLang="en-US"/>
            </a:p>
            <a:p>
              <a:pPr algn="ctr"/>
              <a:r>
                <a:rPr lang="zh-CN" altLang="en-US"/>
                <a:t>商品</a:t>
              </a:r>
              <a:endParaRPr lang="zh-CN" altLang="en-US"/>
            </a:p>
            <a:p>
              <a:pPr algn="ctr"/>
              <a:r>
                <a:rPr lang="zh-CN" altLang="en-US"/>
                <a:t>供应商客户</a:t>
              </a:r>
              <a:endParaRPr lang="zh-CN" altLang="en-US"/>
            </a:p>
            <a:p>
              <a:pPr algn="ctr"/>
              <a:r>
                <a:rPr lang="zh-CN" altLang="en-US"/>
                <a:t>监管加盟店</a:t>
              </a:r>
              <a:endParaRPr lang="zh-CN" altLang="en-US"/>
            </a:p>
            <a:p>
              <a:pPr algn="ctr"/>
              <a:r>
                <a:rPr lang="zh-CN" altLang="en-US"/>
                <a:t>店间调拨</a:t>
              </a:r>
              <a:endParaRPr lang="zh-CN" altLang="en-US"/>
            </a:p>
            <a:p>
              <a:pPr algn="ctr"/>
              <a:r>
                <a:rPr lang="zh-CN" altLang="en-US"/>
                <a:t>自主采购</a:t>
              </a:r>
              <a:endParaRPr lang="zh-CN" altLang="en-US"/>
            </a:p>
            <a:p>
              <a:pPr algn="ctr"/>
              <a:r>
                <a:rPr lang="zh-CN" altLang="en-US"/>
                <a:t>自主结算</a:t>
              </a:r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84900" y="3282315"/>
            <a:ext cx="1874520" cy="4079240"/>
            <a:chOff x="10983" y="6525"/>
            <a:chExt cx="2952" cy="6424"/>
          </a:xfrm>
        </p:grpSpPr>
        <p:sp>
          <p:nvSpPr>
            <p:cNvPr id="20" name="矩形 19"/>
            <p:cNvSpPr/>
            <p:nvPr/>
          </p:nvSpPr>
          <p:spPr>
            <a:xfrm>
              <a:off x="10983" y="6525"/>
              <a:ext cx="2948" cy="64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097" y="7319"/>
              <a:ext cx="2839" cy="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采购管理</a:t>
              </a:r>
              <a:endParaRPr lang="zh-CN" altLang="en-US"/>
            </a:p>
            <a:p>
              <a:pPr algn="ctr"/>
              <a:r>
                <a:rPr lang="zh-CN" altLang="en-US"/>
                <a:t>连锁调拨</a:t>
              </a:r>
              <a:endParaRPr lang="zh-CN" altLang="en-US"/>
            </a:p>
            <a:p>
              <a:pPr algn="ctr"/>
              <a:r>
                <a:rPr lang="zh-CN" altLang="en-US"/>
                <a:t>补货跟踪</a:t>
              </a:r>
              <a:endParaRPr lang="zh-CN" altLang="en-US"/>
            </a:p>
            <a:p>
              <a:pPr algn="ctr"/>
              <a:r>
                <a:rPr lang="zh-CN" altLang="en-US"/>
                <a:t>自动配送</a:t>
              </a:r>
              <a:endParaRPr lang="zh-CN" altLang="en-US"/>
            </a:p>
            <a:p>
              <a:pPr algn="ctr"/>
              <a:r>
                <a:rPr lang="zh-CN" altLang="en-US"/>
                <a:t>库存查询</a:t>
              </a:r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417560" y="3282315"/>
            <a:ext cx="1871980" cy="4079240"/>
            <a:chOff x="14612" y="6299"/>
            <a:chExt cx="2948" cy="6424"/>
          </a:xfrm>
        </p:grpSpPr>
        <p:sp>
          <p:nvSpPr>
            <p:cNvPr id="22" name="矩形 21"/>
            <p:cNvSpPr/>
            <p:nvPr/>
          </p:nvSpPr>
          <p:spPr>
            <a:xfrm>
              <a:off x="14612" y="6299"/>
              <a:ext cx="2948" cy="64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4725" y="6526"/>
              <a:ext cx="2608" cy="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计次方案</a:t>
              </a:r>
              <a:endParaRPr lang="zh-CN" altLang="en-US"/>
            </a:p>
            <a:p>
              <a:pPr algn="ctr"/>
              <a:r>
                <a:rPr lang="zh-CN" altLang="en-US"/>
                <a:t>库存管理</a:t>
              </a:r>
              <a:endParaRPr lang="zh-CN" altLang="en-US"/>
            </a:p>
            <a:p>
              <a:pPr algn="ctr"/>
              <a:r>
                <a:rPr lang="zh-CN" altLang="en-US"/>
                <a:t>连锁配送</a:t>
              </a:r>
              <a:endParaRPr lang="zh-CN" altLang="en-US"/>
            </a:p>
            <a:p>
              <a:pPr algn="ctr"/>
              <a:r>
                <a:rPr lang="zh-CN" altLang="en-US"/>
                <a:t>会员分析</a:t>
              </a:r>
              <a:endParaRPr lang="zh-CN" altLang="en-US"/>
            </a:p>
            <a:p>
              <a:pPr algn="ctr"/>
              <a:r>
                <a:rPr lang="zh-CN" altLang="en-US"/>
                <a:t>消费报表</a:t>
              </a:r>
              <a:endParaRPr lang="zh-CN" altLang="en-US"/>
            </a:p>
            <a:p>
              <a:pPr algn="ctr"/>
              <a:r>
                <a:rPr lang="zh-CN" altLang="en-US"/>
                <a:t>客户结算</a:t>
              </a:r>
              <a:endParaRPr lang="zh-CN" altLang="en-US"/>
            </a:p>
            <a:p>
              <a:pPr algn="ctr"/>
              <a:r>
                <a:rPr lang="zh-CN" altLang="en-US"/>
                <a:t>门店管理</a:t>
              </a:r>
              <a:endParaRPr lang="zh-CN" altLang="en-US"/>
            </a:p>
            <a:p>
              <a:pPr algn="ctr"/>
              <a:r>
                <a:rPr lang="zh-CN" altLang="en-US"/>
                <a:t>盘点</a:t>
              </a:r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0650220" y="3282315"/>
            <a:ext cx="1871980" cy="4079875"/>
            <a:chOff x="18128" y="6412"/>
            <a:chExt cx="2948" cy="6425"/>
          </a:xfrm>
        </p:grpSpPr>
        <p:sp>
          <p:nvSpPr>
            <p:cNvPr id="24" name="矩形 23"/>
            <p:cNvSpPr/>
            <p:nvPr/>
          </p:nvSpPr>
          <p:spPr>
            <a:xfrm>
              <a:off x="18128" y="6412"/>
              <a:ext cx="2948" cy="64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241" y="6412"/>
              <a:ext cx="2608" cy="6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会员档案</a:t>
              </a:r>
              <a:endParaRPr lang="zh-CN" altLang="en-US"/>
            </a:p>
            <a:p>
              <a:pPr algn="ctr"/>
              <a:r>
                <a:rPr lang="zh-CN" altLang="en-US">
                  <a:sym typeface="+mn-ea"/>
                </a:rPr>
                <a:t>微信会员</a:t>
              </a:r>
              <a:endParaRPr lang="zh-CN" altLang="en-US"/>
            </a:p>
            <a:p>
              <a:pPr algn="ctr"/>
              <a:r>
                <a:rPr lang="zh-CN" altLang="en-US"/>
                <a:t>积分礼品</a:t>
              </a:r>
              <a:endParaRPr lang="zh-CN" altLang="en-US"/>
            </a:p>
            <a:p>
              <a:pPr algn="ctr"/>
              <a:r>
                <a:rPr lang="zh-CN" altLang="en-US"/>
                <a:t>储值消费</a:t>
              </a:r>
              <a:endParaRPr lang="zh-CN" altLang="en-US"/>
            </a:p>
            <a:p>
              <a:pPr algn="ctr"/>
              <a:r>
                <a:rPr lang="zh-CN" altLang="en-US"/>
                <a:t>商品寄存</a:t>
              </a:r>
              <a:endParaRPr lang="zh-CN" altLang="en-US" dirty="0">
                <a:latin typeface="+mn-ea"/>
                <a:cs typeface="微软雅黑" panose="020B0503020204020204" pitchFamily="2" charset="-122"/>
              </a:endParaRPr>
            </a:p>
            <a:p>
              <a:pPr algn="ctr"/>
              <a:r>
                <a:rPr lang="zh-CN" altLang="en-US" dirty="0" smtClean="0">
                  <a:latin typeface="+mn-ea"/>
                  <a:cs typeface="微软雅黑" panose="020B0503020204020204" pitchFamily="2" charset="-122"/>
                  <a:sym typeface="+mn-ea"/>
                </a:rPr>
                <a:t>计次消费计次充值</a:t>
              </a:r>
              <a:endParaRPr lang="zh-CN" altLang="en-US" dirty="0" smtClean="0">
                <a:latin typeface="+mn-ea"/>
                <a:cs typeface="微软雅黑" panose="020B0503020204020204" pitchFamily="2" charset="-122"/>
                <a:sym typeface="+mn-ea"/>
              </a:endParaRPr>
            </a:p>
            <a:p>
              <a:pPr algn="ctr"/>
              <a:r>
                <a:rPr lang="zh-CN" altLang="en-US"/>
                <a:t>交班对账</a:t>
              </a:r>
              <a:endParaRPr lang="zh-CN" altLang="en-US"/>
            </a:p>
            <a:p>
              <a:pPr algn="ctr"/>
              <a:r>
                <a:rPr lang="zh-CN" altLang="en-US" dirty="0" smtClean="0">
                  <a:latin typeface="+mn-ea"/>
                  <a:cs typeface="微软雅黑" panose="020B0503020204020204" pitchFamily="2" charset="-122"/>
                  <a:sym typeface="+mn-ea"/>
                </a:rPr>
                <a:t>预售功能</a:t>
              </a:r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52425" y="7671435"/>
            <a:ext cx="12696190" cy="1962785"/>
            <a:chOff x="1572" y="3122"/>
            <a:chExt cx="20289" cy="3091"/>
          </a:xfrm>
        </p:grpSpPr>
        <p:sp>
          <p:nvSpPr>
            <p:cNvPr id="34" name="矩形 33"/>
            <p:cNvSpPr/>
            <p:nvPr/>
          </p:nvSpPr>
          <p:spPr>
            <a:xfrm>
              <a:off x="1572" y="3122"/>
              <a:ext cx="20289" cy="30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3619" y="3689"/>
              <a:ext cx="5671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思迅微商城</a:t>
              </a:r>
              <a:r>
                <a:rPr lang="en-US" altLang="zh-CN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/</a:t>
              </a:r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微会员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0547" y="3689"/>
              <a:ext cx="6417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思迅会员营销</a:t>
              </a:r>
              <a:r>
                <a:rPr lang="en-US" altLang="zh-CN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+</a:t>
              </a:r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rPr>
                <a:t>微导购</a:t>
              </a:r>
              <a:endParaRPr lang="en-US" altLang="zh-CN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017" y="3689"/>
              <a:ext cx="3119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+mn-ea"/>
                </a:rPr>
                <a:t>老板助手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143" y="3236"/>
              <a:ext cx="1048" cy="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anose="020B0503020204020204" pitchFamily="2" charset="-122"/>
                  <a:ea typeface="微软雅黑" panose="020B0503020204020204" pitchFamily="2" charset="-122"/>
                </a:rPr>
                <a:t>线上</a:t>
              </a:r>
              <a:endParaRPr lang="zh-CN" altLang="en-US" b="1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  <a:p>
              <a:r>
                <a:rPr lang="zh-CN" altLang="en-US" b="1">
                  <a:latin typeface="微软雅黑" panose="020B0503020204020204" pitchFamily="2" charset="-122"/>
                  <a:ea typeface="微软雅黑" panose="020B0503020204020204" pitchFamily="2" charset="-122"/>
                </a:rPr>
                <a:t>平台</a:t>
              </a:r>
              <a:endParaRPr lang="zh-CN" altLang="en-US" b="1"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3310870" y="1766570"/>
            <a:ext cx="2447925" cy="7776845"/>
          </a:xfrm>
          <a:prstGeom prst="rect">
            <a:avLst/>
          </a:prstGeom>
          <a:solidFill>
            <a:srgbClr val="FFD3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13335635" y="1840230"/>
            <a:ext cx="2321560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latin typeface="微软雅黑" panose="020B0503020204020204" pitchFamily="2" charset="-122"/>
                <a:ea typeface="微软雅黑" panose="020B0503020204020204" pitchFamily="2" charset="-122"/>
              </a:rPr>
              <a:t>增值应用</a:t>
            </a:r>
            <a:endParaRPr lang="zh-CN" altLang="en-US" sz="4000" b="1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3281660" y="2748915"/>
            <a:ext cx="2416810" cy="6454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思迅支付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财务接口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会员营销系统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微商城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微会员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微</a:t>
            </a:r>
            <a:r>
              <a:rPr lang="en-US" altLang="zh-CN">
                <a:latin typeface="微软雅黑" panose="020B0503020204020204" pitchFamily="2" charset="-122"/>
                <a:ea typeface="微软雅黑" panose="020B0503020204020204" pitchFamily="2" charset="-122"/>
              </a:rPr>
              <a:t>POS</a:t>
            </a:r>
            <a:endParaRPr lang="en-US" altLang="zh-CN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思迅盘点机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老板助手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人脸识别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扫码购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自助收银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</a:rPr>
              <a:t>大屏营销</a:t>
            </a:r>
            <a:endParaRPr lang="zh-CN" altLang="en-US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孕婴童专业版特色功能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0" name="任意多边形 39"/>
          <p:cNvSpPr/>
          <p:nvPr/>
        </p:nvSpPr>
        <p:spPr>
          <a:xfrm>
            <a:off x="6198870" y="3004185"/>
            <a:ext cx="616648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Box 1"/>
          <p:cNvSpPr txBox="1"/>
          <p:nvPr/>
        </p:nvSpPr>
        <p:spPr>
          <a:xfrm>
            <a:off x="7026910" y="4873625"/>
            <a:ext cx="55981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CA0F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产品特色介绍</a:t>
            </a:r>
            <a:endParaRPr lang="zh-CN" altLang="en-US" sz="6400" b="1" dirty="0" smtClean="0">
              <a:solidFill>
                <a:srgbClr val="0CA0F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923915" y="2844165"/>
            <a:ext cx="0" cy="4540885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"/>
          <p:cNvSpPr txBox="1"/>
          <p:nvPr/>
        </p:nvSpPr>
        <p:spPr>
          <a:xfrm>
            <a:off x="3531235" y="6196965"/>
            <a:ext cx="177546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b="1" dirty="0" smtClean="0">
                <a:solidFill>
                  <a:srgbClr val="0CA0F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PART 0</a:t>
            </a:r>
            <a:r>
              <a:rPr lang="en-US" sz="2845" b="1" dirty="0" smtClean="0">
                <a:solidFill>
                  <a:srgbClr val="0CA0F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1</a:t>
            </a:r>
            <a:endParaRPr lang="en-US" sz="2845" b="1" dirty="0" smtClean="0">
              <a:solidFill>
                <a:srgbClr val="0CA0F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0">
            <a:off x="3149600" y="3521710"/>
            <a:ext cx="2354580" cy="2354580"/>
            <a:chOff x="304800" y="673100"/>
            <a:chExt cx="4000500" cy="4000500"/>
          </a:xfrm>
          <a:solidFill>
            <a:srgbClr val="00B0F0"/>
          </a:solidFill>
          <a:effectLst/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14" name="KSO_Shape"/>
          <p:cNvSpPr/>
          <p:nvPr/>
        </p:nvSpPr>
        <p:spPr bwMode="auto">
          <a:xfrm>
            <a:off x="3573780" y="402907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anose="020B0503020204020204" pitchFamily="2" charset="-122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7026910" y="3108960"/>
            <a:ext cx="2616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第一部分</a:t>
            </a:r>
            <a:endParaRPr lang="zh-CN" altLang="en-US" sz="4000" dirty="0" smtClean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00B0F0"/>
            </a:gs>
            <a:gs pos="0">
              <a:srgbClr val="D7D9E1"/>
            </a:gs>
            <a:gs pos="0">
              <a:srgbClr val="00B0F0"/>
            </a:gs>
          </a:gsLst>
          <a:lin ang="43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33655"/>
            <a:ext cx="16269335" cy="1017333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609100"/>
            <a:ext cx="3583698" cy="7829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48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公司简介</a:t>
            </a:r>
            <a:endParaRPr lang="zh-CN" altLang="en-US" sz="48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962422"/>
            <a:ext cx="2707670" cy="93708"/>
          </a:xfrm>
          <a:prstGeom prst="rect">
            <a:avLst/>
          </a:prstGeom>
          <a:noFill/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962422"/>
            <a:ext cx="2707670" cy="937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59"/>
          <p:cNvSpPr txBox="1"/>
          <p:nvPr/>
        </p:nvSpPr>
        <p:spPr>
          <a:xfrm>
            <a:off x="337185" y="3983355"/>
            <a:ext cx="7750175" cy="529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ts val="4080"/>
              </a:lnSpc>
              <a:spcAft>
                <a:spcPts val="1200"/>
              </a:spcAft>
            </a:pPr>
            <a:r>
              <a:rPr lang="zh-CN" altLang="en-US" sz="2400" dirty="0" smtClean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       </a:t>
            </a:r>
            <a:r>
              <a:rPr lang="zh-CN" altLang="en-US" sz="2400" dirty="0" smtClean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  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2017年成功进入新三板创新层，是中国POS行业中率先进入创新层的公司。</a:t>
            </a:r>
            <a:endParaRPr lang="zh-CN" altLang="en-US" sz="2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>
              <a:lnSpc>
                <a:spcPts val="4080"/>
              </a:lnSpc>
              <a:spcAft>
                <a:spcPts val="1200"/>
              </a:spcAft>
            </a:pPr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         在南京、郑州、武汉、南宁、昆明设有5家分公司，以及两个全资子公司——深圳市思迅网络科技有限公司、深圳市奥凯软件有限公司，并建立武汉支持中心；     </a:t>
            </a:r>
            <a:endParaRPr lang="zh-CN" altLang="en-US" sz="2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>
              <a:lnSpc>
                <a:spcPts val="4080"/>
              </a:lnSpc>
              <a:spcAft>
                <a:spcPts val="1200"/>
              </a:spcAft>
            </a:pPr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          思迅软件在全国所有省份的500多个大中城市里，有1</a:t>
            </a:r>
            <a:r>
              <a:rPr lang="en-US" altLang="zh-CN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3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00多家合作伙伴，50万终端用户。</a:t>
            </a:r>
            <a:endParaRPr lang="zh-CN" altLang="en-US" sz="2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2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73" name="Rectangle 4"/>
          <p:cNvSpPr/>
          <p:nvPr/>
        </p:nvSpPr>
        <p:spPr>
          <a:xfrm>
            <a:off x="6985" y="1895339"/>
            <a:ext cx="16252825" cy="129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925830" y="2127568"/>
            <a:ext cx="14778990" cy="7200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Semibold" pitchFamily="34" charset="0"/>
                <a:sym typeface="+mn-ea"/>
              </a:rPr>
              <a:t>总部位于深圳软件产业基地，是第一批“国家级高新技术企业”和“深圳市重点软件企业”</a:t>
            </a:r>
            <a:endParaRPr lang="zh-CN" altLang="en-US" sz="2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Open Sans Semibold" pitchFamily="34" charset="0"/>
              <a:sym typeface="+mn-ea"/>
            </a:endParaRPr>
          </a:p>
        </p:txBody>
      </p:sp>
      <p:pic>
        <p:nvPicPr>
          <p:cNvPr id="2" name="图片 1" descr="组织架构-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25" y="6136005"/>
            <a:ext cx="8235950" cy="2644140"/>
          </a:xfrm>
          <a:prstGeom prst="rect">
            <a:avLst/>
          </a:prstGeom>
        </p:spPr>
      </p:pic>
      <p:pic>
        <p:nvPicPr>
          <p:cNvPr id="7" name="图片 6" descr="qrcode_for_gh_1f7b2c2291b8_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360" y="3983355"/>
            <a:ext cx="1866265" cy="1866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88805" y="2392970"/>
            <a:ext cx="4512987" cy="5372154"/>
            <a:chOff x="966472" y="1413923"/>
            <a:chExt cx="3385613" cy="4030155"/>
          </a:xfrm>
        </p:grpSpPr>
        <p:sp>
          <p:nvSpPr>
            <p:cNvPr id="13" name="任意多边形 12"/>
            <p:cNvSpPr/>
            <p:nvPr/>
          </p:nvSpPr>
          <p:spPr>
            <a:xfrm>
              <a:off x="966474" y="1449377"/>
              <a:ext cx="3385611" cy="3994701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  <a:gd name="connsiteX0-1" fmla="*/ 761425 w 1506470"/>
                <a:gd name="connsiteY0-2" fmla="*/ 0 h 1359090"/>
                <a:gd name="connsiteX1-3" fmla="*/ 1506469 w 1506470"/>
                <a:gd name="connsiteY1-4" fmla="*/ 333523 h 1359090"/>
                <a:gd name="connsiteX2-5" fmla="*/ 1506469 w 1506470"/>
                <a:gd name="connsiteY2-6" fmla="*/ 1074028 h 1359090"/>
                <a:gd name="connsiteX3-7" fmla="*/ 753235 w 1506470"/>
                <a:gd name="connsiteY3-8" fmla="*/ 1359090 h 1359090"/>
                <a:gd name="connsiteX4-9" fmla="*/ 0 w 1506470"/>
                <a:gd name="connsiteY4-10" fmla="*/ 1074028 h 1359090"/>
                <a:gd name="connsiteX5-11" fmla="*/ 0 w 1506470"/>
                <a:gd name="connsiteY5-12" fmla="*/ 333523 h 1359090"/>
                <a:gd name="connsiteX6-13" fmla="*/ 761425 w 1506470"/>
                <a:gd name="connsiteY6-14" fmla="*/ 0 h 1359090"/>
                <a:gd name="connsiteX0-15" fmla="*/ 761425 w 1506469"/>
                <a:gd name="connsiteY0-16" fmla="*/ 0 h 1365148"/>
                <a:gd name="connsiteX1-17" fmla="*/ 1506469 w 1506469"/>
                <a:gd name="connsiteY1-18" fmla="*/ 333523 h 1365148"/>
                <a:gd name="connsiteX2-19" fmla="*/ 1506469 w 1506469"/>
                <a:gd name="connsiteY2-20" fmla="*/ 1074028 h 1365148"/>
                <a:gd name="connsiteX3-21" fmla="*/ 753235 w 1506469"/>
                <a:gd name="connsiteY3-22" fmla="*/ 1365148 h 1365148"/>
                <a:gd name="connsiteX4-23" fmla="*/ 0 w 1506469"/>
                <a:gd name="connsiteY4-24" fmla="*/ 1074028 h 1365148"/>
                <a:gd name="connsiteX5-25" fmla="*/ 0 w 1506469"/>
                <a:gd name="connsiteY5-26" fmla="*/ 333523 h 1365148"/>
                <a:gd name="connsiteX6-27" fmla="*/ 761425 w 1506469"/>
                <a:gd name="connsiteY6-28" fmla="*/ 0 h 13651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506469" h="1365148">
                  <a:moveTo>
                    <a:pt x="761425" y="0"/>
                  </a:moveTo>
                  <a:lnTo>
                    <a:pt x="1506469" y="333523"/>
                  </a:lnTo>
                  <a:lnTo>
                    <a:pt x="1506469" y="1074028"/>
                  </a:lnTo>
                  <a:lnTo>
                    <a:pt x="753235" y="1365148"/>
                  </a:lnTo>
                  <a:lnTo>
                    <a:pt x="0" y="1074028"/>
                  </a:lnTo>
                  <a:lnTo>
                    <a:pt x="0" y="333523"/>
                  </a:lnTo>
                  <a:lnTo>
                    <a:pt x="761425" y="0"/>
                  </a:lnTo>
                  <a:close/>
                </a:path>
              </a:pathLst>
            </a:custGeom>
            <a:noFill/>
            <a:ln w="101600">
              <a:solidFill>
                <a:srgbClr val="12406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999" tIns="417240" rIns="363000" bIns="417239" numCol="1" spcCol="1270" anchor="ctr" anchorCtr="0">
              <a:noAutofit/>
            </a:bodyPr>
            <a:lstStyle/>
            <a:p>
              <a:pPr algn="ctr" defTabSz="21329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400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966472" y="1413923"/>
              <a:ext cx="3385611" cy="3994701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  <a:gd name="connsiteX0-1" fmla="*/ 761425 w 1506470"/>
                <a:gd name="connsiteY0-2" fmla="*/ 0 h 1359090"/>
                <a:gd name="connsiteX1-3" fmla="*/ 1506469 w 1506470"/>
                <a:gd name="connsiteY1-4" fmla="*/ 333523 h 1359090"/>
                <a:gd name="connsiteX2-5" fmla="*/ 1506469 w 1506470"/>
                <a:gd name="connsiteY2-6" fmla="*/ 1074028 h 1359090"/>
                <a:gd name="connsiteX3-7" fmla="*/ 753235 w 1506470"/>
                <a:gd name="connsiteY3-8" fmla="*/ 1359090 h 1359090"/>
                <a:gd name="connsiteX4-9" fmla="*/ 0 w 1506470"/>
                <a:gd name="connsiteY4-10" fmla="*/ 1074028 h 1359090"/>
                <a:gd name="connsiteX5-11" fmla="*/ 0 w 1506470"/>
                <a:gd name="connsiteY5-12" fmla="*/ 333523 h 1359090"/>
                <a:gd name="connsiteX6-13" fmla="*/ 761425 w 1506470"/>
                <a:gd name="connsiteY6-14" fmla="*/ 0 h 1359090"/>
                <a:gd name="connsiteX0-15" fmla="*/ 761425 w 1506469"/>
                <a:gd name="connsiteY0-16" fmla="*/ 0 h 1365148"/>
                <a:gd name="connsiteX1-17" fmla="*/ 1506469 w 1506469"/>
                <a:gd name="connsiteY1-18" fmla="*/ 333523 h 1365148"/>
                <a:gd name="connsiteX2-19" fmla="*/ 1506469 w 1506469"/>
                <a:gd name="connsiteY2-20" fmla="*/ 1074028 h 1365148"/>
                <a:gd name="connsiteX3-21" fmla="*/ 753235 w 1506469"/>
                <a:gd name="connsiteY3-22" fmla="*/ 1365148 h 1365148"/>
                <a:gd name="connsiteX4-23" fmla="*/ 0 w 1506469"/>
                <a:gd name="connsiteY4-24" fmla="*/ 1074028 h 1365148"/>
                <a:gd name="connsiteX5-25" fmla="*/ 0 w 1506469"/>
                <a:gd name="connsiteY5-26" fmla="*/ 333523 h 1365148"/>
                <a:gd name="connsiteX6-27" fmla="*/ 761425 w 1506469"/>
                <a:gd name="connsiteY6-28" fmla="*/ 0 h 13651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506469" h="1365148">
                  <a:moveTo>
                    <a:pt x="761425" y="0"/>
                  </a:moveTo>
                  <a:lnTo>
                    <a:pt x="1506469" y="333523"/>
                  </a:lnTo>
                  <a:lnTo>
                    <a:pt x="1506469" y="1074028"/>
                  </a:lnTo>
                  <a:lnTo>
                    <a:pt x="753235" y="1365148"/>
                  </a:lnTo>
                  <a:lnTo>
                    <a:pt x="0" y="1074028"/>
                  </a:lnTo>
                  <a:lnTo>
                    <a:pt x="0" y="333523"/>
                  </a:lnTo>
                  <a:lnTo>
                    <a:pt x="761425" y="0"/>
                  </a:lnTo>
                  <a:close/>
                </a:path>
              </a:pathLst>
            </a:custGeom>
            <a:noFill/>
            <a:ln w="76200">
              <a:solidFill>
                <a:srgbClr val="12406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999" tIns="417240" rIns="363000" bIns="417239" numCol="1" spcCol="1270" anchor="ctr" anchorCtr="0">
              <a:noAutofit/>
            </a:bodyPr>
            <a:lstStyle/>
            <a:p>
              <a:pPr algn="ctr" defTabSz="21329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400"/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6526782" y="4171761"/>
            <a:ext cx="8221673" cy="0"/>
          </a:xfrm>
          <a:prstGeom prst="line">
            <a:avLst/>
          </a:prstGeom>
          <a:noFill/>
          <a:ln w="57150">
            <a:solidFill>
              <a:srgbClr val="12406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515913" y="5920605"/>
            <a:ext cx="8221673" cy="0"/>
          </a:xfrm>
          <a:prstGeom prst="line">
            <a:avLst/>
          </a:prstGeom>
          <a:noFill/>
          <a:ln w="57150">
            <a:solidFill>
              <a:srgbClr val="12406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sp>
        <p:nvSpPr>
          <p:cNvPr id="20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6566535" y="4537710"/>
            <a:ext cx="9832340" cy="1070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9pPr>
          </a:lstStyle>
          <a:p>
            <a:pPr marL="0" lvl="1" algn="l"/>
            <a:r>
              <a:rPr lang="zh-CN" altLang="zh-CN" sz="6000" b="1" dirty="0">
                <a:solidFill>
                  <a:srgbClr val="12406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rPr>
              <a:t>孕婴童一站式服务管理</a:t>
            </a:r>
            <a:endParaRPr lang="zh-CN" altLang="zh-CN" sz="6000" b="1" dirty="0">
              <a:solidFill>
                <a:srgbClr val="12406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85669" y="3389418"/>
            <a:ext cx="6742009" cy="62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  </a:t>
            </a:r>
            <a:r>
              <a:rPr lang="en-US" altLang="zh-CN" sz="3200" dirty="0">
                <a:latin typeface="Aharoni" panose="02010803020104030203" charset="0"/>
                <a:ea typeface="微软雅黑" panose="020B0503020204020204" pitchFamily="2" charset="-122"/>
                <a:cs typeface="Aharoni" panose="02010803020104030203" charset="0"/>
                <a:sym typeface="+mn-ea"/>
              </a:rPr>
              <a:t>CONTENT</a:t>
            </a:r>
            <a:r>
              <a:rPr lang="en-US" altLang="zh-CN" sz="3200" dirty="0">
                <a:latin typeface="Arial Black" panose="020B0A04020102020204" charset="0"/>
                <a:ea typeface="微软雅黑" panose="020B0503020204020204" pitchFamily="2" charset="-122"/>
                <a:sym typeface="+mn-ea"/>
              </a:rPr>
              <a:t>  </a:t>
            </a: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第</a:t>
            </a:r>
            <a:r>
              <a:rPr lang="zh-CN" altLang="en-US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一</a:t>
            </a: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篇   </a:t>
            </a:r>
            <a:endParaRPr lang="en-US" altLang="zh-CN" sz="3200" dirty="0">
              <a:latin typeface="Arial Black" panose="020B0A04020102020204" charset="0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sp>
        <p:nvSpPr>
          <p:cNvPr id="22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6385268" y="6032148"/>
            <a:ext cx="4959341" cy="548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9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45" dirty="0">
                <a:solidFill>
                  <a:srgbClr val="537285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rPr>
              <a:t>以客为本  提供更优的服务</a:t>
            </a:r>
            <a:endParaRPr lang="zh-CN" altLang="en-US" sz="2845" dirty="0">
              <a:solidFill>
                <a:srgbClr val="537285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2347990" y="6782795"/>
            <a:ext cx="3598941" cy="1857216"/>
          </a:xfrm>
          <a:prstGeom prst="line">
            <a:avLst/>
          </a:prstGeom>
          <a:ln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472626" y="7591073"/>
            <a:ext cx="3598941" cy="1857216"/>
          </a:xfrm>
          <a:prstGeom prst="line">
            <a:avLst/>
          </a:prstGeom>
          <a:ln w="3175"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1216626" y="1487994"/>
            <a:ext cx="3598940" cy="1857216"/>
          </a:xfrm>
          <a:prstGeom prst="line">
            <a:avLst/>
          </a:prstGeom>
          <a:ln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1745827" y="840633"/>
            <a:ext cx="3598940" cy="1857216"/>
          </a:xfrm>
          <a:prstGeom prst="line">
            <a:avLst/>
          </a:prstGeom>
          <a:ln w="3175"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会员营销之孕婴童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9823" y="3159303"/>
            <a:ext cx="3972383" cy="39673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童装精细化管理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1005" y="1767205"/>
            <a:ext cx="15430500" cy="564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/>
            <a:r>
              <a:rPr lang="zh-CN" altLang="en-US">
                <a:latin typeface="微软雅黑" panose="020B0503020204020204" pitchFamily="2" charset="-122"/>
                <a:ea typeface="微软雅黑" panose="020B0503020204020204" pitchFamily="2" charset="-122"/>
                <a:cs typeface="宋体" panose="02010600030101010101" pitchFamily="2" charset="-122"/>
                <a:sym typeface="+mn-ea"/>
              </a:rPr>
              <a:t>商品档案中根据对应属性定装服装商品，进行服装的花色、尺码、子码、款号管理。</a:t>
            </a:r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78130" y="7760970"/>
            <a:ext cx="4299585" cy="1020445"/>
            <a:chOff x="3406" y="4572"/>
            <a:chExt cx="6771" cy="1607"/>
          </a:xfrm>
          <a:solidFill>
            <a:srgbClr val="00B0F0"/>
          </a:solidFill>
        </p:grpSpPr>
        <p:grpSp>
          <p:nvGrpSpPr>
            <p:cNvPr id="46" name="组合 45"/>
            <p:cNvGrpSpPr/>
            <p:nvPr/>
          </p:nvGrpSpPr>
          <p:grpSpPr>
            <a:xfrm>
              <a:off x="3406" y="4572"/>
              <a:ext cx="6771" cy="1607"/>
              <a:chOff x="4304043" y="1286668"/>
              <a:chExt cx="3837944" cy="2757793"/>
            </a:xfrm>
            <a:grpFill/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圆角矩形 47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  <p:sp>
            <p:nvSpPr>
              <p:cNvPr id="49" name="圆角矩形 48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sp>
          <p:nvSpPr>
            <p:cNvPr id="39" name="TextBox 53"/>
            <p:cNvSpPr txBox="1">
              <a:spLocks noChangeArrowheads="1"/>
            </p:cNvSpPr>
            <p:nvPr/>
          </p:nvSpPr>
          <p:spPr bwMode="auto">
            <a:xfrm>
              <a:off x="3634" y="4880"/>
              <a:ext cx="6518" cy="122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10" tIns="81257" rIns="162510" bIns="81257" numCol="1" anchor="t" anchorCtr="0" compatLnSpc="1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000" kern="0" dirty="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宋体" panose="02010600030101010101" pitchFamily="2" charset="-122"/>
                </a:rPr>
                <a:t>款号、子码</a:t>
              </a:r>
              <a:endParaRPr lang="zh-CN" altLang="en-US" sz="4000" kern="0" dirty="0">
                <a:solidFill>
                  <a:schemeClr val="accent3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321935" y="7760970"/>
            <a:ext cx="4303395" cy="1020445"/>
            <a:chOff x="2295" y="7590"/>
            <a:chExt cx="6777" cy="1607"/>
          </a:xfrm>
          <a:solidFill>
            <a:srgbClr val="00B0F0"/>
          </a:solidFill>
        </p:grpSpPr>
        <p:grpSp>
          <p:nvGrpSpPr>
            <p:cNvPr id="56" name="组合 55"/>
            <p:cNvGrpSpPr/>
            <p:nvPr/>
          </p:nvGrpSpPr>
          <p:grpSpPr>
            <a:xfrm>
              <a:off x="2295" y="7590"/>
              <a:ext cx="6771" cy="1607"/>
              <a:chOff x="4304043" y="1286668"/>
              <a:chExt cx="3837944" cy="2757793"/>
            </a:xfrm>
            <a:grpFill/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圆角矩形 5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  <p:sp>
            <p:nvSpPr>
              <p:cNvPr id="58" name="圆角矩形 57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sp>
          <p:nvSpPr>
            <p:cNvPr id="40" name="TextBox 53"/>
            <p:cNvSpPr txBox="1">
              <a:spLocks noChangeArrowheads="1"/>
            </p:cNvSpPr>
            <p:nvPr/>
          </p:nvSpPr>
          <p:spPr bwMode="auto">
            <a:xfrm>
              <a:off x="2317" y="7930"/>
              <a:ext cx="6755" cy="122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10" tIns="81257" rIns="162510" bIns="81257" numCol="1" anchor="t" anchorCtr="0" compatLnSpc="1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4000" kern="0" dirty="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宋体" panose="02010600030101010101" pitchFamily="2" charset="-122"/>
                </a:rPr>
                <a:t>花色、尺码</a:t>
              </a:r>
              <a:endParaRPr lang="zh-CN" altLang="en-US" sz="4000" kern="0" dirty="0">
                <a:solidFill>
                  <a:schemeClr val="accent3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263513" y="2470150"/>
            <a:ext cx="7468747" cy="1045210"/>
            <a:chOff x="15336" y="10666"/>
            <a:chExt cx="6818" cy="1646"/>
          </a:xfrm>
          <a:solidFill>
            <a:srgbClr val="00B0F0"/>
          </a:solidFill>
        </p:grpSpPr>
        <p:grpSp>
          <p:nvGrpSpPr>
            <p:cNvPr id="59" name="组合 58"/>
            <p:cNvGrpSpPr/>
            <p:nvPr/>
          </p:nvGrpSpPr>
          <p:grpSpPr>
            <a:xfrm>
              <a:off x="15336" y="10666"/>
              <a:ext cx="6818" cy="1607"/>
              <a:chOff x="4277675" y="1286668"/>
              <a:chExt cx="3864312" cy="2757793"/>
            </a:xfrm>
            <a:grpFill/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圆角矩形 59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  <p:sp>
            <p:nvSpPr>
              <p:cNvPr id="61" name="圆角矩形 60"/>
              <p:cNvSpPr/>
              <p:nvPr/>
            </p:nvSpPr>
            <p:spPr>
              <a:xfrm>
                <a:off x="4277675" y="1373342"/>
                <a:ext cx="3742173" cy="258445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sp>
          <p:nvSpPr>
            <p:cNvPr id="42" name="TextBox 53"/>
            <p:cNvSpPr txBox="1">
              <a:spLocks noChangeArrowheads="1"/>
            </p:cNvSpPr>
            <p:nvPr/>
          </p:nvSpPr>
          <p:spPr bwMode="auto">
            <a:xfrm>
              <a:off x="15381" y="11031"/>
              <a:ext cx="6414" cy="1281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10" tIns="81257" rIns="162510" bIns="81257" numCol="1" anchor="t" anchorCtr="0" compatLnSpc="1">
              <a:spAutoFit/>
            </a:bodyPr>
            <a:lstStyle/>
            <a:p>
              <a:pPr lvl="0" algn="ctr" fontAlgn="base">
                <a:defRPr/>
              </a:pPr>
              <a:r>
                <a:rPr lang="zh-CN" altLang="en-US" sz="4000" kern="0" dirty="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宋体" panose="02010600030101010101" pitchFamily="2" charset="-122"/>
                </a:rPr>
                <a:t>服装库存等精细化分析</a:t>
              </a:r>
              <a:endParaRPr lang="en-US" altLang="zh-CN" sz="4000" kern="0" dirty="0">
                <a:solidFill>
                  <a:schemeClr val="accent3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369550" y="7760970"/>
            <a:ext cx="5054600" cy="1020445"/>
            <a:chOff x="16426" y="7590"/>
            <a:chExt cx="6853" cy="1607"/>
          </a:xfrm>
          <a:solidFill>
            <a:srgbClr val="00B0F0"/>
          </a:solidFill>
        </p:grpSpPr>
        <p:grpSp>
          <p:nvGrpSpPr>
            <p:cNvPr id="53" name="组合 52"/>
            <p:cNvGrpSpPr/>
            <p:nvPr/>
          </p:nvGrpSpPr>
          <p:grpSpPr>
            <a:xfrm>
              <a:off x="16426" y="7590"/>
              <a:ext cx="6771" cy="1607"/>
              <a:chOff x="4304043" y="1286668"/>
              <a:chExt cx="3837944" cy="2757793"/>
            </a:xfrm>
            <a:grpFill/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圆角矩形 53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  <p:sp>
            <p:nvSpPr>
              <p:cNvPr id="55" name="圆角矩形 54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sp>
          <p:nvSpPr>
            <p:cNvPr id="43" name="TextBox 53"/>
            <p:cNvSpPr txBox="1">
              <a:spLocks noChangeArrowheads="1"/>
            </p:cNvSpPr>
            <p:nvPr/>
          </p:nvSpPr>
          <p:spPr bwMode="auto">
            <a:xfrm>
              <a:off x="16524" y="7898"/>
              <a:ext cx="6755" cy="1281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62510" tIns="81257" rIns="162510" bIns="81257" numCol="1" anchor="t" anchorCtr="0" compatLnSpc="1">
              <a:spAutoFit/>
            </a:bodyPr>
            <a:lstStyle/>
            <a:p>
              <a:pPr lvl="0" algn="ctr" fontAlgn="base">
                <a:defRPr/>
              </a:pPr>
              <a:r>
                <a:rPr lang="zh-CN" altLang="en-US" sz="4000" kern="0" dirty="0">
                  <a:solidFill>
                    <a:schemeClr val="accent3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宋体" panose="02010600030101010101" pitchFamily="2" charset="-122"/>
                </a:rPr>
                <a:t>季节、年份、系列</a:t>
              </a:r>
              <a:endParaRPr lang="en-US" altLang="zh-CN" sz="4000" kern="0" dirty="0">
                <a:solidFill>
                  <a:schemeClr val="accent3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2458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445" y="4067810"/>
            <a:ext cx="9708515" cy="321945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幼儿食品天数管理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37540" y="2055495"/>
            <a:ext cx="12901930" cy="84899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marL="0" indent="0" algn="l"/>
            <a:r>
              <a:rPr lang="zh-CN" altLang="en-US" sz="2400" b="0" u="none">
                <a:latin typeface="微软雅黑" panose="020B0503020204020204" pitchFamily="2" charset="-122"/>
                <a:ea typeface="微软雅黑" panose="020B0503020204020204" pitchFamily="2" charset="-122"/>
                <a:cs typeface="宋体" panose="02010600030101010101" pitchFamily="2" charset="-122"/>
              </a:rPr>
              <a:t>增加使用天数属性，用户购买后，根据对应购买数可预期消费完成时间。每日提醒中提供使用天数即将到期提醒，便于客户关怀，促进消费</a:t>
            </a:r>
            <a:endParaRPr lang="zh-CN" altLang="en-US" sz="2400" b="0" u="none">
              <a:latin typeface="微软雅黑" panose="020B0503020204020204" pitchFamily="2" charset="-122"/>
              <a:ea typeface="微软雅黑" panose="020B0503020204020204" pitchFamily="2" charset="-122"/>
              <a:cs typeface="宋体" panose="02010600030101010101" pitchFamily="2" charset="-122"/>
            </a:endParaRPr>
          </a:p>
        </p:txBody>
      </p:sp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709295" y="3965258"/>
            <a:ext cx="13881100" cy="41027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1 2015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10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月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日起实施的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《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食品安全法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》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规定，买到过期食品最低可索赔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1000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元。如果顾客进店购买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元一包的辣条，而这包辣条过期了，则你需要赔付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1000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。</a:t>
            </a: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2 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重庆的刘女士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2016.2.18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从沃尔玛超市买到一盒过期的伦敦小熊牛奶味蛋糕（售价为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12.7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元）。第二天去维权，超市赔偿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1000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元。</a:t>
            </a: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.可在商品的基本信息一栏中</a:t>
            </a:r>
            <a:r>
              <a:rPr kumimoji="0" lang="en-US" altLang="zh-CN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设置商品有效天数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：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2.查询距离X天过期商品，距离过期还剩X-1天，则信息通知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rPr>
              <a:t>3.商品有效时间不足1/3时禁止入库，从根源上避免销售过期商品以及降低库存损耗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96595" y="3332480"/>
            <a:ext cx="5427980" cy="535940"/>
            <a:chOff x="1097" y="6152"/>
            <a:chExt cx="8548" cy="844"/>
          </a:xfrm>
        </p:grpSpPr>
        <p:sp>
          <p:nvSpPr>
            <p:cNvPr id="21" name="object 23"/>
            <p:cNvSpPr/>
            <p:nvPr/>
          </p:nvSpPr>
          <p:spPr>
            <a:xfrm>
              <a:off x="1097" y="6152"/>
              <a:ext cx="8549" cy="845"/>
            </a:xfrm>
            <a:custGeom>
              <a:avLst/>
              <a:gdLst/>
              <a:ahLst/>
              <a:cxnLst/>
              <a:rect l="l" t="t" r="r" b="b"/>
              <a:pathLst>
                <a:path w="5428615" h="536575">
                  <a:moveTo>
                    <a:pt x="5337048" y="536447"/>
                  </a:moveTo>
                  <a:lnTo>
                    <a:pt x="0" y="536447"/>
                  </a:lnTo>
                  <a:lnTo>
                    <a:pt x="0" y="0"/>
                  </a:lnTo>
                  <a:lnTo>
                    <a:pt x="5428488" y="0"/>
                  </a:lnTo>
                  <a:lnTo>
                    <a:pt x="5337048" y="536447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3" name="object 24"/>
            <p:cNvSpPr txBox="1"/>
            <p:nvPr/>
          </p:nvSpPr>
          <p:spPr>
            <a:xfrm>
              <a:off x="1320" y="6272"/>
              <a:ext cx="7998" cy="6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Times New Roman" panose="02020603050405020304" pitchFamily="18" charset="0"/>
                </a:rPr>
                <a:t>为什么需要有效期管理</a:t>
              </a:r>
              <a:endPara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81050" y="6015355"/>
            <a:ext cx="5427980" cy="535940"/>
            <a:chOff x="1097" y="10213"/>
            <a:chExt cx="8548" cy="844"/>
          </a:xfrm>
        </p:grpSpPr>
        <p:sp>
          <p:nvSpPr>
            <p:cNvPr id="22" name="object 23"/>
            <p:cNvSpPr/>
            <p:nvPr/>
          </p:nvSpPr>
          <p:spPr>
            <a:xfrm>
              <a:off x="1097" y="10213"/>
              <a:ext cx="8549" cy="845"/>
            </a:xfrm>
            <a:custGeom>
              <a:avLst/>
              <a:gdLst/>
              <a:ahLst/>
              <a:cxnLst/>
              <a:rect l="l" t="t" r="r" b="b"/>
              <a:pathLst>
                <a:path w="5428615" h="536575">
                  <a:moveTo>
                    <a:pt x="5337048" y="536447"/>
                  </a:moveTo>
                  <a:lnTo>
                    <a:pt x="0" y="536447"/>
                  </a:lnTo>
                  <a:lnTo>
                    <a:pt x="0" y="0"/>
                  </a:lnTo>
                  <a:lnTo>
                    <a:pt x="5428488" y="0"/>
                  </a:lnTo>
                  <a:lnTo>
                    <a:pt x="5337048" y="536447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1320" y="10332"/>
              <a:ext cx="8110" cy="6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 smtClean="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cs typeface="Times New Roman" panose="02020603050405020304" pitchFamily="18" charset="0"/>
                </a:rPr>
                <a:t>如何管理商品有效期</a:t>
              </a:r>
              <a:endPara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完善的奶粉寄存管理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22033" y="3854976"/>
            <a:ext cx="5154930" cy="9429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26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按批次管理奶粉库存，先进先出</a:t>
            </a:r>
            <a:endParaRPr lang="en-US" altLang="zh-CN" sz="26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26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连锁门店前台寄存，跨店取货</a:t>
            </a:r>
            <a:endParaRPr lang="zh-CN" altLang="en-US" sz="26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13710" y="6807200"/>
            <a:ext cx="10395585" cy="13544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2665" b="1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智能推算奶粉可用天数，用完前短信提醒</a:t>
            </a:r>
            <a:endParaRPr lang="zh-CN" altLang="en-US" sz="2665" b="1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2665" b="1" smtClean="0">
                <a:latin typeface="微软雅黑" panose="020B0503020204020204" pitchFamily="2" charset="-122"/>
                <a:ea typeface="微软雅黑" panose="020B0503020204020204" pitchFamily="2" charset="-122"/>
              </a:rPr>
              <a:t>奶粉新客、奶粉转品牌等报表精准分析客户奶粉购买行为</a:t>
            </a:r>
            <a:endParaRPr lang="zh-CN" altLang="en-US" sz="2665" b="1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zh-CN" altLang="en-US" sz="2665" b="1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aphicFrame>
        <p:nvGraphicFramePr>
          <p:cNvPr id="29" name="图示 28"/>
          <p:cNvGraphicFramePr/>
          <p:nvPr/>
        </p:nvGraphicFramePr>
        <p:xfrm>
          <a:off x="853398" y="263054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商品独特的属性管理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98485" y="2054860"/>
            <a:ext cx="7245350" cy="3847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644650" lvl="2" indent="-514350" algn="l" defTabSz="1132205" eaLnBrk="1" hangingPunct="1">
              <a:lnSpc>
                <a:spcPct val="170000"/>
              </a:lnSpc>
              <a:buAutoNum type="arabicPeriod"/>
            </a:pPr>
            <a:r>
              <a:rPr lang="zh-CN" altLang="en-US" dirty="0">
                <a:latin typeface="宋体" panose="02010600030101010101" pitchFamily="2" charset="-122"/>
                <a:sym typeface="+mn-ea"/>
              </a:rPr>
              <a:t>可按照商品来管理批次、尺码，区别食品与服装的管理</a:t>
            </a:r>
            <a:endParaRPr lang="zh-CN" altLang="en-US" dirty="0">
              <a:latin typeface="宋体" panose="02010600030101010101" pitchFamily="2" charset="-122"/>
            </a:endParaRPr>
          </a:p>
          <a:p>
            <a:pPr marL="1644650" lvl="2" indent="-514350" algn="l" defTabSz="1132205" eaLnBrk="1" hangingPunct="1">
              <a:lnSpc>
                <a:spcPct val="170000"/>
              </a:lnSpc>
              <a:buAutoNum type="arabicPeriod"/>
            </a:pPr>
            <a:r>
              <a:rPr lang="zh-CN" altLang="en-US" dirty="0">
                <a:latin typeface="宋体" panose="02010600030101010101" pitchFamily="2" charset="-122"/>
                <a:sym typeface="+mn-ea"/>
              </a:rPr>
              <a:t>代销、</a:t>
            </a: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联营</a:t>
            </a:r>
            <a:r>
              <a:rPr lang="zh-CN" altLang="en-US" dirty="0">
                <a:latin typeface="宋体" panose="02010600030101010101" pitchFamily="2" charset="-122"/>
                <a:sym typeface="+mn-ea"/>
              </a:rPr>
              <a:t>商品的管理</a:t>
            </a:r>
            <a:endParaRPr lang="zh-CN" altLang="en-US" dirty="0">
              <a:latin typeface="宋体" panose="02010600030101010101" pitchFamily="2" charset="-122"/>
              <a:sym typeface="+mn-ea"/>
            </a:endParaRPr>
          </a:p>
          <a:p>
            <a:pPr marL="1644650" lvl="2" indent="-514350" algn="l" defTabSz="1132205" eaLnBrk="1" hangingPunct="1">
              <a:lnSpc>
                <a:spcPct val="170000"/>
              </a:lnSpc>
              <a:buAutoNum type="arabicPeriod"/>
            </a:pPr>
            <a:r>
              <a:rPr lang="zh-CN" altLang="en-US" dirty="0">
                <a:latin typeface="宋体" panose="02010600030101010101" pitchFamily="2" charset="-122"/>
                <a:sym typeface="+mn-ea"/>
              </a:rPr>
              <a:t>区分总部与加盟总部商品的统配与非统配管理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" y="1766570"/>
            <a:ext cx="8636635" cy="802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母婴服务项目管理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10905874" y="2431483"/>
            <a:ext cx="2150113" cy="2150113"/>
            <a:chOff x="5214337" y="3854826"/>
            <a:chExt cx="1612900" cy="1612900"/>
          </a:xfrm>
          <a:solidFill>
            <a:srgbClr val="FFC000"/>
          </a:solidFill>
        </p:grpSpPr>
        <p:sp>
          <p:nvSpPr>
            <p:cNvPr id="32" name="椭圆 31"/>
            <p:cNvSpPr/>
            <p:nvPr/>
          </p:nvSpPr>
          <p:spPr>
            <a:xfrm>
              <a:off x="5214337" y="3854826"/>
              <a:ext cx="1612900" cy="161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865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730" y="4198219"/>
              <a:ext cx="926113" cy="926113"/>
            </a:xfrm>
            <a:prstGeom prst="rect">
              <a:avLst/>
            </a:prstGeom>
            <a:grpFill/>
          </p:spPr>
        </p:pic>
      </p:grpSp>
      <p:grpSp>
        <p:nvGrpSpPr>
          <p:cNvPr id="39" name="组合 38"/>
          <p:cNvGrpSpPr/>
          <p:nvPr/>
        </p:nvGrpSpPr>
        <p:grpSpPr>
          <a:xfrm>
            <a:off x="3159095" y="5982858"/>
            <a:ext cx="2150113" cy="2150113"/>
            <a:chOff x="6092039" y="3944643"/>
            <a:chExt cx="1612900" cy="1612900"/>
          </a:xfrm>
          <a:solidFill>
            <a:srgbClr val="00B0F0"/>
          </a:solidFill>
        </p:grpSpPr>
        <p:sp>
          <p:nvSpPr>
            <p:cNvPr id="28" name="椭圆 27"/>
            <p:cNvSpPr/>
            <p:nvPr/>
          </p:nvSpPr>
          <p:spPr>
            <a:xfrm>
              <a:off x="6092039" y="3944643"/>
              <a:ext cx="1612900" cy="161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865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289" y="4170046"/>
              <a:ext cx="1220400" cy="982460"/>
            </a:xfrm>
            <a:prstGeom prst="rect">
              <a:avLst/>
            </a:prstGeom>
            <a:grpFill/>
          </p:spPr>
        </p:pic>
      </p:grpSp>
      <p:grpSp>
        <p:nvGrpSpPr>
          <p:cNvPr id="42" name="组合 41"/>
          <p:cNvGrpSpPr/>
          <p:nvPr/>
        </p:nvGrpSpPr>
        <p:grpSpPr>
          <a:xfrm>
            <a:off x="9711875" y="5982858"/>
            <a:ext cx="2150113" cy="2150113"/>
            <a:chOff x="4226537" y="3765009"/>
            <a:chExt cx="1612900" cy="1612900"/>
          </a:xfrm>
          <a:solidFill>
            <a:srgbClr val="00B0F0"/>
          </a:solidFill>
        </p:grpSpPr>
        <p:sp>
          <p:nvSpPr>
            <p:cNvPr id="26" name="椭圆 25"/>
            <p:cNvSpPr/>
            <p:nvPr/>
          </p:nvSpPr>
          <p:spPr>
            <a:xfrm>
              <a:off x="4226537" y="3765009"/>
              <a:ext cx="1612900" cy="161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865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318" y="4104790"/>
              <a:ext cx="933337" cy="933337"/>
            </a:xfrm>
            <a:prstGeom prst="rect">
              <a:avLst/>
            </a:prstGeom>
            <a:grpFill/>
          </p:spPr>
        </p:pic>
      </p:grpSp>
      <p:grpSp>
        <p:nvGrpSpPr>
          <p:cNvPr id="38" name="组合 37"/>
          <p:cNvGrpSpPr/>
          <p:nvPr/>
        </p:nvGrpSpPr>
        <p:grpSpPr>
          <a:xfrm>
            <a:off x="12988267" y="5982858"/>
            <a:ext cx="2150113" cy="2150113"/>
            <a:chOff x="6020787" y="4470776"/>
            <a:chExt cx="1612900" cy="1612900"/>
          </a:xfrm>
          <a:solidFill>
            <a:srgbClr val="FFC000"/>
          </a:solidFill>
        </p:grpSpPr>
        <p:sp>
          <p:nvSpPr>
            <p:cNvPr id="14" name="椭圆 13"/>
            <p:cNvSpPr/>
            <p:nvPr/>
          </p:nvSpPr>
          <p:spPr>
            <a:xfrm>
              <a:off x="6020787" y="4470776"/>
              <a:ext cx="1612900" cy="161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865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637" y="4667626"/>
              <a:ext cx="1219200" cy="1219200"/>
            </a:xfrm>
            <a:prstGeom prst="rect">
              <a:avLst/>
            </a:prstGeom>
            <a:grpFill/>
          </p:spPr>
        </p:pic>
      </p:grpSp>
      <p:grpSp>
        <p:nvGrpSpPr>
          <p:cNvPr id="43" name="组合 42"/>
          <p:cNvGrpSpPr/>
          <p:nvPr/>
        </p:nvGrpSpPr>
        <p:grpSpPr>
          <a:xfrm>
            <a:off x="6435485" y="5982858"/>
            <a:ext cx="2150113" cy="2150113"/>
            <a:chOff x="4209665" y="3335043"/>
            <a:chExt cx="1612900" cy="1612900"/>
          </a:xfrm>
          <a:solidFill>
            <a:srgbClr val="92D050"/>
          </a:solidFill>
        </p:grpSpPr>
        <p:sp>
          <p:nvSpPr>
            <p:cNvPr id="23" name="椭圆 22"/>
            <p:cNvSpPr/>
            <p:nvPr/>
          </p:nvSpPr>
          <p:spPr>
            <a:xfrm>
              <a:off x="4209665" y="3335043"/>
              <a:ext cx="1612900" cy="161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865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646" y="3677024"/>
              <a:ext cx="928937" cy="928937"/>
            </a:xfrm>
            <a:prstGeom prst="rect">
              <a:avLst/>
            </a:prstGeom>
            <a:grpFill/>
          </p:spPr>
        </p:pic>
      </p:grpSp>
      <p:grpSp>
        <p:nvGrpSpPr>
          <p:cNvPr id="45" name="组合 44"/>
          <p:cNvGrpSpPr/>
          <p:nvPr/>
        </p:nvGrpSpPr>
        <p:grpSpPr>
          <a:xfrm>
            <a:off x="1076702" y="2431483"/>
            <a:ext cx="2150113" cy="2150113"/>
            <a:chOff x="1714501" y="3677156"/>
            <a:chExt cx="1612900" cy="1612900"/>
          </a:xfrm>
          <a:solidFill>
            <a:srgbClr val="00B0F0"/>
          </a:solidFill>
        </p:grpSpPr>
        <p:sp>
          <p:nvSpPr>
            <p:cNvPr id="13" name="椭圆 12"/>
            <p:cNvSpPr/>
            <p:nvPr/>
          </p:nvSpPr>
          <p:spPr>
            <a:xfrm>
              <a:off x="1714501" y="3677156"/>
              <a:ext cx="1612900" cy="161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865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0576" y="4023231"/>
              <a:ext cx="920749" cy="920749"/>
            </a:xfrm>
            <a:prstGeom prst="rect">
              <a:avLst/>
            </a:prstGeom>
            <a:grpFill/>
          </p:spPr>
        </p:pic>
      </p:grpSp>
      <p:grpSp>
        <p:nvGrpSpPr>
          <p:cNvPr id="44" name="组合 43"/>
          <p:cNvGrpSpPr/>
          <p:nvPr/>
        </p:nvGrpSpPr>
        <p:grpSpPr>
          <a:xfrm>
            <a:off x="4353092" y="2431483"/>
            <a:ext cx="2150113" cy="2150113"/>
            <a:chOff x="3455365" y="4051676"/>
            <a:chExt cx="1612900" cy="1612900"/>
          </a:xfrm>
          <a:solidFill>
            <a:srgbClr val="92D050"/>
          </a:solidFill>
        </p:grpSpPr>
        <p:sp>
          <p:nvSpPr>
            <p:cNvPr id="34" name="椭圆 33"/>
            <p:cNvSpPr/>
            <p:nvPr/>
          </p:nvSpPr>
          <p:spPr>
            <a:xfrm>
              <a:off x="3455365" y="4051676"/>
              <a:ext cx="1612900" cy="161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865"/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915" y="4385533"/>
              <a:ext cx="945185" cy="945185"/>
            </a:xfrm>
            <a:prstGeom prst="rect">
              <a:avLst/>
            </a:prstGeom>
            <a:grpFill/>
          </p:spPr>
        </p:pic>
      </p:grpSp>
      <p:sp>
        <p:nvSpPr>
          <p:cNvPr id="46" name="文本框 45"/>
          <p:cNvSpPr txBox="1"/>
          <p:nvPr/>
        </p:nvSpPr>
        <p:spPr>
          <a:xfrm>
            <a:off x="1279861" y="4776252"/>
            <a:ext cx="1743793" cy="531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665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小儿理发</a:t>
            </a:r>
            <a:endParaRPr lang="zh-CN" altLang="en-US" sz="2665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556253" y="4776252"/>
            <a:ext cx="1743793" cy="531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665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幼</a:t>
            </a:r>
            <a:r>
              <a:rPr lang="zh-CN" altLang="en-US" sz="2665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儿游泳</a:t>
            </a:r>
            <a:endParaRPr lang="zh-CN" altLang="en-US" sz="2665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832642" y="4776252"/>
            <a:ext cx="1743793" cy="531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665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孕</a:t>
            </a:r>
            <a:r>
              <a:rPr lang="zh-CN" altLang="en-US" sz="2665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妈课堂</a:t>
            </a:r>
            <a:endParaRPr lang="zh-CN" altLang="en-US" sz="2665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1109033" y="4776252"/>
            <a:ext cx="1743793" cy="531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665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产</a:t>
            </a:r>
            <a:r>
              <a:rPr lang="zh-CN" altLang="en-US" sz="2665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后护理</a:t>
            </a:r>
            <a:endParaRPr lang="zh-CN" altLang="en-US" sz="2665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362255" y="8344756"/>
            <a:ext cx="1743793" cy="531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665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亲</a:t>
            </a:r>
            <a:r>
              <a:rPr lang="zh-CN" altLang="en-US" sz="2665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子课堂</a:t>
            </a:r>
            <a:endParaRPr lang="zh-CN" altLang="en-US" sz="2665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638644" y="8344756"/>
            <a:ext cx="1743793" cy="531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665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婴</a:t>
            </a:r>
            <a:r>
              <a:rPr lang="zh-CN" altLang="en-US" sz="2665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儿洗澡</a:t>
            </a:r>
            <a:endParaRPr lang="zh-CN" altLang="en-US" sz="2665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915034" y="8344756"/>
            <a:ext cx="1743793" cy="531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665" dirty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儿</a:t>
            </a:r>
            <a:r>
              <a:rPr lang="zh-CN" altLang="en-US" sz="2665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童摄影</a:t>
            </a:r>
            <a:endParaRPr lang="zh-CN" altLang="en-US" sz="2665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191423" y="8344756"/>
            <a:ext cx="1743793" cy="531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665" dirty="0" smtClean="0"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小儿推拿</a:t>
            </a:r>
            <a:endParaRPr lang="zh-CN" altLang="en-US" sz="2665" dirty="0"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629483" y="2431483"/>
            <a:ext cx="2150113" cy="2150113"/>
            <a:chOff x="5723230" y="1442939"/>
            <a:chExt cx="1612900" cy="1612900"/>
          </a:xfrm>
          <a:solidFill>
            <a:srgbClr val="00B0F0"/>
          </a:solidFill>
        </p:grpSpPr>
        <p:sp>
          <p:nvSpPr>
            <p:cNvPr id="30" name="椭圆 29"/>
            <p:cNvSpPr/>
            <p:nvPr/>
          </p:nvSpPr>
          <p:spPr>
            <a:xfrm>
              <a:off x="5723230" y="1442939"/>
              <a:ext cx="1612900" cy="161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865"/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2003" y="1689450"/>
              <a:ext cx="963883" cy="963883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母婴服务特色</a:t>
            </a:r>
            <a:endParaRPr lang="en-US" altLang="zh-CN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" name="Freeform 55"/>
          <p:cNvSpPr/>
          <p:nvPr/>
        </p:nvSpPr>
        <p:spPr bwMode="auto">
          <a:xfrm>
            <a:off x="4970242" y="3959415"/>
            <a:ext cx="1359366" cy="2773250"/>
          </a:xfrm>
          <a:custGeom>
            <a:avLst/>
            <a:gdLst>
              <a:gd name="T0" fmla="*/ 4712 w 100"/>
              <a:gd name="T1" fmla="*/ 16633 h 204"/>
              <a:gd name="T2" fmla="*/ 0 w 100"/>
              <a:gd name="T3" fmla="*/ 20145 h 204"/>
              <a:gd name="T4" fmla="*/ 4712 w 100"/>
              <a:gd name="T5" fmla="*/ 23698 h 204"/>
              <a:gd name="T6" fmla="*/ 11931 w 100"/>
              <a:gd name="T7" fmla="*/ 39927 h 204"/>
              <a:gd name="T8" fmla="*/ 18995 w 100"/>
              <a:gd name="T9" fmla="*/ 32708 h 204"/>
              <a:gd name="T10" fmla="*/ 14493 w 100"/>
              <a:gd name="T11" fmla="*/ 20145 h 204"/>
              <a:gd name="T12" fmla="*/ 19568 w 100"/>
              <a:gd name="T13" fmla="*/ 7065 h 204"/>
              <a:gd name="T14" fmla="*/ 12507 w 100"/>
              <a:gd name="T15" fmla="*/ 0 h 204"/>
              <a:gd name="T16" fmla="*/ 4712 w 100"/>
              <a:gd name="T17" fmla="*/ 16633 h 2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0" h="204">
                <a:moveTo>
                  <a:pt x="24" y="85"/>
                </a:moveTo>
                <a:cubicBezTo>
                  <a:pt x="0" y="103"/>
                  <a:pt x="0" y="103"/>
                  <a:pt x="0" y="103"/>
                </a:cubicBezTo>
                <a:cubicBezTo>
                  <a:pt x="24" y="121"/>
                  <a:pt x="24" y="121"/>
                  <a:pt x="24" y="121"/>
                </a:cubicBezTo>
                <a:cubicBezTo>
                  <a:pt x="28" y="153"/>
                  <a:pt x="41" y="181"/>
                  <a:pt x="61" y="204"/>
                </a:cubicBezTo>
                <a:cubicBezTo>
                  <a:pt x="97" y="167"/>
                  <a:pt x="97" y="167"/>
                  <a:pt x="97" y="167"/>
                </a:cubicBezTo>
                <a:cubicBezTo>
                  <a:pt x="83" y="150"/>
                  <a:pt x="74" y="128"/>
                  <a:pt x="74" y="103"/>
                </a:cubicBezTo>
                <a:cubicBezTo>
                  <a:pt x="74" y="78"/>
                  <a:pt x="84" y="54"/>
                  <a:pt x="100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42" y="23"/>
                  <a:pt x="28" y="53"/>
                  <a:pt x="24" y="85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/>
          <a:lstStyle/>
          <a:p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8" name="Freeform 56"/>
          <p:cNvSpPr/>
          <p:nvPr/>
        </p:nvSpPr>
        <p:spPr bwMode="auto">
          <a:xfrm>
            <a:off x="5882546" y="6311042"/>
            <a:ext cx="2838680" cy="1359366"/>
          </a:xfrm>
          <a:custGeom>
            <a:avLst/>
            <a:gdLst>
              <a:gd name="T0" fmla="*/ 7036 w 209"/>
              <a:gd name="T1" fmla="*/ 0 h 100"/>
              <a:gd name="T2" fmla="*/ 0 w 209"/>
              <a:gd name="T3" fmla="*/ 7065 h 100"/>
              <a:gd name="T4" fmla="*/ 17373 w 209"/>
              <a:gd name="T5" fmla="*/ 15637 h 100"/>
              <a:gd name="T6" fmla="*/ 20302 w 209"/>
              <a:gd name="T7" fmla="*/ 19568 h 100"/>
              <a:gd name="T8" fmla="*/ 23374 w 209"/>
              <a:gd name="T9" fmla="*/ 15637 h 100"/>
              <a:gd name="T10" fmla="*/ 40747 w 209"/>
              <a:gd name="T11" fmla="*/ 7847 h 100"/>
              <a:gd name="T12" fmla="*/ 33710 w 209"/>
              <a:gd name="T13" fmla="*/ 782 h 100"/>
              <a:gd name="T14" fmla="*/ 20668 w 209"/>
              <a:gd name="T15" fmla="*/ 5861 h 100"/>
              <a:gd name="T16" fmla="*/ 7036 w 209"/>
              <a:gd name="T17" fmla="*/ 0 h 1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9" h="100">
                <a:moveTo>
                  <a:pt x="36" y="0"/>
                </a:moveTo>
                <a:cubicBezTo>
                  <a:pt x="0" y="36"/>
                  <a:pt x="0" y="36"/>
                  <a:pt x="0" y="36"/>
                </a:cubicBezTo>
                <a:cubicBezTo>
                  <a:pt x="23" y="60"/>
                  <a:pt x="54" y="76"/>
                  <a:pt x="89" y="80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20" y="80"/>
                  <a:pt x="120" y="80"/>
                  <a:pt x="120" y="80"/>
                </a:cubicBezTo>
                <a:cubicBezTo>
                  <a:pt x="154" y="77"/>
                  <a:pt x="185" y="62"/>
                  <a:pt x="209" y="40"/>
                </a:cubicBezTo>
                <a:cubicBezTo>
                  <a:pt x="173" y="4"/>
                  <a:pt x="173" y="4"/>
                  <a:pt x="173" y="4"/>
                </a:cubicBezTo>
                <a:cubicBezTo>
                  <a:pt x="155" y="20"/>
                  <a:pt x="132" y="30"/>
                  <a:pt x="106" y="30"/>
                </a:cubicBezTo>
                <a:cubicBezTo>
                  <a:pt x="79" y="30"/>
                  <a:pt x="54" y="18"/>
                  <a:pt x="3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9" name="Freeform 57"/>
          <p:cNvSpPr/>
          <p:nvPr/>
        </p:nvSpPr>
        <p:spPr bwMode="auto">
          <a:xfrm>
            <a:off x="5907987" y="3007130"/>
            <a:ext cx="2773256" cy="1373905"/>
          </a:xfrm>
          <a:custGeom>
            <a:avLst/>
            <a:gdLst>
              <a:gd name="T0" fmla="*/ 19991 w 204"/>
              <a:gd name="T1" fmla="*/ 0 h 101"/>
              <a:gd name="T2" fmla="*/ 16423 w 204"/>
              <a:gd name="T3" fmla="*/ 4719 h 101"/>
              <a:gd name="T4" fmla="*/ 0 w 204"/>
              <a:gd name="T5" fmla="*/ 12732 h 101"/>
              <a:gd name="T6" fmla="*/ 7065 w 204"/>
              <a:gd name="T7" fmla="*/ 19821 h 101"/>
              <a:gd name="T8" fmla="*/ 20354 w 204"/>
              <a:gd name="T9" fmla="*/ 14525 h 101"/>
              <a:gd name="T10" fmla="*/ 32861 w 204"/>
              <a:gd name="T11" fmla="*/ 19035 h 101"/>
              <a:gd name="T12" fmla="*/ 39927 w 204"/>
              <a:gd name="T13" fmla="*/ 11946 h 101"/>
              <a:gd name="T14" fmla="*/ 23488 w 204"/>
              <a:gd name="T15" fmla="*/ 4719 h 101"/>
              <a:gd name="T16" fmla="*/ 19991 w 204"/>
              <a:gd name="T17" fmla="*/ 0 h 1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4" h="101">
                <a:moveTo>
                  <a:pt x="102" y="0"/>
                </a:moveTo>
                <a:cubicBezTo>
                  <a:pt x="84" y="24"/>
                  <a:pt x="84" y="24"/>
                  <a:pt x="84" y="24"/>
                </a:cubicBezTo>
                <a:cubicBezTo>
                  <a:pt x="52" y="29"/>
                  <a:pt x="23" y="43"/>
                  <a:pt x="0" y="65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54" y="84"/>
                  <a:pt x="78" y="74"/>
                  <a:pt x="104" y="74"/>
                </a:cubicBezTo>
                <a:cubicBezTo>
                  <a:pt x="129" y="74"/>
                  <a:pt x="151" y="83"/>
                  <a:pt x="168" y="97"/>
                </a:cubicBezTo>
                <a:cubicBezTo>
                  <a:pt x="204" y="61"/>
                  <a:pt x="204" y="61"/>
                  <a:pt x="204" y="61"/>
                </a:cubicBezTo>
                <a:cubicBezTo>
                  <a:pt x="182" y="41"/>
                  <a:pt x="152" y="27"/>
                  <a:pt x="120" y="24"/>
                </a:cubicBezTo>
                <a:lnTo>
                  <a:pt x="102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10" name="Freeform 58"/>
          <p:cNvSpPr/>
          <p:nvPr/>
        </p:nvSpPr>
        <p:spPr bwMode="auto">
          <a:xfrm>
            <a:off x="8274160" y="3919431"/>
            <a:ext cx="1359366" cy="2853213"/>
          </a:xfrm>
          <a:custGeom>
            <a:avLst/>
            <a:gdLst>
              <a:gd name="T0" fmla="*/ 15637 w 100"/>
              <a:gd name="T1" fmla="*/ 17760 h 210"/>
              <a:gd name="T2" fmla="*/ 7065 w 100"/>
              <a:gd name="T3" fmla="*/ 0 h 210"/>
              <a:gd name="T4" fmla="*/ 0 w 100"/>
              <a:gd name="T5" fmla="*/ 7058 h 210"/>
              <a:gd name="T6" fmla="*/ 5861 w 100"/>
              <a:gd name="T7" fmla="*/ 20679 h 210"/>
              <a:gd name="T8" fmla="*/ 572 w 100"/>
              <a:gd name="T9" fmla="*/ 33957 h 210"/>
              <a:gd name="T10" fmla="*/ 7637 w 100"/>
              <a:gd name="T11" fmla="*/ 40999 h 210"/>
              <a:gd name="T12" fmla="*/ 15637 w 100"/>
              <a:gd name="T13" fmla="*/ 23823 h 210"/>
              <a:gd name="T14" fmla="*/ 19568 w 100"/>
              <a:gd name="T15" fmla="*/ 20679 h 210"/>
              <a:gd name="T16" fmla="*/ 15637 w 100"/>
              <a:gd name="T17" fmla="*/ 17760 h 2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0" h="210">
                <a:moveTo>
                  <a:pt x="80" y="91"/>
                </a:moveTo>
                <a:cubicBezTo>
                  <a:pt x="76" y="55"/>
                  <a:pt x="60" y="24"/>
                  <a:pt x="36" y="0"/>
                </a:cubicBezTo>
                <a:cubicBezTo>
                  <a:pt x="0" y="36"/>
                  <a:pt x="0" y="36"/>
                  <a:pt x="0" y="36"/>
                </a:cubicBezTo>
                <a:cubicBezTo>
                  <a:pt x="18" y="54"/>
                  <a:pt x="30" y="79"/>
                  <a:pt x="30" y="106"/>
                </a:cubicBezTo>
                <a:cubicBezTo>
                  <a:pt x="30" y="133"/>
                  <a:pt x="19" y="156"/>
                  <a:pt x="3" y="174"/>
                </a:cubicBezTo>
                <a:cubicBezTo>
                  <a:pt x="39" y="210"/>
                  <a:pt x="39" y="210"/>
                  <a:pt x="39" y="210"/>
                </a:cubicBezTo>
                <a:cubicBezTo>
                  <a:pt x="61" y="187"/>
                  <a:pt x="76" y="156"/>
                  <a:pt x="80" y="122"/>
                </a:cubicBezTo>
                <a:cubicBezTo>
                  <a:pt x="100" y="106"/>
                  <a:pt x="100" y="106"/>
                  <a:pt x="100" y="106"/>
                </a:cubicBezTo>
                <a:lnTo>
                  <a:pt x="80" y="91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/>
          <a:lstStyle/>
          <a:p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19" name="Freeform 271"/>
          <p:cNvSpPr/>
          <p:nvPr/>
        </p:nvSpPr>
        <p:spPr bwMode="auto">
          <a:xfrm>
            <a:off x="6224207" y="6162022"/>
            <a:ext cx="39982" cy="54519"/>
          </a:xfrm>
          <a:custGeom>
            <a:avLst/>
            <a:gdLst>
              <a:gd name="T0" fmla="*/ 2147483647 w 3"/>
              <a:gd name="T1" fmla="*/ 2147483647 h 4"/>
              <a:gd name="T2" fmla="*/ 2147483647 w 3"/>
              <a:gd name="T3" fmla="*/ 2147483647 h 4"/>
              <a:gd name="T4" fmla="*/ 0 w 3"/>
              <a:gd name="T5" fmla="*/ 2147483647 h 4"/>
              <a:gd name="T6" fmla="*/ 0 w 3"/>
              <a:gd name="T7" fmla="*/ 2147483647 h 4"/>
              <a:gd name="T8" fmla="*/ 0 w 3"/>
              <a:gd name="T9" fmla="*/ 0 h 4"/>
              <a:gd name="T10" fmla="*/ 0 w 3"/>
              <a:gd name="T11" fmla="*/ 0 h 4"/>
              <a:gd name="T12" fmla="*/ 0 w 3"/>
              <a:gd name="T13" fmla="*/ 2147483647 h 4"/>
              <a:gd name="T14" fmla="*/ 0 w 3"/>
              <a:gd name="T15" fmla="*/ 2147483647 h 4"/>
              <a:gd name="T16" fmla="*/ 2147483647 w 3"/>
              <a:gd name="T17" fmla="*/ 2147483647 h 4"/>
              <a:gd name="T18" fmla="*/ 2147483647 w 3"/>
              <a:gd name="T19" fmla="*/ 2147483647 h 4"/>
              <a:gd name="T20" fmla="*/ 2147483647 w 3"/>
              <a:gd name="T21" fmla="*/ 0 h 4"/>
              <a:gd name="T22" fmla="*/ 2147483647 w 3"/>
              <a:gd name="T23" fmla="*/ 0 h 4"/>
              <a:gd name="T24" fmla="*/ 2147483647 w 3"/>
              <a:gd name="T25" fmla="*/ 2147483647 h 4"/>
              <a:gd name="T26" fmla="*/ 2147483647 w 3"/>
              <a:gd name="T27" fmla="*/ 2147483647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" h="4">
                <a:moveTo>
                  <a:pt x="2" y="4"/>
                </a:moveTo>
                <a:cubicBezTo>
                  <a:pt x="2" y="4"/>
                  <a:pt x="2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1" y="4"/>
                  <a:pt x="1" y="4"/>
                </a:cubicBezTo>
                <a:cubicBezTo>
                  <a:pt x="2" y="4"/>
                  <a:pt x="2" y="3"/>
                  <a:pt x="2" y="3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2" y="3"/>
                  <a:pt x="2" y="4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20" name="Freeform 272"/>
          <p:cNvSpPr/>
          <p:nvPr/>
        </p:nvSpPr>
        <p:spPr bwMode="auto">
          <a:xfrm>
            <a:off x="6278723" y="6162022"/>
            <a:ext cx="25443" cy="54519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0 h 4"/>
              <a:gd name="T4" fmla="*/ 2147483647 w 2"/>
              <a:gd name="T5" fmla="*/ 0 h 4"/>
              <a:gd name="T6" fmla="*/ 2147483647 w 2"/>
              <a:gd name="T7" fmla="*/ 2147483647 h 4"/>
              <a:gd name="T8" fmla="*/ 0 w 2"/>
              <a:gd name="T9" fmla="*/ 2147483647 h 4"/>
              <a:gd name="T10" fmla="*/ 0 w 2"/>
              <a:gd name="T11" fmla="*/ 2147483647 h 4"/>
              <a:gd name="T12" fmla="*/ 0 w 2"/>
              <a:gd name="T13" fmla="*/ 2147483647 h 4"/>
              <a:gd name="T14" fmla="*/ 0 w 2"/>
              <a:gd name="T15" fmla="*/ 2147483647 h 4"/>
              <a:gd name="T16" fmla="*/ 0 w 2"/>
              <a:gd name="T17" fmla="*/ 2147483647 h 4"/>
              <a:gd name="T18" fmla="*/ 0 w 2"/>
              <a:gd name="T19" fmla="*/ 0 h 4"/>
              <a:gd name="T20" fmla="*/ 0 w 2"/>
              <a:gd name="T21" fmla="*/ 0 h 4"/>
              <a:gd name="T22" fmla="*/ 0 w 2"/>
              <a:gd name="T23" fmla="*/ 2147483647 h 4"/>
              <a:gd name="T24" fmla="*/ 2147483647 w 2"/>
              <a:gd name="T25" fmla="*/ 0 h 4"/>
              <a:gd name="T26" fmla="*/ 2147483647 w 2"/>
              <a:gd name="T27" fmla="*/ 0 h 4"/>
              <a:gd name="T28" fmla="*/ 2147483647 w 2"/>
              <a:gd name="T29" fmla="*/ 0 h 4"/>
              <a:gd name="T30" fmla="*/ 2147483647 w 2"/>
              <a:gd name="T31" fmla="*/ 0 h 4"/>
              <a:gd name="T32" fmla="*/ 2147483647 w 2"/>
              <a:gd name="T33" fmla="*/ 2147483647 h 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4">
                <a:moveTo>
                  <a:pt x="2" y="1"/>
                </a:moveTo>
                <a:cubicBezTo>
                  <a:pt x="2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lnTo>
                  <a:pt x="2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21" name="Freeform 307"/>
          <p:cNvSpPr/>
          <p:nvPr/>
        </p:nvSpPr>
        <p:spPr bwMode="auto">
          <a:xfrm>
            <a:off x="6765770" y="4802655"/>
            <a:ext cx="149022" cy="149020"/>
          </a:xfrm>
          <a:custGeom>
            <a:avLst/>
            <a:gdLst>
              <a:gd name="T0" fmla="*/ 2147483647 w 11"/>
              <a:gd name="T1" fmla="*/ 2147483647 h 11"/>
              <a:gd name="T2" fmla="*/ 2147483647 w 11"/>
              <a:gd name="T3" fmla="*/ 2147483647 h 11"/>
              <a:gd name="T4" fmla="*/ 2147483647 w 11"/>
              <a:gd name="T5" fmla="*/ 2147483647 h 11"/>
              <a:gd name="T6" fmla="*/ 2147483647 w 11"/>
              <a:gd name="T7" fmla="*/ 2147483647 h 11"/>
              <a:gd name="T8" fmla="*/ 2147483647 w 11"/>
              <a:gd name="T9" fmla="*/ 2147483647 h 11"/>
              <a:gd name="T10" fmla="*/ 2147483647 w 11"/>
              <a:gd name="T11" fmla="*/ 2147483647 h 11"/>
              <a:gd name="T12" fmla="*/ 2147483647 w 11"/>
              <a:gd name="T13" fmla="*/ 2147483647 h 11"/>
              <a:gd name="T14" fmla="*/ 2147483647 w 11"/>
              <a:gd name="T15" fmla="*/ 2147483647 h 11"/>
              <a:gd name="T16" fmla="*/ 2147483647 w 11"/>
              <a:gd name="T17" fmla="*/ 2147483647 h 11"/>
              <a:gd name="T18" fmla="*/ 2147483647 w 11"/>
              <a:gd name="T19" fmla="*/ 2147483647 h 11"/>
              <a:gd name="T20" fmla="*/ 2147483647 w 11"/>
              <a:gd name="T21" fmla="*/ 2147483647 h 11"/>
              <a:gd name="T22" fmla="*/ 2147483647 w 11"/>
              <a:gd name="T23" fmla="*/ 2147483647 h 11"/>
              <a:gd name="T24" fmla="*/ 2147483647 w 11"/>
              <a:gd name="T25" fmla="*/ 2147483647 h 11"/>
              <a:gd name="T26" fmla="*/ 2147483647 w 11"/>
              <a:gd name="T27" fmla="*/ 2147483647 h 11"/>
              <a:gd name="T28" fmla="*/ 0 w 11"/>
              <a:gd name="T29" fmla="*/ 2147483647 h 11"/>
              <a:gd name="T30" fmla="*/ 0 w 11"/>
              <a:gd name="T31" fmla="*/ 2147483647 h 11"/>
              <a:gd name="T32" fmla="*/ 2147483647 w 11"/>
              <a:gd name="T33" fmla="*/ 2147483647 h 11"/>
              <a:gd name="T34" fmla="*/ 0 w 11"/>
              <a:gd name="T35" fmla="*/ 2147483647 h 11"/>
              <a:gd name="T36" fmla="*/ 2147483647 w 11"/>
              <a:gd name="T37" fmla="*/ 2147483647 h 11"/>
              <a:gd name="T38" fmla="*/ 2147483647 w 11"/>
              <a:gd name="T39" fmla="*/ 2147483647 h 11"/>
              <a:gd name="T40" fmla="*/ 2147483647 w 11"/>
              <a:gd name="T41" fmla="*/ 0 h 11"/>
              <a:gd name="T42" fmla="*/ 2147483647 w 11"/>
              <a:gd name="T43" fmla="*/ 0 h 11"/>
              <a:gd name="T44" fmla="*/ 2147483647 w 11"/>
              <a:gd name="T45" fmla="*/ 2147483647 h 11"/>
              <a:gd name="T46" fmla="*/ 2147483647 w 11"/>
              <a:gd name="T47" fmla="*/ 2147483647 h 1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" h="11">
                <a:moveTo>
                  <a:pt x="10" y="2"/>
                </a:move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2"/>
                </a:cubicBezTo>
                <a:cubicBezTo>
                  <a:pt x="2" y="3"/>
                  <a:pt x="3" y="4"/>
                  <a:pt x="4" y="4"/>
                </a:cubicBezTo>
                <a:cubicBezTo>
                  <a:pt x="9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2" y="5"/>
                  <a:pt x="2" y="5"/>
                </a:cubicBezTo>
                <a:cubicBezTo>
                  <a:pt x="2" y="5"/>
                  <a:pt x="1" y="6"/>
                  <a:pt x="1" y="6"/>
                </a:cubicBezTo>
                <a:cubicBezTo>
                  <a:pt x="1" y="7"/>
                  <a:pt x="1" y="7"/>
                  <a:pt x="1" y="8"/>
                </a:cubicBezTo>
                <a:cubicBezTo>
                  <a:pt x="1" y="8"/>
                  <a:pt x="2" y="9"/>
                  <a:pt x="2" y="9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7"/>
                  <a:pt x="0" y="6"/>
                </a:cubicBezTo>
                <a:cubicBezTo>
                  <a:pt x="1" y="5"/>
                  <a:pt x="1" y="5"/>
                  <a:pt x="2" y="4"/>
                </a:cubicBezTo>
                <a:cubicBezTo>
                  <a:pt x="2" y="4"/>
                  <a:pt x="1" y="3"/>
                  <a:pt x="2" y="2"/>
                </a:cubicBezTo>
                <a:cubicBezTo>
                  <a:pt x="2" y="1"/>
                  <a:pt x="2" y="0"/>
                  <a:pt x="3" y="0"/>
                </a:cubicBezTo>
                <a:cubicBezTo>
                  <a:pt x="4" y="0"/>
                  <a:pt x="4" y="0"/>
                  <a:pt x="5" y="0"/>
                </a:cubicBezTo>
                <a:cubicBezTo>
                  <a:pt x="11" y="2"/>
                  <a:pt x="11" y="2"/>
                  <a:pt x="11" y="2"/>
                </a:cubicBezTo>
                <a:lnTo>
                  <a:pt x="10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22" name="TextBox 600"/>
          <p:cNvSpPr txBox="1"/>
          <p:nvPr/>
        </p:nvSpPr>
        <p:spPr bwMode="auto">
          <a:xfrm>
            <a:off x="7850212" y="7954284"/>
            <a:ext cx="1706880" cy="5314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2000" spc="300">
                <a:solidFill>
                  <a:srgbClr val="F83003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665" dirty="0">
                <a:solidFill>
                  <a:schemeClr val="tx1"/>
                </a:solidFill>
              </a:rPr>
              <a:t>专</a:t>
            </a:r>
            <a:r>
              <a:rPr lang="zh-CN" altLang="en-US" sz="2665" dirty="0" smtClean="0">
                <a:solidFill>
                  <a:schemeClr val="tx1"/>
                </a:solidFill>
              </a:rPr>
              <a:t>属充值</a:t>
            </a:r>
            <a:endParaRPr lang="zh-CN" altLang="en-US" sz="2665" dirty="0" smtClean="0">
              <a:solidFill>
                <a:schemeClr val="tx1"/>
              </a:solidFill>
            </a:endParaRPr>
          </a:p>
        </p:txBody>
      </p:sp>
      <p:sp>
        <p:nvSpPr>
          <p:cNvPr id="23" name="TextBox 601"/>
          <p:cNvSpPr txBox="1"/>
          <p:nvPr/>
        </p:nvSpPr>
        <p:spPr bwMode="auto">
          <a:xfrm>
            <a:off x="3431667" y="5901797"/>
            <a:ext cx="1706880" cy="5314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2000" spc="300">
                <a:solidFill>
                  <a:srgbClr val="F83003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665" dirty="0">
                <a:solidFill>
                  <a:schemeClr val="tx1"/>
                </a:solidFill>
              </a:rPr>
              <a:t>消</a:t>
            </a:r>
            <a:r>
              <a:rPr lang="zh-CN" altLang="en-US" sz="2665" dirty="0" smtClean="0">
                <a:solidFill>
                  <a:schemeClr val="tx1"/>
                </a:solidFill>
              </a:rPr>
              <a:t>费时间</a:t>
            </a:r>
            <a:endParaRPr lang="zh-CN" altLang="en-US" sz="2665" dirty="0" smtClean="0">
              <a:solidFill>
                <a:schemeClr val="tx1"/>
              </a:solidFill>
            </a:endParaRPr>
          </a:p>
        </p:txBody>
      </p:sp>
      <p:sp>
        <p:nvSpPr>
          <p:cNvPr id="24" name="TextBox 603"/>
          <p:cNvSpPr txBox="1"/>
          <p:nvPr/>
        </p:nvSpPr>
        <p:spPr bwMode="auto">
          <a:xfrm>
            <a:off x="7856483" y="2253605"/>
            <a:ext cx="1706880" cy="5314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F83003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665" dirty="0" smtClean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按次消费</a:t>
            </a:r>
            <a:endParaRPr lang="zh-CN" altLang="en-US" sz="2665" dirty="0" smtClean="0">
              <a:solidFill>
                <a:schemeClr val="tx1"/>
              </a:solidFill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4" name="TextBox 604"/>
          <p:cNvSpPr txBox="1"/>
          <p:nvPr/>
        </p:nvSpPr>
        <p:spPr bwMode="auto">
          <a:xfrm>
            <a:off x="9384600" y="5901797"/>
            <a:ext cx="1706880" cy="5314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2000" spc="300">
                <a:solidFill>
                  <a:srgbClr val="F83003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665" dirty="0">
                <a:solidFill>
                  <a:schemeClr val="tx1"/>
                </a:solidFill>
              </a:rPr>
              <a:t>服</a:t>
            </a:r>
            <a:r>
              <a:rPr lang="zh-CN" altLang="en-US" sz="2665" dirty="0" smtClean="0">
                <a:solidFill>
                  <a:schemeClr val="tx1"/>
                </a:solidFill>
              </a:rPr>
              <a:t>务人员</a:t>
            </a:r>
            <a:endParaRPr lang="zh-CN" altLang="en-US" sz="2665" dirty="0" smtClean="0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6955789" y="2171191"/>
            <a:ext cx="686952" cy="686952"/>
          </a:xfrm>
          <a:prstGeom prst="ellipse">
            <a:avLst/>
          </a:prstGeom>
          <a:solidFill>
            <a:schemeClr val="bg1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865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3865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96" y="7808223"/>
            <a:ext cx="679437" cy="67943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765" y="5012618"/>
            <a:ext cx="666836" cy="66683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73" y="4985309"/>
            <a:ext cx="694146" cy="694146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214120" y="2270760"/>
            <a:ext cx="5918835" cy="72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65" dirty="0" smtClean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按次数购买，按次数消费</a:t>
            </a:r>
            <a:endParaRPr lang="zh-CN" altLang="en-US" sz="3865" dirty="0" smtClean="0">
              <a:solidFill>
                <a:schemeClr val="tx1"/>
              </a:solidFill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285662" y="6526471"/>
            <a:ext cx="4140731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65" dirty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不</a:t>
            </a:r>
            <a:r>
              <a:rPr lang="zh-CN" altLang="en-US" sz="3865" dirty="0" smtClean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同的时间控制，带动会员的消费</a:t>
            </a:r>
            <a:endParaRPr lang="zh-CN" altLang="en-US" sz="3865" dirty="0" smtClean="0">
              <a:solidFill>
                <a:schemeClr val="tx1"/>
              </a:solidFill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934700" y="3495040"/>
            <a:ext cx="3810000" cy="19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65" dirty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专</a:t>
            </a:r>
            <a:r>
              <a:rPr lang="zh-CN" altLang="en-US" sz="3865" dirty="0" smtClean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属的销售</a:t>
            </a:r>
            <a:r>
              <a:rPr lang="en-US" altLang="zh-CN" sz="3865" dirty="0" smtClean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/</a:t>
            </a:r>
            <a:r>
              <a:rPr lang="zh-CN" altLang="en-US" sz="3865" dirty="0" smtClean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服务人员；专属的提成计算</a:t>
            </a:r>
            <a:endParaRPr lang="zh-CN" altLang="en-US" sz="3865" dirty="0" smtClean="0">
              <a:solidFill>
                <a:schemeClr val="tx1"/>
              </a:solidFill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998075" y="7527290"/>
            <a:ext cx="3333750" cy="19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65" dirty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专</a:t>
            </a:r>
            <a:r>
              <a:rPr lang="zh-CN" altLang="en-US" sz="3865" dirty="0" smtClean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属的项目，</a:t>
            </a:r>
            <a:endParaRPr lang="zh-CN" altLang="en-US" sz="3865" dirty="0" smtClean="0">
              <a:solidFill>
                <a:schemeClr val="tx1"/>
              </a:solidFill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  <a:p>
            <a:r>
              <a:rPr lang="zh-CN" altLang="en-US" sz="3865" dirty="0" smtClean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专属的充值，</a:t>
            </a:r>
            <a:endParaRPr lang="zh-CN" altLang="en-US" sz="3865" dirty="0" smtClean="0">
              <a:solidFill>
                <a:schemeClr val="tx1"/>
              </a:solidFill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  <a:p>
            <a:r>
              <a:rPr lang="zh-CN" altLang="en-US" sz="3865" dirty="0" smtClean="0">
                <a:solidFill>
                  <a:schemeClr val="tx1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</a:rPr>
              <a:t>专属的优惠</a:t>
            </a:r>
            <a:endParaRPr lang="zh-CN" altLang="en-US" sz="3865" dirty="0" smtClean="0">
              <a:solidFill>
                <a:schemeClr val="tx1"/>
              </a:solidFill>
              <a:latin typeface="方正魏碑简体" panose="03000509000000000000" pitchFamily="65" charset="-122"/>
              <a:ea typeface="方正魏碑简体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母婴服务项目管理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418542" y="3668312"/>
            <a:ext cx="686952" cy="686952"/>
          </a:xfrm>
          <a:prstGeom prst="ellipse">
            <a:avLst/>
          </a:prstGeom>
          <a:solidFill>
            <a:schemeClr val="bg1"/>
          </a:solidFill>
          <a:ln>
            <a:solidFill>
              <a:srgbClr val="E8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865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rPr>
              <a:t>1</a:t>
            </a:r>
            <a:endParaRPr lang="en-US" altLang="zh-CN" sz="3865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2" charset="-122"/>
              <a:ea typeface="微软雅黑" panose="020B0503020204020204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27" y="3661119"/>
            <a:ext cx="694146" cy="694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305" y="3688428"/>
            <a:ext cx="666836" cy="6668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974" y="3682127"/>
            <a:ext cx="679437" cy="679437"/>
          </a:xfrm>
          <a:prstGeom prst="rect">
            <a:avLst/>
          </a:prstGeom>
        </p:spPr>
      </p:pic>
      <p:sp>
        <p:nvSpPr>
          <p:cNvPr id="11" name="TextBox 603"/>
          <p:cNvSpPr txBox="1"/>
          <p:nvPr/>
        </p:nvSpPr>
        <p:spPr bwMode="auto">
          <a:xfrm>
            <a:off x="1908577" y="4529508"/>
            <a:ext cx="1706880" cy="5314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F83003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按次消费</a:t>
            </a:r>
            <a:endParaRPr lang="zh-CN" altLang="en-US" sz="2665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2" name="TextBox 604"/>
          <p:cNvSpPr txBox="1"/>
          <p:nvPr/>
        </p:nvSpPr>
        <p:spPr bwMode="auto">
          <a:xfrm>
            <a:off x="8309605" y="4529508"/>
            <a:ext cx="1706880" cy="5314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2000" spc="300">
                <a:solidFill>
                  <a:srgbClr val="F83003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6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</a:t>
            </a:r>
            <a:r>
              <a: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务人员</a:t>
            </a:r>
            <a:endParaRPr lang="zh-CN" altLang="en-US" sz="2665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3" name="TextBox 601"/>
          <p:cNvSpPr txBox="1"/>
          <p:nvPr/>
        </p:nvSpPr>
        <p:spPr bwMode="auto">
          <a:xfrm>
            <a:off x="5115959" y="4529508"/>
            <a:ext cx="1706880" cy="5314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2000" spc="300">
                <a:solidFill>
                  <a:srgbClr val="F83003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6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消</a:t>
            </a:r>
            <a:r>
              <a: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费时间</a:t>
            </a:r>
            <a:endParaRPr lang="zh-CN" altLang="en-US" sz="2665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" name="TextBox 600"/>
          <p:cNvSpPr txBox="1"/>
          <p:nvPr/>
        </p:nvSpPr>
        <p:spPr bwMode="auto">
          <a:xfrm>
            <a:off x="11503251" y="4529508"/>
            <a:ext cx="1706880" cy="5314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2000" spc="300">
                <a:solidFill>
                  <a:srgbClr val="F83003"/>
                </a:solidFill>
                <a:latin typeface="方正魏碑简体" panose="03000509000000000000" pitchFamily="65" charset="-122"/>
                <a:ea typeface="方正魏碑简体" panose="03000509000000000000" pitchFamily="65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6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专</a:t>
            </a:r>
            <a:r>
              <a:rPr lang="zh-CN" altLang="en-US" sz="26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属充值</a:t>
            </a:r>
            <a:endParaRPr lang="zh-CN" altLang="en-US" sz="2665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3009" y="5434578"/>
            <a:ext cx="2658014" cy="338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务项目可以单次、月卡、季卡、半年卡、年卡等多种方式，每次消费扣减次数，方便顾客体验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41964" y="5434578"/>
            <a:ext cx="2658014" cy="283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务项目消费时间可以由商家灵活制定，按月、按年、按季度；灵活设置消费的有效期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34038" y="5434578"/>
            <a:ext cx="2658014" cy="283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务项目的销售、服务人员各不相同，可分别在销售、消费时设置提成，方便后期统计计算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027684" y="5434578"/>
            <a:ext cx="2658014" cy="283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服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务项目可单独充值金额，只消费固定的项目类别；不同的类别可有不同的专属金额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母婴服务项目管理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961390" y="1774190"/>
            <a:ext cx="15168245" cy="230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p>
            <a:pPr>
              <a:buFont typeface="Arial" panose="020B0604020202020204" pitchFamily="34" charset="0"/>
            </a:pPr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主要应用于母婴行业婴幼儿洗澡、游泳、游乐场等服务性项目，与商品不做挂钩，无成本管理</a:t>
            </a: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；</a:t>
            </a:r>
            <a:endParaRPr lang="en-US" altLang="zh-CN" sz="280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280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计次定义：</a:t>
            </a: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针对计次消费的服务项目进行预先定义和处理；</a:t>
            </a:r>
            <a:endParaRPr lang="en-US" altLang="zh-CN" sz="280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280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计次充值：</a:t>
            </a: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针对定义好的服务项目进行一次性充值管理；</a:t>
            </a:r>
            <a:endParaRPr lang="en-US" altLang="zh-CN" sz="280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280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计次消费</a:t>
            </a: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：针对已经充值的服务项目进行次数消费扣减。</a:t>
            </a:r>
            <a:endParaRPr lang="en-US" altLang="zh-CN" sz="280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1" name="图片 11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5" y="3493770"/>
            <a:ext cx="7485380" cy="6583045"/>
          </a:xfrm>
          <a:prstGeom prst="rect">
            <a:avLst/>
          </a:prstGeom>
        </p:spPr>
      </p:pic>
      <p:pic>
        <p:nvPicPr>
          <p:cNvPr id="12" name="图片 12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655" y="3493770"/>
            <a:ext cx="7485380" cy="658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88805" y="2392970"/>
            <a:ext cx="4512987" cy="5372154"/>
            <a:chOff x="966472" y="1413923"/>
            <a:chExt cx="3385613" cy="4030155"/>
          </a:xfrm>
        </p:grpSpPr>
        <p:sp>
          <p:nvSpPr>
            <p:cNvPr id="13" name="任意多边形 12"/>
            <p:cNvSpPr/>
            <p:nvPr/>
          </p:nvSpPr>
          <p:spPr>
            <a:xfrm>
              <a:off x="966474" y="1449377"/>
              <a:ext cx="3385611" cy="3994701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  <a:gd name="connsiteX0-1" fmla="*/ 761425 w 1506470"/>
                <a:gd name="connsiteY0-2" fmla="*/ 0 h 1359090"/>
                <a:gd name="connsiteX1-3" fmla="*/ 1506469 w 1506470"/>
                <a:gd name="connsiteY1-4" fmla="*/ 333523 h 1359090"/>
                <a:gd name="connsiteX2-5" fmla="*/ 1506469 w 1506470"/>
                <a:gd name="connsiteY2-6" fmla="*/ 1074028 h 1359090"/>
                <a:gd name="connsiteX3-7" fmla="*/ 753235 w 1506470"/>
                <a:gd name="connsiteY3-8" fmla="*/ 1359090 h 1359090"/>
                <a:gd name="connsiteX4-9" fmla="*/ 0 w 1506470"/>
                <a:gd name="connsiteY4-10" fmla="*/ 1074028 h 1359090"/>
                <a:gd name="connsiteX5-11" fmla="*/ 0 w 1506470"/>
                <a:gd name="connsiteY5-12" fmla="*/ 333523 h 1359090"/>
                <a:gd name="connsiteX6-13" fmla="*/ 761425 w 1506470"/>
                <a:gd name="connsiteY6-14" fmla="*/ 0 h 1359090"/>
                <a:gd name="connsiteX0-15" fmla="*/ 761425 w 1506469"/>
                <a:gd name="connsiteY0-16" fmla="*/ 0 h 1365148"/>
                <a:gd name="connsiteX1-17" fmla="*/ 1506469 w 1506469"/>
                <a:gd name="connsiteY1-18" fmla="*/ 333523 h 1365148"/>
                <a:gd name="connsiteX2-19" fmla="*/ 1506469 w 1506469"/>
                <a:gd name="connsiteY2-20" fmla="*/ 1074028 h 1365148"/>
                <a:gd name="connsiteX3-21" fmla="*/ 753235 w 1506469"/>
                <a:gd name="connsiteY3-22" fmla="*/ 1365148 h 1365148"/>
                <a:gd name="connsiteX4-23" fmla="*/ 0 w 1506469"/>
                <a:gd name="connsiteY4-24" fmla="*/ 1074028 h 1365148"/>
                <a:gd name="connsiteX5-25" fmla="*/ 0 w 1506469"/>
                <a:gd name="connsiteY5-26" fmla="*/ 333523 h 1365148"/>
                <a:gd name="connsiteX6-27" fmla="*/ 761425 w 1506469"/>
                <a:gd name="connsiteY6-28" fmla="*/ 0 h 13651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506469" h="1365148">
                  <a:moveTo>
                    <a:pt x="761425" y="0"/>
                  </a:moveTo>
                  <a:lnTo>
                    <a:pt x="1506469" y="333523"/>
                  </a:lnTo>
                  <a:lnTo>
                    <a:pt x="1506469" y="1074028"/>
                  </a:lnTo>
                  <a:lnTo>
                    <a:pt x="753235" y="1365148"/>
                  </a:lnTo>
                  <a:lnTo>
                    <a:pt x="0" y="1074028"/>
                  </a:lnTo>
                  <a:lnTo>
                    <a:pt x="0" y="333523"/>
                  </a:lnTo>
                  <a:lnTo>
                    <a:pt x="761425" y="0"/>
                  </a:lnTo>
                  <a:close/>
                </a:path>
              </a:pathLst>
            </a:custGeom>
            <a:noFill/>
            <a:ln w="101600">
              <a:solidFill>
                <a:srgbClr val="12406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999" tIns="417240" rIns="363000" bIns="417239" numCol="1" spcCol="1270" anchor="ctr" anchorCtr="0">
              <a:noAutofit/>
            </a:bodyPr>
            <a:lstStyle/>
            <a:p>
              <a:pPr algn="ctr" defTabSz="21329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400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966472" y="1413923"/>
              <a:ext cx="3385611" cy="3994701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  <a:gd name="connsiteX0-1" fmla="*/ 761425 w 1506470"/>
                <a:gd name="connsiteY0-2" fmla="*/ 0 h 1359090"/>
                <a:gd name="connsiteX1-3" fmla="*/ 1506469 w 1506470"/>
                <a:gd name="connsiteY1-4" fmla="*/ 333523 h 1359090"/>
                <a:gd name="connsiteX2-5" fmla="*/ 1506469 w 1506470"/>
                <a:gd name="connsiteY2-6" fmla="*/ 1074028 h 1359090"/>
                <a:gd name="connsiteX3-7" fmla="*/ 753235 w 1506470"/>
                <a:gd name="connsiteY3-8" fmla="*/ 1359090 h 1359090"/>
                <a:gd name="connsiteX4-9" fmla="*/ 0 w 1506470"/>
                <a:gd name="connsiteY4-10" fmla="*/ 1074028 h 1359090"/>
                <a:gd name="connsiteX5-11" fmla="*/ 0 w 1506470"/>
                <a:gd name="connsiteY5-12" fmla="*/ 333523 h 1359090"/>
                <a:gd name="connsiteX6-13" fmla="*/ 761425 w 1506470"/>
                <a:gd name="connsiteY6-14" fmla="*/ 0 h 1359090"/>
                <a:gd name="connsiteX0-15" fmla="*/ 761425 w 1506469"/>
                <a:gd name="connsiteY0-16" fmla="*/ 0 h 1365148"/>
                <a:gd name="connsiteX1-17" fmla="*/ 1506469 w 1506469"/>
                <a:gd name="connsiteY1-18" fmla="*/ 333523 h 1365148"/>
                <a:gd name="connsiteX2-19" fmla="*/ 1506469 w 1506469"/>
                <a:gd name="connsiteY2-20" fmla="*/ 1074028 h 1365148"/>
                <a:gd name="connsiteX3-21" fmla="*/ 753235 w 1506469"/>
                <a:gd name="connsiteY3-22" fmla="*/ 1365148 h 1365148"/>
                <a:gd name="connsiteX4-23" fmla="*/ 0 w 1506469"/>
                <a:gd name="connsiteY4-24" fmla="*/ 1074028 h 1365148"/>
                <a:gd name="connsiteX5-25" fmla="*/ 0 w 1506469"/>
                <a:gd name="connsiteY5-26" fmla="*/ 333523 h 1365148"/>
                <a:gd name="connsiteX6-27" fmla="*/ 761425 w 1506469"/>
                <a:gd name="connsiteY6-28" fmla="*/ 0 h 13651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506469" h="1365148">
                  <a:moveTo>
                    <a:pt x="761425" y="0"/>
                  </a:moveTo>
                  <a:lnTo>
                    <a:pt x="1506469" y="333523"/>
                  </a:lnTo>
                  <a:lnTo>
                    <a:pt x="1506469" y="1074028"/>
                  </a:lnTo>
                  <a:lnTo>
                    <a:pt x="753235" y="1365148"/>
                  </a:lnTo>
                  <a:lnTo>
                    <a:pt x="0" y="1074028"/>
                  </a:lnTo>
                  <a:lnTo>
                    <a:pt x="0" y="333523"/>
                  </a:lnTo>
                  <a:lnTo>
                    <a:pt x="761425" y="0"/>
                  </a:lnTo>
                  <a:close/>
                </a:path>
              </a:pathLst>
            </a:custGeom>
            <a:noFill/>
            <a:ln w="76200">
              <a:solidFill>
                <a:srgbClr val="12406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999" tIns="417240" rIns="363000" bIns="417239" numCol="1" spcCol="1270" anchor="ctr" anchorCtr="0">
              <a:noAutofit/>
            </a:bodyPr>
            <a:lstStyle/>
            <a:p>
              <a:pPr algn="ctr" defTabSz="21329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400"/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6526782" y="4171761"/>
            <a:ext cx="8221673" cy="0"/>
          </a:xfrm>
          <a:prstGeom prst="line">
            <a:avLst/>
          </a:prstGeom>
          <a:noFill/>
          <a:ln w="57150">
            <a:solidFill>
              <a:srgbClr val="12406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515913" y="5920605"/>
            <a:ext cx="8221673" cy="0"/>
          </a:xfrm>
          <a:prstGeom prst="line">
            <a:avLst/>
          </a:prstGeom>
          <a:noFill/>
          <a:ln w="57150">
            <a:solidFill>
              <a:srgbClr val="12406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sp>
        <p:nvSpPr>
          <p:cNvPr id="20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6566535" y="4537710"/>
            <a:ext cx="9832340" cy="1070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9pPr>
          </a:lstStyle>
          <a:p>
            <a:pPr marL="0" lvl="1" algn="l"/>
            <a:r>
              <a:rPr lang="zh-CN" altLang="zh-CN" sz="6000" b="1" dirty="0">
                <a:solidFill>
                  <a:srgbClr val="12406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rPr>
              <a:t>孕婴童专业版之整体特色</a:t>
            </a:r>
            <a:endParaRPr lang="en-US" altLang="zh-CN" sz="6000" b="1" dirty="0">
              <a:solidFill>
                <a:srgbClr val="12406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85669" y="3389418"/>
            <a:ext cx="6742009" cy="62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  </a:t>
            </a:r>
            <a:r>
              <a:rPr lang="en-US" altLang="zh-CN" sz="3200" dirty="0">
                <a:latin typeface="Aharoni" panose="02010803020104030203" charset="0"/>
                <a:ea typeface="微软雅黑" panose="020B0503020204020204" pitchFamily="2" charset="-122"/>
                <a:cs typeface="Aharoni" panose="02010803020104030203" charset="0"/>
                <a:sym typeface="+mn-ea"/>
              </a:rPr>
              <a:t>CONTENT</a:t>
            </a:r>
            <a:r>
              <a:rPr lang="en-US" altLang="zh-CN" sz="3200" dirty="0">
                <a:latin typeface="Arial Black" panose="020B0A04020102020204" charset="0"/>
                <a:ea typeface="微软雅黑" panose="020B0503020204020204" pitchFamily="2" charset="-122"/>
                <a:sym typeface="+mn-ea"/>
              </a:rPr>
              <a:t>  </a:t>
            </a: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第</a:t>
            </a:r>
            <a:r>
              <a:rPr lang="zh-CN" altLang="en-US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二</a:t>
            </a: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篇   </a:t>
            </a:r>
            <a:endParaRPr lang="en-US" altLang="zh-CN" sz="3200" dirty="0">
              <a:latin typeface="Arial Black" panose="020B0A04020102020204" charset="0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sp>
        <p:nvSpPr>
          <p:cNvPr id="22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6385268" y="6032148"/>
            <a:ext cx="4959341" cy="548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9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45" dirty="0">
                <a:solidFill>
                  <a:srgbClr val="537285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rPr>
              <a:t>以客为本  提供更优的服务</a:t>
            </a:r>
            <a:endParaRPr lang="zh-CN" altLang="en-US" sz="2845" dirty="0">
              <a:solidFill>
                <a:srgbClr val="537285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2347990" y="6782795"/>
            <a:ext cx="3598941" cy="1857216"/>
          </a:xfrm>
          <a:prstGeom prst="line">
            <a:avLst/>
          </a:prstGeom>
          <a:ln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472626" y="7591073"/>
            <a:ext cx="3598941" cy="1857216"/>
          </a:xfrm>
          <a:prstGeom prst="line">
            <a:avLst/>
          </a:prstGeom>
          <a:ln w="3175"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1216626" y="1487994"/>
            <a:ext cx="3598940" cy="1857216"/>
          </a:xfrm>
          <a:prstGeom prst="line">
            <a:avLst/>
          </a:prstGeom>
          <a:ln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1745827" y="840633"/>
            <a:ext cx="3598940" cy="1857216"/>
          </a:xfrm>
          <a:prstGeom prst="line">
            <a:avLst/>
          </a:prstGeom>
          <a:ln w="3175"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会员营销之孕婴童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9823" y="3159303"/>
            <a:ext cx="3972383" cy="39673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33655"/>
            <a:ext cx="16269335" cy="1017333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64102" y="569419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思迅</a:t>
            </a:r>
            <a:r>
              <a:rPr lang="en-US" altLang="zh-CN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LOGO</a:t>
            </a:r>
            <a:r>
              <a:rPr lang="zh-CN" altLang="en-US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新力量</a:t>
            </a:r>
            <a:endParaRPr lang="zh-CN" altLang="en-US" sz="54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23449" y="4848864"/>
            <a:ext cx="4620204" cy="722912"/>
            <a:chOff x="1652" y="3595"/>
            <a:chExt cx="5458" cy="854"/>
          </a:xfrm>
        </p:grpSpPr>
        <p:sp>
          <p:nvSpPr>
            <p:cNvPr id="6" name="文本框 5"/>
            <p:cNvSpPr txBox="1"/>
            <p:nvPr/>
          </p:nvSpPr>
          <p:spPr>
            <a:xfrm>
              <a:off x="2117" y="3595"/>
              <a:ext cx="4993" cy="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sz="2000" spc="300" dirty="0">
                  <a:solidFill>
                    <a:srgbClr val="080808"/>
                  </a:solidFill>
                  <a:uFillTx/>
                  <a:latin typeface="微软雅黑" panose="020B0503020204020204" pitchFamily="2" charset="-122"/>
                  <a:ea typeface="微软雅黑" panose="020B0503020204020204" pitchFamily="2" charset="-122"/>
                </a:rPr>
                <a:t>选择思迅  你将获得更大的价值</a:t>
              </a:r>
              <a:endParaRPr lang="zh-CN" altLang="zh-CN" sz="2000" spc="300" dirty="0">
                <a:solidFill>
                  <a:srgbClr val="080808"/>
                </a:solidFill>
                <a:uFillTx/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  <a:p>
              <a:pPr algn="ctr"/>
              <a:r>
                <a:rPr lang="zh-CN" altLang="zh-CN" sz="2000" spc="300" dirty="0">
                  <a:solidFill>
                    <a:srgbClr val="080808"/>
                  </a:solidFill>
                  <a:uFillTx/>
                  <a:latin typeface="微软雅黑" panose="020B0503020204020204" pitchFamily="2" charset="-122"/>
                  <a:ea typeface="微软雅黑" panose="020B0503020204020204" pitchFamily="2" charset="-122"/>
                </a:rPr>
                <a:t>http://www.sixun.com.cn/</a:t>
              </a:r>
              <a:endParaRPr lang="zh-CN" altLang="zh-CN" sz="2000" spc="300" dirty="0">
                <a:solidFill>
                  <a:srgbClr val="080808"/>
                </a:solidFill>
                <a:uFillTx/>
                <a:latin typeface="微软雅黑" panose="020B0503020204020204" pitchFamily="2" charset="-122"/>
                <a:ea typeface="微软雅黑" panose="020B0503020204020204" pitchFamily="2" charset="-122"/>
              </a:endParaRPr>
            </a:p>
          </p:txBody>
        </p:sp>
        <p:pic>
          <p:nvPicPr>
            <p:cNvPr id="7" name="Picture 3" descr="C:\Users\zhangyh\Desktop\logo\思迅logo-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52" y="3595"/>
              <a:ext cx="319" cy="377"/>
            </a:xfrm>
            <a:prstGeom prst="rect">
              <a:avLst/>
            </a:prstGeom>
            <a:noFill/>
          </p:spPr>
        </p:pic>
      </p:grpSp>
      <p:sp>
        <p:nvSpPr>
          <p:cNvPr id="8" name="文本框 7"/>
          <p:cNvSpPr txBox="1"/>
          <p:nvPr/>
        </p:nvSpPr>
        <p:spPr>
          <a:xfrm>
            <a:off x="5894070" y="2991485"/>
            <a:ext cx="10085705" cy="521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2400" b="1" dirty="0">
                <a:solidFill>
                  <a:srgbClr val="080808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       2018</a:t>
            </a:r>
            <a:r>
              <a:rPr lang="zh-CN" altLang="en-US" sz="2400" b="1" dirty="0">
                <a:solidFill>
                  <a:srgbClr val="080808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新Logo以“思迅”拼音字母“SIXUN”为构成，体现简单并易于辨认，设计扁平化并增添年轻有活力的元素，同时“思迅软件”去除“软件”改为“思迅”，也体现公司战略从单纯“软件”产品向技术和服务平台、软硬件一体化等多个技术方向发展。</a:t>
            </a:r>
            <a:endParaRPr lang="zh-CN" altLang="en-US" sz="2400" b="1" dirty="0">
              <a:solidFill>
                <a:srgbClr val="080808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400" b="1" dirty="0">
                <a:solidFill>
                  <a:srgbClr val="080808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         更重要的是，新Logo整体设计突出了“＞”，为向右的方向标，表示一直向前，同时“＞”是大于号，也彰显出“选择思迅，将获得更大的价值”</a:t>
            </a:r>
            <a:r>
              <a:rPr lang="zh-CN" altLang="en-US" sz="2400" b="1" dirty="0" smtClean="0">
                <a:solidFill>
                  <a:srgbClr val="080808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。</a:t>
            </a:r>
            <a:endParaRPr lang="zh-CN" altLang="en-US" sz="2400" b="1" dirty="0" smtClean="0">
              <a:solidFill>
                <a:srgbClr val="080808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1000572" y="3005557"/>
            <a:ext cx="3600000" cy="0"/>
          </a:xfrm>
          <a:prstGeom prst="line">
            <a:avLst/>
          </a:prstGeom>
          <a:ln w="34925">
            <a:solidFill>
              <a:srgbClr val="FAB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086240" y="8285049"/>
            <a:ext cx="10083600" cy="0"/>
          </a:xfrm>
          <a:prstGeom prst="line">
            <a:avLst/>
          </a:prstGeom>
          <a:ln w="34925">
            <a:solidFill>
              <a:srgbClr val="FAB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zhangyh\Desktop\logo\思迅logo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9347" y="2825859"/>
            <a:ext cx="304925" cy="3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直接连接符 11"/>
          <p:cNvCxnSpPr/>
          <p:nvPr/>
        </p:nvCxnSpPr>
        <p:spPr>
          <a:xfrm>
            <a:off x="6748118" y="3005557"/>
            <a:ext cx="3600000" cy="0"/>
          </a:xfrm>
          <a:prstGeom prst="line">
            <a:avLst/>
          </a:prstGeom>
          <a:ln w="34925">
            <a:solidFill>
              <a:srgbClr val="FABB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42" y="3916795"/>
            <a:ext cx="3257018" cy="624049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思迅进销存流程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0" name="平行四边形 69"/>
          <p:cNvSpPr/>
          <p:nvPr/>
        </p:nvSpPr>
        <p:spPr>
          <a:xfrm>
            <a:off x="2358073" y="4548505"/>
            <a:ext cx="1471930" cy="47244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7189788" y="4548505"/>
            <a:ext cx="1471930" cy="47244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2101513" y="4548505"/>
            <a:ext cx="1471930" cy="47244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 bwMode="auto">
          <a:xfrm>
            <a:off x="1661160" y="5772785"/>
            <a:ext cx="284607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3000" b="1" spc="0" dirty="0">
                <a:solidFill>
                  <a:srgbClr val="006142"/>
                </a:solidFill>
                <a:cs typeface="+mn-ea"/>
                <a:sym typeface="+mn-ea"/>
              </a:rPr>
              <a:t>采购管理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2261235" y="6359525"/>
            <a:ext cx="1757045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从哪里进货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智能补货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进了多少货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供货结算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12059920" y="6359525"/>
            <a:ext cx="2038985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剩下多少库存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库存来龙去向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成本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/</a:t>
            </a: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毛利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库存预警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7259320" y="6359525"/>
            <a:ext cx="173228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零售流水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收银对账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批发流水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Bebas" pitchFamily="2" charset="0"/>
              </a:rPr>
              <a:t>客户结算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5333365"/>
            <a:ext cx="16264890" cy="0"/>
          </a:xfrm>
          <a:prstGeom prst="line">
            <a:avLst/>
          </a:prstGeom>
          <a:ln w="22225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2927350" y="522509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93355" y="522509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2758420" y="522509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TextBox 17"/>
          <p:cNvSpPr txBox="1"/>
          <p:nvPr/>
        </p:nvSpPr>
        <p:spPr bwMode="auto">
          <a:xfrm>
            <a:off x="6471285" y="5772785"/>
            <a:ext cx="284607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3000" b="1" spc="0" dirty="0">
                <a:solidFill>
                  <a:srgbClr val="006142"/>
                </a:solidFill>
                <a:cs typeface="+mn-ea"/>
                <a:sym typeface="+mn-ea"/>
              </a:rPr>
              <a:t>零售/批发管理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17" name="TextBox 17"/>
          <p:cNvSpPr txBox="1"/>
          <p:nvPr/>
        </p:nvSpPr>
        <p:spPr bwMode="auto">
          <a:xfrm>
            <a:off x="12096115" y="5772785"/>
            <a:ext cx="175577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 algn="l"/>
            <a:r>
              <a:rPr lang="zh-CN" altLang="en-US" sz="3000" b="1" spc="0" dirty="0">
                <a:solidFill>
                  <a:srgbClr val="006142"/>
                </a:solidFill>
                <a:cs typeface="+mn-ea"/>
                <a:sym typeface="+mn-ea"/>
              </a:rPr>
              <a:t>库存管理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pic>
        <p:nvPicPr>
          <p:cNvPr id="24" name="图片 23" descr="门店-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565" y="3092450"/>
            <a:ext cx="1744345" cy="114744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612390" y="4516120"/>
            <a:ext cx="96329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rgbClr val="D2ECBD"/>
                </a:solidFill>
                <a:latin typeface="Bebas" pitchFamily="2" charset="0"/>
                <a:ea typeface="微软雅黑" panose="020B0503020204020204" pitchFamily="2" charset="-122"/>
                <a:sym typeface="Bebas" pitchFamily="2" charset="0"/>
              </a:rPr>
              <a:t>进货</a:t>
            </a:r>
            <a:endParaRPr lang="zh-CN" altLang="en-US" dirty="0">
              <a:solidFill>
                <a:srgbClr val="D2ECBD"/>
              </a:solidFill>
              <a:latin typeface="Bebas" pitchFamily="2" charset="0"/>
              <a:ea typeface="微软雅黑" panose="020B0503020204020204" pitchFamily="2" charset="-122"/>
              <a:sym typeface="Bebas" pitchFamily="2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096770" y="667258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096770" y="720026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096770" y="766572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096770" y="819340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7121525" y="668274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7121525" y="721042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7121525" y="767588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121525" y="820356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1908790" y="668020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11908790" y="720788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11908790" y="767334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11908790" y="820102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3" name="图片 42" descr="图标q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245" y="2450465"/>
            <a:ext cx="1353185" cy="1895475"/>
          </a:xfrm>
          <a:prstGeom prst="rect">
            <a:avLst/>
          </a:prstGeom>
        </p:spPr>
      </p:pic>
      <p:pic>
        <p:nvPicPr>
          <p:cNvPr id="50" name="图片 49" descr="图标q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1590" y="2820035"/>
            <a:ext cx="2608580" cy="164592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7444105" y="4516120"/>
            <a:ext cx="96329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rgbClr val="D2ECBD"/>
                </a:solidFill>
                <a:latin typeface="Bebas" pitchFamily="2" charset="0"/>
                <a:ea typeface="微软雅黑" panose="020B0503020204020204" pitchFamily="2" charset="-122"/>
                <a:sym typeface="Bebas" pitchFamily="2" charset="0"/>
              </a:rPr>
              <a:t>销售</a:t>
            </a:r>
            <a:endParaRPr lang="zh-CN" altLang="en-US" dirty="0">
              <a:solidFill>
                <a:srgbClr val="D2ECBD"/>
              </a:solidFill>
              <a:latin typeface="Bebas" pitchFamily="2" charset="0"/>
              <a:ea typeface="微软雅黑" panose="020B0503020204020204" pitchFamily="2" charset="-122"/>
              <a:sym typeface="Bebas" pitchFamily="2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2355830" y="4516120"/>
            <a:ext cx="96329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rgbClr val="D2ECBD"/>
                </a:solidFill>
                <a:latin typeface="Bebas" pitchFamily="2" charset="0"/>
                <a:ea typeface="微软雅黑" panose="020B0503020204020204" pitchFamily="2" charset="-122"/>
                <a:sym typeface="Bebas" pitchFamily="2" charset="0"/>
              </a:rPr>
              <a:t>库存</a:t>
            </a:r>
            <a:endParaRPr lang="zh-CN" altLang="en-US" dirty="0">
              <a:solidFill>
                <a:srgbClr val="D2ECBD"/>
              </a:solidFill>
              <a:latin typeface="Bebas" pitchFamily="2" charset="0"/>
              <a:ea typeface="微软雅黑" panose="020B0503020204020204" pitchFamily="2" charset="-122"/>
              <a:sym typeface="Beba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568960"/>
            <a:ext cx="1153414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思迅孕婴童专业版</a:t>
            </a:r>
            <a:r>
              <a:rPr lang="en-US" altLang="zh-CN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--</a:t>
            </a:r>
            <a:r>
              <a:rPr lang="zh-CN" altLang="en-US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连锁调拨</a:t>
            </a:r>
            <a:endParaRPr lang="zh-CN" altLang="en-US" sz="54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微软雅黑" panose="020B0503020204020204" pitchFamily="2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0" name="平行四边形 69"/>
          <p:cNvSpPr/>
          <p:nvPr/>
        </p:nvSpPr>
        <p:spPr>
          <a:xfrm>
            <a:off x="2178685" y="6515100"/>
            <a:ext cx="2144395" cy="564515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6762750" y="6515735"/>
            <a:ext cx="2527300" cy="526415"/>
          </a:xfrm>
          <a:prstGeom prst="parallelogram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11477625" y="6515100"/>
            <a:ext cx="2144395" cy="52641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51" name="Right Arrow 30"/>
          <p:cNvSpPr/>
          <p:nvPr/>
        </p:nvSpPr>
        <p:spPr>
          <a:xfrm>
            <a:off x="9983470" y="4199890"/>
            <a:ext cx="5013325" cy="1576705"/>
          </a:xfrm>
          <a:prstGeom prst="rightArrow">
            <a:avLst/>
          </a:prstGeom>
          <a:solidFill>
            <a:srgbClr val="EEBC0C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75" tIns="61036" rIns="122075" bIns="61036" rtlCol="0" anchor="ctr"/>
          <a:p>
            <a:pPr algn="ctr"/>
            <a:endParaRPr lang="en-US" sz="5155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52" name="Right Arrow 29"/>
          <p:cNvSpPr/>
          <p:nvPr/>
        </p:nvSpPr>
        <p:spPr>
          <a:xfrm>
            <a:off x="5295265" y="4199890"/>
            <a:ext cx="5205730" cy="1576705"/>
          </a:xfrm>
          <a:prstGeom prst="rightArrow">
            <a:avLst/>
          </a:prstGeom>
          <a:solidFill>
            <a:srgbClr val="94C94F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75" tIns="61036" rIns="122075" bIns="61036" rtlCol="0" anchor="ctr"/>
          <a:p>
            <a:pPr algn="ctr"/>
            <a:endParaRPr lang="en-US" sz="5155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14365" y="4697730"/>
            <a:ext cx="4229735" cy="660400"/>
          </a:xfrm>
          <a:prstGeom prst="rect">
            <a:avLst/>
          </a:prstGeom>
          <a:noFill/>
        </p:spPr>
        <p:txBody>
          <a:bodyPr wrap="square" lIns="122075" tIns="61036" rIns="122075" bIns="61036" rtlCol="0">
            <a:spAutoFit/>
          </a:bodyPr>
          <a:p>
            <a:pPr algn="ctr"/>
            <a:r>
              <a:rPr lang="zh-CN" altLang="en-US" sz="33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加盟总部调拨给门店</a:t>
            </a:r>
            <a:endParaRPr lang="zh-CN" altLang="en-US" sz="33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485120" y="4697730"/>
            <a:ext cx="4120515" cy="629285"/>
          </a:xfrm>
          <a:prstGeom prst="rect">
            <a:avLst/>
          </a:prstGeom>
          <a:noFill/>
        </p:spPr>
        <p:txBody>
          <a:bodyPr wrap="square" lIns="122075" tIns="61036" rIns="122075" bIns="61036" rtlCol="0">
            <a:spAutoFit/>
          </a:bodyPr>
          <a:p>
            <a:pPr algn="ctr"/>
            <a:r>
              <a:rPr lang="zh-CN" altLang="en-US" sz="33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门店与门店调拨</a:t>
            </a:r>
            <a:endParaRPr lang="zh-CN" altLang="en-US" sz="33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" name="TextBox 15"/>
          <p:cNvSpPr txBox="1"/>
          <p:nvPr/>
        </p:nvSpPr>
        <p:spPr bwMode="auto">
          <a:xfrm>
            <a:off x="2405063" y="6359525"/>
            <a:ext cx="1691640" cy="7073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665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要货申请</a:t>
            </a:r>
            <a:endParaRPr lang="zh-CN" altLang="en-US" sz="266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7" name="TextBox 16"/>
          <p:cNvSpPr txBox="1"/>
          <p:nvPr/>
        </p:nvSpPr>
        <p:spPr bwMode="auto">
          <a:xfrm>
            <a:off x="6812915" y="6375400"/>
            <a:ext cx="2292350" cy="708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665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调拨出库</a:t>
            </a:r>
            <a:endParaRPr lang="zh-CN" altLang="en-US" sz="266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8" name="TextBox 17"/>
          <p:cNvSpPr txBox="1"/>
          <p:nvPr/>
        </p:nvSpPr>
        <p:spPr bwMode="auto">
          <a:xfrm>
            <a:off x="11726228" y="6359525"/>
            <a:ext cx="1706880" cy="70866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8BC925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门</a:t>
            </a:r>
            <a:r>
              <a:rPr lang="zh-CN" altLang="en-US" sz="2665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店收货</a:t>
            </a:r>
            <a:endParaRPr lang="zh-CN" altLang="en-US" sz="266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1" name="矩形 1"/>
          <p:cNvSpPr>
            <a:spLocks noChangeArrowheads="1"/>
          </p:cNvSpPr>
          <p:nvPr/>
        </p:nvSpPr>
        <p:spPr bwMode="auto">
          <a:xfrm>
            <a:off x="1622425" y="7598410"/>
            <a:ext cx="3400425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门店向总部申请要货数量</a:t>
            </a:r>
            <a:endParaRPr lang="zh-CN" altLang="en-US" sz="2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33" name="矩形 1"/>
          <p:cNvSpPr>
            <a:spLocks noChangeArrowheads="1"/>
          </p:cNvSpPr>
          <p:nvPr/>
        </p:nvSpPr>
        <p:spPr bwMode="auto">
          <a:xfrm>
            <a:off x="10715943" y="7598410"/>
            <a:ext cx="372745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门店申请到的商品入库管理</a:t>
            </a:r>
            <a:r>
              <a:rPr lang="zh-CN" altLang="en-US" sz="207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</a:t>
            </a:r>
            <a:endParaRPr lang="zh-CN" altLang="en-US" sz="2075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5" name="矩形 1"/>
          <p:cNvSpPr>
            <a:spLocks noChangeArrowheads="1"/>
          </p:cNvSpPr>
          <p:nvPr/>
        </p:nvSpPr>
        <p:spPr bwMode="auto">
          <a:xfrm>
            <a:off x="6342380" y="7598410"/>
            <a:ext cx="3118485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收到申请后做调拨出库</a:t>
            </a:r>
            <a:endParaRPr lang="zh-CN" altLang="en-US" sz="2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8" name="TextBox 70"/>
          <p:cNvSpPr txBox="1"/>
          <p:nvPr/>
        </p:nvSpPr>
        <p:spPr>
          <a:xfrm>
            <a:off x="1477328" y="3958590"/>
            <a:ext cx="2959735" cy="400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6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总部</a:t>
            </a:r>
            <a:endParaRPr lang="zh-CN" altLang="en-US" sz="26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9" name="TextBox 70"/>
          <p:cNvSpPr txBox="1"/>
          <p:nvPr/>
        </p:nvSpPr>
        <p:spPr>
          <a:xfrm>
            <a:off x="5708015" y="3958590"/>
            <a:ext cx="3980180" cy="4241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6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加盟总部</a:t>
            </a:r>
            <a:endParaRPr lang="zh-CN" altLang="en-US" sz="26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10" name="TextBox 70"/>
          <p:cNvSpPr txBox="1"/>
          <p:nvPr/>
        </p:nvSpPr>
        <p:spPr>
          <a:xfrm>
            <a:off x="10652125" y="3958590"/>
            <a:ext cx="3580765" cy="4241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6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店间调拨</a:t>
            </a:r>
            <a:endParaRPr lang="zh-CN" altLang="en-US" sz="26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5" name="Right Arrow 29"/>
          <p:cNvSpPr/>
          <p:nvPr/>
        </p:nvSpPr>
        <p:spPr>
          <a:xfrm>
            <a:off x="814070" y="4224020"/>
            <a:ext cx="5013325" cy="1576705"/>
          </a:xfrm>
          <a:prstGeom prst="rightArrow">
            <a:avLst/>
          </a:prstGeom>
          <a:solidFill>
            <a:srgbClr val="00B0F0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75" tIns="61036" rIns="122075" bIns="61036" rtlCol="0" anchor="ctr"/>
          <a:p>
            <a:pPr algn="ctr"/>
            <a:endParaRPr lang="en-US" sz="5155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57250" y="4697730"/>
            <a:ext cx="4682490" cy="660400"/>
          </a:xfrm>
          <a:prstGeom prst="rect">
            <a:avLst/>
          </a:prstGeom>
          <a:noFill/>
        </p:spPr>
        <p:txBody>
          <a:bodyPr wrap="square" lIns="122075" tIns="61036" rIns="122075" bIns="61036" rtlCol="0">
            <a:spAutoFit/>
          </a:bodyPr>
          <a:p>
            <a:pPr algn="ctr"/>
            <a:r>
              <a:rPr lang="zh-CN" altLang="en-US" sz="33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总部统一配给加盟总部</a:t>
            </a:r>
            <a:endParaRPr lang="zh-CN" altLang="en-US" sz="33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46" name="图片 45" descr="图标a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365" y="2525395"/>
            <a:ext cx="1309370" cy="1414780"/>
          </a:xfrm>
          <a:prstGeom prst="rect">
            <a:avLst/>
          </a:prstGeom>
        </p:spPr>
      </p:pic>
      <p:pic>
        <p:nvPicPr>
          <p:cNvPr id="47" name="图片 46" descr="图标a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2100" y="2574925"/>
            <a:ext cx="1197610" cy="1221105"/>
          </a:xfrm>
          <a:prstGeom prst="rect">
            <a:avLst/>
          </a:prstGeom>
        </p:spPr>
      </p:pic>
      <p:pic>
        <p:nvPicPr>
          <p:cNvPr id="48" name="图片 47" descr="门店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350" y="2559050"/>
            <a:ext cx="1292225" cy="1317625"/>
          </a:xfrm>
          <a:prstGeom prst="rect">
            <a:avLst/>
          </a:prstGeom>
        </p:spPr>
      </p:pic>
      <p:cxnSp>
        <p:nvCxnSpPr>
          <p:cNvPr id="49" name="直接连接符 48"/>
          <p:cNvCxnSpPr/>
          <p:nvPr/>
        </p:nvCxnSpPr>
        <p:spPr>
          <a:xfrm>
            <a:off x="0" y="7439660"/>
            <a:ext cx="16264890" cy="0"/>
          </a:xfrm>
          <a:prstGeom prst="line">
            <a:avLst/>
          </a:prstGeom>
          <a:ln w="22225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/>
        </p:nvSpPr>
        <p:spPr>
          <a:xfrm>
            <a:off x="3142615" y="7331393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7721600" y="7331393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12471400" y="7331393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 bldLvl="0" animBg="1"/>
      <p:bldP spid="60" grpId="0"/>
      <p:bldP spid="61" grpId="0"/>
      <p:bldP spid="62" grpId="0"/>
      <p:bldP spid="45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补货流程</a:t>
            </a:r>
            <a:endParaRPr lang="zh-CN" altLang="en-US" sz="54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215" name="文本框 214"/>
          <p:cNvSpPr txBox="1"/>
          <p:nvPr/>
        </p:nvSpPr>
        <p:spPr>
          <a:xfrm>
            <a:off x="421546" y="2559559"/>
            <a:ext cx="6044019" cy="5467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280000"/>
              </a:lnSpc>
              <a:buFont typeface="Arial" panose="020B0604020202020204" pitchFamily="34" charset="0"/>
              <a:buChar char="•"/>
            </a:pPr>
            <a:r>
              <a:rPr lang="zh-CN" altLang="en-US" sz="213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门店智能补货：按陈列存量指或销售参考</a:t>
            </a:r>
            <a:endParaRPr lang="zh-CN" altLang="en-US" sz="213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285750" indent="-285750" algn="l">
              <a:lnSpc>
                <a:spcPct val="280000"/>
              </a:lnSpc>
              <a:buFont typeface="Arial" panose="020B0604020202020204" pitchFamily="34" charset="0"/>
              <a:buChar char="•"/>
            </a:pPr>
            <a:r>
              <a:rPr lang="zh-CN" altLang="en-US" sz="213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智能配送：根据要货单及库存自动处理出配送单与采购补货单。对于“直送”的商品，则直接生成“采购订单”</a:t>
            </a:r>
            <a:endParaRPr lang="zh-CN" altLang="en-US" sz="213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285750" indent="-285750" algn="l">
              <a:lnSpc>
                <a:spcPct val="280000"/>
              </a:lnSpc>
              <a:buFont typeface="Arial" panose="020B0604020202020204" pitchFamily="34" charset="0"/>
              <a:buChar char="•"/>
            </a:pPr>
            <a:r>
              <a:rPr lang="zh-CN" altLang="en-US" sz="213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智能采购：根据补货单、采购周期、日均销售、在途库存、供应商生成采购订单。</a:t>
            </a:r>
            <a:endParaRPr lang="zh-CN" altLang="en-US" sz="213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pic>
        <p:nvPicPr>
          <p:cNvPr id="217" name="图片 2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2995" y="1767840"/>
            <a:ext cx="9712325" cy="823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配送流程</a:t>
            </a:r>
            <a:endParaRPr lang="en-US" altLang="zh-CN" sz="54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0">
            <a:off x="216535" y="1912620"/>
            <a:ext cx="15793085" cy="8084820"/>
            <a:chOff x="2378" y="2067"/>
            <a:chExt cx="15579" cy="7928"/>
          </a:xfrm>
        </p:grpSpPr>
        <p:grpSp>
          <p:nvGrpSpPr>
            <p:cNvPr id="10" name="组合 9"/>
            <p:cNvGrpSpPr/>
            <p:nvPr/>
          </p:nvGrpSpPr>
          <p:grpSpPr>
            <a:xfrm>
              <a:off x="2378" y="2067"/>
              <a:ext cx="3309" cy="6640"/>
              <a:chOff x="2378" y="1957"/>
              <a:chExt cx="3309" cy="6640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2378" y="1957"/>
                <a:ext cx="3309" cy="6640"/>
              </a:xfrm>
              <a:prstGeom prst="roundRect">
                <a:avLst>
                  <a:gd name="adj" fmla="val 3782"/>
                </a:avLst>
              </a:prstGeom>
              <a:solidFill>
                <a:srgbClr val="00B050">
                  <a:alpha val="4000"/>
                </a:srgbClr>
              </a:solidFill>
              <a:ln w="12700" cmpd="sng">
                <a:solidFill>
                  <a:srgbClr val="44B093"/>
                </a:solidFill>
                <a:prstDash val="sysDot"/>
              </a:ln>
            </p:spPr>
            <p:txBody>
              <a:bodyPr anchor="ctr"/>
              <a:p>
                <a:pPr lvl="0" algn="ctr"/>
                <a:endPara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 rot="0">
                <a:off x="2413" y="2358"/>
                <a:ext cx="3145" cy="5838"/>
                <a:chOff x="1971" y="1985"/>
                <a:chExt cx="3145" cy="5838"/>
              </a:xfrm>
            </p:grpSpPr>
            <p:grpSp>
              <p:nvGrpSpPr>
                <p:cNvPr id="145" name="组合 144"/>
                <p:cNvGrpSpPr/>
                <p:nvPr/>
              </p:nvGrpSpPr>
              <p:grpSpPr>
                <a:xfrm rot="0">
                  <a:off x="1971" y="1985"/>
                  <a:ext cx="3145" cy="1818"/>
                  <a:chOff x="2033" y="1742"/>
                  <a:chExt cx="3145" cy="1818"/>
                </a:xfrm>
              </p:grpSpPr>
              <p:grpSp>
                <p:nvGrpSpPr>
                  <p:cNvPr id="140" name="组合 139"/>
                  <p:cNvGrpSpPr/>
                  <p:nvPr/>
                </p:nvGrpSpPr>
                <p:grpSpPr>
                  <a:xfrm>
                    <a:off x="3360" y="1742"/>
                    <a:ext cx="1818" cy="1818"/>
                    <a:chOff x="2925" y="2075"/>
                    <a:chExt cx="1818" cy="1818"/>
                  </a:xfrm>
                </p:grpSpPr>
                <p:sp>
                  <p:nvSpPr>
                    <p:cNvPr id="76" name="椭圆 75"/>
                    <p:cNvSpPr/>
                    <p:nvPr/>
                  </p:nvSpPr>
                  <p:spPr>
                    <a:xfrm>
                      <a:off x="2925" y="2075"/>
                      <a:ext cx="1818" cy="1818"/>
                    </a:xfrm>
                    <a:prstGeom prst="ellipse">
                      <a:avLst/>
                    </a:prstGeom>
                    <a:solidFill>
                      <a:srgbClr val="44B093"/>
                    </a:solidFill>
                    <a:ln w="12700">
                      <a:noFill/>
                    </a:ln>
                  </p:spPr>
                  <p:txBody>
                    <a:bodyPr anchor="ctr"/>
                    <a:p>
                      <a:pPr lvl="0" algn="ctr"/>
                      <a:endParaRPr lang="zh-CN" altLang="en-US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111" name="组合 110"/>
                    <p:cNvGrpSpPr>
                      <a:grpSpLocks noChangeAspect="1"/>
                    </p:cNvGrpSpPr>
                    <p:nvPr/>
                  </p:nvGrpSpPr>
                  <p:grpSpPr>
                    <a:xfrm rot="0">
                      <a:off x="3463" y="2615"/>
                      <a:ext cx="742" cy="737"/>
                      <a:chOff x="6725" y="4510"/>
                      <a:chExt cx="1224" cy="1216"/>
                    </a:xfrm>
                    <a:solidFill>
                      <a:schemeClr val="bg1"/>
                    </a:solidFill>
                  </p:grpSpPr>
                  <p:sp>
                    <p:nvSpPr>
                      <p:cNvPr id="364" name="Freeform 191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766" y="5082"/>
                        <a:ext cx="1147" cy="487"/>
                      </a:xfrm>
                      <a:custGeom>
                        <a:avLst/>
                        <a:gdLst>
                          <a:gd name="T0" fmla="*/ 589 w 589"/>
                          <a:gd name="T1" fmla="*/ 0 h 250"/>
                          <a:gd name="T2" fmla="*/ 589 w 589"/>
                          <a:gd name="T3" fmla="*/ 250 h 250"/>
                          <a:gd name="T4" fmla="*/ 0 w 589"/>
                          <a:gd name="T5" fmla="*/ 250 h 250"/>
                          <a:gd name="T6" fmla="*/ 0 w 589"/>
                          <a:gd name="T7" fmla="*/ 0 h 250"/>
                          <a:gd name="T8" fmla="*/ 589 w 589"/>
                          <a:gd name="T9" fmla="*/ 0 h 250"/>
                          <a:gd name="T10" fmla="*/ 525 w 589"/>
                          <a:gd name="T11" fmla="*/ 222 h 250"/>
                          <a:gd name="T12" fmla="*/ 525 w 589"/>
                          <a:gd name="T13" fmla="*/ 35 h 250"/>
                          <a:gd name="T14" fmla="*/ 393 w 589"/>
                          <a:gd name="T15" fmla="*/ 35 h 250"/>
                          <a:gd name="T16" fmla="*/ 393 w 589"/>
                          <a:gd name="T17" fmla="*/ 222 h 250"/>
                          <a:gd name="T18" fmla="*/ 525 w 589"/>
                          <a:gd name="T19" fmla="*/ 222 h 250"/>
                          <a:gd name="T20" fmla="*/ 329 w 589"/>
                          <a:gd name="T21" fmla="*/ 222 h 250"/>
                          <a:gd name="T22" fmla="*/ 329 w 589"/>
                          <a:gd name="T23" fmla="*/ 35 h 250"/>
                          <a:gd name="T24" fmla="*/ 48 w 589"/>
                          <a:gd name="T25" fmla="*/ 35 h 250"/>
                          <a:gd name="T26" fmla="*/ 48 w 589"/>
                          <a:gd name="T27" fmla="*/ 222 h 250"/>
                          <a:gd name="T28" fmla="*/ 329 w 589"/>
                          <a:gd name="T29" fmla="*/ 222 h 25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589" h="250">
                            <a:moveTo>
                              <a:pt x="589" y="0"/>
                            </a:moveTo>
                            <a:lnTo>
                              <a:pt x="589" y="250"/>
                            </a:lnTo>
                            <a:lnTo>
                              <a:pt x="0" y="250"/>
                            </a:lnTo>
                            <a:lnTo>
                              <a:pt x="0" y="0"/>
                            </a:lnTo>
                            <a:lnTo>
                              <a:pt x="589" y="0"/>
                            </a:lnTo>
                            <a:close/>
                            <a:moveTo>
                              <a:pt x="525" y="222"/>
                            </a:moveTo>
                            <a:lnTo>
                              <a:pt x="525" y="35"/>
                            </a:lnTo>
                            <a:lnTo>
                              <a:pt x="393" y="35"/>
                            </a:lnTo>
                            <a:lnTo>
                              <a:pt x="393" y="222"/>
                            </a:lnTo>
                            <a:lnTo>
                              <a:pt x="525" y="222"/>
                            </a:lnTo>
                            <a:close/>
                            <a:moveTo>
                              <a:pt x="329" y="222"/>
                            </a:moveTo>
                            <a:lnTo>
                              <a:pt x="329" y="35"/>
                            </a:lnTo>
                            <a:lnTo>
                              <a:pt x="48" y="35"/>
                            </a:lnTo>
                            <a:lnTo>
                              <a:pt x="48" y="222"/>
                            </a:lnTo>
                            <a:lnTo>
                              <a:pt x="329" y="222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65" name="Rectangle 1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88" y="4671"/>
                        <a:ext cx="125" cy="3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66" name="Freeform 193"/>
                      <p:cNvSpPr/>
                      <p:nvPr/>
                    </p:nvSpPr>
                    <p:spPr bwMode="auto">
                      <a:xfrm>
                        <a:off x="6900" y="4510"/>
                        <a:ext cx="884" cy="134"/>
                      </a:xfrm>
                      <a:custGeom>
                        <a:avLst/>
                        <a:gdLst>
                          <a:gd name="T0" fmla="*/ 192 w 192"/>
                          <a:gd name="T1" fmla="*/ 10 h 29"/>
                          <a:gd name="T2" fmla="*/ 192 w 192"/>
                          <a:gd name="T3" fmla="*/ 29 h 29"/>
                          <a:gd name="T4" fmla="*/ 0 w 192"/>
                          <a:gd name="T5" fmla="*/ 29 h 29"/>
                          <a:gd name="T6" fmla="*/ 0 w 192"/>
                          <a:gd name="T7" fmla="*/ 10 h 29"/>
                          <a:gd name="T8" fmla="*/ 10 w 192"/>
                          <a:gd name="T9" fmla="*/ 0 h 29"/>
                          <a:gd name="T10" fmla="*/ 182 w 192"/>
                          <a:gd name="T11" fmla="*/ 0 h 29"/>
                          <a:gd name="T12" fmla="*/ 192 w 192"/>
                          <a:gd name="T13" fmla="*/ 10 h 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192" h="29">
                            <a:moveTo>
                              <a:pt x="192" y="10"/>
                            </a:moveTo>
                            <a:cubicBezTo>
                              <a:pt x="192" y="29"/>
                              <a:pt x="192" y="29"/>
                              <a:pt x="192" y="29"/>
                            </a:cubicBezTo>
                            <a:cubicBezTo>
                              <a:pt x="0" y="29"/>
                              <a:pt x="0" y="29"/>
                              <a:pt x="0" y="29"/>
                            </a:cubicBezTo>
                            <a:cubicBezTo>
                              <a:pt x="0" y="10"/>
                              <a:pt x="0" y="10"/>
                              <a:pt x="0" y="10"/>
                            </a:cubicBezTo>
                            <a:cubicBezTo>
                              <a:pt x="0" y="5"/>
                              <a:pt x="5" y="0"/>
                              <a:pt x="10" y="0"/>
                            </a:cubicBezTo>
                            <a:cubicBezTo>
                              <a:pt x="182" y="0"/>
                              <a:pt x="182" y="0"/>
                              <a:pt x="182" y="0"/>
                            </a:cubicBezTo>
                            <a:cubicBezTo>
                              <a:pt x="188" y="0"/>
                              <a:pt x="192" y="5"/>
                              <a:pt x="192" y="1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67" name="Rectangle 1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586" y="4671"/>
                        <a:ext cx="142" cy="3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68" name="Freeform 195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7555" y="5289"/>
                        <a:ext cx="72" cy="74"/>
                      </a:xfrm>
                      <a:custGeom>
                        <a:avLst/>
                        <a:gdLst>
                          <a:gd name="T0" fmla="*/ 8 w 16"/>
                          <a:gd name="T1" fmla="*/ 0 h 16"/>
                          <a:gd name="T2" fmla="*/ 16 w 16"/>
                          <a:gd name="T3" fmla="*/ 8 h 16"/>
                          <a:gd name="T4" fmla="*/ 8 w 16"/>
                          <a:gd name="T5" fmla="*/ 16 h 16"/>
                          <a:gd name="T6" fmla="*/ 0 w 16"/>
                          <a:gd name="T7" fmla="*/ 8 h 16"/>
                          <a:gd name="T8" fmla="*/ 8 w 16"/>
                          <a:gd name="T9" fmla="*/ 0 h 16"/>
                          <a:gd name="T10" fmla="*/ 12 w 16"/>
                          <a:gd name="T11" fmla="*/ 8 h 16"/>
                          <a:gd name="T12" fmla="*/ 8 w 16"/>
                          <a:gd name="T13" fmla="*/ 4 h 16"/>
                          <a:gd name="T14" fmla="*/ 4 w 16"/>
                          <a:gd name="T15" fmla="*/ 8 h 16"/>
                          <a:gd name="T16" fmla="*/ 8 w 16"/>
                          <a:gd name="T17" fmla="*/ 12 h 16"/>
                          <a:gd name="T18" fmla="*/ 12 w 16"/>
                          <a:gd name="T19" fmla="*/ 8 h 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6" h="16">
                            <a:moveTo>
                              <a:pt x="8" y="0"/>
                            </a:moveTo>
                            <a:cubicBezTo>
                              <a:pt x="13" y="0"/>
                              <a:pt x="16" y="3"/>
                              <a:pt x="16" y="8"/>
                            </a:cubicBezTo>
                            <a:cubicBezTo>
                              <a:pt x="16" y="13"/>
                              <a:pt x="13" y="16"/>
                              <a:pt x="8" y="16"/>
                            </a:cubicBezTo>
                            <a:cubicBezTo>
                              <a:pt x="4" y="16"/>
                              <a:pt x="0" y="13"/>
                              <a:pt x="0" y="8"/>
                            </a:cubicBezTo>
                            <a:cubicBezTo>
                              <a:pt x="0" y="3"/>
                              <a:pt x="4" y="0"/>
                              <a:pt x="8" y="0"/>
                            </a:cubicBezTo>
                            <a:close/>
                            <a:moveTo>
                              <a:pt x="12" y="8"/>
                            </a:moveTo>
                            <a:cubicBezTo>
                              <a:pt x="12" y="6"/>
                              <a:pt x="10" y="4"/>
                              <a:pt x="8" y="4"/>
                            </a:cubicBezTo>
                            <a:cubicBezTo>
                              <a:pt x="6" y="4"/>
                              <a:pt x="4" y="6"/>
                              <a:pt x="4" y="8"/>
                            </a:cubicBezTo>
                            <a:cubicBezTo>
                              <a:pt x="4" y="10"/>
                              <a:pt x="6" y="12"/>
                              <a:pt x="8" y="12"/>
                            </a:cubicBezTo>
                            <a:cubicBezTo>
                              <a:pt x="10" y="12"/>
                              <a:pt x="12" y="10"/>
                              <a:pt x="12" y="8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69" name="Rectangle 1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366" y="4671"/>
                        <a:ext cx="160" cy="3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0" name="Rectangle 1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53" y="4671"/>
                        <a:ext cx="152" cy="3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1" name="Freeform 198"/>
                      <p:cNvSpPr/>
                      <p:nvPr/>
                    </p:nvSpPr>
                    <p:spPr bwMode="auto">
                      <a:xfrm>
                        <a:off x="7079" y="5343"/>
                        <a:ext cx="23" cy="23"/>
                      </a:xfrm>
                      <a:custGeom>
                        <a:avLst/>
                        <a:gdLst>
                          <a:gd name="T0" fmla="*/ 1 w 5"/>
                          <a:gd name="T1" fmla="*/ 4 h 5"/>
                          <a:gd name="T2" fmla="*/ 0 w 5"/>
                          <a:gd name="T3" fmla="*/ 1 h 5"/>
                          <a:gd name="T4" fmla="*/ 3 w 5"/>
                          <a:gd name="T5" fmla="*/ 0 h 5"/>
                          <a:gd name="T6" fmla="*/ 4 w 5"/>
                          <a:gd name="T7" fmla="*/ 3 h 5"/>
                          <a:gd name="T8" fmla="*/ 1 w 5"/>
                          <a:gd name="T9" fmla="*/ 4 h 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5" h="5">
                            <a:moveTo>
                              <a:pt x="1" y="4"/>
                            </a:moveTo>
                            <a:cubicBezTo>
                              <a:pt x="0" y="4"/>
                              <a:pt x="0" y="2"/>
                              <a:pt x="0" y="1"/>
                            </a:cubicBezTo>
                            <a:cubicBezTo>
                              <a:pt x="1" y="0"/>
                              <a:pt x="2" y="0"/>
                              <a:pt x="3" y="0"/>
                            </a:cubicBezTo>
                            <a:cubicBezTo>
                              <a:pt x="4" y="1"/>
                              <a:pt x="5" y="2"/>
                              <a:pt x="4" y="3"/>
                            </a:cubicBezTo>
                            <a:cubicBezTo>
                              <a:pt x="4" y="4"/>
                              <a:pt x="3" y="5"/>
                              <a:pt x="1" y="4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2" name="Rectangle 1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941" y="4671"/>
                        <a:ext cx="152" cy="3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3" name="Freeform 200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968" y="5178"/>
                        <a:ext cx="277" cy="310"/>
                      </a:xfrm>
                      <a:custGeom>
                        <a:avLst/>
                        <a:gdLst>
                          <a:gd name="T0" fmla="*/ 38 w 60"/>
                          <a:gd name="T1" fmla="*/ 50 h 67"/>
                          <a:gd name="T2" fmla="*/ 37 w 60"/>
                          <a:gd name="T3" fmla="*/ 49 h 67"/>
                          <a:gd name="T4" fmla="*/ 33 w 60"/>
                          <a:gd name="T5" fmla="*/ 44 h 67"/>
                          <a:gd name="T6" fmla="*/ 40 w 60"/>
                          <a:gd name="T7" fmla="*/ 45 h 67"/>
                          <a:gd name="T8" fmla="*/ 39 w 60"/>
                          <a:gd name="T9" fmla="*/ 44 h 67"/>
                          <a:gd name="T10" fmla="*/ 35 w 60"/>
                          <a:gd name="T11" fmla="*/ 39 h 67"/>
                          <a:gd name="T12" fmla="*/ 42 w 60"/>
                          <a:gd name="T13" fmla="*/ 41 h 67"/>
                          <a:gd name="T14" fmla="*/ 41 w 60"/>
                          <a:gd name="T15" fmla="*/ 39 h 67"/>
                          <a:gd name="T16" fmla="*/ 33 w 60"/>
                          <a:gd name="T17" fmla="*/ 37 h 67"/>
                          <a:gd name="T18" fmla="*/ 33 w 60"/>
                          <a:gd name="T19" fmla="*/ 37 h 67"/>
                          <a:gd name="T20" fmla="*/ 31 w 60"/>
                          <a:gd name="T21" fmla="*/ 42 h 67"/>
                          <a:gd name="T22" fmla="*/ 29 w 60"/>
                          <a:gd name="T23" fmla="*/ 47 h 67"/>
                          <a:gd name="T24" fmla="*/ 30 w 60"/>
                          <a:gd name="T25" fmla="*/ 48 h 67"/>
                          <a:gd name="T26" fmla="*/ 47 w 60"/>
                          <a:gd name="T27" fmla="*/ 29 h 67"/>
                          <a:gd name="T28" fmla="*/ 41 w 60"/>
                          <a:gd name="T29" fmla="*/ 14 h 67"/>
                          <a:gd name="T30" fmla="*/ 27 w 60"/>
                          <a:gd name="T31" fmla="*/ 21 h 67"/>
                          <a:gd name="T32" fmla="*/ 20 w 60"/>
                          <a:gd name="T33" fmla="*/ 37 h 67"/>
                          <a:gd name="T34" fmla="*/ 9 w 60"/>
                          <a:gd name="T35" fmla="*/ 32 h 67"/>
                          <a:gd name="T36" fmla="*/ 20 w 60"/>
                          <a:gd name="T37" fmla="*/ 37 h 67"/>
                          <a:gd name="T38" fmla="*/ 19 w 60"/>
                          <a:gd name="T39" fmla="*/ 44 h 67"/>
                          <a:gd name="T40" fmla="*/ 22 w 60"/>
                          <a:gd name="T41" fmla="*/ 41 h 67"/>
                          <a:gd name="T42" fmla="*/ 31 w 60"/>
                          <a:gd name="T43" fmla="*/ 40 h 67"/>
                          <a:gd name="T44" fmla="*/ 25 w 60"/>
                          <a:gd name="T45" fmla="*/ 33 h 67"/>
                          <a:gd name="T46" fmla="*/ 24 w 60"/>
                          <a:gd name="T47" fmla="*/ 32 h 67"/>
                          <a:gd name="T48" fmla="*/ 19 w 60"/>
                          <a:gd name="T49" fmla="*/ 42 h 67"/>
                          <a:gd name="T50" fmla="*/ 50 w 60"/>
                          <a:gd name="T51" fmla="*/ 11 h 67"/>
                          <a:gd name="T52" fmla="*/ 48 w 60"/>
                          <a:gd name="T53" fmla="*/ 14 h 67"/>
                          <a:gd name="T54" fmla="*/ 57 w 60"/>
                          <a:gd name="T55" fmla="*/ 34 h 67"/>
                          <a:gd name="T56" fmla="*/ 49 w 60"/>
                          <a:gd name="T57" fmla="*/ 64 h 67"/>
                          <a:gd name="T58" fmla="*/ 3 w 60"/>
                          <a:gd name="T59" fmla="*/ 49 h 67"/>
                          <a:gd name="T60" fmla="*/ 11 w 60"/>
                          <a:gd name="T61" fmla="*/ 19 h 67"/>
                          <a:gd name="T62" fmla="*/ 23 w 60"/>
                          <a:gd name="T63" fmla="*/ 20 h 67"/>
                          <a:gd name="T64" fmla="*/ 37 w 60"/>
                          <a:gd name="T65" fmla="*/ 5 h 67"/>
                          <a:gd name="T66" fmla="*/ 47 w 60"/>
                          <a:gd name="T67" fmla="*/ 9 h 67"/>
                          <a:gd name="T68" fmla="*/ 41 w 60"/>
                          <a:gd name="T69" fmla="*/ 7 h 67"/>
                          <a:gd name="T70" fmla="*/ 47 w 60"/>
                          <a:gd name="T71" fmla="*/ 9 h 67"/>
                          <a:gd name="T72" fmla="*/ 43 w 60"/>
                          <a:gd name="T73" fmla="*/ 41 h 67"/>
                          <a:gd name="T74" fmla="*/ 40 w 60"/>
                          <a:gd name="T75" fmla="*/ 52 h 67"/>
                          <a:gd name="T76" fmla="*/ 44 w 60"/>
                          <a:gd name="T77" fmla="*/ 45 h 67"/>
                          <a:gd name="T78" fmla="*/ 46 w 60"/>
                          <a:gd name="T79" fmla="*/ 54 h 67"/>
                          <a:gd name="T80" fmla="*/ 48 w 60"/>
                          <a:gd name="T81" fmla="*/ 54 h 67"/>
                          <a:gd name="T82" fmla="*/ 52 w 60"/>
                          <a:gd name="T83" fmla="*/ 43 h 67"/>
                          <a:gd name="T84" fmla="*/ 48 w 60"/>
                          <a:gd name="T85" fmla="*/ 50 h 67"/>
                          <a:gd name="T86" fmla="*/ 45 w 60"/>
                          <a:gd name="T87" fmla="*/ 41 h 6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</a:cxnLst>
                        <a:rect l="0" t="0" r="r" b="b"/>
                        <a:pathLst>
                          <a:path w="60" h="67">
                            <a:moveTo>
                              <a:pt x="36" y="51"/>
                            </a:moveTo>
                            <a:cubicBezTo>
                              <a:pt x="37" y="51"/>
                              <a:pt x="38" y="51"/>
                              <a:pt x="38" y="50"/>
                            </a:cubicBezTo>
                            <a:cubicBezTo>
                              <a:pt x="38" y="50"/>
                              <a:pt x="38" y="50"/>
                              <a:pt x="38" y="50"/>
                            </a:cubicBezTo>
                            <a:cubicBezTo>
                              <a:pt x="38" y="49"/>
                              <a:pt x="38" y="49"/>
                              <a:pt x="37" y="49"/>
                            </a:cubicBezTo>
                            <a:cubicBezTo>
                              <a:pt x="32" y="46"/>
                              <a:pt x="32" y="46"/>
                              <a:pt x="32" y="46"/>
                            </a:cubicBezTo>
                            <a:cubicBezTo>
                              <a:pt x="33" y="44"/>
                              <a:pt x="33" y="44"/>
                              <a:pt x="33" y="44"/>
                            </a:cubicBezTo>
                            <a:cubicBezTo>
                              <a:pt x="38" y="46"/>
                              <a:pt x="38" y="46"/>
                              <a:pt x="38" y="46"/>
                            </a:cubicBezTo>
                            <a:cubicBezTo>
                              <a:pt x="39" y="46"/>
                              <a:pt x="40" y="46"/>
                              <a:pt x="40" y="45"/>
                            </a:cubicBezTo>
                            <a:cubicBezTo>
                              <a:pt x="40" y="45"/>
                              <a:pt x="40" y="45"/>
                              <a:pt x="40" y="45"/>
                            </a:cubicBezTo>
                            <a:cubicBezTo>
                              <a:pt x="40" y="45"/>
                              <a:pt x="40" y="44"/>
                              <a:pt x="39" y="44"/>
                            </a:cubicBezTo>
                            <a:cubicBezTo>
                              <a:pt x="34" y="42"/>
                              <a:pt x="34" y="42"/>
                              <a:pt x="34" y="42"/>
                            </a:cubicBezTo>
                            <a:cubicBezTo>
                              <a:pt x="35" y="39"/>
                              <a:pt x="35" y="39"/>
                              <a:pt x="35" y="39"/>
                            </a:cubicBezTo>
                            <a:cubicBezTo>
                              <a:pt x="40" y="41"/>
                              <a:pt x="40" y="41"/>
                              <a:pt x="40" y="41"/>
                            </a:cubicBezTo>
                            <a:cubicBezTo>
                              <a:pt x="41" y="41"/>
                              <a:pt x="42" y="41"/>
                              <a:pt x="42" y="41"/>
                            </a:cubicBezTo>
                            <a:cubicBezTo>
                              <a:pt x="42" y="40"/>
                              <a:pt x="42" y="40"/>
                              <a:pt x="42" y="40"/>
                            </a:cubicBezTo>
                            <a:cubicBezTo>
                              <a:pt x="42" y="40"/>
                              <a:pt x="42" y="39"/>
                              <a:pt x="41" y="39"/>
                            </a:cubicBezTo>
                            <a:cubicBezTo>
                              <a:pt x="35" y="36"/>
                              <a:pt x="35" y="36"/>
                              <a:pt x="35" y="36"/>
                            </a:cubicBezTo>
                            <a:cubicBezTo>
                              <a:pt x="34" y="36"/>
                              <a:pt x="34" y="36"/>
                              <a:pt x="33" y="37"/>
                            </a:cubicBezTo>
                            <a:cubicBezTo>
                              <a:pt x="33" y="37"/>
                              <a:pt x="33" y="37"/>
                              <a:pt x="33" y="37"/>
                            </a:cubicBezTo>
                            <a:cubicBezTo>
                              <a:pt x="33" y="37"/>
                              <a:pt x="33" y="37"/>
                              <a:pt x="33" y="37"/>
                            </a:cubicBezTo>
                            <a:cubicBezTo>
                              <a:pt x="31" y="42"/>
                              <a:pt x="31" y="42"/>
                              <a:pt x="31" y="42"/>
                            </a:cubicBezTo>
                            <a:cubicBezTo>
                              <a:pt x="31" y="42"/>
                              <a:pt x="31" y="42"/>
                              <a:pt x="31" y="42"/>
                            </a:cubicBezTo>
                            <a:cubicBezTo>
                              <a:pt x="29" y="46"/>
                              <a:pt x="29" y="46"/>
                              <a:pt x="29" y="46"/>
                            </a:cubicBezTo>
                            <a:cubicBezTo>
                              <a:pt x="29" y="47"/>
                              <a:pt x="29" y="47"/>
                              <a:pt x="29" y="47"/>
                            </a:cubicBezTo>
                            <a:cubicBezTo>
                              <a:pt x="29" y="47"/>
                              <a:pt x="29" y="47"/>
                              <a:pt x="29" y="47"/>
                            </a:cubicBezTo>
                            <a:cubicBezTo>
                              <a:pt x="29" y="47"/>
                              <a:pt x="29" y="48"/>
                              <a:pt x="30" y="48"/>
                            </a:cubicBezTo>
                            <a:lnTo>
                              <a:pt x="36" y="51"/>
                            </a:lnTo>
                            <a:close/>
                            <a:moveTo>
                              <a:pt x="47" y="29"/>
                            </a:moveTo>
                            <a:cubicBezTo>
                              <a:pt x="45" y="15"/>
                              <a:pt x="45" y="15"/>
                              <a:pt x="45" y="15"/>
                            </a:cubicBezTo>
                            <a:cubicBezTo>
                              <a:pt x="44" y="15"/>
                              <a:pt x="42" y="15"/>
                              <a:pt x="41" y="14"/>
                            </a:cubicBezTo>
                            <a:cubicBezTo>
                              <a:pt x="40" y="14"/>
                              <a:pt x="39" y="13"/>
                              <a:pt x="38" y="12"/>
                            </a:cubicBezTo>
                            <a:cubicBezTo>
                              <a:pt x="27" y="21"/>
                              <a:pt x="27" y="21"/>
                              <a:pt x="27" y="21"/>
                            </a:cubicBezTo>
                            <a:lnTo>
                              <a:pt x="47" y="29"/>
                            </a:lnTo>
                            <a:close/>
                            <a:moveTo>
                              <a:pt x="20" y="37"/>
                            </a:moveTo>
                            <a:cubicBezTo>
                              <a:pt x="21" y="34"/>
                              <a:pt x="20" y="30"/>
                              <a:pt x="17" y="29"/>
                            </a:cubicBezTo>
                            <a:cubicBezTo>
                              <a:pt x="14" y="27"/>
                              <a:pt x="10" y="29"/>
                              <a:pt x="9" y="32"/>
                            </a:cubicBezTo>
                            <a:cubicBezTo>
                              <a:pt x="7" y="36"/>
                              <a:pt x="9" y="40"/>
                              <a:pt x="12" y="41"/>
                            </a:cubicBezTo>
                            <a:cubicBezTo>
                              <a:pt x="15" y="42"/>
                              <a:pt x="18" y="40"/>
                              <a:pt x="20" y="37"/>
                            </a:cubicBezTo>
                            <a:close/>
                            <a:moveTo>
                              <a:pt x="19" y="42"/>
                            </a:moveTo>
                            <a:cubicBezTo>
                              <a:pt x="18" y="43"/>
                              <a:pt x="19" y="44"/>
                              <a:pt x="19" y="44"/>
                            </a:cubicBezTo>
                            <a:cubicBezTo>
                              <a:pt x="20" y="44"/>
                              <a:pt x="21" y="44"/>
                              <a:pt x="21" y="43"/>
                            </a:cubicBezTo>
                            <a:cubicBezTo>
                              <a:pt x="22" y="41"/>
                              <a:pt x="22" y="41"/>
                              <a:pt x="22" y="41"/>
                            </a:cubicBezTo>
                            <a:cubicBezTo>
                              <a:pt x="23" y="42"/>
                              <a:pt x="23" y="42"/>
                              <a:pt x="24" y="43"/>
                            </a:cubicBezTo>
                            <a:cubicBezTo>
                              <a:pt x="27" y="44"/>
                              <a:pt x="30" y="43"/>
                              <a:pt x="31" y="40"/>
                            </a:cubicBezTo>
                            <a:cubicBezTo>
                              <a:pt x="32" y="38"/>
                              <a:pt x="31" y="35"/>
                              <a:pt x="28" y="34"/>
                            </a:cubicBezTo>
                            <a:cubicBezTo>
                              <a:pt x="27" y="33"/>
                              <a:pt x="26" y="33"/>
                              <a:pt x="25" y="33"/>
                            </a:cubicBezTo>
                            <a:cubicBezTo>
                              <a:pt x="25" y="33"/>
                              <a:pt x="25" y="33"/>
                              <a:pt x="25" y="33"/>
                            </a:cubicBezTo>
                            <a:cubicBezTo>
                              <a:pt x="25" y="33"/>
                              <a:pt x="25" y="32"/>
                              <a:pt x="24" y="32"/>
                            </a:cubicBezTo>
                            <a:cubicBezTo>
                              <a:pt x="24" y="31"/>
                              <a:pt x="23" y="32"/>
                              <a:pt x="23" y="32"/>
                            </a:cubicBezTo>
                            <a:lnTo>
                              <a:pt x="19" y="42"/>
                            </a:lnTo>
                            <a:close/>
                            <a:moveTo>
                              <a:pt x="47" y="1"/>
                            </a:moveTo>
                            <a:cubicBezTo>
                              <a:pt x="50" y="3"/>
                              <a:pt x="52" y="7"/>
                              <a:pt x="50" y="11"/>
                            </a:cubicBezTo>
                            <a:cubicBezTo>
                              <a:pt x="50" y="12"/>
                              <a:pt x="49" y="13"/>
                              <a:pt x="48" y="13"/>
                            </a:cubicBezTo>
                            <a:cubicBezTo>
                              <a:pt x="48" y="13"/>
                              <a:pt x="48" y="14"/>
                              <a:pt x="48" y="14"/>
                            </a:cubicBezTo>
                            <a:cubicBezTo>
                              <a:pt x="50" y="31"/>
                              <a:pt x="50" y="31"/>
                              <a:pt x="50" y="31"/>
                            </a:cubicBezTo>
                            <a:cubicBezTo>
                              <a:pt x="57" y="34"/>
                              <a:pt x="57" y="34"/>
                              <a:pt x="57" y="34"/>
                            </a:cubicBezTo>
                            <a:cubicBezTo>
                              <a:pt x="59" y="34"/>
                              <a:pt x="60" y="37"/>
                              <a:pt x="59" y="39"/>
                            </a:cubicBezTo>
                            <a:cubicBezTo>
                              <a:pt x="49" y="64"/>
                              <a:pt x="49" y="64"/>
                              <a:pt x="49" y="64"/>
                            </a:cubicBezTo>
                            <a:cubicBezTo>
                              <a:pt x="48" y="66"/>
                              <a:pt x="46" y="67"/>
                              <a:pt x="44" y="66"/>
                            </a:cubicBezTo>
                            <a:cubicBezTo>
                              <a:pt x="3" y="49"/>
                              <a:pt x="3" y="49"/>
                              <a:pt x="3" y="49"/>
                            </a:cubicBezTo>
                            <a:cubicBezTo>
                              <a:pt x="1" y="48"/>
                              <a:pt x="0" y="46"/>
                              <a:pt x="1" y="44"/>
                            </a:cubicBezTo>
                            <a:cubicBezTo>
                              <a:pt x="11" y="19"/>
                              <a:pt x="11" y="19"/>
                              <a:pt x="11" y="19"/>
                            </a:cubicBezTo>
                            <a:cubicBezTo>
                              <a:pt x="12" y="17"/>
                              <a:pt x="14" y="16"/>
                              <a:pt x="16" y="17"/>
                            </a:cubicBezTo>
                            <a:cubicBezTo>
                              <a:pt x="23" y="20"/>
                              <a:pt x="23" y="20"/>
                              <a:pt x="23" y="20"/>
                            </a:cubicBezTo>
                            <a:cubicBezTo>
                              <a:pt x="37" y="9"/>
                              <a:pt x="37" y="9"/>
                              <a:pt x="37" y="9"/>
                            </a:cubicBezTo>
                            <a:cubicBezTo>
                              <a:pt x="37" y="8"/>
                              <a:pt x="37" y="6"/>
                              <a:pt x="37" y="5"/>
                            </a:cubicBezTo>
                            <a:cubicBezTo>
                              <a:pt x="39" y="2"/>
                              <a:pt x="43" y="0"/>
                              <a:pt x="47" y="1"/>
                            </a:cubicBezTo>
                            <a:close/>
                            <a:moveTo>
                              <a:pt x="47" y="9"/>
                            </a:moveTo>
                            <a:cubicBezTo>
                              <a:pt x="48" y="7"/>
                              <a:pt x="47" y="6"/>
                              <a:pt x="45" y="5"/>
                            </a:cubicBezTo>
                            <a:cubicBezTo>
                              <a:pt x="43" y="4"/>
                              <a:pt x="42" y="5"/>
                              <a:pt x="41" y="7"/>
                            </a:cubicBezTo>
                            <a:cubicBezTo>
                              <a:pt x="40" y="8"/>
                              <a:pt x="41" y="10"/>
                              <a:pt x="43" y="11"/>
                            </a:cubicBezTo>
                            <a:cubicBezTo>
                              <a:pt x="44" y="11"/>
                              <a:pt x="46" y="11"/>
                              <a:pt x="47" y="9"/>
                            </a:cubicBezTo>
                            <a:close/>
                            <a:moveTo>
                              <a:pt x="45" y="40"/>
                            </a:moveTo>
                            <a:cubicBezTo>
                              <a:pt x="44" y="40"/>
                              <a:pt x="43" y="40"/>
                              <a:pt x="43" y="41"/>
                            </a:cubicBezTo>
                            <a:cubicBezTo>
                              <a:pt x="39" y="51"/>
                              <a:pt x="39" y="51"/>
                              <a:pt x="39" y="51"/>
                            </a:cubicBezTo>
                            <a:cubicBezTo>
                              <a:pt x="39" y="51"/>
                              <a:pt x="39" y="52"/>
                              <a:pt x="40" y="52"/>
                            </a:cubicBezTo>
                            <a:cubicBezTo>
                              <a:pt x="40" y="53"/>
                              <a:pt x="41" y="52"/>
                              <a:pt x="41" y="52"/>
                            </a:cubicBezTo>
                            <a:cubicBezTo>
                              <a:pt x="44" y="45"/>
                              <a:pt x="44" y="45"/>
                              <a:pt x="44" y="45"/>
                            </a:cubicBezTo>
                            <a:cubicBezTo>
                              <a:pt x="46" y="54"/>
                              <a:pt x="46" y="54"/>
                              <a:pt x="46" y="54"/>
                            </a:cubicBezTo>
                            <a:cubicBezTo>
                              <a:pt x="46" y="54"/>
                              <a:pt x="46" y="54"/>
                              <a:pt x="46" y="54"/>
                            </a:cubicBezTo>
                            <a:cubicBezTo>
                              <a:pt x="46" y="55"/>
                              <a:pt x="46" y="55"/>
                              <a:pt x="47" y="55"/>
                            </a:cubicBezTo>
                            <a:cubicBezTo>
                              <a:pt x="47" y="55"/>
                              <a:pt x="48" y="55"/>
                              <a:pt x="48" y="54"/>
                            </a:cubicBezTo>
                            <a:cubicBezTo>
                              <a:pt x="52" y="45"/>
                              <a:pt x="52" y="45"/>
                              <a:pt x="52" y="45"/>
                            </a:cubicBezTo>
                            <a:cubicBezTo>
                              <a:pt x="53" y="44"/>
                              <a:pt x="52" y="43"/>
                              <a:pt x="52" y="43"/>
                            </a:cubicBezTo>
                            <a:cubicBezTo>
                              <a:pt x="51" y="43"/>
                              <a:pt x="50" y="43"/>
                              <a:pt x="50" y="44"/>
                            </a:cubicBezTo>
                            <a:cubicBezTo>
                              <a:pt x="48" y="50"/>
                              <a:pt x="48" y="50"/>
                              <a:pt x="48" y="50"/>
                            </a:cubicBezTo>
                            <a:cubicBezTo>
                              <a:pt x="46" y="41"/>
                              <a:pt x="46" y="41"/>
                              <a:pt x="46" y="41"/>
                            </a:cubicBezTo>
                            <a:cubicBezTo>
                              <a:pt x="46" y="41"/>
                              <a:pt x="45" y="41"/>
                              <a:pt x="45" y="41"/>
                            </a:cubicBezTo>
                            <a:cubicBezTo>
                              <a:pt x="45" y="41"/>
                              <a:pt x="45" y="40"/>
                              <a:pt x="45" y="4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4" name="Freeform 201"/>
                      <p:cNvSpPr/>
                      <p:nvPr/>
                    </p:nvSpPr>
                    <p:spPr bwMode="auto">
                      <a:xfrm>
                        <a:off x="7015" y="5322"/>
                        <a:ext cx="37" cy="37"/>
                      </a:xfrm>
                      <a:custGeom>
                        <a:avLst/>
                        <a:gdLst>
                          <a:gd name="T0" fmla="*/ 6 w 8"/>
                          <a:gd name="T1" fmla="*/ 0 h 8"/>
                          <a:gd name="T2" fmla="*/ 7 w 8"/>
                          <a:gd name="T3" fmla="*/ 5 h 8"/>
                          <a:gd name="T4" fmla="*/ 3 w 8"/>
                          <a:gd name="T5" fmla="*/ 7 h 8"/>
                          <a:gd name="T6" fmla="*/ 1 w 8"/>
                          <a:gd name="T7" fmla="*/ 2 h 8"/>
                          <a:gd name="T8" fmla="*/ 6 w 8"/>
                          <a:gd name="T9" fmla="*/ 0 h 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" h="8">
                            <a:moveTo>
                              <a:pt x="6" y="0"/>
                            </a:moveTo>
                            <a:cubicBezTo>
                              <a:pt x="7" y="1"/>
                              <a:pt x="8" y="3"/>
                              <a:pt x="7" y="5"/>
                            </a:cubicBezTo>
                            <a:cubicBezTo>
                              <a:pt x="6" y="7"/>
                              <a:pt x="5" y="8"/>
                              <a:pt x="3" y="7"/>
                            </a:cubicBezTo>
                            <a:cubicBezTo>
                              <a:pt x="1" y="6"/>
                              <a:pt x="0" y="4"/>
                              <a:pt x="1" y="2"/>
                            </a:cubicBezTo>
                            <a:cubicBezTo>
                              <a:pt x="2" y="1"/>
                              <a:pt x="4" y="0"/>
                              <a:pt x="6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5" name="Rectangle 2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62" y="4671"/>
                        <a:ext cx="115" cy="3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6" name="Freeform 203"/>
                      <p:cNvSpPr/>
                      <p:nvPr/>
                    </p:nvSpPr>
                    <p:spPr bwMode="auto">
                      <a:xfrm>
                        <a:off x="6725" y="5598"/>
                        <a:ext cx="1225" cy="129"/>
                      </a:xfrm>
                      <a:custGeom>
                        <a:avLst/>
                        <a:gdLst>
                          <a:gd name="T0" fmla="*/ 0 w 266"/>
                          <a:gd name="T1" fmla="*/ 13 h 28"/>
                          <a:gd name="T2" fmla="*/ 13 w 266"/>
                          <a:gd name="T3" fmla="*/ 0 h 28"/>
                          <a:gd name="T4" fmla="*/ 253 w 266"/>
                          <a:gd name="T5" fmla="*/ 0 h 28"/>
                          <a:gd name="T6" fmla="*/ 266 w 266"/>
                          <a:gd name="T7" fmla="*/ 13 h 28"/>
                          <a:gd name="T8" fmla="*/ 266 w 266"/>
                          <a:gd name="T9" fmla="*/ 28 h 28"/>
                          <a:gd name="T10" fmla="*/ 0 w 266"/>
                          <a:gd name="T11" fmla="*/ 28 h 28"/>
                          <a:gd name="T12" fmla="*/ 0 w 266"/>
                          <a:gd name="T13" fmla="*/ 13 h 2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66" h="28">
                            <a:moveTo>
                              <a:pt x="0" y="13"/>
                            </a:moveTo>
                            <a:cubicBezTo>
                              <a:pt x="0" y="6"/>
                              <a:pt x="6" y="0"/>
                              <a:pt x="13" y="0"/>
                            </a:cubicBezTo>
                            <a:cubicBezTo>
                              <a:pt x="253" y="0"/>
                              <a:pt x="253" y="0"/>
                              <a:pt x="253" y="0"/>
                            </a:cubicBezTo>
                            <a:cubicBezTo>
                              <a:pt x="260" y="0"/>
                              <a:pt x="266" y="6"/>
                              <a:pt x="266" y="13"/>
                            </a:cubicBezTo>
                            <a:cubicBezTo>
                              <a:pt x="266" y="28"/>
                              <a:pt x="266" y="28"/>
                              <a:pt x="266" y="28"/>
                            </a:cubicBezTo>
                            <a:cubicBezTo>
                              <a:pt x="0" y="28"/>
                              <a:pt x="0" y="28"/>
                              <a:pt x="0" y="28"/>
                            </a:cubicBezTo>
                            <a:lnTo>
                              <a:pt x="0" y="13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38" name="文本框 137"/>
                  <p:cNvSpPr txBox="1"/>
                  <p:nvPr/>
                </p:nvSpPr>
                <p:spPr>
                  <a:xfrm>
                    <a:off x="2033" y="2393"/>
                    <a:ext cx="1312" cy="34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pPr algn="dist"/>
                    <a:r>
                      <a:rPr lang="zh-CN" altLang="en-US" sz="1600">
                        <a:solidFill>
                          <a:schemeClr val="tx1"/>
                        </a:solidFill>
                        <a:latin typeface="微软雅黑" panose="020B0503020204020204" pitchFamily="2" charset="-122"/>
                        <a:ea typeface="微软雅黑" panose="020B0503020204020204" pitchFamily="2" charset="-122"/>
                      </a:rPr>
                      <a:t>分店</a:t>
                    </a:r>
                    <a:r>
                      <a:rPr lang="en-US" altLang="zh-CN" sz="1600">
                        <a:solidFill>
                          <a:schemeClr val="tx1"/>
                        </a:solidFill>
                        <a:latin typeface="微软雅黑" panose="020B0503020204020204" pitchFamily="2" charset="-122"/>
                        <a:ea typeface="微软雅黑" panose="020B0503020204020204" pitchFamily="2" charset="-122"/>
                      </a:rPr>
                      <a:t>2</a:t>
                    </a:r>
                    <a:endParaRPr lang="en-US" altLang="zh-CN" sz="1600">
                      <a:solidFill>
                        <a:schemeClr val="tx1"/>
                      </a:solidFill>
                      <a:latin typeface="微软雅黑" panose="020B0503020204020204" pitchFamily="2" charset="-122"/>
                      <a:ea typeface="微软雅黑" panose="020B0503020204020204" pitchFamily="2" charset="-122"/>
                    </a:endParaRPr>
                  </a:p>
                </p:txBody>
              </p:sp>
            </p:grpSp>
            <p:grpSp>
              <p:nvGrpSpPr>
                <p:cNvPr id="144" name="组合 143"/>
                <p:cNvGrpSpPr/>
                <p:nvPr/>
              </p:nvGrpSpPr>
              <p:grpSpPr>
                <a:xfrm rot="0">
                  <a:off x="1971" y="6005"/>
                  <a:ext cx="3145" cy="1818"/>
                  <a:chOff x="2227" y="6289"/>
                  <a:chExt cx="3145" cy="1818"/>
                </a:xfrm>
              </p:grpSpPr>
              <p:grpSp>
                <p:nvGrpSpPr>
                  <p:cNvPr id="133" name="组合 132"/>
                  <p:cNvGrpSpPr/>
                  <p:nvPr/>
                </p:nvGrpSpPr>
                <p:grpSpPr>
                  <a:xfrm>
                    <a:off x="3554" y="6289"/>
                    <a:ext cx="1818" cy="1818"/>
                    <a:chOff x="4743" y="4571"/>
                    <a:chExt cx="1818" cy="1818"/>
                  </a:xfrm>
                </p:grpSpPr>
                <p:sp>
                  <p:nvSpPr>
                    <p:cNvPr id="62" name="椭圆 61"/>
                    <p:cNvSpPr/>
                    <p:nvPr/>
                  </p:nvSpPr>
                  <p:spPr>
                    <a:xfrm>
                      <a:off x="4743" y="4571"/>
                      <a:ext cx="1818" cy="1818"/>
                    </a:xfrm>
                    <a:prstGeom prst="ellipse">
                      <a:avLst/>
                    </a:prstGeom>
                    <a:solidFill>
                      <a:srgbClr val="44B093"/>
                    </a:solidFill>
                    <a:ln w="12700">
                      <a:noFill/>
                    </a:ln>
                  </p:spPr>
                  <p:txBody>
                    <a:bodyPr anchor="ctr"/>
                    <a:p>
                      <a:pPr lvl="0" algn="ctr"/>
                      <a:endParaRPr lang="zh-CN" altLang="en-US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28" name="组合 27"/>
                    <p:cNvGrpSpPr>
                      <a:grpSpLocks noChangeAspect="1"/>
                    </p:cNvGrpSpPr>
                    <p:nvPr/>
                  </p:nvGrpSpPr>
                  <p:grpSpPr>
                    <a:xfrm rot="0">
                      <a:off x="5178" y="5111"/>
                      <a:ext cx="948" cy="737"/>
                      <a:chOff x="7994" y="3104"/>
                      <a:chExt cx="1184" cy="921"/>
                    </a:xfrm>
                    <a:solidFill>
                      <a:schemeClr val="bg1"/>
                    </a:solidFill>
                  </p:grpSpPr>
                  <p:sp>
                    <p:nvSpPr>
                      <p:cNvPr id="29" name="Freeform 213"/>
                      <p:cNvSpPr/>
                      <p:nvPr/>
                    </p:nvSpPr>
                    <p:spPr bwMode="auto">
                      <a:xfrm>
                        <a:off x="7994" y="3939"/>
                        <a:ext cx="1184" cy="87"/>
                      </a:xfrm>
                      <a:custGeom>
                        <a:avLst/>
                        <a:gdLst>
                          <a:gd name="T0" fmla="*/ 204 w 216"/>
                          <a:gd name="T1" fmla="*/ 0 h 16"/>
                          <a:gd name="T2" fmla="*/ 108 w 216"/>
                          <a:gd name="T3" fmla="*/ 0 h 16"/>
                          <a:gd name="T4" fmla="*/ 108 w 216"/>
                          <a:gd name="T5" fmla="*/ 0 h 16"/>
                          <a:gd name="T6" fmla="*/ 12 w 216"/>
                          <a:gd name="T7" fmla="*/ 0 h 16"/>
                          <a:gd name="T8" fmla="*/ 0 w 216"/>
                          <a:gd name="T9" fmla="*/ 9 h 16"/>
                          <a:gd name="T10" fmla="*/ 0 w 216"/>
                          <a:gd name="T11" fmla="*/ 16 h 16"/>
                          <a:gd name="T12" fmla="*/ 95 w 216"/>
                          <a:gd name="T13" fmla="*/ 16 h 16"/>
                          <a:gd name="T14" fmla="*/ 121 w 216"/>
                          <a:gd name="T15" fmla="*/ 16 h 16"/>
                          <a:gd name="T16" fmla="*/ 216 w 216"/>
                          <a:gd name="T17" fmla="*/ 16 h 16"/>
                          <a:gd name="T18" fmla="*/ 216 w 216"/>
                          <a:gd name="T19" fmla="*/ 9 h 16"/>
                          <a:gd name="T20" fmla="*/ 204 w 216"/>
                          <a:gd name="T21" fmla="*/ 0 h 1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216" h="16">
                            <a:moveTo>
                              <a:pt x="204" y="0"/>
                            </a:moveTo>
                            <a:cubicBezTo>
                              <a:pt x="108" y="0"/>
                              <a:pt x="108" y="0"/>
                              <a:pt x="108" y="0"/>
                            </a:cubicBezTo>
                            <a:cubicBezTo>
                              <a:pt x="108" y="0"/>
                              <a:pt x="108" y="0"/>
                              <a:pt x="108" y="0"/>
                            </a:cubicBezTo>
                            <a:cubicBezTo>
                              <a:pt x="12" y="0"/>
                              <a:pt x="12" y="0"/>
                              <a:pt x="12" y="0"/>
                            </a:cubicBezTo>
                            <a:cubicBezTo>
                              <a:pt x="12" y="0"/>
                              <a:pt x="0" y="0"/>
                              <a:pt x="0" y="9"/>
                            </a:cubicBezTo>
                            <a:cubicBezTo>
                              <a:pt x="0" y="16"/>
                              <a:pt x="0" y="16"/>
                              <a:pt x="0" y="16"/>
                            </a:cubicBezTo>
                            <a:cubicBezTo>
                              <a:pt x="95" y="16"/>
                              <a:pt x="95" y="16"/>
                              <a:pt x="95" y="16"/>
                            </a:cubicBezTo>
                            <a:cubicBezTo>
                              <a:pt x="121" y="16"/>
                              <a:pt x="121" y="16"/>
                              <a:pt x="121" y="16"/>
                            </a:cubicBezTo>
                            <a:cubicBezTo>
                              <a:pt x="216" y="16"/>
                              <a:pt x="216" y="16"/>
                              <a:pt x="216" y="16"/>
                            </a:cubicBezTo>
                            <a:cubicBezTo>
                              <a:pt x="216" y="9"/>
                              <a:pt x="216" y="9"/>
                              <a:pt x="216" y="9"/>
                            </a:cubicBezTo>
                            <a:cubicBezTo>
                              <a:pt x="216" y="0"/>
                              <a:pt x="204" y="0"/>
                              <a:pt x="204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Rectangle 2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061" y="3323"/>
                        <a:ext cx="1048" cy="4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1" name="Rectangle 2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061" y="3104"/>
                        <a:ext cx="1048" cy="4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2" name="Freeform 216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8081" y="3391"/>
                        <a:ext cx="1005" cy="529"/>
                      </a:xfrm>
                      <a:custGeom>
                        <a:avLst/>
                        <a:gdLst>
                          <a:gd name="T0" fmla="*/ 207 w 207"/>
                          <a:gd name="T1" fmla="*/ 109 h 109"/>
                          <a:gd name="T2" fmla="*/ 207 w 207"/>
                          <a:gd name="T3" fmla="*/ 0 h 109"/>
                          <a:gd name="T4" fmla="*/ 0 w 207"/>
                          <a:gd name="T5" fmla="*/ 0 h 109"/>
                          <a:gd name="T6" fmla="*/ 0 w 207"/>
                          <a:gd name="T7" fmla="*/ 109 h 109"/>
                          <a:gd name="T8" fmla="*/ 207 w 207"/>
                          <a:gd name="T9" fmla="*/ 109 h 109"/>
                          <a:gd name="T10" fmla="*/ 130 w 207"/>
                          <a:gd name="T11" fmla="*/ 104 h 109"/>
                          <a:gd name="T12" fmla="*/ 78 w 207"/>
                          <a:gd name="T13" fmla="*/ 104 h 109"/>
                          <a:gd name="T14" fmla="*/ 78 w 207"/>
                          <a:gd name="T15" fmla="*/ 39 h 109"/>
                          <a:gd name="T16" fmla="*/ 130 w 207"/>
                          <a:gd name="T17" fmla="*/ 39 h 109"/>
                          <a:gd name="T18" fmla="*/ 130 w 207"/>
                          <a:gd name="T19" fmla="*/ 104 h 109"/>
                          <a:gd name="T20" fmla="*/ 200 w 207"/>
                          <a:gd name="T21" fmla="*/ 96 h 109"/>
                          <a:gd name="T22" fmla="*/ 139 w 207"/>
                          <a:gd name="T23" fmla="*/ 96 h 109"/>
                          <a:gd name="T24" fmla="*/ 139 w 207"/>
                          <a:gd name="T25" fmla="*/ 39 h 109"/>
                          <a:gd name="T26" fmla="*/ 200 w 207"/>
                          <a:gd name="T27" fmla="*/ 39 h 109"/>
                          <a:gd name="T28" fmla="*/ 200 w 207"/>
                          <a:gd name="T29" fmla="*/ 96 h 109"/>
                          <a:gd name="T30" fmla="*/ 7 w 207"/>
                          <a:gd name="T31" fmla="*/ 3 h 109"/>
                          <a:gd name="T32" fmla="*/ 200 w 207"/>
                          <a:gd name="T33" fmla="*/ 3 h 109"/>
                          <a:gd name="T34" fmla="*/ 200 w 207"/>
                          <a:gd name="T35" fmla="*/ 36 h 109"/>
                          <a:gd name="T36" fmla="*/ 7 w 207"/>
                          <a:gd name="T37" fmla="*/ 36 h 109"/>
                          <a:gd name="T38" fmla="*/ 7 w 207"/>
                          <a:gd name="T39" fmla="*/ 3 h 109"/>
                          <a:gd name="T40" fmla="*/ 7 w 207"/>
                          <a:gd name="T41" fmla="*/ 39 h 109"/>
                          <a:gd name="T42" fmla="*/ 70 w 207"/>
                          <a:gd name="T43" fmla="*/ 39 h 109"/>
                          <a:gd name="T44" fmla="*/ 70 w 207"/>
                          <a:gd name="T45" fmla="*/ 96 h 109"/>
                          <a:gd name="T46" fmla="*/ 7 w 207"/>
                          <a:gd name="T47" fmla="*/ 96 h 109"/>
                          <a:gd name="T48" fmla="*/ 7 w 207"/>
                          <a:gd name="T49" fmla="*/ 39 h 1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</a:cxnLst>
                        <a:rect l="0" t="0" r="r" b="b"/>
                        <a:pathLst>
                          <a:path w="207" h="109">
                            <a:moveTo>
                              <a:pt x="207" y="109"/>
                            </a:moveTo>
                            <a:lnTo>
                              <a:pt x="207" y="0"/>
                            </a:lnTo>
                            <a:lnTo>
                              <a:pt x="0" y="0"/>
                            </a:lnTo>
                            <a:lnTo>
                              <a:pt x="0" y="109"/>
                            </a:lnTo>
                            <a:lnTo>
                              <a:pt x="207" y="109"/>
                            </a:lnTo>
                            <a:close/>
                            <a:moveTo>
                              <a:pt x="130" y="104"/>
                            </a:moveTo>
                            <a:lnTo>
                              <a:pt x="78" y="104"/>
                            </a:lnTo>
                            <a:lnTo>
                              <a:pt x="78" y="39"/>
                            </a:lnTo>
                            <a:lnTo>
                              <a:pt x="130" y="39"/>
                            </a:lnTo>
                            <a:lnTo>
                              <a:pt x="130" y="104"/>
                            </a:lnTo>
                            <a:close/>
                            <a:moveTo>
                              <a:pt x="200" y="96"/>
                            </a:moveTo>
                            <a:lnTo>
                              <a:pt x="139" y="96"/>
                            </a:lnTo>
                            <a:lnTo>
                              <a:pt x="139" y="39"/>
                            </a:lnTo>
                            <a:lnTo>
                              <a:pt x="200" y="39"/>
                            </a:lnTo>
                            <a:lnTo>
                              <a:pt x="200" y="96"/>
                            </a:lnTo>
                            <a:close/>
                            <a:moveTo>
                              <a:pt x="7" y="3"/>
                            </a:moveTo>
                            <a:lnTo>
                              <a:pt x="200" y="3"/>
                            </a:lnTo>
                            <a:lnTo>
                              <a:pt x="200" y="36"/>
                            </a:lnTo>
                            <a:lnTo>
                              <a:pt x="7" y="36"/>
                            </a:lnTo>
                            <a:lnTo>
                              <a:pt x="7" y="3"/>
                            </a:lnTo>
                            <a:close/>
                            <a:moveTo>
                              <a:pt x="7" y="39"/>
                            </a:moveTo>
                            <a:lnTo>
                              <a:pt x="70" y="39"/>
                            </a:lnTo>
                            <a:lnTo>
                              <a:pt x="70" y="96"/>
                            </a:lnTo>
                            <a:lnTo>
                              <a:pt x="7" y="96"/>
                            </a:lnTo>
                            <a:lnTo>
                              <a:pt x="7" y="39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3" name="Freeform 217"/>
                      <p:cNvSpPr/>
                      <p:nvPr/>
                    </p:nvSpPr>
                    <p:spPr bwMode="auto">
                      <a:xfrm>
                        <a:off x="8770" y="3604"/>
                        <a:ext cx="272" cy="19"/>
                      </a:xfrm>
                      <a:custGeom>
                        <a:avLst/>
                        <a:gdLst>
                          <a:gd name="T0" fmla="*/ 56 w 56"/>
                          <a:gd name="T1" fmla="*/ 4 h 4"/>
                          <a:gd name="T2" fmla="*/ 54 w 56"/>
                          <a:gd name="T3" fmla="*/ 0 h 4"/>
                          <a:gd name="T4" fmla="*/ 0 w 56"/>
                          <a:gd name="T5" fmla="*/ 0 h 4"/>
                          <a:gd name="T6" fmla="*/ 2 w 56"/>
                          <a:gd name="T7" fmla="*/ 4 h 4"/>
                          <a:gd name="T8" fmla="*/ 56 w 56"/>
                          <a:gd name="T9" fmla="*/ 4 h 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56" h="4">
                            <a:moveTo>
                              <a:pt x="56" y="4"/>
                            </a:moveTo>
                            <a:lnTo>
                              <a:pt x="54" y="0"/>
                            </a:lnTo>
                            <a:lnTo>
                              <a:pt x="0" y="0"/>
                            </a:lnTo>
                            <a:lnTo>
                              <a:pt x="2" y="4"/>
                            </a:lnTo>
                            <a:lnTo>
                              <a:pt x="56" y="4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4" name="Freeform 218"/>
                      <p:cNvSpPr/>
                      <p:nvPr/>
                    </p:nvSpPr>
                    <p:spPr bwMode="auto">
                      <a:xfrm>
                        <a:off x="8770" y="3643"/>
                        <a:ext cx="272" cy="15"/>
                      </a:xfrm>
                      <a:custGeom>
                        <a:avLst/>
                        <a:gdLst>
                          <a:gd name="T0" fmla="*/ 56 w 56"/>
                          <a:gd name="T1" fmla="*/ 3 h 3"/>
                          <a:gd name="T2" fmla="*/ 54 w 56"/>
                          <a:gd name="T3" fmla="*/ 0 h 3"/>
                          <a:gd name="T4" fmla="*/ 0 w 56"/>
                          <a:gd name="T5" fmla="*/ 0 h 3"/>
                          <a:gd name="T6" fmla="*/ 2 w 56"/>
                          <a:gd name="T7" fmla="*/ 3 h 3"/>
                          <a:gd name="T8" fmla="*/ 56 w 56"/>
                          <a:gd name="T9" fmla="*/ 3 h 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56" h="3">
                            <a:moveTo>
                              <a:pt x="56" y="3"/>
                            </a:moveTo>
                            <a:lnTo>
                              <a:pt x="54" y="0"/>
                            </a:lnTo>
                            <a:lnTo>
                              <a:pt x="0" y="0"/>
                            </a:lnTo>
                            <a:lnTo>
                              <a:pt x="2" y="3"/>
                            </a:lnTo>
                            <a:lnTo>
                              <a:pt x="56" y="3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5" name="Freeform 219"/>
                      <p:cNvSpPr/>
                      <p:nvPr/>
                    </p:nvSpPr>
                    <p:spPr bwMode="auto">
                      <a:xfrm>
                        <a:off x="8770" y="3677"/>
                        <a:ext cx="272" cy="19"/>
                      </a:xfrm>
                      <a:custGeom>
                        <a:avLst/>
                        <a:gdLst>
                          <a:gd name="T0" fmla="*/ 56 w 56"/>
                          <a:gd name="T1" fmla="*/ 4 h 4"/>
                          <a:gd name="T2" fmla="*/ 54 w 56"/>
                          <a:gd name="T3" fmla="*/ 0 h 4"/>
                          <a:gd name="T4" fmla="*/ 0 w 56"/>
                          <a:gd name="T5" fmla="*/ 0 h 4"/>
                          <a:gd name="T6" fmla="*/ 2 w 56"/>
                          <a:gd name="T7" fmla="*/ 4 h 4"/>
                          <a:gd name="T8" fmla="*/ 56 w 56"/>
                          <a:gd name="T9" fmla="*/ 4 h 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56" h="4">
                            <a:moveTo>
                              <a:pt x="56" y="4"/>
                            </a:moveTo>
                            <a:lnTo>
                              <a:pt x="54" y="0"/>
                            </a:lnTo>
                            <a:lnTo>
                              <a:pt x="0" y="0"/>
                            </a:lnTo>
                            <a:lnTo>
                              <a:pt x="2" y="4"/>
                            </a:lnTo>
                            <a:lnTo>
                              <a:pt x="56" y="4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6" name="Freeform 220"/>
                      <p:cNvSpPr/>
                      <p:nvPr/>
                    </p:nvSpPr>
                    <p:spPr bwMode="auto">
                      <a:xfrm>
                        <a:off x="8770" y="3706"/>
                        <a:ext cx="272" cy="24"/>
                      </a:xfrm>
                      <a:custGeom>
                        <a:avLst/>
                        <a:gdLst>
                          <a:gd name="T0" fmla="*/ 56 w 56"/>
                          <a:gd name="T1" fmla="*/ 5 h 5"/>
                          <a:gd name="T2" fmla="*/ 54 w 56"/>
                          <a:gd name="T3" fmla="*/ 0 h 5"/>
                          <a:gd name="T4" fmla="*/ 0 w 56"/>
                          <a:gd name="T5" fmla="*/ 0 h 5"/>
                          <a:gd name="T6" fmla="*/ 2 w 56"/>
                          <a:gd name="T7" fmla="*/ 5 h 5"/>
                          <a:gd name="T8" fmla="*/ 56 w 56"/>
                          <a:gd name="T9" fmla="*/ 5 h 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56" h="5">
                            <a:moveTo>
                              <a:pt x="56" y="5"/>
                            </a:moveTo>
                            <a:lnTo>
                              <a:pt x="54" y="0"/>
                            </a:lnTo>
                            <a:lnTo>
                              <a:pt x="0" y="0"/>
                            </a:lnTo>
                            <a:lnTo>
                              <a:pt x="2" y="5"/>
                            </a:lnTo>
                            <a:lnTo>
                              <a:pt x="56" y="5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" name="Freeform 221"/>
                      <p:cNvSpPr/>
                      <p:nvPr/>
                    </p:nvSpPr>
                    <p:spPr bwMode="auto">
                      <a:xfrm>
                        <a:off x="8683" y="3420"/>
                        <a:ext cx="102" cy="97"/>
                      </a:xfrm>
                      <a:custGeom>
                        <a:avLst/>
                        <a:gdLst>
                          <a:gd name="T0" fmla="*/ 21 w 21"/>
                          <a:gd name="T1" fmla="*/ 20 h 20"/>
                          <a:gd name="T2" fmla="*/ 5 w 21"/>
                          <a:gd name="T3" fmla="*/ 0 h 20"/>
                          <a:gd name="T4" fmla="*/ 0 w 21"/>
                          <a:gd name="T5" fmla="*/ 0 h 20"/>
                          <a:gd name="T6" fmla="*/ 15 w 21"/>
                          <a:gd name="T7" fmla="*/ 20 h 20"/>
                          <a:gd name="T8" fmla="*/ 21 w 21"/>
                          <a:gd name="T9" fmla="*/ 2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1" h="20">
                            <a:moveTo>
                              <a:pt x="21" y="20"/>
                            </a:moveTo>
                            <a:lnTo>
                              <a:pt x="5" y="0"/>
                            </a:lnTo>
                            <a:lnTo>
                              <a:pt x="0" y="0"/>
                            </a:lnTo>
                            <a:lnTo>
                              <a:pt x="15" y="20"/>
                            </a:lnTo>
                            <a:lnTo>
                              <a:pt x="21" y="2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8" name="Freeform 222"/>
                      <p:cNvSpPr/>
                      <p:nvPr/>
                    </p:nvSpPr>
                    <p:spPr bwMode="auto">
                      <a:xfrm>
                        <a:off x="8741" y="3216"/>
                        <a:ext cx="19" cy="10"/>
                      </a:xfrm>
                      <a:custGeom>
                        <a:avLst/>
                        <a:gdLst>
                          <a:gd name="T0" fmla="*/ 2 w 4"/>
                          <a:gd name="T1" fmla="*/ 0 h 2"/>
                          <a:gd name="T2" fmla="*/ 0 w 4"/>
                          <a:gd name="T3" fmla="*/ 0 h 2"/>
                          <a:gd name="T4" fmla="*/ 0 w 4"/>
                          <a:gd name="T5" fmla="*/ 2 h 2"/>
                          <a:gd name="T6" fmla="*/ 2 w 4"/>
                          <a:gd name="T7" fmla="*/ 2 h 2"/>
                          <a:gd name="T8" fmla="*/ 3 w 4"/>
                          <a:gd name="T9" fmla="*/ 2 h 2"/>
                          <a:gd name="T10" fmla="*/ 3 w 4"/>
                          <a:gd name="T11" fmla="*/ 2 h 2"/>
                          <a:gd name="T12" fmla="*/ 4 w 4"/>
                          <a:gd name="T13" fmla="*/ 1 h 2"/>
                          <a:gd name="T14" fmla="*/ 3 w 4"/>
                          <a:gd name="T15" fmla="*/ 0 h 2"/>
                          <a:gd name="T16" fmla="*/ 2 w 4"/>
                          <a:gd name="T17" fmla="*/ 0 h 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4" h="2">
                            <a:moveTo>
                              <a:pt x="2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2"/>
                              <a:pt x="0" y="2"/>
                              <a:pt x="0" y="2"/>
                            </a:cubicBezTo>
                            <a:cubicBezTo>
                              <a:pt x="2" y="2"/>
                              <a:pt x="2" y="2"/>
                              <a:pt x="2" y="2"/>
                            </a:cubicBezTo>
                            <a:cubicBezTo>
                              <a:pt x="2" y="2"/>
                              <a:pt x="2" y="2"/>
                              <a:pt x="3" y="2"/>
                            </a:cubicBezTo>
                            <a:cubicBezTo>
                              <a:pt x="3" y="2"/>
                              <a:pt x="3" y="2"/>
                              <a:pt x="3" y="2"/>
                            </a:cubicBezTo>
                            <a:cubicBezTo>
                              <a:pt x="4" y="2"/>
                              <a:pt x="4" y="1"/>
                              <a:pt x="4" y="1"/>
                            </a:cubicBezTo>
                            <a:cubicBezTo>
                              <a:pt x="4" y="1"/>
                              <a:pt x="3" y="0"/>
                              <a:pt x="3" y="0"/>
                            </a:cubicBezTo>
                            <a:cubicBezTo>
                              <a:pt x="3" y="0"/>
                              <a:pt x="3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9" name="Rectangle 2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756" y="3527"/>
                        <a:ext cx="39" cy="2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0" name="Freeform 224"/>
                      <p:cNvSpPr/>
                      <p:nvPr/>
                    </p:nvSpPr>
                    <p:spPr bwMode="auto">
                      <a:xfrm>
                        <a:off x="8629" y="3420"/>
                        <a:ext cx="87" cy="97"/>
                      </a:xfrm>
                      <a:custGeom>
                        <a:avLst/>
                        <a:gdLst>
                          <a:gd name="T0" fmla="*/ 0 w 18"/>
                          <a:gd name="T1" fmla="*/ 0 h 20"/>
                          <a:gd name="T2" fmla="*/ 10 w 18"/>
                          <a:gd name="T3" fmla="*/ 20 h 20"/>
                          <a:gd name="T4" fmla="*/ 18 w 18"/>
                          <a:gd name="T5" fmla="*/ 20 h 20"/>
                          <a:gd name="T6" fmla="*/ 6 w 18"/>
                          <a:gd name="T7" fmla="*/ 0 h 20"/>
                          <a:gd name="T8" fmla="*/ 0 w 18"/>
                          <a:gd name="T9" fmla="*/ 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0" y="0"/>
                            </a:moveTo>
                            <a:lnTo>
                              <a:pt x="10" y="20"/>
                            </a:lnTo>
                            <a:lnTo>
                              <a:pt x="18" y="20"/>
                            </a:lnTo>
                            <a:lnTo>
                              <a:pt x="6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1" name="Freeform 225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8479" y="3599"/>
                        <a:ext cx="204" cy="277"/>
                      </a:xfrm>
                      <a:custGeom>
                        <a:avLst/>
                        <a:gdLst>
                          <a:gd name="T0" fmla="*/ 38 w 38"/>
                          <a:gd name="T1" fmla="*/ 0 h 51"/>
                          <a:gd name="T2" fmla="*/ 0 w 38"/>
                          <a:gd name="T3" fmla="*/ 0 h 51"/>
                          <a:gd name="T4" fmla="*/ 0 w 38"/>
                          <a:gd name="T5" fmla="*/ 51 h 51"/>
                          <a:gd name="T6" fmla="*/ 38 w 38"/>
                          <a:gd name="T7" fmla="*/ 51 h 51"/>
                          <a:gd name="T8" fmla="*/ 38 w 38"/>
                          <a:gd name="T9" fmla="*/ 0 h 51"/>
                          <a:gd name="T10" fmla="*/ 35 w 38"/>
                          <a:gd name="T11" fmla="*/ 15 h 51"/>
                          <a:gd name="T12" fmla="*/ 32 w 38"/>
                          <a:gd name="T13" fmla="*/ 18 h 51"/>
                          <a:gd name="T14" fmla="*/ 6 w 38"/>
                          <a:gd name="T15" fmla="*/ 18 h 51"/>
                          <a:gd name="T16" fmla="*/ 4 w 38"/>
                          <a:gd name="T17" fmla="*/ 15 h 51"/>
                          <a:gd name="T18" fmla="*/ 4 w 38"/>
                          <a:gd name="T19" fmla="*/ 7 h 51"/>
                          <a:gd name="T20" fmla="*/ 6 w 38"/>
                          <a:gd name="T21" fmla="*/ 4 h 51"/>
                          <a:gd name="T22" fmla="*/ 32 w 38"/>
                          <a:gd name="T23" fmla="*/ 4 h 51"/>
                          <a:gd name="T24" fmla="*/ 35 w 38"/>
                          <a:gd name="T25" fmla="*/ 7 h 51"/>
                          <a:gd name="T26" fmla="*/ 35 w 38"/>
                          <a:gd name="T27" fmla="*/ 15 h 5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38" h="51">
                            <a:moveTo>
                              <a:pt x="38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51"/>
                              <a:pt x="0" y="51"/>
                              <a:pt x="0" y="51"/>
                            </a:cubicBezTo>
                            <a:cubicBezTo>
                              <a:pt x="38" y="51"/>
                              <a:pt x="38" y="51"/>
                              <a:pt x="38" y="51"/>
                            </a:cubicBezTo>
                            <a:lnTo>
                              <a:pt x="38" y="0"/>
                            </a:lnTo>
                            <a:close/>
                            <a:moveTo>
                              <a:pt x="35" y="15"/>
                            </a:moveTo>
                            <a:cubicBezTo>
                              <a:pt x="35" y="17"/>
                              <a:pt x="34" y="18"/>
                              <a:pt x="32" y="18"/>
                            </a:cubicBezTo>
                            <a:cubicBezTo>
                              <a:pt x="6" y="18"/>
                              <a:pt x="6" y="18"/>
                              <a:pt x="6" y="18"/>
                            </a:cubicBezTo>
                            <a:cubicBezTo>
                              <a:pt x="5" y="18"/>
                              <a:pt x="4" y="17"/>
                              <a:pt x="4" y="15"/>
                            </a:cubicBezTo>
                            <a:cubicBezTo>
                              <a:pt x="4" y="7"/>
                              <a:pt x="4" y="7"/>
                              <a:pt x="4" y="7"/>
                            </a:cubicBezTo>
                            <a:cubicBezTo>
                              <a:pt x="4" y="6"/>
                              <a:pt x="5" y="4"/>
                              <a:pt x="6" y="4"/>
                            </a:cubicBezTo>
                            <a:cubicBezTo>
                              <a:pt x="32" y="4"/>
                              <a:pt x="32" y="4"/>
                              <a:pt x="32" y="4"/>
                            </a:cubicBezTo>
                            <a:cubicBezTo>
                              <a:pt x="34" y="4"/>
                              <a:pt x="35" y="6"/>
                              <a:pt x="35" y="7"/>
                            </a:cubicBezTo>
                            <a:lnTo>
                              <a:pt x="35" y="15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2" name="Rectangle 2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678" y="3527"/>
                        <a:ext cx="39" cy="2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Freeform 227"/>
                      <p:cNvSpPr/>
                      <p:nvPr/>
                    </p:nvSpPr>
                    <p:spPr bwMode="auto">
                      <a:xfrm>
                        <a:off x="8668" y="3221"/>
                        <a:ext cx="10" cy="19"/>
                      </a:xfrm>
                      <a:custGeom>
                        <a:avLst/>
                        <a:gdLst>
                          <a:gd name="T0" fmla="*/ 0 w 2"/>
                          <a:gd name="T1" fmla="*/ 4 h 4"/>
                          <a:gd name="T2" fmla="*/ 2 w 2"/>
                          <a:gd name="T3" fmla="*/ 4 h 4"/>
                          <a:gd name="T4" fmla="*/ 1 w 2"/>
                          <a:gd name="T5" fmla="*/ 0 h 4"/>
                          <a:gd name="T6" fmla="*/ 0 w 2"/>
                          <a:gd name="T7" fmla="*/ 4 h 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" h="4">
                            <a:moveTo>
                              <a:pt x="0" y="4"/>
                            </a:moveTo>
                            <a:lnTo>
                              <a:pt x="2" y="4"/>
                            </a:lnTo>
                            <a:lnTo>
                              <a:pt x="1" y="0"/>
                            </a:lnTo>
                            <a:lnTo>
                              <a:pt x="0" y="4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4" name="Freeform 228"/>
                      <p:cNvSpPr/>
                      <p:nvPr/>
                    </p:nvSpPr>
                    <p:spPr bwMode="auto">
                      <a:xfrm>
                        <a:off x="8591" y="3527"/>
                        <a:ext cx="58" cy="24"/>
                      </a:xfrm>
                      <a:custGeom>
                        <a:avLst/>
                        <a:gdLst>
                          <a:gd name="T0" fmla="*/ 0 w 12"/>
                          <a:gd name="T1" fmla="*/ 5 h 5"/>
                          <a:gd name="T2" fmla="*/ 6 w 12"/>
                          <a:gd name="T3" fmla="*/ 5 h 5"/>
                          <a:gd name="T4" fmla="*/ 12 w 12"/>
                          <a:gd name="T5" fmla="*/ 5 h 5"/>
                          <a:gd name="T6" fmla="*/ 12 w 12"/>
                          <a:gd name="T7" fmla="*/ 0 h 5"/>
                          <a:gd name="T8" fmla="*/ 0 w 12"/>
                          <a:gd name="T9" fmla="*/ 0 h 5"/>
                          <a:gd name="T10" fmla="*/ 0 w 12"/>
                          <a:gd name="T11" fmla="*/ 5 h 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2" h="5">
                            <a:moveTo>
                              <a:pt x="0" y="5"/>
                            </a:moveTo>
                            <a:lnTo>
                              <a:pt x="6" y="5"/>
                            </a:lnTo>
                            <a:lnTo>
                              <a:pt x="12" y="5"/>
                            </a:lnTo>
                            <a:lnTo>
                              <a:pt x="12" y="0"/>
                            </a:lnTo>
                            <a:lnTo>
                              <a:pt x="0" y="0"/>
                            </a:lnTo>
                            <a:lnTo>
                              <a:pt x="0" y="5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5" name="Freeform 229"/>
                      <p:cNvSpPr/>
                      <p:nvPr/>
                    </p:nvSpPr>
                    <p:spPr bwMode="auto">
                      <a:xfrm>
                        <a:off x="8591" y="3420"/>
                        <a:ext cx="58" cy="97"/>
                      </a:xfrm>
                      <a:custGeom>
                        <a:avLst/>
                        <a:gdLst>
                          <a:gd name="T0" fmla="*/ 3 w 12"/>
                          <a:gd name="T1" fmla="*/ 0 h 20"/>
                          <a:gd name="T2" fmla="*/ 0 w 12"/>
                          <a:gd name="T3" fmla="*/ 0 h 20"/>
                          <a:gd name="T4" fmla="*/ 0 w 12"/>
                          <a:gd name="T5" fmla="*/ 20 h 20"/>
                          <a:gd name="T6" fmla="*/ 12 w 12"/>
                          <a:gd name="T7" fmla="*/ 20 h 20"/>
                          <a:gd name="T8" fmla="*/ 3 w 12"/>
                          <a:gd name="T9" fmla="*/ 0 h 20"/>
                          <a:gd name="T10" fmla="*/ 3 w 12"/>
                          <a:gd name="T11" fmla="*/ 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2" h="20">
                            <a:moveTo>
                              <a:pt x="3" y="0"/>
                            </a:moveTo>
                            <a:lnTo>
                              <a:pt x="0" y="0"/>
                            </a:lnTo>
                            <a:lnTo>
                              <a:pt x="0" y="20"/>
                            </a:lnTo>
                            <a:lnTo>
                              <a:pt x="12" y="20"/>
                            </a:lnTo>
                            <a:lnTo>
                              <a:pt x="3" y="0"/>
                            </a:lnTo>
                            <a:lnTo>
                              <a:pt x="3" y="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6" name="Freeform 230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8508" y="3633"/>
                        <a:ext cx="150" cy="58"/>
                      </a:xfrm>
                      <a:custGeom>
                        <a:avLst/>
                        <a:gdLst>
                          <a:gd name="T0" fmla="*/ 25 w 27"/>
                          <a:gd name="T1" fmla="*/ 0 h 11"/>
                          <a:gd name="T2" fmla="*/ 2 w 27"/>
                          <a:gd name="T3" fmla="*/ 0 h 11"/>
                          <a:gd name="T4" fmla="*/ 0 w 27"/>
                          <a:gd name="T5" fmla="*/ 2 h 11"/>
                          <a:gd name="T6" fmla="*/ 0 w 27"/>
                          <a:gd name="T7" fmla="*/ 5 h 11"/>
                          <a:gd name="T8" fmla="*/ 0 w 27"/>
                          <a:gd name="T9" fmla="*/ 9 h 11"/>
                          <a:gd name="T10" fmla="*/ 2 w 27"/>
                          <a:gd name="T11" fmla="*/ 11 h 11"/>
                          <a:gd name="T12" fmla="*/ 25 w 27"/>
                          <a:gd name="T13" fmla="*/ 11 h 11"/>
                          <a:gd name="T14" fmla="*/ 27 w 27"/>
                          <a:gd name="T15" fmla="*/ 9 h 11"/>
                          <a:gd name="T16" fmla="*/ 27 w 27"/>
                          <a:gd name="T17" fmla="*/ 3 h 11"/>
                          <a:gd name="T18" fmla="*/ 27 w 27"/>
                          <a:gd name="T19" fmla="*/ 2 h 11"/>
                          <a:gd name="T20" fmla="*/ 25 w 27"/>
                          <a:gd name="T21" fmla="*/ 0 h 11"/>
                          <a:gd name="T22" fmla="*/ 7 w 27"/>
                          <a:gd name="T23" fmla="*/ 6 h 11"/>
                          <a:gd name="T24" fmla="*/ 6 w 27"/>
                          <a:gd name="T25" fmla="*/ 7 h 11"/>
                          <a:gd name="T26" fmla="*/ 4 w 27"/>
                          <a:gd name="T27" fmla="*/ 7 h 11"/>
                          <a:gd name="T28" fmla="*/ 2 w 27"/>
                          <a:gd name="T29" fmla="*/ 7 h 11"/>
                          <a:gd name="T30" fmla="*/ 1 w 27"/>
                          <a:gd name="T31" fmla="*/ 6 h 11"/>
                          <a:gd name="T32" fmla="*/ 1 w 27"/>
                          <a:gd name="T33" fmla="*/ 5 h 11"/>
                          <a:gd name="T34" fmla="*/ 2 w 27"/>
                          <a:gd name="T35" fmla="*/ 3 h 11"/>
                          <a:gd name="T36" fmla="*/ 4 w 27"/>
                          <a:gd name="T37" fmla="*/ 3 h 11"/>
                          <a:gd name="T38" fmla="*/ 6 w 27"/>
                          <a:gd name="T39" fmla="*/ 3 h 11"/>
                          <a:gd name="T40" fmla="*/ 7 w 27"/>
                          <a:gd name="T41" fmla="*/ 5 h 11"/>
                          <a:gd name="T42" fmla="*/ 7 w 27"/>
                          <a:gd name="T43" fmla="*/ 6 h 11"/>
                          <a:gd name="T44" fmla="*/ 12 w 27"/>
                          <a:gd name="T45" fmla="*/ 5 h 11"/>
                          <a:gd name="T46" fmla="*/ 11 w 27"/>
                          <a:gd name="T47" fmla="*/ 6 h 11"/>
                          <a:gd name="T48" fmla="*/ 10 w 27"/>
                          <a:gd name="T49" fmla="*/ 6 h 11"/>
                          <a:gd name="T50" fmla="*/ 10 w 27"/>
                          <a:gd name="T51" fmla="*/ 7 h 11"/>
                          <a:gd name="T52" fmla="*/ 8 w 27"/>
                          <a:gd name="T53" fmla="*/ 7 h 11"/>
                          <a:gd name="T54" fmla="*/ 8 w 27"/>
                          <a:gd name="T55" fmla="*/ 5 h 11"/>
                          <a:gd name="T56" fmla="*/ 8 w 27"/>
                          <a:gd name="T57" fmla="*/ 3 h 11"/>
                          <a:gd name="T58" fmla="*/ 11 w 27"/>
                          <a:gd name="T59" fmla="*/ 3 h 11"/>
                          <a:gd name="T60" fmla="*/ 12 w 27"/>
                          <a:gd name="T61" fmla="*/ 3 h 11"/>
                          <a:gd name="T62" fmla="*/ 13 w 27"/>
                          <a:gd name="T63" fmla="*/ 4 h 11"/>
                          <a:gd name="T64" fmla="*/ 12 w 27"/>
                          <a:gd name="T65" fmla="*/ 5 h 11"/>
                          <a:gd name="T66" fmla="*/ 14 w 27"/>
                          <a:gd name="T67" fmla="*/ 7 h 11"/>
                          <a:gd name="T68" fmla="*/ 14 w 27"/>
                          <a:gd name="T69" fmla="*/ 4 h 11"/>
                          <a:gd name="T70" fmla="*/ 14 w 27"/>
                          <a:gd name="T71" fmla="*/ 3 h 11"/>
                          <a:gd name="T72" fmla="*/ 19 w 27"/>
                          <a:gd name="T73" fmla="*/ 3 h 11"/>
                          <a:gd name="T74" fmla="*/ 19 w 27"/>
                          <a:gd name="T75" fmla="*/ 4 h 11"/>
                          <a:gd name="T76" fmla="*/ 16 w 27"/>
                          <a:gd name="T77" fmla="*/ 4 h 11"/>
                          <a:gd name="T78" fmla="*/ 16 w 27"/>
                          <a:gd name="T79" fmla="*/ 5 h 11"/>
                          <a:gd name="T80" fmla="*/ 19 w 27"/>
                          <a:gd name="T81" fmla="*/ 5 h 11"/>
                          <a:gd name="T82" fmla="*/ 19 w 27"/>
                          <a:gd name="T83" fmla="*/ 5 h 11"/>
                          <a:gd name="T84" fmla="*/ 16 w 27"/>
                          <a:gd name="T85" fmla="*/ 5 h 11"/>
                          <a:gd name="T86" fmla="*/ 16 w 27"/>
                          <a:gd name="T87" fmla="*/ 6 h 11"/>
                          <a:gd name="T88" fmla="*/ 19 w 27"/>
                          <a:gd name="T89" fmla="*/ 6 h 11"/>
                          <a:gd name="T90" fmla="*/ 19 w 27"/>
                          <a:gd name="T91" fmla="*/ 7 h 11"/>
                          <a:gd name="T92" fmla="*/ 14 w 27"/>
                          <a:gd name="T93" fmla="*/ 7 h 11"/>
                          <a:gd name="T94" fmla="*/ 26 w 27"/>
                          <a:gd name="T95" fmla="*/ 7 h 11"/>
                          <a:gd name="T96" fmla="*/ 24 w 27"/>
                          <a:gd name="T97" fmla="*/ 7 h 11"/>
                          <a:gd name="T98" fmla="*/ 22 w 27"/>
                          <a:gd name="T99" fmla="*/ 5 h 11"/>
                          <a:gd name="T100" fmla="*/ 22 w 27"/>
                          <a:gd name="T101" fmla="*/ 7 h 11"/>
                          <a:gd name="T102" fmla="*/ 20 w 27"/>
                          <a:gd name="T103" fmla="*/ 7 h 11"/>
                          <a:gd name="T104" fmla="*/ 20 w 27"/>
                          <a:gd name="T105" fmla="*/ 3 h 11"/>
                          <a:gd name="T106" fmla="*/ 22 w 27"/>
                          <a:gd name="T107" fmla="*/ 3 h 11"/>
                          <a:gd name="T108" fmla="*/ 24 w 27"/>
                          <a:gd name="T109" fmla="*/ 5 h 11"/>
                          <a:gd name="T110" fmla="*/ 24 w 27"/>
                          <a:gd name="T111" fmla="*/ 3 h 11"/>
                          <a:gd name="T112" fmla="*/ 26 w 27"/>
                          <a:gd name="T113" fmla="*/ 3 h 11"/>
                          <a:gd name="T114" fmla="*/ 26 w 27"/>
                          <a:gd name="T115" fmla="*/ 7 h 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  <a:cxn ang="0">
                            <a:pos x="T110" y="T111"/>
                          </a:cxn>
                          <a:cxn ang="0">
                            <a:pos x="T112" y="T113"/>
                          </a:cxn>
                          <a:cxn ang="0">
                            <a:pos x="T114" y="T115"/>
                          </a:cxn>
                        </a:cxnLst>
                        <a:rect l="0" t="0" r="r" b="b"/>
                        <a:pathLst>
                          <a:path w="27" h="11">
                            <a:moveTo>
                              <a:pt x="25" y="0"/>
                            </a:moveTo>
                            <a:cubicBezTo>
                              <a:pt x="2" y="0"/>
                              <a:pt x="2" y="0"/>
                              <a:pt x="2" y="0"/>
                            </a:cubicBezTo>
                            <a:cubicBezTo>
                              <a:pt x="1" y="0"/>
                              <a:pt x="0" y="1"/>
                              <a:pt x="0" y="2"/>
                            </a:cubicBezTo>
                            <a:cubicBezTo>
                              <a:pt x="0" y="5"/>
                              <a:pt x="0" y="5"/>
                              <a:pt x="0" y="5"/>
                            </a:cubicBezTo>
                            <a:cubicBezTo>
                              <a:pt x="0" y="9"/>
                              <a:pt x="0" y="9"/>
                              <a:pt x="0" y="9"/>
                            </a:cubicBezTo>
                            <a:cubicBezTo>
                              <a:pt x="0" y="10"/>
                              <a:pt x="1" y="11"/>
                              <a:pt x="2" y="11"/>
                            </a:cubicBezTo>
                            <a:cubicBezTo>
                              <a:pt x="25" y="11"/>
                              <a:pt x="25" y="11"/>
                              <a:pt x="25" y="11"/>
                            </a:cubicBezTo>
                            <a:cubicBezTo>
                              <a:pt x="26" y="11"/>
                              <a:pt x="27" y="10"/>
                              <a:pt x="27" y="9"/>
                            </a:cubicBezTo>
                            <a:cubicBezTo>
                              <a:pt x="27" y="3"/>
                              <a:pt x="27" y="3"/>
                              <a:pt x="27" y="3"/>
                            </a:cubicBezTo>
                            <a:cubicBezTo>
                              <a:pt x="27" y="2"/>
                              <a:pt x="27" y="2"/>
                              <a:pt x="27" y="2"/>
                            </a:cubicBezTo>
                            <a:cubicBezTo>
                              <a:pt x="27" y="1"/>
                              <a:pt x="26" y="0"/>
                              <a:pt x="25" y="0"/>
                            </a:cubicBezTo>
                            <a:close/>
                            <a:moveTo>
                              <a:pt x="7" y="6"/>
                            </a:moveTo>
                            <a:cubicBezTo>
                              <a:pt x="6" y="7"/>
                              <a:pt x="6" y="7"/>
                              <a:pt x="6" y="7"/>
                            </a:cubicBezTo>
                            <a:cubicBezTo>
                              <a:pt x="5" y="7"/>
                              <a:pt x="5" y="7"/>
                              <a:pt x="4" y="7"/>
                            </a:cubicBezTo>
                            <a:cubicBezTo>
                              <a:pt x="3" y="7"/>
                              <a:pt x="3" y="7"/>
                              <a:pt x="2" y="7"/>
                            </a:cubicBezTo>
                            <a:cubicBezTo>
                              <a:pt x="2" y="7"/>
                              <a:pt x="2" y="7"/>
                              <a:pt x="1" y="6"/>
                            </a:cubicBezTo>
                            <a:cubicBezTo>
                              <a:pt x="1" y="6"/>
                              <a:pt x="1" y="6"/>
                              <a:pt x="1" y="5"/>
                            </a:cubicBezTo>
                            <a:cubicBezTo>
                              <a:pt x="1" y="4"/>
                              <a:pt x="1" y="4"/>
                              <a:pt x="2" y="3"/>
                            </a:cubicBezTo>
                            <a:cubicBezTo>
                              <a:pt x="2" y="3"/>
                              <a:pt x="3" y="3"/>
                              <a:pt x="4" y="3"/>
                            </a:cubicBezTo>
                            <a:cubicBezTo>
                              <a:pt x="5" y="3"/>
                              <a:pt x="6" y="3"/>
                              <a:pt x="6" y="3"/>
                            </a:cubicBezTo>
                            <a:cubicBezTo>
                              <a:pt x="7" y="4"/>
                              <a:pt x="7" y="4"/>
                              <a:pt x="7" y="5"/>
                            </a:cubicBezTo>
                            <a:cubicBezTo>
                              <a:pt x="7" y="6"/>
                              <a:pt x="7" y="6"/>
                              <a:pt x="7" y="6"/>
                            </a:cubicBezTo>
                            <a:close/>
                            <a:moveTo>
                              <a:pt x="12" y="5"/>
                            </a:moveTo>
                            <a:cubicBezTo>
                              <a:pt x="12" y="6"/>
                              <a:pt x="12" y="6"/>
                              <a:pt x="11" y="6"/>
                            </a:cubicBezTo>
                            <a:cubicBezTo>
                              <a:pt x="10" y="6"/>
                              <a:pt x="10" y="6"/>
                              <a:pt x="10" y="6"/>
                            </a:cubicBezTo>
                            <a:cubicBezTo>
                              <a:pt x="10" y="7"/>
                              <a:pt x="10" y="7"/>
                              <a:pt x="10" y="7"/>
                            </a:cubicBezTo>
                            <a:cubicBezTo>
                              <a:pt x="8" y="7"/>
                              <a:pt x="8" y="7"/>
                              <a:pt x="8" y="7"/>
                            </a:cubicBezTo>
                            <a:cubicBezTo>
                              <a:pt x="8" y="5"/>
                              <a:pt x="8" y="5"/>
                              <a:pt x="8" y="5"/>
                            </a:cubicBezTo>
                            <a:cubicBezTo>
                              <a:pt x="8" y="3"/>
                              <a:pt x="8" y="3"/>
                              <a:pt x="8" y="3"/>
                            </a:cubicBezTo>
                            <a:cubicBezTo>
                              <a:pt x="11" y="3"/>
                              <a:pt x="11" y="3"/>
                              <a:pt x="11" y="3"/>
                            </a:cubicBezTo>
                            <a:cubicBezTo>
                              <a:pt x="12" y="3"/>
                              <a:pt x="12" y="3"/>
                              <a:pt x="12" y="3"/>
                            </a:cubicBezTo>
                            <a:cubicBezTo>
                              <a:pt x="13" y="4"/>
                              <a:pt x="13" y="4"/>
                              <a:pt x="13" y="4"/>
                            </a:cubicBezTo>
                            <a:cubicBezTo>
                              <a:pt x="13" y="5"/>
                              <a:pt x="13" y="5"/>
                              <a:pt x="12" y="5"/>
                            </a:cubicBezTo>
                            <a:close/>
                            <a:moveTo>
                              <a:pt x="14" y="7"/>
                            </a:moveTo>
                            <a:cubicBezTo>
                              <a:pt x="14" y="4"/>
                              <a:pt x="14" y="4"/>
                              <a:pt x="14" y="4"/>
                            </a:cubicBezTo>
                            <a:cubicBezTo>
                              <a:pt x="14" y="3"/>
                              <a:pt x="14" y="3"/>
                              <a:pt x="14" y="3"/>
                            </a:cubicBezTo>
                            <a:cubicBezTo>
                              <a:pt x="19" y="3"/>
                              <a:pt x="19" y="3"/>
                              <a:pt x="19" y="3"/>
                            </a:cubicBezTo>
                            <a:cubicBezTo>
                              <a:pt x="19" y="4"/>
                              <a:pt x="19" y="4"/>
                              <a:pt x="19" y="4"/>
                            </a:cubicBezTo>
                            <a:cubicBezTo>
                              <a:pt x="16" y="4"/>
                              <a:pt x="16" y="4"/>
                              <a:pt x="16" y="4"/>
                            </a:cubicBezTo>
                            <a:cubicBezTo>
                              <a:pt x="16" y="5"/>
                              <a:pt x="16" y="5"/>
                              <a:pt x="16" y="5"/>
                            </a:cubicBezTo>
                            <a:cubicBezTo>
                              <a:pt x="19" y="5"/>
                              <a:pt x="19" y="5"/>
                              <a:pt x="19" y="5"/>
                            </a:cubicBezTo>
                            <a:cubicBezTo>
                              <a:pt x="19" y="5"/>
                              <a:pt x="19" y="5"/>
                              <a:pt x="19" y="5"/>
                            </a:cubicBezTo>
                            <a:cubicBezTo>
                              <a:pt x="16" y="5"/>
                              <a:pt x="16" y="5"/>
                              <a:pt x="16" y="5"/>
                            </a:cubicBezTo>
                            <a:cubicBezTo>
                              <a:pt x="16" y="6"/>
                              <a:pt x="16" y="6"/>
                              <a:pt x="16" y="6"/>
                            </a:cubicBezTo>
                            <a:cubicBezTo>
                              <a:pt x="19" y="6"/>
                              <a:pt x="19" y="6"/>
                              <a:pt x="19" y="6"/>
                            </a:cubicBezTo>
                            <a:cubicBezTo>
                              <a:pt x="19" y="7"/>
                              <a:pt x="19" y="7"/>
                              <a:pt x="19" y="7"/>
                            </a:cubicBezTo>
                            <a:lnTo>
                              <a:pt x="14" y="7"/>
                            </a:lnTo>
                            <a:close/>
                            <a:moveTo>
                              <a:pt x="26" y="7"/>
                            </a:moveTo>
                            <a:cubicBezTo>
                              <a:pt x="24" y="7"/>
                              <a:pt x="24" y="7"/>
                              <a:pt x="24" y="7"/>
                            </a:cubicBezTo>
                            <a:cubicBezTo>
                              <a:pt x="22" y="5"/>
                              <a:pt x="22" y="5"/>
                              <a:pt x="22" y="5"/>
                            </a:cubicBezTo>
                            <a:cubicBezTo>
                              <a:pt x="22" y="7"/>
                              <a:pt x="22" y="7"/>
                              <a:pt x="22" y="7"/>
                            </a:cubicBezTo>
                            <a:cubicBezTo>
                              <a:pt x="20" y="7"/>
                              <a:pt x="20" y="7"/>
                              <a:pt x="20" y="7"/>
                            </a:cubicBezTo>
                            <a:cubicBezTo>
                              <a:pt x="20" y="3"/>
                              <a:pt x="20" y="3"/>
                              <a:pt x="20" y="3"/>
                            </a:cubicBezTo>
                            <a:cubicBezTo>
                              <a:pt x="22" y="3"/>
                              <a:pt x="22" y="3"/>
                              <a:pt x="22" y="3"/>
                            </a:cubicBezTo>
                            <a:cubicBezTo>
                              <a:pt x="24" y="5"/>
                              <a:pt x="24" y="5"/>
                              <a:pt x="24" y="5"/>
                            </a:cubicBezTo>
                            <a:cubicBezTo>
                              <a:pt x="24" y="3"/>
                              <a:pt x="24" y="3"/>
                              <a:pt x="24" y="3"/>
                            </a:cubicBezTo>
                            <a:cubicBezTo>
                              <a:pt x="26" y="3"/>
                              <a:pt x="26" y="3"/>
                              <a:pt x="26" y="3"/>
                            </a:cubicBezTo>
                            <a:lnTo>
                              <a:pt x="26" y="7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7" name="Freeform 231"/>
                      <p:cNvSpPr/>
                      <p:nvPr/>
                    </p:nvSpPr>
                    <p:spPr bwMode="auto">
                      <a:xfrm>
                        <a:off x="8527" y="3420"/>
                        <a:ext cx="58" cy="97"/>
                      </a:xfrm>
                      <a:custGeom>
                        <a:avLst/>
                        <a:gdLst>
                          <a:gd name="T0" fmla="*/ 9 w 12"/>
                          <a:gd name="T1" fmla="*/ 0 h 20"/>
                          <a:gd name="T2" fmla="*/ 0 w 12"/>
                          <a:gd name="T3" fmla="*/ 20 h 20"/>
                          <a:gd name="T4" fmla="*/ 12 w 12"/>
                          <a:gd name="T5" fmla="*/ 20 h 20"/>
                          <a:gd name="T6" fmla="*/ 12 w 12"/>
                          <a:gd name="T7" fmla="*/ 0 h 20"/>
                          <a:gd name="T8" fmla="*/ 9 w 12"/>
                          <a:gd name="T9" fmla="*/ 0 h 20"/>
                          <a:gd name="T10" fmla="*/ 9 w 12"/>
                          <a:gd name="T11" fmla="*/ 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2" h="20">
                            <a:moveTo>
                              <a:pt x="9" y="0"/>
                            </a:moveTo>
                            <a:lnTo>
                              <a:pt x="0" y="20"/>
                            </a:lnTo>
                            <a:lnTo>
                              <a:pt x="12" y="20"/>
                            </a:lnTo>
                            <a:lnTo>
                              <a:pt x="12" y="0"/>
                            </a:lnTo>
                            <a:lnTo>
                              <a:pt x="9" y="0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8" name="Freeform 232"/>
                      <p:cNvSpPr/>
                      <p:nvPr/>
                    </p:nvSpPr>
                    <p:spPr bwMode="auto">
                      <a:xfrm>
                        <a:off x="8566" y="3653"/>
                        <a:ext cx="5" cy="5"/>
                      </a:xfrm>
                      <a:custGeom>
                        <a:avLst/>
                        <a:gdLst>
                          <a:gd name="T0" fmla="*/ 0 w 1"/>
                          <a:gd name="T1" fmla="*/ 0 h 1"/>
                          <a:gd name="T2" fmla="*/ 0 w 1"/>
                          <a:gd name="T3" fmla="*/ 0 h 1"/>
                          <a:gd name="T4" fmla="*/ 0 w 1"/>
                          <a:gd name="T5" fmla="*/ 1 h 1"/>
                          <a:gd name="T6" fmla="*/ 0 w 1"/>
                          <a:gd name="T7" fmla="*/ 1 h 1"/>
                          <a:gd name="T8" fmla="*/ 1 w 1"/>
                          <a:gd name="T9" fmla="*/ 1 h 1"/>
                          <a:gd name="T10" fmla="*/ 1 w 1"/>
                          <a:gd name="T11" fmla="*/ 0 h 1"/>
                          <a:gd name="T12" fmla="*/ 1 w 1"/>
                          <a:gd name="T13" fmla="*/ 0 h 1"/>
                          <a:gd name="T14" fmla="*/ 0 w 1"/>
                          <a:gd name="T15" fmla="*/ 0 h 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" h="1">
                            <a:moveTo>
                              <a:pt x="0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1"/>
                              <a:pt x="0" y="1"/>
                              <a:pt x="0" y="1"/>
                            </a:cubicBezTo>
                            <a:cubicBezTo>
                              <a:pt x="0" y="1"/>
                              <a:pt x="0" y="1"/>
                              <a:pt x="0" y="1"/>
                            </a:cubicBezTo>
                            <a:cubicBezTo>
                              <a:pt x="1" y="1"/>
                              <a:pt x="1" y="1"/>
                              <a:pt x="1" y="1"/>
                            </a:cubicBezTo>
                            <a:cubicBezTo>
                              <a:pt x="1" y="1"/>
                              <a:pt x="1" y="0"/>
                              <a:pt x="1" y="0"/>
                            </a:cubicBezTo>
                            <a:cubicBezTo>
                              <a:pt x="1" y="0"/>
                              <a:pt x="1" y="0"/>
                              <a:pt x="1" y="0"/>
                            </a:cubicBezTo>
                            <a:cubicBezTo>
                              <a:pt x="1" y="0"/>
                              <a:pt x="1" y="0"/>
                              <a:pt x="0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9" name="Freeform 233"/>
                      <p:cNvSpPr/>
                      <p:nvPr/>
                    </p:nvSpPr>
                    <p:spPr bwMode="auto">
                      <a:xfrm>
                        <a:off x="8527" y="3653"/>
                        <a:ext cx="10" cy="10"/>
                      </a:xfrm>
                      <a:custGeom>
                        <a:avLst/>
                        <a:gdLst>
                          <a:gd name="T0" fmla="*/ 1 w 2"/>
                          <a:gd name="T1" fmla="*/ 0 h 2"/>
                          <a:gd name="T2" fmla="*/ 0 w 2"/>
                          <a:gd name="T3" fmla="*/ 0 h 2"/>
                          <a:gd name="T4" fmla="*/ 0 w 2"/>
                          <a:gd name="T5" fmla="*/ 1 h 2"/>
                          <a:gd name="T6" fmla="*/ 0 w 2"/>
                          <a:gd name="T7" fmla="*/ 2 h 2"/>
                          <a:gd name="T8" fmla="*/ 1 w 2"/>
                          <a:gd name="T9" fmla="*/ 2 h 2"/>
                          <a:gd name="T10" fmla="*/ 2 w 2"/>
                          <a:gd name="T11" fmla="*/ 2 h 2"/>
                          <a:gd name="T12" fmla="*/ 2 w 2"/>
                          <a:gd name="T13" fmla="*/ 1 h 2"/>
                          <a:gd name="T14" fmla="*/ 2 w 2"/>
                          <a:gd name="T15" fmla="*/ 0 h 2"/>
                          <a:gd name="T16" fmla="*/ 1 w 2"/>
                          <a:gd name="T17" fmla="*/ 0 h 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" h="2">
                            <a:moveTo>
                              <a:pt x="1" y="0"/>
                            </a:moveTo>
                            <a:cubicBezTo>
                              <a:pt x="1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1"/>
                              <a:pt x="0" y="1"/>
                            </a:cubicBezTo>
                            <a:cubicBezTo>
                              <a:pt x="0" y="2"/>
                              <a:pt x="0" y="2"/>
                              <a:pt x="0" y="2"/>
                            </a:cubicBezTo>
                            <a:cubicBezTo>
                              <a:pt x="0" y="2"/>
                              <a:pt x="1" y="2"/>
                              <a:pt x="1" y="2"/>
                            </a:cubicBezTo>
                            <a:cubicBezTo>
                              <a:pt x="1" y="2"/>
                              <a:pt x="2" y="2"/>
                              <a:pt x="2" y="2"/>
                            </a:cubicBezTo>
                            <a:cubicBezTo>
                              <a:pt x="2" y="2"/>
                              <a:pt x="2" y="2"/>
                              <a:pt x="2" y="1"/>
                            </a:cubicBezTo>
                            <a:cubicBezTo>
                              <a:pt x="2" y="1"/>
                              <a:pt x="2" y="0"/>
                              <a:pt x="2" y="0"/>
                            </a:cubicBezTo>
                            <a:cubicBezTo>
                              <a:pt x="2" y="0"/>
                              <a:pt x="1" y="0"/>
                              <a:pt x="1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0" name="Freeform 234"/>
                      <p:cNvSpPr/>
                      <p:nvPr/>
                    </p:nvSpPr>
                    <p:spPr bwMode="auto">
                      <a:xfrm>
                        <a:off x="8527" y="3527"/>
                        <a:ext cx="58" cy="24"/>
                      </a:xfrm>
                      <a:custGeom>
                        <a:avLst/>
                        <a:gdLst>
                          <a:gd name="T0" fmla="*/ 0 w 12"/>
                          <a:gd name="T1" fmla="*/ 5 h 5"/>
                          <a:gd name="T2" fmla="*/ 5 w 12"/>
                          <a:gd name="T3" fmla="*/ 5 h 5"/>
                          <a:gd name="T4" fmla="*/ 12 w 12"/>
                          <a:gd name="T5" fmla="*/ 5 h 5"/>
                          <a:gd name="T6" fmla="*/ 12 w 12"/>
                          <a:gd name="T7" fmla="*/ 0 h 5"/>
                          <a:gd name="T8" fmla="*/ 0 w 12"/>
                          <a:gd name="T9" fmla="*/ 0 h 5"/>
                          <a:gd name="T10" fmla="*/ 0 w 12"/>
                          <a:gd name="T11" fmla="*/ 5 h 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12" h="5">
                            <a:moveTo>
                              <a:pt x="0" y="5"/>
                            </a:moveTo>
                            <a:lnTo>
                              <a:pt x="5" y="5"/>
                            </a:lnTo>
                            <a:lnTo>
                              <a:pt x="12" y="5"/>
                            </a:lnTo>
                            <a:lnTo>
                              <a:pt x="12" y="0"/>
                            </a:lnTo>
                            <a:lnTo>
                              <a:pt x="0" y="0"/>
                            </a:lnTo>
                            <a:lnTo>
                              <a:pt x="0" y="5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1" name="Freeform 235"/>
                      <p:cNvSpPr/>
                      <p:nvPr/>
                    </p:nvSpPr>
                    <p:spPr bwMode="auto">
                      <a:xfrm>
                        <a:off x="8498" y="3216"/>
                        <a:ext cx="24" cy="10"/>
                      </a:xfrm>
                      <a:custGeom>
                        <a:avLst/>
                        <a:gdLst>
                          <a:gd name="T0" fmla="*/ 2 w 4"/>
                          <a:gd name="T1" fmla="*/ 0 h 2"/>
                          <a:gd name="T2" fmla="*/ 0 w 4"/>
                          <a:gd name="T3" fmla="*/ 0 h 2"/>
                          <a:gd name="T4" fmla="*/ 0 w 4"/>
                          <a:gd name="T5" fmla="*/ 2 h 2"/>
                          <a:gd name="T6" fmla="*/ 2 w 4"/>
                          <a:gd name="T7" fmla="*/ 2 h 2"/>
                          <a:gd name="T8" fmla="*/ 3 w 4"/>
                          <a:gd name="T9" fmla="*/ 2 h 2"/>
                          <a:gd name="T10" fmla="*/ 3 w 4"/>
                          <a:gd name="T11" fmla="*/ 2 h 2"/>
                          <a:gd name="T12" fmla="*/ 4 w 4"/>
                          <a:gd name="T13" fmla="*/ 1 h 2"/>
                          <a:gd name="T14" fmla="*/ 3 w 4"/>
                          <a:gd name="T15" fmla="*/ 0 h 2"/>
                          <a:gd name="T16" fmla="*/ 2 w 4"/>
                          <a:gd name="T17" fmla="*/ 0 h 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4" h="2">
                            <a:moveTo>
                              <a:pt x="2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2"/>
                              <a:pt x="0" y="2"/>
                              <a:pt x="0" y="2"/>
                            </a:cubicBezTo>
                            <a:cubicBezTo>
                              <a:pt x="2" y="2"/>
                              <a:pt x="2" y="2"/>
                              <a:pt x="2" y="2"/>
                            </a:cubicBezTo>
                            <a:cubicBezTo>
                              <a:pt x="2" y="2"/>
                              <a:pt x="2" y="2"/>
                              <a:pt x="3" y="2"/>
                            </a:cubicBezTo>
                            <a:cubicBezTo>
                              <a:pt x="3" y="2"/>
                              <a:pt x="3" y="2"/>
                              <a:pt x="3" y="2"/>
                            </a:cubicBezTo>
                            <a:cubicBezTo>
                              <a:pt x="4" y="2"/>
                              <a:pt x="4" y="1"/>
                              <a:pt x="4" y="1"/>
                            </a:cubicBezTo>
                            <a:cubicBezTo>
                              <a:pt x="4" y="1"/>
                              <a:pt x="4" y="0"/>
                              <a:pt x="3" y="0"/>
                            </a:cubicBezTo>
                            <a:cubicBezTo>
                              <a:pt x="3" y="0"/>
                              <a:pt x="3" y="0"/>
                              <a:pt x="2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2" name="Freeform 236"/>
                      <p:cNvSpPr/>
                      <p:nvPr/>
                    </p:nvSpPr>
                    <p:spPr bwMode="auto">
                      <a:xfrm>
                        <a:off x="8387" y="3420"/>
                        <a:ext cx="107" cy="97"/>
                      </a:xfrm>
                      <a:custGeom>
                        <a:avLst/>
                        <a:gdLst>
                          <a:gd name="T0" fmla="*/ 16 w 22"/>
                          <a:gd name="T1" fmla="*/ 0 h 20"/>
                          <a:gd name="T2" fmla="*/ 0 w 22"/>
                          <a:gd name="T3" fmla="*/ 20 h 20"/>
                          <a:gd name="T4" fmla="*/ 7 w 22"/>
                          <a:gd name="T5" fmla="*/ 20 h 20"/>
                          <a:gd name="T6" fmla="*/ 22 w 22"/>
                          <a:gd name="T7" fmla="*/ 0 h 20"/>
                          <a:gd name="T8" fmla="*/ 16 w 22"/>
                          <a:gd name="T9" fmla="*/ 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" h="20">
                            <a:moveTo>
                              <a:pt x="16" y="0"/>
                            </a:moveTo>
                            <a:lnTo>
                              <a:pt x="0" y="20"/>
                            </a:lnTo>
                            <a:lnTo>
                              <a:pt x="7" y="20"/>
                            </a:lnTo>
                            <a:lnTo>
                              <a:pt x="22" y="0"/>
                            </a:lnTo>
                            <a:lnTo>
                              <a:pt x="16" y="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3" name="Freeform 237"/>
                      <p:cNvSpPr/>
                      <p:nvPr/>
                    </p:nvSpPr>
                    <p:spPr bwMode="auto">
                      <a:xfrm>
                        <a:off x="8459" y="3420"/>
                        <a:ext cx="83" cy="97"/>
                      </a:xfrm>
                      <a:custGeom>
                        <a:avLst/>
                        <a:gdLst>
                          <a:gd name="T0" fmla="*/ 13 w 17"/>
                          <a:gd name="T1" fmla="*/ 0 h 20"/>
                          <a:gd name="T2" fmla="*/ 0 w 17"/>
                          <a:gd name="T3" fmla="*/ 20 h 20"/>
                          <a:gd name="T4" fmla="*/ 7 w 17"/>
                          <a:gd name="T5" fmla="*/ 20 h 20"/>
                          <a:gd name="T6" fmla="*/ 17 w 17"/>
                          <a:gd name="T7" fmla="*/ 0 h 20"/>
                          <a:gd name="T8" fmla="*/ 13 w 17"/>
                          <a:gd name="T9" fmla="*/ 0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20">
                            <a:moveTo>
                              <a:pt x="13" y="0"/>
                            </a:moveTo>
                            <a:lnTo>
                              <a:pt x="0" y="20"/>
                            </a:lnTo>
                            <a:lnTo>
                              <a:pt x="7" y="20"/>
                            </a:lnTo>
                            <a:lnTo>
                              <a:pt x="17" y="0"/>
                            </a:lnTo>
                            <a:lnTo>
                              <a:pt x="13" y="0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4" name="Rectangle 2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59" y="3527"/>
                        <a:ext cx="34" cy="2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5" name="Rectangle 2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77" y="3527"/>
                        <a:ext cx="44" cy="2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Freeform 240"/>
                      <p:cNvSpPr/>
                      <p:nvPr/>
                    </p:nvSpPr>
                    <p:spPr bwMode="auto">
                      <a:xfrm>
                        <a:off x="8125" y="3604"/>
                        <a:ext cx="272" cy="19"/>
                      </a:xfrm>
                      <a:custGeom>
                        <a:avLst/>
                        <a:gdLst>
                          <a:gd name="T0" fmla="*/ 0 w 56"/>
                          <a:gd name="T1" fmla="*/ 4 h 4"/>
                          <a:gd name="T2" fmla="*/ 54 w 56"/>
                          <a:gd name="T3" fmla="*/ 4 h 4"/>
                          <a:gd name="T4" fmla="*/ 56 w 56"/>
                          <a:gd name="T5" fmla="*/ 0 h 4"/>
                          <a:gd name="T6" fmla="*/ 4 w 56"/>
                          <a:gd name="T7" fmla="*/ 0 h 4"/>
                          <a:gd name="T8" fmla="*/ 0 w 56"/>
                          <a:gd name="T9" fmla="*/ 4 h 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56" h="4">
                            <a:moveTo>
                              <a:pt x="0" y="4"/>
                            </a:moveTo>
                            <a:lnTo>
                              <a:pt x="54" y="4"/>
                            </a:lnTo>
                            <a:lnTo>
                              <a:pt x="56" y="0"/>
                            </a:lnTo>
                            <a:lnTo>
                              <a:pt x="4" y="0"/>
                            </a:lnTo>
                            <a:lnTo>
                              <a:pt x="0" y="4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7" name="Freeform 241"/>
                      <p:cNvSpPr/>
                      <p:nvPr/>
                    </p:nvSpPr>
                    <p:spPr bwMode="auto">
                      <a:xfrm>
                        <a:off x="8125" y="3638"/>
                        <a:ext cx="272" cy="19"/>
                      </a:xfrm>
                      <a:custGeom>
                        <a:avLst/>
                        <a:gdLst>
                          <a:gd name="T0" fmla="*/ 0 w 56"/>
                          <a:gd name="T1" fmla="*/ 4 h 4"/>
                          <a:gd name="T2" fmla="*/ 54 w 56"/>
                          <a:gd name="T3" fmla="*/ 4 h 4"/>
                          <a:gd name="T4" fmla="*/ 56 w 56"/>
                          <a:gd name="T5" fmla="*/ 0 h 4"/>
                          <a:gd name="T6" fmla="*/ 4 w 56"/>
                          <a:gd name="T7" fmla="*/ 0 h 4"/>
                          <a:gd name="T8" fmla="*/ 0 w 56"/>
                          <a:gd name="T9" fmla="*/ 4 h 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56" h="4">
                            <a:moveTo>
                              <a:pt x="0" y="4"/>
                            </a:moveTo>
                            <a:lnTo>
                              <a:pt x="54" y="4"/>
                            </a:lnTo>
                            <a:lnTo>
                              <a:pt x="56" y="0"/>
                            </a:lnTo>
                            <a:lnTo>
                              <a:pt x="4" y="0"/>
                            </a:lnTo>
                            <a:lnTo>
                              <a:pt x="0" y="4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8" name="Freeform 242"/>
                      <p:cNvSpPr/>
                      <p:nvPr/>
                    </p:nvSpPr>
                    <p:spPr bwMode="auto">
                      <a:xfrm>
                        <a:off x="8125" y="3677"/>
                        <a:ext cx="272" cy="15"/>
                      </a:xfrm>
                      <a:custGeom>
                        <a:avLst/>
                        <a:gdLst>
                          <a:gd name="T0" fmla="*/ 0 w 56"/>
                          <a:gd name="T1" fmla="*/ 3 h 3"/>
                          <a:gd name="T2" fmla="*/ 54 w 56"/>
                          <a:gd name="T3" fmla="*/ 3 h 3"/>
                          <a:gd name="T4" fmla="*/ 56 w 56"/>
                          <a:gd name="T5" fmla="*/ 0 h 3"/>
                          <a:gd name="T6" fmla="*/ 4 w 56"/>
                          <a:gd name="T7" fmla="*/ 0 h 3"/>
                          <a:gd name="T8" fmla="*/ 0 w 56"/>
                          <a:gd name="T9" fmla="*/ 3 h 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56" h="3">
                            <a:moveTo>
                              <a:pt x="0" y="3"/>
                            </a:moveTo>
                            <a:lnTo>
                              <a:pt x="54" y="3"/>
                            </a:lnTo>
                            <a:lnTo>
                              <a:pt x="56" y="0"/>
                            </a:lnTo>
                            <a:lnTo>
                              <a:pt x="4" y="0"/>
                            </a:lnTo>
                            <a:lnTo>
                              <a:pt x="0" y="3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9" name="Freeform 243"/>
                      <p:cNvSpPr/>
                      <p:nvPr/>
                    </p:nvSpPr>
                    <p:spPr bwMode="auto">
                      <a:xfrm>
                        <a:off x="8125" y="3706"/>
                        <a:ext cx="272" cy="19"/>
                      </a:xfrm>
                      <a:custGeom>
                        <a:avLst/>
                        <a:gdLst>
                          <a:gd name="T0" fmla="*/ 0 w 56"/>
                          <a:gd name="T1" fmla="*/ 4 h 4"/>
                          <a:gd name="T2" fmla="*/ 54 w 56"/>
                          <a:gd name="T3" fmla="*/ 4 h 4"/>
                          <a:gd name="T4" fmla="*/ 56 w 56"/>
                          <a:gd name="T5" fmla="*/ 0 h 4"/>
                          <a:gd name="T6" fmla="*/ 4 w 56"/>
                          <a:gd name="T7" fmla="*/ 0 h 4"/>
                          <a:gd name="T8" fmla="*/ 0 w 56"/>
                          <a:gd name="T9" fmla="*/ 4 h 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56" h="4">
                            <a:moveTo>
                              <a:pt x="0" y="4"/>
                            </a:moveTo>
                            <a:lnTo>
                              <a:pt x="54" y="4"/>
                            </a:lnTo>
                            <a:lnTo>
                              <a:pt x="56" y="0"/>
                            </a:lnTo>
                            <a:lnTo>
                              <a:pt x="4" y="0"/>
                            </a:lnTo>
                            <a:lnTo>
                              <a:pt x="0" y="4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0" name="Freeform 244"/>
                      <p:cNvSpPr/>
                      <p:nvPr/>
                    </p:nvSpPr>
                    <p:spPr bwMode="auto">
                      <a:xfrm>
                        <a:off x="8362" y="3216"/>
                        <a:ext cx="15" cy="10"/>
                      </a:xfrm>
                      <a:custGeom>
                        <a:avLst/>
                        <a:gdLst>
                          <a:gd name="T0" fmla="*/ 1 w 3"/>
                          <a:gd name="T1" fmla="*/ 0 h 2"/>
                          <a:gd name="T2" fmla="*/ 0 w 3"/>
                          <a:gd name="T3" fmla="*/ 0 h 2"/>
                          <a:gd name="T4" fmla="*/ 0 w 3"/>
                          <a:gd name="T5" fmla="*/ 2 h 2"/>
                          <a:gd name="T6" fmla="*/ 1 w 3"/>
                          <a:gd name="T7" fmla="*/ 2 h 2"/>
                          <a:gd name="T8" fmla="*/ 2 w 3"/>
                          <a:gd name="T9" fmla="*/ 2 h 2"/>
                          <a:gd name="T10" fmla="*/ 3 w 3"/>
                          <a:gd name="T11" fmla="*/ 1 h 2"/>
                          <a:gd name="T12" fmla="*/ 2 w 3"/>
                          <a:gd name="T13" fmla="*/ 0 h 2"/>
                          <a:gd name="T14" fmla="*/ 1 w 3"/>
                          <a:gd name="T15" fmla="*/ 0 h 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3" h="2">
                            <a:moveTo>
                              <a:pt x="1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2"/>
                              <a:pt x="0" y="2"/>
                              <a:pt x="0" y="2"/>
                            </a:cubicBezTo>
                            <a:cubicBezTo>
                              <a:pt x="1" y="2"/>
                              <a:pt x="1" y="2"/>
                              <a:pt x="1" y="2"/>
                            </a:cubicBezTo>
                            <a:cubicBezTo>
                              <a:pt x="1" y="2"/>
                              <a:pt x="2" y="2"/>
                              <a:pt x="2" y="2"/>
                            </a:cubicBezTo>
                            <a:cubicBezTo>
                              <a:pt x="2" y="2"/>
                              <a:pt x="3" y="2"/>
                              <a:pt x="3" y="1"/>
                            </a:cubicBezTo>
                            <a:cubicBezTo>
                              <a:pt x="3" y="1"/>
                              <a:pt x="2" y="1"/>
                              <a:pt x="2" y="0"/>
                            </a:cubicBezTo>
                            <a:cubicBezTo>
                              <a:pt x="2" y="0"/>
                              <a:pt x="1" y="0"/>
                              <a:pt x="1" y="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1" name="Freeform 245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8081" y="3163"/>
                        <a:ext cx="1005" cy="146"/>
                      </a:xfrm>
                      <a:custGeom>
                        <a:avLst/>
                        <a:gdLst>
                          <a:gd name="T0" fmla="*/ 5 w 183"/>
                          <a:gd name="T1" fmla="*/ 27 h 27"/>
                          <a:gd name="T2" fmla="*/ 179 w 183"/>
                          <a:gd name="T3" fmla="*/ 0 h 27"/>
                          <a:gd name="T4" fmla="*/ 10 w 183"/>
                          <a:gd name="T5" fmla="*/ 17 h 27"/>
                          <a:gd name="T6" fmla="*/ 12 w 183"/>
                          <a:gd name="T7" fmla="*/ 10 h 27"/>
                          <a:gd name="T8" fmla="*/ 14 w 183"/>
                          <a:gd name="T9" fmla="*/ 17 h 27"/>
                          <a:gd name="T10" fmla="*/ 20 w 183"/>
                          <a:gd name="T11" fmla="*/ 18 h 27"/>
                          <a:gd name="T12" fmla="*/ 25 w 183"/>
                          <a:gd name="T13" fmla="*/ 17 h 27"/>
                          <a:gd name="T14" fmla="*/ 24 w 183"/>
                          <a:gd name="T15" fmla="*/ 14 h 27"/>
                          <a:gd name="T16" fmla="*/ 21 w 183"/>
                          <a:gd name="T17" fmla="*/ 8 h 27"/>
                          <a:gd name="T18" fmla="*/ 26 w 183"/>
                          <a:gd name="T19" fmla="*/ 11 h 27"/>
                          <a:gd name="T20" fmla="*/ 23 w 183"/>
                          <a:gd name="T21" fmla="*/ 11 h 27"/>
                          <a:gd name="T22" fmla="*/ 30 w 183"/>
                          <a:gd name="T23" fmla="*/ 14 h 27"/>
                          <a:gd name="T24" fmla="*/ 44 w 183"/>
                          <a:gd name="T25" fmla="*/ 16 h 27"/>
                          <a:gd name="T26" fmla="*/ 36 w 183"/>
                          <a:gd name="T27" fmla="*/ 19 h 27"/>
                          <a:gd name="T28" fmla="*/ 32 w 183"/>
                          <a:gd name="T29" fmla="*/ 14 h 27"/>
                          <a:gd name="T30" fmla="*/ 37 w 183"/>
                          <a:gd name="T31" fmla="*/ 16 h 27"/>
                          <a:gd name="T32" fmla="*/ 40 w 183"/>
                          <a:gd name="T33" fmla="*/ 8 h 27"/>
                          <a:gd name="T34" fmla="*/ 53 w 183"/>
                          <a:gd name="T35" fmla="*/ 15 h 27"/>
                          <a:gd name="T36" fmla="*/ 47 w 183"/>
                          <a:gd name="T37" fmla="*/ 8 h 27"/>
                          <a:gd name="T38" fmla="*/ 56 w 183"/>
                          <a:gd name="T39" fmla="*/ 14 h 27"/>
                          <a:gd name="T40" fmla="*/ 70 w 183"/>
                          <a:gd name="T41" fmla="*/ 8 h 27"/>
                          <a:gd name="T42" fmla="*/ 69 w 183"/>
                          <a:gd name="T43" fmla="*/ 12 h 27"/>
                          <a:gd name="T44" fmla="*/ 70 w 183"/>
                          <a:gd name="T45" fmla="*/ 16 h 27"/>
                          <a:gd name="T46" fmla="*/ 77 w 183"/>
                          <a:gd name="T47" fmla="*/ 15 h 27"/>
                          <a:gd name="T48" fmla="*/ 72 w 183"/>
                          <a:gd name="T49" fmla="*/ 19 h 27"/>
                          <a:gd name="T50" fmla="*/ 83 w 183"/>
                          <a:gd name="T51" fmla="*/ 9 h 27"/>
                          <a:gd name="T52" fmla="*/ 81 w 183"/>
                          <a:gd name="T53" fmla="*/ 14 h 27"/>
                          <a:gd name="T54" fmla="*/ 85 w 183"/>
                          <a:gd name="T55" fmla="*/ 19 h 27"/>
                          <a:gd name="T56" fmla="*/ 97 w 183"/>
                          <a:gd name="T57" fmla="*/ 10 h 27"/>
                          <a:gd name="T58" fmla="*/ 89 w 183"/>
                          <a:gd name="T59" fmla="*/ 19 h 27"/>
                          <a:gd name="T60" fmla="*/ 93 w 183"/>
                          <a:gd name="T61" fmla="*/ 14 h 27"/>
                          <a:gd name="T62" fmla="*/ 111 w 183"/>
                          <a:gd name="T63" fmla="*/ 19 h 27"/>
                          <a:gd name="T64" fmla="*/ 101 w 183"/>
                          <a:gd name="T65" fmla="*/ 19 h 27"/>
                          <a:gd name="T66" fmla="*/ 111 w 183"/>
                          <a:gd name="T67" fmla="*/ 19 h 27"/>
                          <a:gd name="T68" fmla="*/ 120 w 183"/>
                          <a:gd name="T69" fmla="*/ 14 h 27"/>
                          <a:gd name="T70" fmla="*/ 116 w 183"/>
                          <a:gd name="T71" fmla="*/ 8 h 27"/>
                          <a:gd name="T72" fmla="*/ 128 w 183"/>
                          <a:gd name="T73" fmla="*/ 11 h 27"/>
                          <a:gd name="T74" fmla="*/ 126 w 183"/>
                          <a:gd name="T75" fmla="*/ 14 h 27"/>
                          <a:gd name="T76" fmla="*/ 124 w 183"/>
                          <a:gd name="T77" fmla="*/ 19 h 27"/>
                          <a:gd name="T78" fmla="*/ 134 w 183"/>
                          <a:gd name="T79" fmla="*/ 19 h 27"/>
                          <a:gd name="T80" fmla="*/ 134 w 183"/>
                          <a:gd name="T81" fmla="*/ 12 h 27"/>
                          <a:gd name="T82" fmla="*/ 143 w 183"/>
                          <a:gd name="T83" fmla="*/ 19 h 27"/>
                          <a:gd name="T84" fmla="*/ 144 w 183"/>
                          <a:gd name="T85" fmla="*/ 8 h 27"/>
                          <a:gd name="T86" fmla="*/ 148 w 183"/>
                          <a:gd name="T87" fmla="*/ 12 h 27"/>
                          <a:gd name="T88" fmla="*/ 148 w 183"/>
                          <a:gd name="T89" fmla="*/ 16 h 27"/>
                          <a:gd name="T90" fmla="*/ 164 w 183"/>
                          <a:gd name="T91" fmla="*/ 11 h 27"/>
                          <a:gd name="T92" fmla="*/ 156 w 183"/>
                          <a:gd name="T93" fmla="*/ 11 h 27"/>
                          <a:gd name="T94" fmla="*/ 176 w 183"/>
                          <a:gd name="T95" fmla="*/ 17 h 27"/>
                          <a:gd name="T96" fmla="*/ 170 w 183"/>
                          <a:gd name="T97" fmla="*/ 12 h 27"/>
                          <a:gd name="T98" fmla="*/ 177 w 183"/>
                          <a:gd name="T99" fmla="*/ 12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</a:cxnLst>
                        <a:rect l="0" t="0" r="r" b="b"/>
                        <a:pathLst>
                          <a:path w="183" h="27">
                            <a:moveTo>
                              <a:pt x="5" y="0"/>
                            </a:moveTo>
                            <a:cubicBezTo>
                              <a:pt x="2" y="0"/>
                              <a:pt x="0" y="1"/>
                              <a:pt x="0" y="2"/>
                            </a:cubicBezTo>
                            <a:cubicBezTo>
                              <a:pt x="0" y="25"/>
                              <a:pt x="0" y="25"/>
                              <a:pt x="0" y="25"/>
                            </a:cubicBezTo>
                            <a:cubicBezTo>
                              <a:pt x="0" y="26"/>
                              <a:pt x="2" y="27"/>
                              <a:pt x="5" y="27"/>
                            </a:cubicBezTo>
                            <a:cubicBezTo>
                              <a:pt x="179" y="27"/>
                              <a:pt x="179" y="27"/>
                              <a:pt x="179" y="27"/>
                            </a:cubicBezTo>
                            <a:cubicBezTo>
                              <a:pt x="181" y="27"/>
                              <a:pt x="183" y="26"/>
                              <a:pt x="183" y="25"/>
                            </a:cubicBezTo>
                            <a:cubicBezTo>
                              <a:pt x="183" y="2"/>
                              <a:pt x="183" y="2"/>
                              <a:pt x="183" y="2"/>
                            </a:cubicBezTo>
                            <a:cubicBezTo>
                              <a:pt x="183" y="1"/>
                              <a:pt x="181" y="0"/>
                              <a:pt x="179" y="0"/>
                            </a:cubicBezTo>
                            <a:lnTo>
                              <a:pt x="5" y="0"/>
                            </a:lnTo>
                            <a:close/>
                            <a:moveTo>
                              <a:pt x="14" y="17"/>
                            </a:moveTo>
                            <a:cubicBezTo>
                              <a:pt x="12" y="15"/>
                              <a:pt x="12" y="15"/>
                              <a:pt x="12" y="15"/>
                            </a:cubicBezTo>
                            <a:cubicBezTo>
                              <a:pt x="10" y="17"/>
                              <a:pt x="10" y="17"/>
                              <a:pt x="10" y="17"/>
                            </a:cubicBezTo>
                            <a:cubicBezTo>
                              <a:pt x="10" y="14"/>
                              <a:pt x="10" y="14"/>
                              <a:pt x="10" y="14"/>
                            </a:cubicBezTo>
                            <a:cubicBezTo>
                              <a:pt x="8" y="12"/>
                              <a:pt x="8" y="12"/>
                              <a:pt x="8" y="12"/>
                            </a:cubicBezTo>
                            <a:cubicBezTo>
                              <a:pt x="11" y="12"/>
                              <a:pt x="11" y="12"/>
                              <a:pt x="11" y="12"/>
                            </a:cubicBezTo>
                            <a:cubicBezTo>
                              <a:pt x="12" y="10"/>
                              <a:pt x="12" y="10"/>
                              <a:pt x="12" y="10"/>
                            </a:cubicBezTo>
                            <a:cubicBezTo>
                              <a:pt x="13" y="12"/>
                              <a:pt x="13" y="12"/>
                              <a:pt x="13" y="12"/>
                            </a:cubicBezTo>
                            <a:cubicBezTo>
                              <a:pt x="15" y="12"/>
                              <a:pt x="15" y="12"/>
                              <a:pt x="15" y="12"/>
                            </a:cubicBezTo>
                            <a:cubicBezTo>
                              <a:pt x="14" y="14"/>
                              <a:pt x="14" y="14"/>
                              <a:pt x="14" y="14"/>
                            </a:cubicBezTo>
                            <a:lnTo>
                              <a:pt x="14" y="17"/>
                            </a:lnTo>
                            <a:close/>
                            <a:moveTo>
                              <a:pt x="29" y="17"/>
                            </a:moveTo>
                            <a:cubicBezTo>
                              <a:pt x="29" y="18"/>
                              <a:pt x="28" y="18"/>
                              <a:pt x="28" y="18"/>
                            </a:cubicBezTo>
                            <a:cubicBezTo>
                              <a:pt x="27" y="19"/>
                              <a:pt x="26" y="19"/>
                              <a:pt x="25" y="19"/>
                            </a:cubicBezTo>
                            <a:cubicBezTo>
                              <a:pt x="22" y="19"/>
                              <a:pt x="21" y="18"/>
                              <a:pt x="20" y="18"/>
                            </a:cubicBezTo>
                            <a:cubicBezTo>
                              <a:pt x="19" y="17"/>
                              <a:pt x="19" y="16"/>
                              <a:pt x="19" y="15"/>
                            </a:cubicBezTo>
                            <a:cubicBezTo>
                              <a:pt x="22" y="15"/>
                              <a:pt x="22" y="15"/>
                              <a:pt x="22" y="15"/>
                            </a:cubicBezTo>
                            <a:cubicBezTo>
                              <a:pt x="22" y="15"/>
                              <a:pt x="23" y="16"/>
                              <a:pt x="23" y="16"/>
                            </a:cubicBezTo>
                            <a:cubicBezTo>
                              <a:pt x="23" y="16"/>
                              <a:pt x="24" y="17"/>
                              <a:pt x="25" y="17"/>
                            </a:cubicBezTo>
                            <a:cubicBezTo>
                              <a:pt x="25" y="17"/>
                              <a:pt x="26" y="17"/>
                              <a:pt x="26" y="16"/>
                            </a:cubicBezTo>
                            <a:cubicBezTo>
                              <a:pt x="26" y="16"/>
                              <a:pt x="26" y="16"/>
                              <a:pt x="26" y="16"/>
                            </a:cubicBezTo>
                            <a:cubicBezTo>
                              <a:pt x="26" y="15"/>
                              <a:pt x="26" y="15"/>
                              <a:pt x="26" y="15"/>
                            </a:cubicBezTo>
                            <a:cubicBezTo>
                              <a:pt x="26" y="15"/>
                              <a:pt x="25" y="14"/>
                              <a:pt x="24" y="14"/>
                            </a:cubicBezTo>
                            <a:cubicBezTo>
                              <a:pt x="22" y="14"/>
                              <a:pt x="21" y="13"/>
                              <a:pt x="20" y="13"/>
                            </a:cubicBezTo>
                            <a:cubicBezTo>
                              <a:pt x="20" y="12"/>
                              <a:pt x="19" y="12"/>
                              <a:pt x="19" y="11"/>
                            </a:cubicBezTo>
                            <a:cubicBezTo>
                              <a:pt x="19" y="10"/>
                              <a:pt x="19" y="10"/>
                              <a:pt x="20" y="9"/>
                            </a:cubicBezTo>
                            <a:cubicBezTo>
                              <a:pt x="20" y="9"/>
                              <a:pt x="21" y="8"/>
                              <a:pt x="21" y="8"/>
                            </a:cubicBezTo>
                            <a:cubicBezTo>
                              <a:pt x="22" y="8"/>
                              <a:pt x="23" y="8"/>
                              <a:pt x="25" y="8"/>
                            </a:cubicBezTo>
                            <a:cubicBezTo>
                              <a:pt x="26" y="8"/>
                              <a:pt x="27" y="8"/>
                              <a:pt x="28" y="8"/>
                            </a:cubicBezTo>
                            <a:cubicBezTo>
                              <a:pt x="29" y="9"/>
                              <a:pt x="30" y="10"/>
                              <a:pt x="30" y="11"/>
                            </a:cubicBezTo>
                            <a:cubicBezTo>
                              <a:pt x="26" y="11"/>
                              <a:pt x="26" y="11"/>
                              <a:pt x="26" y="11"/>
                            </a:cubicBezTo>
                            <a:cubicBezTo>
                              <a:pt x="26" y="11"/>
                              <a:pt x="26" y="10"/>
                              <a:pt x="25" y="10"/>
                            </a:cubicBezTo>
                            <a:cubicBezTo>
                              <a:pt x="25" y="10"/>
                              <a:pt x="25" y="10"/>
                              <a:pt x="24" y="10"/>
                            </a:cubicBezTo>
                            <a:cubicBezTo>
                              <a:pt x="24" y="10"/>
                              <a:pt x="23" y="10"/>
                              <a:pt x="23" y="10"/>
                            </a:cubicBezTo>
                            <a:cubicBezTo>
                              <a:pt x="23" y="10"/>
                              <a:pt x="23" y="10"/>
                              <a:pt x="23" y="11"/>
                            </a:cubicBezTo>
                            <a:cubicBezTo>
                              <a:pt x="23" y="11"/>
                              <a:pt x="23" y="11"/>
                              <a:pt x="23" y="11"/>
                            </a:cubicBezTo>
                            <a:cubicBezTo>
                              <a:pt x="23" y="11"/>
                              <a:pt x="24" y="11"/>
                              <a:pt x="24" y="11"/>
                            </a:cubicBezTo>
                            <a:cubicBezTo>
                              <a:pt x="26" y="12"/>
                              <a:pt x="27" y="12"/>
                              <a:pt x="28" y="12"/>
                            </a:cubicBezTo>
                            <a:cubicBezTo>
                              <a:pt x="29" y="13"/>
                              <a:pt x="29" y="13"/>
                              <a:pt x="30" y="14"/>
                            </a:cubicBezTo>
                            <a:cubicBezTo>
                              <a:pt x="30" y="14"/>
                              <a:pt x="30" y="15"/>
                              <a:pt x="30" y="15"/>
                            </a:cubicBezTo>
                            <a:cubicBezTo>
                              <a:pt x="30" y="16"/>
                              <a:pt x="30" y="16"/>
                              <a:pt x="29" y="17"/>
                            </a:cubicBezTo>
                            <a:close/>
                            <a:moveTo>
                              <a:pt x="44" y="14"/>
                            </a:moveTo>
                            <a:cubicBezTo>
                              <a:pt x="44" y="15"/>
                              <a:pt x="44" y="16"/>
                              <a:pt x="44" y="16"/>
                            </a:cubicBezTo>
                            <a:cubicBezTo>
                              <a:pt x="44" y="17"/>
                              <a:pt x="43" y="17"/>
                              <a:pt x="43" y="18"/>
                            </a:cubicBezTo>
                            <a:cubicBezTo>
                              <a:pt x="42" y="18"/>
                              <a:pt x="42" y="18"/>
                              <a:pt x="41" y="18"/>
                            </a:cubicBezTo>
                            <a:cubicBezTo>
                              <a:pt x="40" y="19"/>
                              <a:pt x="39" y="19"/>
                              <a:pt x="38" y="19"/>
                            </a:cubicBezTo>
                            <a:cubicBezTo>
                              <a:pt x="38" y="19"/>
                              <a:pt x="37" y="19"/>
                              <a:pt x="36" y="19"/>
                            </a:cubicBezTo>
                            <a:cubicBezTo>
                              <a:pt x="36" y="19"/>
                              <a:pt x="35" y="18"/>
                              <a:pt x="35" y="18"/>
                            </a:cubicBezTo>
                            <a:cubicBezTo>
                              <a:pt x="34" y="18"/>
                              <a:pt x="34" y="18"/>
                              <a:pt x="33" y="17"/>
                            </a:cubicBezTo>
                            <a:cubicBezTo>
                              <a:pt x="33" y="17"/>
                              <a:pt x="33" y="17"/>
                              <a:pt x="32" y="16"/>
                            </a:cubicBezTo>
                            <a:cubicBezTo>
                              <a:pt x="32" y="15"/>
                              <a:pt x="32" y="15"/>
                              <a:pt x="32" y="14"/>
                            </a:cubicBezTo>
                            <a:cubicBezTo>
                              <a:pt x="32" y="8"/>
                              <a:pt x="32" y="8"/>
                              <a:pt x="32" y="8"/>
                            </a:cubicBezTo>
                            <a:cubicBezTo>
                              <a:pt x="36" y="8"/>
                              <a:pt x="36" y="8"/>
                              <a:pt x="36" y="8"/>
                            </a:cubicBezTo>
                            <a:cubicBezTo>
                              <a:pt x="36" y="14"/>
                              <a:pt x="36" y="14"/>
                              <a:pt x="36" y="14"/>
                            </a:cubicBezTo>
                            <a:cubicBezTo>
                              <a:pt x="36" y="15"/>
                              <a:pt x="36" y="15"/>
                              <a:pt x="37" y="16"/>
                            </a:cubicBezTo>
                            <a:cubicBezTo>
                              <a:pt x="37" y="16"/>
                              <a:pt x="37" y="16"/>
                              <a:pt x="38" y="16"/>
                            </a:cubicBezTo>
                            <a:cubicBezTo>
                              <a:pt x="39" y="16"/>
                              <a:pt x="39" y="16"/>
                              <a:pt x="40" y="16"/>
                            </a:cubicBezTo>
                            <a:cubicBezTo>
                              <a:pt x="40" y="15"/>
                              <a:pt x="40" y="15"/>
                              <a:pt x="40" y="14"/>
                            </a:cubicBezTo>
                            <a:cubicBezTo>
                              <a:pt x="40" y="8"/>
                              <a:pt x="40" y="8"/>
                              <a:pt x="40" y="8"/>
                            </a:cubicBezTo>
                            <a:cubicBezTo>
                              <a:pt x="44" y="8"/>
                              <a:pt x="44" y="8"/>
                              <a:pt x="44" y="8"/>
                            </a:cubicBezTo>
                            <a:lnTo>
                              <a:pt x="44" y="14"/>
                            </a:lnTo>
                            <a:close/>
                            <a:moveTo>
                              <a:pt x="56" y="14"/>
                            </a:moveTo>
                            <a:cubicBezTo>
                              <a:pt x="55" y="14"/>
                              <a:pt x="54" y="15"/>
                              <a:pt x="53" y="15"/>
                            </a:cubicBezTo>
                            <a:cubicBezTo>
                              <a:pt x="51" y="15"/>
                              <a:pt x="51" y="15"/>
                              <a:pt x="51" y="15"/>
                            </a:cubicBezTo>
                            <a:cubicBezTo>
                              <a:pt x="51" y="19"/>
                              <a:pt x="51" y="19"/>
                              <a:pt x="51" y="19"/>
                            </a:cubicBezTo>
                            <a:cubicBezTo>
                              <a:pt x="47" y="19"/>
                              <a:pt x="47" y="19"/>
                              <a:pt x="47" y="19"/>
                            </a:cubicBezTo>
                            <a:cubicBezTo>
                              <a:pt x="47" y="8"/>
                              <a:pt x="47" y="8"/>
                              <a:pt x="47" y="8"/>
                            </a:cubicBezTo>
                            <a:cubicBezTo>
                              <a:pt x="53" y="8"/>
                              <a:pt x="53" y="8"/>
                              <a:pt x="53" y="8"/>
                            </a:cubicBezTo>
                            <a:cubicBezTo>
                              <a:pt x="55" y="8"/>
                              <a:pt x="56" y="8"/>
                              <a:pt x="56" y="9"/>
                            </a:cubicBezTo>
                            <a:cubicBezTo>
                              <a:pt x="57" y="9"/>
                              <a:pt x="57" y="10"/>
                              <a:pt x="57" y="11"/>
                            </a:cubicBezTo>
                            <a:cubicBezTo>
                              <a:pt x="57" y="12"/>
                              <a:pt x="57" y="13"/>
                              <a:pt x="56" y="14"/>
                            </a:cubicBezTo>
                            <a:close/>
                            <a:moveTo>
                              <a:pt x="70" y="19"/>
                            </a:moveTo>
                            <a:cubicBezTo>
                              <a:pt x="59" y="19"/>
                              <a:pt x="59" y="19"/>
                              <a:pt x="59" y="19"/>
                            </a:cubicBezTo>
                            <a:cubicBezTo>
                              <a:pt x="59" y="8"/>
                              <a:pt x="59" y="8"/>
                              <a:pt x="59" y="8"/>
                            </a:cubicBezTo>
                            <a:cubicBezTo>
                              <a:pt x="70" y="8"/>
                              <a:pt x="70" y="8"/>
                              <a:pt x="70" y="8"/>
                            </a:cubicBezTo>
                            <a:cubicBezTo>
                              <a:pt x="70" y="10"/>
                              <a:pt x="70" y="10"/>
                              <a:pt x="70" y="10"/>
                            </a:cubicBezTo>
                            <a:cubicBezTo>
                              <a:pt x="63" y="10"/>
                              <a:pt x="63" y="10"/>
                              <a:pt x="63" y="10"/>
                            </a:cubicBezTo>
                            <a:cubicBezTo>
                              <a:pt x="63" y="12"/>
                              <a:pt x="63" y="12"/>
                              <a:pt x="63" y="12"/>
                            </a:cubicBezTo>
                            <a:cubicBezTo>
                              <a:pt x="69" y="12"/>
                              <a:pt x="69" y="12"/>
                              <a:pt x="69" y="12"/>
                            </a:cubicBezTo>
                            <a:cubicBezTo>
                              <a:pt x="69" y="14"/>
                              <a:pt x="69" y="14"/>
                              <a:pt x="69" y="14"/>
                            </a:cubicBezTo>
                            <a:cubicBezTo>
                              <a:pt x="63" y="14"/>
                              <a:pt x="63" y="14"/>
                              <a:pt x="63" y="14"/>
                            </a:cubicBezTo>
                            <a:cubicBezTo>
                              <a:pt x="63" y="16"/>
                              <a:pt x="63" y="16"/>
                              <a:pt x="63" y="16"/>
                            </a:cubicBezTo>
                            <a:cubicBezTo>
                              <a:pt x="70" y="16"/>
                              <a:pt x="70" y="16"/>
                              <a:pt x="70" y="16"/>
                            </a:cubicBezTo>
                            <a:lnTo>
                              <a:pt x="70" y="19"/>
                            </a:lnTo>
                            <a:close/>
                            <a:moveTo>
                              <a:pt x="80" y="19"/>
                            </a:moveTo>
                            <a:cubicBezTo>
                              <a:pt x="78" y="15"/>
                              <a:pt x="78" y="15"/>
                              <a:pt x="78" y="15"/>
                            </a:cubicBezTo>
                            <a:cubicBezTo>
                              <a:pt x="78" y="15"/>
                              <a:pt x="78" y="15"/>
                              <a:pt x="77" y="15"/>
                            </a:cubicBezTo>
                            <a:cubicBezTo>
                              <a:pt x="77" y="14"/>
                              <a:pt x="77" y="14"/>
                              <a:pt x="76" y="14"/>
                            </a:cubicBezTo>
                            <a:cubicBezTo>
                              <a:pt x="76" y="14"/>
                              <a:pt x="76" y="14"/>
                              <a:pt x="76" y="14"/>
                            </a:cubicBezTo>
                            <a:cubicBezTo>
                              <a:pt x="76" y="19"/>
                              <a:pt x="76" y="19"/>
                              <a:pt x="76" y="19"/>
                            </a:cubicBezTo>
                            <a:cubicBezTo>
                              <a:pt x="72" y="19"/>
                              <a:pt x="72" y="19"/>
                              <a:pt x="72" y="19"/>
                            </a:cubicBezTo>
                            <a:cubicBezTo>
                              <a:pt x="72" y="8"/>
                              <a:pt x="72" y="8"/>
                              <a:pt x="72" y="8"/>
                            </a:cubicBezTo>
                            <a:cubicBezTo>
                              <a:pt x="79" y="8"/>
                              <a:pt x="79" y="8"/>
                              <a:pt x="79" y="8"/>
                            </a:cubicBezTo>
                            <a:cubicBezTo>
                              <a:pt x="80" y="8"/>
                              <a:pt x="81" y="8"/>
                              <a:pt x="81" y="8"/>
                            </a:cubicBezTo>
                            <a:cubicBezTo>
                              <a:pt x="82" y="8"/>
                              <a:pt x="83" y="9"/>
                              <a:pt x="83" y="9"/>
                            </a:cubicBezTo>
                            <a:cubicBezTo>
                              <a:pt x="83" y="10"/>
                              <a:pt x="84" y="10"/>
                              <a:pt x="84" y="11"/>
                            </a:cubicBezTo>
                            <a:cubicBezTo>
                              <a:pt x="84" y="11"/>
                              <a:pt x="83" y="12"/>
                              <a:pt x="83" y="12"/>
                            </a:cubicBezTo>
                            <a:cubicBezTo>
                              <a:pt x="83" y="13"/>
                              <a:pt x="82" y="13"/>
                              <a:pt x="82" y="13"/>
                            </a:cubicBezTo>
                            <a:cubicBezTo>
                              <a:pt x="82" y="14"/>
                              <a:pt x="81" y="14"/>
                              <a:pt x="81" y="14"/>
                            </a:cubicBezTo>
                            <a:cubicBezTo>
                              <a:pt x="81" y="14"/>
                              <a:pt x="81" y="14"/>
                              <a:pt x="82" y="14"/>
                            </a:cubicBezTo>
                            <a:cubicBezTo>
                              <a:pt x="82" y="14"/>
                              <a:pt x="82" y="15"/>
                              <a:pt x="82" y="15"/>
                            </a:cubicBezTo>
                            <a:cubicBezTo>
                              <a:pt x="82" y="15"/>
                              <a:pt x="83" y="15"/>
                              <a:pt x="83" y="16"/>
                            </a:cubicBezTo>
                            <a:cubicBezTo>
                              <a:pt x="85" y="19"/>
                              <a:pt x="85" y="19"/>
                              <a:pt x="85" y="19"/>
                            </a:cubicBezTo>
                            <a:lnTo>
                              <a:pt x="80" y="19"/>
                            </a:lnTo>
                            <a:close/>
                            <a:moveTo>
                              <a:pt x="100" y="19"/>
                            </a:moveTo>
                            <a:cubicBezTo>
                              <a:pt x="97" y="19"/>
                              <a:pt x="97" y="19"/>
                              <a:pt x="97" y="19"/>
                            </a:cubicBezTo>
                            <a:cubicBezTo>
                              <a:pt x="97" y="10"/>
                              <a:pt x="97" y="10"/>
                              <a:pt x="97" y="10"/>
                            </a:cubicBezTo>
                            <a:cubicBezTo>
                              <a:pt x="94" y="19"/>
                              <a:pt x="94" y="19"/>
                              <a:pt x="94" y="19"/>
                            </a:cubicBezTo>
                            <a:cubicBezTo>
                              <a:pt x="91" y="19"/>
                              <a:pt x="91" y="19"/>
                              <a:pt x="91" y="19"/>
                            </a:cubicBezTo>
                            <a:cubicBezTo>
                              <a:pt x="89" y="10"/>
                              <a:pt x="89" y="10"/>
                              <a:pt x="89" y="10"/>
                            </a:cubicBezTo>
                            <a:cubicBezTo>
                              <a:pt x="89" y="19"/>
                              <a:pt x="89" y="19"/>
                              <a:pt x="89" y="19"/>
                            </a:cubicBezTo>
                            <a:cubicBezTo>
                              <a:pt x="86" y="19"/>
                              <a:pt x="86" y="19"/>
                              <a:pt x="86" y="19"/>
                            </a:cubicBezTo>
                            <a:cubicBezTo>
                              <a:pt x="86" y="8"/>
                              <a:pt x="86" y="8"/>
                              <a:pt x="86" y="8"/>
                            </a:cubicBezTo>
                            <a:cubicBezTo>
                              <a:pt x="91" y="8"/>
                              <a:pt x="91" y="8"/>
                              <a:pt x="91" y="8"/>
                            </a:cubicBezTo>
                            <a:cubicBezTo>
                              <a:pt x="93" y="14"/>
                              <a:pt x="93" y="14"/>
                              <a:pt x="93" y="14"/>
                            </a:cubicBezTo>
                            <a:cubicBezTo>
                              <a:pt x="95" y="8"/>
                              <a:pt x="95" y="8"/>
                              <a:pt x="95" y="8"/>
                            </a:cubicBezTo>
                            <a:cubicBezTo>
                              <a:pt x="100" y="8"/>
                              <a:pt x="100" y="8"/>
                              <a:pt x="100" y="8"/>
                            </a:cubicBezTo>
                            <a:lnTo>
                              <a:pt x="100" y="19"/>
                            </a:lnTo>
                            <a:close/>
                            <a:moveTo>
                              <a:pt x="111" y="19"/>
                            </a:moveTo>
                            <a:cubicBezTo>
                              <a:pt x="110" y="17"/>
                              <a:pt x="110" y="17"/>
                              <a:pt x="110" y="17"/>
                            </a:cubicBezTo>
                            <a:cubicBezTo>
                              <a:pt x="106" y="17"/>
                              <a:pt x="106" y="17"/>
                              <a:pt x="106" y="17"/>
                            </a:cubicBezTo>
                            <a:cubicBezTo>
                              <a:pt x="105" y="19"/>
                              <a:pt x="105" y="19"/>
                              <a:pt x="105" y="19"/>
                            </a:cubicBezTo>
                            <a:cubicBezTo>
                              <a:pt x="101" y="19"/>
                              <a:pt x="101" y="19"/>
                              <a:pt x="101" y="19"/>
                            </a:cubicBezTo>
                            <a:cubicBezTo>
                              <a:pt x="106" y="8"/>
                              <a:pt x="106" y="8"/>
                              <a:pt x="106" y="8"/>
                            </a:cubicBezTo>
                            <a:cubicBezTo>
                              <a:pt x="110" y="8"/>
                              <a:pt x="110" y="8"/>
                              <a:pt x="110" y="8"/>
                            </a:cubicBezTo>
                            <a:cubicBezTo>
                              <a:pt x="115" y="19"/>
                              <a:pt x="115" y="19"/>
                              <a:pt x="115" y="19"/>
                            </a:cubicBezTo>
                            <a:lnTo>
                              <a:pt x="111" y="19"/>
                            </a:lnTo>
                            <a:close/>
                            <a:moveTo>
                              <a:pt x="124" y="19"/>
                            </a:moveTo>
                            <a:cubicBezTo>
                              <a:pt x="122" y="15"/>
                              <a:pt x="122" y="15"/>
                              <a:pt x="122" y="15"/>
                            </a:cubicBezTo>
                            <a:cubicBezTo>
                              <a:pt x="122" y="15"/>
                              <a:pt x="122" y="15"/>
                              <a:pt x="121" y="15"/>
                            </a:cubicBezTo>
                            <a:cubicBezTo>
                              <a:pt x="121" y="14"/>
                              <a:pt x="121" y="14"/>
                              <a:pt x="120" y="14"/>
                            </a:cubicBezTo>
                            <a:cubicBezTo>
                              <a:pt x="120" y="14"/>
                              <a:pt x="120" y="14"/>
                              <a:pt x="120" y="14"/>
                            </a:cubicBezTo>
                            <a:cubicBezTo>
                              <a:pt x="120" y="19"/>
                              <a:pt x="120" y="19"/>
                              <a:pt x="120" y="19"/>
                            </a:cubicBezTo>
                            <a:cubicBezTo>
                              <a:pt x="116" y="19"/>
                              <a:pt x="116" y="19"/>
                              <a:pt x="116" y="19"/>
                            </a:cubicBezTo>
                            <a:cubicBezTo>
                              <a:pt x="116" y="8"/>
                              <a:pt x="116" y="8"/>
                              <a:pt x="116" y="8"/>
                            </a:cubicBezTo>
                            <a:cubicBezTo>
                              <a:pt x="123" y="8"/>
                              <a:pt x="123" y="8"/>
                              <a:pt x="123" y="8"/>
                            </a:cubicBezTo>
                            <a:cubicBezTo>
                              <a:pt x="124" y="8"/>
                              <a:pt x="125" y="8"/>
                              <a:pt x="125" y="8"/>
                            </a:cubicBezTo>
                            <a:cubicBezTo>
                              <a:pt x="126" y="8"/>
                              <a:pt x="127" y="9"/>
                              <a:pt x="127" y="9"/>
                            </a:cubicBezTo>
                            <a:cubicBezTo>
                              <a:pt x="127" y="10"/>
                              <a:pt x="128" y="10"/>
                              <a:pt x="128" y="11"/>
                            </a:cubicBezTo>
                            <a:cubicBezTo>
                              <a:pt x="128" y="11"/>
                              <a:pt x="127" y="12"/>
                              <a:pt x="127" y="12"/>
                            </a:cubicBezTo>
                            <a:cubicBezTo>
                              <a:pt x="127" y="13"/>
                              <a:pt x="126" y="13"/>
                              <a:pt x="126" y="13"/>
                            </a:cubicBezTo>
                            <a:cubicBezTo>
                              <a:pt x="126" y="14"/>
                              <a:pt x="125" y="14"/>
                              <a:pt x="125" y="14"/>
                            </a:cubicBezTo>
                            <a:cubicBezTo>
                              <a:pt x="125" y="14"/>
                              <a:pt x="125" y="14"/>
                              <a:pt x="126" y="14"/>
                            </a:cubicBezTo>
                            <a:cubicBezTo>
                              <a:pt x="126" y="14"/>
                              <a:pt x="126" y="15"/>
                              <a:pt x="126" y="15"/>
                            </a:cubicBezTo>
                            <a:cubicBezTo>
                              <a:pt x="126" y="15"/>
                              <a:pt x="127" y="15"/>
                              <a:pt x="127" y="16"/>
                            </a:cubicBezTo>
                            <a:cubicBezTo>
                              <a:pt x="129" y="19"/>
                              <a:pt x="129" y="19"/>
                              <a:pt x="129" y="19"/>
                            </a:cubicBezTo>
                            <a:lnTo>
                              <a:pt x="124" y="19"/>
                            </a:lnTo>
                            <a:close/>
                            <a:moveTo>
                              <a:pt x="138" y="19"/>
                            </a:moveTo>
                            <a:cubicBezTo>
                              <a:pt x="136" y="14"/>
                              <a:pt x="136" y="14"/>
                              <a:pt x="136" y="14"/>
                            </a:cubicBezTo>
                            <a:cubicBezTo>
                              <a:pt x="134" y="16"/>
                              <a:pt x="134" y="16"/>
                              <a:pt x="134" y="16"/>
                            </a:cubicBezTo>
                            <a:cubicBezTo>
                              <a:pt x="134" y="19"/>
                              <a:pt x="134" y="19"/>
                              <a:pt x="134" y="19"/>
                            </a:cubicBezTo>
                            <a:cubicBezTo>
                              <a:pt x="130" y="19"/>
                              <a:pt x="130" y="19"/>
                              <a:pt x="130" y="19"/>
                            </a:cubicBezTo>
                            <a:cubicBezTo>
                              <a:pt x="130" y="8"/>
                              <a:pt x="130" y="8"/>
                              <a:pt x="130" y="8"/>
                            </a:cubicBezTo>
                            <a:cubicBezTo>
                              <a:pt x="134" y="8"/>
                              <a:pt x="134" y="8"/>
                              <a:pt x="134" y="8"/>
                            </a:cubicBezTo>
                            <a:cubicBezTo>
                              <a:pt x="134" y="12"/>
                              <a:pt x="134" y="12"/>
                              <a:pt x="134" y="12"/>
                            </a:cubicBezTo>
                            <a:cubicBezTo>
                              <a:pt x="138" y="8"/>
                              <a:pt x="138" y="8"/>
                              <a:pt x="138" y="8"/>
                            </a:cubicBezTo>
                            <a:cubicBezTo>
                              <a:pt x="143" y="8"/>
                              <a:pt x="143" y="8"/>
                              <a:pt x="143" y="8"/>
                            </a:cubicBezTo>
                            <a:cubicBezTo>
                              <a:pt x="138" y="12"/>
                              <a:pt x="138" y="12"/>
                              <a:pt x="138" y="12"/>
                            </a:cubicBezTo>
                            <a:cubicBezTo>
                              <a:pt x="143" y="19"/>
                              <a:pt x="143" y="19"/>
                              <a:pt x="143" y="19"/>
                            </a:cubicBezTo>
                            <a:lnTo>
                              <a:pt x="138" y="19"/>
                            </a:lnTo>
                            <a:close/>
                            <a:moveTo>
                              <a:pt x="155" y="19"/>
                            </a:moveTo>
                            <a:cubicBezTo>
                              <a:pt x="144" y="19"/>
                              <a:pt x="144" y="19"/>
                              <a:pt x="144" y="19"/>
                            </a:cubicBezTo>
                            <a:cubicBezTo>
                              <a:pt x="144" y="8"/>
                              <a:pt x="144" y="8"/>
                              <a:pt x="144" y="8"/>
                            </a:cubicBezTo>
                            <a:cubicBezTo>
                              <a:pt x="155" y="8"/>
                              <a:pt x="155" y="8"/>
                              <a:pt x="155" y="8"/>
                            </a:cubicBezTo>
                            <a:cubicBezTo>
                              <a:pt x="155" y="10"/>
                              <a:pt x="155" y="10"/>
                              <a:pt x="155" y="10"/>
                            </a:cubicBezTo>
                            <a:cubicBezTo>
                              <a:pt x="148" y="10"/>
                              <a:pt x="148" y="10"/>
                              <a:pt x="148" y="10"/>
                            </a:cubicBezTo>
                            <a:cubicBezTo>
                              <a:pt x="148" y="12"/>
                              <a:pt x="148" y="12"/>
                              <a:pt x="148" y="12"/>
                            </a:cubicBezTo>
                            <a:cubicBezTo>
                              <a:pt x="154" y="12"/>
                              <a:pt x="154" y="12"/>
                              <a:pt x="154" y="12"/>
                            </a:cubicBezTo>
                            <a:cubicBezTo>
                              <a:pt x="154" y="14"/>
                              <a:pt x="154" y="14"/>
                              <a:pt x="154" y="14"/>
                            </a:cubicBezTo>
                            <a:cubicBezTo>
                              <a:pt x="148" y="14"/>
                              <a:pt x="148" y="14"/>
                              <a:pt x="148" y="14"/>
                            </a:cubicBezTo>
                            <a:cubicBezTo>
                              <a:pt x="148" y="16"/>
                              <a:pt x="148" y="16"/>
                              <a:pt x="148" y="16"/>
                            </a:cubicBezTo>
                            <a:cubicBezTo>
                              <a:pt x="155" y="16"/>
                              <a:pt x="155" y="16"/>
                              <a:pt x="155" y="16"/>
                            </a:cubicBezTo>
                            <a:lnTo>
                              <a:pt x="155" y="19"/>
                            </a:lnTo>
                            <a:close/>
                            <a:moveTo>
                              <a:pt x="168" y="11"/>
                            </a:moveTo>
                            <a:cubicBezTo>
                              <a:pt x="164" y="11"/>
                              <a:pt x="164" y="11"/>
                              <a:pt x="164" y="11"/>
                            </a:cubicBezTo>
                            <a:cubicBezTo>
                              <a:pt x="164" y="19"/>
                              <a:pt x="164" y="19"/>
                              <a:pt x="164" y="19"/>
                            </a:cubicBezTo>
                            <a:cubicBezTo>
                              <a:pt x="160" y="19"/>
                              <a:pt x="160" y="19"/>
                              <a:pt x="160" y="19"/>
                            </a:cubicBezTo>
                            <a:cubicBezTo>
                              <a:pt x="160" y="11"/>
                              <a:pt x="160" y="11"/>
                              <a:pt x="160" y="11"/>
                            </a:cubicBezTo>
                            <a:cubicBezTo>
                              <a:pt x="156" y="11"/>
                              <a:pt x="156" y="11"/>
                              <a:pt x="156" y="11"/>
                            </a:cubicBezTo>
                            <a:cubicBezTo>
                              <a:pt x="156" y="8"/>
                              <a:pt x="156" y="8"/>
                              <a:pt x="156" y="8"/>
                            </a:cubicBezTo>
                            <a:cubicBezTo>
                              <a:pt x="168" y="8"/>
                              <a:pt x="168" y="8"/>
                              <a:pt x="168" y="8"/>
                            </a:cubicBezTo>
                            <a:lnTo>
                              <a:pt x="168" y="11"/>
                            </a:lnTo>
                            <a:close/>
                            <a:moveTo>
                              <a:pt x="176" y="17"/>
                            </a:moveTo>
                            <a:cubicBezTo>
                              <a:pt x="174" y="15"/>
                              <a:pt x="174" y="15"/>
                              <a:pt x="174" y="15"/>
                            </a:cubicBezTo>
                            <a:cubicBezTo>
                              <a:pt x="171" y="17"/>
                              <a:pt x="171" y="17"/>
                              <a:pt x="171" y="17"/>
                            </a:cubicBezTo>
                            <a:cubicBezTo>
                              <a:pt x="172" y="14"/>
                              <a:pt x="172" y="14"/>
                              <a:pt x="172" y="14"/>
                            </a:cubicBezTo>
                            <a:cubicBezTo>
                              <a:pt x="170" y="12"/>
                              <a:pt x="170" y="12"/>
                              <a:pt x="170" y="12"/>
                            </a:cubicBezTo>
                            <a:cubicBezTo>
                              <a:pt x="172" y="12"/>
                              <a:pt x="172" y="12"/>
                              <a:pt x="172" y="12"/>
                            </a:cubicBezTo>
                            <a:cubicBezTo>
                              <a:pt x="174" y="10"/>
                              <a:pt x="174" y="10"/>
                              <a:pt x="174" y="10"/>
                            </a:cubicBezTo>
                            <a:cubicBezTo>
                              <a:pt x="175" y="12"/>
                              <a:pt x="175" y="12"/>
                              <a:pt x="175" y="12"/>
                            </a:cubicBezTo>
                            <a:cubicBezTo>
                              <a:pt x="177" y="12"/>
                              <a:pt x="177" y="12"/>
                              <a:pt x="177" y="12"/>
                            </a:cubicBezTo>
                            <a:cubicBezTo>
                              <a:pt x="175" y="14"/>
                              <a:pt x="175" y="14"/>
                              <a:pt x="175" y="14"/>
                            </a:cubicBezTo>
                            <a:lnTo>
                              <a:pt x="176" y="17"/>
                            </a:ln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en-US" altLang="zh-CN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1" name="文本框 140"/>
                  <p:cNvSpPr txBox="1"/>
                  <p:nvPr/>
                </p:nvSpPr>
                <p:spPr>
                  <a:xfrm>
                    <a:off x="2227" y="7082"/>
                    <a:ext cx="1312" cy="34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pPr algn="dist"/>
                    <a:r>
                      <a:rPr lang="zh-CN" altLang="en-US" sz="1600">
                        <a:solidFill>
                          <a:schemeClr val="tx1"/>
                        </a:solidFill>
                        <a:latin typeface="微软雅黑" panose="020B0503020204020204" pitchFamily="2" charset="-122"/>
                        <a:ea typeface="微软雅黑" panose="020B0503020204020204" pitchFamily="2" charset="-122"/>
                      </a:rPr>
                      <a:t>分店</a:t>
                    </a:r>
                    <a:r>
                      <a:rPr lang="en-US" altLang="zh-CN" sz="1600">
                        <a:solidFill>
                          <a:schemeClr val="tx1"/>
                        </a:solidFill>
                        <a:latin typeface="微软雅黑" panose="020B0503020204020204" pitchFamily="2" charset="-122"/>
                        <a:ea typeface="微软雅黑" panose="020B0503020204020204" pitchFamily="2" charset="-122"/>
                      </a:rPr>
                      <a:t>1</a:t>
                    </a:r>
                    <a:endParaRPr lang="en-US" altLang="zh-CN" sz="1600">
                      <a:solidFill>
                        <a:schemeClr val="tx1"/>
                      </a:solidFill>
                      <a:latin typeface="微软雅黑" panose="020B0503020204020204" pitchFamily="2" charset="-122"/>
                      <a:ea typeface="微软雅黑" panose="020B0503020204020204" pitchFamily="2" charset="-122"/>
                    </a:endParaRPr>
                  </a:p>
                </p:txBody>
              </p:sp>
            </p:grpSp>
            <p:cxnSp>
              <p:nvCxnSpPr>
                <p:cNvPr id="176" name="直接箭头连接符 175"/>
                <p:cNvCxnSpPr/>
                <p:nvPr/>
              </p:nvCxnSpPr>
              <p:spPr>
                <a:xfrm>
                  <a:off x="4051" y="3938"/>
                  <a:ext cx="0" cy="1849"/>
                </a:xfrm>
                <a:prstGeom prst="straightConnector1">
                  <a:avLst/>
                </a:prstGeom>
                <a:ln w="25400">
                  <a:solidFill>
                    <a:srgbClr val="44B09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箭头连接符 176"/>
                <p:cNvCxnSpPr/>
                <p:nvPr/>
              </p:nvCxnSpPr>
              <p:spPr>
                <a:xfrm>
                  <a:off x="4408" y="3938"/>
                  <a:ext cx="0" cy="1849"/>
                </a:xfrm>
                <a:prstGeom prst="straightConnector1">
                  <a:avLst/>
                </a:prstGeom>
                <a:ln w="25400">
                  <a:solidFill>
                    <a:srgbClr val="92D05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8" name="文本框 177"/>
                <p:cNvSpPr txBox="1"/>
                <p:nvPr/>
              </p:nvSpPr>
              <p:spPr>
                <a:xfrm>
                  <a:off x="3574" y="4125"/>
                  <a:ext cx="438" cy="1565"/>
                </a:xfrm>
                <a:prstGeom prst="rect">
                  <a:avLst/>
                </a:prstGeom>
                <a:noFill/>
              </p:spPr>
              <p:txBody>
                <a:bodyPr vert="eaVert" wrap="square" rtlCol="0" anchor="t">
                  <a:spAutoFit/>
                </a:bodyPr>
                <a:p>
                  <a:pPr algn="dist"/>
                  <a:r>
                    <a:rPr lang="zh-CN" altLang="en-US" sz="1600">
                      <a:solidFill>
                        <a:schemeClr val="tx1"/>
                      </a:solidFill>
                      <a:latin typeface="微软雅黑" panose="020B0503020204020204" pitchFamily="2" charset="-122"/>
                      <a:ea typeface="微软雅黑" panose="020B0503020204020204" pitchFamily="2" charset="-122"/>
                    </a:rPr>
                    <a:t>店间调拨</a:t>
                  </a:r>
                  <a:endParaRPr lang="zh-CN" altLang="en-US" sz="1600">
                    <a:solidFill>
                      <a:schemeClr val="tx1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endParaRPr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9156" y="2528"/>
              <a:ext cx="2293" cy="5719"/>
              <a:chOff x="8972" y="1824"/>
              <a:chExt cx="2293" cy="5719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8972" y="1824"/>
                <a:ext cx="2293" cy="5719"/>
              </a:xfrm>
              <a:prstGeom prst="roundRect">
                <a:avLst>
                  <a:gd name="adj" fmla="val 3888"/>
                </a:avLst>
              </a:prstGeom>
              <a:solidFill>
                <a:srgbClr val="579CD0">
                  <a:alpha val="4000"/>
                </a:srgbClr>
              </a:solidFill>
              <a:ln w="12700" cmpd="sng">
                <a:solidFill>
                  <a:schemeClr val="accent1">
                    <a:shade val="50000"/>
                  </a:schemeClr>
                </a:solidFill>
                <a:prstDash val="sysDot"/>
              </a:ln>
            </p:spPr>
            <p:txBody>
              <a:bodyPr anchor="ctr"/>
              <a:p>
                <a:pPr lvl="0" algn="ctr"/>
                <a:endPara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9248" y="2030"/>
                <a:ext cx="1819" cy="5071"/>
                <a:chOff x="9248" y="2183"/>
                <a:chExt cx="1819" cy="5071"/>
              </a:xfrm>
            </p:grpSpPr>
            <p:grpSp>
              <p:nvGrpSpPr>
                <p:cNvPr id="146" name="组合 145"/>
                <p:cNvGrpSpPr/>
                <p:nvPr/>
              </p:nvGrpSpPr>
              <p:grpSpPr>
                <a:xfrm rot="0">
                  <a:off x="9249" y="2183"/>
                  <a:ext cx="1818" cy="2445"/>
                  <a:chOff x="8692" y="1115"/>
                  <a:chExt cx="1818" cy="2445"/>
                </a:xfrm>
              </p:grpSpPr>
              <p:grpSp>
                <p:nvGrpSpPr>
                  <p:cNvPr id="128" name="组合 127"/>
                  <p:cNvGrpSpPr/>
                  <p:nvPr/>
                </p:nvGrpSpPr>
                <p:grpSpPr>
                  <a:xfrm>
                    <a:off x="8692" y="1651"/>
                    <a:ext cx="1818" cy="1909"/>
                    <a:chOff x="8692" y="1922"/>
                    <a:chExt cx="1818" cy="1909"/>
                  </a:xfrm>
                </p:grpSpPr>
                <p:sp>
                  <p:nvSpPr>
                    <p:cNvPr id="117" name="椭圆 116"/>
                    <p:cNvSpPr/>
                    <p:nvPr/>
                  </p:nvSpPr>
                  <p:spPr>
                    <a:xfrm>
                      <a:off x="8692" y="2013"/>
                      <a:ext cx="1818" cy="181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12700">
                      <a:noFill/>
                    </a:ln>
                  </p:spPr>
                  <p:txBody>
                    <a:bodyPr anchor="ctr"/>
                    <a:p>
                      <a:pPr lvl="0" algn="ctr"/>
                      <a:endParaRPr lang="zh-CN" altLang="en-US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127" name="组合 126"/>
                    <p:cNvGrpSpPr/>
                    <p:nvPr/>
                  </p:nvGrpSpPr>
                  <p:grpSpPr>
                    <a:xfrm>
                      <a:off x="9089" y="1922"/>
                      <a:ext cx="1023" cy="1448"/>
                      <a:chOff x="8981" y="1636"/>
                      <a:chExt cx="1184" cy="1754"/>
                    </a:xfrm>
                  </p:grpSpPr>
                  <p:sp>
                    <p:nvSpPr>
                      <p:cNvPr id="5005" name="Freeform 89"/>
                      <p:cNvSpPr/>
                      <p:nvPr/>
                    </p:nvSpPr>
                    <p:spPr bwMode="auto">
                      <a:xfrm>
                        <a:off x="9546" y="1636"/>
                        <a:ext cx="78" cy="0"/>
                      </a:xfrm>
                      <a:custGeom>
                        <a:avLst/>
                        <a:gdLst>
                          <a:gd name="T0" fmla="*/ 3 w 3"/>
                          <a:gd name="T1" fmla="*/ 0 w 3"/>
                          <a:gd name="T2" fmla="*/ 1 w 3"/>
                          <a:gd name="T3" fmla="*/ 3 w 3"/>
                        </a:gdLst>
                        <a:ahLst/>
                        <a:cxnLst>
                          <a:cxn ang="0">
                            <a:pos x="T0" y="0"/>
                          </a:cxn>
                          <a:cxn ang="0">
                            <a:pos x="T1" y="0"/>
                          </a:cxn>
                          <a:cxn ang="0">
                            <a:pos x="T2" y="0"/>
                          </a:cxn>
                          <a:cxn ang="0">
                            <a:pos x="T3" y="0"/>
                          </a:cxn>
                        </a:cxnLst>
                        <a:rect l="0" t="0" r="r" b="b"/>
                        <a:pathLst>
                          <a:path w="3">
                            <a:moveTo>
                              <a:pt x="3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1" y="0"/>
                              <a:pt x="1" y="0"/>
                              <a:pt x="1" y="0"/>
                            </a:cubicBezTo>
                            <a:cubicBezTo>
                              <a:pt x="2" y="0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F5F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9" name="Freeform 3102"/>
                      <p:cNvSpPr/>
                      <p:nvPr/>
                    </p:nvSpPr>
                    <p:spPr bwMode="auto">
                      <a:xfrm>
                        <a:off x="9777" y="3026"/>
                        <a:ext cx="257" cy="337"/>
                      </a:xfrm>
                      <a:custGeom>
                        <a:avLst/>
                        <a:gdLst>
                          <a:gd name="T0" fmla="*/ 9 w 10"/>
                          <a:gd name="T1" fmla="*/ 13 h 13"/>
                          <a:gd name="T2" fmla="*/ 0 w 10"/>
                          <a:gd name="T3" fmla="*/ 13 h 13"/>
                          <a:gd name="T4" fmla="*/ 0 w 10"/>
                          <a:gd name="T5" fmla="*/ 0 h 13"/>
                          <a:gd name="T6" fmla="*/ 9 w 10"/>
                          <a:gd name="T7" fmla="*/ 0 h 13"/>
                          <a:gd name="T8" fmla="*/ 10 w 10"/>
                          <a:gd name="T9" fmla="*/ 1 h 13"/>
                          <a:gd name="T10" fmla="*/ 10 w 10"/>
                          <a:gd name="T11" fmla="*/ 12 h 13"/>
                          <a:gd name="T12" fmla="*/ 9 w 10"/>
                          <a:gd name="T13" fmla="*/ 13 h 1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10" h="13">
                            <a:moveTo>
                              <a:pt x="9" y="13"/>
                            </a:moveTo>
                            <a:cubicBezTo>
                              <a:pt x="0" y="13"/>
                              <a:pt x="0" y="13"/>
                              <a:pt x="0" y="13"/>
                            </a:cubicBezTo>
                            <a:cubicBezTo>
                              <a:pt x="0" y="1"/>
                              <a:pt x="0" y="12"/>
                              <a:pt x="0" y="0"/>
                            </a:cubicBezTo>
                            <a:cubicBezTo>
                              <a:pt x="3" y="0"/>
                              <a:pt x="6" y="0"/>
                              <a:pt x="9" y="0"/>
                            </a:cubicBezTo>
                            <a:cubicBezTo>
                              <a:pt x="9" y="0"/>
                              <a:pt x="10" y="1"/>
                              <a:pt x="10" y="1"/>
                            </a:cubicBezTo>
                            <a:cubicBezTo>
                              <a:pt x="10" y="12"/>
                              <a:pt x="10" y="12"/>
                              <a:pt x="10" y="12"/>
                            </a:cubicBezTo>
                            <a:cubicBezTo>
                              <a:pt x="10" y="12"/>
                              <a:pt x="9" y="13"/>
                              <a:pt x="9" y="13"/>
                            </a:cubicBezTo>
                            <a:close/>
                          </a:path>
                        </a:pathLst>
                      </a:custGeom>
                      <a:solidFill>
                        <a:srgbClr val="F5F5F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0" name="Freeform 3103"/>
                      <p:cNvSpPr/>
                      <p:nvPr/>
                    </p:nvSpPr>
                    <p:spPr bwMode="auto">
                      <a:xfrm>
                        <a:off x="9419" y="2019"/>
                        <a:ext cx="358" cy="1343"/>
                      </a:xfrm>
                      <a:custGeom>
                        <a:avLst/>
                        <a:gdLst>
                          <a:gd name="T0" fmla="*/ 5 w 14"/>
                          <a:gd name="T1" fmla="*/ 11 h 52"/>
                          <a:gd name="T2" fmla="*/ 5 w 14"/>
                          <a:gd name="T3" fmla="*/ 7 h 52"/>
                          <a:gd name="T4" fmla="*/ 6 w 14"/>
                          <a:gd name="T5" fmla="*/ 7 h 52"/>
                          <a:gd name="T6" fmla="*/ 7 w 14"/>
                          <a:gd name="T7" fmla="*/ 7 h 52"/>
                          <a:gd name="T8" fmla="*/ 7 w 14"/>
                          <a:gd name="T9" fmla="*/ 0 h 52"/>
                          <a:gd name="T10" fmla="*/ 7 w 14"/>
                          <a:gd name="T11" fmla="*/ 0 h 52"/>
                          <a:gd name="T12" fmla="*/ 7 w 14"/>
                          <a:gd name="T13" fmla="*/ 0 h 52"/>
                          <a:gd name="T14" fmla="*/ 7 w 14"/>
                          <a:gd name="T15" fmla="*/ 0 h 52"/>
                          <a:gd name="T16" fmla="*/ 7 w 14"/>
                          <a:gd name="T17" fmla="*/ 0 h 52"/>
                          <a:gd name="T18" fmla="*/ 7 w 14"/>
                          <a:gd name="T19" fmla="*/ 7 h 52"/>
                          <a:gd name="T20" fmla="*/ 8 w 14"/>
                          <a:gd name="T21" fmla="*/ 7 h 52"/>
                          <a:gd name="T22" fmla="*/ 9 w 14"/>
                          <a:gd name="T23" fmla="*/ 7 h 52"/>
                          <a:gd name="T24" fmla="*/ 9 w 14"/>
                          <a:gd name="T25" fmla="*/ 11 h 52"/>
                          <a:gd name="T26" fmla="*/ 11 w 14"/>
                          <a:gd name="T27" fmla="*/ 11 h 52"/>
                          <a:gd name="T28" fmla="*/ 11 w 14"/>
                          <a:gd name="T29" fmla="*/ 11 h 52"/>
                          <a:gd name="T30" fmla="*/ 11 w 14"/>
                          <a:gd name="T31" fmla="*/ 14 h 52"/>
                          <a:gd name="T32" fmla="*/ 13 w 14"/>
                          <a:gd name="T33" fmla="*/ 16 h 52"/>
                          <a:gd name="T34" fmla="*/ 13 w 14"/>
                          <a:gd name="T35" fmla="*/ 16 h 52"/>
                          <a:gd name="T36" fmla="*/ 14 w 14"/>
                          <a:gd name="T37" fmla="*/ 17 h 52"/>
                          <a:gd name="T38" fmla="*/ 14 w 14"/>
                          <a:gd name="T39" fmla="*/ 51 h 52"/>
                          <a:gd name="T40" fmla="*/ 13 w 14"/>
                          <a:gd name="T41" fmla="*/ 52 h 52"/>
                          <a:gd name="T42" fmla="*/ 1 w 14"/>
                          <a:gd name="T43" fmla="*/ 52 h 52"/>
                          <a:gd name="T44" fmla="*/ 0 w 14"/>
                          <a:gd name="T45" fmla="*/ 51 h 52"/>
                          <a:gd name="T46" fmla="*/ 0 w 14"/>
                          <a:gd name="T47" fmla="*/ 17 h 52"/>
                          <a:gd name="T48" fmla="*/ 1 w 14"/>
                          <a:gd name="T49" fmla="*/ 16 h 52"/>
                          <a:gd name="T50" fmla="*/ 1 w 14"/>
                          <a:gd name="T51" fmla="*/ 16 h 52"/>
                          <a:gd name="T52" fmla="*/ 3 w 14"/>
                          <a:gd name="T53" fmla="*/ 14 h 52"/>
                          <a:gd name="T54" fmla="*/ 3 w 14"/>
                          <a:gd name="T55" fmla="*/ 11 h 52"/>
                          <a:gd name="T56" fmla="*/ 3 w 14"/>
                          <a:gd name="T57" fmla="*/ 11 h 52"/>
                          <a:gd name="T58" fmla="*/ 5 w 14"/>
                          <a:gd name="T59" fmla="*/ 11 h 5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</a:cxnLst>
                        <a:rect l="0" t="0" r="r" b="b"/>
                        <a:pathLst>
                          <a:path w="14" h="52">
                            <a:moveTo>
                              <a:pt x="5" y="11"/>
                            </a:moveTo>
                            <a:cubicBezTo>
                              <a:pt x="5" y="7"/>
                              <a:pt x="5" y="7"/>
                              <a:pt x="5" y="7"/>
                            </a:cubicBezTo>
                            <a:cubicBezTo>
                              <a:pt x="5" y="7"/>
                              <a:pt x="6" y="7"/>
                              <a:pt x="6" y="7"/>
                            </a:cubicBezTo>
                            <a:cubicBezTo>
                              <a:pt x="7" y="7"/>
                              <a:pt x="7" y="7"/>
                              <a:pt x="7" y="7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7" y="7"/>
                              <a:pt x="7" y="7"/>
                              <a:pt x="7" y="7"/>
                            </a:cubicBezTo>
                            <a:cubicBezTo>
                              <a:pt x="8" y="7"/>
                              <a:pt x="8" y="7"/>
                              <a:pt x="8" y="7"/>
                            </a:cubicBezTo>
                            <a:cubicBezTo>
                              <a:pt x="8" y="7"/>
                              <a:pt x="9" y="7"/>
                              <a:pt x="9" y="7"/>
                            </a:cubicBezTo>
                            <a:cubicBezTo>
                              <a:pt x="9" y="11"/>
                              <a:pt x="9" y="11"/>
                              <a:pt x="9" y="11"/>
                            </a:cubicBezTo>
                            <a:cubicBezTo>
                              <a:pt x="11" y="11"/>
                              <a:pt x="11" y="11"/>
                              <a:pt x="11" y="11"/>
                            </a:cubicBezTo>
                            <a:cubicBezTo>
                              <a:pt x="11" y="11"/>
                              <a:pt x="11" y="11"/>
                              <a:pt x="11" y="11"/>
                            </a:cubicBezTo>
                            <a:cubicBezTo>
                              <a:pt x="11" y="14"/>
                              <a:pt x="11" y="14"/>
                              <a:pt x="11" y="14"/>
                            </a:cubicBezTo>
                            <a:cubicBezTo>
                              <a:pt x="13" y="16"/>
                              <a:pt x="13" y="16"/>
                              <a:pt x="13" y="16"/>
                            </a:cubicBezTo>
                            <a:cubicBezTo>
                              <a:pt x="13" y="16"/>
                              <a:pt x="13" y="16"/>
                              <a:pt x="13" y="16"/>
                            </a:cubicBezTo>
                            <a:cubicBezTo>
                              <a:pt x="14" y="16"/>
                              <a:pt x="14" y="16"/>
                              <a:pt x="14" y="17"/>
                            </a:cubicBezTo>
                            <a:cubicBezTo>
                              <a:pt x="14" y="51"/>
                              <a:pt x="14" y="51"/>
                              <a:pt x="14" y="51"/>
                            </a:cubicBezTo>
                            <a:cubicBezTo>
                              <a:pt x="14" y="51"/>
                              <a:pt x="14" y="52"/>
                              <a:pt x="13" y="52"/>
                            </a:cubicBezTo>
                            <a:cubicBezTo>
                              <a:pt x="2" y="52"/>
                              <a:pt x="5" y="52"/>
                              <a:pt x="1" y="52"/>
                            </a:cubicBezTo>
                            <a:cubicBezTo>
                              <a:pt x="0" y="52"/>
                              <a:pt x="0" y="51"/>
                              <a:pt x="0" y="51"/>
                            </a:cubicBezTo>
                            <a:cubicBezTo>
                              <a:pt x="0" y="17"/>
                              <a:pt x="0" y="17"/>
                              <a:pt x="0" y="17"/>
                            </a:cubicBezTo>
                            <a:cubicBezTo>
                              <a:pt x="0" y="16"/>
                              <a:pt x="0" y="16"/>
                              <a:pt x="1" y="16"/>
                            </a:cubicBezTo>
                            <a:cubicBezTo>
                              <a:pt x="1" y="16"/>
                              <a:pt x="1" y="16"/>
                              <a:pt x="1" y="16"/>
                            </a:cubicBezTo>
                            <a:cubicBezTo>
                              <a:pt x="3" y="14"/>
                              <a:pt x="3" y="14"/>
                              <a:pt x="3" y="14"/>
                            </a:cubicBezTo>
                            <a:cubicBezTo>
                              <a:pt x="3" y="11"/>
                              <a:pt x="3" y="11"/>
                              <a:pt x="3" y="11"/>
                            </a:cubicBezTo>
                            <a:cubicBezTo>
                              <a:pt x="3" y="11"/>
                              <a:pt x="3" y="11"/>
                              <a:pt x="3" y="11"/>
                            </a:cubicBezTo>
                            <a:lnTo>
                              <a:pt x="5" y="11"/>
                            </a:lnTo>
                            <a:close/>
                          </a:path>
                        </a:pathLst>
                      </a:custGeom>
                      <a:solidFill>
                        <a:srgbClr val="F5F5F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Freeform 3104"/>
                      <p:cNvSpPr/>
                      <p:nvPr/>
                    </p:nvSpPr>
                    <p:spPr bwMode="auto">
                      <a:xfrm>
                        <a:off x="9055" y="2640"/>
                        <a:ext cx="362" cy="722"/>
                      </a:xfrm>
                      <a:custGeom>
                        <a:avLst/>
                        <a:gdLst>
                          <a:gd name="T0" fmla="*/ 4 w 14"/>
                          <a:gd name="T1" fmla="*/ 28 h 28"/>
                          <a:gd name="T2" fmla="*/ 14 w 14"/>
                          <a:gd name="T3" fmla="*/ 28 h 28"/>
                          <a:gd name="T4" fmla="*/ 14 w 14"/>
                          <a:gd name="T5" fmla="*/ 0 h 28"/>
                          <a:gd name="T6" fmla="*/ 7 w 14"/>
                          <a:gd name="T7" fmla="*/ 0 h 28"/>
                          <a:gd name="T8" fmla="*/ 7 w 14"/>
                          <a:gd name="T9" fmla="*/ 1 h 28"/>
                          <a:gd name="T10" fmla="*/ 7 w 14"/>
                          <a:gd name="T11" fmla="*/ 1 h 28"/>
                          <a:gd name="T12" fmla="*/ 6 w 14"/>
                          <a:gd name="T13" fmla="*/ 1 h 28"/>
                          <a:gd name="T14" fmla="*/ 5 w 14"/>
                          <a:gd name="T15" fmla="*/ 1 h 28"/>
                          <a:gd name="T16" fmla="*/ 5 w 14"/>
                          <a:gd name="T17" fmla="*/ 1 h 28"/>
                          <a:gd name="T18" fmla="*/ 5 w 14"/>
                          <a:gd name="T19" fmla="*/ 3 h 28"/>
                          <a:gd name="T20" fmla="*/ 4 w 14"/>
                          <a:gd name="T21" fmla="*/ 3 h 28"/>
                          <a:gd name="T22" fmla="*/ 3 w 14"/>
                          <a:gd name="T23" fmla="*/ 4 h 28"/>
                          <a:gd name="T24" fmla="*/ 3 w 14"/>
                          <a:gd name="T25" fmla="*/ 27 h 28"/>
                          <a:gd name="T26" fmla="*/ 4 w 14"/>
                          <a:gd name="T27" fmla="*/ 28 h 2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14" h="28">
                            <a:moveTo>
                              <a:pt x="4" y="28"/>
                            </a:moveTo>
                            <a:cubicBezTo>
                              <a:pt x="9" y="28"/>
                              <a:pt x="0" y="28"/>
                              <a:pt x="14" y="28"/>
                            </a:cubicBezTo>
                            <a:cubicBezTo>
                              <a:pt x="14" y="16"/>
                              <a:pt x="14" y="12"/>
                              <a:pt x="14" y="0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7" y="0"/>
                              <a:pt x="7" y="0"/>
                              <a:pt x="7" y="1"/>
                            </a:cubicBezTo>
                            <a:cubicBezTo>
                              <a:pt x="7" y="1"/>
                              <a:pt x="7" y="1"/>
                              <a:pt x="7" y="1"/>
                            </a:cubicBezTo>
                            <a:cubicBezTo>
                              <a:pt x="6" y="1"/>
                              <a:pt x="6" y="1"/>
                              <a:pt x="6" y="1"/>
                            </a:cubicBezTo>
                            <a:cubicBezTo>
                              <a:pt x="5" y="1"/>
                              <a:pt x="5" y="1"/>
                              <a:pt x="5" y="1"/>
                            </a:cubicBezTo>
                            <a:cubicBezTo>
                              <a:pt x="5" y="1"/>
                              <a:pt x="5" y="1"/>
                              <a:pt x="5" y="1"/>
                            </a:cubicBezTo>
                            <a:cubicBezTo>
                              <a:pt x="5" y="3"/>
                              <a:pt x="5" y="3"/>
                              <a:pt x="5" y="3"/>
                            </a:cubicBezTo>
                            <a:cubicBezTo>
                              <a:pt x="4" y="3"/>
                              <a:pt x="4" y="3"/>
                              <a:pt x="4" y="3"/>
                            </a:cubicBezTo>
                            <a:cubicBezTo>
                              <a:pt x="4" y="3"/>
                              <a:pt x="3" y="4"/>
                              <a:pt x="3" y="4"/>
                            </a:cubicBezTo>
                            <a:cubicBezTo>
                              <a:pt x="3" y="11"/>
                              <a:pt x="3" y="20"/>
                              <a:pt x="3" y="27"/>
                            </a:cubicBezTo>
                            <a:cubicBezTo>
                              <a:pt x="3" y="27"/>
                              <a:pt x="4" y="28"/>
                              <a:pt x="4" y="28"/>
                            </a:cubicBezTo>
                            <a:close/>
                          </a:path>
                        </a:pathLst>
                      </a:custGeom>
                      <a:solidFill>
                        <a:srgbClr val="F5F5F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2" name="Freeform 3105"/>
                      <p:cNvSpPr/>
                      <p:nvPr/>
                    </p:nvSpPr>
                    <p:spPr bwMode="auto">
                      <a:xfrm>
                        <a:off x="9777" y="3078"/>
                        <a:ext cx="211" cy="232"/>
                      </a:xfrm>
                      <a:custGeom>
                        <a:avLst/>
                        <a:gdLst>
                          <a:gd name="T0" fmla="*/ 0 w 40"/>
                          <a:gd name="T1" fmla="*/ 44 h 44"/>
                          <a:gd name="T2" fmla="*/ 15 w 40"/>
                          <a:gd name="T3" fmla="*/ 44 h 44"/>
                          <a:gd name="T4" fmla="*/ 25 w 40"/>
                          <a:gd name="T5" fmla="*/ 44 h 44"/>
                          <a:gd name="T6" fmla="*/ 40 w 40"/>
                          <a:gd name="T7" fmla="*/ 44 h 44"/>
                          <a:gd name="T8" fmla="*/ 40 w 40"/>
                          <a:gd name="T9" fmla="*/ 19 h 44"/>
                          <a:gd name="T10" fmla="*/ 40 w 40"/>
                          <a:gd name="T11" fmla="*/ 0 h 44"/>
                          <a:gd name="T12" fmla="*/ 15 w 40"/>
                          <a:gd name="T13" fmla="*/ 0 h 44"/>
                          <a:gd name="T14" fmla="*/ 0 w 40"/>
                          <a:gd name="T15" fmla="*/ 0 h 44"/>
                          <a:gd name="T16" fmla="*/ 0 w 40"/>
                          <a:gd name="T17" fmla="*/ 44 h 4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40" h="44">
                            <a:moveTo>
                              <a:pt x="0" y="44"/>
                            </a:moveTo>
                            <a:lnTo>
                              <a:pt x="15" y="44"/>
                            </a:lnTo>
                            <a:lnTo>
                              <a:pt x="25" y="44"/>
                            </a:lnTo>
                            <a:lnTo>
                              <a:pt x="40" y="44"/>
                            </a:lnTo>
                            <a:lnTo>
                              <a:pt x="40" y="19"/>
                            </a:lnTo>
                            <a:lnTo>
                              <a:pt x="40" y="0"/>
                            </a:lnTo>
                            <a:lnTo>
                              <a:pt x="15" y="0"/>
                            </a:lnTo>
                            <a:lnTo>
                              <a:pt x="0" y="0"/>
                            </a:lnTo>
                            <a:lnTo>
                              <a:pt x="0" y="44"/>
                            </a:lnTo>
                            <a:close/>
                          </a:path>
                        </a:pathLst>
                      </a:custGeom>
                      <a:solidFill>
                        <a:srgbClr val="5B9BD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3" name="Freeform 3106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9472" y="2535"/>
                        <a:ext cx="257" cy="775"/>
                      </a:xfrm>
                      <a:custGeom>
                        <a:avLst/>
                        <a:gdLst>
                          <a:gd name="T0" fmla="*/ 19 w 49"/>
                          <a:gd name="T1" fmla="*/ 78 h 147"/>
                          <a:gd name="T2" fmla="*/ 19 w 49"/>
                          <a:gd name="T3" fmla="*/ 68 h 147"/>
                          <a:gd name="T4" fmla="*/ 19 w 49"/>
                          <a:gd name="T5" fmla="*/ 39 h 147"/>
                          <a:gd name="T6" fmla="*/ 19 w 49"/>
                          <a:gd name="T7" fmla="*/ 0 h 147"/>
                          <a:gd name="T8" fmla="*/ 0 w 49"/>
                          <a:gd name="T9" fmla="*/ 0 h 147"/>
                          <a:gd name="T10" fmla="*/ 0 w 49"/>
                          <a:gd name="T11" fmla="*/ 39 h 147"/>
                          <a:gd name="T12" fmla="*/ 0 w 49"/>
                          <a:gd name="T13" fmla="*/ 68 h 147"/>
                          <a:gd name="T14" fmla="*/ 0 w 49"/>
                          <a:gd name="T15" fmla="*/ 78 h 147"/>
                          <a:gd name="T16" fmla="*/ 0 w 49"/>
                          <a:gd name="T17" fmla="*/ 108 h 147"/>
                          <a:gd name="T18" fmla="*/ 0 w 49"/>
                          <a:gd name="T19" fmla="*/ 147 h 147"/>
                          <a:gd name="T20" fmla="*/ 19 w 49"/>
                          <a:gd name="T21" fmla="*/ 147 h 147"/>
                          <a:gd name="T22" fmla="*/ 19 w 49"/>
                          <a:gd name="T23" fmla="*/ 108 h 147"/>
                          <a:gd name="T24" fmla="*/ 19 w 49"/>
                          <a:gd name="T25" fmla="*/ 78 h 147"/>
                          <a:gd name="T26" fmla="*/ 19 w 49"/>
                          <a:gd name="T27" fmla="*/ 78 h 147"/>
                          <a:gd name="T28" fmla="*/ 29 w 49"/>
                          <a:gd name="T29" fmla="*/ 0 h 147"/>
                          <a:gd name="T30" fmla="*/ 29 w 49"/>
                          <a:gd name="T31" fmla="*/ 0 h 147"/>
                          <a:gd name="T32" fmla="*/ 29 w 49"/>
                          <a:gd name="T33" fmla="*/ 29 h 147"/>
                          <a:gd name="T34" fmla="*/ 29 w 49"/>
                          <a:gd name="T35" fmla="*/ 39 h 147"/>
                          <a:gd name="T36" fmla="*/ 29 w 49"/>
                          <a:gd name="T37" fmla="*/ 68 h 147"/>
                          <a:gd name="T38" fmla="*/ 29 w 49"/>
                          <a:gd name="T39" fmla="*/ 108 h 147"/>
                          <a:gd name="T40" fmla="*/ 29 w 49"/>
                          <a:gd name="T41" fmla="*/ 147 h 147"/>
                          <a:gd name="T42" fmla="*/ 49 w 49"/>
                          <a:gd name="T43" fmla="*/ 147 h 147"/>
                          <a:gd name="T44" fmla="*/ 49 w 49"/>
                          <a:gd name="T45" fmla="*/ 108 h 147"/>
                          <a:gd name="T46" fmla="*/ 49 w 49"/>
                          <a:gd name="T47" fmla="*/ 68 h 147"/>
                          <a:gd name="T48" fmla="*/ 49 w 49"/>
                          <a:gd name="T49" fmla="*/ 39 h 147"/>
                          <a:gd name="T50" fmla="*/ 49 w 49"/>
                          <a:gd name="T51" fmla="*/ 29 h 147"/>
                          <a:gd name="T52" fmla="*/ 49 w 49"/>
                          <a:gd name="T53" fmla="*/ 0 h 147"/>
                          <a:gd name="T54" fmla="*/ 49 w 49"/>
                          <a:gd name="T55" fmla="*/ 0 h 147"/>
                          <a:gd name="T56" fmla="*/ 29 w 49"/>
                          <a:gd name="T57" fmla="*/ 0 h 14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</a:cxnLst>
                        <a:rect l="0" t="0" r="r" b="b"/>
                        <a:pathLst>
                          <a:path w="49" h="147">
                            <a:moveTo>
                              <a:pt x="19" y="78"/>
                            </a:moveTo>
                            <a:lnTo>
                              <a:pt x="19" y="68"/>
                            </a:lnTo>
                            <a:lnTo>
                              <a:pt x="19" y="39"/>
                            </a:lnTo>
                            <a:lnTo>
                              <a:pt x="19" y="0"/>
                            </a:lnTo>
                            <a:lnTo>
                              <a:pt x="0" y="0"/>
                            </a:lnTo>
                            <a:lnTo>
                              <a:pt x="0" y="39"/>
                            </a:lnTo>
                            <a:lnTo>
                              <a:pt x="0" y="68"/>
                            </a:lnTo>
                            <a:lnTo>
                              <a:pt x="0" y="78"/>
                            </a:lnTo>
                            <a:lnTo>
                              <a:pt x="0" y="108"/>
                            </a:lnTo>
                            <a:lnTo>
                              <a:pt x="0" y="147"/>
                            </a:lnTo>
                            <a:lnTo>
                              <a:pt x="19" y="147"/>
                            </a:lnTo>
                            <a:lnTo>
                              <a:pt x="19" y="108"/>
                            </a:lnTo>
                            <a:lnTo>
                              <a:pt x="19" y="78"/>
                            </a:lnTo>
                            <a:lnTo>
                              <a:pt x="19" y="78"/>
                            </a:lnTo>
                            <a:close/>
                            <a:moveTo>
                              <a:pt x="29" y="0"/>
                            </a:moveTo>
                            <a:lnTo>
                              <a:pt x="29" y="0"/>
                            </a:lnTo>
                            <a:lnTo>
                              <a:pt x="29" y="29"/>
                            </a:lnTo>
                            <a:lnTo>
                              <a:pt x="29" y="39"/>
                            </a:lnTo>
                            <a:lnTo>
                              <a:pt x="29" y="68"/>
                            </a:lnTo>
                            <a:lnTo>
                              <a:pt x="29" y="108"/>
                            </a:lnTo>
                            <a:lnTo>
                              <a:pt x="29" y="147"/>
                            </a:lnTo>
                            <a:lnTo>
                              <a:pt x="49" y="147"/>
                            </a:lnTo>
                            <a:lnTo>
                              <a:pt x="49" y="108"/>
                            </a:lnTo>
                            <a:lnTo>
                              <a:pt x="49" y="68"/>
                            </a:lnTo>
                            <a:lnTo>
                              <a:pt x="49" y="39"/>
                            </a:lnTo>
                            <a:lnTo>
                              <a:pt x="49" y="29"/>
                            </a:lnTo>
                            <a:lnTo>
                              <a:pt x="49" y="0"/>
                            </a:lnTo>
                            <a:lnTo>
                              <a:pt x="49" y="0"/>
                            </a:lnTo>
                            <a:lnTo>
                              <a:pt x="29" y="0"/>
                            </a:lnTo>
                            <a:close/>
                          </a:path>
                        </a:pathLst>
                      </a:custGeom>
                      <a:solidFill>
                        <a:srgbClr val="5B9BD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4" name="Freeform 3107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9213" y="2819"/>
                        <a:ext cx="204" cy="385"/>
                      </a:xfrm>
                      <a:custGeom>
                        <a:avLst/>
                        <a:gdLst>
                          <a:gd name="T0" fmla="*/ 0 w 39"/>
                          <a:gd name="T1" fmla="*/ 44 h 73"/>
                          <a:gd name="T2" fmla="*/ 29 w 39"/>
                          <a:gd name="T3" fmla="*/ 44 h 73"/>
                          <a:gd name="T4" fmla="*/ 39 w 39"/>
                          <a:gd name="T5" fmla="*/ 44 h 73"/>
                          <a:gd name="T6" fmla="*/ 39 w 39"/>
                          <a:gd name="T7" fmla="*/ 24 h 73"/>
                          <a:gd name="T8" fmla="*/ 29 w 39"/>
                          <a:gd name="T9" fmla="*/ 24 h 73"/>
                          <a:gd name="T10" fmla="*/ 0 w 39"/>
                          <a:gd name="T11" fmla="*/ 24 h 73"/>
                          <a:gd name="T12" fmla="*/ 0 w 39"/>
                          <a:gd name="T13" fmla="*/ 44 h 73"/>
                          <a:gd name="T14" fmla="*/ 0 w 39"/>
                          <a:gd name="T15" fmla="*/ 44 h 73"/>
                          <a:gd name="T16" fmla="*/ 0 w 39"/>
                          <a:gd name="T17" fmla="*/ 73 h 73"/>
                          <a:gd name="T18" fmla="*/ 29 w 39"/>
                          <a:gd name="T19" fmla="*/ 73 h 73"/>
                          <a:gd name="T20" fmla="*/ 39 w 39"/>
                          <a:gd name="T21" fmla="*/ 73 h 73"/>
                          <a:gd name="T22" fmla="*/ 39 w 39"/>
                          <a:gd name="T23" fmla="*/ 54 h 73"/>
                          <a:gd name="T24" fmla="*/ 29 w 39"/>
                          <a:gd name="T25" fmla="*/ 54 h 73"/>
                          <a:gd name="T26" fmla="*/ 0 w 39"/>
                          <a:gd name="T27" fmla="*/ 54 h 73"/>
                          <a:gd name="T28" fmla="*/ 0 w 39"/>
                          <a:gd name="T29" fmla="*/ 73 h 73"/>
                          <a:gd name="T30" fmla="*/ 0 w 39"/>
                          <a:gd name="T31" fmla="*/ 73 h 73"/>
                          <a:gd name="T32" fmla="*/ 0 w 39"/>
                          <a:gd name="T33" fmla="*/ 19 h 73"/>
                          <a:gd name="T34" fmla="*/ 29 w 39"/>
                          <a:gd name="T35" fmla="*/ 19 h 73"/>
                          <a:gd name="T36" fmla="*/ 39 w 39"/>
                          <a:gd name="T37" fmla="*/ 19 h 73"/>
                          <a:gd name="T38" fmla="*/ 39 w 39"/>
                          <a:gd name="T39" fmla="*/ 0 h 73"/>
                          <a:gd name="T40" fmla="*/ 29 w 39"/>
                          <a:gd name="T41" fmla="*/ 0 h 73"/>
                          <a:gd name="T42" fmla="*/ 0 w 39"/>
                          <a:gd name="T43" fmla="*/ 0 h 73"/>
                          <a:gd name="T44" fmla="*/ 0 w 39"/>
                          <a:gd name="T45" fmla="*/ 19 h 7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</a:cxnLst>
                        <a:rect l="0" t="0" r="r" b="b"/>
                        <a:pathLst>
                          <a:path w="39" h="73">
                            <a:moveTo>
                              <a:pt x="0" y="44"/>
                            </a:moveTo>
                            <a:lnTo>
                              <a:pt x="29" y="44"/>
                            </a:lnTo>
                            <a:lnTo>
                              <a:pt x="39" y="44"/>
                            </a:lnTo>
                            <a:lnTo>
                              <a:pt x="39" y="24"/>
                            </a:lnTo>
                            <a:lnTo>
                              <a:pt x="29" y="24"/>
                            </a:lnTo>
                            <a:lnTo>
                              <a:pt x="0" y="24"/>
                            </a:lnTo>
                            <a:lnTo>
                              <a:pt x="0" y="44"/>
                            </a:lnTo>
                            <a:lnTo>
                              <a:pt x="0" y="44"/>
                            </a:lnTo>
                            <a:close/>
                            <a:moveTo>
                              <a:pt x="0" y="73"/>
                            </a:moveTo>
                            <a:lnTo>
                              <a:pt x="29" y="73"/>
                            </a:lnTo>
                            <a:lnTo>
                              <a:pt x="39" y="73"/>
                            </a:lnTo>
                            <a:lnTo>
                              <a:pt x="39" y="54"/>
                            </a:lnTo>
                            <a:lnTo>
                              <a:pt x="29" y="54"/>
                            </a:lnTo>
                            <a:lnTo>
                              <a:pt x="0" y="54"/>
                            </a:lnTo>
                            <a:lnTo>
                              <a:pt x="0" y="73"/>
                            </a:lnTo>
                            <a:lnTo>
                              <a:pt x="0" y="73"/>
                            </a:lnTo>
                            <a:close/>
                            <a:moveTo>
                              <a:pt x="0" y="19"/>
                            </a:moveTo>
                            <a:lnTo>
                              <a:pt x="29" y="19"/>
                            </a:lnTo>
                            <a:lnTo>
                              <a:pt x="39" y="19"/>
                            </a:lnTo>
                            <a:lnTo>
                              <a:pt x="39" y="0"/>
                            </a:lnTo>
                            <a:lnTo>
                              <a:pt x="29" y="0"/>
                            </a:lnTo>
                            <a:lnTo>
                              <a:pt x="0" y="0"/>
                            </a:lnTo>
                            <a:lnTo>
                              <a:pt x="0" y="19"/>
                            </a:lnTo>
                            <a:close/>
                          </a:path>
                        </a:pathLst>
                      </a:custGeom>
                      <a:solidFill>
                        <a:srgbClr val="5B9BD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5" name="Freeform 3108"/>
                      <p:cNvSpPr/>
                      <p:nvPr/>
                    </p:nvSpPr>
                    <p:spPr bwMode="auto">
                      <a:xfrm>
                        <a:off x="8981" y="3310"/>
                        <a:ext cx="1184" cy="80"/>
                      </a:xfrm>
                      <a:custGeom>
                        <a:avLst/>
                        <a:gdLst>
                          <a:gd name="T0" fmla="*/ 0 w 46"/>
                          <a:gd name="T1" fmla="*/ 3 h 3"/>
                          <a:gd name="T2" fmla="*/ 0 w 46"/>
                          <a:gd name="T3" fmla="*/ 1 h 3"/>
                          <a:gd name="T4" fmla="*/ 1 w 46"/>
                          <a:gd name="T5" fmla="*/ 0 h 3"/>
                          <a:gd name="T6" fmla="*/ 46 w 46"/>
                          <a:gd name="T7" fmla="*/ 0 h 3"/>
                          <a:gd name="T8" fmla="*/ 46 w 46"/>
                          <a:gd name="T9" fmla="*/ 1 h 3"/>
                          <a:gd name="T10" fmla="*/ 46 w 46"/>
                          <a:gd name="T11" fmla="*/ 3 h 3"/>
                          <a:gd name="T12" fmla="*/ 46 w 46"/>
                          <a:gd name="T13" fmla="*/ 3 h 3"/>
                          <a:gd name="T14" fmla="*/ 1 w 46"/>
                          <a:gd name="T15" fmla="*/ 3 h 3"/>
                          <a:gd name="T16" fmla="*/ 0 w 46"/>
                          <a:gd name="T17" fmla="*/ 3 h 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46" h="3">
                            <a:moveTo>
                              <a:pt x="0" y="3"/>
                            </a:moveTo>
                            <a:cubicBezTo>
                              <a:pt x="0" y="1"/>
                              <a:pt x="0" y="1"/>
                              <a:pt x="0" y="1"/>
                            </a:cubicBezTo>
                            <a:cubicBezTo>
                              <a:pt x="0" y="1"/>
                              <a:pt x="1" y="0"/>
                              <a:pt x="1" y="0"/>
                            </a:cubicBezTo>
                            <a:cubicBezTo>
                              <a:pt x="46" y="0"/>
                              <a:pt x="46" y="0"/>
                              <a:pt x="46" y="0"/>
                            </a:cubicBezTo>
                            <a:cubicBezTo>
                              <a:pt x="46" y="0"/>
                              <a:pt x="46" y="1"/>
                              <a:pt x="46" y="1"/>
                            </a:cubicBezTo>
                            <a:cubicBezTo>
                              <a:pt x="46" y="3"/>
                              <a:pt x="46" y="3"/>
                              <a:pt x="46" y="3"/>
                            </a:cubicBezTo>
                            <a:cubicBezTo>
                              <a:pt x="46" y="3"/>
                              <a:pt x="46" y="3"/>
                              <a:pt x="46" y="3"/>
                            </a:cubicBezTo>
                            <a:cubicBezTo>
                              <a:pt x="1" y="3"/>
                              <a:pt x="1" y="3"/>
                              <a:pt x="1" y="3"/>
                            </a:cubicBezTo>
                            <a:cubicBezTo>
                              <a:pt x="1" y="3"/>
                              <a:pt x="0" y="3"/>
                              <a:pt x="0" y="3"/>
                            </a:cubicBezTo>
                            <a:close/>
                          </a:path>
                        </a:pathLst>
                      </a:custGeom>
                      <a:solidFill>
                        <a:srgbClr val="F5F5F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/>
                      <a:p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36" name="文本框 135"/>
                  <p:cNvSpPr txBox="1"/>
                  <p:nvPr/>
                </p:nvSpPr>
                <p:spPr>
                  <a:xfrm>
                    <a:off x="8697" y="1115"/>
                    <a:ext cx="1807" cy="34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pPr algn="dist"/>
                    <a:r>
                      <a:rPr lang="zh-CN" altLang="en-US" sz="1600">
                        <a:solidFill>
                          <a:schemeClr val="tx1"/>
                        </a:solidFill>
                        <a:latin typeface="微软雅黑" panose="020B0503020204020204" pitchFamily="2" charset="-122"/>
                        <a:ea typeface="微软雅黑" panose="020B0503020204020204" pitchFamily="2" charset="-122"/>
                      </a:rPr>
                      <a:t>集团总部</a:t>
                    </a:r>
                    <a:endParaRPr lang="zh-CN" altLang="en-US" sz="1600">
                      <a:solidFill>
                        <a:schemeClr val="tx1"/>
                      </a:solidFill>
                      <a:latin typeface="微软雅黑" panose="020B0503020204020204" pitchFamily="2" charset="-122"/>
                      <a:ea typeface="微软雅黑" panose="020B0503020204020204" pitchFamily="2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 rot="0">
                  <a:off x="9248" y="5047"/>
                  <a:ext cx="1818" cy="2207"/>
                  <a:chOff x="8691" y="6151"/>
                  <a:chExt cx="1818" cy="2207"/>
                </a:xfrm>
              </p:grpSpPr>
              <p:grpSp>
                <p:nvGrpSpPr>
                  <p:cNvPr id="116" name="组合 115"/>
                  <p:cNvGrpSpPr/>
                  <p:nvPr/>
                </p:nvGrpSpPr>
                <p:grpSpPr>
                  <a:xfrm>
                    <a:off x="8691" y="6151"/>
                    <a:ext cx="1818" cy="1818"/>
                    <a:chOff x="8691" y="4491"/>
                    <a:chExt cx="1818" cy="1818"/>
                  </a:xfrm>
                </p:grpSpPr>
                <p:sp>
                  <p:nvSpPr>
                    <p:cNvPr id="69" name="椭圆 68"/>
                    <p:cNvSpPr/>
                    <p:nvPr/>
                  </p:nvSpPr>
                  <p:spPr>
                    <a:xfrm>
                      <a:off x="8691" y="4491"/>
                      <a:ext cx="1818" cy="181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12700">
                      <a:noFill/>
                    </a:ln>
                  </p:spPr>
                  <p:txBody>
                    <a:bodyPr anchor="ctr"/>
                    <a:p>
                      <a:pPr lvl="0" algn="ctr"/>
                      <a:endParaRPr lang="zh-CN" altLang="en-US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70" name="Freeform 620"/>
                    <p:cNvSpPr>
                      <a:spLocks noChangeAspect="1" noEditPoints="1"/>
                    </p:cNvSpPr>
                    <p:nvPr/>
                  </p:nvSpPr>
                  <p:spPr bwMode="auto">
                    <a:xfrm>
                      <a:off x="9076" y="5032"/>
                      <a:ext cx="1048" cy="737"/>
                    </a:xfrm>
                    <a:custGeom>
                      <a:avLst/>
                      <a:gdLst>
                        <a:gd name="T0" fmla="*/ 112 w 224"/>
                        <a:gd name="T1" fmla="*/ 0 h 119"/>
                        <a:gd name="T2" fmla="*/ 0 w 224"/>
                        <a:gd name="T3" fmla="*/ 35 h 119"/>
                        <a:gd name="T4" fmla="*/ 0 w 224"/>
                        <a:gd name="T5" fmla="*/ 45 h 119"/>
                        <a:gd name="T6" fmla="*/ 26 w 224"/>
                        <a:gd name="T7" fmla="*/ 45 h 119"/>
                        <a:gd name="T8" fmla="*/ 26 w 224"/>
                        <a:gd name="T9" fmla="*/ 119 h 119"/>
                        <a:gd name="T10" fmla="*/ 89 w 224"/>
                        <a:gd name="T11" fmla="*/ 119 h 119"/>
                        <a:gd name="T12" fmla="*/ 89 w 224"/>
                        <a:gd name="T13" fmla="*/ 95 h 119"/>
                        <a:gd name="T14" fmla="*/ 112 w 224"/>
                        <a:gd name="T15" fmla="*/ 95 h 119"/>
                        <a:gd name="T16" fmla="*/ 136 w 224"/>
                        <a:gd name="T17" fmla="*/ 95 h 119"/>
                        <a:gd name="T18" fmla="*/ 136 w 224"/>
                        <a:gd name="T19" fmla="*/ 119 h 119"/>
                        <a:gd name="T20" fmla="*/ 199 w 224"/>
                        <a:gd name="T21" fmla="*/ 119 h 119"/>
                        <a:gd name="T22" fmla="*/ 199 w 224"/>
                        <a:gd name="T23" fmla="*/ 45 h 119"/>
                        <a:gd name="T24" fmla="*/ 224 w 224"/>
                        <a:gd name="T25" fmla="*/ 45 h 119"/>
                        <a:gd name="T26" fmla="*/ 224 w 224"/>
                        <a:gd name="T27" fmla="*/ 35 h 119"/>
                        <a:gd name="T28" fmla="*/ 112 w 224"/>
                        <a:gd name="T29" fmla="*/ 0 h 119"/>
                        <a:gd name="T30" fmla="*/ 81 w 224"/>
                        <a:gd name="T31" fmla="*/ 52 h 119"/>
                        <a:gd name="T32" fmla="*/ 58 w 224"/>
                        <a:gd name="T33" fmla="*/ 52 h 119"/>
                        <a:gd name="T34" fmla="*/ 58 w 224"/>
                        <a:gd name="T35" fmla="*/ 36 h 119"/>
                        <a:gd name="T36" fmla="*/ 81 w 224"/>
                        <a:gd name="T37" fmla="*/ 36 h 119"/>
                        <a:gd name="T38" fmla="*/ 81 w 224"/>
                        <a:gd name="T39" fmla="*/ 52 h 119"/>
                        <a:gd name="T40" fmla="*/ 111 w 224"/>
                        <a:gd name="T41" fmla="*/ 52 h 119"/>
                        <a:gd name="T42" fmla="*/ 86 w 224"/>
                        <a:gd name="T43" fmla="*/ 52 h 119"/>
                        <a:gd name="T44" fmla="*/ 86 w 224"/>
                        <a:gd name="T45" fmla="*/ 36 h 119"/>
                        <a:gd name="T46" fmla="*/ 111 w 224"/>
                        <a:gd name="T47" fmla="*/ 36 h 119"/>
                        <a:gd name="T48" fmla="*/ 111 w 224"/>
                        <a:gd name="T49" fmla="*/ 52 h 119"/>
                        <a:gd name="T50" fmla="*/ 140 w 224"/>
                        <a:gd name="T51" fmla="*/ 52 h 119"/>
                        <a:gd name="T52" fmla="*/ 116 w 224"/>
                        <a:gd name="T53" fmla="*/ 52 h 119"/>
                        <a:gd name="T54" fmla="*/ 116 w 224"/>
                        <a:gd name="T55" fmla="*/ 36 h 119"/>
                        <a:gd name="T56" fmla="*/ 140 w 224"/>
                        <a:gd name="T57" fmla="*/ 36 h 119"/>
                        <a:gd name="T58" fmla="*/ 140 w 224"/>
                        <a:gd name="T59" fmla="*/ 52 h 119"/>
                        <a:gd name="T60" fmla="*/ 169 w 224"/>
                        <a:gd name="T61" fmla="*/ 52 h 119"/>
                        <a:gd name="T62" fmla="*/ 146 w 224"/>
                        <a:gd name="T63" fmla="*/ 52 h 119"/>
                        <a:gd name="T64" fmla="*/ 146 w 224"/>
                        <a:gd name="T65" fmla="*/ 36 h 119"/>
                        <a:gd name="T66" fmla="*/ 169 w 224"/>
                        <a:gd name="T67" fmla="*/ 36 h 119"/>
                        <a:gd name="T68" fmla="*/ 169 w 224"/>
                        <a:gd name="T69" fmla="*/ 52 h 1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224" h="119">
                          <a:moveTo>
                            <a:pt x="112" y="0"/>
                          </a:moveTo>
                          <a:lnTo>
                            <a:pt x="0" y="35"/>
                          </a:lnTo>
                          <a:lnTo>
                            <a:pt x="0" y="45"/>
                          </a:lnTo>
                          <a:lnTo>
                            <a:pt x="26" y="45"/>
                          </a:lnTo>
                          <a:lnTo>
                            <a:pt x="26" y="119"/>
                          </a:lnTo>
                          <a:lnTo>
                            <a:pt x="89" y="119"/>
                          </a:lnTo>
                          <a:lnTo>
                            <a:pt x="89" y="95"/>
                          </a:lnTo>
                          <a:lnTo>
                            <a:pt x="112" y="95"/>
                          </a:lnTo>
                          <a:lnTo>
                            <a:pt x="136" y="95"/>
                          </a:lnTo>
                          <a:lnTo>
                            <a:pt x="136" y="119"/>
                          </a:lnTo>
                          <a:lnTo>
                            <a:pt x="199" y="119"/>
                          </a:lnTo>
                          <a:lnTo>
                            <a:pt x="199" y="45"/>
                          </a:lnTo>
                          <a:lnTo>
                            <a:pt x="224" y="45"/>
                          </a:lnTo>
                          <a:lnTo>
                            <a:pt x="224" y="35"/>
                          </a:lnTo>
                          <a:lnTo>
                            <a:pt x="112" y="0"/>
                          </a:lnTo>
                          <a:close/>
                          <a:moveTo>
                            <a:pt x="81" y="52"/>
                          </a:moveTo>
                          <a:lnTo>
                            <a:pt x="58" y="52"/>
                          </a:lnTo>
                          <a:lnTo>
                            <a:pt x="58" y="36"/>
                          </a:lnTo>
                          <a:lnTo>
                            <a:pt x="81" y="36"/>
                          </a:lnTo>
                          <a:lnTo>
                            <a:pt x="81" y="52"/>
                          </a:lnTo>
                          <a:close/>
                          <a:moveTo>
                            <a:pt x="111" y="52"/>
                          </a:moveTo>
                          <a:lnTo>
                            <a:pt x="86" y="52"/>
                          </a:lnTo>
                          <a:lnTo>
                            <a:pt x="86" y="36"/>
                          </a:lnTo>
                          <a:lnTo>
                            <a:pt x="111" y="36"/>
                          </a:lnTo>
                          <a:lnTo>
                            <a:pt x="111" y="52"/>
                          </a:lnTo>
                          <a:close/>
                          <a:moveTo>
                            <a:pt x="140" y="52"/>
                          </a:moveTo>
                          <a:lnTo>
                            <a:pt x="116" y="52"/>
                          </a:lnTo>
                          <a:lnTo>
                            <a:pt x="116" y="36"/>
                          </a:lnTo>
                          <a:lnTo>
                            <a:pt x="140" y="36"/>
                          </a:lnTo>
                          <a:lnTo>
                            <a:pt x="140" y="52"/>
                          </a:lnTo>
                          <a:close/>
                          <a:moveTo>
                            <a:pt x="169" y="52"/>
                          </a:moveTo>
                          <a:lnTo>
                            <a:pt x="146" y="52"/>
                          </a:lnTo>
                          <a:lnTo>
                            <a:pt x="146" y="36"/>
                          </a:lnTo>
                          <a:lnTo>
                            <a:pt x="169" y="36"/>
                          </a:lnTo>
                          <a:lnTo>
                            <a:pt x="169" y="5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p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35" name="文本框 134"/>
                  <p:cNvSpPr txBox="1"/>
                  <p:nvPr/>
                </p:nvSpPr>
                <p:spPr>
                  <a:xfrm>
                    <a:off x="8728" y="8012"/>
                    <a:ext cx="1745" cy="34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pPr algn="dist"/>
                    <a:r>
                      <a:rPr lang="zh-CN" altLang="en-US" sz="1600">
                        <a:solidFill>
                          <a:schemeClr val="tx1"/>
                        </a:solidFill>
                        <a:latin typeface="微软雅黑" panose="020B0503020204020204" pitchFamily="2" charset="-122"/>
                        <a:ea typeface="微软雅黑" panose="020B0503020204020204" pitchFamily="2" charset="-122"/>
                      </a:rPr>
                      <a:t>配送中心</a:t>
                    </a:r>
                    <a:endParaRPr lang="zh-CN" altLang="en-US" sz="1600">
                      <a:solidFill>
                        <a:schemeClr val="tx1"/>
                      </a:solidFill>
                      <a:latin typeface="微软雅黑" panose="020B0503020204020204" pitchFamily="2" charset="-122"/>
                      <a:ea typeface="微软雅黑" panose="020B0503020204020204" pitchFamily="2" charset="-122"/>
                    </a:endParaRPr>
                  </a:p>
                </p:txBody>
              </p:sp>
            </p:grpSp>
          </p:grpSp>
        </p:grpSp>
        <p:grpSp>
          <p:nvGrpSpPr>
            <p:cNvPr id="151" name="组合 150"/>
            <p:cNvGrpSpPr/>
            <p:nvPr/>
          </p:nvGrpSpPr>
          <p:grpSpPr>
            <a:xfrm rot="0">
              <a:off x="14294" y="4478"/>
              <a:ext cx="3663" cy="1818"/>
              <a:chOff x="13778" y="6167"/>
              <a:chExt cx="3663" cy="1818"/>
            </a:xfrm>
          </p:grpSpPr>
          <p:grpSp>
            <p:nvGrpSpPr>
              <p:cNvPr id="142" name="组合 141"/>
              <p:cNvGrpSpPr/>
              <p:nvPr/>
            </p:nvGrpSpPr>
            <p:grpSpPr>
              <a:xfrm rot="0">
                <a:off x="13778" y="6167"/>
                <a:ext cx="3663" cy="1818"/>
                <a:chOff x="13778" y="6289"/>
                <a:chExt cx="3663" cy="1818"/>
              </a:xfrm>
              <a:solidFill>
                <a:schemeClr val="tx2"/>
              </a:solidFill>
            </p:grpSpPr>
            <p:sp>
              <p:nvSpPr>
                <p:cNvPr id="115" name="椭圆 114"/>
                <p:cNvSpPr/>
                <p:nvPr/>
              </p:nvSpPr>
              <p:spPr>
                <a:xfrm>
                  <a:off x="13778" y="6289"/>
                  <a:ext cx="1818" cy="1818"/>
                </a:xfrm>
                <a:prstGeom prst="ellipse">
                  <a:avLst/>
                </a:prstGeom>
                <a:grpFill/>
                <a:ln w="12700">
                  <a:noFill/>
                </a:ln>
              </p:spPr>
              <p:txBody>
                <a:bodyPr anchor="ctr"/>
                <a:p>
                  <a:pPr lvl="0" algn="ctr"/>
                  <a:endParaRPr lang="zh-CN" altLang="en-US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9" name="文本框 138"/>
                <p:cNvSpPr txBox="1"/>
                <p:nvPr/>
              </p:nvSpPr>
              <p:spPr>
                <a:xfrm>
                  <a:off x="15769" y="7016"/>
                  <a:ext cx="1672" cy="34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dist"/>
                  <a:r>
                    <a:rPr lang="zh-CN" altLang="en-US" sz="1600">
                      <a:solidFill>
                        <a:schemeClr val="tx1"/>
                      </a:solidFill>
                      <a:latin typeface="微软雅黑" panose="020B0503020204020204" pitchFamily="2" charset="-122"/>
                      <a:ea typeface="微软雅黑" panose="020B0503020204020204" pitchFamily="2" charset="-122"/>
                    </a:rPr>
                    <a:t>供应商</a:t>
                  </a:r>
                  <a:endParaRPr lang="zh-CN" altLang="en-US" sz="1600">
                    <a:solidFill>
                      <a:schemeClr val="tx1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endParaRPr>
                </a:p>
              </p:txBody>
            </p:sp>
          </p:grpSp>
          <p:grpSp>
            <p:nvGrpSpPr>
              <p:cNvPr id="150" name="组合 149"/>
              <p:cNvGrpSpPr/>
              <p:nvPr/>
            </p:nvGrpSpPr>
            <p:grpSpPr>
              <a:xfrm>
                <a:off x="14268" y="6584"/>
                <a:ext cx="838" cy="867"/>
                <a:chOff x="15478" y="3145"/>
                <a:chExt cx="838" cy="867"/>
              </a:xfrm>
            </p:grpSpPr>
            <p:sp>
              <p:nvSpPr>
                <p:cNvPr id="148" name="Freeform 30"/>
                <p:cNvSpPr>
                  <a:spLocks noEditPoints="1"/>
                </p:cNvSpPr>
                <p:nvPr/>
              </p:nvSpPr>
              <p:spPr bwMode="auto">
                <a:xfrm>
                  <a:off x="15603" y="3498"/>
                  <a:ext cx="588" cy="515"/>
                </a:xfrm>
                <a:custGeom>
                  <a:avLst/>
                  <a:gdLst>
                    <a:gd name="T0" fmla="*/ 0 w 137"/>
                    <a:gd name="T1" fmla="*/ 116 h 120"/>
                    <a:gd name="T2" fmla="*/ 4 w 137"/>
                    <a:gd name="T3" fmla="*/ 120 h 120"/>
                    <a:gd name="T4" fmla="*/ 47 w 137"/>
                    <a:gd name="T5" fmla="*/ 120 h 120"/>
                    <a:gd name="T6" fmla="*/ 47 w 137"/>
                    <a:gd name="T7" fmla="*/ 63 h 120"/>
                    <a:gd name="T8" fmla="*/ 51 w 137"/>
                    <a:gd name="T9" fmla="*/ 59 h 120"/>
                    <a:gd name="T10" fmla="*/ 86 w 137"/>
                    <a:gd name="T11" fmla="*/ 59 h 120"/>
                    <a:gd name="T12" fmla="*/ 90 w 137"/>
                    <a:gd name="T13" fmla="*/ 63 h 120"/>
                    <a:gd name="T14" fmla="*/ 90 w 137"/>
                    <a:gd name="T15" fmla="*/ 120 h 120"/>
                    <a:gd name="T16" fmla="*/ 133 w 137"/>
                    <a:gd name="T17" fmla="*/ 120 h 120"/>
                    <a:gd name="T18" fmla="*/ 137 w 137"/>
                    <a:gd name="T19" fmla="*/ 116 h 120"/>
                    <a:gd name="T20" fmla="*/ 137 w 137"/>
                    <a:gd name="T21" fmla="*/ 0 h 120"/>
                    <a:gd name="T22" fmla="*/ 0 w 137"/>
                    <a:gd name="T23" fmla="*/ 0 h 120"/>
                    <a:gd name="T24" fmla="*/ 0 w 137"/>
                    <a:gd name="T25" fmla="*/ 116 h 120"/>
                    <a:gd name="T26" fmla="*/ 110 w 137"/>
                    <a:gd name="T27" fmla="*/ 16 h 120"/>
                    <a:gd name="T28" fmla="*/ 114 w 137"/>
                    <a:gd name="T29" fmla="*/ 12 h 120"/>
                    <a:gd name="T30" fmla="*/ 118 w 137"/>
                    <a:gd name="T31" fmla="*/ 16 h 120"/>
                    <a:gd name="T32" fmla="*/ 118 w 137"/>
                    <a:gd name="T33" fmla="*/ 44 h 120"/>
                    <a:gd name="T34" fmla="*/ 114 w 137"/>
                    <a:gd name="T35" fmla="*/ 48 h 120"/>
                    <a:gd name="T36" fmla="*/ 110 w 137"/>
                    <a:gd name="T37" fmla="*/ 44 h 120"/>
                    <a:gd name="T38" fmla="*/ 110 w 137"/>
                    <a:gd name="T39" fmla="*/ 16 h 120"/>
                    <a:gd name="T40" fmla="*/ 110 w 137"/>
                    <a:gd name="T41" fmla="*/ 65 h 120"/>
                    <a:gd name="T42" fmla="*/ 114 w 137"/>
                    <a:gd name="T43" fmla="*/ 61 h 120"/>
                    <a:gd name="T44" fmla="*/ 118 w 137"/>
                    <a:gd name="T45" fmla="*/ 65 h 120"/>
                    <a:gd name="T46" fmla="*/ 118 w 137"/>
                    <a:gd name="T47" fmla="*/ 94 h 120"/>
                    <a:gd name="T48" fmla="*/ 114 w 137"/>
                    <a:gd name="T49" fmla="*/ 98 h 120"/>
                    <a:gd name="T50" fmla="*/ 110 w 137"/>
                    <a:gd name="T51" fmla="*/ 94 h 120"/>
                    <a:gd name="T52" fmla="*/ 110 w 137"/>
                    <a:gd name="T53" fmla="*/ 65 h 120"/>
                    <a:gd name="T54" fmla="*/ 80 w 137"/>
                    <a:gd name="T55" fmla="*/ 16 h 120"/>
                    <a:gd name="T56" fmla="*/ 84 w 137"/>
                    <a:gd name="T57" fmla="*/ 12 h 120"/>
                    <a:gd name="T58" fmla="*/ 88 w 137"/>
                    <a:gd name="T59" fmla="*/ 16 h 120"/>
                    <a:gd name="T60" fmla="*/ 88 w 137"/>
                    <a:gd name="T61" fmla="*/ 44 h 120"/>
                    <a:gd name="T62" fmla="*/ 84 w 137"/>
                    <a:gd name="T63" fmla="*/ 48 h 120"/>
                    <a:gd name="T64" fmla="*/ 80 w 137"/>
                    <a:gd name="T65" fmla="*/ 44 h 120"/>
                    <a:gd name="T66" fmla="*/ 80 w 137"/>
                    <a:gd name="T67" fmla="*/ 16 h 120"/>
                    <a:gd name="T68" fmla="*/ 49 w 137"/>
                    <a:gd name="T69" fmla="*/ 16 h 120"/>
                    <a:gd name="T70" fmla="*/ 53 w 137"/>
                    <a:gd name="T71" fmla="*/ 12 h 120"/>
                    <a:gd name="T72" fmla="*/ 57 w 137"/>
                    <a:gd name="T73" fmla="*/ 16 h 120"/>
                    <a:gd name="T74" fmla="*/ 57 w 137"/>
                    <a:gd name="T75" fmla="*/ 44 h 120"/>
                    <a:gd name="T76" fmla="*/ 53 w 137"/>
                    <a:gd name="T77" fmla="*/ 48 h 120"/>
                    <a:gd name="T78" fmla="*/ 49 w 137"/>
                    <a:gd name="T79" fmla="*/ 44 h 120"/>
                    <a:gd name="T80" fmla="*/ 49 w 137"/>
                    <a:gd name="T81" fmla="*/ 16 h 120"/>
                    <a:gd name="T82" fmla="*/ 19 w 137"/>
                    <a:gd name="T83" fmla="*/ 16 h 120"/>
                    <a:gd name="T84" fmla="*/ 23 w 137"/>
                    <a:gd name="T85" fmla="*/ 12 h 120"/>
                    <a:gd name="T86" fmla="*/ 27 w 137"/>
                    <a:gd name="T87" fmla="*/ 16 h 120"/>
                    <a:gd name="T88" fmla="*/ 27 w 137"/>
                    <a:gd name="T89" fmla="*/ 44 h 120"/>
                    <a:gd name="T90" fmla="*/ 23 w 137"/>
                    <a:gd name="T91" fmla="*/ 48 h 120"/>
                    <a:gd name="T92" fmla="*/ 19 w 137"/>
                    <a:gd name="T93" fmla="*/ 44 h 120"/>
                    <a:gd name="T94" fmla="*/ 19 w 137"/>
                    <a:gd name="T95" fmla="*/ 16 h 120"/>
                    <a:gd name="T96" fmla="*/ 19 w 137"/>
                    <a:gd name="T97" fmla="*/ 65 h 120"/>
                    <a:gd name="T98" fmla="*/ 23 w 137"/>
                    <a:gd name="T99" fmla="*/ 61 h 120"/>
                    <a:gd name="T100" fmla="*/ 27 w 137"/>
                    <a:gd name="T101" fmla="*/ 65 h 120"/>
                    <a:gd name="T102" fmla="*/ 27 w 137"/>
                    <a:gd name="T103" fmla="*/ 94 h 120"/>
                    <a:gd name="T104" fmla="*/ 23 w 137"/>
                    <a:gd name="T105" fmla="*/ 98 h 120"/>
                    <a:gd name="T106" fmla="*/ 19 w 137"/>
                    <a:gd name="T107" fmla="*/ 94 h 120"/>
                    <a:gd name="T108" fmla="*/ 19 w 137"/>
                    <a:gd name="T109" fmla="*/ 6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7" h="120">
                      <a:moveTo>
                        <a:pt x="0" y="116"/>
                      </a:moveTo>
                      <a:cubicBezTo>
                        <a:pt x="0" y="118"/>
                        <a:pt x="1" y="120"/>
                        <a:pt x="4" y="120"/>
                      </a:cubicBezTo>
                      <a:cubicBezTo>
                        <a:pt x="47" y="120"/>
                        <a:pt x="47" y="120"/>
                        <a:pt x="47" y="120"/>
                      </a:cubicBezTo>
                      <a:cubicBezTo>
                        <a:pt x="47" y="63"/>
                        <a:pt x="47" y="63"/>
                        <a:pt x="47" y="63"/>
                      </a:cubicBezTo>
                      <a:cubicBezTo>
                        <a:pt x="47" y="61"/>
                        <a:pt x="49" y="59"/>
                        <a:pt x="51" y="59"/>
                      </a:cubicBezTo>
                      <a:cubicBezTo>
                        <a:pt x="86" y="59"/>
                        <a:pt x="86" y="59"/>
                        <a:pt x="86" y="59"/>
                      </a:cubicBezTo>
                      <a:cubicBezTo>
                        <a:pt x="88" y="59"/>
                        <a:pt x="90" y="61"/>
                        <a:pt x="90" y="63"/>
                      </a:cubicBezTo>
                      <a:cubicBezTo>
                        <a:pt x="90" y="120"/>
                        <a:pt x="90" y="120"/>
                        <a:pt x="90" y="120"/>
                      </a:cubicBezTo>
                      <a:cubicBezTo>
                        <a:pt x="133" y="120"/>
                        <a:pt x="133" y="120"/>
                        <a:pt x="133" y="120"/>
                      </a:cubicBezTo>
                      <a:cubicBezTo>
                        <a:pt x="136" y="120"/>
                        <a:pt x="137" y="118"/>
                        <a:pt x="137" y="116"/>
                      </a:cubicBezTo>
                      <a:cubicBezTo>
                        <a:pt x="137" y="0"/>
                        <a:pt x="137" y="0"/>
                        <a:pt x="13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16"/>
                      </a:lnTo>
                      <a:close/>
                      <a:moveTo>
                        <a:pt x="110" y="16"/>
                      </a:moveTo>
                      <a:cubicBezTo>
                        <a:pt x="110" y="13"/>
                        <a:pt x="112" y="12"/>
                        <a:pt x="114" y="12"/>
                      </a:cubicBezTo>
                      <a:cubicBezTo>
                        <a:pt x="116" y="12"/>
                        <a:pt x="118" y="13"/>
                        <a:pt x="118" y="16"/>
                      </a:cubicBezTo>
                      <a:cubicBezTo>
                        <a:pt x="118" y="44"/>
                        <a:pt x="118" y="44"/>
                        <a:pt x="118" y="44"/>
                      </a:cubicBezTo>
                      <a:cubicBezTo>
                        <a:pt x="118" y="46"/>
                        <a:pt x="116" y="48"/>
                        <a:pt x="114" y="48"/>
                      </a:cubicBezTo>
                      <a:cubicBezTo>
                        <a:pt x="112" y="48"/>
                        <a:pt x="110" y="46"/>
                        <a:pt x="110" y="44"/>
                      </a:cubicBezTo>
                      <a:lnTo>
                        <a:pt x="110" y="16"/>
                      </a:lnTo>
                      <a:close/>
                      <a:moveTo>
                        <a:pt x="110" y="65"/>
                      </a:moveTo>
                      <a:cubicBezTo>
                        <a:pt x="110" y="63"/>
                        <a:pt x="112" y="61"/>
                        <a:pt x="114" y="61"/>
                      </a:cubicBezTo>
                      <a:cubicBezTo>
                        <a:pt x="116" y="61"/>
                        <a:pt x="118" y="63"/>
                        <a:pt x="118" y="65"/>
                      </a:cubicBezTo>
                      <a:cubicBezTo>
                        <a:pt x="118" y="94"/>
                        <a:pt x="118" y="94"/>
                        <a:pt x="118" y="94"/>
                      </a:cubicBezTo>
                      <a:cubicBezTo>
                        <a:pt x="118" y="96"/>
                        <a:pt x="116" y="98"/>
                        <a:pt x="114" y="98"/>
                      </a:cubicBezTo>
                      <a:cubicBezTo>
                        <a:pt x="112" y="98"/>
                        <a:pt x="110" y="96"/>
                        <a:pt x="110" y="94"/>
                      </a:cubicBezTo>
                      <a:lnTo>
                        <a:pt x="110" y="65"/>
                      </a:lnTo>
                      <a:close/>
                      <a:moveTo>
                        <a:pt x="80" y="16"/>
                      </a:moveTo>
                      <a:cubicBezTo>
                        <a:pt x="80" y="13"/>
                        <a:pt x="81" y="12"/>
                        <a:pt x="84" y="12"/>
                      </a:cubicBezTo>
                      <a:cubicBezTo>
                        <a:pt x="86" y="12"/>
                        <a:pt x="88" y="13"/>
                        <a:pt x="88" y="16"/>
                      </a:cubicBezTo>
                      <a:cubicBezTo>
                        <a:pt x="88" y="44"/>
                        <a:pt x="88" y="44"/>
                        <a:pt x="88" y="44"/>
                      </a:cubicBezTo>
                      <a:cubicBezTo>
                        <a:pt x="88" y="46"/>
                        <a:pt x="86" y="48"/>
                        <a:pt x="84" y="48"/>
                      </a:cubicBezTo>
                      <a:cubicBezTo>
                        <a:pt x="81" y="48"/>
                        <a:pt x="80" y="46"/>
                        <a:pt x="80" y="44"/>
                      </a:cubicBezTo>
                      <a:lnTo>
                        <a:pt x="80" y="16"/>
                      </a:lnTo>
                      <a:close/>
                      <a:moveTo>
                        <a:pt x="49" y="16"/>
                      </a:moveTo>
                      <a:cubicBezTo>
                        <a:pt x="49" y="13"/>
                        <a:pt x="51" y="12"/>
                        <a:pt x="53" y="12"/>
                      </a:cubicBezTo>
                      <a:cubicBezTo>
                        <a:pt x="56" y="12"/>
                        <a:pt x="57" y="13"/>
                        <a:pt x="57" y="16"/>
                      </a:cubicBezTo>
                      <a:cubicBezTo>
                        <a:pt x="57" y="44"/>
                        <a:pt x="57" y="44"/>
                        <a:pt x="57" y="44"/>
                      </a:cubicBezTo>
                      <a:cubicBezTo>
                        <a:pt x="57" y="46"/>
                        <a:pt x="56" y="48"/>
                        <a:pt x="53" y="48"/>
                      </a:cubicBezTo>
                      <a:cubicBezTo>
                        <a:pt x="51" y="48"/>
                        <a:pt x="49" y="46"/>
                        <a:pt x="49" y="44"/>
                      </a:cubicBezTo>
                      <a:lnTo>
                        <a:pt x="49" y="16"/>
                      </a:lnTo>
                      <a:close/>
                      <a:moveTo>
                        <a:pt x="19" y="16"/>
                      </a:moveTo>
                      <a:cubicBezTo>
                        <a:pt x="19" y="13"/>
                        <a:pt x="21" y="12"/>
                        <a:pt x="23" y="12"/>
                      </a:cubicBezTo>
                      <a:cubicBezTo>
                        <a:pt x="25" y="12"/>
                        <a:pt x="27" y="13"/>
                        <a:pt x="27" y="16"/>
                      </a:cubicBezTo>
                      <a:cubicBezTo>
                        <a:pt x="27" y="44"/>
                        <a:pt x="27" y="44"/>
                        <a:pt x="27" y="44"/>
                      </a:cubicBezTo>
                      <a:cubicBezTo>
                        <a:pt x="27" y="46"/>
                        <a:pt x="25" y="48"/>
                        <a:pt x="23" y="48"/>
                      </a:cubicBezTo>
                      <a:cubicBezTo>
                        <a:pt x="21" y="48"/>
                        <a:pt x="19" y="46"/>
                        <a:pt x="19" y="44"/>
                      </a:cubicBezTo>
                      <a:lnTo>
                        <a:pt x="19" y="16"/>
                      </a:lnTo>
                      <a:close/>
                      <a:moveTo>
                        <a:pt x="19" y="65"/>
                      </a:moveTo>
                      <a:cubicBezTo>
                        <a:pt x="19" y="63"/>
                        <a:pt x="21" y="61"/>
                        <a:pt x="23" y="61"/>
                      </a:cubicBezTo>
                      <a:cubicBezTo>
                        <a:pt x="25" y="61"/>
                        <a:pt x="27" y="63"/>
                        <a:pt x="27" y="65"/>
                      </a:cubicBezTo>
                      <a:cubicBezTo>
                        <a:pt x="27" y="94"/>
                        <a:pt x="27" y="94"/>
                        <a:pt x="27" y="94"/>
                      </a:cubicBezTo>
                      <a:cubicBezTo>
                        <a:pt x="27" y="96"/>
                        <a:pt x="25" y="98"/>
                        <a:pt x="23" y="98"/>
                      </a:cubicBezTo>
                      <a:cubicBezTo>
                        <a:pt x="21" y="98"/>
                        <a:pt x="19" y="96"/>
                        <a:pt x="19" y="94"/>
                      </a:cubicBezTo>
                      <a:lnTo>
                        <a:pt x="19" y="6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9" name="Freeform 31"/>
                <p:cNvSpPr/>
                <p:nvPr/>
              </p:nvSpPr>
              <p:spPr bwMode="auto">
                <a:xfrm>
                  <a:off x="15478" y="3145"/>
                  <a:ext cx="838" cy="318"/>
                </a:xfrm>
                <a:custGeom>
                  <a:avLst/>
                  <a:gdLst>
                    <a:gd name="T0" fmla="*/ 193 w 195"/>
                    <a:gd name="T1" fmla="*/ 67 h 74"/>
                    <a:gd name="T2" fmla="*/ 100 w 195"/>
                    <a:gd name="T3" fmla="*/ 1 h 74"/>
                    <a:gd name="T4" fmla="*/ 95 w 195"/>
                    <a:gd name="T5" fmla="*/ 1 h 74"/>
                    <a:gd name="T6" fmla="*/ 2 w 195"/>
                    <a:gd name="T7" fmla="*/ 67 h 74"/>
                    <a:gd name="T8" fmla="*/ 1 w 195"/>
                    <a:gd name="T9" fmla="*/ 71 h 74"/>
                    <a:gd name="T10" fmla="*/ 5 w 195"/>
                    <a:gd name="T11" fmla="*/ 74 h 74"/>
                    <a:gd name="T12" fmla="*/ 29 w 195"/>
                    <a:gd name="T13" fmla="*/ 74 h 74"/>
                    <a:gd name="T14" fmla="*/ 166 w 195"/>
                    <a:gd name="T15" fmla="*/ 74 h 74"/>
                    <a:gd name="T16" fmla="*/ 191 w 195"/>
                    <a:gd name="T17" fmla="*/ 74 h 74"/>
                    <a:gd name="T18" fmla="*/ 194 w 195"/>
                    <a:gd name="T19" fmla="*/ 71 h 74"/>
                    <a:gd name="T20" fmla="*/ 193 w 195"/>
                    <a:gd name="T21" fmla="*/ 67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5" h="74">
                      <a:moveTo>
                        <a:pt x="193" y="67"/>
                      </a:moveTo>
                      <a:cubicBezTo>
                        <a:pt x="100" y="1"/>
                        <a:pt x="100" y="1"/>
                        <a:pt x="100" y="1"/>
                      </a:cubicBezTo>
                      <a:cubicBezTo>
                        <a:pt x="98" y="0"/>
                        <a:pt x="97" y="0"/>
                        <a:pt x="95" y="1"/>
                      </a:cubicBezTo>
                      <a:cubicBezTo>
                        <a:pt x="2" y="67"/>
                        <a:pt x="2" y="67"/>
                        <a:pt x="2" y="67"/>
                      </a:cubicBezTo>
                      <a:cubicBezTo>
                        <a:pt x="1" y="68"/>
                        <a:pt x="0" y="69"/>
                        <a:pt x="1" y="71"/>
                      </a:cubicBezTo>
                      <a:cubicBezTo>
                        <a:pt x="1" y="73"/>
                        <a:pt x="3" y="74"/>
                        <a:pt x="5" y="74"/>
                      </a:cubicBezTo>
                      <a:cubicBezTo>
                        <a:pt x="29" y="74"/>
                        <a:pt x="29" y="74"/>
                        <a:pt x="29" y="74"/>
                      </a:cubicBezTo>
                      <a:cubicBezTo>
                        <a:pt x="166" y="74"/>
                        <a:pt x="166" y="74"/>
                        <a:pt x="166" y="74"/>
                      </a:cubicBezTo>
                      <a:cubicBezTo>
                        <a:pt x="191" y="74"/>
                        <a:pt x="191" y="74"/>
                        <a:pt x="191" y="74"/>
                      </a:cubicBezTo>
                      <a:cubicBezTo>
                        <a:pt x="192" y="74"/>
                        <a:pt x="194" y="73"/>
                        <a:pt x="194" y="71"/>
                      </a:cubicBezTo>
                      <a:cubicBezTo>
                        <a:pt x="195" y="69"/>
                        <a:pt x="194" y="68"/>
                        <a:pt x="193" y="67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0" name="组合 129"/>
            <p:cNvGrpSpPr/>
            <p:nvPr/>
          </p:nvGrpSpPr>
          <p:grpSpPr>
            <a:xfrm rot="0">
              <a:off x="6441" y="4362"/>
              <a:ext cx="2042" cy="994"/>
              <a:chOff x="5697" y="3252"/>
              <a:chExt cx="2042" cy="994"/>
            </a:xfrm>
          </p:grpSpPr>
          <p:sp>
            <p:nvSpPr>
              <p:cNvPr id="131" name="虚尾箭头 130"/>
              <p:cNvSpPr/>
              <p:nvPr/>
            </p:nvSpPr>
            <p:spPr>
              <a:xfrm>
                <a:off x="5697" y="3252"/>
                <a:ext cx="2042" cy="994"/>
              </a:xfrm>
              <a:prstGeom prst="stripedRightArrow">
                <a:avLst/>
              </a:prstGeom>
              <a:solidFill>
                <a:srgbClr val="5B9BD5"/>
              </a:solidFill>
              <a:ln w="12700">
                <a:noFill/>
              </a:ln>
            </p:spPr>
            <p:txBody>
              <a:bodyPr anchor="ctr"/>
              <a:p>
                <a:pPr lvl="0" algn="ctr"/>
                <a:endPara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32" name="文本框 131"/>
              <p:cNvSpPr txBox="1"/>
              <p:nvPr/>
            </p:nvSpPr>
            <p:spPr>
              <a:xfrm>
                <a:off x="5785" y="3498"/>
                <a:ext cx="1646" cy="3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dist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要货下单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cxnSp>
          <p:nvCxnSpPr>
            <p:cNvPr id="169" name="直接箭头连接符 168"/>
            <p:cNvCxnSpPr/>
            <p:nvPr/>
          </p:nvCxnSpPr>
          <p:spPr>
            <a:xfrm flipH="1">
              <a:off x="5690" y="5345"/>
              <a:ext cx="3409" cy="0"/>
            </a:xfrm>
            <a:prstGeom prst="straightConnector1">
              <a:avLst/>
            </a:prstGeom>
            <a:ln w="25400" cmpd="sng">
              <a:solidFill>
                <a:srgbClr val="5B9BD5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组合 169"/>
            <p:cNvGrpSpPr/>
            <p:nvPr/>
          </p:nvGrpSpPr>
          <p:grpSpPr>
            <a:xfrm rot="10800000">
              <a:off x="6441" y="5389"/>
              <a:ext cx="2042" cy="1199"/>
              <a:chOff x="5697" y="3047"/>
              <a:chExt cx="2042" cy="1199"/>
            </a:xfrm>
            <a:solidFill>
              <a:srgbClr val="41719C"/>
            </a:solidFill>
          </p:grpSpPr>
          <p:sp>
            <p:nvSpPr>
              <p:cNvPr id="171" name="虚尾箭头 170"/>
              <p:cNvSpPr/>
              <p:nvPr/>
            </p:nvSpPr>
            <p:spPr>
              <a:xfrm>
                <a:off x="5697" y="3047"/>
                <a:ext cx="2042" cy="1199"/>
              </a:xfrm>
              <a:prstGeom prst="stripedRightArrow">
                <a:avLst/>
              </a:prstGeom>
              <a:solidFill>
                <a:srgbClr val="ED7D31"/>
              </a:solidFill>
              <a:ln w="12700">
                <a:noFill/>
              </a:ln>
            </p:spPr>
            <p:txBody>
              <a:bodyPr anchor="ctr"/>
              <a:p>
                <a:pPr lvl="0" algn="ctr"/>
                <a:endPara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72" name="文本框 171"/>
              <p:cNvSpPr txBox="1"/>
              <p:nvPr/>
            </p:nvSpPr>
            <p:spPr>
              <a:xfrm rot="10800000">
                <a:off x="6005" y="3462"/>
                <a:ext cx="1172" cy="3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dist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仓配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grpSp>
          <p:nvGrpSpPr>
            <p:cNvPr id="153" name="组合 152"/>
            <p:cNvGrpSpPr/>
            <p:nvPr/>
          </p:nvGrpSpPr>
          <p:grpSpPr>
            <a:xfrm rot="0">
              <a:off x="11884" y="4351"/>
              <a:ext cx="2042" cy="994"/>
              <a:chOff x="5937" y="3252"/>
              <a:chExt cx="2042" cy="994"/>
            </a:xfrm>
          </p:grpSpPr>
          <p:sp>
            <p:nvSpPr>
              <p:cNvPr id="154" name="虚尾箭头 153"/>
              <p:cNvSpPr/>
              <p:nvPr/>
            </p:nvSpPr>
            <p:spPr>
              <a:xfrm>
                <a:off x="5937" y="3252"/>
                <a:ext cx="2042" cy="994"/>
              </a:xfrm>
              <a:prstGeom prst="stripedRightArrow">
                <a:avLst/>
              </a:prstGeom>
              <a:solidFill>
                <a:srgbClr val="009FEC"/>
              </a:solidFill>
              <a:ln w="12700">
                <a:noFill/>
              </a:ln>
            </p:spPr>
            <p:txBody>
              <a:bodyPr anchor="ctr"/>
              <a:p>
                <a:pPr lvl="0" algn="ctr"/>
                <a:endPara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55" name="文本框 154"/>
              <p:cNvSpPr txBox="1"/>
              <p:nvPr/>
            </p:nvSpPr>
            <p:spPr>
              <a:xfrm>
                <a:off x="6221" y="3498"/>
                <a:ext cx="1172" cy="3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dist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采购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grpSp>
          <p:nvGrpSpPr>
            <p:cNvPr id="173" name="组合 172"/>
            <p:cNvGrpSpPr/>
            <p:nvPr/>
          </p:nvGrpSpPr>
          <p:grpSpPr>
            <a:xfrm rot="10800000">
              <a:off x="11763" y="5389"/>
              <a:ext cx="2042" cy="994"/>
              <a:chOff x="5577" y="3216"/>
              <a:chExt cx="2042" cy="994"/>
            </a:xfrm>
            <a:solidFill>
              <a:srgbClr val="41719C"/>
            </a:solidFill>
          </p:grpSpPr>
          <p:sp>
            <p:nvSpPr>
              <p:cNvPr id="174" name="虚尾箭头 173"/>
              <p:cNvSpPr/>
              <p:nvPr/>
            </p:nvSpPr>
            <p:spPr>
              <a:xfrm>
                <a:off x="5577" y="3216"/>
                <a:ext cx="2042" cy="994"/>
              </a:xfrm>
              <a:prstGeom prst="stripedRightArrow">
                <a:avLst/>
              </a:prstGeom>
              <a:solidFill>
                <a:srgbClr val="44546A"/>
              </a:solidFill>
              <a:ln w="12700">
                <a:noFill/>
              </a:ln>
            </p:spPr>
            <p:txBody>
              <a:bodyPr anchor="ctr"/>
              <a:p>
                <a:pPr lvl="0" algn="ctr"/>
                <a:endPara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75" name="文本框 174"/>
              <p:cNvSpPr txBox="1"/>
              <p:nvPr/>
            </p:nvSpPr>
            <p:spPr>
              <a:xfrm rot="10800000">
                <a:off x="5885" y="3462"/>
                <a:ext cx="1172" cy="3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dist"/>
                <a:r>
                  <a:rPr lang="zh-CN" altLang="zh-CN" sz="1400">
                    <a:solidFill>
                      <a:schemeClr val="tx1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送货</a:t>
                </a:r>
                <a:endParaRPr lang="zh-CN" altLang="zh-CN" sz="14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cxnSp>
          <p:nvCxnSpPr>
            <p:cNvPr id="16" name="直接箭头连接符 15"/>
            <p:cNvCxnSpPr/>
            <p:nvPr/>
          </p:nvCxnSpPr>
          <p:spPr>
            <a:xfrm flipH="1">
              <a:off x="11534" y="5361"/>
              <a:ext cx="2693" cy="0"/>
            </a:xfrm>
            <a:prstGeom prst="straightConnector1">
              <a:avLst/>
            </a:prstGeom>
            <a:ln w="31750" cmpd="sng">
              <a:solidFill>
                <a:schemeClr val="accent1">
                  <a:shade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肘形连接符 163"/>
            <p:cNvCxnSpPr>
              <a:stCxn id="115" idx="4"/>
            </p:cNvCxnSpPr>
            <p:nvPr/>
          </p:nvCxnSpPr>
          <p:spPr>
            <a:xfrm rot="5400000">
              <a:off x="8308" y="2607"/>
              <a:ext cx="3208" cy="10584"/>
            </a:xfrm>
            <a:prstGeom prst="bentConnector2">
              <a:avLst/>
            </a:prstGeom>
            <a:solidFill>
              <a:schemeClr val="bg1">
                <a:lumMod val="50000"/>
              </a:schemeClr>
            </a:solidFill>
            <a:ln w="31750" cmpd="sng">
              <a:solidFill>
                <a:srgbClr val="44546A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组合 164"/>
            <p:cNvGrpSpPr/>
            <p:nvPr/>
          </p:nvGrpSpPr>
          <p:grpSpPr>
            <a:xfrm rot="10800000">
              <a:off x="9407" y="9001"/>
              <a:ext cx="2042" cy="994"/>
              <a:chOff x="5525" y="3666"/>
              <a:chExt cx="2042" cy="994"/>
            </a:xfrm>
            <a:solidFill>
              <a:schemeClr val="bg1">
                <a:lumMod val="50000"/>
              </a:schemeClr>
            </a:solidFill>
          </p:grpSpPr>
          <p:sp>
            <p:nvSpPr>
              <p:cNvPr id="166" name="虚尾箭头 165"/>
              <p:cNvSpPr/>
              <p:nvPr/>
            </p:nvSpPr>
            <p:spPr>
              <a:xfrm>
                <a:off x="5525" y="3666"/>
                <a:ext cx="2042" cy="994"/>
              </a:xfrm>
              <a:prstGeom prst="stripedRightArrow">
                <a:avLst/>
              </a:prstGeom>
              <a:solidFill>
                <a:srgbClr val="44546A"/>
              </a:solidFill>
              <a:ln w="12700">
                <a:noFill/>
              </a:ln>
            </p:spPr>
            <p:txBody>
              <a:bodyPr anchor="ctr"/>
              <a:p>
                <a:pPr lvl="0" algn="ctr"/>
                <a:endParaRPr lang="zh-CN" altLang="en-US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67" name="文本框 166"/>
              <p:cNvSpPr txBox="1"/>
              <p:nvPr/>
            </p:nvSpPr>
            <p:spPr>
              <a:xfrm rot="10800000">
                <a:off x="5833" y="3876"/>
                <a:ext cx="1172" cy="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t">
                <a:spAutoFit/>
              </a:bodyPr>
              <a:p>
                <a:pPr algn="dist"/>
                <a:r>
                  <a:rPr lang="zh-CN" altLang="en-US" sz="1600">
                    <a:solidFill>
                      <a:schemeClr val="tx1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直配</a:t>
                </a:r>
                <a:endParaRPr lang="zh-CN" altLang="en-US" sz="16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cxnSp>
          <p:nvCxnSpPr>
            <p:cNvPr id="11" name="直接箭头连接符 10"/>
            <p:cNvCxnSpPr/>
            <p:nvPr/>
          </p:nvCxnSpPr>
          <p:spPr>
            <a:xfrm>
              <a:off x="4641" y="8751"/>
              <a:ext cx="3" cy="777"/>
            </a:xfrm>
            <a:prstGeom prst="straightConnector1">
              <a:avLst/>
            </a:prstGeom>
            <a:ln w="31750">
              <a:solidFill>
                <a:srgbClr val="44546A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组合 320"/>
          <p:cNvGrpSpPr/>
          <p:nvPr/>
        </p:nvGrpSpPr>
        <p:grpSpPr>
          <a:xfrm rot="0">
            <a:off x="13167360" y="2126615"/>
            <a:ext cx="1631950" cy="870585"/>
            <a:chOff x="510" y="8791"/>
            <a:chExt cx="2570" cy="1371"/>
          </a:xfrm>
        </p:grpSpPr>
        <p:grpSp>
          <p:nvGrpSpPr>
            <p:cNvPr id="317" name="组合 316"/>
            <p:cNvGrpSpPr/>
            <p:nvPr/>
          </p:nvGrpSpPr>
          <p:grpSpPr>
            <a:xfrm>
              <a:off x="510" y="8791"/>
              <a:ext cx="2570" cy="555"/>
              <a:chOff x="251" y="2429"/>
              <a:chExt cx="2570" cy="555"/>
            </a:xfrm>
          </p:grpSpPr>
          <p:grpSp>
            <p:nvGrpSpPr>
              <p:cNvPr id="286" name="组合 285"/>
              <p:cNvGrpSpPr/>
              <p:nvPr/>
            </p:nvGrpSpPr>
            <p:grpSpPr>
              <a:xfrm rot="0">
                <a:off x="1661" y="2429"/>
                <a:ext cx="1160" cy="552"/>
                <a:chOff x="5742" y="8164"/>
                <a:chExt cx="1160" cy="552"/>
              </a:xfrm>
              <a:solidFill>
                <a:srgbClr val="ED7D31"/>
              </a:solidFill>
            </p:grpSpPr>
            <p:sp>
              <p:nvSpPr>
                <p:cNvPr id="287" name="Freeform 440"/>
                <p:cNvSpPr>
                  <a:spLocks noEditPoints="1"/>
                </p:cNvSpPr>
                <p:nvPr/>
              </p:nvSpPr>
              <p:spPr bwMode="auto">
                <a:xfrm>
                  <a:off x="5742" y="8202"/>
                  <a:ext cx="1160" cy="466"/>
                </a:xfrm>
                <a:custGeom>
                  <a:avLst/>
                  <a:gdLst>
                    <a:gd name="T0" fmla="*/ 205 w 212"/>
                    <a:gd name="T1" fmla="*/ 0 h 85"/>
                    <a:gd name="T2" fmla="*/ 195 w 212"/>
                    <a:gd name="T3" fmla="*/ 0 h 85"/>
                    <a:gd name="T4" fmla="*/ 195 w 212"/>
                    <a:gd name="T5" fmla="*/ 60 h 85"/>
                    <a:gd name="T6" fmla="*/ 71 w 212"/>
                    <a:gd name="T7" fmla="*/ 60 h 85"/>
                    <a:gd name="T8" fmla="*/ 71 w 212"/>
                    <a:gd name="T9" fmla="*/ 12 h 85"/>
                    <a:gd name="T10" fmla="*/ 57 w 212"/>
                    <a:gd name="T11" fmla="*/ 11 h 85"/>
                    <a:gd name="T12" fmla="*/ 35 w 212"/>
                    <a:gd name="T13" fmla="*/ 11 h 85"/>
                    <a:gd name="T14" fmla="*/ 19 w 212"/>
                    <a:gd name="T15" fmla="*/ 23 h 85"/>
                    <a:gd name="T16" fmla="*/ 5 w 212"/>
                    <a:gd name="T17" fmla="*/ 43 h 85"/>
                    <a:gd name="T18" fmla="*/ 1 w 212"/>
                    <a:gd name="T19" fmla="*/ 57 h 85"/>
                    <a:gd name="T20" fmla="*/ 1 w 212"/>
                    <a:gd name="T21" fmla="*/ 76 h 85"/>
                    <a:gd name="T22" fmla="*/ 8 w 212"/>
                    <a:gd name="T23" fmla="*/ 85 h 85"/>
                    <a:gd name="T24" fmla="*/ 23 w 212"/>
                    <a:gd name="T25" fmla="*/ 85 h 85"/>
                    <a:gd name="T26" fmla="*/ 27 w 212"/>
                    <a:gd name="T27" fmla="*/ 85 h 85"/>
                    <a:gd name="T28" fmla="*/ 39 w 212"/>
                    <a:gd name="T29" fmla="*/ 73 h 85"/>
                    <a:gd name="T30" fmla="*/ 52 w 212"/>
                    <a:gd name="T31" fmla="*/ 85 h 85"/>
                    <a:gd name="T32" fmla="*/ 66 w 212"/>
                    <a:gd name="T33" fmla="*/ 85 h 85"/>
                    <a:gd name="T34" fmla="*/ 66 w 212"/>
                    <a:gd name="T35" fmla="*/ 75 h 85"/>
                    <a:gd name="T36" fmla="*/ 143 w 212"/>
                    <a:gd name="T37" fmla="*/ 75 h 85"/>
                    <a:gd name="T38" fmla="*/ 151 w 212"/>
                    <a:gd name="T39" fmla="*/ 72 h 85"/>
                    <a:gd name="T40" fmla="*/ 158 w 212"/>
                    <a:gd name="T41" fmla="*/ 75 h 85"/>
                    <a:gd name="T42" fmla="*/ 171 w 212"/>
                    <a:gd name="T43" fmla="*/ 75 h 85"/>
                    <a:gd name="T44" fmla="*/ 179 w 212"/>
                    <a:gd name="T45" fmla="*/ 73 h 85"/>
                    <a:gd name="T46" fmla="*/ 186 w 212"/>
                    <a:gd name="T47" fmla="*/ 75 h 85"/>
                    <a:gd name="T48" fmla="*/ 196 w 212"/>
                    <a:gd name="T49" fmla="*/ 75 h 85"/>
                    <a:gd name="T50" fmla="*/ 196 w 212"/>
                    <a:gd name="T51" fmla="*/ 84 h 85"/>
                    <a:gd name="T52" fmla="*/ 211 w 212"/>
                    <a:gd name="T53" fmla="*/ 84 h 85"/>
                    <a:gd name="T54" fmla="*/ 211 w 212"/>
                    <a:gd name="T55" fmla="*/ 9 h 85"/>
                    <a:gd name="T56" fmla="*/ 205 w 212"/>
                    <a:gd name="T57" fmla="*/ 0 h 85"/>
                    <a:gd name="T58" fmla="*/ 55 w 212"/>
                    <a:gd name="T59" fmla="*/ 49 h 85"/>
                    <a:gd name="T60" fmla="*/ 19 w 212"/>
                    <a:gd name="T61" fmla="*/ 49 h 85"/>
                    <a:gd name="T62" fmla="*/ 19 w 212"/>
                    <a:gd name="T63" fmla="*/ 40 h 85"/>
                    <a:gd name="T64" fmla="*/ 35 w 212"/>
                    <a:gd name="T65" fmla="*/ 21 h 85"/>
                    <a:gd name="T66" fmla="*/ 55 w 212"/>
                    <a:gd name="T67" fmla="*/ 21 h 85"/>
                    <a:gd name="T68" fmla="*/ 55 w 212"/>
                    <a:gd name="T69" fmla="*/ 49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12" h="85">
                      <a:moveTo>
                        <a:pt x="205" y="0"/>
                      </a:moveTo>
                      <a:cubicBezTo>
                        <a:pt x="197" y="0"/>
                        <a:pt x="195" y="0"/>
                        <a:pt x="195" y="0"/>
                      </a:cubicBezTo>
                      <a:cubicBezTo>
                        <a:pt x="195" y="60"/>
                        <a:pt x="195" y="60"/>
                        <a:pt x="195" y="60"/>
                      </a:cubicBezTo>
                      <a:cubicBezTo>
                        <a:pt x="71" y="60"/>
                        <a:pt x="71" y="60"/>
                        <a:pt x="71" y="60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57" y="11"/>
                        <a:pt x="57" y="11"/>
                        <a:pt x="57" y="11"/>
                      </a:cubicBezTo>
                      <a:cubicBezTo>
                        <a:pt x="35" y="11"/>
                        <a:pt x="35" y="11"/>
                        <a:pt x="35" y="11"/>
                      </a:cubicBezTo>
                      <a:cubicBezTo>
                        <a:pt x="35" y="11"/>
                        <a:pt x="29" y="11"/>
                        <a:pt x="19" y="23"/>
                      </a:cubicBezTo>
                      <a:cubicBezTo>
                        <a:pt x="10" y="35"/>
                        <a:pt x="5" y="43"/>
                        <a:pt x="5" y="43"/>
                      </a:cubicBezTo>
                      <a:cubicBezTo>
                        <a:pt x="5" y="43"/>
                        <a:pt x="1" y="49"/>
                        <a:pt x="1" y="57"/>
                      </a:cubicBezTo>
                      <a:cubicBezTo>
                        <a:pt x="1" y="65"/>
                        <a:pt x="1" y="76"/>
                        <a:pt x="1" y="76"/>
                      </a:cubicBezTo>
                      <a:cubicBezTo>
                        <a:pt x="1" y="76"/>
                        <a:pt x="0" y="85"/>
                        <a:pt x="8" y="85"/>
                      </a:cubicBezTo>
                      <a:cubicBezTo>
                        <a:pt x="15" y="85"/>
                        <a:pt x="23" y="85"/>
                        <a:pt x="23" y="85"/>
                      </a:cubicBezTo>
                      <a:cubicBezTo>
                        <a:pt x="27" y="85"/>
                        <a:pt x="27" y="85"/>
                        <a:pt x="27" y="85"/>
                      </a:cubicBezTo>
                      <a:cubicBezTo>
                        <a:pt x="27" y="78"/>
                        <a:pt x="32" y="73"/>
                        <a:pt x="39" y="73"/>
                      </a:cubicBezTo>
                      <a:cubicBezTo>
                        <a:pt x="47" y="73"/>
                        <a:pt x="52" y="78"/>
                        <a:pt x="52" y="85"/>
                      </a:cubicBezTo>
                      <a:cubicBezTo>
                        <a:pt x="66" y="85"/>
                        <a:pt x="66" y="85"/>
                        <a:pt x="66" y="85"/>
                      </a:cubicBezTo>
                      <a:cubicBezTo>
                        <a:pt x="66" y="75"/>
                        <a:pt x="66" y="75"/>
                        <a:pt x="66" y="75"/>
                      </a:cubicBezTo>
                      <a:cubicBezTo>
                        <a:pt x="143" y="75"/>
                        <a:pt x="143" y="75"/>
                        <a:pt x="143" y="75"/>
                      </a:cubicBezTo>
                      <a:cubicBezTo>
                        <a:pt x="145" y="73"/>
                        <a:pt x="148" y="72"/>
                        <a:pt x="151" y="72"/>
                      </a:cubicBezTo>
                      <a:cubicBezTo>
                        <a:pt x="153" y="72"/>
                        <a:pt x="156" y="73"/>
                        <a:pt x="158" y="75"/>
                      </a:cubicBezTo>
                      <a:cubicBezTo>
                        <a:pt x="171" y="75"/>
                        <a:pt x="171" y="75"/>
                        <a:pt x="171" y="75"/>
                      </a:cubicBezTo>
                      <a:cubicBezTo>
                        <a:pt x="174" y="73"/>
                        <a:pt x="176" y="73"/>
                        <a:pt x="179" y="73"/>
                      </a:cubicBezTo>
                      <a:cubicBezTo>
                        <a:pt x="182" y="73"/>
                        <a:pt x="184" y="73"/>
                        <a:pt x="186" y="75"/>
                      </a:cubicBezTo>
                      <a:cubicBezTo>
                        <a:pt x="196" y="75"/>
                        <a:pt x="196" y="75"/>
                        <a:pt x="196" y="75"/>
                      </a:cubicBezTo>
                      <a:cubicBezTo>
                        <a:pt x="196" y="84"/>
                        <a:pt x="196" y="84"/>
                        <a:pt x="196" y="84"/>
                      </a:cubicBezTo>
                      <a:cubicBezTo>
                        <a:pt x="211" y="84"/>
                        <a:pt x="211" y="84"/>
                        <a:pt x="211" y="84"/>
                      </a:cubicBezTo>
                      <a:cubicBezTo>
                        <a:pt x="211" y="9"/>
                        <a:pt x="211" y="9"/>
                        <a:pt x="211" y="9"/>
                      </a:cubicBezTo>
                      <a:cubicBezTo>
                        <a:pt x="211" y="9"/>
                        <a:pt x="212" y="0"/>
                        <a:pt x="205" y="0"/>
                      </a:cubicBezTo>
                      <a:close/>
                      <a:moveTo>
                        <a:pt x="55" y="49"/>
                      </a:moveTo>
                      <a:cubicBezTo>
                        <a:pt x="19" y="49"/>
                        <a:pt x="19" y="49"/>
                        <a:pt x="19" y="49"/>
                      </a:cubicBezTo>
                      <a:cubicBezTo>
                        <a:pt x="19" y="40"/>
                        <a:pt x="19" y="40"/>
                        <a:pt x="19" y="40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55" y="21"/>
                        <a:pt x="55" y="21"/>
                        <a:pt x="55" y="21"/>
                      </a:cubicBezTo>
                      <a:lnTo>
                        <a:pt x="55" y="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8" name="Freeform 441"/>
                <p:cNvSpPr>
                  <a:spLocks noEditPoints="1"/>
                </p:cNvSpPr>
                <p:nvPr/>
              </p:nvSpPr>
              <p:spPr bwMode="auto">
                <a:xfrm>
                  <a:off x="6669" y="8620"/>
                  <a:ext cx="102" cy="97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9 h 18"/>
                    <a:gd name="T4" fmla="*/ 9 w 18"/>
                    <a:gd name="T5" fmla="*/ 18 h 18"/>
                    <a:gd name="T6" fmla="*/ 18 w 18"/>
                    <a:gd name="T7" fmla="*/ 9 h 18"/>
                    <a:gd name="T8" fmla="*/ 9 w 18"/>
                    <a:gd name="T9" fmla="*/ 0 h 18"/>
                    <a:gd name="T10" fmla="*/ 9 w 18"/>
                    <a:gd name="T11" fmla="*/ 14 h 18"/>
                    <a:gd name="T12" fmla="*/ 5 w 18"/>
                    <a:gd name="T13" fmla="*/ 9 h 18"/>
                    <a:gd name="T14" fmla="*/ 9 w 18"/>
                    <a:gd name="T15" fmla="*/ 5 h 18"/>
                    <a:gd name="T16" fmla="*/ 13 w 18"/>
                    <a:gd name="T17" fmla="*/ 9 h 18"/>
                    <a:gd name="T18" fmla="*/ 9 w 18"/>
                    <a:gd name="T19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4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  <a:close/>
                      <a:moveTo>
                        <a:pt x="9" y="14"/>
                      </a:moveTo>
                      <a:cubicBezTo>
                        <a:pt x="7" y="14"/>
                        <a:pt x="5" y="12"/>
                        <a:pt x="5" y="9"/>
                      </a:cubicBezTo>
                      <a:cubicBezTo>
                        <a:pt x="5" y="7"/>
                        <a:pt x="7" y="5"/>
                        <a:pt x="9" y="5"/>
                      </a:cubicBezTo>
                      <a:cubicBezTo>
                        <a:pt x="11" y="5"/>
                        <a:pt x="13" y="7"/>
                        <a:pt x="13" y="9"/>
                      </a:cubicBezTo>
                      <a:cubicBezTo>
                        <a:pt x="13" y="12"/>
                        <a:pt x="11" y="14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Rectangle 442"/>
                <p:cNvSpPr>
                  <a:spLocks noChangeArrowheads="1"/>
                </p:cNvSpPr>
                <p:nvPr/>
              </p:nvSpPr>
              <p:spPr bwMode="auto">
                <a:xfrm>
                  <a:off x="6708" y="8503"/>
                  <a:ext cx="34" cy="1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0" name="Freeform 443"/>
                <p:cNvSpPr>
                  <a:spLocks noEditPoints="1"/>
                </p:cNvSpPr>
                <p:nvPr/>
              </p:nvSpPr>
              <p:spPr bwMode="auto">
                <a:xfrm>
                  <a:off x="6480" y="8164"/>
                  <a:ext cx="277" cy="315"/>
                </a:xfrm>
                <a:custGeom>
                  <a:avLst/>
                  <a:gdLst>
                    <a:gd name="T0" fmla="*/ 57 w 57"/>
                    <a:gd name="T1" fmla="*/ 0 h 65"/>
                    <a:gd name="T2" fmla="*/ 0 w 57"/>
                    <a:gd name="T3" fmla="*/ 0 h 65"/>
                    <a:gd name="T4" fmla="*/ 0 w 57"/>
                    <a:gd name="T5" fmla="*/ 65 h 65"/>
                    <a:gd name="T6" fmla="*/ 57 w 57"/>
                    <a:gd name="T7" fmla="*/ 65 h 65"/>
                    <a:gd name="T8" fmla="*/ 57 w 57"/>
                    <a:gd name="T9" fmla="*/ 0 h 65"/>
                    <a:gd name="T10" fmla="*/ 4 w 57"/>
                    <a:gd name="T11" fmla="*/ 9 h 65"/>
                    <a:gd name="T12" fmla="*/ 27 w 57"/>
                    <a:gd name="T13" fmla="*/ 35 h 65"/>
                    <a:gd name="T14" fmla="*/ 4 w 57"/>
                    <a:gd name="T15" fmla="*/ 61 h 65"/>
                    <a:gd name="T16" fmla="*/ 4 w 57"/>
                    <a:gd name="T17" fmla="*/ 9 h 65"/>
                    <a:gd name="T18" fmla="*/ 9 w 57"/>
                    <a:gd name="T19" fmla="*/ 61 h 65"/>
                    <a:gd name="T20" fmla="*/ 29 w 57"/>
                    <a:gd name="T21" fmla="*/ 37 h 65"/>
                    <a:gd name="T22" fmla="*/ 51 w 57"/>
                    <a:gd name="T23" fmla="*/ 61 h 65"/>
                    <a:gd name="T24" fmla="*/ 9 w 57"/>
                    <a:gd name="T25" fmla="*/ 61 h 65"/>
                    <a:gd name="T26" fmla="*/ 54 w 57"/>
                    <a:gd name="T27" fmla="*/ 61 h 65"/>
                    <a:gd name="T28" fmla="*/ 32 w 57"/>
                    <a:gd name="T29" fmla="*/ 35 h 65"/>
                    <a:gd name="T30" fmla="*/ 54 w 57"/>
                    <a:gd name="T31" fmla="*/ 9 h 65"/>
                    <a:gd name="T32" fmla="*/ 54 w 57"/>
                    <a:gd name="T33" fmla="*/ 61 h 65"/>
                    <a:gd name="T34" fmla="*/ 29 w 57"/>
                    <a:gd name="T35" fmla="*/ 33 h 65"/>
                    <a:gd name="T36" fmla="*/ 4 w 57"/>
                    <a:gd name="T37" fmla="*/ 5 h 65"/>
                    <a:gd name="T38" fmla="*/ 54 w 57"/>
                    <a:gd name="T39" fmla="*/ 5 h 65"/>
                    <a:gd name="T40" fmla="*/ 29 w 57"/>
                    <a:gd name="T41" fmla="*/ 3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7" h="65">
                      <a:moveTo>
                        <a:pt x="57" y="0"/>
                      </a:moveTo>
                      <a:lnTo>
                        <a:pt x="0" y="0"/>
                      </a:lnTo>
                      <a:lnTo>
                        <a:pt x="0" y="65"/>
                      </a:lnTo>
                      <a:lnTo>
                        <a:pt x="57" y="65"/>
                      </a:lnTo>
                      <a:lnTo>
                        <a:pt x="57" y="0"/>
                      </a:lnTo>
                      <a:close/>
                      <a:moveTo>
                        <a:pt x="4" y="9"/>
                      </a:moveTo>
                      <a:lnTo>
                        <a:pt x="27" y="35"/>
                      </a:lnTo>
                      <a:lnTo>
                        <a:pt x="4" y="61"/>
                      </a:lnTo>
                      <a:lnTo>
                        <a:pt x="4" y="9"/>
                      </a:lnTo>
                      <a:close/>
                      <a:moveTo>
                        <a:pt x="9" y="61"/>
                      </a:moveTo>
                      <a:lnTo>
                        <a:pt x="29" y="37"/>
                      </a:lnTo>
                      <a:lnTo>
                        <a:pt x="51" y="61"/>
                      </a:lnTo>
                      <a:lnTo>
                        <a:pt x="9" y="61"/>
                      </a:lnTo>
                      <a:close/>
                      <a:moveTo>
                        <a:pt x="54" y="61"/>
                      </a:moveTo>
                      <a:lnTo>
                        <a:pt x="32" y="35"/>
                      </a:lnTo>
                      <a:lnTo>
                        <a:pt x="54" y="9"/>
                      </a:lnTo>
                      <a:lnTo>
                        <a:pt x="54" y="61"/>
                      </a:lnTo>
                      <a:close/>
                      <a:moveTo>
                        <a:pt x="29" y="33"/>
                      </a:moveTo>
                      <a:lnTo>
                        <a:pt x="4" y="5"/>
                      </a:lnTo>
                      <a:lnTo>
                        <a:pt x="54" y="5"/>
                      </a:lnTo>
                      <a:lnTo>
                        <a:pt x="29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1" name="Freeform 444"/>
                <p:cNvSpPr>
                  <a:spLocks noEditPoints="1"/>
                </p:cNvSpPr>
                <p:nvPr/>
              </p:nvSpPr>
              <p:spPr bwMode="auto">
                <a:xfrm>
                  <a:off x="6519" y="8620"/>
                  <a:ext cx="97" cy="97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9 h 18"/>
                    <a:gd name="T4" fmla="*/ 9 w 18"/>
                    <a:gd name="T5" fmla="*/ 18 h 18"/>
                    <a:gd name="T6" fmla="*/ 18 w 18"/>
                    <a:gd name="T7" fmla="*/ 9 h 18"/>
                    <a:gd name="T8" fmla="*/ 9 w 18"/>
                    <a:gd name="T9" fmla="*/ 0 h 18"/>
                    <a:gd name="T10" fmla="*/ 9 w 18"/>
                    <a:gd name="T11" fmla="*/ 14 h 18"/>
                    <a:gd name="T12" fmla="*/ 4 w 18"/>
                    <a:gd name="T13" fmla="*/ 9 h 18"/>
                    <a:gd name="T14" fmla="*/ 9 w 18"/>
                    <a:gd name="T15" fmla="*/ 5 h 18"/>
                    <a:gd name="T16" fmla="*/ 13 w 18"/>
                    <a:gd name="T17" fmla="*/ 9 h 18"/>
                    <a:gd name="T18" fmla="*/ 9 w 18"/>
                    <a:gd name="T19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4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  <a:close/>
                      <a:moveTo>
                        <a:pt x="9" y="14"/>
                      </a:moveTo>
                      <a:cubicBezTo>
                        <a:pt x="6" y="14"/>
                        <a:pt x="4" y="12"/>
                        <a:pt x="4" y="9"/>
                      </a:cubicBezTo>
                      <a:cubicBezTo>
                        <a:pt x="4" y="7"/>
                        <a:pt x="6" y="5"/>
                        <a:pt x="9" y="5"/>
                      </a:cubicBezTo>
                      <a:cubicBezTo>
                        <a:pt x="11" y="5"/>
                        <a:pt x="13" y="7"/>
                        <a:pt x="13" y="9"/>
                      </a:cubicBezTo>
                      <a:cubicBezTo>
                        <a:pt x="13" y="12"/>
                        <a:pt x="11" y="14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2" name="Rectangle 445"/>
                <p:cNvSpPr>
                  <a:spLocks noChangeArrowheads="1"/>
                </p:cNvSpPr>
                <p:nvPr/>
              </p:nvSpPr>
              <p:spPr bwMode="auto">
                <a:xfrm>
                  <a:off x="6495" y="8503"/>
                  <a:ext cx="34" cy="1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3" name="Rectangle 446"/>
                <p:cNvSpPr>
                  <a:spLocks noChangeArrowheads="1"/>
                </p:cNvSpPr>
                <p:nvPr/>
              </p:nvSpPr>
              <p:spPr bwMode="auto">
                <a:xfrm>
                  <a:off x="6407" y="8503"/>
                  <a:ext cx="34" cy="1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4" name="Freeform 447"/>
                <p:cNvSpPr>
                  <a:spLocks noEditPoints="1"/>
                </p:cNvSpPr>
                <p:nvPr/>
              </p:nvSpPr>
              <p:spPr bwMode="auto">
                <a:xfrm>
                  <a:off x="6179" y="8164"/>
                  <a:ext cx="286" cy="315"/>
                </a:xfrm>
                <a:custGeom>
                  <a:avLst/>
                  <a:gdLst>
                    <a:gd name="T0" fmla="*/ 59 w 59"/>
                    <a:gd name="T1" fmla="*/ 0 h 65"/>
                    <a:gd name="T2" fmla="*/ 0 w 59"/>
                    <a:gd name="T3" fmla="*/ 0 h 65"/>
                    <a:gd name="T4" fmla="*/ 0 w 59"/>
                    <a:gd name="T5" fmla="*/ 65 h 65"/>
                    <a:gd name="T6" fmla="*/ 59 w 59"/>
                    <a:gd name="T7" fmla="*/ 65 h 65"/>
                    <a:gd name="T8" fmla="*/ 59 w 59"/>
                    <a:gd name="T9" fmla="*/ 0 h 65"/>
                    <a:gd name="T10" fmla="*/ 4 w 59"/>
                    <a:gd name="T11" fmla="*/ 9 h 65"/>
                    <a:gd name="T12" fmla="*/ 27 w 59"/>
                    <a:gd name="T13" fmla="*/ 35 h 65"/>
                    <a:gd name="T14" fmla="*/ 4 w 59"/>
                    <a:gd name="T15" fmla="*/ 61 h 65"/>
                    <a:gd name="T16" fmla="*/ 4 w 59"/>
                    <a:gd name="T17" fmla="*/ 9 h 65"/>
                    <a:gd name="T18" fmla="*/ 9 w 59"/>
                    <a:gd name="T19" fmla="*/ 61 h 65"/>
                    <a:gd name="T20" fmla="*/ 29 w 59"/>
                    <a:gd name="T21" fmla="*/ 37 h 65"/>
                    <a:gd name="T22" fmla="*/ 51 w 59"/>
                    <a:gd name="T23" fmla="*/ 61 h 65"/>
                    <a:gd name="T24" fmla="*/ 9 w 59"/>
                    <a:gd name="T25" fmla="*/ 61 h 65"/>
                    <a:gd name="T26" fmla="*/ 54 w 59"/>
                    <a:gd name="T27" fmla="*/ 61 h 65"/>
                    <a:gd name="T28" fmla="*/ 31 w 59"/>
                    <a:gd name="T29" fmla="*/ 35 h 65"/>
                    <a:gd name="T30" fmla="*/ 54 w 59"/>
                    <a:gd name="T31" fmla="*/ 9 h 65"/>
                    <a:gd name="T32" fmla="*/ 54 w 59"/>
                    <a:gd name="T33" fmla="*/ 61 h 65"/>
                    <a:gd name="T34" fmla="*/ 29 w 59"/>
                    <a:gd name="T35" fmla="*/ 33 h 65"/>
                    <a:gd name="T36" fmla="*/ 4 w 59"/>
                    <a:gd name="T37" fmla="*/ 5 h 65"/>
                    <a:gd name="T38" fmla="*/ 54 w 59"/>
                    <a:gd name="T39" fmla="*/ 5 h 65"/>
                    <a:gd name="T40" fmla="*/ 29 w 59"/>
                    <a:gd name="T41" fmla="*/ 3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65">
                      <a:moveTo>
                        <a:pt x="59" y="0"/>
                      </a:moveTo>
                      <a:lnTo>
                        <a:pt x="0" y="0"/>
                      </a:lnTo>
                      <a:lnTo>
                        <a:pt x="0" y="65"/>
                      </a:lnTo>
                      <a:lnTo>
                        <a:pt x="59" y="65"/>
                      </a:lnTo>
                      <a:lnTo>
                        <a:pt x="59" y="0"/>
                      </a:lnTo>
                      <a:close/>
                      <a:moveTo>
                        <a:pt x="4" y="9"/>
                      </a:moveTo>
                      <a:lnTo>
                        <a:pt x="27" y="35"/>
                      </a:lnTo>
                      <a:lnTo>
                        <a:pt x="4" y="61"/>
                      </a:lnTo>
                      <a:lnTo>
                        <a:pt x="4" y="9"/>
                      </a:lnTo>
                      <a:close/>
                      <a:moveTo>
                        <a:pt x="9" y="61"/>
                      </a:moveTo>
                      <a:lnTo>
                        <a:pt x="29" y="37"/>
                      </a:lnTo>
                      <a:lnTo>
                        <a:pt x="51" y="61"/>
                      </a:lnTo>
                      <a:lnTo>
                        <a:pt x="9" y="61"/>
                      </a:lnTo>
                      <a:close/>
                      <a:moveTo>
                        <a:pt x="54" y="61"/>
                      </a:moveTo>
                      <a:lnTo>
                        <a:pt x="31" y="35"/>
                      </a:lnTo>
                      <a:lnTo>
                        <a:pt x="54" y="9"/>
                      </a:lnTo>
                      <a:lnTo>
                        <a:pt x="54" y="61"/>
                      </a:lnTo>
                      <a:close/>
                      <a:moveTo>
                        <a:pt x="29" y="33"/>
                      </a:moveTo>
                      <a:lnTo>
                        <a:pt x="4" y="5"/>
                      </a:lnTo>
                      <a:lnTo>
                        <a:pt x="54" y="5"/>
                      </a:lnTo>
                      <a:lnTo>
                        <a:pt x="29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5" name="Freeform 448"/>
                <p:cNvSpPr/>
                <p:nvPr/>
              </p:nvSpPr>
              <p:spPr bwMode="auto">
                <a:xfrm>
                  <a:off x="6339" y="8625"/>
                  <a:ext cx="49" cy="83"/>
                </a:xfrm>
                <a:custGeom>
                  <a:avLst/>
                  <a:gdLst>
                    <a:gd name="T0" fmla="*/ 2 w 9"/>
                    <a:gd name="T1" fmla="*/ 0 h 15"/>
                    <a:gd name="T2" fmla="*/ 0 w 9"/>
                    <a:gd name="T3" fmla="*/ 0 h 15"/>
                    <a:gd name="T4" fmla="*/ 0 w 9"/>
                    <a:gd name="T5" fmla="*/ 15 h 15"/>
                    <a:gd name="T6" fmla="*/ 2 w 9"/>
                    <a:gd name="T7" fmla="*/ 15 h 15"/>
                    <a:gd name="T8" fmla="*/ 9 w 9"/>
                    <a:gd name="T9" fmla="*/ 7 h 15"/>
                    <a:gd name="T10" fmla="*/ 2 w 9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5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6" y="15"/>
                        <a:pt x="9" y="11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6" name="Rectangle 449"/>
                <p:cNvSpPr>
                  <a:spLocks noChangeArrowheads="1"/>
                </p:cNvSpPr>
                <p:nvPr/>
              </p:nvSpPr>
              <p:spPr bwMode="auto">
                <a:xfrm>
                  <a:off x="6198" y="8625"/>
                  <a:ext cx="131" cy="8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7" name="Rectangle 450"/>
                <p:cNvSpPr>
                  <a:spLocks noChangeArrowheads="1"/>
                </p:cNvSpPr>
                <p:nvPr/>
              </p:nvSpPr>
              <p:spPr bwMode="auto">
                <a:xfrm>
                  <a:off x="6189" y="8503"/>
                  <a:ext cx="39" cy="1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8" name="Freeform 451"/>
                <p:cNvSpPr/>
                <p:nvPr/>
              </p:nvSpPr>
              <p:spPr bwMode="auto">
                <a:xfrm>
                  <a:off x="6145" y="8625"/>
                  <a:ext cx="49" cy="83"/>
                </a:xfrm>
                <a:custGeom>
                  <a:avLst/>
                  <a:gdLst>
                    <a:gd name="T0" fmla="*/ 2 w 9"/>
                    <a:gd name="T1" fmla="*/ 2 h 15"/>
                    <a:gd name="T2" fmla="*/ 0 w 9"/>
                    <a:gd name="T3" fmla="*/ 7 h 15"/>
                    <a:gd name="T4" fmla="*/ 7 w 9"/>
                    <a:gd name="T5" fmla="*/ 15 h 15"/>
                    <a:gd name="T6" fmla="*/ 9 w 9"/>
                    <a:gd name="T7" fmla="*/ 15 h 15"/>
                    <a:gd name="T8" fmla="*/ 9 w 9"/>
                    <a:gd name="T9" fmla="*/ 0 h 15"/>
                    <a:gd name="T10" fmla="*/ 7 w 9"/>
                    <a:gd name="T11" fmla="*/ 0 h 15"/>
                    <a:gd name="T12" fmla="*/ 2 w 9"/>
                    <a:gd name="T13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5">
                      <a:moveTo>
                        <a:pt x="2" y="2"/>
                      </a:moveTo>
                      <a:cubicBezTo>
                        <a:pt x="1" y="3"/>
                        <a:pt x="0" y="5"/>
                        <a:pt x="0" y="7"/>
                      </a:cubicBezTo>
                      <a:cubicBezTo>
                        <a:pt x="0" y="11"/>
                        <a:pt x="3" y="15"/>
                        <a:pt x="7" y="15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4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9" name="Freeform 452"/>
                <p:cNvSpPr>
                  <a:spLocks noEditPoints="1"/>
                </p:cNvSpPr>
                <p:nvPr/>
              </p:nvSpPr>
              <p:spPr bwMode="auto">
                <a:xfrm>
                  <a:off x="5902" y="8620"/>
                  <a:ext cx="107" cy="97"/>
                </a:xfrm>
                <a:custGeom>
                  <a:avLst/>
                  <a:gdLst>
                    <a:gd name="T0" fmla="*/ 9 w 19"/>
                    <a:gd name="T1" fmla="*/ 0 h 18"/>
                    <a:gd name="T2" fmla="*/ 0 w 19"/>
                    <a:gd name="T3" fmla="*/ 9 h 18"/>
                    <a:gd name="T4" fmla="*/ 9 w 19"/>
                    <a:gd name="T5" fmla="*/ 18 h 18"/>
                    <a:gd name="T6" fmla="*/ 19 w 19"/>
                    <a:gd name="T7" fmla="*/ 9 h 18"/>
                    <a:gd name="T8" fmla="*/ 9 w 19"/>
                    <a:gd name="T9" fmla="*/ 0 h 18"/>
                    <a:gd name="T10" fmla="*/ 9 w 19"/>
                    <a:gd name="T11" fmla="*/ 14 h 18"/>
                    <a:gd name="T12" fmla="*/ 5 w 19"/>
                    <a:gd name="T13" fmla="*/ 9 h 18"/>
                    <a:gd name="T14" fmla="*/ 9 w 19"/>
                    <a:gd name="T15" fmla="*/ 5 h 18"/>
                    <a:gd name="T16" fmla="*/ 14 w 19"/>
                    <a:gd name="T17" fmla="*/ 9 h 18"/>
                    <a:gd name="T18" fmla="*/ 9 w 19"/>
                    <a:gd name="T19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" h="18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4"/>
                        <a:pt x="4" y="18"/>
                        <a:pt x="9" y="18"/>
                      </a:cubicBezTo>
                      <a:cubicBezTo>
                        <a:pt x="14" y="18"/>
                        <a:pt x="19" y="14"/>
                        <a:pt x="19" y="9"/>
                      </a:cubicBezTo>
                      <a:cubicBezTo>
                        <a:pt x="19" y="4"/>
                        <a:pt x="14" y="0"/>
                        <a:pt x="9" y="0"/>
                      </a:cubicBezTo>
                      <a:close/>
                      <a:moveTo>
                        <a:pt x="9" y="14"/>
                      </a:moveTo>
                      <a:cubicBezTo>
                        <a:pt x="7" y="14"/>
                        <a:pt x="5" y="12"/>
                        <a:pt x="5" y="9"/>
                      </a:cubicBezTo>
                      <a:cubicBezTo>
                        <a:pt x="5" y="7"/>
                        <a:pt x="7" y="5"/>
                        <a:pt x="9" y="5"/>
                      </a:cubicBezTo>
                      <a:cubicBezTo>
                        <a:pt x="12" y="5"/>
                        <a:pt x="14" y="7"/>
                        <a:pt x="14" y="9"/>
                      </a:cubicBezTo>
                      <a:cubicBezTo>
                        <a:pt x="14" y="12"/>
                        <a:pt x="12" y="14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0" name="文本框 299"/>
              <p:cNvSpPr txBox="1"/>
              <p:nvPr/>
            </p:nvSpPr>
            <p:spPr>
              <a:xfrm>
                <a:off x="251" y="2429"/>
                <a:ext cx="1205" cy="5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dist"/>
                <a:r>
                  <a:rPr lang="zh-CN" altLang="en-US" sz="1600">
                    <a:solidFill>
                      <a:schemeClr val="tx1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仓配</a:t>
                </a:r>
                <a:endParaRPr lang="zh-CN" altLang="en-US" sz="16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grpSp>
          <p:nvGrpSpPr>
            <p:cNvPr id="319" name="组合 318"/>
            <p:cNvGrpSpPr/>
            <p:nvPr/>
          </p:nvGrpSpPr>
          <p:grpSpPr>
            <a:xfrm>
              <a:off x="510" y="9608"/>
              <a:ext cx="2570" cy="554"/>
              <a:chOff x="353" y="3552"/>
              <a:chExt cx="2570" cy="554"/>
            </a:xfrm>
          </p:grpSpPr>
          <p:grpSp>
            <p:nvGrpSpPr>
              <p:cNvPr id="318" name="组合 317"/>
              <p:cNvGrpSpPr/>
              <p:nvPr/>
            </p:nvGrpSpPr>
            <p:grpSpPr>
              <a:xfrm>
                <a:off x="1763" y="3554"/>
                <a:ext cx="1160" cy="552"/>
                <a:chOff x="1763" y="3552"/>
                <a:chExt cx="1160" cy="552"/>
              </a:xfrm>
              <a:solidFill>
                <a:srgbClr val="44546A"/>
              </a:solidFill>
            </p:grpSpPr>
            <p:sp>
              <p:nvSpPr>
                <p:cNvPr id="302" name="Freeform 440"/>
                <p:cNvSpPr>
                  <a:spLocks noEditPoints="1"/>
                </p:cNvSpPr>
                <p:nvPr/>
              </p:nvSpPr>
              <p:spPr bwMode="auto">
                <a:xfrm>
                  <a:off x="1763" y="3590"/>
                  <a:ext cx="1160" cy="466"/>
                </a:xfrm>
                <a:custGeom>
                  <a:avLst/>
                  <a:gdLst>
                    <a:gd name="T0" fmla="*/ 205 w 212"/>
                    <a:gd name="T1" fmla="*/ 0 h 85"/>
                    <a:gd name="T2" fmla="*/ 195 w 212"/>
                    <a:gd name="T3" fmla="*/ 0 h 85"/>
                    <a:gd name="T4" fmla="*/ 195 w 212"/>
                    <a:gd name="T5" fmla="*/ 60 h 85"/>
                    <a:gd name="T6" fmla="*/ 71 w 212"/>
                    <a:gd name="T7" fmla="*/ 60 h 85"/>
                    <a:gd name="T8" fmla="*/ 71 w 212"/>
                    <a:gd name="T9" fmla="*/ 12 h 85"/>
                    <a:gd name="T10" fmla="*/ 57 w 212"/>
                    <a:gd name="T11" fmla="*/ 11 h 85"/>
                    <a:gd name="T12" fmla="*/ 35 w 212"/>
                    <a:gd name="T13" fmla="*/ 11 h 85"/>
                    <a:gd name="T14" fmla="*/ 19 w 212"/>
                    <a:gd name="T15" fmla="*/ 23 h 85"/>
                    <a:gd name="T16" fmla="*/ 5 w 212"/>
                    <a:gd name="T17" fmla="*/ 43 h 85"/>
                    <a:gd name="T18" fmla="*/ 1 w 212"/>
                    <a:gd name="T19" fmla="*/ 57 h 85"/>
                    <a:gd name="T20" fmla="*/ 1 w 212"/>
                    <a:gd name="T21" fmla="*/ 76 h 85"/>
                    <a:gd name="T22" fmla="*/ 8 w 212"/>
                    <a:gd name="T23" fmla="*/ 85 h 85"/>
                    <a:gd name="T24" fmla="*/ 23 w 212"/>
                    <a:gd name="T25" fmla="*/ 85 h 85"/>
                    <a:gd name="T26" fmla="*/ 27 w 212"/>
                    <a:gd name="T27" fmla="*/ 85 h 85"/>
                    <a:gd name="T28" fmla="*/ 39 w 212"/>
                    <a:gd name="T29" fmla="*/ 73 h 85"/>
                    <a:gd name="T30" fmla="*/ 52 w 212"/>
                    <a:gd name="T31" fmla="*/ 85 h 85"/>
                    <a:gd name="T32" fmla="*/ 66 w 212"/>
                    <a:gd name="T33" fmla="*/ 85 h 85"/>
                    <a:gd name="T34" fmla="*/ 66 w 212"/>
                    <a:gd name="T35" fmla="*/ 75 h 85"/>
                    <a:gd name="T36" fmla="*/ 143 w 212"/>
                    <a:gd name="T37" fmla="*/ 75 h 85"/>
                    <a:gd name="T38" fmla="*/ 151 w 212"/>
                    <a:gd name="T39" fmla="*/ 72 h 85"/>
                    <a:gd name="T40" fmla="*/ 158 w 212"/>
                    <a:gd name="T41" fmla="*/ 75 h 85"/>
                    <a:gd name="T42" fmla="*/ 171 w 212"/>
                    <a:gd name="T43" fmla="*/ 75 h 85"/>
                    <a:gd name="T44" fmla="*/ 179 w 212"/>
                    <a:gd name="T45" fmla="*/ 73 h 85"/>
                    <a:gd name="T46" fmla="*/ 186 w 212"/>
                    <a:gd name="T47" fmla="*/ 75 h 85"/>
                    <a:gd name="T48" fmla="*/ 196 w 212"/>
                    <a:gd name="T49" fmla="*/ 75 h 85"/>
                    <a:gd name="T50" fmla="*/ 196 w 212"/>
                    <a:gd name="T51" fmla="*/ 84 h 85"/>
                    <a:gd name="T52" fmla="*/ 211 w 212"/>
                    <a:gd name="T53" fmla="*/ 84 h 85"/>
                    <a:gd name="T54" fmla="*/ 211 w 212"/>
                    <a:gd name="T55" fmla="*/ 9 h 85"/>
                    <a:gd name="T56" fmla="*/ 205 w 212"/>
                    <a:gd name="T57" fmla="*/ 0 h 85"/>
                    <a:gd name="T58" fmla="*/ 55 w 212"/>
                    <a:gd name="T59" fmla="*/ 49 h 85"/>
                    <a:gd name="T60" fmla="*/ 19 w 212"/>
                    <a:gd name="T61" fmla="*/ 49 h 85"/>
                    <a:gd name="T62" fmla="*/ 19 w 212"/>
                    <a:gd name="T63" fmla="*/ 40 h 85"/>
                    <a:gd name="T64" fmla="*/ 35 w 212"/>
                    <a:gd name="T65" fmla="*/ 21 h 85"/>
                    <a:gd name="T66" fmla="*/ 55 w 212"/>
                    <a:gd name="T67" fmla="*/ 21 h 85"/>
                    <a:gd name="T68" fmla="*/ 55 w 212"/>
                    <a:gd name="T69" fmla="*/ 49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12" h="85">
                      <a:moveTo>
                        <a:pt x="205" y="0"/>
                      </a:moveTo>
                      <a:cubicBezTo>
                        <a:pt x="197" y="0"/>
                        <a:pt x="195" y="0"/>
                        <a:pt x="195" y="0"/>
                      </a:cubicBezTo>
                      <a:cubicBezTo>
                        <a:pt x="195" y="60"/>
                        <a:pt x="195" y="60"/>
                        <a:pt x="195" y="60"/>
                      </a:cubicBezTo>
                      <a:cubicBezTo>
                        <a:pt x="71" y="60"/>
                        <a:pt x="71" y="60"/>
                        <a:pt x="71" y="60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57" y="11"/>
                        <a:pt x="57" y="11"/>
                        <a:pt x="57" y="11"/>
                      </a:cubicBezTo>
                      <a:cubicBezTo>
                        <a:pt x="35" y="11"/>
                        <a:pt x="35" y="11"/>
                        <a:pt x="35" y="11"/>
                      </a:cubicBezTo>
                      <a:cubicBezTo>
                        <a:pt x="35" y="11"/>
                        <a:pt x="29" y="11"/>
                        <a:pt x="19" y="23"/>
                      </a:cubicBezTo>
                      <a:cubicBezTo>
                        <a:pt x="10" y="35"/>
                        <a:pt x="5" y="43"/>
                        <a:pt x="5" y="43"/>
                      </a:cubicBezTo>
                      <a:cubicBezTo>
                        <a:pt x="5" y="43"/>
                        <a:pt x="1" y="49"/>
                        <a:pt x="1" y="57"/>
                      </a:cubicBezTo>
                      <a:cubicBezTo>
                        <a:pt x="1" y="65"/>
                        <a:pt x="1" y="76"/>
                        <a:pt x="1" y="76"/>
                      </a:cubicBezTo>
                      <a:cubicBezTo>
                        <a:pt x="1" y="76"/>
                        <a:pt x="0" y="85"/>
                        <a:pt x="8" y="85"/>
                      </a:cubicBezTo>
                      <a:cubicBezTo>
                        <a:pt x="15" y="85"/>
                        <a:pt x="23" y="85"/>
                        <a:pt x="23" y="85"/>
                      </a:cubicBezTo>
                      <a:cubicBezTo>
                        <a:pt x="27" y="85"/>
                        <a:pt x="27" y="85"/>
                        <a:pt x="27" y="85"/>
                      </a:cubicBezTo>
                      <a:cubicBezTo>
                        <a:pt x="27" y="78"/>
                        <a:pt x="32" y="73"/>
                        <a:pt x="39" y="73"/>
                      </a:cubicBezTo>
                      <a:cubicBezTo>
                        <a:pt x="47" y="73"/>
                        <a:pt x="52" y="78"/>
                        <a:pt x="52" y="85"/>
                      </a:cubicBezTo>
                      <a:cubicBezTo>
                        <a:pt x="66" y="85"/>
                        <a:pt x="66" y="85"/>
                        <a:pt x="66" y="85"/>
                      </a:cubicBezTo>
                      <a:cubicBezTo>
                        <a:pt x="66" y="75"/>
                        <a:pt x="66" y="75"/>
                        <a:pt x="66" y="75"/>
                      </a:cubicBezTo>
                      <a:cubicBezTo>
                        <a:pt x="143" y="75"/>
                        <a:pt x="143" y="75"/>
                        <a:pt x="143" y="75"/>
                      </a:cubicBezTo>
                      <a:cubicBezTo>
                        <a:pt x="145" y="73"/>
                        <a:pt x="148" y="72"/>
                        <a:pt x="151" y="72"/>
                      </a:cubicBezTo>
                      <a:cubicBezTo>
                        <a:pt x="153" y="72"/>
                        <a:pt x="156" y="73"/>
                        <a:pt x="158" y="75"/>
                      </a:cubicBezTo>
                      <a:cubicBezTo>
                        <a:pt x="171" y="75"/>
                        <a:pt x="171" y="75"/>
                        <a:pt x="171" y="75"/>
                      </a:cubicBezTo>
                      <a:cubicBezTo>
                        <a:pt x="174" y="73"/>
                        <a:pt x="176" y="73"/>
                        <a:pt x="179" y="73"/>
                      </a:cubicBezTo>
                      <a:cubicBezTo>
                        <a:pt x="182" y="73"/>
                        <a:pt x="184" y="73"/>
                        <a:pt x="186" y="75"/>
                      </a:cubicBezTo>
                      <a:cubicBezTo>
                        <a:pt x="196" y="75"/>
                        <a:pt x="196" y="75"/>
                        <a:pt x="196" y="75"/>
                      </a:cubicBezTo>
                      <a:cubicBezTo>
                        <a:pt x="196" y="84"/>
                        <a:pt x="196" y="84"/>
                        <a:pt x="196" y="84"/>
                      </a:cubicBezTo>
                      <a:cubicBezTo>
                        <a:pt x="211" y="84"/>
                        <a:pt x="211" y="84"/>
                        <a:pt x="211" y="84"/>
                      </a:cubicBezTo>
                      <a:cubicBezTo>
                        <a:pt x="211" y="9"/>
                        <a:pt x="211" y="9"/>
                        <a:pt x="211" y="9"/>
                      </a:cubicBezTo>
                      <a:cubicBezTo>
                        <a:pt x="211" y="9"/>
                        <a:pt x="212" y="0"/>
                        <a:pt x="205" y="0"/>
                      </a:cubicBezTo>
                      <a:close/>
                      <a:moveTo>
                        <a:pt x="55" y="49"/>
                      </a:moveTo>
                      <a:cubicBezTo>
                        <a:pt x="19" y="49"/>
                        <a:pt x="19" y="49"/>
                        <a:pt x="19" y="49"/>
                      </a:cubicBezTo>
                      <a:cubicBezTo>
                        <a:pt x="19" y="40"/>
                        <a:pt x="19" y="40"/>
                        <a:pt x="19" y="40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55" y="21"/>
                        <a:pt x="55" y="21"/>
                        <a:pt x="55" y="21"/>
                      </a:cubicBezTo>
                      <a:lnTo>
                        <a:pt x="55" y="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3" name="Freeform 441"/>
                <p:cNvSpPr>
                  <a:spLocks noEditPoints="1"/>
                </p:cNvSpPr>
                <p:nvPr/>
              </p:nvSpPr>
              <p:spPr bwMode="auto">
                <a:xfrm>
                  <a:off x="2690" y="4008"/>
                  <a:ext cx="102" cy="97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9 h 18"/>
                    <a:gd name="T4" fmla="*/ 9 w 18"/>
                    <a:gd name="T5" fmla="*/ 18 h 18"/>
                    <a:gd name="T6" fmla="*/ 18 w 18"/>
                    <a:gd name="T7" fmla="*/ 9 h 18"/>
                    <a:gd name="T8" fmla="*/ 9 w 18"/>
                    <a:gd name="T9" fmla="*/ 0 h 18"/>
                    <a:gd name="T10" fmla="*/ 9 w 18"/>
                    <a:gd name="T11" fmla="*/ 14 h 18"/>
                    <a:gd name="T12" fmla="*/ 5 w 18"/>
                    <a:gd name="T13" fmla="*/ 9 h 18"/>
                    <a:gd name="T14" fmla="*/ 9 w 18"/>
                    <a:gd name="T15" fmla="*/ 5 h 18"/>
                    <a:gd name="T16" fmla="*/ 13 w 18"/>
                    <a:gd name="T17" fmla="*/ 9 h 18"/>
                    <a:gd name="T18" fmla="*/ 9 w 18"/>
                    <a:gd name="T19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4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  <a:close/>
                      <a:moveTo>
                        <a:pt x="9" y="14"/>
                      </a:moveTo>
                      <a:cubicBezTo>
                        <a:pt x="7" y="14"/>
                        <a:pt x="5" y="12"/>
                        <a:pt x="5" y="9"/>
                      </a:cubicBezTo>
                      <a:cubicBezTo>
                        <a:pt x="5" y="7"/>
                        <a:pt x="7" y="5"/>
                        <a:pt x="9" y="5"/>
                      </a:cubicBezTo>
                      <a:cubicBezTo>
                        <a:pt x="11" y="5"/>
                        <a:pt x="13" y="7"/>
                        <a:pt x="13" y="9"/>
                      </a:cubicBezTo>
                      <a:cubicBezTo>
                        <a:pt x="13" y="12"/>
                        <a:pt x="11" y="14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4" name="Rectangle 442"/>
                <p:cNvSpPr>
                  <a:spLocks noChangeArrowheads="1"/>
                </p:cNvSpPr>
                <p:nvPr/>
              </p:nvSpPr>
              <p:spPr bwMode="auto">
                <a:xfrm>
                  <a:off x="2729" y="3891"/>
                  <a:ext cx="34" cy="1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5" name="Freeform 443"/>
                <p:cNvSpPr>
                  <a:spLocks noEditPoints="1"/>
                </p:cNvSpPr>
                <p:nvPr/>
              </p:nvSpPr>
              <p:spPr bwMode="auto">
                <a:xfrm>
                  <a:off x="2501" y="3552"/>
                  <a:ext cx="277" cy="315"/>
                </a:xfrm>
                <a:custGeom>
                  <a:avLst/>
                  <a:gdLst>
                    <a:gd name="T0" fmla="*/ 57 w 57"/>
                    <a:gd name="T1" fmla="*/ 0 h 65"/>
                    <a:gd name="T2" fmla="*/ 0 w 57"/>
                    <a:gd name="T3" fmla="*/ 0 h 65"/>
                    <a:gd name="T4" fmla="*/ 0 w 57"/>
                    <a:gd name="T5" fmla="*/ 65 h 65"/>
                    <a:gd name="T6" fmla="*/ 57 w 57"/>
                    <a:gd name="T7" fmla="*/ 65 h 65"/>
                    <a:gd name="T8" fmla="*/ 57 w 57"/>
                    <a:gd name="T9" fmla="*/ 0 h 65"/>
                    <a:gd name="T10" fmla="*/ 4 w 57"/>
                    <a:gd name="T11" fmla="*/ 9 h 65"/>
                    <a:gd name="T12" fmla="*/ 27 w 57"/>
                    <a:gd name="T13" fmla="*/ 35 h 65"/>
                    <a:gd name="T14" fmla="*/ 4 w 57"/>
                    <a:gd name="T15" fmla="*/ 61 h 65"/>
                    <a:gd name="T16" fmla="*/ 4 w 57"/>
                    <a:gd name="T17" fmla="*/ 9 h 65"/>
                    <a:gd name="T18" fmla="*/ 9 w 57"/>
                    <a:gd name="T19" fmla="*/ 61 h 65"/>
                    <a:gd name="T20" fmla="*/ 29 w 57"/>
                    <a:gd name="T21" fmla="*/ 37 h 65"/>
                    <a:gd name="T22" fmla="*/ 51 w 57"/>
                    <a:gd name="T23" fmla="*/ 61 h 65"/>
                    <a:gd name="T24" fmla="*/ 9 w 57"/>
                    <a:gd name="T25" fmla="*/ 61 h 65"/>
                    <a:gd name="T26" fmla="*/ 54 w 57"/>
                    <a:gd name="T27" fmla="*/ 61 h 65"/>
                    <a:gd name="T28" fmla="*/ 32 w 57"/>
                    <a:gd name="T29" fmla="*/ 35 h 65"/>
                    <a:gd name="T30" fmla="*/ 54 w 57"/>
                    <a:gd name="T31" fmla="*/ 9 h 65"/>
                    <a:gd name="T32" fmla="*/ 54 w 57"/>
                    <a:gd name="T33" fmla="*/ 61 h 65"/>
                    <a:gd name="T34" fmla="*/ 29 w 57"/>
                    <a:gd name="T35" fmla="*/ 33 h 65"/>
                    <a:gd name="T36" fmla="*/ 4 w 57"/>
                    <a:gd name="T37" fmla="*/ 5 h 65"/>
                    <a:gd name="T38" fmla="*/ 54 w 57"/>
                    <a:gd name="T39" fmla="*/ 5 h 65"/>
                    <a:gd name="T40" fmla="*/ 29 w 57"/>
                    <a:gd name="T41" fmla="*/ 3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7" h="65">
                      <a:moveTo>
                        <a:pt x="57" y="0"/>
                      </a:moveTo>
                      <a:lnTo>
                        <a:pt x="0" y="0"/>
                      </a:lnTo>
                      <a:lnTo>
                        <a:pt x="0" y="65"/>
                      </a:lnTo>
                      <a:lnTo>
                        <a:pt x="57" y="65"/>
                      </a:lnTo>
                      <a:lnTo>
                        <a:pt x="57" y="0"/>
                      </a:lnTo>
                      <a:close/>
                      <a:moveTo>
                        <a:pt x="4" y="9"/>
                      </a:moveTo>
                      <a:lnTo>
                        <a:pt x="27" y="35"/>
                      </a:lnTo>
                      <a:lnTo>
                        <a:pt x="4" y="61"/>
                      </a:lnTo>
                      <a:lnTo>
                        <a:pt x="4" y="9"/>
                      </a:lnTo>
                      <a:close/>
                      <a:moveTo>
                        <a:pt x="9" y="61"/>
                      </a:moveTo>
                      <a:lnTo>
                        <a:pt x="29" y="37"/>
                      </a:lnTo>
                      <a:lnTo>
                        <a:pt x="51" y="61"/>
                      </a:lnTo>
                      <a:lnTo>
                        <a:pt x="9" y="61"/>
                      </a:lnTo>
                      <a:close/>
                      <a:moveTo>
                        <a:pt x="54" y="61"/>
                      </a:moveTo>
                      <a:lnTo>
                        <a:pt x="32" y="35"/>
                      </a:lnTo>
                      <a:lnTo>
                        <a:pt x="54" y="9"/>
                      </a:lnTo>
                      <a:lnTo>
                        <a:pt x="54" y="61"/>
                      </a:lnTo>
                      <a:close/>
                      <a:moveTo>
                        <a:pt x="29" y="33"/>
                      </a:moveTo>
                      <a:lnTo>
                        <a:pt x="4" y="5"/>
                      </a:lnTo>
                      <a:lnTo>
                        <a:pt x="54" y="5"/>
                      </a:lnTo>
                      <a:lnTo>
                        <a:pt x="29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6" name="Freeform 444"/>
                <p:cNvSpPr>
                  <a:spLocks noEditPoints="1"/>
                </p:cNvSpPr>
                <p:nvPr/>
              </p:nvSpPr>
              <p:spPr bwMode="auto">
                <a:xfrm>
                  <a:off x="2540" y="4008"/>
                  <a:ext cx="97" cy="97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9 h 18"/>
                    <a:gd name="T4" fmla="*/ 9 w 18"/>
                    <a:gd name="T5" fmla="*/ 18 h 18"/>
                    <a:gd name="T6" fmla="*/ 18 w 18"/>
                    <a:gd name="T7" fmla="*/ 9 h 18"/>
                    <a:gd name="T8" fmla="*/ 9 w 18"/>
                    <a:gd name="T9" fmla="*/ 0 h 18"/>
                    <a:gd name="T10" fmla="*/ 9 w 18"/>
                    <a:gd name="T11" fmla="*/ 14 h 18"/>
                    <a:gd name="T12" fmla="*/ 4 w 18"/>
                    <a:gd name="T13" fmla="*/ 9 h 18"/>
                    <a:gd name="T14" fmla="*/ 9 w 18"/>
                    <a:gd name="T15" fmla="*/ 5 h 18"/>
                    <a:gd name="T16" fmla="*/ 13 w 18"/>
                    <a:gd name="T17" fmla="*/ 9 h 18"/>
                    <a:gd name="T18" fmla="*/ 9 w 18"/>
                    <a:gd name="T19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4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  <a:close/>
                      <a:moveTo>
                        <a:pt x="9" y="14"/>
                      </a:moveTo>
                      <a:cubicBezTo>
                        <a:pt x="6" y="14"/>
                        <a:pt x="4" y="12"/>
                        <a:pt x="4" y="9"/>
                      </a:cubicBezTo>
                      <a:cubicBezTo>
                        <a:pt x="4" y="7"/>
                        <a:pt x="6" y="5"/>
                        <a:pt x="9" y="5"/>
                      </a:cubicBezTo>
                      <a:cubicBezTo>
                        <a:pt x="11" y="5"/>
                        <a:pt x="13" y="7"/>
                        <a:pt x="13" y="9"/>
                      </a:cubicBezTo>
                      <a:cubicBezTo>
                        <a:pt x="13" y="12"/>
                        <a:pt x="11" y="14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7" name="Rectangle 445"/>
                <p:cNvSpPr>
                  <a:spLocks noChangeArrowheads="1"/>
                </p:cNvSpPr>
                <p:nvPr/>
              </p:nvSpPr>
              <p:spPr bwMode="auto">
                <a:xfrm>
                  <a:off x="2516" y="3891"/>
                  <a:ext cx="34" cy="1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8" name="Rectangle 446"/>
                <p:cNvSpPr>
                  <a:spLocks noChangeArrowheads="1"/>
                </p:cNvSpPr>
                <p:nvPr/>
              </p:nvSpPr>
              <p:spPr bwMode="auto">
                <a:xfrm>
                  <a:off x="2428" y="3891"/>
                  <a:ext cx="34" cy="1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9" name="Freeform 447"/>
                <p:cNvSpPr>
                  <a:spLocks noEditPoints="1"/>
                </p:cNvSpPr>
                <p:nvPr/>
              </p:nvSpPr>
              <p:spPr bwMode="auto">
                <a:xfrm>
                  <a:off x="2200" y="3552"/>
                  <a:ext cx="286" cy="315"/>
                </a:xfrm>
                <a:custGeom>
                  <a:avLst/>
                  <a:gdLst>
                    <a:gd name="T0" fmla="*/ 59 w 59"/>
                    <a:gd name="T1" fmla="*/ 0 h 65"/>
                    <a:gd name="T2" fmla="*/ 0 w 59"/>
                    <a:gd name="T3" fmla="*/ 0 h 65"/>
                    <a:gd name="T4" fmla="*/ 0 w 59"/>
                    <a:gd name="T5" fmla="*/ 65 h 65"/>
                    <a:gd name="T6" fmla="*/ 59 w 59"/>
                    <a:gd name="T7" fmla="*/ 65 h 65"/>
                    <a:gd name="T8" fmla="*/ 59 w 59"/>
                    <a:gd name="T9" fmla="*/ 0 h 65"/>
                    <a:gd name="T10" fmla="*/ 4 w 59"/>
                    <a:gd name="T11" fmla="*/ 9 h 65"/>
                    <a:gd name="T12" fmla="*/ 27 w 59"/>
                    <a:gd name="T13" fmla="*/ 35 h 65"/>
                    <a:gd name="T14" fmla="*/ 4 w 59"/>
                    <a:gd name="T15" fmla="*/ 61 h 65"/>
                    <a:gd name="T16" fmla="*/ 4 w 59"/>
                    <a:gd name="T17" fmla="*/ 9 h 65"/>
                    <a:gd name="T18" fmla="*/ 9 w 59"/>
                    <a:gd name="T19" fmla="*/ 61 h 65"/>
                    <a:gd name="T20" fmla="*/ 29 w 59"/>
                    <a:gd name="T21" fmla="*/ 37 h 65"/>
                    <a:gd name="T22" fmla="*/ 51 w 59"/>
                    <a:gd name="T23" fmla="*/ 61 h 65"/>
                    <a:gd name="T24" fmla="*/ 9 w 59"/>
                    <a:gd name="T25" fmla="*/ 61 h 65"/>
                    <a:gd name="T26" fmla="*/ 54 w 59"/>
                    <a:gd name="T27" fmla="*/ 61 h 65"/>
                    <a:gd name="T28" fmla="*/ 31 w 59"/>
                    <a:gd name="T29" fmla="*/ 35 h 65"/>
                    <a:gd name="T30" fmla="*/ 54 w 59"/>
                    <a:gd name="T31" fmla="*/ 9 h 65"/>
                    <a:gd name="T32" fmla="*/ 54 w 59"/>
                    <a:gd name="T33" fmla="*/ 61 h 65"/>
                    <a:gd name="T34" fmla="*/ 29 w 59"/>
                    <a:gd name="T35" fmla="*/ 33 h 65"/>
                    <a:gd name="T36" fmla="*/ 4 w 59"/>
                    <a:gd name="T37" fmla="*/ 5 h 65"/>
                    <a:gd name="T38" fmla="*/ 54 w 59"/>
                    <a:gd name="T39" fmla="*/ 5 h 65"/>
                    <a:gd name="T40" fmla="*/ 29 w 59"/>
                    <a:gd name="T41" fmla="*/ 3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9" h="65">
                      <a:moveTo>
                        <a:pt x="59" y="0"/>
                      </a:moveTo>
                      <a:lnTo>
                        <a:pt x="0" y="0"/>
                      </a:lnTo>
                      <a:lnTo>
                        <a:pt x="0" y="65"/>
                      </a:lnTo>
                      <a:lnTo>
                        <a:pt x="59" y="65"/>
                      </a:lnTo>
                      <a:lnTo>
                        <a:pt x="59" y="0"/>
                      </a:lnTo>
                      <a:close/>
                      <a:moveTo>
                        <a:pt x="4" y="9"/>
                      </a:moveTo>
                      <a:lnTo>
                        <a:pt x="27" y="35"/>
                      </a:lnTo>
                      <a:lnTo>
                        <a:pt x="4" y="61"/>
                      </a:lnTo>
                      <a:lnTo>
                        <a:pt x="4" y="9"/>
                      </a:lnTo>
                      <a:close/>
                      <a:moveTo>
                        <a:pt x="9" y="61"/>
                      </a:moveTo>
                      <a:lnTo>
                        <a:pt x="29" y="37"/>
                      </a:lnTo>
                      <a:lnTo>
                        <a:pt x="51" y="61"/>
                      </a:lnTo>
                      <a:lnTo>
                        <a:pt x="9" y="61"/>
                      </a:lnTo>
                      <a:close/>
                      <a:moveTo>
                        <a:pt x="54" y="61"/>
                      </a:moveTo>
                      <a:lnTo>
                        <a:pt x="31" y="35"/>
                      </a:lnTo>
                      <a:lnTo>
                        <a:pt x="54" y="9"/>
                      </a:lnTo>
                      <a:lnTo>
                        <a:pt x="54" y="61"/>
                      </a:lnTo>
                      <a:close/>
                      <a:moveTo>
                        <a:pt x="29" y="33"/>
                      </a:moveTo>
                      <a:lnTo>
                        <a:pt x="4" y="5"/>
                      </a:lnTo>
                      <a:lnTo>
                        <a:pt x="54" y="5"/>
                      </a:lnTo>
                      <a:lnTo>
                        <a:pt x="29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0" name="Freeform 448"/>
                <p:cNvSpPr/>
                <p:nvPr/>
              </p:nvSpPr>
              <p:spPr bwMode="auto">
                <a:xfrm>
                  <a:off x="2360" y="4013"/>
                  <a:ext cx="49" cy="83"/>
                </a:xfrm>
                <a:custGeom>
                  <a:avLst/>
                  <a:gdLst>
                    <a:gd name="T0" fmla="*/ 2 w 9"/>
                    <a:gd name="T1" fmla="*/ 0 h 15"/>
                    <a:gd name="T2" fmla="*/ 0 w 9"/>
                    <a:gd name="T3" fmla="*/ 0 h 15"/>
                    <a:gd name="T4" fmla="*/ 0 w 9"/>
                    <a:gd name="T5" fmla="*/ 15 h 15"/>
                    <a:gd name="T6" fmla="*/ 2 w 9"/>
                    <a:gd name="T7" fmla="*/ 15 h 15"/>
                    <a:gd name="T8" fmla="*/ 9 w 9"/>
                    <a:gd name="T9" fmla="*/ 7 h 15"/>
                    <a:gd name="T10" fmla="*/ 2 w 9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5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6" y="15"/>
                        <a:pt x="9" y="11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1" name="Rectangle 449"/>
                <p:cNvSpPr>
                  <a:spLocks noChangeArrowheads="1"/>
                </p:cNvSpPr>
                <p:nvPr/>
              </p:nvSpPr>
              <p:spPr bwMode="auto">
                <a:xfrm>
                  <a:off x="2219" y="4013"/>
                  <a:ext cx="131" cy="8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2" name="Rectangle 450"/>
                <p:cNvSpPr>
                  <a:spLocks noChangeArrowheads="1"/>
                </p:cNvSpPr>
                <p:nvPr/>
              </p:nvSpPr>
              <p:spPr bwMode="auto">
                <a:xfrm>
                  <a:off x="2210" y="3891"/>
                  <a:ext cx="39" cy="1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3" name="Freeform 451"/>
                <p:cNvSpPr/>
                <p:nvPr/>
              </p:nvSpPr>
              <p:spPr bwMode="auto">
                <a:xfrm>
                  <a:off x="2166" y="4013"/>
                  <a:ext cx="49" cy="83"/>
                </a:xfrm>
                <a:custGeom>
                  <a:avLst/>
                  <a:gdLst>
                    <a:gd name="T0" fmla="*/ 2 w 9"/>
                    <a:gd name="T1" fmla="*/ 2 h 15"/>
                    <a:gd name="T2" fmla="*/ 0 w 9"/>
                    <a:gd name="T3" fmla="*/ 7 h 15"/>
                    <a:gd name="T4" fmla="*/ 7 w 9"/>
                    <a:gd name="T5" fmla="*/ 15 h 15"/>
                    <a:gd name="T6" fmla="*/ 9 w 9"/>
                    <a:gd name="T7" fmla="*/ 15 h 15"/>
                    <a:gd name="T8" fmla="*/ 9 w 9"/>
                    <a:gd name="T9" fmla="*/ 0 h 15"/>
                    <a:gd name="T10" fmla="*/ 7 w 9"/>
                    <a:gd name="T11" fmla="*/ 0 h 15"/>
                    <a:gd name="T12" fmla="*/ 2 w 9"/>
                    <a:gd name="T13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5">
                      <a:moveTo>
                        <a:pt x="2" y="2"/>
                      </a:moveTo>
                      <a:cubicBezTo>
                        <a:pt x="1" y="3"/>
                        <a:pt x="0" y="5"/>
                        <a:pt x="0" y="7"/>
                      </a:cubicBezTo>
                      <a:cubicBezTo>
                        <a:pt x="0" y="11"/>
                        <a:pt x="3" y="15"/>
                        <a:pt x="7" y="15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4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4" name="Freeform 452"/>
                <p:cNvSpPr>
                  <a:spLocks noEditPoints="1"/>
                </p:cNvSpPr>
                <p:nvPr/>
              </p:nvSpPr>
              <p:spPr bwMode="auto">
                <a:xfrm>
                  <a:off x="1923" y="4008"/>
                  <a:ext cx="107" cy="97"/>
                </a:xfrm>
                <a:custGeom>
                  <a:avLst/>
                  <a:gdLst>
                    <a:gd name="T0" fmla="*/ 9 w 19"/>
                    <a:gd name="T1" fmla="*/ 0 h 18"/>
                    <a:gd name="T2" fmla="*/ 0 w 19"/>
                    <a:gd name="T3" fmla="*/ 9 h 18"/>
                    <a:gd name="T4" fmla="*/ 9 w 19"/>
                    <a:gd name="T5" fmla="*/ 18 h 18"/>
                    <a:gd name="T6" fmla="*/ 19 w 19"/>
                    <a:gd name="T7" fmla="*/ 9 h 18"/>
                    <a:gd name="T8" fmla="*/ 9 w 19"/>
                    <a:gd name="T9" fmla="*/ 0 h 18"/>
                    <a:gd name="T10" fmla="*/ 9 w 19"/>
                    <a:gd name="T11" fmla="*/ 14 h 18"/>
                    <a:gd name="T12" fmla="*/ 5 w 19"/>
                    <a:gd name="T13" fmla="*/ 9 h 18"/>
                    <a:gd name="T14" fmla="*/ 9 w 19"/>
                    <a:gd name="T15" fmla="*/ 5 h 18"/>
                    <a:gd name="T16" fmla="*/ 14 w 19"/>
                    <a:gd name="T17" fmla="*/ 9 h 18"/>
                    <a:gd name="T18" fmla="*/ 9 w 19"/>
                    <a:gd name="T19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" h="18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4"/>
                        <a:pt x="4" y="18"/>
                        <a:pt x="9" y="18"/>
                      </a:cubicBezTo>
                      <a:cubicBezTo>
                        <a:pt x="14" y="18"/>
                        <a:pt x="19" y="14"/>
                        <a:pt x="19" y="9"/>
                      </a:cubicBezTo>
                      <a:cubicBezTo>
                        <a:pt x="19" y="4"/>
                        <a:pt x="14" y="0"/>
                        <a:pt x="9" y="0"/>
                      </a:cubicBezTo>
                      <a:close/>
                      <a:moveTo>
                        <a:pt x="9" y="14"/>
                      </a:moveTo>
                      <a:cubicBezTo>
                        <a:pt x="7" y="14"/>
                        <a:pt x="5" y="12"/>
                        <a:pt x="5" y="9"/>
                      </a:cubicBezTo>
                      <a:cubicBezTo>
                        <a:pt x="5" y="7"/>
                        <a:pt x="7" y="5"/>
                        <a:pt x="9" y="5"/>
                      </a:cubicBezTo>
                      <a:cubicBezTo>
                        <a:pt x="12" y="5"/>
                        <a:pt x="14" y="7"/>
                        <a:pt x="14" y="9"/>
                      </a:cubicBezTo>
                      <a:cubicBezTo>
                        <a:pt x="14" y="12"/>
                        <a:pt x="12" y="14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15" name="文本框 314"/>
              <p:cNvSpPr txBox="1"/>
              <p:nvPr/>
            </p:nvSpPr>
            <p:spPr>
              <a:xfrm>
                <a:off x="353" y="3552"/>
                <a:ext cx="1205" cy="5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dist"/>
                <a:r>
                  <a:rPr lang="zh-CN" altLang="en-US" sz="1600">
                    <a:solidFill>
                      <a:schemeClr val="tx1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直配</a:t>
                </a:r>
                <a:endParaRPr lang="zh-CN" altLang="en-US" sz="1600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礼券管理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32" name="Freeform 55"/>
          <p:cNvSpPr/>
          <p:nvPr/>
        </p:nvSpPr>
        <p:spPr bwMode="auto">
          <a:xfrm>
            <a:off x="5791362" y="3952600"/>
            <a:ext cx="1026041" cy="2009842"/>
          </a:xfrm>
          <a:custGeom>
            <a:avLst/>
            <a:gdLst>
              <a:gd name="T0" fmla="*/ 4712 w 100"/>
              <a:gd name="T1" fmla="*/ 16633 h 204"/>
              <a:gd name="T2" fmla="*/ 0 w 100"/>
              <a:gd name="T3" fmla="*/ 20145 h 204"/>
              <a:gd name="T4" fmla="*/ 4712 w 100"/>
              <a:gd name="T5" fmla="*/ 23698 h 204"/>
              <a:gd name="T6" fmla="*/ 11931 w 100"/>
              <a:gd name="T7" fmla="*/ 39927 h 204"/>
              <a:gd name="T8" fmla="*/ 18995 w 100"/>
              <a:gd name="T9" fmla="*/ 32708 h 204"/>
              <a:gd name="T10" fmla="*/ 14493 w 100"/>
              <a:gd name="T11" fmla="*/ 20145 h 204"/>
              <a:gd name="T12" fmla="*/ 19568 w 100"/>
              <a:gd name="T13" fmla="*/ 7065 h 204"/>
              <a:gd name="T14" fmla="*/ 12507 w 100"/>
              <a:gd name="T15" fmla="*/ 0 h 204"/>
              <a:gd name="T16" fmla="*/ 4712 w 100"/>
              <a:gd name="T17" fmla="*/ 16633 h 2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0" h="204">
                <a:moveTo>
                  <a:pt x="24" y="85"/>
                </a:moveTo>
                <a:cubicBezTo>
                  <a:pt x="0" y="103"/>
                  <a:pt x="0" y="103"/>
                  <a:pt x="0" y="103"/>
                </a:cubicBezTo>
                <a:cubicBezTo>
                  <a:pt x="24" y="121"/>
                  <a:pt x="24" y="121"/>
                  <a:pt x="24" y="121"/>
                </a:cubicBezTo>
                <a:cubicBezTo>
                  <a:pt x="28" y="153"/>
                  <a:pt x="41" y="181"/>
                  <a:pt x="61" y="204"/>
                </a:cubicBezTo>
                <a:cubicBezTo>
                  <a:pt x="97" y="167"/>
                  <a:pt x="97" y="167"/>
                  <a:pt x="97" y="167"/>
                </a:cubicBezTo>
                <a:cubicBezTo>
                  <a:pt x="83" y="150"/>
                  <a:pt x="74" y="128"/>
                  <a:pt x="74" y="103"/>
                </a:cubicBezTo>
                <a:cubicBezTo>
                  <a:pt x="74" y="78"/>
                  <a:pt x="84" y="54"/>
                  <a:pt x="100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42" y="23"/>
                  <a:pt x="28" y="53"/>
                  <a:pt x="24" y="8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/>
          </a:p>
        </p:txBody>
      </p:sp>
      <p:sp>
        <p:nvSpPr>
          <p:cNvPr id="34" name="Freeform 57"/>
          <p:cNvSpPr/>
          <p:nvPr/>
        </p:nvSpPr>
        <p:spPr bwMode="auto">
          <a:xfrm>
            <a:off x="6512024" y="3238219"/>
            <a:ext cx="2080783" cy="994958"/>
          </a:xfrm>
          <a:custGeom>
            <a:avLst/>
            <a:gdLst>
              <a:gd name="T0" fmla="*/ 19991 w 204"/>
              <a:gd name="T1" fmla="*/ 0 h 101"/>
              <a:gd name="T2" fmla="*/ 16423 w 204"/>
              <a:gd name="T3" fmla="*/ 4719 h 101"/>
              <a:gd name="T4" fmla="*/ 0 w 204"/>
              <a:gd name="T5" fmla="*/ 12732 h 101"/>
              <a:gd name="T6" fmla="*/ 7065 w 204"/>
              <a:gd name="T7" fmla="*/ 19821 h 101"/>
              <a:gd name="T8" fmla="*/ 20354 w 204"/>
              <a:gd name="T9" fmla="*/ 14525 h 101"/>
              <a:gd name="T10" fmla="*/ 32861 w 204"/>
              <a:gd name="T11" fmla="*/ 19035 h 101"/>
              <a:gd name="T12" fmla="*/ 39927 w 204"/>
              <a:gd name="T13" fmla="*/ 11946 h 101"/>
              <a:gd name="T14" fmla="*/ 23488 w 204"/>
              <a:gd name="T15" fmla="*/ 4719 h 101"/>
              <a:gd name="T16" fmla="*/ 19991 w 204"/>
              <a:gd name="T17" fmla="*/ 0 h 1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4" h="101">
                <a:moveTo>
                  <a:pt x="102" y="0"/>
                </a:moveTo>
                <a:cubicBezTo>
                  <a:pt x="84" y="24"/>
                  <a:pt x="84" y="24"/>
                  <a:pt x="84" y="24"/>
                </a:cubicBezTo>
                <a:cubicBezTo>
                  <a:pt x="52" y="29"/>
                  <a:pt x="23" y="43"/>
                  <a:pt x="0" y="65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54" y="84"/>
                  <a:pt x="78" y="74"/>
                  <a:pt x="104" y="74"/>
                </a:cubicBezTo>
                <a:cubicBezTo>
                  <a:pt x="129" y="74"/>
                  <a:pt x="151" y="83"/>
                  <a:pt x="168" y="97"/>
                </a:cubicBezTo>
                <a:cubicBezTo>
                  <a:pt x="204" y="61"/>
                  <a:pt x="204" y="61"/>
                  <a:pt x="204" y="61"/>
                </a:cubicBezTo>
                <a:cubicBezTo>
                  <a:pt x="182" y="41"/>
                  <a:pt x="152" y="27"/>
                  <a:pt x="120" y="24"/>
                </a:cubicBezTo>
                <a:lnTo>
                  <a:pt x="102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/>
          </a:p>
        </p:txBody>
      </p:sp>
      <p:sp>
        <p:nvSpPr>
          <p:cNvPr id="36" name="Freeform 271"/>
          <p:cNvSpPr/>
          <p:nvPr/>
        </p:nvSpPr>
        <p:spPr bwMode="auto">
          <a:xfrm>
            <a:off x="6954405" y="5382240"/>
            <a:ext cx="25879" cy="35289"/>
          </a:xfrm>
          <a:custGeom>
            <a:avLst/>
            <a:gdLst>
              <a:gd name="T0" fmla="*/ 2147483647 w 3"/>
              <a:gd name="T1" fmla="*/ 2147483647 h 4"/>
              <a:gd name="T2" fmla="*/ 2147483647 w 3"/>
              <a:gd name="T3" fmla="*/ 2147483647 h 4"/>
              <a:gd name="T4" fmla="*/ 0 w 3"/>
              <a:gd name="T5" fmla="*/ 2147483647 h 4"/>
              <a:gd name="T6" fmla="*/ 0 w 3"/>
              <a:gd name="T7" fmla="*/ 2147483647 h 4"/>
              <a:gd name="T8" fmla="*/ 0 w 3"/>
              <a:gd name="T9" fmla="*/ 0 h 4"/>
              <a:gd name="T10" fmla="*/ 0 w 3"/>
              <a:gd name="T11" fmla="*/ 0 h 4"/>
              <a:gd name="T12" fmla="*/ 0 w 3"/>
              <a:gd name="T13" fmla="*/ 2147483647 h 4"/>
              <a:gd name="T14" fmla="*/ 0 w 3"/>
              <a:gd name="T15" fmla="*/ 2147483647 h 4"/>
              <a:gd name="T16" fmla="*/ 2147483647 w 3"/>
              <a:gd name="T17" fmla="*/ 2147483647 h 4"/>
              <a:gd name="T18" fmla="*/ 2147483647 w 3"/>
              <a:gd name="T19" fmla="*/ 2147483647 h 4"/>
              <a:gd name="T20" fmla="*/ 2147483647 w 3"/>
              <a:gd name="T21" fmla="*/ 0 h 4"/>
              <a:gd name="T22" fmla="*/ 2147483647 w 3"/>
              <a:gd name="T23" fmla="*/ 0 h 4"/>
              <a:gd name="T24" fmla="*/ 2147483647 w 3"/>
              <a:gd name="T25" fmla="*/ 2147483647 h 4"/>
              <a:gd name="T26" fmla="*/ 2147483647 w 3"/>
              <a:gd name="T27" fmla="*/ 2147483647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" h="4">
                <a:moveTo>
                  <a:pt x="2" y="4"/>
                </a:moveTo>
                <a:cubicBezTo>
                  <a:pt x="2" y="4"/>
                  <a:pt x="2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1" y="4"/>
                  <a:pt x="1" y="4"/>
                </a:cubicBezTo>
                <a:cubicBezTo>
                  <a:pt x="2" y="4"/>
                  <a:pt x="2" y="3"/>
                  <a:pt x="2" y="3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2" y="3"/>
                  <a:pt x="2" y="4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865"/>
          </a:p>
        </p:txBody>
      </p:sp>
      <p:sp>
        <p:nvSpPr>
          <p:cNvPr id="37" name="Freeform 272"/>
          <p:cNvSpPr/>
          <p:nvPr/>
        </p:nvSpPr>
        <p:spPr bwMode="auto">
          <a:xfrm>
            <a:off x="6989693" y="5382240"/>
            <a:ext cx="16469" cy="35289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0 h 4"/>
              <a:gd name="T4" fmla="*/ 2147483647 w 2"/>
              <a:gd name="T5" fmla="*/ 0 h 4"/>
              <a:gd name="T6" fmla="*/ 2147483647 w 2"/>
              <a:gd name="T7" fmla="*/ 2147483647 h 4"/>
              <a:gd name="T8" fmla="*/ 0 w 2"/>
              <a:gd name="T9" fmla="*/ 2147483647 h 4"/>
              <a:gd name="T10" fmla="*/ 0 w 2"/>
              <a:gd name="T11" fmla="*/ 2147483647 h 4"/>
              <a:gd name="T12" fmla="*/ 0 w 2"/>
              <a:gd name="T13" fmla="*/ 2147483647 h 4"/>
              <a:gd name="T14" fmla="*/ 0 w 2"/>
              <a:gd name="T15" fmla="*/ 2147483647 h 4"/>
              <a:gd name="T16" fmla="*/ 0 w 2"/>
              <a:gd name="T17" fmla="*/ 2147483647 h 4"/>
              <a:gd name="T18" fmla="*/ 0 w 2"/>
              <a:gd name="T19" fmla="*/ 0 h 4"/>
              <a:gd name="T20" fmla="*/ 0 w 2"/>
              <a:gd name="T21" fmla="*/ 0 h 4"/>
              <a:gd name="T22" fmla="*/ 0 w 2"/>
              <a:gd name="T23" fmla="*/ 2147483647 h 4"/>
              <a:gd name="T24" fmla="*/ 2147483647 w 2"/>
              <a:gd name="T25" fmla="*/ 0 h 4"/>
              <a:gd name="T26" fmla="*/ 2147483647 w 2"/>
              <a:gd name="T27" fmla="*/ 0 h 4"/>
              <a:gd name="T28" fmla="*/ 2147483647 w 2"/>
              <a:gd name="T29" fmla="*/ 0 h 4"/>
              <a:gd name="T30" fmla="*/ 2147483647 w 2"/>
              <a:gd name="T31" fmla="*/ 0 h 4"/>
              <a:gd name="T32" fmla="*/ 2147483647 w 2"/>
              <a:gd name="T33" fmla="*/ 2147483647 h 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4">
                <a:moveTo>
                  <a:pt x="2" y="1"/>
                </a:moveTo>
                <a:cubicBezTo>
                  <a:pt x="2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lnTo>
                  <a:pt x="2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865"/>
          </a:p>
        </p:txBody>
      </p:sp>
      <p:sp>
        <p:nvSpPr>
          <p:cNvPr id="38" name="Freeform 307"/>
          <p:cNvSpPr/>
          <p:nvPr/>
        </p:nvSpPr>
        <p:spPr bwMode="auto">
          <a:xfrm>
            <a:off x="7304948" y="4502354"/>
            <a:ext cx="96458" cy="96457"/>
          </a:xfrm>
          <a:custGeom>
            <a:avLst/>
            <a:gdLst>
              <a:gd name="T0" fmla="*/ 2147483647 w 11"/>
              <a:gd name="T1" fmla="*/ 2147483647 h 11"/>
              <a:gd name="T2" fmla="*/ 2147483647 w 11"/>
              <a:gd name="T3" fmla="*/ 2147483647 h 11"/>
              <a:gd name="T4" fmla="*/ 2147483647 w 11"/>
              <a:gd name="T5" fmla="*/ 2147483647 h 11"/>
              <a:gd name="T6" fmla="*/ 2147483647 w 11"/>
              <a:gd name="T7" fmla="*/ 2147483647 h 11"/>
              <a:gd name="T8" fmla="*/ 2147483647 w 11"/>
              <a:gd name="T9" fmla="*/ 2147483647 h 11"/>
              <a:gd name="T10" fmla="*/ 2147483647 w 11"/>
              <a:gd name="T11" fmla="*/ 2147483647 h 11"/>
              <a:gd name="T12" fmla="*/ 2147483647 w 11"/>
              <a:gd name="T13" fmla="*/ 2147483647 h 11"/>
              <a:gd name="T14" fmla="*/ 2147483647 w 11"/>
              <a:gd name="T15" fmla="*/ 2147483647 h 11"/>
              <a:gd name="T16" fmla="*/ 2147483647 w 11"/>
              <a:gd name="T17" fmla="*/ 2147483647 h 11"/>
              <a:gd name="T18" fmla="*/ 2147483647 w 11"/>
              <a:gd name="T19" fmla="*/ 2147483647 h 11"/>
              <a:gd name="T20" fmla="*/ 2147483647 w 11"/>
              <a:gd name="T21" fmla="*/ 2147483647 h 11"/>
              <a:gd name="T22" fmla="*/ 2147483647 w 11"/>
              <a:gd name="T23" fmla="*/ 2147483647 h 11"/>
              <a:gd name="T24" fmla="*/ 2147483647 w 11"/>
              <a:gd name="T25" fmla="*/ 2147483647 h 11"/>
              <a:gd name="T26" fmla="*/ 2147483647 w 11"/>
              <a:gd name="T27" fmla="*/ 2147483647 h 11"/>
              <a:gd name="T28" fmla="*/ 0 w 11"/>
              <a:gd name="T29" fmla="*/ 2147483647 h 11"/>
              <a:gd name="T30" fmla="*/ 0 w 11"/>
              <a:gd name="T31" fmla="*/ 2147483647 h 11"/>
              <a:gd name="T32" fmla="*/ 2147483647 w 11"/>
              <a:gd name="T33" fmla="*/ 2147483647 h 11"/>
              <a:gd name="T34" fmla="*/ 0 w 11"/>
              <a:gd name="T35" fmla="*/ 2147483647 h 11"/>
              <a:gd name="T36" fmla="*/ 2147483647 w 11"/>
              <a:gd name="T37" fmla="*/ 2147483647 h 11"/>
              <a:gd name="T38" fmla="*/ 2147483647 w 11"/>
              <a:gd name="T39" fmla="*/ 2147483647 h 11"/>
              <a:gd name="T40" fmla="*/ 2147483647 w 11"/>
              <a:gd name="T41" fmla="*/ 0 h 11"/>
              <a:gd name="T42" fmla="*/ 2147483647 w 11"/>
              <a:gd name="T43" fmla="*/ 0 h 11"/>
              <a:gd name="T44" fmla="*/ 2147483647 w 11"/>
              <a:gd name="T45" fmla="*/ 2147483647 h 11"/>
              <a:gd name="T46" fmla="*/ 2147483647 w 11"/>
              <a:gd name="T47" fmla="*/ 2147483647 h 1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" h="11">
                <a:moveTo>
                  <a:pt x="10" y="2"/>
                </a:move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2"/>
                </a:cubicBezTo>
                <a:cubicBezTo>
                  <a:pt x="2" y="3"/>
                  <a:pt x="3" y="4"/>
                  <a:pt x="4" y="4"/>
                </a:cubicBezTo>
                <a:cubicBezTo>
                  <a:pt x="9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2" y="5"/>
                  <a:pt x="2" y="5"/>
                </a:cubicBezTo>
                <a:cubicBezTo>
                  <a:pt x="2" y="5"/>
                  <a:pt x="1" y="6"/>
                  <a:pt x="1" y="6"/>
                </a:cubicBezTo>
                <a:cubicBezTo>
                  <a:pt x="1" y="7"/>
                  <a:pt x="1" y="7"/>
                  <a:pt x="1" y="8"/>
                </a:cubicBezTo>
                <a:cubicBezTo>
                  <a:pt x="1" y="8"/>
                  <a:pt x="2" y="9"/>
                  <a:pt x="2" y="9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7"/>
                  <a:pt x="0" y="6"/>
                </a:cubicBezTo>
                <a:cubicBezTo>
                  <a:pt x="1" y="5"/>
                  <a:pt x="1" y="5"/>
                  <a:pt x="2" y="4"/>
                </a:cubicBezTo>
                <a:cubicBezTo>
                  <a:pt x="2" y="4"/>
                  <a:pt x="1" y="3"/>
                  <a:pt x="2" y="2"/>
                </a:cubicBezTo>
                <a:cubicBezTo>
                  <a:pt x="2" y="1"/>
                  <a:pt x="2" y="0"/>
                  <a:pt x="3" y="0"/>
                </a:cubicBezTo>
                <a:cubicBezTo>
                  <a:pt x="4" y="0"/>
                  <a:pt x="4" y="0"/>
                  <a:pt x="5" y="0"/>
                </a:cubicBezTo>
                <a:cubicBezTo>
                  <a:pt x="11" y="2"/>
                  <a:pt x="11" y="2"/>
                  <a:pt x="11" y="2"/>
                </a:cubicBezTo>
                <a:lnTo>
                  <a:pt x="10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865"/>
          </a:p>
        </p:txBody>
      </p:sp>
      <p:sp>
        <p:nvSpPr>
          <p:cNvPr id="39" name="TextBox 11"/>
          <p:cNvSpPr txBox="1"/>
          <p:nvPr/>
        </p:nvSpPr>
        <p:spPr bwMode="auto">
          <a:xfrm>
            <a:off x="6569408" y="6752263"/>
            <a:ext cx="1960880" cy="6134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spc="3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rPr>
              <a:t>送</a:t>
            </a:r>
            <a:r>
              <a:rPr lang="zh-CN" altLang="en-US" sz="3200" b="1" spc="3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rPr>
              <a:t>券方式</a:t>
            </a:r>
            <a:endParaRPr lang="zh-CN" altLang="en-US" sz="3200" b="1" spc="3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Arial" panose="020B0604020202020204" pitchFamily="34" charset="0"/>
            </a:endParaRPr>
          </a:p>
        </p:txBody>
      </p:sp>
      <p:sp>
        <p:nvSpPr>
          <p:cNvPr id="40" name="TextBox 12"/>
          <p:cNvSpPr txBox="1"/>
          <p:nvPr/>
        </p:nvSpPr>
        <p:spPr bwMode="auto">
          <a:xfrm>
            <a:off x="3744088" y="5241648"/>
            <a:ext cx="2405380" cy="6134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3200" b="1" dirty="0" smtClean="0">
                <a:solidFill>
                  <a:schemeClr val="tx1"/>
                </a:solidFill>
              </a:rPr>
              <a:t>券使用条件</a:t>
            </a:r>
            <a:endParaRPr lang="zh-CN" alt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41" name="TextBox 13"/>
          <p:cNvSpPr txBox="1"/>
          <p:nvPr/>
        </p:nvSpPr>
        <p:spPr bwMode="auto">
          <a:xfrm>
            <a:off x="8015970" y="2757141"/>
            <a:ext cx="2405380" cy="6134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F83003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3200" b="1" dirty="0" smtClean="0">
                <a:solidFill>
                  <a:schemeClr val="tx1"/>
                </a:solidFill>
              </a:rPr>
              <a:t>券使用时间</a:t>
            </a:r>
            <a:endParaRPr lang="zh-CN" alt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42" name="TextBox 14"/>
          <p:cNvSpPr txBox="1"/>
          <p:nvPr/>
        </p:nvSpPr>
        <p:spPr bwMode="auto">
          <a:xfrm>
            <a:off x="9236449" y="5309844"/>
            <a:ext cx="1516380" cy="6134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284848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3200" b="1" dirty="0" smtClean="0">
                <a:solidFill>
                  <a:schemeClr val="tx1"/>
                </a:solidFill>
              </a:rPr>
              <a:t>券类型</a:t>
            </a:r>
            <a:endParaRPr lang="zh-CN" alt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43" name="TextBox 15"/>
          <p:cNvSpPr txBox="1"/>
          <p:nvPr/>
        </p:nvSpPr>
        <p:spPr>
          <a:xfrm>
            <a:off x="6742565" y="4539796"/>
            <a:ext cx="1626138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</a:rPr>
              <a:t>优惠券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192114" y="5116826"/>
            <a:ext cx="742803" cy="386035"/>
            <a:chOff x="417513" y="5251450"/>
            <a:chExt cx="725488" cy="731838"/>
          </a:xfrm>
          <a:solidFill>
            <a:srgbClr val="5EC6D3"/>
          </a:solidFill>
        </p:grpSpPr>
        <p:sp>
          <p:nvSpPr>
            <p:cNvPr id="45" name="Freeform 24"/>
            <p:cNvSpPr/>
            <p:nvPr/>
          </p:nvSpPr>
          <p:spPr bwMode="auto">
            <a:xfrm>
              <a:off x="469900" y="5251450"/>
              <a:ext cx="673100" cy="407988"/>
            </a:xfrm>
            <a:custGeom>
              <a:avLst/>
              <a:gdLst>
                <a:gd name="T0" fmla="*/ 219 w 221"/>
                <a:gd name="T1" fmla="*/ 68 h 134"/>
                <a:gd name="T2" fmla="*/ 219 w 221"/>
                <a:gd name="T3" fmla="*/ 68 h 134"/>
                <a:gd name="T4" fmla="*/ 219 w 221"/>
                <a:gd name="T5" fmla="*/ 67 h 134"/>
                <a:gd name="T6" fmla="*/ 219 w 221"/>
                <a:gd name="T7" fmla="*/ 67 h 134"/>
                <a:gd name="T8" fmla="*/ 207 w 221"/>
                <a:gd name="T9" fmla="*/ 55 h 134"/>
                <a:gd name="T10" fmla="*/ 207 w 221"/>
                <a:gd name="T11" fmla="*/ 55 h 134"/>
                <a:gd name="T12" fmla="*/ 205 w 221"/>
                <a:gd name="T13" fmla="*/ 55 h 134"/>
                <a:gd name="T14" fmla="*/ 49 w 221"/>
                <a:gd name="T15" fmla="*/ 2 h 134"/>
                <a:gd name="T16" fmla="*/ 21 w 221"/>
                <a:gd name="T17" fmla="*/ 18 h 134"/>
                <a:gd name="T18" fmla="*/ 0 w 221"/>
                <a:gd name="T19" fmla="*/ 82 h 134"/>
                <a:gd name="T20" fmla="*/ 3 w 221"/>
                <a:gd name="T21" fmla="*/ 82 h 134"/>
                <a:gd name="T22" fmla="*/ 4 w 221"/>
                <a:gd name="T23" fmla="*/ 81 h 134"/>
                <a:gd name="T24" fmla="*/ 4 w 221"/>
                <a:gd name="T25" fmla="*/ 81 h 134"/>
                <a:gd name="T26" fmla="*/ 13 w 221"/>
                <a:gd name="T27" fmla="*/ 81 h 134"/>
                <a:gd name="T28" fmla="*/ 30 w 221"/>
                <a:gd name="T29" fmla="*/ 32 h 134"/>
                <a:gd name="T30" fmla="*/ 64 w 221"/>
                <a:gd name="T31" fmla="*/ 20 h 134"/>
                <a:gd name="T32" fmla="*/ 185 w 221"/>
                <a:gd name="T33" fmla="*/ 61 h 134"/>
                <a:gd name="T34" fmla="*/ 193 w 221"/>
                <a:gd name="T35" fmla="*/ 85 h 134"/>
                <a:gd name="T36" fmla="*/ 193 w 221"/>
                <a:gd name="T37" fmla="*/ 85 h 134"/>
                <a:gd name="T38" fmla="*/ 195 w 221"/>
                <a:gd name="T39" fmla="*/ 86 h 134"/>
                <a:gd name="T40" fmla="*/ 195 w 221"/>
                <a:gd name="T41" fmla="*/ 86 h 134"/>
                <a:gd name="T42" fmla="*/ 205 w 221"/>
                <a:gd name="T43" fmla="*/ 91 h 134"/>
                <a:gd name="T44" fmla="*/ 201 w 221"/>
                <a:gd name="T45" fmla="*/ 103 h 134"/>
                <a:gd name="T46" fmla="*/ 202 w 221"/>
                <a:gd name="T47" fmla="*/ 106 h 134"/>
                <a:gd name="T48" fmla="*/ 202 w 221"/>
                <a:gd name="T49" fmla="*/ 106 h 134"/>
                <a:gd name="T50" fmla="*/ 202 w 221"/>
                <a:gd name="T51" fmla="*/ 106 h 134"/>
                <a:gd name="T52" fmla="*/ 202 w 221"/>
                <a:gd name="T53" fmla="*/ 107 h 134"/>
                <a:gd name="T54" fmla="*/ 202 w 221"/>
                <a:gd name="T55" fmla="*/ 108 h 134"/>
                <a:gd name="T56" fmla="*/ 202 w 221"/>
                <a:gd name="T57" fmla="*/ 108 h 134"/>
                <a:gd name="T58" fmla="*/ 203 w 221"/>
                <a:gd name="T59" fmla="*/ 117 h 134"/>
                <a:gd name="T60" fmla="*/ 203 w 221"/>
                <a:gd name="T61" fmla="*/ 134 h 134"/>
                <a:gd name="T62" fmla="*/ 220 w 221"/>
                <a:gd name="T63" fmla="*/ 85 h 134"/>
                <a:gd name="T64" fmla="*/ 221 w 221"/>
                <a:gd name="T65" fmla="*/ 79 h 134"/>
                <a:gd name="T66" fmla="*/ 221 w 221"/>
                <a:gd name="T67" fmla="*/ 79 h 134"/>
                <a:gd name="T68" fmla="*/ 221 w 221"/>
                <a:gd name="T69" fmla="*/ 78 h 134"/>
                <a:gd name="T70" fmla="*/ 221 w 221"/>
                <a:gd name="T71" fmla="*/ 77 h 134"/>
                <a:gd name="T72" fmla="*/ 219 w 221"/>
                <a:gd name="T73" fmla="*/ 6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1" h="134">
                  <a:moveTo>
                    <a:pt x="219" y="68"/>
                  </a:moveTo>
                  <a:cubicBezTo>
                    <a:pt x="219" y="68"/>
                    <a:pt x="219" y="68"/>
                    <a:pt x="219" y="68"/>
                  </a:cubicBezTo>
                  <a:cubicBezTo>
                    <a:pt x="219" y="68"/>
                    <a:pt x="219" y="67"/>
                    <a:pt x="219" y="67"/>
                  </a:cubicBezTo>
                  <a:cubicBezTo>
                    <a:pt x="219" y="67"/>
                    <a:pt x="219" y="67"/>
                    <a:pt x="219" y="67"/>
                  </a:cubicBezTo>
                  <a:cubicBezTo>
                    <a:pt x="216" y="62"/>
                    <a:pt x="212" y="58"/>
                    <a:pt x="207" y="55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5"/>
                    <a:pt x="206" y="55"/>
                    <a:pt x="205" y="5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37" y="0"/>
                    <a:pt x="25" y="6"/>
                    <a:pt x="21" y="1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2"/>
                    <a:pt x="2" y="82"/>
                    <a:pt x="3" y="82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42" y="38"/>
                    <a:pt x="57" y="32"/>
                    <a:pt x="64" y="20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3" y="70"/>
                    <a:pt x="187" y="79"/>
                    <a:pt x="193" y="85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94" y="85"/>
                    <a:pt x="194" y="86"/>
                    <a:pt x="195" y="86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8" y="88"/>
                    <a:pt x="201" y="90"/>
                    <a:pt x="205" y="91"/>
                  </a:cubicBezTo>
                  <a:cubicBezTo>
                    <a:pt x="201" y="103"/>
                    <a:pt x="201" y="103"/>
                    <a:pt x="201" y="103"/>
                  </a:cubicBezTo>
                  <a:cubicBezTo>
                    <a:pt x="201" y="104"/>
                    <a:pt x="201" y="105"/>
                    <a:pt x="202" y="106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2" y="107"/>
                    <a:pt x="202" y="108"/>
                    <a:pt x="202" y="108"/>
                  </a:cubicBezTo>
                  <a:cubicBezTo>
                    <a:pt x="202" y="108"/>
                    <a:pt x="202" y="108"/>
                    <a:pt x="202" y="108"/>
                  </a:cubicBezTo>
                  <a:cubicBezTo>
                    <a:pt x="203" y="117"/>
                    <a:pt x="203" y="117"/>
                    <a:pt x="203" y="117"/>
                  </a:cubicBezTo>
                  <a:cubicBezTo>
                    <a:pt x="203" y="134"/>
                    <a:pt x="203" y="134"/>
                    <a:pt x="203" y="134"/>
                  </a:cubicBezTo>
                  <a:cubicBezTo>
                    <a:pt x="220" y="85"/>
                    <a:pt x="220" y="85"/>
                    <a:pt x="220" y="85"/>
                  </a:cubicBezTo>
                  <a:cubicBezTo>
                    <a:pt x="221" y="83"/>
                    <a:pt x="221" y="81"/>
                    <a:pt x="221" y="79"/>
                  </a:cubicBezTo>
                  <a:cubicBezTo>
                    <a:pt x="221" y="79"/>
                    <a:pt x="221" y="79"/>
                    <a:pt x="221" y="79"/>
                  </a:cubicBezTo>
                  <a:cubicBezTo>
                    <a:pt x="221" y="79"/>
                    <a:pt x="221" y="78"/>
                    <a:pt x="221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4"/>
                    <a:pt x="221" y="71"/>
                    <a:pt x="21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46" name="Freeform 25"/>
            <p:cNvSpPr/>
            <p:nvPr/>
          </p:nvSpPr>
          <p:spPr bwMode="auto">
            <a:xfrm>
              <a:off x="674688" y="5410200"/>
              <a:ext cx="230188" cy="90488"/>
            </a:xfrm>
            <a:custGeom>
              <a:avLst/>
              <a:gdLst>
                <a:gd name="T0" fmla="*/ 42 w 76"/>
                <a:gd name="T1" fmla="*/ 23 h 30"/>
                <a:gd name="T2" fmla="*/ 42 w 76"/>
                <a:gd name="T3" fmla="*/ 22 h 30"/>
                <a:gd name="T4" fmla="*/ 42 w 76"/>
                <a:gd name="T5" fmla="*/ 22 h 30"/>
                <a:gd name="T6" fmla="*/ 42 w 76"/>
                <a:gd name="T7" fmla="*/ 21 h 30"/>
                <a:gd name="T8" fmla="*/ 47 w 76"/>
                <a:gd name="T9" fmla="*/ 18 h 30"/>
                <a:gd name="T10" fmla="*/ 50 w 76"/>
                <a:gd name="T11" fmla="*/ 23 h 30"/>
                <a:gd name="T12" fmla="*/ 49 w 76"/>
                <a:gd name="T13" fmla="*/ 23 h 30"/>
                <a:gd name="T14" fmla="*/ 49 w 76"/>
                <a:gd name="T15" fmla="*/ 23 h 30"/>
                <a:gd name="T16" fmla="*/ 49 w 76"/>
                <a:gd name="T17" fmla="*/ 25 h 30"/>
                <a:gd name="T18" fmla="*/ 57 w 76"/>
                <a:gd name="T19" fmla="*/ 30 h 30"/>
                <a:gd name="T20" fmla="*/ 76 w 76"/>
                <a:gd name="T21" fmla="*/ 30 h 30"/>
                <a:gd name="T22" fmla="*/ 51 w 76"/>
                <a:gd name="T23" fmla="*/ 7 h 30"/>
                <a:gd name="T24" fmla="*/ 0 w 76"/>
                <a:gd name="T25" fmla="*/ 29 h 30"/>
                <a:gd name="T26" fmla="*/ 26 w 76"/>
                <a:gd name="T27" fmla="*/ 30 h 30"/>
                <a:gd name="T28" fmla="*/ 42 w 76"/>
                <a:gd name="T29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30">
                  <a:moveTo>
                    <a:pt x="42" y="23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3" y="19"/>
                    <a:pt x="45" y="18"/>
                    <a:pt x="47" y="18"/>
                  </a:cubicBezTo>
                  <a:cubicBezTo>
                    <a:pt x="49" y="19"/>
                    <a:pt x="50" y="21"/>
                    <a:pt x="50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53" y="26"/>
                    <a:pt x="55" y="28"/>
                    <a:pt x="57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1" y="19"/>
                    <a:pt x="63" y="11"/>
                    <a:pt x="51" y="7"/>
                  </a:cubicBezTo>
                  <a:cubicBezTo>
                    <a:pt x="31" y="0"/>
                    <a:pt x="8" y="10"/>
                    <a:pt x="0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9" y="25"/>
                    <a:pt x="35" y="22"/>
                    <a:pt x="4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47" name="Freeform 26"/>
            <p:cNvSpPr/>
            <p:nvPr/>
          </p:nvSpPr>
          <p:spPr bwMode="auto">
            <a:xfrm>
              <a:off x="871538" y="5891213"/>
              <a:ext cx="271463" cy="92075"/>
            </a:xfrm>
            <a:custGeom>
              <a:avLst/>
              <a:gdLst>
                <a:gd name="T0" fmla="*/ 89 w 89"/>
                <a:gd name="T1" fmla="*/ 23 h 30"/>
                <a:gd name="T2" fmla="*/ 82 w 89"/>
                <a:gd name="T3" fmla="*/ 30 h 30"/>
                <a:gd name="T4" fmla="*/ 7 w 89"/>
                <a:gd name="T5" fmla="*/ 30 h 30"/>
                <a:gd name="T6" fmla="*/ 0 w 89"/>
                <a:gd name="T7" fmla="*/ 23 h 30"/>
                <a:gd name="T8" fmla="*/ 0 w 89"/>
                <a:gd name="T9" fmla="*/ 8 h 30"/>
                <a:gd name="T10" fmla="*/ 7 w 89"/>
                <a:gd name="T11" fmla="*/ 0 h 30"/>
                <a:gd name="T12" fmla="*/ 82 w 89"/>
                <a:gd name="T13" fmla="*/ 0 h 30"/>
                <a:gd name="T14" fmla="*/ 89 w 89"/>
                <a:gd name="T15" fmla="*/ 8 h 30"/>
                <a:gd name="T16" fmla="*/ 89 w 89"/>
                <a:gd name="T17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30">
                  <a:moveTo>
                    <a:pt x="89" y="23"/>
                  </a:moveTo>
                  <a:cubicBezTo>
                    <a:pt x="89" y="27"/>
                    <a:pt x="86" y="30"/>
                    <a:pt x="82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0"/>
                    <a:pt x="0" y="27"/>
                    <a:pt x="0" y="2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6" y="0"/>
                    <a:pt x="89" y="4"/>
                    <a:pt x="89" y="8"/>
                  </a:cubicBezTo>
                  <a:lnTo>
                    <a:pt x="8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48" name="Freeform 27"/>
            <p:cNvSpPr/>
            <p:nvPr/>
          </p:nvSpPr>
          <p:spPr bwMode="auto">
            <a:xfrm>
              <a:off x="844550" y="5784850"/>
              <a:ext cx="271463" cy="90488"/>
            </a:xfrm>
            <a:custGeom>
              <a:avLst/>
              <a:gdLst>
                <a:gd name="T0" fmla="*/ 89 w 89"/>
                <a:gd name="T1" fmla="*/ 22 h 30"/>
                <a:gd name="T2" fmla="*/ 81 w 89"/>
                <a:gd name="T3" fmla="*/ 30 h 30"/>
                <a:gd name="T4" fmla="*/ 7 w 89"/>
                <a:gd name="T5" fmla="*/ 30 h 30"/>
                <a:gd name="T6" fmla="*/ 0 w 89"/>
                <a:gd name="T7" fmla="*/ 22 h 30"/>
                <a:gd name="T8" fmla="*/ 0 w 89"/>
                <a:gd name="T9" fmla="*/ 8 h 30"/>
                <a:gd name="T10" fmla="*/ 7 w 89"/>
                <a:gd name="T11" fmla="*/ 0 h 30"/>
                <a:gd name="T12" fmla="*/ 81 w 89"/>
                <a:gd name="T13" fmla="*/ 0 h 30"/>
                <a:gd name="T14" fmla="*/ 89 w 89"/>
                <a:gd name="T15" fmla="*/ 8 h 30"/>
                <a:gd name="T16" fmla="*/ 89 w 89"/>
                <a:gd name="T17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30">
                  <a:moveTo>
                    <a:pt x="89" y="22"/>
                  </a:moveTo>
                  <a:cubicBezTo>
                    <a:pt x="89" y="27"/>
                    <a:pt x="86" y="30"/>
                    <a:pt x="8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0"/>
                    <a:pt x="0" y="27"/>
                    <a:pt x="0" y="2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6" y="0"/>
                    <a:pt x="89" y="3"/>
                    <a:pt x="89" y="8"/>
                  </a:cubicBezTo>
                  <a:lnTo>
                    <a:pt x="8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49" name="Freeform 28"/>
            <p:cNvSpPr/>
            <p:nvPr/>
          </p:nvSpPr>
          <p:spPr bwMode="auto">
            <a:xfrm>
              <a:off x="871538" y="5678488"/>
              <a:ext cx="271463" cy="87313"/>
            </a:xfrm>
            <a:custGeom>
              <a:avLst/>
              <a:gdLst>
                <a:gd name="T0" fmla="*/ 89 w 89"/>
                <a:gd name="T1" fmla="*/ 22 h 29"/>
                <a:gd name="T2" fmla="*/ 82 w 89"/>
                <a:gd name="T3" fmla="*/ 29 h 29"/>
                <a:gd name="T4" fmla="*/ 7 w 89"/>
                <a:gd name="T5" fmla="*/ 29 h 29"/>
                <a:gd name="T6" fmla="*/ 0 w 89"/>
                <a:gd name="T7" fmla="*/ 22 h 29"/>
                <a:gd name="T8" fmla="*/ 0 w 89"/>
                <a:gd name="T9" fmla="*/ 7 h 29"/>
                <a:gd name="T10" fmla="*/ 7 w 89"/>
                <a:gd name="T11" fmla="*/ 0 h 29"/>
                <a:gd name="T12" fmla="*/ 82 w 89"/>
                <a:gd name="T13" fmla="*/ 0 h 29"/>
                <a:gd name="T14" fmla="*/ 89 w 89"/>
                <a:gd name="T15" fmla="*/ 7 h 29"/>
                <a:gd name="T16" fmla="*/ 89 w 89"/>
                <a:gd name="T17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29">
                  <a:moveTo>
                    <a:pt x="89" y="22"/>
                  </a:moveTo>
                  <a:cubicBezTo>
                    <a:pt x="89" y="26"/>
                    <a:pt x="86" y="29"/>
                    <a:pt x="82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6"/>
                    <a:pt x="0" y="2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6" y="0"/>
                    <a:pt x="89" y="3"/>
                    <a:pt x="89" y="7"/>
                  </a:cubicBezTo>
                  <a:lnTo>
                    <a:pt x="8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0" name="Freeform 29"/>
            <p:cNvSpPr/>
            <p:nvPr/>
          </p:nvSpPr>
          <p:spPr bwMode="auto">
            <a:xfrm>
              <a:off x="417513" y="5535613"/>
              <a:ext cx="636588" cy="447675"/>
            </a:xfrm>
            <a:custGeom>
              <a:avLst/>
              <a:gdLst>
                <a:gd name="T0" fmla="*/ 141 w 209"/>
                <a:gd name="T1" fmla="*/ 135 h 147"/>
                <a:gd name="T2" fmla="*/ 41 w 209"/>
                <a:gd name="T3" fmla="*/ 135 h 147"/>
                <a:gd name="T4" fmla="*/ 12 w 209"/>
                <a:gd name="T5" fmla="*/ 113 h 147"/>
                <a:gd name="T6" fmla="*/ 12 w 209"/>
                <a:gd name="T7" fmla="*/ 34 h 147"/>
                <a:gd name="T8" fmla="*/ 41 w 209"/>
                <a:gd name="T9" fmla="*/ 12 h 147"/>
                <a:gd name="T10" fmla="*/ 168 w 209"/>
                <a:gd name="T11" fmla="*/ 12 h 147"/>
                <a:gd name="T12" fmla="*/ 184 w 209"/>
                <a:gd name="T13" fmla="*/ 32 h 147"/>
                <a:gd name="T14" fmla="*/ 184 w 209"/>
                <a:gd name="T15" fmla="*/ 32 h 147"/>
                <a:gd name="T16" fmla="*/ 186 w 209"/>
                <a:gd name="T17" fmla="*/ 33 h 147"/>
                <a:gd name="T18" fmla="*/ 186 w 209"/>
                <a:gd name="T19" fmla="*/ 33 h 147"/>
                <a:gd name="T20" fmla="*/ 197 w 209"/>
                <a:gd name="T21" fmla="*/ 34 h 147"/>
                <a:gd name="T22" fmla="*/ 197 w 209"/>
                <a:gd name="T23" fmla="*/ 39 h 147"/>
                <a:gd name="T24" fmla="*/ 209 w 209"/>
                <a:gd name="T25" fmla="*/ 39 h 147"/>
                <a:gd name="T26" fmla="*/ 209 w 209"/>
                <a:gd name="T27" fmla="*/ 23 h 147"/>
                <a:gd name="T28" fmla="*/ 208 w 209"/>
                <a:gd name="T29" fmla="*/ 18 h 147"/>
                <a:gd name="T30" fmla="*/ 209 w 209"/>
                <a:gd name="T31" fmla="*/ 18 h 147"/>
                <a:gd name="T32" fmla="*/ 208 w 209"/>
                <a:gd name="T33" fmla="*/ 17 h 147"/>
                <a:gd name="T34" fmla="*/ 208 w 209"/>
                <a:gd name="T35" fmla="*/ 16 h 147"/>
                <a:gd name="T36" fmla="*/ 203 w 209"/>
                <a:gd name="T37" fmla="*/ 8 h 147"/>
                <a:gd name="T38" fmla="*/ 203 w 209"/>
                <a:gd name="T39" fmla="*/ 8 h 147"/>
                <a:gd name="T40" fmla="*/ 203 w 209"/>
                <a:gd name="T41" fmla="*/ 7 h 147"/>
                <a:gd name="T42" fmla="*/ 203 w 209"/>
                <a:gd name="T43" fmla="*/ 7 h 147"/>
                <a:gd name="T44" fmla="*/ 188 w 209"/>
                <a:gd name="T45" fmla="*/ 0 h 147"/>
                <a:gd name="T46" fmla="*/ 187 w 209"/>
                <a:gd name="T47" fmla="*/ 0 h 147"/>
                <a:gd name="T48" fmla="*/ 186 w 209"/>
                <a:gd name="T49" fmla="*/ 0 h 147"/>
                <a:gd name="T50" fmla="*/ 21 w 209"/>
                <a:gd name="T51" fmla="*/ 0 h 147"/>
                <a:gd name="T52" fmla="*/ 0 w 209"/>
                <a:gd name="T53" fmla="*/ 23 h 147"/>
                <a:gd name="T54" fmla="*/ 0 w 209"/>
                <a:gd name="T55" fmla="*/ 123 h 147"/>
                <a:gd name="T56" fmla="*/ 21 w 209"/>
                <a:gd name="T57" fmla="*/ 147 h 147"/>
                <a:gd name="T58" fmla="*/ 143 w 209"/>
                <a:gd name="T59" fmla="*/ 147 h 147"/>
                <a:gd name="T60" fmla="*/ 141 w 209"/>
                <a:gd name="T61" fmla="*/ 140 h 147"/>
                <a:gd name="T62" fmla="*/ 141 w 209"/>
                <a:gd name="T63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9" h="147">
                  <a:moveTo>
                    <a:pt x="141" y="135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38" y="121"/>
                    <a:pt x="26" y="112"/>
                    <a:pt x="12" y="11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26" y="35"/>
                    <a:pt x="38" y="25"/>
                    <a:pt x="41" y="12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70" y="21"/>
                    <a:pt x="176" y="28"/>
                    <a:pt x="184" y="32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4" y="32"/>
                    <a:pt x="185" y="33"/>
                    <a:pt x="186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9" y="34"/>
                    <a:pt x="193" y="35"/>
                    <a:pt x="197" y="34"/>
                  </a:cubicBezTo>
                  <a:cubicBezTo>
                    <a:pt x="197" y="39"/>
                    <a:pt x="197" y="39"/>
                    <a:pt x="197" y="3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09" y="23"/>
                    <a:pt x="209" y="23"/>
                    <a:pt x="209" y="23"/>
                  </a:cubicBezTo>
                  <a:cubicBezTo>
                    <a:pt x="209" y="22"/>
                    <a:pt x="209" y="20"/>
                    <a:pt x="208" y="18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9" y="18"/>
                    <a:pt x="208" y="17"/>
                    <a:pt x="208" y="17"/>
                  </a:cubicBezTo>
                  <a:cubicBezTo>
                    <a:pt x="208" y="16"/>
                    <a:pt x="208" y="16"/>
                    <a:pt x="208" y="16"/>
                  </a:cubicBezTo>
                  <a:cubicBezTo>
                    <a:pt x="207" y="13"/>
                    <a:pt x="205" y="10"/>
                    <a:pt x="203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3" y="8"/>
                    <a:pt x="203" y="7"/>
                    <a:pt x="203" y="7"/>
                  </a:cubicBezTo>
                  <a:cubicBezTo>
                    <a:pt x="203" y="7"/>
                    <a:pt x="203" y="7"/>
                    <a:pt x="203" y="7"/>
                  </a:cubicBezTo>
                  <a:cubicBezTo>
                    <a:pt x="199" y="3"/>
                    <a:pt x="193" y="0"/>
                    <a:pt x="188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0"/>
                    <a:pt x="186" y="0"/>
                    <a:pt x="18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1"/>
                    <a:pt x="0" y="11"/>
                    <a:pt x="0" y="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6"/>
                    <a:pt x="9" y="146"/>
                    <a:pt x="21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2" y="145"/>
                    <a:pt x="141" y="143"/>
                    <a:pt x="141" y="140"/>
                  </a:cubicBezTo>
                  <a:lnTo>
                    <a:pt x="141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1" name="Freeform 30"/>
            <p:cNvSpPr>
              <a:spLocks noEditPoints="1"/>
            </p:cNvSpPr>
            <p:nvPr/>
          </p:nvSpPr>
          <p:spPr bwMode="auto">
            <a:xfrm>
              <a:off x="609600" y="5632450"/>
              <a:ext cx="244475" cy="252413"/>
            </a:xfrm>
            <a:custGeom>
              <a:avLst/>
              <a:gdLst>
                <a:gd name="T0" fmla="*/ 69 w 80"/>
                <a:gd name="T1" fmla="*/ 58 h 83"/>
                <a:gd name="T2" fmla="*/ 80 w 80"/>
                <a:gd name="T3" fmla="*/ 43 h 83"/>
                <a:gd name="T4" fmla="*/ 78 w 80"/>
                <a:gd name="T5" fmla="*/ 37 h 83"/>
                <a:gd name="T6" fmla="*/ 78 w 80"/>
                <a:gd name="T7" fmla="*/ 22 h 83"/>
                <a:gd name="T8" fmla="*/ 78 w 80"/>
                <a:gd name="T9" fmla="*/ 22 h 83"/>
                <a:gd name="T10" fmla="*/ 41 w 80"/>
                <a:gd name="T11" fmla="*/ 0 h 83"/>
                <a:gd name="T12" fmla="*/ 0 w 80"/>
                <a:gd name="T13" fmla="*/ 41 h 83"/>
                <a:gd name="T14" fmla="*/ 41 w 80"/>
                <a:gd name="T15" fmla="*/ 83 h 83"/>
                <a:gd name="T16" fmla="*/ 69 w 80"/>
                <a:gd name="T17" fmla="*/ 73 h 83"/>
                <a:gd name="T18" fmla="*/ 69 w 80"/>
                <a:gd name="T19" fmla="*/ 72 h 83"/>
                <a:gd name="T20" fmla="*/ 69 w 80"/>
                <a:gd name="T21" fmla="*/ 58 h 83"/>
                <a:gd name="T22" fmla="*/ 45 w 80"/>
                <a:gd name="T23" fmla="*/ 65 h 83"/>
                <a:gd name="T24" fmla="*/ 45 w 80"/>
                <a:gd name="T25" fmla="*/ 67 h 83"/>
                <a:gd name="T26" fmla="*/ 45 w 80"/>
                <a:gd name="T27" fmla="*/ 67 h 83"/>
                <a:gd name="T28" fmla="*/ 45 w 80"/>
                <a:gd name="T29" fmla="*/ 68 h 83"/>
                <a:gd name="T30" fmla="*/ 41 w 80"/>
                <a:gd name="T31" fmla="*/ 72 h 83"/>
                <a:gd name="T32" fmla="*/ 37 w 80"/>
                <a:gd name="T33" fmla="*/ 68 h 83"/>
                <a:gd name="T34" fmla="*/ 37 w 80"/>
                <a:gd name="T35" fmla="*/ 67 h 83"/>
                <a:gd name="T36" fmla="*/ 37 w 80"/>
                <a:gd name="T37" fmla="*/ 67 h 83"/>
                <a:gd name="T38" fmla="*/ 37 w 80"/>
                <a:gd name="T39" fmla="*/ 66 h 83"/>
                <a:gd name="T40" fmla="*/ 24 w 80"/>
                <a:gd name="T41" fmla="*/ 63 h 83"/>
                <a:gd name="T42" fmla="*/ 27 w 80"/>
                <a:gd name="T43" fmla="*/ 54 h 83"/>
                <a:gd name="T44" fmla="*/ 39 w 80"/>
                <a:gd name="T45" fmla="*/ 57 h 83"/>
                <a:gd name="T46" fmla="*/ 47 w 80"/>
                <a:gd name="T47" fmla="*/ 52 h 83"/>
                <a:gd name="T48" fmla="*/ 39 w 80"/>
                <a:gd name="T49" fmla="*/ 45 h 83"/>
                <a:gd name="T50" fmla="*/ 25 w 80"/>
                <a:gd name="T51" fmla="*/ 31 h 83"/>
                <a:gd name="T52" fmla="*/ 38 w 80"/>
                <a:gd name="T53" fmla="*/ 18 h 83"/>
                <a:gd name="T54" fmla="*/ 38 w 80"/>
                <a:gd name="T55" fmla="*/ 17 h 83"/>
                <a:gd name="T56" fmla="*/ 38 w 80"/>
                <a:gd name="T57" fmla="*/ 17 h 83"/>
                <a:gd name="T58" fmla="*/ 38 w 80"/>
                <a:gd name="T59" fmla="*/ 15 h 83"/>
                <a:gd name="T60" fmla="*/ 41 w 80"/>
                <a:gd name="T61" fmla="*/ 11 h 83"/>
                <a:gd name="T62" fmla="*/ 45 w 80"/>
                <a:gd name="T63" fmla="*/ 15 h 83"/>
                <a:gd name="T64" fmla="*/ 45 w 80"/>
                <a:gd name="T65" fmla="*/ 16 h 83"/>
                <a:gd name="T66" fmla="*/ 45 w 80"/>
                <a:gd name="T67" fmla="*/ 16 h 83"/>
                <a:gd name="T68" fmla="*/ 45 w 80"/>
                <a:gd name="T69" fmla="*/ 17 h 83"/>
                <a:gd name="T70" fmla="*/ 56 w 80"/>
                <a:gd name="T71" fmla="*/ 20 h 83"/>
                <a:gd name="T72" fmla="*/ 54 w 80"/>
                <a:gd name="T73" fmla="*/ 28 h 83"/>
                <a:gd name="T74" fmla="*/ 43 w 80"/>
                <a:gd name="T75" fmla="*/ 26 h 83"/>
                <a:gd name="T76" fmla="*/ 36 w 80"/>
                <a:gd name="T77" fmla="*/ 30 h 83"/>
                <a:gd name="T78" fmla="*/ 46 w 80"/>
                <a:gd name="T79" fmla="*/ 37 h 83"/>
                <a:gd name="T80" fmla="*/ 59 w 80"/>
                <a:gd name="T81" fmla="*/ 51 h 83"/>
                <a:gd name="T82" fmla="*/ 45 w 80"/>
                <a:gd name="T83" fmla="*/ 6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83">
                  <a:moveTo>
                    <a:pt x="69" y="58"/>
                  </a:moveTo>
                  <a:cubicBezTo>
                    <a:pt x="69" y="51"/>
                    <a:pt x="74" y="45"/>
                    <a:pt x="80" y="43"/>
                  </a:cubicBezTo>
                  <a:cubicBezTo>
                    <a:pt x="79" y="41"/>
                    <a:pt x="78" y="39"/>
                    <a:pt x="78" y="37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1" y="9"/>
                    <a:pt x="57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5"/>
                    <a:pt x="18" y="83"/>
                    <a:pt x="41" y="83"/>
                  </a:cubicBezTo>
                  <a:cubicBezTo>
                    <a:pt x="52" y="83"/>
                    <a:pt x="62" y="79"/>
                    <a:pt x="69" y="73"/>
                  </a:cubicBezTo>
                  <a:cubicBezTo>
                    <a:pt x="69" y="73"/>
                    <a:pt x="69" y="73"/>
                    <a:pt x="69" y="72"/>
                  </a:cubicBezTo>
                  <a:lnTo>
                    <a:pt x="69" y="58"/>
                  </a:lnTo>
                  <a:close/>
                  <a:moveTo>
                    <a:pt x="45" y="65"/>
                  </a:move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5" y="70"/>
                    <a:pt x="43" y="72"/>
                    <a:pt x="41" y="72"/>
                  </a:cubicBezTo>
                  <a:cubicBezTo>
                    <a:pt x="39" y="72"/>
                    <a:pt x="37" y="70"/>
                    <a:pt x="37" y="68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2" y="66"/>
                    <a:pt x="27" y="64"/>
                    <a:pt x="24" y="63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30" y="55"/>
                    <a:pt x="34" y="57"/>
                    <a:pt x="39" y="57"/>
                  </a:cubicBezTo>
                  <a:cubicBezTo>
                    <a:pt x="44" y="57"/>
                    <a:pt x="47" y="55"/>
                    <a:pt x="47" y="52"/>
                  </a:cubicBezTo>
                  <a:cubicBezTo>
                    <a:pt x="47" y="49"/>
                    <a:pt x="44" y="47"/>
                    <a:pt x="39" y="45"/>
                  </a:cubicBezTo>
                  <a:cubicBezTo>
                    <a:pt x="30" y="43"/>
                    <a:pt x="25" y="39"/>
                    <a:pt x="25" y="31"/>
                  </a:cubicBezTo>
                  <a:cubicBezTo>
                    <a:pt x="25" y="25"/>
                    <a:pt x="29" y="19"/>
                    <a:pt x="38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3"/>
                    <a:pt x="39" y="11"/>
                    <a:pt x="41" y="11"/>
                  </a:cubicBezTo>
                  <a:cubicBezTo>
                    <a:pt x="43" y="11"/>
                    <a:pt x="45" y="13"/>
                    <a:pt x="45" y="15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0" y="17"/>
                    <a:pt x="54" y="18"/>
                    <a:pt x="56" y="20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2" y="27"/>
                    <a:pt x="49" y="26"/>
                    <a:pt x="43" y="26"/>
                  </a:cubicBezTo>
                  <a:cubicBezTo>
                    <a:pt x="38" y="26"/>
                    <a:pt x="36" y="28"/>
                    <a:pt x="36" y="30"/>
                  </a:cubicBezTo>
                  <a:cubicBezTo>
                    <a:pt x="36" y="33"/>
                    <a:pt x="39" y="34"/>
                    <a:pt x="46" y="37"/>
                  </a:cubicBezTo>
                  <a:cubicBezTo>
                    <a:pt x="55" y="40"/>
                    <a:pt x="59" y="44"/>
                    <a:pt x="59" y="51"/>
                  </a:cubicBezTo>
                  <a:cubicBezTo>
                    <a:pt x="59" y="58"/>
                    <a:pt x="54" y="64"/>
                    <a:pt x="45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416292" y="2607420"/>
            <a:ext cx="478849" cy="513052"/>
            <a:chOff x="7687630" y="2210095"/>
            <a:chExt cx="359207" cy="384864"/>
          </a:xfrm>
          <a:solidFill>
            <a:srgbClr val="00755E"/>
          </a:solidFill>
        </p:grpSpPr>
        <p:sp>
          <p:nvSpPr>
            <p:cNvPr id="53" name="Freeform 51"/>
            <p:cNvSpPr/>
            <p:nvPr/>
          </p:nvSpPr>
          <p:spPr bwMode="auto">
            <a:xfrm>
              <a:off x="7687630" y="2235752"/>
              <a:ext cx="359207" cy="359207"/>
            </a:xfrm>
            <a:custGeom>
              <a:avLst/>
              <a:gdLst>
                <a:gd name="T0" fmla="*/ 116 w 136"/>
                <a:gd name="T1" fmla="*/ 136 h 136"/>
                <a:gd name="T2" fmla="*/ 20 w 136"/>
                <a:gd name="T3" fmla="*/ 136 h 136"/>
                <a:gd name="T4" fmla="*/ 0 w 136"/>
                <a:gd name="T5" fmla="*/ 116 h 136"/>
                <a:gd name="T6" fmla="*/ 0 w 136"/>
                <a:gd name="T7" fmla="*/ 20 h 136"/>
                <a:gd name="T8" fmla="*/ 20 w 136"/>
                <a:gd name="T9" fmla="*/ 0 h 136"/>
                <a:gd name="T10" fmla="*/ 36 w 136"/>
                <a:gd name="T11" fmla="*/ 0 h 136"/>
                <a:gd name="T12" fmla="*/ 40 w 136"/>
                <a:gd name="T13" fmla="*/ 4 h 136"/>
                <a:gd name="T14" fmla="*/ 36 w 136"/>
                <a:gd name="T15" fmla="*/ 8 h 136"/>
                <a:gd name="T16" fmla="*/ 20 w 136"/>
                <a:gd name="T17" fmla="*/ 8 h 136"/>
                <a:gd name="T18" fmla="*/ 8 w 136"/>
                <a:gd name="T19" fmla="*/ 20 h 136"/>
                <a:gd name="T20" fmla="*/ 8 w 136"/>
                <a:gd name="T21" fmla="*/ 116 h 136"/>
                <a:gd name="T22" fmla="*/ 20 w 136"/>
                <a:gd name="T23" fmla="*/ 128 h 136"/>
                <a:gd name="T24" fmla="*/ 116 w 136"/>
                <a:gd name="T25" fmla="*/ 128 h 136"/>
                <a:gd name="T26" fmla="*/ 128 w 136"/>
                <a:gd name="T27" fmla="*/ 116 h 136"/>
                <a:gd name="T28" fmla="*/ 128 w 136"/>
                <a:gd name="T29" fmla="*/ 20 h 136"/>
                <a:gd name="T30" fmla="*/ 118 w 136"/>
                <a:gd name="T31" fmla="*/ 8 h 136"/>
                <a:gd name="T32" fmla="*/ 104 w 136"/>
                <a:gd name="T33" fmla="*/ 8 h 136"/>
                <a:gd name="T34" fmla="*/ 100 w 136"/>
                <a:gd name="T35" fmla="*/ 4 h 136"/>
                <a:gd name="T36" fmla="*/ 104 w 136"/>
                <a:gd name="T37" fmla="*/ 0 h 136"/>
                <a:gd name="T38" fmla="*/ 118 w 136"/>
                <a:gd name="T39" fmla="*/ 0 h 136"/>
                <a:gd name="T40" fmla="*/ 136 w 136"/>
                <a:gd name="T41" fmla="*/ 20 h 136"/>
                <a:gd name="T42" fmla="*/ 136 w 136"/>
                <a:gd name="T43" fmla="*/ 116 h 136"/>
                <a:gd name="T44" fmla="*/ 116 w 136"/>
                <a:gd name="T4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6" h="136">
                  <a:moveTo>
                    <a:pt x="116" y="136"/>
                  </a:moveTo>
                  <a:cubicBezTo>
                    <a:pt x="20" y="136"/>
                    <a:pt x="20" y="136"/>
                    <a:pt x="20" y="136"/>
                  </a:cubicBezTo>
                  <a:cubicBezTo>
                    <a:pt x="9" y="136"/>
                    <a:pt x="0" y="127"/>
                    <a:pt x="0" y="1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8" y="0"/>
                    <a:pt x="40" y="2"/>
                    <a:pt x="40" y="4"/>
                  </a:cubicBezTo>
                  <a:cubicBezTo>
                    <a:pt x="40" y="7"/>
                    <a:pt x="38" y="8"/>
                    <a:pt x="36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4"/>
                    <a:pt x="8" y="20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22" y="128"/>
                    <a:pt x="128" y="123"/>
                    <a:pt x="128" y="116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14"/>
                    <a:pt x="123" y="8"/>
                    <a:pt x="11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1" y="8"/>
                    <a:pt x="100" y="7"/>
                    <a:pt x="100" y="4"/>
                  </a:cubicBezTo>
                  <a:cubicBezTo>
                    <a:pt x="100" y="2"/>
                    <a:pt x="101" y="0"/>
                    <a:pt x="104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8" y="0"/>
                    <a:pt x="136" y="9"/>
                    <a:pt x="136" y="20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27"/>
                    <a:pt x="127" y="136"/>
                    <a:pt x="116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7803647" y="2235752"/>
              <a:ext cx="134982" cy="21195"/>
            </a:xfrm>
            <a:custGeom>
              <a:avLst/>
              <a:gdLst>
                <a:gd name="T0" fmla="*/ 47 w 51"/>
                <a:gd name="T1" fmla="*/ 8 h 8"/>
                <a:gd name="T2" fmla="*/ 4 w 51"/>
                <a:gd name="T3" fmla="*/ 8 h 8"/>
                <a:gd name="T4" fmla="*/ 0 w 51"/>
                <a:gd name="T5" fmla="*/ 4 h 8"/>
                <a:gd name="T6" fmla="*/ 4 w 51"/>
                <a:gd name="T7" fmla="*/ 0 h 8"/>
                <a:gd name="T8" fmla="*/ 47 w 51"/>
                <a:gd name="T9" fmla="*/ 0 h 8"/>
                <a:gd name="T10" fmla="*/ 51 w 51"/>
                <a:gd name="T11" fmla="*/ 4 h 8"/>
                <a:gd name="T12" fmla="*/ 47 w 51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8">
                  <a:moveTo>
                    <a:pt x="47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0"/>
                    <a:pt x="51" y="2"/>
                    <a:pt x="51" y="4"/>
                  </a:cubicBezTo>
                  <a:cubicBezTo>
                    <a:pt x="51" y="7"/>
                    <a:pt x="49" y="8"/>
                    <a:pt x="4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7687630" y="2326112"/>
              <a:ext cx="359207" cy="21195"/>
            </a:xfrm>
            <a:custGeom>
              <a:avLst/>
              <a:gdLst>
                <a:gd name="T0" fmla="*/ 132 w 136"/>
                <a:gd name="T1" fmla="*/ 8 h 8"/>
                <a:gd name="T2" fmla="*/ 4 w 136"/>
                <a:gd name="T3" fmla="*/ 8 h 8"/>
                <a:gd name="T4" fmla="*/ 0 w 136"/>
                <a:gd name="T5" fmla="*/ 4 h 8"/>
                <a:gd name="T6" fmla="*/ 4 w 136"/>
                <a:gd name="T7" fmla="*/ 0 h 8"/>
                <a:gd name="T8" fmla="*/ 132 w 136"/>
                <a:gd name="T9" fmla="*/ 0 h 8"/>
                <a:gd name="T10" fmla="*/ 136 w 136"/>
                <a:gd name="T11" fmla="*/ 4 h 8"/>
                <a:gd name="T12" fmla="*/ 132 w 13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8">
                  <a:moveTo>
                    <a:pt x="13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4" y="0"/>
                    <a:pt x="136" y="2"/>
                    <a:pt x="136" y="4"/>
                  </a:cubicBezTo>
                  <a:cubicBezTo>
                    <a:pt x="136" y="6"/>
                    <a:pt x="134" y="8"/>
                    <a:pt x="13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6" name="Freeform 54"/>
            <p:cNvSpPr>
              <a:spLocks noEditPoints="1"/>
            </p:cNvSpPr>
            <p:nvPr/>
          </p:nvSpPr>
          <p:spPr bwMode="auto">
            <a:xfrm>
              <a:off x="7771296" y="2210095"/>
              <a:ext cx="53546" cy="73626"/>
            </a:xfrm>
            <a:custGeom>
              <a:avLst/>
              <a:gdLst>
                <a:gd name="T0" fmla="*/ 12 w 20"/>
                <a:gd name="T1" fmla="*/ 28 h 28"/>
                <a:gd name="T2" fmla="*/ 8 w 20"/>
                <a:gd name="T3" fmla="*/ 28 h 28"/>
                <a:gd name="T4" fmla="*/ 0 w 20"/>
                <a:gd name="T5" fmla="*/ 20 h 28"/>
                <a:gd name="T6" fmla="*/ 0 w 20"/>
                <a:gd name="T7" fmla="*/ 8 h 28"/>
                <a:gd name="T8" fmla="*/ 8 w 20"/>
                <a:gd name="T9" fmla="*/ 0 h 28"/>
                <a:gd name="T10" fmla="*/ 12 w 20"/>
                <a:gd name="T11" fmla="*/ 0 h 28"/>
                <a:gd name="T12" fmla="*/ 20 w 20"/>
                <a:gd name="T13" fmla="*/ 8 h 28"/>
                <a:gd name="T14" fmla="*/ 20 w 20"/>
                <a:gd name="T15" fmla="*/ 20 h 28"/>
                <a:gd name="T16" fmla="*/ 12 w 20"/>
                <a:gd name="T17" fmla="*/ 28 h 28"/>
                <a:gd name="T18" fmla="*/ 12 w 20"/>
                <a:gd name="T19" fmla="*/ 20 h 28"/>
                <a:gd name="T20" fmla="*/ 12 w 20"/>
                <a:gd name="T21" fmla="*/ 24 h 28"/>
                <a:gd name="T22" fmla="*/ 12 w 20"/>
                <a:gd name="T23" fmla="*/ 20 h 28"/>
                <a:gd name="T24" fmla="*/ 12 w 20"/>
                <a:gd name="T25" fmla="*/ 20 h 28"/>
                <a:gd name="T26" fmla="*/ 8 w 20"/>
                <a:gd name="T27" fmla="*/ 8 h 28"/>
                <a:gd name="T28" fmla="*/ 8 w 20"/>
                <a:gd name="T29" fmla="*/ 20 h 28"/>
                <a:gd name="T30" fmla="*/ 12 w 20"/>
                <a:gd name="T31" fmla="*/ 20 h 28"/>
                <a:gd name="T32" fmla="*/ 12 w 20"/>
                <a:gd name="T33" fmla="*/ 8 h 28"/>
                <a:gd name="T34" fmla="*/ 8 w 20"/>
                <a:gd name="T35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8">
                  <a:moveTo>
                    <a:pt x="12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" y="28"/>
                    <a:pt x="0" y="25"/>
                    <a:pt x="0" y="2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7" y="0"/>
                    <a:pt x="20" y="4"/>
                    <a:pt x="20" y="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5"/>
                    <a:pt x="17" y="28"/>
                    <a:pt x="12" y="28"/>
                  </a:cubicBezTo>
                  <a:close/>
                  <a:moveTo>
                    <a:pt x="12" y="20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lose/>
                  <a:moveTo>
                    <a:pt x="8" y="8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8"/>
                    <a:pt x="12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7" name="Freeform 55"/>
            <p:cNvSpPr>
              <a:spLocks noEditPoints="1"/>
            </p:cNvSpPr>
            <p:nvPr/>
          </p:nvSpPr>
          <p:spPr bwMode="auto">
            <a:xfrm>
              <a:off x="7917433" y="2210095"/>
              <a:ext cx="54662" cy="73626"/>
            </a:xfrm>
            <a:custGeom>
              <a:avLst/>
              <a:gdLst>
                <a:gd name="T0" fmla="*/ 13 w 21"/>
                <a:gd name="T1" fmla="*/ 28 h 28"/>
                <a:gd name="T2" fmla="*/ 8 w 21"/>
                <a:gd name="T3" fmla="*/ 28 h 28"/>
                <a:gd name="T4" fmla="*/ 0 w 21"/>
                <a:gd name="T5" fmla="*/ 20 h 28"/>
                <a:gd name="T6" fmla="*/ 0 w 21"/>
                <a:gd name="T7" fmla="*/ 8 h 28"/>
                <a:gd name="T8" fmla="*/ 8 w 21"/>
                <a:gd name="T9" fmla="*/ 0 h 28"/>
                <a:gd name="T10" fmla="*/ 13 w 21"/>
                <a:gd name="T11" fmla="*/ 0 h 28"/>
                <a:gd name="T12" fmla="*/ 21 w 21"/>
                <a:gd name="T13" fmla="*/ 8 h 28"/>
                <a:gd name="T14" fmla="*/ 21 w 21"/>
                <a:gd name="T15" fmla="*/ 20 h 28"/>
                <a:gd name="T16" fmla="*/ 13 w 21"/>
                <a:gd name="T17" fmla="*/ 28 h 28"/>
                <a:gd name="T18" fmla="*/ 13 w 21"/>
                <a:gd name="T19" fmla="*/ 20 h 28"/>
                <a:gd name="T20" fmla="*/ 13 w 21"/>
                <a:gd name="T21" fmla="*/ 24 h 28"/>
                <a:gd name="T22" fmla="*/ 13 w 21"/>
                <a:gd name="T23" fmla="*/ 20 h 28"/>
                <a:gd name="T24" fmla="*/ 13 w 21"/>
                <a:gd name="T25" fmla="*/ 20 h 28"/>
                <a:gd name="T26" fmla="*/ 8 w 21"/>
                <a:gd name="T27" fmla="*/ 8 h 28"/>
                <a:gd name="T28" fmla="*/ 8 w 21"/>
                <a:gd name="T29" fmla="*/ 20 h 28"/>
                <a:gd name="T30" fmla="*/ 13 w 21"/>
                <a:gd name="T31" fmla="*/ 20 h 28"/>
                <a:gd name="T32" fmla="*/ 13 w 21"/>
                <a:gd name="T33" fmla="*/ 8 h 28"/>
                <a:gd name="T34" fmla="*/ 8 w 21"/>
                <a:gd name="T35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8">
                  <a:moveTo>
                    <a:pt x="13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4" y="28"/>
                    <a:pt x="0" y="25"/>
                    <a:pt x="0" y="2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0"/>
                    <a:pt x="21" y="4"/>
                    <a:pt x="21" y="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5"/>
                    <a:pt x="17" y="28"/>
                    <a:pt x="13" y="28"/>
                  </a:cubicBezTo>
                  <a:close/>
                  <a:moveTo>
                    <a:pt x="13" y="20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lose/>
                  <a:moveTo>
                    <a:pt x="8" y="8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7824843" y="2391929"/>
              <a:ext cx="84782" cy="121595"/>
            </a:xfrm>
            <a:custGeom>
              <a:avLst/>
              <a:gdLst>
                <a:gd name="T0" fmla="*/ 76 w 76"/>
                <a:gd name="T1" fmla="*/ 0 h 109"/>
                <a:gd name="T2" fmla="*/ 76 w 76"/>
                <a:gd name="T3" fmla="*/ 17 h 109"/>
                <a:gd name="T4" fmla="*/ 31 w 76"/>
                <a:gd name="T5" fmla="*/ 109 h 109"/>
                <a:gd name="T6" fmla="*/ 5 w 76"/>
                <a:gd name="T7" fmla="*/ 109 h 109"/>
                <a:gd name="T8" fmla="*/ 47 w 76"/>
                <a:gd name="T9" fmla="*/ 21 h 109"/>
                <a:gd name="T10" fmla="*/ 47 w 76"/>
                <a:gd name="T11" fmla="*/ 21 h 109"/>
                <a:gd name="T12" fmla="*/ 0 w 76"/>
                <a:gd name="T13" fmla="*/ 21 h 109"/>
                <a:gd name="T14" fmla="*/ 0 w 76"/>
                <a:gd name="T15" fmla="*/ 0 h 109"/>
                <a:gd name="T16" fmla="*/ 76 w 76"/>
                <a:gd name="T1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09">
                  <a:moveTo>
                    <a:pt x="76" y="0"/>
                  </a:moveTo>
                  <a:lnTo>
                    <a:pt x="76" y="17"/>
                  </a:lnTo>
                  <a:lnTo>
                    <a:pt x="31" y="109"/>
                  </a:lnTo>
                  <a:lnTo>
                    <a:pt x="5" y="109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678423" y="6648751"/>
            <a:ext cx="565040" cy="531180"/>
            <a:chOff x="1781176" y="882650"/>
            <a:chExt cx="423863" cy="398463"/>
          </a:xfrm>
          <a:solidFill>
            <a:srgbClr val="9D20E3"/>
          </a:solidFill>
        </p:grpSpPr>
        <p:sp>
          <p:nvSpPr>
            <p:cNvPr id="60" name="Freeform 68"/>
            <p:cNvSpPr>
              <a:spLocks noEditPoints="1"/>
            </p:cNvSpPr>
            <p:nvPr/>
          </p:nvSpPr>
          <p:spPr bwMode="auto">
            <a:xfrm>
              <a:off x="1781176" y="882650"/>
              <a:ext cx="423863" cy="274638"/>
            </a:xfrm>
            <a:custGeom>
              <a:avLst/>
              <a:gdLst>
                <a:gd name="T0" fmla="*/ 125 w 145"/>
                <a:gd name="T1" fmla="*/ 94 h 94"/>
                <a:gd name="T2" fmla="*/ 45 w 145"/>
                <a:gd name="T3" fmla="*/ 94 h 94"/>
                <a:gd name="T4" fmla="*/ 41 w 145"/>
                <a:gd name="T5" fmla="*/ 91 h 94"/>
                <a:gd name="T6" fmla="*/ 23 w 145"/>
                <a:gd name="T7" fmla="*/ 8 h 94"/>
                <a:gd name="T8" fmla="*/ 4 w 145"/>
                <a:gd name="T9" fmla="*/ 8 h 94"/>
                <a:gd name="T10" fmla="*/ 0 w 145"/>
                <a:gd name="T11" fmla="*/ 4 h 94"/>
                <a:gd name="T12" fmla="*/ 4 w 145"/>
                <a:gd name="T13" fmla="*/ 0 h 94"/>
                <a:gd name="T14" fmla="*/ 26 w 145"/>
                <a:gd name="T15" fmla="*/ 0 h 94"/>
                <a:gd name="T16" fmla="*/ 30 w 145"/>
                <a:gd name="T17" fmla="*/ 3 h 94"/>
                <a:gd name="T18" fmla="*/ 36 w 145"/>
                <a:gd name="T19" fmla="*/ 31 h 94"/>
                <a:gd name="T20" fmla="*/ 36 w 145"/>
                <a:gd name="T21" fmla="*/ 31 h 94"/>
                <a:gd name="T22" fmla="*/ 141 w 145"/>
                <a:gd name="T23" fmla="*/ 31 h 94"/>
                <a:gd name="T24" fmla="*/ 144 w 145"/>
                <a:gd name="T25" fmla="*/ 33 h 94"/>
                <a:gd name="T26" fmla="*/ 145 w 145"/>
                <a:gd name="T27" fmla="*/ 36 h 94"/>
                <a:gd name="T28" fmla="*/ 129 w 145"/>
                <a:gd name="T29" fmla="*/ 91 h 94"/>
                <a:gd name="T30" fmla="*/ 125 w 145"/>
                <a:gd name="T31" fmla="*/ 94 h 94"/>
                <a:gd name="T32" fmla="*/ 48 w 145"/>
                <a:gd name="T33" fmla="*/ 86 h 94"/>
                <a:gd name="T34" fmla="*/ 122 w 145"/>
                <a:gd name="T35" fmla="*/ 86 h 94"/>
                <a:gd name="T36" fmla="*/ 136 w 145"/>
                <a:gd name="T37" fmla="*/ 39 h 94"/>
                <a:gd name="T38" fmla="*/ 38 w 145"/>
                <a:gd name="T39" fmla="*/ 39 h 94"/>
                <a:gd name="T40" fmla="*/ 48 w 145"/>
                <a:gd name="T41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94">
                  <a:moveTo>
                    <a:pt x="125" y="94"/>
                  </a:moveTo>
                  <a:cubicBezTo>
                    <a:pt x="45" y="94"/>
                    <a:pt x="45" y="94"/>
                    <a:pt x="45" y="94"/>
                  </a:cubicBezTo>
                  <a:cubicBezTo>
                    <a:pt x="43" y="94"/>
                    <a:pt x="41" y="92"/>
                    <a:pt x="41" y="91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1"/>
                    <a:pt x="30" y="3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43" y="31"/>
                    <a:pt x="144" y="32"/>
                    <a:pt x="144" y="33"/>
                  </a:cubicBezTo>
                  <a:cubicBezTo>
                    <a:pt x="145" y="34"/>
                    <a:pt x="145" y="35"/>
                    <a:pt x="145" y="36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29" y="93"/>
                    <a:pt x="127" y="94"/>
                    <a:pt x="125" y="94"/>
                  </a:cubicBezTo>
                  <a:close/>
                  <a:moveTo>
                    <a:pt x="48" y="86"/>
                  </a:moveTo>
                  <a:cubicBezTo>
                    <a:pt x="122" y="86"/>
                    <a:pt x="122" y="86"/>
                    <a:pt x="122" y="86"/>
                  </a:cubicBezTo>
                  <a:cubicBezTo>
                    <a:pt x="136" y="39"/>
                    <a:pt x="136" y="39"/>
                    <a:pt x="136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4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1" name="Freeform 69"/>
            <p:cNvSpPr>
              <a:spLocks noEditPoints="1"/>
            </p:cNvSpPr>
            <p:nvPr/>
          </p:nvSpPr>
          <p:spPr bwMode="auto">
            <a:xfrm>
              <a:off x="1906588" y="1181100"/>
              <a:ext cx="100013" cy="100013"/>
            </a:xfrm>
            <a:custGeom>
              <a:avLst/>
              <a:gdLst>
                <a:gd name="T0" fmla="*/ 17 w 34"/>
                <a:gd name="T1" fmla="*/ 34 h 34"/>
                <a:gd name="T2" fmla="*/ 0 w 34"/>
                <a:gd name="T3" fmla="*/ 17 h 34"/>
                <a:gd name="T4" fmla="*/ 17 w 34"/>
                <a:gd name="T5" fmla="*/ 0 h 34"/>
                <a:gd name="T6" fmla="*/ 34 w 34"/>
                <a:gd name="T7" fmla="*/ 17 h 34"/>
                <a:gd name="T8" fmla="*/ 17 w 34"/>
                <a:gd name="T9" fmla="*/ 34 h 34"/>
                <a:gd name="T10" fmla="*/ 17 w 34"/>
                <a:gd name="T11" fmla="*/ 8 h 34"/>
                <a:gd name="T12" fmla="*/ 8 w 34"/>
                <a:gd name="T13" fmla="*/ 17 h 34"/>
                <a:gd name="T14" fmla="*/ 17 w 34"/>
                <a:gd name="T15" fmla="*/ 26 h 34"/>
                <a:gd name="T16" fmla="*/ 26 w 34"/>
                <a:gd name="T17" fmla="*/ 17 h 34"/>
                <a:gd name="T18" fmla="*/ 17 w 34"/>
                <a:gd name="T19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34"/>
                  </a:moveTo>
                  <a:cubicBezTo>
                    <a:pt x="8" y="34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4" y="8"/>
                    <a:pt x="34" y="17"/>
                  </a:cubicBezTo>
                  <a:cubicBezTo>
                    <a:pt x="34" y="27"/>
                    <a:pt x="27" y="34"/>
                    <a:pt x="17" y="34"/>
                  </a:cubicBezTo>
                  <a:close/>
                  <a:moveTo>
                    <a:pt x="17" y="8"/>
                  </a:moveTo>
                  <a:cubicBezTo>
                    <a:pt x="12" y="8"/>
                    <a:pt x="8" y="12"/>
                    <a:pt x="8" y="17"/>
                  </a:cubicBezTo>
                  <a:cubicBezTo>
                    <a:pt x="8" y="22"/>
                    <a:pt x="12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8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2" name="Freeform 70"/>
            <p:cNvSpPr>
              <a:spLocks noEditPoints="1"/>
            </p:cNvSpPr>
            <p:nvPr/>
          </p:nvSpPr>
          <p:spPr bwMode="auto">
            <a:xfrm>
              <a:off x="2052638" y="1181100"/>
              <a:ext cx="100013" cy="100013"/>
            </a:xfrm>
            <a:custGeom>
              <a:avLst/>
              <a:gdLst>
                <a:gd name="T0" fmla="*/ 17 w 34"/>
                <a:gd name="T1" fmla="*/ 34 h 34"/>
                <a:gd name="T2" fmla="*/ 0 w 34"/>
                <a:gd name="T3" fmla="*/ 17 h 34"/>
                <a:gd name="T4" fmla="*/ 17 w 34"/>
                <a:gd name="T5" fmla="*/ 0 h 34"/>
                <a:gd name="T6" fmla="*/ 34 w 34"/>
                <a:gd name="T7" fmla="*/ 17 h 34"/>
                <a:gd name="T8" fmla="*/ 17 w 34"/>
                <a:gd name="T9" fmla="*/ 34 h 34"/>
                <a:gd name="T10" fmla="*/ 17 w 34"/>
                <a:gd name="T11" fmla="*/ 8 h 34"/>
                <a:gd name="T12" fmla="*/ 8 w 34"/>
                <a:gd name="T13" fmla="*/ 17 h 34"/>
                <a:gd name="T14" fmla="*/ 17 w 34"/>
                <a:gd name="T15" fmla="*/ 26 h 34"/>
                <a:gd name="T16" fmla="*/ 26 w 34"/>
                <a:gd name="T17" fmla="*/ 17 h 34"/>
                <a:gd name="T18" fmla="*/ 17 w 34"/>
                <a:gd name="T19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34"/>
                  </a:moveTo>
                  <a:cubicBezTo>
                    <a:pt x="7" y="34"/>
                    <a:pt x="0" y="2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4" y="8"/>
                    <a:pt x="34" y="17"/>
                  </a:cubicBezTo>
                  <a:cubicBezTo>
                    <a:pt x="34" y="27"/>
                    <a:pt x="26" y="34"/>
                    <a:pt x="17" y="34"/>
                  </a:cubicBezTo>
                  <a:close/>
                  <a:moveTo>
                    <a:pt x="17" y="8"/>
                  </a:moveTo>
                  <a:cubicBezTo>
                    <a:pt x="12" y="8"/>
                    <a:pt x="8" y="12"/>
                    <a:pt x="8" y="17"/>
                  </a:cubicBezTo>
                  <a:cubicBezTo>
                    <a:pt x="8" y="22"/>
                    <a:pt x="12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8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3" name="Freeform 71"/>
            <p:cNvSpPr/>
            <p:nvPr/>
          </p:nvSpPr>
          <p:spPr bwMode="auto">
            <a:xfrm>
              <a:off x="1973263" y="979488"/>
              <a:ext cx="23813" cy="173038"/>
            </a:xfrm>
            <a:custGeom>
              <a:avLst/>
              <a:gdLst>
                <a:gd name="T0" fmla="*/ 4 w 8"/>
                <a:gd name="T1" fmla="*/ 59 h 59"/>
                <a:gd name="T2" fmla="*/ 0 w 8"/>
                <a:gd name="T3" fmla="*/ 55 h 59"/>
                <a:gd name="T4" fmla="*/ 0 w 8"/>
                <a:gd name="T5" fmla="*/ 4 h 59"/>
                <a:gd name="T6" fmla="*/ 4 w 8"/>
                <a:gd name="T7" fmla="*/ 0 h 59"/>
                <a:gd name="T8" fmla="*/ 8 w 8"/>
                <a:gd name="T9" fmla="*/ 4 h 59"/>
                <a:gd name="T10" fmla="*/ 8 w 8"/>
                <a:gd name="T11" fmla="*/ 55 h 59"/>
                <a:gd name="T12" fmla="*/ 4 w 8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9">
                  <a:moveTo>
                    <a:pt x="4" y="59"/>
                  </a:moveTo>
                  <a:cubicBezTo>
                    <a:pt x="1" y="59"/>
                    <a:pt x="0" y="58"/>
                    <a:pt x="0" y="5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8"/>
                    <a:pt x="6" y="59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4" name="Freeform 72"/>
            <p:cNvSpPr/>
            <p:nvPr/>
          </p:nvSpPr>
          <p:spPr bwMode="auto">
            <a:xfrm>
              <a:off x="2066926" y="984250"/>
              <a:ext cx="23813" cy="168275"/>
            </a:xfrm>
            <a:custGeom>
              <a:avLst/>
              <a:gdLst>
                <a:gd name="T0" fmla="*/ 4 w 8"/>
                <a:gd name="T1" fmla="*/ 57 h 57"/>
                <a:gd name="T2" fmla="*/ 0 w 8"/>
                <a:gd name="T3" fmla="*/ 53 h 57"/>
                <a:gd name="T4" fmla="*/ 0 w 8"/>
                <a:gd name="T5" fmla="*/ 4 h 57"/>
                <a:gd name="T6" fmla="*/ 4 w 8"/>
                <a:gd name="T7" fmla="*/ 0 h 57"/>
                <a:gd name="T8" fmla="*/ 8 w 8"/>
                <a:gd name="T9" fmla="*/ 4 h 57"/>
                <a:gd name="T10" fmla="*/ 8 w 8"/>
                <a:gd name="T11" fmla="*/ 53 h 57"/>
                <a:gd name="T12" fmla="*/ 4 w 8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7">
                  <a:moveTo>
                    <a:pt x="4" y="57"/>
                  </a:moveTo>
                  <a:cubicBezTo>
                    <a:pt x="2" y="57"/>
                    <a:pt x="0" y="55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5"/>
                    <a:pt x="6" y="57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5" name="Freeform 73"/>
            <p:cNvSpPr/>
            <p:nvPr/>
          </p:nvSpPr>
          <p:spPr bwMode="auto">
            <a:xfrm>
              <a:off x="1889126" y="1055688"/>
              <a:ext cx="284163" cy="22225"/>
            </a:xfrm>
            <a:custGeom>
              <a:avLst/>
              <a:gdLst>
                <a:gd name="T0" fmla="*/ 93 w 97"/>
                <a:gd name="T1" fmla="*/ 8 h 8"/>
                <a:gd name="T2" fmla="*/ 4 w 97"/>
                <a:gd name="T3" fmla="*/ 8 h 8"/>
                <a:gd name="T4" fmla="*/ 0 w 97"/>
                <a:gd name="T5" fmla="*/ 4 h 8"/>
                <a:gd name="T6" fmla="*/ 4 w 97"/>
                <a:gd name="T7" fmla="*/ 0 h 8"/>
                <a:gd name="T8" fmla="*/ 93 w 97"/>
                <a:gd name="T9" fmla="*/ 0 h 8"/>
                <a:gd name="T10" fmla="*/ 97 w 97"/>
                <a:gd name="T11" fmla="*/ 4 h 8"/>
                <a:gd name="T12" fmla="*/ 93 w 97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8">
                  <a:moveTo>
                    <a:pt x="93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0"/>
                    <a:pt x="97" y="2"/>
                    <a:pt x="97" y="4"/>
                  </a:cubicBezTo>
                  <a:cubicBezTo>
                    <a:pt x="97" y="7"/>
                    <a:pt x="95" y="8"/>
                    <a:pt x="9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021619" y="4604102"/>
            <a:ext cx="535413" cy="531180"/>
            <a:chOff x="2963863" y="882650"/>
            <a:chExt cx="401638" cy="398463"/>
          </a:xfrm>
          <a:solidFill>
            <a:srgbClr val="2FBA9F"/>
          </a:solidFill>
        </p:grpSpPr>
        <p:sp>
          <p:nvSpPr>
            <p:cNvPr id="67" name="Freeform 76"/>
            <p:cNvSpPr>
              <a:spLocks noEditPoints="1"/>
            </p:cNvSpPr>
            <p:nvPr/>
          </p:nvSpPr>
          <p:spPr bwMode="auto">
            <a:xfrm>
              <a:off x="2963863" y="882650"/>
              <a:ext cx="401638" cy="398463"/>
            </a:xfrm>
            <a:custGeom>
              <a:avLst/>
              <a:gdLst>
                <a:gd name="T0" fmla="*/ 61 w 137"/>
                <a:gd name="T1" fmla="*/ 136 h 136"/>
                <a:gd name="T2" fmla="*/ 58 w 137"/>
                <a:gd name="T3" fmla="*/ 135 h 136"/>
                <a:gd name="T4" fmla="*/ 2 w 137"/>
                <a:gd name="T5" fmla="*/ 79 h 136"/>
                <a:gd name="T6" fmla="*/ 2 w 137"/>
                <a:gd name="T7" fmla="*/ 73 h 136"/>
                <a:gd name="T8" fmla="*/ 58 w 137"/>
                <a:gd name="T9" fmla="*/ 17 h 136"/>
                <a:gd name="T10" fmla="*/ 59 w 137"/>
                <a:gd name="T11" fmla="*/ 16 h 136"/>
                <a:gd name="T12" fmla="*/ 95 w 137"/>
                <a:gd name="T13" fmla="*/ 1 h 136"/>
                <a:gd name="T14" fmla="*/ 99 w 137"/>
                <a:gd name="T15" fmla="*/ 2 h 136"/>
                <a:gd name="T16" fmla="*/ 135 w 137"/>
                <a:gd name="T17" fmla="*/ 37 h 136"/>
                <a:gd name="T18" fmla="*/ 136 w 137"/>
                <a:gd name="T19" fmla="*/ 42 h 136"/>
                <a:gd name="T20" fmla="*/ 121 w 137"/>
                <a:gd name="T21" fmla="*/ 78 h 136"/>
                <a:gd name="T22" fmla="*/ 120 w 137"/>
                <a:gd name="T23" fmla="*/ 79 h 136"/>
                <a:gd name="T24" fmla="*/ 64 w 137"/>
                <a:gd name="T25" fmla="*/ 135 h 136"/>
                <a:gd name="T26" fmla="*/ 61 w 137"/>
                <a:gd name="T27" fmla="*/ 136 h 136"/>
                <a:gd name="T28" fmla="*/ 11 w 137"/>
                <a:gd name="T29" fmla="*/ 76 h 136"/>
                <a:gd name="T30" fmla="*/ 61 w 137"/>
                <a:gd name="T31" fmla="*/ 126 h 136"/>
                <a:gd name="T32" fmla="*/ 114 w 137"/>
                <a:gd name="T33" fmla="*/ 74 h 136"/>
                <a:gd name="T34" fmla="*/ 128 w 137"/>
                <a:gd name="T35" fmla="*/ 41 h 136"/>
                <a:gd name="T36" fmla="*/ 96 w 137"/>
                <a:gd name="T37" fmla="*/ 9 h 136"/>
                <a:gd name="T38" fmla="*/ 63 w 137"/>
                <a:gd name="T39" fmla="*/ 23 h 136"/>
                <a:gd name="T40" fmla="*/ 11 w 137"/>
                <a:gd name="T41" fmla="*/ 7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7" h="136">
                  <a:moveTo>
                    <a:pt x="61" y="136"/>
                  </a:moveTo>
                  <a:cubicBezTo>
                    <a:pt x="60" y="136"/>
                    <a:pt x="59" y="136"/>
                    <a:pt x="58" y="135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7"/>
                    <a:pt x="0" y="75"/>
                    <a:pt x="2" y="73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9" y="16"/>
                    <a:pt x="59" y="16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7" y="0"/>
                    <a:pt x="98" y="1"/>
                    <a:pt x="99" y="2"/>
                  </a:cubicBezTo>
                  <a:cubicBezTo>
                    <a:pt x="135" y="37"/>
                    <a:pt x="135" y="37"/>
                    <a:pt x="135" y="37"/>
                  </a:cubicBezTo>
                  <a:cubicBezTo>
                    <a:pt x="136" y="39"/>
                    <a:pt x="137" y="40"/>
                    <a:pt x="136" y="42"/>
                  </a:cubicBezTo>
                  <a:cubicBezTo>
                    <a:pt x="121" y="78"/>
                    <a:pt x="121" y="78"/>
                    <a:pt x="121" y="78"/>
                  </a:cubicBezTo>
                  <a:cubicBezTo>
                    <a:pt x="121" y="78"/>
                    <a:pt x="120" y="78"/>
                    <a:pt x="120" y="79"/>
                  </a:cubicBezTo>
                  <a:cubicBezTo>
                    <a:pt x="64" y="135"/>
                    <a:pt x="64" y="135"/>
                    <a:pt x="64" y="135"/>
                  </a:cubicBezTo>
                  <a:cubicBezTo>
                    <a:pt x="63" y="136"/>
                    <a:pt x="62" y="136"/>
                    <a:pt x="61" y="136"/>
                  </a:cubicBezTo>
                  <a:close/>
                  <a:moveTo>
                    <a:pt x="11" y="76"/>
                  </a:moveTo>
                  <a:cubicBezTo>
                    <a:pt x="61" y="126"/>
                    <a:pt x="61" y="126"/>
                    <a:pt x="61" y="126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63" y="23"/>
                    <a:pt x="63" y="23"/>
                    <a:pt x="63" y="23"/>
                  </a:cubicBezTo>
                  <a:lnTo>
                    <a:pt x="11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8" name="Freeform 77"/>
            <p:cNvSpPr>
              <a:spLocks noEditPoints="1"/>
            </p:cNvSpPr>
            <p:nvPr/>
          </p:nvSpPr>
          <p:spPr bwMode="auto">
            <a:xfrm>
              <a:off x="3192463" y="963613"/>
              <a:ext cx="88900" cy="88900"/>
            </a:xfrm>
            <a:custGeom>
              <a:avLst/>
              <a:gdLst>
                <a:gd name="T0" fmla="*/ 16 w 30"/>
                <a:gd name="T1" fmla="*/ 30 h 30"/>
                <a:gd name="T2" fmla="*/ 6 w 30"/>
                <a:gd name="T3" fmla="*/ 25 h 30"/>
                <a:gd name="T4" fmla="*/ 6 w 30"/>
                <a:gd name="T5" fmla="*/ 5 h 30"/>
                <a:gd name="T6" fmla="*/ 26 w 30"/>
                <a:gd name="T7" fmla="*/ 5 h 30"/>
                <a:gd name="T8" fmla="*/ 30 w 30"/>
                <a:gd name="T9" fmla="*/ 15 h 30"/>
                <a:gd name="T10" fmla="*/ 26 w 30"/>
                <a:gd name="T11" fmla="*/ 25 h 30"/>
                <a:gd name="T12" fmla="*/ 16 w 30"/>
                <a:gd name="T13" fmla="*/ 30 h 30"/>
                <a:gd name="T14" fmla="*/ 16 w 30"/>
                <a:gd name="T15" fmla="*/ 9 h 30"/>
                <a:gd name="T16" fmla="*/ 11 w 30"/>
                <a:gd name="T17" fmla="*/ 11 h 30"/>
                <a:gd name="T18" fmla="*/ 11 w 30"/>
                <a:gd name="T19" fmla="*/ 20 h 30"/>
                <a:gd name="T20" fmla="*/ 20 w 30"/>
                <a:gd name="T21" fmla="*/ 20 h 30"/>
                <a:gd name="T22" fmla="*/ 22 w 30"/>
                <a:gd name="T23" fmla="*/ 15 h 30"/>
                <a:gd name="T24" fmla="*/ 20 w 30"/>
                <a:gd name="T25" fmla="*/ 11 h 30"/>
                <a:gd name="T26" fmla="*/ 16 w 30"/>
                <a:gd name="T27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30">
                  <a:moveTo>
                    <a:pt x="16" y="30"/>
                  </a:moveTo>
                  <a:cubicBezTo>
                    <a:pt x="12" y="30"/>
                    <a:pt x="8" y="28"/>
                    <a:pt x="6" y="25"/>
                  </a:cubicBezTo>
                  <a:cubicBezTo>
                    <a:pt x="0" y="20"/>
                    <a:pt x="0" y="11"/>
                    <a:pt x="6" y="5"/>
                  </a:cubicBezTo>
                  <a:cubicBezTo>
                    <a:pt x="11" y="0"/>
                    <a:pt x="20" y="0"/>
                    <a:pt x="26" y="5"/>
                  </a:cubicBezTo>
                  <a:cubicBezTo>
                    <a:pt x="28" y="8"/>
                    <a:pt x="30" y="12"/>
                    <a:pt x="30" y="15"/>
                  </a:cubicBezTo>
                  <a:cubicBezTo>
                    <a:pt x="30" y="19"/>
                    <a:pt x="28" y="23"/>
                    <a:pt x="26" y="25"/>
                  </a:cubicBezTo>
                  <a:cubicBezTo>
                    <a:pt x="23" y="28"/>
                    <a:pt x="19" y="30"/>
                    <a:pt x="16" y="30"/>
                  </a:cubicBezTo>
                  <a:close/>
                  <a:moveTo>
                    <a:pt x="16" y="9"/>
                  </a:moveTo>
                  <a:cubicBezTo>
                    <a:pt x="14" y="9"/>
                    <a:pt x="12" y="10"/>
                    <a:pt x="11" y="11"/>
                  </a:cubicBezTo>
                  <a:cubicBezTo>
                    <a:pt x="9" y="13"/>
                    <a:pt x="9" y="17"/>
                    <a:pt x="11" y="20"/>
                  </a:cubicBezTo>
                  <a:cubicBezTo>
                    <a:pt x="14" y="22"/>
                    <a:pt x="18" y="22"/>
                    <a:pt x="20" y="20"/>
                  </a:cubicBezTo>
                  <a:cubicBezTo>
                    <a:pt x="21" y="19"/>
                    <a:pt x="22" y="17"/>
                    <a:pt x="22" y="15"/>
                  </a:cubicBezTo>
                  <a:cubicBezTo>
                    <a:pt x="22" y="14"/>
                    <a:pt x="21" y="12"/>
                    <a:pt x="20" y="11"/>
                  </a:cubicBezTo>
                  <a:cubicBezTo>
                    <a:pt x="19" y="10"/>
                    <a:pt x="17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9607748" y="4600296"/>
            <a:ext cx="501553" cy="571388"/>
            <a:chOff x="8915400" y="5654675"/>
            <a:chExt cx="376238" cy="428625"/>
          </a:xfrm>
          <a:solidFill>
            <a:srgbClr val="2CAAF0"/>
          </a:solidFill>
        </p:grpSpPr>
        <p:sp>
          <p:nvSpPr>
            <p:cNvPr id="70" name="Freeform 280"/>
            <p:cNvSpPr/>
            <p:nvPr/>
          </p:nvSpPr>
          <p:spPr bwMode="auto">
            <a:xfrm>
              <a:off x="9186863" y="5975350"/>
              <a:ext cx="104775" cy="107950"/>
            </a:xfrm>
            <a:custGeom>
              <a:avLst/>
              <a:gdLst>
                <a:gd name="T0" fmla="*/ 18 w 34"/>
                <a:gd name="T1" fmla="*/ 35 h 35"/>
                <a:gd name="T2" fmla="*/ 4 w 34"/>
                <a:gd name="T3" fmla="*/ 35 h 35"/>
                <a:gd name="T4" fmla="*/ 0 w 34"/>
                <a:gd name="T5" fmla="*/ 31 h 35"/>
                <a:gd name="T6" fmla="*/ 4 w 34"/>
                <a:gd name="T7" fmla="*/ 27 h 35"/>
                <a:gd name="T8" fmla="*/ 18 w 34"/>
                <a:gd name="T9" fmla="*/ 27 h 35"/>
                <a:gd name="T10" fmla="*/ 26 w 34"/>
                <a:gd name="T11" fmla="*/ 19 h 35"/>
                <a:gd name="T12" fmla="*/ 26 w 34"/>
                <a:gd name="T13" fmla="*/ 4 h 35"/>
                <a:gd name="T14" fmla="*/ 30 w 34"/>
                <a:gd name="T15" fmla="*/ 0 h 35"/>
                <a:gd name="T16" fmla="*/ 34 w 34"/>
                <a:gd name="T17" fmla="*/ 4 h 35"/>
                <a:gd name="T18" fmla="*/ 34 w 34"/>
                <a:gd name="T19" fmla="*/ 19 h 35"/>
                <a:gd name="T20" fmla="*/ 18 w 34"/>
                <a:gd name="T2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5">
                  <a:moveTo>
                    <a:pt x="18" y="35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3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7"/>
                    <a:pt x="26" y="24"/>
                    <a:pt x="26" y="19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2"/>
                    <a:pt x="28" y="0"/>
                    <a:pt x="30" y="0"/>
                  </a:cubicBezTo>
                  <a:cubicBezTo>
                    <a:pt x="33" y="0"/>
                    <a:pt x="34" y="2"/>
                    <a:pt x="34" y="4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8"/>
                    <a:pt x="27" y="35"/>
                    <a:pt x="18" y="3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71" name="Freeform 282"/>
            <p:cNvSpPr/>
            <p:nvPr/>
          </p:nvSpPr>
          <p:spPr bwMode="auto">
            <a:xfrm>
              <a:off x="8970963" y="5975350"/>
              <a:ext cx="320675" cy="25400"/>
            </a:xfrm>
            <a:custGeom>
              <a:avLst/>
              <a:gdLst>
                <a:gd name="T0" fmla="*/ 101 w 105"/>
                <a:gd name="T1" fmla="*/ 8 h 8"/>
                <a:gd name="T2" fmla="*/ 4 w 105"/>
                <a:gd name="T3" fmla="*/ 8 h 8"/>
                <a:gd name="T4" fmla="*/ 0 w 105"/>
                <a:gd name="T5" fmla="*/ 4 h 8"/>
                <a:gd name="T6" fmla="*/ 4 w 105"/>
                <a:gd name="T7" fmla="*/ 0 h 8"/>
                <a:gd name="T8" fmla="*/ 101 w 105"/>
                <a:gd name="T9" fmla="*/ 0 h 8"/>
                <a:gd name="T10" fmla="*/ 105 w 105"/>
                <a:gd name="T11" fmla="*/ 4 h 8"/>
                <a:gd name="T12" fmla="*/ 101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1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7"/>
                    <a:pt x="104" y="8"/>
                    <a:pt x="101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8915400" y="5654675"/>
              <a:ext cx="320675" cy="428625"/>
              <a:chOff x="8915400" y="5654675"/>
              <a:chExt cx="320675" cy="428625"/>
            </a:xfrm>
            <a:grpFill/>
          </p:grpSpPr>
          <p:sp>
            <p:nvSpPr>
              <p:cNvPr id="73" name="Freeform 281"/>
              <p:cNvSpPr/>
              <p:nvPr/>
            </p:nvSpPr>
            <p:spPr bwMode="auto">
              <a:xfrm>
                <a:off x="8915400" y="5654675"/>
                <a:ext cx="320675" cy="428625"/>
              </a:xfrm>
              <a:custGeom>
                <a:avLst/>
                <a:gdLst>
                  <a:gd name="T0" fmla="*/ 13 w 105"/>
                  <a:gd name="T1" fmla="*/ 140 h 140"/>
                  <a:gd name="T2" fmla="*/ 0 w 105"/>
                  <a:gd name="T3" fmla="*/ 124 h 140"/>
                  <a:gd name="T4" fmla="*/ 0 w 105"/>
                  <a:gd name="T5" fmla="*/ 5 h 140"/>
                  <a:gd name="T6" fmla="*/ 7 w 105"/>
                  <a:gd name="T7" fmla="*/ 1 h 140"/>
                  <a:gd name="T8" fmla="*/ 16 w 105"/>
                  <a:gd name="T9" fmla="*/ 0 h 140"/>
                  <a:gd name="T10" fmla="*/ 89 w 105"/>
                  <a:gd name="T11" fmla="*/ 0 h 140"/>
                  <a:gd name="T12" fmla="*/ 98 w 105"/>
                  <a:gd name="T13" fmla="*/ 1 h 140"/>
                  <a:gd name="T14" fmla="*/ 105 w 105"/>
                  <a:gd name="T15" fmla="*/ 5 h 140"/>
                  <a:gd name="T16" fmla="*/ 105 w 105"/>
                  <a:gd name="T17" fmla="*/ 109 h 140"/>
                  <a:gd name="T18" fmla="*/ 101 w 105"/>
                  <a:gd name="T19" fmla="*/ 113 h 140"/>
                  <a:gd name="T20" fmla="*/ 97 w 105"/>
                  <a:gd name="T21" fmla="*/ 109 h 140"/>
                  <a:gd name="T22" fmla="*/ 97 w 105"/>
                  <a:gd name="T23" fmla="*/ 8 h 140"/>
                  <a:gd name="T24" fmla="*/ 89 w 105"/>
                  <a:gd name="T25" fmla="*/ 8 h 140"/>
                  <a:gd name="T26" fmla="*/ 16 w 105"/>
                  <a:gd name="T27" fmla="*/ 8 h 140"/>
                  <a:gd name="T28" fmla="*/ 8 w 105"/>
                  <a:gd name="T29" fmla="*/ 8 h 140"/>
                  <a:gd name="T30" fmla="*/ 8 w 105"/>
                  <a:gd name="T31" fmla="*/ 124 h 140"/>
                  <a:gd name="T32" fmla="*/ 13 w 105"/>
                  <a:gd name="T33" fmla="*/ 132 h 140"/>
                  <a:gd name="T34" fmla="*/ 18 w 105"/>
                  <a:gd name="T35" fmla="*/ 124 h 140"/>
                  <a:gd name="T36" fmla="*/ 18 w 105"/>
                  <a:gd name="T37" fmla="*/ 109 h 140"/>
                  <a:gd name="T38" fmla="*/ 22 w 105"/>
                  <a:gd name="T39" fmla="*/ 105 h 140"/>
                  <a:gd name="T40" fmla="*/ 26 w 105"/>
                  <a:gd name="T41" fmla="*/ 109 h 140"/>
                  <a:gd name="T42" fmla="*/ 26 w 105"/>
                  <a:gd name="T43" fmla="*/ 124 h 140"/>
                  <a:gd name="T44" fmla="*/ 13 w 105"/>
                  <a:gd name="T4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5" h="140">
                    <a:moveTo>
                      <a:pt x="13" y="140"/>
                    </a:moveTo>
                    <a:cubicBezTo>
                      <a:pt x="6" y="140"/>
                      <a:pt x="0" y="133"/>
                      <a:pt x="0" y="12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2" y="0"/>
                      <a:pt x="95" y="0"/>
                      <a:pt x="98" y="1"/>
                    </a:cubicBezTo>
                    <a:cubicBezTo>
                      <a:pt x="102" y="1"/>
                      <a:pt x="105" y="1"/>
                      <a:pt x="105" y="5"/>
                    </a:cubicBezTo>
                    <a:cubicBezTo>
                      <a:pt x="105" y="109"/>
                      <a:pt x="105" y="109"/>
                      <a:pt x="105" y="109"/>
                    </a:cubicBezTo>
                    <a:cubicBezTo>
                      <a:pt x="105" y="112"/>
                      <a:pt x="103" y="113"/>
                      <a:pt x="101" y="113"/>
                    </a:cubicBezTo>
                    <a:cubicBezTo>
                      <a:pt x="99" y="113"/>
                      <a:pt x="97" y="112"/>
                      <a:pt x="97" y="109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5" y="8"/>
                      <a:pt x="92" y="8"/>
                      <a:pt x="8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8"/>
                      <a:pt x="10" y="8"/>
                      <a:pt x="8" y="8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29"/>
                      <a:pt x="11" y="132"/>
                      <a:pt x="13" y="132"/>
                    </a:cubicBezTo>
                    <a:cubicBezTo>
                      <a:pt x="15" y="132"/>
                      <a:pt x="18" y="129"/>
                      <a:pt x="18" y="124"/>
                    </a:cubicBezTo>
                    <a:cubicBezTo>
                      <a:pt x="18" y="109"/>
                      <a:pt x="18" y="109"/>
                      <a:pt x="18" y="109"/>
                    </a:cubicBezTo>
                    <a:cubicBezTo>
                      <a:pt x="18" y="107"/>
                      <a:pt x="20" y="105"/>
                      <a:pt x="22" y="105"/>
                    </a:cubicBezTo>
                    <a:cubicBezTo>
                      <a:pt x="24" y="105"/>
                      <a:pt x="26" y="107"/>
                      <a:pt x="26" y="109"/>
                    </a:cubicBezTo>
                    <a:cubicBezTo>
                      <a:pt x="26" y="124"/>
                      <a:pt x="26" y="124"/>
                      <a:pt x="26" y="124"/>
                    </a:cubicBezTo>
                    <a:cubicBezTo>
                      <a:pt x="26" y="133"/>
                      <a:pt x="20" y="140"/>
                      <a:pt x="13" y="1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  <p:sp>
            <p:nvSpPr>
              <p:cNvPr id="74" name="Freeform 283"/>
              <p:cNvSpPr/>
              <p:nvPr/>
            </p:nvSpPr>
            <p:spPr bwMode="auto">
              <a:xfrm>
                <a:off x="8939213" y="6057900"/>
                <a:ext cx="273050" cy="25400"/>
              </a:xfrm>
              <a:custGeom>
                <a:avLst/>
                <a:gdLst>
                  <a:gd name="T0" fmla="*/ 85 w 89"/>
                  <a:gd name="T1" fmla="*/ 8 h 8"/>
                  <a:gd name="T2" fmla="*/ 4 w 89"/>
                  <a:gd name="T3" fmla="*/ 8 h 8"/>
                  <a:gd name="T4" fmla="*/ 0 w 89"/>
                  <a:gd name="T5" fmla="*/ 4 h 8"/>
                  <a:gd name="T6" fmla="*/ 4 w 89"/>
                  <a:gd name="T7" fmla="*/ 0 h 8"/>
                  <a:gd name="T8" fmla="*/ 85 w 89"/>
                  <a:gd name="T9" fmla="*/ 0 h 8"/>
                  <a:gd name="T10" fmla="*/ 89 w 89"/>
                  <a:gd name="T11" fmla="*/ 4 h 8"/>
                  <a:gd name="T12" fmla="*/ 85 w 89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8">
                    <a:moveTo>
                      <a:pt x="85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7" y="0"/>
                      <a:pt x="89" y="2"/>
                      <a:pt x="89" y="4"/>
                    </a:cubicBezTo>
                    <a:cubicBezTo>
                      <a:pt x="89" y="6"/>
                      <a:pt x="87" y="8"/>
                      <a:pt x="8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  <p:sp>
            <p:nvSpPr>
              <p:cNvPr id="75" name="Freeform 284"/>
              <p:cNvSpPr/>
              <p:nvPr/>
            </p:nvSpPr>
            <p:spPr bwMode="auto">
              <a:xfrm>
                <a:off x="8964613" y="5727700"/>
                <a:ext cx="222250" cy="25400"/>
              </a:xfrm>
              <a:custGeom>
                <a:avLst/>
                <a:gdLst>
                  <a:gd name="T0" fmla="*/ 69 w 73"/>
                  <a:gd name="T1" fmla="*/ 8 h 8"/>
                  <a:gd name="T2" fmla="*/ 4 w 73"/>
                  <a:gd name="T3" fmla="*/ 8 h 8"/>
                  <a:gd name="T4" fmla="*/ 0 w 73"/>
                  <a:gd name="T5" fmla="*/ 4 h 8"/>
                  <a:gd name="T6" fmla="*/ 4 w 73"/>
                  <a:gd name="T7" fmla="*/ 0 h 8"/>
                  <a:gd name="T8" fmla="*/ 69 w 73"/>
                  <a:gd name="T9" fmla="*/ 0 h 8"/>
                  <a:gd name="T10" fmla="*/ 73 w 73"/>
                  <a:gd name="T11" fmla="*/ 4 h 8"/>
                  <a:gd name="T12" fmla="*/ 69 w 7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8">
                    <a:moveTo>
                      <a:pt x="69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1" y="0"/>
                      <a:pt x="73" y="2"/>
                      <a:pt x="73" y="4"/>
                    </a:cubicBezTo>
                    <a:cubicBezTo>
                      <a:pt x="73" y="7"/>
                      <a:pt x="71" y="8"/>
                      <a:pt x="6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  <p:sp>
            <p:nvSpPr>
              <p:cNvPr id="76" name="Freeform 285"/>
              <p:cNvSpPr/>
              <p:nvPr/>
            </p:nvSpPr>
            <p:spPr bwMode="auto">
              <a:xfrm>
                <a:off x="8964613" y="5813425"/>
                <a:ext cx="222250" cy="25400"/>
              </a:xfrm>
              <a:custGeom>
                <a:avLst/>
                <a:gdLst>
                  <a:gd name="T0" fmla="*/ 69 w 73"/>
                  <a:gd name="T1" fmla="*/ 8 h 8"/>
                  <a:gd name="T2" fmla="*/ 4 w 73"/>
                  <a:gd name="T3" fmla="*/ 8 h 8"/>
                  <a:gd name="T4" fmla="*/ 0 w 73"/>
                  <a:gd name="T5" fmla="*/ 4 h 8"/>
                  <a:gd name="T6" fmla="*/ 4 w 73"/>
                  <a:gd name="T7" fmla="*/ 0 h 8"/>
                  <a:gd name="T8" fmla="*/ 69 w 73"/>
                  <a:gd name="T9" fmla="*/ 0 h 8"/>
                  <a:gd name="T10" fmla="*/ 73 w 73"/>
                  <a:gd name="T11" fmla="*/ 4 h 8"/>
                  <a:gd name="T12" fmla="*/ 69 w 7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8">
                    <a:moveTo>
                      <a:pt x="69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1" y="0"/>
                      <a:pt x="73" y="2"/>
                      <a:pt x="73" y="4"/>
                    </a:cubicBezTo>
                    <a:cubicBezTo>
                      <a:pt x="73" y="7"/>
                      <a:pt x="71" y="8"/>
                      <a:pt x="6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  <p:sp>
            <p:nvSpPr>
              <p:cNvPr id="77" name="Freeform 286"/>
              <p:cNvSpPr/>
              <p:nvPr/>
            </p:nvSpPr>
            <p:spPr bwMode="auto">
              <a:xfrm>
                <a:off x="8964613" y="5899150"/>
                <a:ext cx="222250" cy="25400"/>
              </a:xfrm>
              <a:custGeom>
                <a:avLst/>
                <a:gdLst>
                  <a:gd name="T0" fmla="*/ 69 w 73"/>
                  <a:gd name="T1" fmla="*/ 8 h 8"/>
                  <a:gd name="T2" fmla="*/ 4 w 73"/>
                  <a:gd name="T3" fmla="*/ 8 h 8"/>
                  <a:gd name="T4" fmla="*/ 0 w 73"/>
                  <a:gd name="T5" fmla="*/ 4 h 8"/>
                  <a:gd name="T6" fmla="*/ 4 w 73"/>
                  <a:gd name="T7" fmla="*/ 0 h 8"/>
                  <a:gd name="T8" fmla="*/ 69 w 73"/>
                  <a:gd name="T9" fmla="*/ 0 h 8"/>
                  <a:gd name="T10" fmla="*/ 73 w 73"/>
                  <a:gd name="T11" fmla="*/ 4 h 8"/>
                  <a:gd name="T12" fmla="*/ 69 w 7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8">
                    <a:moveTo>
                      <a:pt x="69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1" y="0"/>
                      <a:pt x="73" y="2"/>
                      <a:pt x="73" y="4"/>
                    </a:cubicBezTo>
                    <a:cubicBezTo>
                      <a:pt x="73" y="7"/>
                      <a:pt x="71" y="8"/>
                      <a:pt x="6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</p:grpSp>
      </p:grpSp>
      <p:sp>
        <p:nvSpPr>
          <p:cNvPr id="78" name="TextBox 50"/>
          <p:cNvSpPr txBox="1"/>
          <p:nvPr/>
        </p:nvSpPr>
        <p:spPr>
          <a:xfrm>
            <a:off x="11438910" y="2990825"/>
            <a:ext cx="4264042" cy="75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anose="020B0604020202020204" pitchFamily="34" charset="0"/>
              <a:buChar char="•"/>
              <a:defRPr sz="1200">
                <a:latin typeface="微软雅黑" panose="020B0503020204020204" pitchFamily="2" charset="-122"/>
                <a:ea typeface="微软雅黑" panose="020B0503020204020204" pitchFamily="2" charset="-122"/>
              </a:defRPr>
            </a:lvl1pPr>
          </a:lstStyle>
          <a:p>
            <a:pPr algn="l">
              <a:buClr>
                <a:srgbClr val="00755E"/>
              </a:buClr>
            </a:pPr>
            <a:r>
              <a:rPr lang="zh-CN" altLang="en-US" sz="2135" dirty="0" smtClean="0"/>
              <a:t>券的有效期（多少天内有效）</a:t>
            </a:r>
            <a:endParaRPr lang="en-US" altLang="zh-CN" sz="2135" dirty="0" smtClean="0"/>
          </a:p>
          <a:p>
            <a:pPr algn="l">
              <a:buClr>
                <a:srgbClr val="00755E"/>
              </a:buClr>
            </a:pPr>
            <a:r>
              <a:rPr lang="zh-CN" altLang="en-US" sz="2135" dirty="0" smtClean="0"/>
              <a:t>券的开始使用时间</a:t>
            </a:r>
            <a:endParaRPr lang="en-US" altLang="zh-CN" sz="2135" dirty="0" smtClean="0"/>
          </a:p>
        </p:txBody>
      </p:sp>
      <p:sp>
        <p:nvSpPr>
          <p:cNvPr id="79" name="TextBox 51"/>
          <p:cNvSpPr txBox="1"/>
          <p:nvPr/>
        </p:nvSpPr>
        <p:spPr>
          <a:xfrm>
            <a:off x="10506986" y="5898941"/>
            <a:ext cx="4708664" cy="75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anose="020B0604020202020204" pitchFamily="34" charset="0"/>
              <a:buChar char="•"/>
              <a:defRPr sz="1200">
                <a:latin typeface="微软雅黑" panose="020B0503020204020204" pitchFamily="2" charset="-122"/>
                <a:ea typeface="微软雅黑" panose="020B0503020204020204" pitchFamily="2" charset="-122"/>
              </a:defRPr>
            </a:lvl1pPr>
          </a:lstStyle>
          <a:p>
            <a:pPr algn="ctr">
              <a:buClr>
                <a:srgbClr val="186500"/>
              </a:buClr>
            </a:pPr>
            <a:r>
              <a:rPr lang="zh-CN" altLang="en-US" sz="2135" dirty="0" smtClean="0"/>
              <a:t>电子券（直接发送到微会员</a:t>
            </a:r>
            <a:r>
              <a:rPr lang="zh-CN" altLang="en-US" sz="2135" smtClean="0"/>
              <a:t>中）</a:t>
            </a:r>
            <a:endParaRPr lang="en-US" altLang="zh-CN" sz="2135" dirty="0"/>
          </a:p>
          <a:p>
            <a:pPr algn="ctr">
              <a:buClr>
                <a:srgbClr val="186500"/>
              </a:buClr>
            </a:pPr>
            <a:r>
              <a:rPr lang="zh-CN" altLang="en-US" sz="2135" smtClean="0"/>
              <a:t>纸张</a:t>
            </a:r>
            <a:r>
              <a:rPr lang="zh-CN" altLang="en-US" sz="2135" dirty="0" smtClean="0"/>
              <a:t>券（通过小票打印出纸</a:t>
            </a:r>
            <a:r>
              <a:rPr lang="zh-CN" altLang="en-US" sz="1600" dirty="0" smtClean="0"/>
              <a:t>券）</a:t>
            </a:r>
            <a:endParaRPr lang="en-US" altLang="zh-CN" sz="1600" dirty="0" smtClean="0"/>
          </a:p>
        </p:txBody>
      </p:sp>
      <p:sp>
        <p:nvSpPr>
          <p:cNvPr id="80" name="TextBox 52"/>
          <p:cNvSpPr txBox="1"/>
          <p:nvPr/>
        </p:nvSpPr>
        <p:spPr>
          <a:xfrm>
            <a:off x="755690" y="2557785"/>
            <a:ext cx="3989035" cy="75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anose="020B0604020202020204" pitchFamily="34" charset="0"/>
              <a:buChar char="•"/>
              <a:defRPr sz="1200">
                <a:latin typeface="微软雅黑" panose="020B0503020204020204" pitchFamily="2" charset="-122"/>
                <a:ea typeface="微软雅黑" panose="020B0503020204020204" pitchFamily="2" charset="-122"/>
              </a:defRPr>
            </a:lvl1pPr>
          </a:lstStyle>
          <a:p>
            <a:pPr marL="0" indent="0" algn="l">
              <a:buNone/>
            </a:pPr>
            <a:r>
              <a:rPr lang="zh-CN" altLang="en-US" sz="2135" dirty="0" smtClean="0"/>
              <a:t>优惠券的使用条件需要做区别，不用的券有不同的使用条件</a:t>
            </a:r>
            <a:endParaRPr lang="en-US" altLang="zh-CN" sz="2135" dirty="0" smtClean="0"/>
          </a:p>
        </p:txBody>
      </p:sp>
      <p:sp>
        <p:nvSpPr>
          <p:cNvPr id="81" name="TextBox 53"/>
          <p:cNvSpPr txBox="1"/>
          <p:nvPr/>
        </p:nvSpPr>
        <p:spPr>
          <a:xfrm>
            <a:off x="5894112" y="7455757"/>
            <a:ext cx="2516374" cy="171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anose="020B0604020202020204" pitchFamily="34" charset="0"/>
              <a:buChar char="•"/>
              <a:defRPr sz="1200">
                <a:latin typeface="微软雅黑" panose="020B0503020204020204" pitchFamily="2" charset="-122"/>
                <a:ea typeface="微软雅黑" panose="020B0503020204020204" pitchFamily="2" charset="-122"/>
              </a:defRPr>
            </a:lvl1pPr>
          </a:lstStyle>
          <a:p>
            <a:pPr algn="l">
              <a:buClr>
                <a:srgbClr val="A2B932"/>
              </a:buClr>
            </a:pPr>
            <a:r>
              <a:rPr lang="zh-CN" altLang="en-US" sz="2135" dirty="0"/>
              <a:t>门</a:t>
            </a:r>
            <a:r>
              <a:rPr lang="zh-CN" altLang="en-US" sz="2135" dirty="0" smtClean="0"/>
              <a:t>店消费送券</a:t>
            </a:r>
            <a:endParaRPr lang="en-US" altLang="zh-CN" sz="2135" dirty="0" smtClean="0"/>
          </a:p>
          <a:p>
            <a:pPr algn="l">
              <a:buClr>
                <a:srgbClr val="A2B932"/>
              </a:buClr>
            </a:pPr>
            <a:r>
              <a:rPr lang="zh-CN" altLang="en-US" sz="2135" dirty="0" smtClean="0"/>
              <a:t>新会员送券</a:t>
            </a:r>
            <a:endParaRPr lang="en-US" altLang="zh-CN" sz="2135" dirty="0" smtClean="0"/>
          </a:p>
          <a:p>
            <a:pPr algn="l">
              <a:buClr>
                <a:srgbClr val="A2B932"/>
              </a:buClr>
            </a:pPr>
            <a:r>
              <a:rPr lang="zh-CN" altLang="en-US" sz="2135" dirty="0" smtClean="0"/>
              <a:t>会员唤醒送券</a:t>
            </a:r>
            <a:endParaRPr lang="en-US" altLang="zh-CN" sz="2135" dirty="0" smtClean="0"/>
          </a:p>
          <a:p>
            <a:pPr algn="l">
              <a:buClr>
                <a:srgbClr val="A2B932"/>
              </a:buClr>
            </a:pPr>
            <a:r>
              <a:rPr lang="zh-CN" altLang="en-US" sz="2135" dirty="0" smtClean="0"/>
              <a:t>导购互动送券</a:t>
            </a:r>
            <a:endParaRPr lang="en-US" altLang="zh-CN" sz="2135" dirty="0" smtClean="0"/>
          </a:p>
          <a:p>
            <a:pPr algn="l">
              <a:buClr>
                <a:srgbClr val="A2B932"/>
              </a:buClr>
            </a:pPr>
            <a:r>
              <a:rPr lang="zh-CN" altLang="en-US" sz="2135" dirty="0"/>
              <a:t>微商</a:t>
            </a:r>
            <a:r>
              <a:rPr lang="zh-CN" altLang="en-US" sz="2135" dirty="0" smtClean="0"/>
              <a:t>城活动送券</a:t>
            </a:r>
            <a:endParaRPr lang="zh-CN" altLang="en-US" sz="2135" dirty="0"/>
          </a:p>
        </p:txBody>
      </p:sp>
      <p:cxnSp>
        <p:nvCxnSpPr>
          <p:cNvPr id="83" name="肘形连接符 82"/>
          <p:cNvCxnSpPr/>
          <p:nvPr/>
        </p:nvCxnSpPr>
        <p:spPr>
          <a:xfrm rot="16200000" flipV="1">
            <a:off x="4408187" y="3567195"/>
            <a:ext cx="1339352" cy="630118"/>
          </a:xfrm>
          <a:prstGeom prst="bentConnector2">
            <a:avLst/>
          </a:prstGeom>
          <a:ln>
            <a:solidFill>
              <a:srgbClr val="0081A9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肘形连接符 83"/>
          <p:cNvCxnSpPr>
            <a:endCxn id="78" idx="0"/>
          </p:cNvCxnSpPr>
          <p:nvPr/>
        </p:nvCxnSpPr>
        <p:spPr>
          <a:xfrm flipV="1">
            <a:off x="9411718" y="2991152"/>
            <a:ext cx="4159647" cy="412971"/>
          </a:xfrm>
          <a:prstGeom prst="bentConnector4">
            <a:avLst>
              <a:gd name="adj1" fmla="val 24373"/>
              <a:gd name="adj2" fmla="val 173792"/>
            </a:avLst>
          </a:prstGeom>
          <a:ln>
            <a:solidFill>
              <a:srgbClr val="00755E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58"/>
          <p:cNvSpPr txBox="1"/>
          <p:nvPr/>
        </p:nvSpPr>
        <p:spPr>
          <a:xfrm>
            <a:off x="943368" y="3355240"/>
            <a:ext cx="3203044" cy="203390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anose="020B0604020202020204" pitchFamily="34" charset="0"/>
              <a:buChar char="•"/>
              <a:defRPr sz="1200">
                <a:latin typeface="微软雅黑" panose="020B0503020204020204" pitchFamily="2" charset="-122"/>
                <a:ea typeface="微软雅黑" panose="020B0503020204020204" pitchFamily="2" charset="-122"/>
              </a:defRPr>
            </a:lvl1pPr>
          </a:lstStyle>
          <a:p>
            <a:pPr algn="l">
              <a:buClr>
                <a:srgbClr val="0081A9"/>
              </a:buClr>
            </a:pPr>
            <a:r>
              <a:rPr lang="zh-CN" altLang="en-US" sz="2135" dirty="0" smtClean="0"/>
              <a:t>全场通用</a:t>
            </a:r>
            <a:endParaRPr lang="en-US" altLang="zh-CN" sz="2135" dirty="0" smtClean="0"/>
          </a:p>
          <a:p>
            <a:pPr algn="l">
              <a:buClr>
                <a:srgbClr val="0081A9"/>
              </a:buClr>
            </a:pPr>
            <a:r>
              <a:rPr lang="zh-CN" altLang="en-US" sz="2135" dirty="0" smtClean="0"/>
              <a:t>指定品类</a:t>
            </a:r>
            <a:endParaRPr lang="en-US" altLang="zh-CN" sz="2135" dirty="0" smtClean="0"/>
          </a:p>
          <a:p>
            <a:pPr algn="l">
              <a:buClr>
                <a:srgbClr val="0081A9"/>
              </a:buClr>
            </a:pPr>
            <a:r>
              <a:rPr lang="zh-CN" altLang="en-US" sz="2135" dirty="0"/>
              <a:t>指定门店</a:t>
            </a:r>
            <a:endParaRPr lang="en-US" altLang="zh-CN" sz="2135" dirty="0"/>
          </a:p>
          <a:p>
            <a:pPr algn="l">
              <a:buClr>
                <a:srgbClr val="0081A9"/>
              </a:buClr>
            </a:pPr>
            <a:r>
              <a:rPr lang="zh-CN" altLang="en-US" sz="2135" dirty="0"/>
              <a:t>指定品牌</a:t>
            </a:r>
            <a:endParaRPr lang="en-US" altLang="zh-CN" sz="2135" dirty="0"/>
          </a:p>
          <a:p>
            <a:pPr algn="l">
              <a:buClr>
                <a:srgbClr val="0081A9"/>
              </a:buClr>
            </a:pPr>
            <a:r>
              <a:rPr lang="zh-CN" altLang="en-US" sz="2135" dirty="0"/>
              <a:t>指定单品</a:t>
            </a:r>
            <a:endParaRPr lang="en-US" altLang="zh-CN" sz="2135" dirty="0"/>
          </a:p>
          <a:p>
            <a:pPr algn="l">
              <a:buClr>
                <a:srgbClr val="0081A9"/>
              </a:buClr>
            </a:pPr>
            <a:r>
              <a:rPr lang="zh-CN" altLang="en-US" sz="2135" dirty="0"/>
              <a:t>指定时间</a:t>
            </a:r>
            <a:endParaRPr lang="zh-CN" altLang="en-US" sz="2135" dirty="0"/>
          </a:p>
        </p:txBody>
      </p:sp>
      <p:sp>
        <p:nvSpPr>
          <p:cNvPr id="93" name="Freeform 57"/>
          <p:cNvSpPr/>
          <p:nvPr/>
        </p:nvSpPr>
        <p:spPr bwMode="auto">
          <a:xfrm rot="5400000">
            <a:off x="7742966" y="4458158"/>
            <a:ext cx="2080783" cy="994958"/>
          </a:xfrm>
          <a:custGeom>
            <a:avLst/>
            <a:gdLst>
              <a:gd name="T0" fmla="*/ 19991 w 204"/>
              <a:gd name="T1" fmla="*/ 0 h 101"/>
              <a:gd name="T2" fmla="*/ 16423 w 204"/>
              <a:gd name="T3" fmla="*/ 4719 h 101"/>
              <a:gd name="T4" fmla="*/ 0 w 204"/>
              <a:gd name="T5" fmla="*/ 12732 h 101"/>
              <a:gd name="T6" fmla="*/ 7065 w 204"/>
              <a:gd name="T7" fmla="*/ 19821 h 101"/>
              <a:gd name="T8" fmla="*/ 20354 w 204"/>
              <a:gd name="T9" fmla="*/ 14525 h 101"/>
              <a:gd name="T10" fmla="*/ 32861 w 204"/>
              <a:gd name="T11" fmla="*/ 19035 h 101"/>
              <a:gd name="T12" fmla="*/ 39927 w 204"/>
              <a:gd name="T13" fmla="*/ 11946 h 101"/>
              <a:gd name="T14" fmla="*/ 23488 w 204"/>
              <a:gd name="T15" fmla="*/ 4719 h 101"/>
              <a:gd name="T16" fmla="*/ 19991 w 204"/>
              <a:gd name="T17" fmla="*/ 0 h 1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4" h="101">
                <a:moveTo>
                  <a:pt x="102" y="0"/>
                </a:moveTo>
                <a:cubicBezTo>
                  <a:pt x="84" y="24"/>
                  <a:pt x="84" y="24"/>
                  <a:pt x="84" y="24"/>
                </a:cubicBezTo>
                <a:cubicBezTo>
                  <a:pt x="52" y="29"/>
                  <a:pt x="23" y="43"/>
                  <a:pt x="0" y="65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54" y="84"/>
                  <a:pt x="78" y="74"/>
                  <a:pt x="104" y="74"/>
                </a:cubicBezTo>
                <a:cubicBezTo>
                  <a:pt x="129" y="74"/>
                  <a:pt x="151" y="83"/>
                  <a:pt x="168" y="97"/>
                </a:cubicBezTo>
                <a:cubicBezTo>
                  <a:pt x="204" y="61"/>
                  <a:pt x="204" y="61"/>
                  <a:pt x="204" y="61"/>
                </a:cubicBezTo>
                <a:cubicBezTo>
                  <a:pt x="182" y="41"/>
                  <a:pt x="152" y="27"/>
                  <a:pt x="120" y="24"/>
                </a:cubicBezTo>
                <a:lnTo>
                  <a:pt x="102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/>
          </a:p>
        </p:txBody>
      </p:sp>
      <p:sp>
        <p:nvSpPr>
          <p:cNvPr id="94" name="Freeform 57"/>
          <p:cNvSpPr/>
          <p:nvPr/>
        </p:nvSpPr>
        <p:spPr bwMode="auto">
          <a:xfrm rot="10800000">
            <a:off x="6487325" y="5647370"/>
            <a:ext cx="2080783" cy="994958"/>
          </a:xfrm>
          <a:custGeom>
            <a:avLst/>
            <a:gdLst>
              <a:gd name="T0" fmla="*/ 19991 w 204"/>
              <a:gd name="T1" fmla="*/ 0 h 101"/>
              <a:gd name="T2" fmla="*/ 16423 w 204"/>
              <a:gd name="T3" fmla="*/ 4719 h 101"/>
              <a:gd name="T4" fmla="*/ 0 w 204"/>
              <a:gd name="T5" fmla="*/ 12732 h 101"/>
              <a:gd name="T6" fmla="*/ 7065 w 204"/>
              <a:gd name="T7" fmla="*/ 19821 h 101"/>
              <a:gd name="T8" fmla="*/ 20354 w 204"/>
              <a:gd name="T9" fmla="*/ 14525 h 101"/>
              <a:gd name="T10" fmla="*/ 32861 w 204"/>
              <a:gd name="T11" fmla="*/ 19035 h 101"/>
              <a:gd name="T12" fmla="*/ 39927 w 204"/>
              <a:gd name="T13" fmla="*/ 11946 h 101"/>
              <a:gd name="T14" fmla="*/ 23488 w 204"/>
              <a:gd name="T15" fmla="*/ 4719 h 101"/>
              <a:gd name="T16" fmla="*/ 19991 w 204"/>
              <a:gd name="T17" fmla="*/ 0 h 1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4" h="101">
                <a:moveTo>
                  <a:pt x="102" y="0"/>
                </a:moveTo>
                <a:cubicBezTo>
                  <a:pt x="84" y="24"/>
                  <a:pt x="84" y="24"/>
                  <a:pt x="84" y="24"/>
                </a:cubicBezTo>
                <a:cubicBezTo>
                  <a:pt x="52" y="29"/>
                  <a:pt x="23" y="43"/>
                  <a:pt x="0" y="65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54" y="84"/>
                  <a:pt x="78" y="74"/>
                  <a:pt x="104" y="74"/>
                </a:cubicBezTo>
                <a:cubicBezTo>
                  <a:pt x="129" y="74"/>
                  <a:pt x="151" y="83"/>
                  <a:pt x="168" y="97"/>
                </a:cubicBezTo>
                <a:cubicBezTo>
                  <a:pt x="204" y="61"/>
                  <a:pt x="204" y="61"/>
                  <a:pt x="204" y="61"/>
                </a:cubicBezTo>
                <a:cubicBezTo>
                  <a:pt x="182" y="41"/>
                  <a:pt x="152" y="27"/>
                  <a:pt x="120" y="24"/>
                </a:cubicBezTo>
                <a:lnTo>
                  <a:pt x="102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/>
          </a:p>
        </p:txBody>
      </p:sp>
      <p:cxnSp>
        <p:nvCxnSpPr>
          <p:cNvPr id="6" name="肘形连接符 5"/>
          <p:cNvCxnSpPr/>
          <p:nvPr/>
        </p:nvCxnSpPr>
        <p:spPr>
          <a:xfrm>
            <a:off x="10070201" y="4935056"/>
            <a:ext cx="2064416" cy="775202"/>
          </a:xfrm>
          <a:prstGeom prst="bentConnector2">
            <a:avLst/>
          </a:prstGeom>
          <a:ln>
            <a:solidFill>
              <a:srgbClr val="00755E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特色的合同管理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13584" y="1902380"/>
            <a:ext cx="6612828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n"/>
            </a:pPr>
            <a:r>
              <a:rPr lang="zh-CN" altLang="en-US" sz="3555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特色的合同管理</a:t>
            </a:r>
            <a:endParaRPr lang="zh-CN" altLang="en-US" sz="3555" b="1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5129" y="2755648"/>
            <a:ext cx="5964625" cy="5577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250000"/>
              </a:lnSpc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37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按照</a:t>
            </a:r>
            <a:r>
              <a:rPr lang="zh-CN" altLang="en-US" sz="2370" dirty="0">
                <a:latin typeface="微软雅黑" panose="020B0503020204020204" pitchFamily="2" charset="-122"/>
                <a:ea typeface="微软雅黑" panose="020B0503020204020204" pitchFamily="2" charset="-122"/>
              </a:rPr>
              <a:t>既定任务返利及超出任务部分返利</a:t>
            </a:r>
            <a:endParaRPr lang="zh-CN" altLang="en-US" sz="237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lnSpc>
                <a:spcPct val="250000"/>
              </a:lnSpc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37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银行</a:t>
            </a:r>
            <a:r>
              <a:rPr lang="zh-CN" altLang="en-US" sz="2370" dirty="0">
                <a:latin typeface="微软雅黑" panose="020B0503020204020204" pitchFamily="2" charset="-122"/>
                <a:ea typeface="微软雅黑" panose="020B0503020204020204" pitchFamily="2" charset="-122"/>
              </a:rPr>
              <a:t>卡、储值卡的消费刷卡分摊</a:t>
            </a:r>
            <a:endParaRPr lang="zh-CN" altLang="en-US" sz="237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lnSpc>
                <a:spcPct val="250000"/>
              </a:lnSpc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37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指定</a:t>
            </a:r>
            <a:r>
              <a:rPr lang="zh-CN" altLang="en-US" sz="2370" dirty="0">
                <a:latin typeface="微软雅黑" panose="020B0503020204020204" pitchFamily="2" charset="-122"/>
                <a:ea typeface="微软雅黑" panose="020B0503020204020204" pitchFamily="2" charset="-122"/>
              </a:rPr>
              <a:t>进货</a:t>
            </a:r>
            <a:r>
              <a:rPr lang="zh-CN" altLang="en-US" sz="237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周期</a:t>
            </a:r>
            <a:endParaRPr lang="zh-CN" altLang="en-US" sz="237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lnSpc>
                <a:spcPct val="250000"/>
              </a:lnSpc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37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物流运输分摊</a:t>
            </a:r>
            <a:endParaRPr lang="zh-CN" altLang="en-US" sz="237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lnSpc>
                <a:spcPct val="250000"/>
              </a:lnSpc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37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按月、季度、年结算返利及费用</a:t>
            </a:r>
            <a:endParaRPr lang="zh-CN" altLang="en-US" sz="237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lnSpc>
                <a:spcPct val="250000"/>
              </a:lnSpc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370" dirty="0">
                <a:latin typeface="微软雅黑" panose="020B0503020204020204" pitchFamily="2" charset="-122"/>
                <a:ea typeface="微软雅黑" panose="020B0503020204020204" pitchFamily="2" charset="-122"/>
              </a:rPr>
              <a:t>支持同一供应商多</a:t>
            </a:r>
            <a:r>
              <a:rPr lang="zh-CN" altLang="en-US" sz="237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合同管理</a:t>
            </a:r>
            <a:endParaRPr lang="zh-CN" altLang="en-US" sz="237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0013232" y="6485943"/>
            <a:ext cx="2133170" cy="213317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295" dirty="0" smtClean="0"/>
              <a:t>代销</a:t>
            </a:r>
            <a:endParaRPr lang="zh-CN" altLang="en-US" sz="4295" dirty="0"/>
          </a:p>
        </p:txBody>
      </p:sp>
      <p:sp>
        <p:nvSpPr>
          <p:cNvPr id="17" name="椭圆 16"/>
          <p:cNvSpPr/>
          <p:nvPr/>
        </p:nvSpPr>
        <p:spPr>
          <a:xfrm>
            <a:off x="12612465" y="5927630"/>
            <a:ext cx="2133170" cy="2133170"/>
          </a:xfrm>
          <a:prstGeom prst="ellipse">
            <a:avLst/>
          </a:prstGeom>
          <a:solidFill>
            <a:srgbClr val="FF33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295" dirty="0" smtClean="0"/>
              <a:t>联营</a:t>
            </a:r>
            <a:endParaRPr lang="zh-CN" altLang="en-US" sz="4295" dirty="0"/>
          </a:p>
        </p:txBody>
      </p:sp>
      <p:cxnSp>
        <p:nvCxnSpPr>
          <p:cNvPr id="4" name="直接箭头连接符 3"/>
          <p:cNvCxnSpPr>
            <a:stCxn id="27" idx="4"/>
            <a:endCxn id="16" idx="0"/>
          </p:cNvCxnSpPr>
          <p:nvPr/>
        </p:nvCxnSpPr>
        <p:spPr>
          <a:xfrm>
            <a:off x="11036636" y="5509431"/>
            <a:ext cx="43180" cy="976630"/>
          </a:xfrm>
          <a:prstGeom prst="straightConnector1">
            <a:avLst/>
          </a:prstGeom>
          <a:ln w="19050" cmpd="sng">
            <a:solidFill>
              <a:schemeClr val="accent6">
                <a:lumMod val="60000"/>
                <a:lumOff val="40000"/>
              </a:schemeClr>
            </a:solidFill>
            <a:prstDash val="solid"/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endCxn id="17" idx="1"/>
          </p:cNvCxnSpPr>
          <p:nvPr/>
        </p:nvCxnSpPr>
        <p:spPr>
          <a:xfrm>
            <a:off x="11202993" y="5511165"/>
            <a:ext cx="1721868" cy="800616"/>
          </a:xfrm>
          <a:prstGeom prst="straightConnector1">
            <a:avLst/>
          </a:prstGeom>
          <a:ln w="19050" cmpd="sng">
            <a:solidFill>
              <a:srgbClr val="FF3300">
                <a:alpha val="66000"/>
              </a:srgbClr>
            </a:solidFill>
            <a:prstDash val="solid"/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9494600" y="2425362"/>
            <a:ext cx="3084069" cy="3084069"/>
          </a:xfrm>
          <a:prstGeom prst="ellipse">
            <a:avLst/>
          </a:prstGeom>
          <a:solidFill>
            <a:srgbClr val="00B0F0"/>
          </a:solidFill>
          <a:ln w="19050" cmpd="sng">
            <a:noFill/>
            <a:prstDash val="solid"/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 sz="4295" dirty="0" smtClean="0">
                <a:solidFill>
                  <a:schemeClr val="bg1"/>
                </a:solidFill>
              </a:rPr>
              <a:t>供应商合同</a:t>
            </a:r>
            <a:endParaRPr lang="zh-CN" altLang="en-US" sz="4295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性能效率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11" name="平行四边形 10"/>
          <p:cNvSpPr/>
          <p:nvPr/>
        </p:nvSpPr>
        <p:spPr>
          <a:xfrm>
            <a:off x="1704340" y="6050280"/>
            <a:ext cx="5394960" cy="778510"/>
          </a:xfrm>
          <a:prstGeom prst="parallelogram">
            <a:avLst/>
          </a:prstGeom>
          <a:solidFill>
            <a:srgbClr val="EEB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1727835" y="7712710"/>
            <a:ext cx="5927725" cy="778510"/>
          </a:xfrm>
          <a:prstGeom prst="parallelogram">
            <a:avLst/>
          </a:prstGeom>
          <a:solidFill>
            <a:srgbClr val="EEB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平行四边形 39"/>
          <p:cNvSpPr/>
          <p:nvPr/>
        </p:nvSpPr>
        <p:spPr>
          <a:xfrm>
            <a:off x="1967865" y="4297045"/>
            <a:ext cx="5850255" cy="778510"/>
          </a:xfrm>
          <a:prstGeom prst="parallelogram">
            <a:avLst/>
          </a:prstGeom>
          <a:solidFill>
            <a:srgbClr val="EEB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Rectangle 4"/>
          <p:cNvSpPr/>
          <p:nvPr/>
        </p:nvSpPr>
        <p:spPr>
          <a:xfrm>
            <a:off x="0" y="1673724"/>
            <a:ext cx="16252825" cy="1297951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322820" y="3961130"/>
            <a:ext cx="1524000" cy="1524000"/>
            <a:chOff x="11135" y="6238"/>
            <a:chExt cx="2400" cy="2400"/>
          </a:xfrm>
        </p:grpSpPr>
        <p:grpSp>
          <p:nvGrpSpPr>
            <p:cNvPr id="51" name="组合 50"/>
            <p:cNvGrpSpPr/>
            <p:nvPr/>
          </p:nvGrpSpPr>
          <p:grpSpPr>
            <a:xfrm rot="0">
              <a:off x="11135" y="6238"/>
              <a:ext cx="2400" cy="2400"/>
              <a:chOff x="304800" y="673100"/>
              <a:chExt cx="4000500" cy="4000500"/>
            </a:xfrm>
            <a:solidFill>
              <a:srgbClr val="DEA700"/>
            </a:solidFill>
            <a:effectLst/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/>
              </a:p>
            </p:txBody>
          </p:sp>
        </p:grpSp>
        <p:sp>
          <p:nvSpPr>
            <p:cNvPr id="66" name="KSO_Shape"/>
            <p:cNvSpPr/>
            <p:nvPr/>
          </p:nvSpPr>
          <p:spPr bwMode="auto">
            <a:xfrm>
              <a:off x="11837" y="6807"/>
              <a:ext cx="1022" cy="1189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5155" dirty="0">
                <a:solidFill>
                  <a:srgbClr val="FFFFFF"/>
                </a:solidFill>
                <a:ea typeface="微软雅黑" panose="020B0503020204020204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40475" y="5671185"/>
            <a:ext cx="1524000" cy="1524000"/>
            <a:chOff x="9985" y="9157"/>
            <a:chExt cx="2400" cy="2400"/>
          </a:xfrm>
        </p:grpSpPr>
        <p:grpSp>
          <p:nvGrpSpPr>
            <p:cNvPr id="56" name="组合 55"/>
            <p:cNvGrpSpPr/>
            <p:nvPr/>
          </p:nvGrpSpPr>
          <p:grpSpPr>
            <a:xfrm rot="0">
              <a:off x="9985" y="9157"/>
              <a:ext cx="2400" cy="2400"/>
              <a:chOff x="304800" y="673100"/>
              <a:chExt cx="4000500" cy="4000500"/>
            </a:xfrm>
            <a:solidFill>
              <a:srgbClr val="DEA700"/>
            </a:solidFill>
            <a:effectLst/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67" name="KSO_Shape"/>
            <p:cNvSpPr/>
            <p:nvPr/>
          </p:nvSpPr>
          <p:spPr bwMode="auto">
            <a:xfrm>
              <a:off x="10507" y="9889"/>
              <a:ext cx="1356" cy="1015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639874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5155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322820" y="7272655"/>
            <a:ext cx="1524000" cy="1524000"/>
            <a:chOff x="11532" y="11905"/>
            <a:chExt cx="2400" cy="2400"/>
          </a:xfrm>
        </p:grpSpPr>
        <p:grpSp>
          <p:nvGrpSpPr>
            <p:cNvPr id="61" name="组合 60"/>
            <p:cNvGrpSpPr/>
            <p:nvPr/>
          </p:nvGrpSpPr>
          <p:grpSpPr>
            <a:xfrm rot="0">
              <a:off x="11532" y="11905"/>
              <a:ext cx="2400" cy="2400"/>
              <a:chOff x="304800" y="673100"/>
              <a:chExt cx="4000500" cy="4000500"/>
            </a:xfrm>
            <a:solidFill>
              <a:srgbClr val="DEA700"/>
            </a:solidFill>
            <a:effectLst/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/>
              </a:p>
            </p:txBody>
          </p:sp>
        </p:grpSp>
        <p:sp>
          <p:nvSpPr>
            <p:cNvPr id="68" name="KSO_Shape"/>
            <p:cNvSpPr/>
            <p:nvPr/>
          </p:nvSpPr>
          <p:spPr bwMode="auto">
            <a:xfrm>
              <a:off x="12197" y="12691"/>
              <a:ext cx="1088" cy="918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5155" dirty="0">
                <a:solidFill>
                  <a:srgbClr val="FFFFFF"/>
                </a:solidFill>
                <a:ea typeface="微软雅黑" panose="020B0503020204020204" pitchFamily="2" charset="-122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2543175" y="4455478"/>
            <a:ext cx="449326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r"/>
            <a:r>
              <a:rPr lang="zh-CN" altLang="en-US" sz="3000" dirty="0">
                <a:solidFill>
                  <a:srgbClr val="D45F00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楷体" panose="02010609060101010101" charset="-122"/>
              </a:rPr>
              <a:t>解决大规模门店连锁慢卡</a:t>
            </a:r>
            <a:endParaRPr lang="zh-CN" altLang="en-US" sz="3000" dirty="0">
              <a:solidFill>
                <a:srgbClr val="D45F00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cs"/>
              <a:sym typeface="楷体" panose="02010609060101010101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333625" y="6190615"/>
            <a:ext cx="368300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r"/>
            <a:r>
              <a:rPr lang="zh-CN" altLang="en-US" sz="3000" dirty="0">
                <a:solidFill>
                  <a:srgbClr val="D45F00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cs"/>
              </a:rPr>
              <a:t>提高收银速度与性能</a:t>
            </a:r>
            <a:endParaRPr lang="zh-CN" altLang="en-US" sz="3000" dirty="0">
              <a:solidFill>
                <a:srgbClr val="D45F00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975485" y="7861935"/>
            <a:ext cx="514921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r"/>
            <a:r>
              <a:rPr lang="zh-CN" altLang="en-US" sz="3000" dirty="0">
                <a:solidFill>
                  <a:srgbClr val="D45F00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+mn-ea"/>
              </a:rPr>
              <a:t>减少数据丢失以及服务器压力</a:t>
            </a:r>
            <a:endParaRPr lang="zh-CN" altLang="en-US" sz="3000" dirty="0">
              <a:solidFill>
                <a:srgbClr val="D45F00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cs"/>
              <a:sym typeface="+mn-ea"/>
            </a:endParaRPr>
          </a:p>
        </p:txBody>
      </p:sp>
      <p:sp>
        <p:nvSpPr>
          <p:cNvPr id="31" name="Line 39"/>
          <p:cNvSpPr>
            <a:spLocks noChangeShapeType="1"/>
          </p:cNvSpPr>
          <p:nvPr/>
        </p:nvSpPr>
        <p:spPr bwMode="auto">
          <a:xfrm>
            <a:off x="9326222" y="4584175"/>
            <a:ext cx="1626838" cy="799975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p>
            <a:endParaRPr lang="zh-CN" altLang="en-US" sz="5155"/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>
            <a:off x="8484880" y="6349485"/>
            <a:ext cx="2207211" cy="224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p>
            <a:endParaRPr lang="zh-CN" altLang="en-US" sz="5155"/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 flipV="1">
            <a:off x="9249312" y="7319065"/>
            <a:ext cx="1696303" cy="68121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p>
            <a:endParaRPr lang="zh-CN" altLang="en-US" sz="5155"/>
          </a:p>
        </p:txBody>
      </p:sp>
      <p:sp>
        <p:nvSpPr>
          <p:cNvPr id="36" name="椭圆 35"/>
          <p:cNvSpPr/>
          <p:nvPr/>
        </p:nvSpPr>
        <p:spPr>
          <a:xfrm>
            <a:off x="11188065" y="4747260"/>
            <a:ext cx="3204210" cy="3204210"/>
          </a:xfrm>
          <a:prstGeom prst="ellipse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69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" name="TextBox 30"/>
          <p:cNvSpPr txBox="1"/>
          <p:nvPr/>
        </p:nvSpPr>
        <p:spPr>
          <a:xfrm>
            <a:off x="2921635" y="2046157"/>
            <a:ext cx="10409555" cy="581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0" hangingPunct="0"/>
            <a:r>
              <a:rPr lang="zh-CN" altLang="en-US" sz="30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专为大型、分布式、区域性的客户收银机设计</a:t>
            </a:r>
            <a:endParaRPr lang="zh-CN" altLang="en-US" sz="30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8" name="TextBox 72"/>
          <p:cNvSpPr txBox="1"/>
          <p:nvPr/>
        </p:nvSpPr>
        <p:spPr>
          <a:xfrm>
            <a:off x="11317605" y="6042660"/>
            <a:ext cx="2945130" cy="1136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楷体" panose="02010609060101010101" charset="-122"/>
              </a:rPr>
              <a:t>WCF</a:t>
            </a:r>
            <a:endParaRPr lang="en-US" altLang="zh-CN" sz="36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cs"/>
              <a:sym typeface="楷体" panose="02010609060101010101" charset="-122"/>
            </a:endParaRPr>
          </a:p>
          <a:p>
            <a:pPr algn="ctr"/>
            <a:r>
              <a:rPr lang="zh-CN" altLang="zh-CN" sz="36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cs"/>
                <a:sym typeface="楷体" panose="02010609060101010101" charset="-122"/>
              </a:rPr>
              <a:t>通讯服务</a:t>
            </a:r>
            <a:endParaRPr lang="zh-CN" altLang="zh-CN" sz="36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cs"/>
              <a:sym typeface="楷体" panose="02010609060101010101" charset="-122"/>
            </a:endParaRPr>
          </a:p>
        </p:txBody>
      </p:sp>
      <p:pic>
        <p:nvPicPr>
          <p:cNvPr id="10" name="图片 9" descr="门店-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9475" y="5092065"/>
            <a:ext cx="960755" cy="772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0132" y="54213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百变促销管理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79691" y="2388721"/>
            <a:ext cx="3354045" cy="6617556"/>
            <a:chOff x="4379" y="6628"/>
            <a:chExt cx="3184" cy="6122"/>
          </a:xfrm>
        </p:grpSpPr>
        <p:grpSp>
          <p:nvGrpSpPr>
            <p:cNvPr id="43010" name="Group 5"/>
            <p:cNvGrpSpPr/>
            <p:nvPr/>
          </p:nvGrpSpPr>
          <p:grpSpPr bwMode="auto">
            <a:xfrm>
              <a:off x="4380" y="9104"/>
              <a:ext cx="3183" cy="1035"/>
              <a:chOff x="1531" y="1706"/>
              <a:chExt cx="816" cy="275"/>
            </a:xfrm>
          </p:grpSpPr>
          <p:pic>
            <p:nvPicPr>
              <p:cNvPr id="43024" name="Picture 6" descr="gold-to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" y="1706"/>
                <a:ext cx="816" cy="275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25" name="Text Box 7"/>
              <p:cNvSpPr txBox="1">
                <a:spLocks noChangeArrowheads="1"/>
              </p:cNvSpPr>
              <p:nvPr/>
            </p:nvSpPr>
            <p:spPr bwMode="auto">
              <a:xfrm>
                <a:off x="1584" y="1766"/>
                <a:ext cx="701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zh-CN" altLang="en-US" sz="3200" b="1">
                    <a:solidFill>
                      <a:srgbClr val="1045F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促销销售查询</a:t>
                </a:r>
                <a:endParaRPr lang="zh-CN" altLang="en-US" sz="3200" b="1">
                  <a:solidFill>
                    <a:srgbClr val="1045F0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grpSp>
          <p:nvGrpSpPr>
            <p:cNvPr id="43011" name="Group 14"/>
            <p:cNvGrpSpPr/>
            <p:nvPr/>
          </p:nvGrpSpPr>
          <p:grpSpPr bwMode="auto">
            <a:xfrm>
              <a:off x="4379" y="10355"/>
              <a:ext cx="3183" cy="1035"/>
              <a:chOff x="1527" y="1706"/>
              <a:chExt cx="816" cy="275"/>
            </a:xfrm>
          </p:grpSpPr>
          <p:pic>
            <p:nvPicPr>
              <p:cNvPr id="43022" name="Picture 15" descr="gold-to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7" y="1706"/>
                <a:ext cx="816" cy="275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23" name="Text Box 16"/>
              <p:cNvSpPr txBox="1">
                <a:spLocks noChangeArrowheads="1"/>
              </p:cNvSpPr>
              <p:nvPr/>
            </p:nvSpPr>
            <p:spPr bwMode="auto">
              <a:xfrm>
                <a:off x="1634" y="1766"/>
                <a:ext cx="605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zh-CN" altLang="en-US" sz="3200" b="1">
                    <a:solidFill>
                      <a:srgbClr val="1045F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礼券发放</a:t>
                </a:r>
                <a:endParaRPr lang="zh-CN" altLang="en-US" sz="3200" b="1">
                  <a:solidFill>
                    <a:srgbClr val="1045F0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grpSp>
          <p:nvGrpSpPr>
            <p:cNvPr id="43012" name="Group 17"/>
            <p:cNvGrpSpPr/>
            <p:nvPr/>
          </p:nvGrpSpPr>
          <p:grpSpPr bwMode="auto">
            <a:xfrm>
              <a:off x="4380" y="11602"/>
              <a:ext cx="3118" cy="1148"/>
              <a:chOff x="1519" y="1706"/>
              <a:chExt cx="816" cy="275"/>
            </a:xfrm>
          </p:grpSpPr>
          <p:pic>
            <p:nvPicPr>
              <p:cNvPr id="43020" name="Picture 18" descr="gold-to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9" y="1706"/>
                <a:ext cx="816" cy="275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21" name="Text Box 19"/>
              <p:cNvSpPr txBox="1">
                <a:spLocks noChangeArrowheads="1"/>
              </p:cNvSpPr>
              <p:nvPr/>
            </p:nvSpPr>
            <p:spPr bwMode="auto">
              <a:xfrm>
                <a:off x="1584" y="1780"/>
                <a:ext cx="701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zh-CN" altLang="en-US" sz="3200" b="1">
                    <a:solidFill>
                      <a:srgbClr val="1045F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礼券发放统计</a:t>
                </a:r>
                <a:endParaRPr lang="zh-CN" altLang="en-US" sz="3200" b="1">
                  <a:solidFill>
                    <a:srgbClr val="1045F0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grpSp>
          <p:nvGrpSpPr>
            <p:cNvPr id="43013" name="Group 23"/>
            <p:cNvGrpSpPr/>
            <p:nvPr/>
          </p:nvGrpSpPr>
          <p:grpSpPr bwMode="auto">
            <a:xfrm>
              <a:off x="4380" y="6628"/>
              <a:ext cx="3183" cy="1035"/>
              <a:chOff x="1521" y="1706"/>
              <a:chExt cx="816" cy="275"/>
            </a:xfrm>
          </p:grpSpPr>
          <p:pic>
            <p:nvPicPr>
              <p:cNvPr id="43018" name="Picture 24" descr="gold-to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1" y="1706"/>
                <a:ext cx="816" cy="275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19" name="Text Box 25"/>
              <p:cNvSpPr txBox="1">
                <a:spLocks noChangeArrowheads="1"/>
              </p:cNvSpPr>
              <p:nvPr/>
            </p:nvSpPr>
            <p:spPr bwMode="auto">
              <a:xfrm>
                <a:off x="1634" y="1767"/>
                <a:ext cx="605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zh-CN" altLang="en-US" sz="3200" b="1" dirty="0">
                    <a:solidFill>
                      <a:srgbClr val="1045F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促销方案</a:t>
                </a:r>
                <a:endParaRPr lang="zh-CN" altLang="en-US" sz="3200" b="1" dirty="0">
                  <a:solidFill>
                    <a:srgbClr val="1045F0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  <p:grpSp>
          <p:nvGrpSpPr>
            <p:cNvPr id="7" name="Group 5"/>
            <p:cNvGrpSpPr/>
            <p:nvPr/>
          </p:nvGrpSpPr>
          <p:grpSpPr bwMode="auto">
            <a:xfrm>
              <a:off x="4380" y="7874"/>
              <a:ext cx="3183" cy="1035"/>
              <a:chOff x="1531" y="1706"/>
              <a:chExt cx="816" cy="275"/>
            </a:xfrm>
          </p:grpSpPr>
          <p:pic>
            <p:nvPicPr>
              <p:cNvPr id="9" name="Picture 6" descr="gold-to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" y="1706"/>
                <a:ext cx="816" cy="275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7"/>
              <p:cNvSpPr txBox="1">
                <a:spLocks noChangeArrowheads="1"/>
              </p:cNvSpPr>
              <p:nvPr/>
            </p:nvSpPr>
            <p:spPr bwMode="auto">
              <a:xfrm>
                <a:off x="1584" y="1766"/>
                <a:ext cx="701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5000"/>
                  </a:lnSpc>
                </a:pPr>
                <a:r>
                  <a:rPr lang="zh-CN" altLang="en-US" sz="3200" b="1" dirty="0" smtClean="0">
                    <a:solidFill>
                      <a:srgbClr val="1045F0"/>
                    </a:solidFill>
                    <a:latin typeface="微软雅黑" panose="020B0503020204020204" pitchFamily="2" charset="-122"/>
                    <a:ea typeface="微软雅黑" panose="020B0503020204020204" pitchFamily="2" charset="-122"/>
                  </a:rPr>
                  <a:t>促销历史查询</a:t>
                </a:r>
                <a:endParaRPr lang="zh-CN" altLang="en-US" sz="3200" b="1" dirty="0" smtClean="0">
                  <a:solidFill>
                    <a:srgbClr val="1045F0"/>
                  </a:solidFill>
                  <a:latin typeface="微软雅黑" panose="020B0503020204020204" pitchFamily="2" charset="-122"/>
                  <a:ea typeface="微软雅黑" panose="020B0503020204020204" pitchFamily="2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545" y="1806575"/>
            <a:ext cx="11791315" cy="809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收银管理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6" name="object 11"/>
          <p:cNvSpPr txBox="1"/>
          <p:nvPr/>
        </p:nvSpPr>
        <p:spPr>
          <a:xfrm>
            <a:off x="422275" y="1671320"/>
            <a:ext cx="7327900" cy="571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识别会员、扫码销售、多支付方式、结账等功能高度集成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操作功能可配置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可快速前台发放会员卡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灵活的模糊查询功能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强大的快速结算能力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支持挂单、提单功能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支持跨店查库存、取货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O2O微订单无缝对接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显示商品原价、折扣情况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342900" indent="-342900" algn="l">
              <a:lnSpc>
                <a:spcPts val="45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门店零维护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0" y="2273300"/>
            <a:ext cx="11988800" cy="789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营业员提成与考核分析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9" name="内容占位符 1"/>
          <p:cNvSpPr>
            <a:spLocks noGrp="1"/>
          </p:cNvSpPr>
          <p:nvPr/>
        </p:nvSpPr>
        <p:spPr>
          <a:xfrm>
            <a:off x="421640" y="1838325"/>
            <a:ext cx="6699250" cy="819023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13230" tIns="56615" rIns="113230" bIns="56615" numCol="1" anchor="t" anchorCtr="0" compatLnSpc="1"/>
          <a:lstStyle>
            <a:lvl1pPr marL="424180" indent="-424180" algn="l" defTabSz="113157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Font typeface="Wingdings" panose="05000000000000000000" pitchFamily="2" charset="2"/>
              <a:buChar char="n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9320" indent="-342900" algn="l" defTabSz="113157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30300" indent="-215900" algn="l" defTabSz="1131570" rtl="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n-lt"/>
                <a:ea typeface="+mn-ea"/>
              </a:defRPr>
            </a:lvl3pPr>
            <a:lvl4pPr marL="1698625" indent="-327025" algn="l" defTabSz="1131570" rtl="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</a:defRPr>
            </a:lvl4pPr>
            <a:lvl5pPr marL="2265680" indent="-436880" algn="l" defTabSz="1131570" rtl="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</a:defRPr>
            </a:lvl5pPr>
            <a:lvl6pPr marL="3005455" indent="-282575" algn="l" defTabSz="1131570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+mn-lt"/>
                <a:ea typeface="+mn-ea"/>
              </a:defRPr>
            </a:lvl6pPr>
            <a:lvl7pPr marL="3462655" indent="-282575" algn="l" defTabSz="1131570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+mn-lt"/>
                <a:ea typeface="+mn-ea"/>
              </a:defRPr>
            </a:lvl7pPr>
            <a:lvl8pPr marL="3919855" indent="-282575" algn="l" defTabSz="1131570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+mn-lt"/>
                <a:ea typeface="+mn-ea"/>
              </a:defRPr>
            </a:lvl8pPr>
            <a:lvl9pPr marL="4377055" indent="-282575" algn="l" defTabSz="1131570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24180" marR="0" lvl="0" indent="-424180" algn="l" defTabSz="11315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提成方式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730250" lvl="0" indent="-514350" defTabSz="1132205">
              <a:lnSpc>
                <a:spcPct val="170000"/>
              </a:lnSpc>
              <a:buAutoNum type="arabicPeriod"/>
            </a:pPr>
            <a:r>
              <a:rPr lang="zh-CN" altLang="en-US" sz="2080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按商品提成</a:t>
            </a:r>
            <a:endParaRPr lang="en-US" altLang="zh-CN" sz="208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730250" lvl="0" indent="-514350" defTabSz="1132205">
              <a:lnSpc>
                <a:spcPct val="170000"/>
              </a:lnSpc>
              <a:buAutoNum type="arabicPeriod"/>
            </a:pPr>
            <a:r>
              <a:rPr lang="zh-CN" altLang="en-US" sz="2080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按类别提成</a:t>
            </a:r>
            <a:endParaRPr lang="en-US" altLang="zh-CN" sz="208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730250" lvl="0" indent="-514350" defTabSz="1132205">
              <a:lnSpc>
                <a:spcPct val="170000"/>
              </a:lnSpc>
              <a:buAutoNum type="arabicPeriod"/>
            </a:pPr>
            <a:r>
              <a:rPr lang="zh-CN" altLang="en-US" sz="2080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按品牌提成</a:t>
            </a:r>
            <a:endParaRPr lang="en-US" altLang="zh-CN" sz="208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730250" lvl="0" indent="-514350" defTabSz="1132205">
              <a:lnSpc>
                <a:spcPct val="170000"/>
              </a:lnSpc>
              <a:buAutoNum type="arabicPeriod"/>
            </a:pPr>
            <a:r>
              <a:rPr lang="zh-CN" altLang="en-US" sz="2080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按职务提成</a:t>
            </a:r>
            <a:endParaRPr lang="zh-CN" altLang="en-US" sz="2080" dirty="0"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2" indent="0" defTabSz="1132205">
              <a:lnSpc>
                <a:spcPct val="170000"/>
              </a:lnSpc>
            </a:pPr>
            <a:endParaRPr lang="zh-CN" altLang="en-US" sz="2400" dirty="0"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marL="424180" marR="0" lvl="0" indent="-424180" algn="l" defTabSz="11315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600" i="0" u="none" strike="noStrike" cap="none" spc="0" normalizeH="0" baseline="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考核分析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marL="0" marR="0" lvl="0" indent="0" algn="l" defTabSz="11315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1</a:t>
            </a:r>
            <a:r>
              <a:rPr lang="zh-CN" altLang="en-US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、门店销售计划及分析</a:t>
            </a:r>
            <a:endParaRPr lang="zh-CN" altLang="en-US" sz="2390" b="0" dirty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0" marR="0" lvl="0" indent="0" algn="l" defTabSz="11315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2</a:t>
            </a:r>
            <a:r>
              <a:rPr lang="zh-CN" altLang="en-US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、类别销售计划及分析</a:t>
            </a:r>
            <a:endParaRPr lang="zh-CN" altLang="en-US" sz="2390" b="0" dirty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0" marR="0" lvl="0" indent="0" algn="l" defTabSz="11315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3</a:t>
            </a:r>
            <a:r>
              <a:rPr lang="zh-CN" altLang="en-US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、品牌销售计划及分析</a:t>
            </a:r>
            <a:endParaRPr lang="zh-CN" altLang="en-US" sz="2390" b="0" dirty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0" marR="0" lvl="0" indent="0" algn="l" defTabSz="11315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4</a:t>
            </a:r>
            <a:r>
              <a:rPr lang="zh-CN" altLang="en-US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、业务员销售计划及分析</a:t>
            </a:r>
            <a:endParaRPr lang="zh-CN" altLang="en-US" sz="2390" b="0" dirty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0" marR="0" lvl="0" indent="0" algn="l" defTabSz="11315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5</a:t>
            </a:r>
            <a:r>
              <a:rPr lang="zh-CN" altLang="en-US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、营业员销售计划及分析</a:t>
            </a:r>
            <a:endParaRPr lang="zh-CN" altLang="en-US" sz="2390" b="0" dirty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0" marR="0" lvl="0" indent="0" algn="l" defTabSz="11315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zh-CN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6</a:t>
            </a:r>
            <a:r>
              <a:rPr lang="zh-CN" altLang="en-US" sz="2390" b="0" dirty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、营业员品牌销售计划及分析</a:t>
            </a:r>
            <a:endParaRPr lang="zh-CN" altLang="en-US" sz="2390" b="0" dirty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lvl="2" indent="0" defTabSz="1132205">
              <a:lnSpc>
                <a:spcPct val="170000"/>
              </a:lnSpc>
            </a:pPr>
            <a:endParaRPr kumimoji="0" lang="zh-CN" altLang="en-US" sz="2400" b="0" i="0" u="none" strike="noStrike" cap="none" spc="0" normalizeH="0" baseline="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595" y="1766570"/>
            <a:ext cx="11324590" cy="63887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355" y="6281420"/>
            <a:ext cx="11642725" cy="391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cxnSp>
        <p:nvCxnSpPr>
          <p:cNvPr id="369" name="Straight Connector 45"/>
          <p:cNvCxnSpPr/>
          <p:nvPr/>
        </p:nvCxnSpPr>
        <p:spPr>
          <a:xfrm>
            <a:off x="15168961" y="5809361"/>
            <a:ext cx="635" cy="431165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555" b="1" dirty="0">
                <a:solidFill>
                  <a:srgbClr val="58595B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公司历程</a:t>
            </a:r>
            <a:endParaRPr lang="zh-CN" altLang="en-US" sz="3555" b="1" dirty="0">
              <a:solidFill>
                <a:srgbClr val="58595B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32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3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cxnSp>
        <p:nvCxnSpPr>
          <p:cNvPr id="30" name="Straight Connector 45"/>
          <p:cNvCxnSpPr/>
          <p:nvPr/>
        </p:nvCxnSpPr>
        <p:spPr>
          <a:xfrm>
            <a:off x="9250761" y="5809361"/>
            <a:ext cx="635" cy="431165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45"/>
          <p:cNvCxnSpPr/>
          <p:nvPr/>
        </p:nvCxnSpPr>
        <p:spPr>
          <a:xfrm>
            <a:off x="13985240" y="5809615"/>
            <a:ext cx="635" cy="431165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45"/>
          <p:cNvCxnSpPr/>
          <p:nvPr/>
        </p:nvCxnSpPr>
        <p:spPr>
          <a:xfrm>
            <a:off x="12801600" y="5809615"/>
            <a:ext cx="635" cy="431165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5"/>
          <p:cNvCxnSpPr/>
          <p:nvPr/>
        </p:nvCxnSpPr>
        <p:spPr>
          <a:xfrm>
            <a:off x="11617960" y="5809615"/>
            <a:ext cx="635" cy="431165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5"/>
          <p:cNvCxnSpPr/>
          <p:nvPr/>
        </p:nvCxnSpPr>
        <p:spPr>
          <a:xfrm>
            <a:off x="10434320" y="5809615"/>
            <a:ext cx="635" cy="431165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Box 5"/>
          <p:cNvSpPr txBox="1"/>
          <p:nvPr/>
        </p:nvSpPr>
        <p:spPr>
          <a:xfrm>
            <a:off x="10200005" y="1679575"/>
            <a:ext cx="5582920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思迅软件被评为“深圳市重点软件企业”</a:t>
            </a:r>
            <a:endParaRPr lang="zh-CN" altLang="en-US" sz="17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cxnSp>
        <p:nvCxnSpPr>
          <p:cNvPr id="345" name="Straight Connector 14"/>
          <p:cNvCxnSpPr/>
          <p:nvPr/>
        </p:nvCxnSpPr>
        <p:spPr>
          <a:xfrm>
            <a:off x="0" y="5604510"/>
            <a:ext cx="16252825" cy="0"/>
          </a:xfrm>
          <a:prstGeom prst="line">
            <a:avLst/>
          </a:prstGeom>
          <a:ln w="47625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656070" y="5424170"/>
            <a:ext cx="342900" cy="342900"/>
          </a:xfrm>
          <a:prstGeom prst="ellipse">
            <a:avLst/>
          </a:prstGeom>
          <a:solidFill>
            <a:srgbClr val="75BC37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50" name="Oval 42"/>
          <p:cNvSpPr/>
          <p:nvPr/>
        </p:nvSpPr>
        <p:spPr>
          <a:xfrm>
            <a:off x="2776855" y="3823335"/>
            <a:ext cx="1010920" cy="1011555"/>
          </a:xfrm>
          <a:prstGeom prst="ellipse">
            <a:avLst/>
          </a:prstGeom>
          <a:solidFill>
            <a:srgbClr val="75BC37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2008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910590" y="4898390"/>
            <a:ext cx="5918200" cy="430530"/>
            <a:chOff x="1095" y="7601"/>
            <a:chExt cx="9320" cy="678"/>
          </a:xfrm>
        </p:grpSpPr>
        <p:cxnSp>
          <p:nvCxnSpPr>
            <p:cNvPr id="56" name="Straight Connector 45"/>
            <p:cNvCxnSpPr/>
            <p:nvPr/>
          </p:nvCxnSpPr>
          <p:spPr>
            <a:xfrm>
              <a:off x="10415" y="7601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45"/>
            <p:cNvCxnSpPr/>
            <p:nvPr/>
          </p:nvCxnSpPr>
          <p:spPr>
            <a:xfrm>
              <a:off x="8551" y="7601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45"/>
            <p:cNvCxnSpPr/>
            <p:nvPr/>
          </p:nvCxnSpPr>
          <p:spPr>
            <a:xfrm>
              <a:off x="6687" y="7601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45"/>
            <p:cNvCxnSpPr/>
            <p:nvPr/>
          </p:nvCxnSpPr>
          <p:spPr>
            <a:xfrm>
              <a:off x="4823" y="7601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45"/>
            <p:cNvCxnSpPr/>
            <p:nvPr/>
          </p:nvCxnSpPr>
          <p:spPr>
            <a:xfrm>
              <a:off x="1095" y="7601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45"/>
            <p:cNvCxnSpPr/>
            <p:nvPr/>
          </p:nvCxnSpPr>
          <p:spPr>
            <a:xfrm>
              <a:off x="2959" y="7601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矩形 61"/>
          <p:cNvSpPr/>
          <p:nvPr/>
        </p:nvSpPr>
        <p:spPr>
          <a:xfrm>
            <a:off x="9001125" y="1783080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2012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63" name="Text Box 5"/>
          <p:cNvSpPr txBox="1"/>
          <p:nvPr/>
        </p:nvSpPr>
        <p:spPr>
          <a:xfrm>
            <a:off x="10200005" y="2244725"/>
            <a:ext cx="5582920" cy="111950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引入战略投资者—石基信息（股票代码：002153）</a:t>
            </a:r>
            <a:endParaRPr lang="zh-CN" altLang="en-US" sz="17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>
              <a:lnSpc>
                <a:spcPts val="4000"/>
              </a:lnSpc>
            </a:pPr>
            <a:endParaRPr lang="zh-CN" altLang="en-US" sz="17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001125" y="2343785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2013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65" name="Text Box 5"/>
          <p:cNvSpPr txBox="1"/>
          <p:nvPr/>
        </p:nvSpPr>
        <p:spPr>
          <a:xfrm>
            <a:off x="10200005" y="2811145"/>
            <a:ext cx="5582920" cy="111950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思迅软件发布基于公有云服务模式的管理软件-思迅天店</a:t>
            </a:r>
            <a:endParaRPr lang="zh-CN" altLang="en-US" sz="17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lvl="0" indent="0">
              <a:lnSpc>
                <a:spcPts val="4000"/>
              </a:lnSpc>
            </a:pPr>
            <a:endParaRPr lang="zh-CN" altLang="en-US" sz="17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9001125" y="2904490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2014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67" name="Text Box 5"/>
          <p:cNvSpPr txBox="1"/>
          <p:nvPr/>
        </p:nvSpPr>
        <p:spPr>
          <a:xfrm>
            <a:off x="10200005" y="3375660"/>
            <a:ext cx="5582920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思迅软件设立全资子公司“思迅网络</a:t>
            </a:r>
            <a:r>
              <a:rPr lang="zh-CN" altLang="en-US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”</a:t>
            </a:r>
            <a:endParaRPr lang="zh-CN" altLang="en-US" sz="17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9001125" y="3465195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2015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69" name="Text Box 5"/>
          <p:cNvSpPr txBox="1"/>
          <p:nvPr/>
        </p:nvSpPr>
        <p:spPr>
          <a:xfrm>
            <a:off x="10200005" y="3895090"/>
            <a:ext cx="3965575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新三板上市（股票代码：</a:t>
            </a:r>
            <a:r>
              <a:rPr lang="en-US" altLang="zh-CN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838758</a:t>
            </a:r>
            <a:r>
              <a:rPr lang="zh-CN" altLang="en-US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）</a:t>
            </a:r>
            <a:endParaRPr lang="zh-CN" altLang="en-US" sz="17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宋体" panose="02010600030101010101" pitchFamily="2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9001125" y="4025900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2016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71" name="Text Box 5"/>
          <p:cNvSpPr txBox="1"/>
          <p:nvPr/>
        </p:nvSpPr>
        <p:spPr>
          <a:xfrm>
            <a:off x="10200005" y="4516120"/>
            <a:ext cx="5582920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荣获第十届中国商业信息化行业大会</a:t>
            </a:r>
            <a:r>
              <a:rPr lang="en-US" altLang="zh-CN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“</a:t>
            </a:r>
            <a:r>
              <a:rPr lang="zh-CN" altLang="en-US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十年贡献成就奖</a:t>
            </a:r>
            <a:r>
              <a:rPr lang="en-US" altLang="zh-CN" sz="17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”</a:t>
            </a:r>
            <a:endParaRPr lang="en-US" altLang="zh-CN" sz="17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宋体" panose="02010600030101010101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9001125" y="4586605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2017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104" name="Text Box 5"/>
          <p:cNvSpPr txBox="1"/>
          <p:nvPr/>
        </p:nvSpPr>
        <p:spPr>
          <a:xfrm>
            <a:off x="1859915" y="5986780"/>
            <a:ext cx="6446520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推出国内第一个产品化的零售管理软件“思迅</a:t>
            </a:r>
            <a:r>
              <a:rPr lang="en-US" altLang="x-none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 2001 </a:t>
            </a: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进销存</a:t>
            </a:r>
            <a:r>
              <a:rPr lang="en-US" altLang="x-none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V2.0”</a:t>
            </a:r>
            <a:endParaRPr lang="en-US" altLang="x-none" sz="1700" b="1" dirty="0">
              <a:solidFill>
                <a:srgbClr val="00522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661035" y="6061075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1998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106" name="Text Box 5"/>
          <p:cNvSpPr txBox="1"/>
          <p:nvPr/>
        </p:nvSpPr>
        <p:spPr>
          <a:xfrm>
            <a:off x="1859915" y="6537960"/>
            <a:ext cx="6446520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荣获</a:t>
            </a:r>
            <a:r>
              <a:rPr lang="en-US" altLang="x-none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IBM</a:t>
            </a: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亚太区零售业成就奖</a:t>
            </a:r>
            <a:endParaRPr lang="zh-CN" altLang="en-US" sz="1700" b="1" dirty="0">
              <a:solidFill>
                <a:srgbClr val="005220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07" name="Text Box 5"/>
          <p:cNvSpPr txBox="1"/>
          <p:nvPr/>
        </p:nvSpPr>
        <p:spPr>
          <a:xfrm>
            <a:off x="1859915" y="7089140"/>
            <a:ext cx="6446520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思迅软件当选</a:t>
            </a:r>
            <a:r>
              <a:rPr lang="en-US" altLang="x-none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“</a:t>
            </a: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零售业最受好评十佳</a:t>
            </a:r>
            <a:r>
              <a:rPr lang="en-US" altLang="x-none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IT</a:t>
            </a: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软件服务商</a:t>
            </a:r>
            <a:r>
              <a:rPr lang="en-US" altLang="x-none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”</a:t>
            </a:r>
            <a:endParaRPr lang="en-US" altLang="x-none" sz="1700" b="1" dirty="0">
              <a:solidFill>
                <a:srgbClr val="005220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661035" y="7179945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2008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109" name="Text Box 5"/>
          <p:cNvSpPr txBox="1"/>
          <p:nvPr/>
        </p:nvSpPr>
        <p:spPr>
          <a:xfrm>
            <a:off x="1859915" y="7640320"/>
            <a:ext cx="6446520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思迅软件荣获</a:t>
            </a:r>
            <a:r>
              <a:rPr lang="en-US" altLang="x-none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“</a:t>
            </a: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国家级高新技术企业奖”</a:t>
            </a:r>
            <a:endParaRPr lang="zh-CN" altLang="en-US" sz="1700" b="1" dirty="0">
              <a:solidFill>
                <a:srgbClr val="005220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10" name="Text Box 5"/>
          <p:cNvSpPr txBox="1"/>
          <p:nvPr/>
        </p:nvSpPr>
        <p:spPr>
          <a:xfrm>
            <a:off x="1859915" y="8191500"/>
            <a:ext cx="6446520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思迅软件荣获行业信息化“十大品牌企业奖”</a:t>
            </a:r>
            <a:endParaRPr lang="zh-CN" altLang="en-US" sz="1700" b="1" dirty="0">
              <a:solidFill>
                <a:srgbClr val="005220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661035" y="8298815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2010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112" name="Text Box 5"/>
          <p:cNvSpPr txBox="1"/>
          <p:nvPr/>
        </p:nvSpPr>
        <p:spPr>
          <a:xfrm>
            <a:off x="1859915" y="8742680"/>
            <a:ext cx="6446520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 lvl="0" indent="0">
              <a:lnSpc>
                <a:spcPts val="4000"/>
              </a:lnSpc>
            </a:pPr>
            <a:r>
              <a:rPr lang="zh-CN" altLang="en-US" sz="1700" b="1" dirty="0">
                <a:solidFill>
                  <a:srgbClr val="005220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思迅软件用户数突破20万</a:t>
            </a:r>
            <a:endParaRPr lang="zh-CN" altLang="en-US" sz="1700" b="1" dirty="0">
              <a:solidFill>
                <a:srgbClr val="005220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664845" y="8858250"/>
            <a:ext cx="10566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2011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661035" y="6620510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2005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661035" y="7739380"/>
            <a:ext cx="10871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>
                <a:solidFill>
                  <a:srgbClr val="7FB738"/>
                </a:solidFill>
              </a:rPr>
              <a:t>2009</a:t>
            </a:r>
            <a:endParaRPr lang="en-US" altLang="zh-CN" sz="3200">
              <a:solidFill>
                <a:srgbClr val="7FB738"/>
              </a:solidFill>
            </a:endParaRPr>
          </a:p>
        </p:txBody>
      </p:sp>
      <p:sp>
        <p:nvSpPr>
          <p:cNvPr id="2" name="Oval 42"/>
          <p:cNvSpPr/>
          <p:nvPr/>
        </p:nvSpPr>
        <p:spPr>
          <a:xfrm>
            <a:off x="415925" y="3823335"/>
            <a:ext cx="1010920" cy="1011555"/>
          </a:xfrm>
          <a:prstGeom prst="ellipse">
            <a:avLst/>
          </a:prstGeom>
          <a:solidFill>
            <a:srgbClr val="75BC37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1998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3" name="Oval 42"/>
          <p:cNvSpPr/>
          <p:nvPr/>
        </p:nvSpPr>
        <p:spPr>
          <a:xfrm>
            <a:off x="1596390" y="3823335"/>
            <a:ext cx="1010920" cy="1011555"/>
          </a:xfrm>
          <a:prstGeom prst="ellipse">
            <a:avLst/>
          </a:prstGeom>
          <a:solidFill>
            <a:srgbClr val="75BC37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2005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5" name="Oval 42"/>
          <p:cNvSpPr/>
          <p:nvPr/>
        </p:nvSpPr>
        <p:spPr>
          <a:xfrm>
            <a:off x="6318250" y="3823335"/>
            <a:ext cx="1010920" cy="1011555"/>
          </a:xfrm>
          <a:prstGeom prst="ellipse">
            <a:avLst/>
          </a:prstGeom>
          <a:solidFill>
            <a:srgbClr val="75BC37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2011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6" name="Oval 42"/>
          <p:cNvSpPr/>
          <p:nvPr/>
        </p:nvSpPr>
        <p:spPr>
          <a:xfrm>
            <a:off x="3957320" y="3823335"/>
            <a:ext cx="1010920" cy="1011555"/>
          </a:xfrm>
          <a:prstGeom prst="ellipse">
            <a:avLst/>
          </a:prstGeom>
          <a:solidFill>
            <a:srgbClr val="75BC37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2009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7" name="Oval 42"/>
          <p:cNvSpPr/>
          <p:nvPr/>
        </p:nvSpPr>
        <p:spPr>
          <a:xfrm>
            <a:off x="5137785" y="3823335"/>
            <a:ext cx="1010920" cy="1011555"/>
          </a:xfrm>
          <a:prstGeom prst="ellipse">
            <a:avLst/>
          </a:prstGeom>
          <a:solidFill>
            <a:srgbClr val="75BC37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2010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8" name="Oval 42"/>
          <p:cNvSpPr/>
          <p:nvPr/>
        </p:nvSpPr>
        <p:spPr>
          <a:xfrm>
            <a:off x="11147425" y="6299835"/>
            <a:ext cx="1010920" cy="1011555"/>
          </a:xfrm>
          <a:prstGeom prst="ellipse">
            <a:avLst/>
          </a:prstGeom>
          <a:solidFill>
            <a:srgbClr val="DEA7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2014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9" name="Oval 42"/>
          <p:cNvSpPr/>
          <p:nvPr/>
        </p:nvSpPr>
        <p:spPr>
          <a:xfrm>
            <a:off x="8786495" y="6299835"/>
            <a:ext cx="1010920" cy="1011555"/>
          </a:xfrm>
          <a:prstGeom prst="ellipse">
            <a:avLst/>
          </a:prstGeom>
          <a:solidFill>
            <a:srgbClr val="DEA7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2012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10" name="Oval 42"/>
          <p:cNvSpPr/>
          <p:nvPr/>
        </p:nvSpPr>
        <p:spPr>
          <a:xfrm>
            <a:off x="9966960" y="6299835"/>
            <a:ext cx="1010920" cy="1011555"/>
          </a:xfrm>
          <a:prstGeom prst="ellipse">
            <a:avLst/>
          </a:prstGeom>
          <a:solidFill>
            <a:srgbClr val="DEA7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2013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11" name="Oval 42"/>
          <p:cNvSpPr/>
          <p:nvPr/>
        </p:nvSpPr>
        <p:spPr>
          <a:xfrm>
            <a:off x="14688820" y="6299835"/>
            <a:ext cx="1010920" cy="1011555"/>
          </a:xfrm>
          <a:prstGeom prst="ellipse">
            <a:avLst/>
          </a:prstGeom>
          <a:solidFill>
            <a:srgbClr val="DEA7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2017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12" name="Oval 42"/>
          <p:cNvSpPr/>
          <p:nvPr/>
        </p:nvSpPr>
        <p:spPr>
          <a:xfrm>
            <a:off x="12327890" y="6299835"/>
            <a:ext cx="1010920" cy="1011555"/>
          </a:xfrm>
          <a:prstGeom prst="ellipse">
            <a:avLst/>
          </a:prstGeom>
          <a:solidFill>
            <a:srgbClr val="DEA7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2015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13" name="Oval 42"/>
          <p:cNvSpPr/>
          <p:nvPr/>
        </p:nvSpPr>
        <p:spPr>
          <a:xfrm>
            <a:off x="13508355" y="6299835"/>
            <a:ext cx="1010920" cy="1011555"/>
          </a:xfrm>
          <a:prstGeom prst="ellipse">
            <a:avLst/>
          </a:prstGeom>
          <a:solidFill>
            <a:srgbClr val="DEA7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16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  <a:p>
            <a:pPr algn="ctr">
              <a:lnSpc>
                <a:spcPts val="1320"/>
              </a:lnSpc>
            </a:pPr>
            <a:r>
              <a:rPr 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Gotham Light"/>
              </a:rPr>
              <a:t>2016</a:t>
            </a:r>
            <a:endParaRPr 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14" name="Oval 44"/>
          <p:cNvSpPr/>
          <p:nvPr/>
        </p:nvSpPr>
        <p:spPr>
          <a:xfrm>
            <a:off x="5476875" y="5424170"/>
            <a:ext cx="342900" cy="342900"/>
          </a:xfrm>
          <a:prstGeom prst="ellipse">
            <a:avLst/>
          </a:prstGeom>
          <a:solidFill>
            <a:srgbClr val="75BC37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15" name="Oval 44"/>
          <p:cNvSpPr/>
          <p:nvPr/>
        </p:nvSpPr>
        <p:spPr>
          <a:xfrm>
            <a:off x="4297680" y="5424170"/>
            <a:ext cx="342900" cy="342900"/>
          </a:xfrm>
          <a:prstGeom prst="ellipse">
            <a:avLst/>
          </a:prstGeom>
          <a:solidFill>
            <a:srgbClr val="75BC37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16" name="Oval 44"/>
          <p:cNvSpPr/>
          <p:nvPr/>
        </p:nvSpPr>
        <p:spPr>
          <a:xfrm>
            <a:off x="3118485" y="5424170"/>
            <a:ext cx="342900" cy="342900"/>
          </a:xfrm>
          <a:prstGeom prst="ellipse">
            <a:avLst/>
          </a:prstGeom>
          <a:solidFill>
            <a:srgbClr val="75BC37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17" name="Oval 44"/>
          <p:cNvSpPr/>
          <p:nvPr/>
        </p:nvSpPr>
        <p:spPr>
          <a:xfrm>
            <a:off x="1939290" y="5424170"/>
            <a:ext cx="342900" cy="342900"/>
          </a:xfrm>
          <a:prstGeom prst="ellipse">
            <a:avLst/>
          </a:prstGeom>
          <a:solidFill>
            <a:srgbClr val="75BC37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18" name="Oval 44"/>
          <p:cNvSpPr/>
          <p:nvPr/>
        </p:nvSpPr>
        <p:spPr>
          <a:xfrm>
            <a:off x="760095" y="5424170"/>
            <a:ext cx="342900" cy="342900"/>
          </a:xfrm>
          <a:prstGeom prst="ellipse">
            <a:avLst/>
          </a:prstGeom>
          <a:solidFill>
            <a:srgbClr val="75BC37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33" name="Oval 44"/>
          <p:cNvSpPr/>
          <p:nvPr/>
        </p:nvSpPr>
        <p:spPr>
          <a:xfrm>
            <a:off x="14988540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35" name="Oval 44"/>
          <p:cNvSpPr/>
          <p:nvPr/>
        </p:nvSpPr>
        <p:spPr>
          <a:xfrm>
            <a:off x="13808710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36" name="Oval 44"/>
          <p:cNvSpPr/>
          <p:nvPr/>
        </p:nvSpPr>
        <p:spPr>
          <a:xfrm>
            <a:off x="12629515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37" name="Oval 44"/>
          <p:cNvSpPr/>
          <p:nvPr/>
        </p:nvSpPr>
        <p:spPr>
          <a:xfrm>
            <a:off x="11450320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38" name="Oval 44"/>
          <p:cNvSpPr/>
          <p:nvPr/>
        </p:nvSpPr>
        <p:spPr>
          <a:xfrm>
            <a:off x="10271125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sp>
        <p:nvSpPr>
          <p:cNvPr id="39" name="Oval 44"/>
          <p:cNvSpPr/>
          <p:nvPr/>
        </p:nvSpPr>
        <p:spPr>
          <a:xfrm>
            <a:off x="9091930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Gotham Ligh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22" name="图片 21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88805" y="2392970"/>
            <a:ext cx="4512987" cy="5372154"/>
            <a:chOff x="966472" y="1413923"/>
            <a:chExt cx="3385613" cy="4030155"/>
          </a:xfrm>
        </p:grpSpPr>
        <p:sp>
          <p:nvSpPr>
            <p:cNvPr id="13" name="任意多边形 12"/>
            <p:cNvSpPr/>
            <p:nvPr/>
          </p:nvSpPr>
          <p:spPr>
            <a:xfrm>
              <a:off x="966474" y="1449377"/>
              <a:ext cx="3385611" cy="3994701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  <a:gd name="connsiteX0-1" fmla="*/ 761425 w 1506470"/>
                <a:gd name="connsiteY0-2" fmla="*/ 0 h 1359090"/>
                <a:gd name="connsiteX1-3" fmla="*/ 1506469 w 1506470"/>
                <a:gd name="connsiteY1-4" fmla="*/ 333523 h 1359090"/>
                <a:gd name="connsiteX2-5" fmla="*/ 1506469 w 1506470"/>
                <a:gd name="connsiteY2-6" fmla="*/ 1074028 h 1359090"/>
                <a:gd name="connsiteX3-7" fmla="*/ 753235 w 1506470"/>
                <a:gd name="connsiteY3-8" fmla="*/ 1359090 h 1359090"/>
                <a:gd name="connsiteX4-9" fmla="*/ 0 w 1506470"/>
                <a:gd name="connsiteY4-10" fmla="*/ 1074028 h 1359090"/>
                <a:gd name="connsiteX5-11" fmla="*/ 0 w 1506470"/>
                <a:gd name="connsiteY5-12" fmla="*/ 333523 h 1359090"/>
                <a:gd name="connsiteX6-13" fmla="*/ 761425 w 1506470"/>
                <a:gd name="connsiteY6-14" fmla="*/ 0 h 1359090"/>
                <a:gd name="connsiteX0-15" fmla="*/ 761425 w 1506469"/>
                <a:gd name="connsiteY0-16" fmla="*/ 0 h 1365148"/>
                <a:gd name="connsiteX1-17" fmla="*/ 1506469 w 1506469"/>
                <a:gd name="connsiteY1-18" fmla="*/ 333523 h 1365148"/>
                <a:gd name="connsiteX2-19" fmla="*/ 1506469 w 1506469"/>
                <a:gd name="connsiteY2-20" fmla="*/ 1074028 h 1365148"/>
                <a:gd name="connsiteX3-21" fmla="*/ 753235 w 1506469"/>
                <a:gd name="connsiteY3-22" fmla="*/ 1365148 h 1365148"/>
                <a:gd name="connsiteX4-23" fmla="*/ 0 w 1506469"/>
                <a:gd name="connsiteY4-24" fmla="*/ 1074028 h 1365148"/>
                <a:gd name="connsiteX5-25" fmla="*/ 0 w 1506469"/>
                <a:gd name="connsiteY5-26" fmla="*/ 333523 h 1365148"/>
                <a:gd name="connsiteX6-27" fmla="*/ 761425 w 1506469"/>
                <a:gd name="connsiteY6-28" fmla="*/ 0 h 13651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506469" h="1365148">
                  <a:moveTo>
                    <a:pt x="761425" y="0"/>
                  </a:moveTo>
                  <a:lnTo>
                    <a:pt x="1506469" y="333523"/>
                  </a:lnTo>
                  <a:lnTo>
                    <a:pt x="1506469" y="1074028"/>
                  </a:lnTo>
                  <a:lnTo>
                    <a:pt x="753235" y="1365148"/>
                  </a:lnTo>
                  <a:lnTo>
                    <a:pt x="0" y="1074028"/>
                  </a:lnTo>
                  <a:lnTo>
                    <a:pt x="0" y="333523"/>
                  </a:lnTo>
                  <a:lnTo>
                    <a:pt x="761425" y="0"/>
                  </a:lnTo>
                  <a:close/>
                </a:path>
              </a:pathLst>
            </a:custGeom>
            <a:noFill/>
            <a:ln w="101600">
              <a:solidFill>
                <a:srgbClr val="12406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999" tIns="417240" rIns="363000" bIns="417239" numCol="1" spcCol="1270" anchor="ctr" anchorCtr="0">
              <a:noAutofit/>
            </a:bodyPr>
            <a:lstStyle/>
            <a:p>
              <a:pPr algn="ctr" defTabSz="21329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400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966472" y="1413923"/>
              <a:ext cx="3385611" cy="3994701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  <a:gd name="connsiteX0-1" fmla="*/ 761425 w 1506470"/>
                <a:gd name="connsiteY0-2" fmla="*/ 0 h 1359090"/>
                <a:gd name="connsiteX1-3" fmla="*/ 1506469 w 1506470"/>
                <a:gd name="connsiteY1-4" fmla="*/ 333523 h 1359090"/>
                <a:gd name="connsiteX2-5" fmla="*/ 1506469 w 1506470"/>
                <a:gd name="connsiteY2-6" fmla="*/ 1074028 h 1359090"/>
                <a:gd name="connsiteX3-7" fmla="*/ 753235 w 1506470"/>
                <a:gd name="connsiteY3-8" fmla="*/ 1359090 h 1359090"/>
                <a:gd name="connsiteX4-9" fmla="*/ 0 w 1506470"/>
                <a:gd name="connsiteY4-10" fmla="*/ 1074028 h 1359090"/>
                <a:gd name="connsiteX5-11" fmla="*/ 0 w 1506470"/>
                <a:gd name="connsiteY5-12" fmla="*/ 333523 h 1359090"/>
                <a:gd name="connsiteX6-13" fmla="*/ 761425 w 1506470"/>
                <a:gd name="connsiteY6-14" fmla="*/ 0 h 1359090"/>
                <a:gd name="connsiteX0-15" fmla="*/ 761425 w 1506469"/>
                <a:gd name="connsiteY0-16" fmla="*/ 0 h 1365148"/>
                <a:gd name="connsiteX1-17" fmla="*/ 1506469 w 1506469"/>
                <a:gd name="connsiteY1-18" fmla="*/ 333523 h 1365148"/>
                <a:gd name="connsiteX2-19" fmla="*/ 1506469 w 1506469"/>
                <a:gd name="connsiteY2-20" fmla="*/ 1074028 h 1365148"/>
                <a:gd name="connsiteX3-21" fmla="*/ 753235 w 1506469"/>
                <a:gd name="connsiteY3-22" fmla="*/ 1365148 h 1365148"/>
                <a:gd name="connsiteX4-23" fmla="*/ 0 w 1506469"/>
                <a:gd name="connsiteY4-24" fmla="*/ 1074028 h 1365148"/>
                <a:gd name="connsiteX5-25" fmla="*/ 0 w 1506469"/>
                <a:gd name="connsiteY5-26" fmla="*/ 333523 h 1365148"/>
                <a:gd name="connsiteX6-27" fmla="*/ 761425 w 1506469"/>
                <a:gd name="connsiteY6-28" fmla="*/ 0 h 13651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506469" h="1365148">
                  <a:moveTo>
                    <a:pt x="761425" y="0"/>
                  </a:moveTo>
                  <a:lnTo>
                    <a:pt x="1506469" y="333523"/>
                  </a:lnTo>
                  <a:lnTo>
                    <a:pt x="1506469" y="1074028"/>
                  </a:lnTo>
                  <a:lnTo>
                    <a:pt x="753235" y="1365148"/>
                  </a:lnTo>
                  <a:lnTo>
                    <a:pt x="0" y="1074028"/>
                  </a:lnTo>
                  <a:lnTo>
                    <a:pt x="0" y="333523"/>
                  </a:lnTo>
                  <a:lnTo>
                    <a:pt x="761425" y="0"/>
                  </a:lnTo>
                  <a:close/>
                </a:path>
              </a:pathLst>
            </a:custGeom>
            <a:noFill/>
            <a:ln w="76200">
              <a:solidFill>
                <a:srgbClr val="12406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999" tIns="417240" rIns="363000" bIns="417239" numCol="1" spcCol="1270" anchor="ctr" anchorCtr="0">
              <a:noAutofit/>
            </a:bodyPr>
            <a:lstStyle/>
            <a:p>
              <a:pPr algn="ctr" defTabSz="21329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400"/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6526782" y="4171761"/>
            <a:ext cx="8221673" cy="0"/>
          </a:xfrm>
          <a:prstGeom prst="line">
            <a:avLst/>
          </a:prstGeom>
          <a:noFill/>
          <a:ln w="57150">
            <a:solidFill>
              <a:srgbClr val="12406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515913" y="5920605"/>
            <a:ext cx="8221673" cy="0"/>
          </a:xfrm>
          <a:prstGeom prst="line">
            <a:avLst/>
          </a:prstGeom>
          <a:noFill/>
          <a:ln w="57150">
            <a:solidFill>
              <a:srgbClr val="12406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sp>
        <p:nvSpPr>
          <p:cNvPr id="20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6566535" y="4537710"/>
            <a:ext cx="9832340" cy="1070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9pPr>
          </a:lstStyle>
          <a:p>
            <a:pPr marL="0" lvl="1" algn="l"/>
            <a:r>
              <a:rPr lang="zh-CN" altLang="zh-CN" sz="6000" b="1" dirty="0">
                <a:solidFill>
                  <a:srgbClr val="12406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rPr>
              <a:t>孕婴童专业版之会员</a:t>
            </a:r>
            <a:endParaRPr lang="en-US" altLang="zh-CN" sz="6000" b="1" dirty="0">
              <a:solidFill>
                <a:srgbClr val="124062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85669" y="3389418"/>
            <a:ext cx="6742009" cy="62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  </a:t>
            </a:r>
            <a:r>
              <a:rPr lang="en-US" altLang="zh-CN" sz="3200" dirty="0">
                <a:latin typeface="Aharoni" panose="02010803020104030203" charset="0"/>
                <a:ea typeface="微软雅黑" panose="020B0503020204020204" pitchFamily="2" charset="-122"/>
                <a:cs typeface="Aharoni" panose="02010803020104030203" charset="0"/>
                <a:sym typeface="+mn-ea"/>
              </a:rPr>
              <a:t>CONTENT</a:t>
            </a:r>
            <a:r>
              <a:rPr lang="en-US" altLang="zh-CN" sz="3200" dirty="0">
                <a:latin typeface="Arial Black" panose="020B0A04020102020204" charset="0"/>
                <a:ea typeface="微软雅黑" panose="020B0503020204020204" pitchFamily="2" charset="-122"/>
                <a:sym typeface="+mn-ea"/>
              </a:rPr>
              <a:t>  </a:t>
            </a: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第</a:t>
            </a:r>
            <a:r>
              <a:rPr lang="zh-CN" altLang="en-US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三</a:t>
            </a: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篇   </a:t>
            </a:r>
            <a:endParaRPr lang="en-US" altLang="zh-CN" sz="3200" dirty="0">
              <a:latin typeface="Arial Black" panose="020B0A04020102020204" charset="0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sp>
        <p:nvSpPr>
          <p:cNvPr id="22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6385268" y="6032148"/>
            <a:ext cx="4959341" cy="548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9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45" dirty="0">
                <a:solidFill>
                  <a:srgbClr val="537285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rPr>
              <a:t>以客为本  提供更优的服务</a:t>
            </a:r>
            <a:endParaRPr lang="zh-CN" altLang="en-US" sz="2845" dirty="0">
              <a:solidFill>
                <a:srgbClr val="537285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2347990" y="6782795"/>
            <a:ext cx="3598941" cy="1857216"/>
          </a:xfrm>
          <a:prstGeom prst="line">
            <a:avLst/>
          </a:prstGeom>
          <a:ln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472626" y="7591073"/>
            <a:ext cx="3598941" cy="1857216"/>
          </a:xfrm>
          <a:prstGeom prst="line">
            <a:avLst/>
          </a:prstGeom>
          <a:ln w="3175"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1216626" y="1487994"/>
            <a:ext cx="3598940" cy="1857216"/>
          </a:xfrm>
          <a:prstGeom prst="line">
            <a:avLst/>
          </a:prstGeom>
          <a:ln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1745827" y="840633"/>
            <a:ext cx="3598940" cy="1857216"/>
          </a:xfrm>
          <a:prstGeom prst="line">
            <a:avLst/>
          </a:prstGeom>
          <a:ln w="3175"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会员营销之孕婴童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9823" y="3159303"/>
            <a:ext cx="3972383" cy="39673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为什么选择思迅微会员？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28559" y="3955803"/>
            <a:ext cx="6567394" cy="4876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"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成本</a:t>
            </a:r>
            <a:endParaRPr lang="zh-CN" altLang="en-US" sz="2800">
              <a:solidFill>
                <a:srgbClr val="F4730A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店租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员工工资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设备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货架（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50W+/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年）；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buFont typeface="Wingdings" panose="05000000000000000000" charset="0"/>
              <a:buChar char=""/>
            </a:pPr>
            <a:r>
              <a:rPr lang="zh-CN" altLang="en-US" sz="2800" b="1">
                <a:latin typeface="微软雅黑" panose="020B0503020204020204" pitchFamily="2" charset="-122"/>
                <a:ea typeface="微软雅黑" panose="020B0503020204020204" pitchFamily="2" charset="-122"/>
              </a:rPr>
              <a:t>局限性</a:t>
            </a:r>
            <a:endParaRPr lang="zh-CN" altLang="en-US" sz="2800">
              <a:solidFill>
                <a:srgbClr val="F4730A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营业时间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覆盖范围；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zh-CN" altLang="en-US" sz="2800" b="1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buFont typeface="Wingdings" panose="05000000000000000000" charset="0"/>
              <a:buChar char=""/>
            </a:pPr>
            <a:r>
              <a:rPr lang="zh-CN" altLang="en-US" sz="2800" b="1">
                <a:latin typeface="微软雅黑" panose="020B0503020204020204" pitchFamily="2" charset="-122"/>
                <a:ea typeface="微软雅黑" panose="020B0503020204020204" pitchFamily="2" charset="-122"/>
              </a:rPr>
              <a:t>营销</a:t>
            </a:r>
            <a:endParaRPr lang="zh-CN" altLang="en-US" sz="2800">
              <a:solidFill>
                <a:srgbClr val="F4730A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张贴海报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发宣传单；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zh-CN" altLang="en-US" sz="2800" b="1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buFont typeface="Wingdings" panose="05000000000000000000" charset="0"/>
              <a:buChar char=""/>
            </a:pPr>
            <a:r>
              <a:rPr lang="zh-CN" altLang="en-US" sz="2800" b="1">
                <a:latin typeface="微软雅黑" panose="020B0503020204020204" pitchFamily="2" charset="-122"/>
                <a:ea typeface="微软雅黑" panose="020B0503020204020204" pitchFamily="2" charset="-122"/>
              </a:rPr>
              <a:t>用户体验</a:t>
            </a:r>
            <a:endParaRPr lang="zh-CN" altLang="en-US" sz="2800">
              <a:solidFill>
                <a:srgbClr val="F4730A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花时间前往店铺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注册资料繁琐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优惠活动少。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70878" y="3955803"/>
            <a:ext cx="6557870" cy="4815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"/>
            </a:pPr>
            <a:r>
              <a:rPr lang="zh-CN" altLang="en-US" sz="2800" b="1">
                <a:latin typeface="微软雅黑" panose="020B0503020204020204" pitchFamily="2" charset="-122"/>
                <a:ea typeface="微软雅黑" panose="020B0503020204020204" pitchFamily="2" charset="-122"/>
              </a:rPr>
              <a:t>成本</a:t>
            </a:r>
            <a:endParaRPr lang="zh-CN" altLang="en-US" sz="2800">
              <a:solidFill>
                <a:srgbClr val="F4730A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软件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网络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运营人员（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10W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）；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zh-CN" altLang="en-US" sz="2800" b="1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buFont typeface="Wingdings" panose="05000000000000000000" charset="0"/>
              <a:buChar char=""/>
            </a:pPr>
            <a:r>
              <a:rPr lang="zh-CN" altLang="en-US" sz="2800" b="1">
                <a:latin typeface="微软雅黑" panose="020B0503020204020204" pitchFamily="2" charset="-122"/>
                <a:ea typeface="微软雅黑" panose="020B0503020204020204" pitchFamily="2" charset="-122"/>
              </a:rPr>
              <a:t>局限性</a:t>
            </a:r>
            <a:endParaRPr lang="zh-CN" altLang="en-US" sz="2800">
              <a:solidFill>
                <a:srgbClr val="F4730A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无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buFont typeface="Wingdings" panose="05000000000000000000" charset="0"/>
              <a:buChar char=""/>
            </a:pPr>
            <a:r>
              <a:rPr lang="zh-CN" altLang="en-US" sz="2800" b="1">
                <a:latin typeface="微软雅黑" panose="020B0503020204020204" pitchFamily="2" charset="-122"/>
                <a:ea typeface="微软雅黑" panose="020B0503020204020204" pitchFamily="2" charset="-122"/>
              </a:rPr>
              <a:t>营销</a:t>
            </a:r>
            <a:endParaRPr lang="zh-CN" altLang="en-US" sz="2800">
              <a:solidFill>
                <a:srgbClr val="F4730A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多种类优惠券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宣传信息多渠道精准推送；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buFont typeface="Wingdings" panose="05000000000000000000" charset="0"/>
              <a:buChar char=""/>
            </a:pPr>
            <a:r>
              <a:rPr lang="zh-CN" altLang="en-US" sz="2800" b="1">
                <a:latin typeface="微软雅黑" panose="020B0503020204020204" pitchFamily="2" charset="-122"/>
                <a:ea typeface="微软雅黑" panose="020B0503020204020204" pitchFamily="2" charset="-122"/>
              </a:rPr>
              <a:t>用户体验</a:t>
            </a:r>
            <a:endParaRPr lang="zh-CN" altLang="en-US" sz="2800">
              <a:solidFill>
                <a:srgbClr val="F4730A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手机随时随地注册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/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绑定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优惠券线下亦可使用</a:t>
            </a:r>
            <a:r>
              <a:rPr lang="en-US" altLang="zh-CN" sz="2400">
                <a:latin typeface="微软雅黑" panose="020B0503020204020204" pitchFamily="2" charset="-122"/>
                <a:ea typeface="微软雅黑" panose="020B0503020204020204" pitchFamily="2" charset="-122"/>
              </a:rPr>
              <a:t>+</a:t>
            </a:r>
            <a:r>
              <a:rPr lang="zh-CN" altLang="en-US" sz="2400">
                <a:latin typeface="微软雅黑" panose="020B0503020204020204" pitchFamily="2" charset="-122"/>
                <a:ea typeface="微软雅黑" panose="020B0503020204020204" pitchFamily="2" charset="-122"/>
              </a:rPr>
              <a:t>意见反馈更便捷。</a:t>
            </a:r>
            <a:endParaRPr lang="zh-CN" altLang="en-US" sz="240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2722583" y="2957010"/>
            <a:ext cx="3960247" cy="720045"/>
          </a:xfrm>
          <a:prstGeom prst="chevron">
            <a:avLst/>
          </a:prstGeom>
          <a:solidFill>
            <a:srgbClr val="00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8973132" y="2957010"/>
            <a:ext cx="4581239" cy="720045"/>
          </a:xfrm>
          <a:prstGeom prst="chevron">
            <a:avLst/>
          </a:prstGeom>
          <a:solidFill>
            <a:srgbClr val="00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83628" y="3048444"/>
            <a:ext cx="4013584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smtClean="0">
                <a:ln>
                  <a:noFill/>
                </a:ln>
                <a:effectLst/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线上微会员（新渠道）</a:t>
            </a:r>
            <a:endParaRPr lang="zh-CN" altLang="en-US" sz="3200" b="1" smtClean="0">
              <a:ln>
                <a:noFill/>
              </a:ln>
              <a:effectLst/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34348" y="3048444"/>
            <a:ext cx="3704993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微软雅黑" panose="020B0503020204020204" pitchFamily="2" charset="-122"/>
                <a:ea typeface="微软雅黑" panose="020B0503020204020204" pitchFamily="2" charset="-122"/>
              </a:rPr>
              <a:t>传统门店（基础）</a:t>
            </a:r>
            <a:endParaRPr lang="zh-CN" altLang="en-US" sz="3200" b="1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4956810" y="2342515"/>
            <a:ext cx="505460" cy="5067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0" name="直接箭头连接符 29"/>
          <p:cNvCxnSpPr/>
          <p:nvPr/>
        </p:nvCxnSpPr>
        <p:spPr>
          <a:xfrm>
            <a:off x="9566275" y="2342515"/>
            <a:ext cx="697865" cy="5067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19" name=" 219"/>
          <p:cNvSpPr/>
          <p:nvPr/>
        </p:nvSpPr>
        <p:spPr>
          <a:xfrm>
            <a:off x="5030029" y="1765867"/>
            <a:ext cx="5438435" cy="7613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会员综合管理，双管齐下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思迅微会员--产品特色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8712354" y="4189269"/>
            <a:ext cx="1007937" cy="1007937"/>
            <a:chOff x="5500914" y="4370767"/>
            <a:chExt cx="1190172" cy="1190172"/>
          </a:xfrm>
        </p:grpSpPr>
        <p:sp>
          <p:nvSpPr>
            <p:cNvPr id="6" name="椭圆 5"/>
            <p:cNvSpPr/>
            <p:nvPr>
              <p:custDataLst>
                <p:tags r:id="rId5"/>
              </p:custDataLst>
            </p:nvPr>
          </p:nvSpPr>
          <p:spPr>
            <a:xfrm>
              <a:off x="5500914" y="4370767"/>
              <a:ext cx="1190172" cy="1190172"/>
            </a:xfrm>
            <a:prstGeom prst="ellipse">
              <a:avLst/>
            </a:prstGeom>
            <a:solidFill>
              <a:srgbClr val="CDD7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7" name="KSO_Shape"/>
            <p:cNvSpPr/>
            <p:nvPr>
              <p:custDataLst>
                <p:tags r:id="rId6"/>
              </p:custDataLst>
            </p:nvPr>
          </p:nvSpPr>
          <p:spPr bwMode="auto">
            <a:xfrm>
              <a:off x="5846540" y="4714875"/>
              <a:ext cx="498920" cy="514350"/>
            </a:xfrm>
            <a:custGeom>
              <a:avLst/>
              <a:gdLst>
                <a:gd name="T0" fmla="*/ 705908 w 4388"/>
                <a:gd name="T1" fmla="*/ 0 h 4523"/>
                <a:gd name="T2" fmla="*/ 293567 w 4388"/>
                <a:gd name="T3" fmla="*/ 424129 h 4523"/>
                <a:gd name="T4" fmla="*/ 924083 w 4388"/>
                <a:gd name="T5" fmla="*/ 624611 h 4523"/>
                <a:gd name="T6" fmla="*/ 705908 w 4388"/>
                <a:gd name="T7" fmla="*/ 0 h 4523"/>
                <a:gd name="T8" fmla="*/ 0 w 4388"/>
                <a:gd name="T9" fmla="*/ 629244 h 4523"/>
                <a:gd name="T10" fmla="*/ 0 w 4388"/>
                <a:gd name="T11" fmla="*/ 987247 h 4523"/>
                <a:gd name="T12" fmla="*/ 165526 w 4388"/>
                <a:gd name="T13" fmla="*/ 987247 h 4523"/>
                <a:gd name="T14" fmla="*/ 165526 w 4388"/>
                <a:gd name="T15" fmla="*/ 1905000 h 4523"/>
                <a:gd name="T16" fmla="*/ 1682639 w 4388"/>
                <a:gd name="T17" fmla="*/ 1905000 h 4523"/>
                <a:gd name="T18" fmla="*/ 1682639 w 4388"/>
                <a:gd name="T19" fmla="*/ 987247 h 4523"/>
                <a:gd name="T20" fmla="*/ 1848165 w 4388"/>
                <a:gd name="T21" fmla="*/ 987247 h 4523"/>
                <a:gd name="T22" fmla="*/ 1848165 w 4388"/>
                <a:gd name="T23" fmla="*/ 629244 h 4523"/>
                <a:gd name="T24" fmla="*/ 0 w 4388"/>
                <a:gd name="T25" fmla="*/ 629244 h 4523"/>
                <a:gd name="T26" fmla="*/ 1142257 w 4388"/>
                <a:gd name="T27" fmla="*/ 0 h 4523"/>
                <a:gd name="T28" fmla="*/ 924083 w 4388"/>
                <a:gd name="T29" fmla="*/ 624611 h 4523"/>
                <a:gd name="T30" fmla="*/ 1554177 w 4388"/>
                <a:gd name="T31" fmla="*/ 424129 h 4523"/>
                <a:gd name="T32" fmla="*/ 1142257 w 4388"/>
                <a:gd name="T33" fmla="*/ 0 h 45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88" h="4523">
                  <a:moveTo>
                    <a:pt x="1676" y="0"/>
                  </a:moveTo>
                  <a:lnTo>
                    <a:pt x="697" y="1007"/>
                  </a:lnTo>
                  <a:lnTo>
                    <a:pt x="2194" y="1483"/>
                  </a:lnTo>
                  <a:lnTo>
                    <a:pt x="1676" y="0"/>
                  </a:lnTo>
                  <a:close/>
                  <a:moveTo>
                    <a:pt x="0" y="1494"/>
                  </a:moveTo>
                  <a:lnTo>
                    <a:pt x="0" y="2344"/>
                  </a:lnTo>
                  <a:lnTo>
                    <a:pt x="393" y="2344"/>
                  </a:lnTo>
                  <a:lnTo>
                    <a:pt x="393" y="4523"/>
                  </a:lnTo>
                  <a:lnTo>
                    <a:pt x="3995" y="4523"/>
                  </a:lnTo>
                  <a:lnTo>
                    <a:pt x="3995" y="2344"/>
                  </a:lnTo>
                  <a:lnTo>
                    <a:pt x="4388" y="2344"/>
                  </a:lnTo>
                  <a:lnTo>
                    <a:pt x="4388" y="1494"/>
                  </a:lnTo>
                  <a:lnTo>
                    <a:pt x="0" y="1494"/>
                  </a:lnTo>
                  <a:close/>
                  <a:moveTo>
                    <a:pt x="2712" y="0"/>
                  </a:moveTo>
                  <a:lnTo>
                    <a:pt x="2194" y="1483"/>
                  </a:lnTo>
                  <a:lnTo>
                    <a:pt x="3690" y="1007"/>
                  </a:lnTo>
                  <a:lnTo>
                    <a:pt x="2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tIns="683957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7925291" y="2815942"/>
            <a:ext cx="1007937" cy="1007937"/>
            <a:chOff x="7126514" y="2833914"/>
            <a:chExt cx="1190172" cy="1190172"/>
          </a:xfrm>
        </p:grpSpPr>
        <p:sp>
          <p:nvSpPr>
            <p:cNvPr id="9" name="椭圆 8"/>
            <p:cNvSpPr/>
            <p:nvPr>
              <p:custDataLst>
                <p:tags r:id="rId8"/>
              </p:custDataLst>
            </p:nvPr>
          </p:nvSpPr>
          <p:spPr>
            <a:xfrm>
              <a:off x="7126514" y="2833914"/>
              <a:ext cx="1190172" cy="1190172"/>
            </a:xfrm>
            <a:prstGeom prst="ellipse">
              <a:avLst/>
            </a:prstGeom>
            <a:solidFill>
              <a:srgbClr val="EED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0" name="KSO_Shape"/>
            <p:cNvSpPr/>
            <p:nvPr>
              <p:custDataLst>
                <p:tags r:id="rId9"/>
              </p:custDataLst>
            </p:nvPr>
          </p:nvSpPr>
          <p:spPr>
            <a:xfrm>
              <a:off x="7472170" y="3105754"/>
              <a:ext cx="498860" cy="646492"/>
            </a:xfrm>
            <a:custGeom>
              <a:avLst/>
              <a:gdLst>
                <a:gd name="connsiteX0" fmla="*/ 119442 w 2112807"/>
                <a:gd name="connsiteY0" fmla="*/ 0 h 3733939"/>
                <a:gd name="connsiteX1" fmla="*/ 238884 w 2112807"/>
                <a:gd name="connsiteY1" fmla="*/ 119442 h 3733939"/>
                <a:gd name="connsiteX2" fmla="*/ 165934 w 2112807"/>
                <a:gd name="connsiteY2" fmla="*/ 229498 h 3733939"/>
                <a:gd name="connsiteX3" fmla="*/ 142301 w 2112807"/>
                <a:gd name="connsiteY3" fmla="*/ 234269 h 3733939"/>
                <a:gd name="connsiteX4" fmla="*/ 142301 w 2112807"/>
                <a:gd name="connsiteY4" fmla="*/ 412408 h 3733939"/>
                <a:gd name="connsiteX5" fmla="*/ 159590 w 2112807"/>
                <a:gd name="connsiteY5" fmla="*/ 392780 h 3733939"/>
                <a:gd name="connsiteX6" fmla="*/ 2112807 w 2112807"/>
                <a:gd name="connsiteY6" fmla="*/ 464309 h 3733939"/>
                <a:gd name="connsiteX7" fmla="*/ 2112807 w 2112807"/>
                <a:gd name="connsiteY7" fmla="*/ 1976477 h 3733939"/>
                <a:gd name="connsiteX8" fmla="*/ 159590 w 2112807"/>
                <a:gd name="connsiteY8" fmla="*/ 1904948 h 3733939"/>
                <a:gd name="connsiteX9" fmla="*/ 142301 w 2112807"/>
                <a:gd name="connsiteY9" fmla="*/ 1924576 h 3733939"/>
                <a:gd name="connsiteX10" fmla="*/ 142301 w 2112807"/>
                <a:gd name="connsiteY10" fmla="*/ 3733939 h 3733939"/>
                <a:gd name="connsiteX11" fmla="*/ 96582 w 2112807"/>
                <a:gd name="connsiteY11" fmla="*/ 3733939 h 3733939"/>
                <a:gd name="connsiteX12" fmla="*/ 96582 w 2112807"/>
                <a:gd name="connsiteY12" fmla="*/ 234269 h 3733939"/>
                <a:gd name="connsiteX13" fmla="*/ 72950 w 2112807"/>
                <a:gd name="connsiteY13" fmla="*/ 229498 h 3733939"/>
                <a:gd name="connsiteX14" fmla="*/ 0 w 2112807"/>
                <a:gd name="connsiteY14" fmla="*/ 119442 h 3733939"/>
                <a:gd name="connsiteX15" fmla="*/ 119442 w 2112807"/>
                <a:gd name="connsiteY15" fmla="*/ 0 h 373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12807" h="3733939">
                  <a:moveTo>
                    <a:pt x="119442" y="0"/>
                  </a:moveTo>
                  <a:cubicBezTo>
                    <a:pt x="185408" y="0"/>
                    <a:pt x="238884" y="53476"/>
                    <a:pt x="238884" y="119442"/>
                  </a:cubicBezTo>
                  <a:cubicBezTo>
                    <a:pt x="238884" y="168916"/>
                    <a:pt x="208804" y="211365"/>
                    <a:pt x="165934" y="229498"/>
                  </a:cubicBezTo>
                  <a:lnTo>
                    <a:pt x="142301" y="234269"/>
                  </a:lnTo>
                  <a:lnTo>
                    <a:pt x="142301" y="412408"/>
                  </a:lnTo>
                  <a:lnTo>
                    <a:pt x="159590" y="392780"/>
                  </a:lnTo>
                  <a:cubicBezTo>
                    <a:pt x="810663" y="-273233"/>
                    <a:pt x="1461735" y="1278149"/>
                    <a:pt x="2112807" y="464309"/>
                  </a:cubicBezTo>
                  <a:lnTo>
                    <a:pt x="2112807" y="1976477"/>
                  </a:lnTo>
                  <a:cubicBezTo>
                    <a:pt x="1461735" y="2790317"/>
                    <a:pt x="810663" y="1238935"/>
                    <a:pt x="159590" y="1904948"/>
                  </a:cubicBezTo>
                  <a:lnTo>
                    <a:pt x="142301" y="1924576"/>
                  </a:lnTo>
                  <a:lnTo>
                    <a:pt x="142301" y="3733939"/>
                  </a:lnTo>
                  <a:lnTo>
                    <a:pt x="96582" y="3733939"/>
                  </a:lnTo>
                  <a:lnTo>
                    <a:pt x="96582" y="234269"/>
                  </a:lnTo>
                  <a:lnTo>
                    <a:pt x="72950" y="229498"/>
                  </a:lnTo>
                  <a:cubicBezTo>
                    <a:pt x="30080" y="211365"/>
                    <a:pt x="0" y="168916"/>
                    <a:pt x="0" y="119442"/>
                  </a:cubicBezTo>
                  <a:cubicBezTo>
                    <a:pt x="0" y="53476"/>
                    <a:pt x="53476" y="0"/>
                    <a:pt x="1194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683957" anchor="ctr">
              <a:normAutofit fontScale="25000" lnSpcReduction="20000"/>
            </a:bodyPr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5555253" y="4164895"/>
            <a:ext cx="1007937" cy="1007937"/>
            <a:chOff x="3875314" y="2833914"/>
            <a:chExt cx="1190172" cy="1190172"/>
          </a:xfrm>
        </p:grpSpPr>
        <p:sp>
          <p:nvSpPr>
            <p:cNvPr id="12" name="椭圆 11"/>
            <p:cNvSpPr/>
            <p:nvPr>
              <p:custDataLst>
                <p:tags r:id="rId11"/>
              </p:custDataLst>
            </p:nvPr>
          </p:nvSpPr>
          <p:spPr>
            <a:xfrm>
              <a:off x="3875314" y="2833914"/>
              <a:ext cx="1190172" cy="1190172"/>
            </a:xfrm>
            <a:prstGeom prst="ellipse">
              <a:avLst/>
            </a:prstGeom>
            <a:solidFill>
              <a:srgbClr val="00C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3" name="KSO_Shape"/>
            <p:cNvSpPr/>
            <p:nvPr>
              <p:custDataLst>
                <p:tags r:id="rId12"/>
              </p:custDataLst>
            </p:nvPr>
          </p:nvSpPr>
          <p:spPr bwMode="auto">
            <a:xfrm rot="1800000">
              <a:off x="4253670" y="3032564"/>
              <a:ext cx="433460" cy="710590"/>
            </a:xfrm>
            <a:custGeom>
              <a:avLst/>
              <a:gdLst>
                <a:gd name="T0" fmla="*/ 1029029 w 3535"/>
                <a:gd name="T1" fmla="*/ 1156466 h 5800"/>
                <a:gd name="T2" fmla="*/ 818493 w 3535"/>
                <a:gd name="T3" fmla="*/ 1179458 h 5800"/>
                <a:gd name="T4" fmla="*/ 848054 w 3535"/>
                <a:gd name="T5" fmla="*/ 1077639 h 5800"/>
                <a:gd name="T6" fmla="*/ 875315 w 3535"/>
                <a:gd name="T7" fmla="*/ 972864 h 5800"/>
                <a:gd name="T8" fmla="*/ 898635 w 3535"/>
                <a:gd name="T9" fmla="*/ 868417 h 5800"/>
                <a:gd name="T10" fmla="*/ 916371 w 3535"/>
                <a:gd name="T11" fmla="*/ 767255 h 5800"/>
                <a:gd name="T12" fmla="*/ 926553 w 3535"/>
                <a:gd name="T13" fmla="*/ 672662 h 5800"/>
                <a:gd name="T14" fmla="*/ 927538 w 3535"/>
                <a:gd name="T15" fmla="*/ 635876 h 5800"/>
                <a:gd name="T16" fmla="*/ 926553 w 3535"/>
                <a:gd name="T17" fmla="*/ 582996 h 5800"/>
                <a:gd name="T18" fmla="*/ 921955 w 3535"/>
                <a:gd name="T19" fmla="*/ 531429 h 5800"/>
                <a:gd name="T20" fmla="*/ 914072 w 3535"/>
                <a:gd name="T21" fmla="*/ 481505 h 5800"/>
                <a:gd name="T22" fmla="*/ 903233 w 3535"/>
                <a:gd name="T23" fmla="*/ 433223 h 5800"/>
                <a:gd name="T24" fmla="*/ 889438 w 3535"/>
                <a:gd name="T25" fmla="*/ 387241 h 5800"/>
                <a:gd name="T26" fmla="*/ 873673 w 3535"/>
                <a:gd name="T27" fmla="*/ 342900 h 5800"/>
                <a:gd name="T28" fmla="*/ 855936 w 3535"/>
                <a:gd name="T29" fmla="*/ 301187 h 5800"/>
                <a:gd name="T30" fmla="*/ 836230 w 3535"/>
                <a:gd name="T31" fmla="*/ 261773 h 5800"/>
                <a:gd name="T32" fmla="*/ 808640 w 3535"/>
                <a:gd name="T33" fmla="*/ 212178 h 5800"/>
                <a:gd name="T34" fmla="*/ 763314 w 3535"/>
                <a:gd name="T35" fmla="*/ 146816 h 5800"/>
                <a:gd name="T36" fmla="*/ 717660 w 3535"/>
                <a:gd name="T37" fmla="*/ 92622 h 5800"/>
                <a:gd name="T38" fmla="*/ 673319 w 3535"/>
                <a:gd name="T39" fmla="*/ 50253 h 5800"/>
                <a:gd name="T40" fmla="*/ 632592 w 3535"/>
                <a:gd name="T41" fmla="*/ 20035 h 5800"/>
                <a:gd name="T42" fmla="*/ 608943 w 3535"/>
                <a:gd name="T43" fmla="*/ 7226 h 5800"/>
                <a:gd name="T44" fmla="*/ 593835 w 3535"/>
                <a:gd name="T45" fmla="*/ 1971 h 5800"/>
                <a:gd name="T46" fmla="*/ 580697 w 3535"/>
                <a:gd name="T47" fmla="*/ 0 h 5800"/>
                <a:gd name="T48" fmla="*/ 572486 w 3535"/>
                <a:gd name="T49" fmla="*/ 657 h 5800"/>
                <a:gd name="T50" fmla="*/ 558034 w 3535"/>
                <a:gd name="T51" fmla="*/ 5255 h 5800"/>
                <a:gd name="T52" fmla="*/ 541283 w 3535"/>
                <a:gd name="T53" fmla="*/ 12809 h 5800"/>
                <a:gd name="T54" fmla="*/ 502526 w 3535"/>
                <a:gd name="T55" fmla="*/ 38428 h 5800"/>
                <a:gd name="T56" fmla="*/ 459171 w 3535"/>
                <a:gd name="T57" fmla="*/ 77185 h 5800"/>
                <a:gd name="T58" fmla="*/ 413517 w 3535"/>
                <a:gd name="T59" fmla="*/ 127438 h 5800"/>
                <a:gd name="T60" fmla="*/ 368191 w 3535"/>
                <a:gd name="T61" fmla="*/ 189515 h 5800"/>
                <a:gd name="T62" fmla="*/ 332390 w 3535"/>
                <a:gd name="T63" fmla="*/ 248635 h 5800"/>
                <a:gd name="T64" fmla="*/ 312026 w 3535"/>
                <a:gd name="T65" fmla="*/ 287721 h 5800"/>
                <a:gd name="T66" fmla="*/ 293633 w 3535"/>
                <a:gd name="T67" fmla="*/ 328777 h 5800"/>
                <a:gd name="T68" fmla="*/ 277210 w 3535"/>
                <a:gd name="T69" fmla="*/ 371803 h 5800"/>
                <a:gd name="T70" fmla="*/ 263087 w 3535"/>
                <a:gd name="T71" fmla="*/ 417458 h 5800"/>
                <a:gd name="T72" fmla="*/ 250935 w 3535"/>
                <a:gd name="T73" fmla="*/ 465083 h 5800"/>
                <a:gd name="T74" fmla="*/ 242066 w 3535"/>
                <a:gd name="T75" fmla="*/ 514350 h 5800"/>
                <a:gd name="T76" fmla="*/ 236483 w 3535"/>
                <a:gd name="T77" fmla="*/ 565588 h 5800"/>
                <a:gd name="T78" fmla="*/ 233855 w 3535"/>
                <a:gd name="T79" fmla="*/ 618468 h 5800"/>
                <a:gd name="T80" fmla="*/ 235169 w 3535"/>
                <a:gd name="T81" fmla="*/ 672662 h 5800"/>
                <a:gd name="T82" fmla="*/ 241410 w 3535"/>
                <a:gd name="T83" fmla="*/ 734739 h 5800"/>
                <a:gd name="T84" fmla="*/ 256190 w 3535"/>
                <a:gd name="T85" fmla="*/ 834259 h 5800"/>
                <a:gd name="T86" fmla="*/ 277867 w 3535"/>
                <a:gd name="T87" fmla="*/ 938048 h 5800"/>
                <a:gd name="T88" fmla="*/ 304143 w 3535"/>
                <a:gd name="T89" fmla="*/ 1043152 h 5800"/>
                <a:gd name="T90" fmla="*/ 333047 w 3535"/>
                <a:gd name="T91" fmla="*/ 1146284 h 5800"/>
                <a:gd name="T92" fmla="*/ 132693 w 3535"/>
                <a:gd name="T93" fmla="*/ 1156466 h 5800"/>
                <a:gd name="T94" fmla="*/ 580697 w 3535"/>
                <a:gd name="T95" fmla="*/ 1905000 h 5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35" h="5800">
                  <a:moveTo>
                    <a:pt x="2174" y="4724"/>
                  </a:moveTo>
                  <a:lnTo>
                    <a:pt x="3535" y="5397"/>
                  </a:lnTo>
                  <a:lnTo>
                    <a:pt x="3133" y="3521"/>
                  </a:lnTo>
                  <a:lnTo>
                    <a:pt x="2462" y="3691"/>
                  </a:lnTo>
                  <a:lnTo>
                    <a:pt x="2492" y="3591"/>
                  </a:lnTo>
                  <a:lnTo>
                    <a:pt x="2523" y="3490"/>
                  </a:lnTo>
                  <a:lnTo>
                    <a:pt x="2552" y="3385"/>
                  </a:lnTo>
                  <a:lnTo>
                    <a:pt x="2582" y="3281"/>
                  </a:lnTo>
                  <a:lnTo>
                    <a:pt x="2611" y="3176"/>
                  </a:lnTo>
                  <a:lnTo>
                    <a:pt x="2638" y="3069"/>
                  </a:lnTo>
                  <a:lnTo>
                    <a:pt x="2665" y="2962"/>
                  </a:lnTo>
                  <a:lnTo>
                    <a:pt x="2691" y="2856"/>
                  </a:lnTo>
                  <a:lnTo>
                    <a:pt x="2714" y="2749"/>
                  </a:lnTo>
                  <a:lnTo>
                    <a:pt x="2736" y="2644"/>
                  </a:lnTo>
                  <a:lnTo>
                    <a:pt x="2757" y="2540"/>
                  </a:lnTo>
                  <a:lnTo>
                    <a:pt x="2774" y="2437"/>
                  </a:lnTo>
                  <a:lnTo>
                    <a:pt x="2790" y="2336"/>
                  </a:lnTo>
                  <a:lnTo>
                    <a:pt x="2802" y="2237"/>
                  </a:lnTo>
                  <a:lnTo>
                    <a:pt x="2813" y="2141"/>
                  </a:lnTo>
                  <a:lnTo>
                    <a:pt x="2821" y="2048"/>
                  </a:lnTo>
                  <a:lnTo>
                    <a:pt x="2823" y="1992"/>
                  </a:lnTo>
                  <a:lnTo>
                    <a:pt x="2824" y="1936"/>
                  </a:lnTo>
                  <a:lnTo>
                    <a:pt x="2824" y="1883"/>
                  </a:lnTo>
                  <a:lnTo>
                    <a:pt x="2823" y="1829"/>
                  </a:lnTo>
                  <a:lnTo>
                    <a:pt x="2821" y="1775"/>
                  </a:lnTo>
                  <a:lnTo>
                    <a:pt x="2817" y="1722"/>
                  </a:lnTo>
                  <a:lnTo>
                    <a:pt x="2813" y="1669"/>
                  </a:lnTo>
                  <a:lnTo>
                    <a:pt x="2807" y="1618"/>
                  </a:lnTo>
                  <a:lnTo>
                    <a:pt x="2800" y="1566"/>
                  </a:lnTo>
                  <a:lnTo>
                    <a:pt x="2791" y="1515"/>
                  </a:lnTo>
                  <a:lnTo>
                    <a:pt x="2783" y="1466"/>
                  </a:lnTo>
                  <a:lnTo>
                    <a:pt x="2773" y="1416"/>
                  </a:lnTo>
                  <a:lnTo>
                    <a:pt x="2762" y="1367"/>
                  </a:lnTo>
                  <a:lnTo>
                    <a:pt x="2750" y="1319"/>
                  </a:lnTo>
                  <a:lnTo>
                    <a:pt x="2736" y="1271"/>
                  </a:lnTo>
                  <a:lnTo>
                    <a:pt x="2723" y="1224"/>
                  </a:lnTo>
                  <a:lnTo>
                    <a:pt x="2708" y="1179"/>
                  </a:lnTo>
                  <a:lnTo>
                    <a:pt x="2693" y="1132"/>
                  </a:lnTo>
                  <a:lnTo>
                    <a:pt x="2677" y="1088"/>
                  </a:lnTo>
                  <a:lnTo>
                    <a:pt x="2660" y="1044"/>
                  </a:lnTo>
                  <a:lnTo>
                    <a:pt x="2643" y="1001"/>
                  </a:lnTo>
                  <a:lnTo>
                    <a:pt x="2625" y="958"/>
                  </a:lnTo>
                  <a:lnTo>
                    <a:pt x="2606" y="917"/>
                  </a:lnTo>
                  <a:lnTo>
                    <a:pt x="2587" y="876"/>
                  </a:lnTo>
                  <a:lnTo>
                    <a:pt x="2567" y="836"/>
                  </a:lnTo>
                  <a:lnTo>
                    <a:pt x="2546" y="797"/>
                  </a:lnTo>
                  <a:lnTo>
                    <a:pt x="2525" y="757"/>
                  </a:lnTo>
                  <a:lnTo>
                    <a:pt x="2505" y="719"/>
                  </a:lnTo>
                  <a:lnTo>
                    <a:pt x="2462" y="646"/>
                  </a:lnTo>
                  <a:lnTo>
                    <a:pt x="2416" y="577"/>
                  </a:lnTo>
                  <a:lnTo>
                    <a:pt x="2371" y="511"/>
                  </a:lnTo>
                  <a:lnTo>
                    <a:pt x="2324" y="447"/>
                  </a:lnTo>
                  <a:lnTo>
                    <a:pt x="2278" y="388"/>
                  </a:lnTo>
                  <a:lnTo>
                    <a:pt x="2231" y="333"/>
                  </a:lnTo>
                  <a:lnTo>
                    <a:pt x="2185" y="282"/>
                  </a:lnTo>
                  <a:lnTo>
                    <a:pt x="2139" y="235"/>
                  </a:lnTo>
                  <a:lnTo>
                    <a:pt x="2094" y="191"/>
                  </a:lnTo>
                  <a:lnTo>
                    <a:pt x="2050" y="153"/>
                  </a:lnTo>
                  <a:lnTo>
                    <a:pt x="2007" y="117"/>
                  </a:lnTo>
                  <a:lnTo>
                    <a:pt x="1965" y="87"/>
                  </a:lnTo>
                  <a:lnTo>
                    <a:pt x="1926" y="61"/>
                  </a:lnTo>
                  <a:lnTo>
                    <a:pt x="1889" y="39"/>
                  </a:lnTo>
                  <a:lnTo>
                    <a:pt x="1871" y="30"/>
                  </a:lnTo>
                  <a:lnTo>
                    <a:pt x="1854" y="22"/>
                  </a:lnTo>
                  <a:lnTo>
                    <a:pt x="1838" y="16"/>
                  </a:lnTo>
                  <a:lnTo>
                    <a:pt x="1823" y="10"/>
                  </a:lnTo>
                  <a:lnTo>
                    <a:pt x="1808" y="6"/>
                  </a:lnTo>
                  <a:lnTo>
                    <a:pt x="1794" y="2"/>
                  </a:lnTo>
                  <a:lnTo>
                    <a:pt x="1780" y="1"/>
                  </a:lnTo>
                  <a:lnTo>
                    <a:pt x="1768" y="0"/>
                  </a:lnTo>
                  <a:lnTo>
                    <a:pt x="1757" y="1"/>
                  </a:lnTo>
                  <a:lnTo>
                    <a:pt x="1743" y="2"/>
                  </a:lnTo>
                  <a:lnTo>
                    <a:pt x="1729" y="6"/>
                  </a:lnTo>
                  <a:lnTo>
                    <a:pt x="1714" y="10"/>
                  </a:lnTo>
                  <a:lnTo>
                    <a:pt x="1699" y="16"/>
                  </a:lnTo>
                  <a:lnTo>
                    <a:pt x="1682" y="22"/>
                  </a:lnTo>
                  <a:lnTo>
                    <a:pt x="1666" y="30"/>
                  </a:lnTo>
                  <a:lnTo>
                    <a:pt x="1648" y="39"/>
                  </a:lnTo>
                  <a:lnTo>
                    <a:pt x="1611" y="61"/>
                  </a:lnTo>
                  <a:lnTo>
                    <a:pt x="1572" y="87"/>
                  </a:lnTo>
                  <a:lnTo>
                    <a:pt x="1530" y="117"/>
                  </a:lnTo>
                  <a:lnTo>
                    <a:pt x="1487" y="153"/>
                  </a:lnTo>
                  <a:lnTo>
                    <a:pt x="1443" y="191"/>
                  </a:lnTo>
                  <a:lnTo>
                    <a:pt x="1398" y="235"/>
                  </a:lnTo>
                  <a:lnTo>
                    <a:pt x="1352" y="282"/>
                  </a:lnTo>
                  <a:lnTo>
                    <a:pt x="1306" y="333"/>
                  </a:lnTo>
                  <a:lnTo>
                    <a:pt x="1259" y="388"/>
                  </a:lnTo>
                  <a:lnTo>
                    <a:pt x="1213" y="447"/>
                  </a:lnTo>
                  <a:lnTo>
                    <a:pt x="1166" y="511"/>
                  </a:lnTo>
                  <a:lnTo>
                    <a:pt x="1121" y="577"/>
                  </a:lnTo>
                  <a:lnTo>
                    <a:pt x="1075" y="646"/>
                  </a:lnTo>
                  <a:lnTo>
                    <a:pt x="1032" y="719"/>
                  </a:lnTo>
                  <a:lnTo>
                    <a:pt x="1012" y="757"/>
                  </a:lnTo>
                  <a:lnTo>
                    <a:pt x="991" y="797"/>
                  </a:lnTo>
                  <a:lnTo>
                    <a:pt x="970" y="836"/>
                  </a:lnTo>
                  <a:lnTo>
                    <a:pt x="950" y="876"/>
                  </a:lnTo>
                  <a:lnTo>
                    <a:pt x="931" y="917"/>
                  </a:lnTo>
                  <a:lnTo>
                    <a:pt x="912" y="958"/>
                  </a:lnTo>
                  <a:lnTo>
                    <a:pt x="894" y="1001"/>
                  </a:lnTo>
                  <a:lnTo>
                    <a:pt x="877" y="1044"/>
                  </a:lnTo>
                  <a:lnTo>
                    <a:pt x="860" y="1088"/>
                  </a:lnTo>
                  <a:lnTo>
                    <a:pt x="844" y="1132"/>
                  </a:lnTo>
                  <a:lnTo>
                    <a:pt x="829" y="1179"/>
                  </a:lnTo>
                  <a:lnTo>
                    <a:pt x="814" y="1224"/>
                  </a:lnTo>
                  <a:lnTo>
                    <a:pt x="801" y="1271"/>
                  </a:lnTo>
                  <a:lnTo>
                    <a:pt x="787" y="1319"/>
                  </a:lnTo>
                  <a:lnTo>
                    <a:pt x="775" y="1367"/>
                  </a:lnTo>
                  <a:lnTo>
                    <a:pt x="764" y="1416"/>
                  </a:lnTo>
                  <a:lnTo>
                    <a:pt x="754" y="1466"/>
                  </a:lnTo>
                  <a:lnTo>
                    <a:pt x="746" y="1515"/>
                  </a:lnTo>
                  <a:lnTo>
                    <a:pt x="737" y="1566"/>
                  </a:lnTo>
                  <a:lnTo>
                    <a:pt x="730" y="1618"/>
                  </a:lnTo>
                  <a:lnTo>
                    <a:pt x="723" y="1669"/>
                  </a:lnTo>
                  <a:lnTo>
                    <a:pt x="720" y="1722"/>
                  </a:lnTo>
                  <a:lnTo>
                    <a:pt x="716" y="1775"/>
                  </a:lnTo>
                  <a:lnTo>
                    <a:pt x="714" y="1829"/>
                  </a:lnTo>
                  <a:lnTo>
                    <a:pt x="712" y="1883"/>
                  </a:lnTo>
                  <a:lnTo>
                    <a:pt x="712" y="1936"/>
                  </a:lnTo>
                  <a:lnTo>
                    <a:pt x="714" y="1992"/>
                  </a:lnTo>
                  <a:lnTo>
                    <a:pt x="716" y="2048"/>
                  </a:lnTo>
                  <a:lnTo>
                    <a:pt x="723" y="2141"/>
                  </a:lnTo>
                  <a:lnTo>
                    <a:pt x="735" y="2237"/>
                  </a:lnTo>
                  <a:lnTo>
                    <a:pt x="747" y="2336"/>
                  </a:lnTo>
                  <a:lnTo>
                    <a:pt x="763" y="2437"/>
                  </a:lnTo>
                  <a:lnTo>
                    <a:pt x="780" y="2540"/>
                  </a:lnTo>
                  <a:lnTo>
                    <a:pt x="801" y="2644"/>
                  </a:lnTo>
                  <a:lnTo>
                    <a:pt x="823" y="2749"/>
                  </a:lnTo>
                  <a:lnTo>
                    <a:pt x="846" y="2856"/>
                  </a:lnTo>
                  <a:lnTo>
                    <a:pt x="872" y="2962"/>
                  </a:lnTo>
                  <a:lnTo>
                    <a:pt x="899" y="3069"/>
                  </a:lnTo>
                  <a:lnTo>
                    <a:pt x="926" y="3176"/>
                  </a:lnTo>
                  <a:lnTo>
                    <a:pt x="955" y="3281"/>
                  </a:lnTo>
                  <a:lnTo>
                    <a:pt x="985" y="3385"/>
                  </a:lnTo>
                  <a:lnTo>
                    <a:pt x="1014" y="3490"/>
                  </a:lnTo>
                  <a:lnTo>
                    <a:pt x="1045" y="3591"/>
                  </a:lnTo>
                  <a:lnTo>
                    <a:pt x="1075" y="3691"/>
                  </a:lnTo>
                  <a:lnTo>
                    <a:pt x="404" y="3521"/>
                  </a:lnTo>
                  <a:lnTo>
                    <a:pt x="0" y="5397"/>
                  </a:lnTo>
                  <a:lnTo>
                    <a:pt x="1362" y="4724"/>
                  </a:lnTo>
                  <a:lnTo>
                    <a:pt x="1768" y="5800"/>
                  </a:lnTo>
                  <a:lnTo>
                    <a:pt x="2174" y="47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4" name="椭圆 13"/>
          <p:cNvSpPr/>
          <p:nvPr>
            <p:custDataLst>
              <p:tags r:id="rId13"/>
            </p:custDataLst>
          </p:nvPr>
        </p:nvSpPr>
        <p:spPr>
          <a:xfrm>
            <a:off x="6339137" y="2815942"/>
            <a:ext cx="1007937" cy="1007937"/>
          </a:xfrm>
          <a:prstGeom prst="ellipse">
            <a:avLst/>
          </a:prstGeom>
          <a:solidFill>
            <a:srgbClr val="F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6" name="KSO_Shape"/>
          <p:cNvSpPr/>
          <p:nvPr>
            <p:custDataLst>
              <p:tags r:id="rId14"/>
            </p:custDataLst>
          </p:nvPr>
        </p:nvSpPr>
        <p:spPr bwMode="auto">
          <a:xfrm>
            <a:off x="6566746" y="3025885"/>
            <a:ext cx="552717" cy="563040"/>
          </a:xfrm>
          <a:custGeom>
            <a:avLst/>
            <a:gdLst>
              <a:gd name="T0" fmla="*/ 2147483646 w 4946"/>
              <a:gd name="T1" fmla="*/ 0 h 5041"/>
              <a:gd name="T2" fmla="*/ 2147483646 w 4946"/>
              <a:gd name="T3" fmla="*/ 2147483646 h 5041"/>
              <a:gd name="T4" fmla="*/ 2147483646 w 4946"/>
              <a:gd name="T5" fmla="*/ 2147483646 h 5041"/>
              <a:gd name="T6" fmla="*/ 2147483646 w 4946"/>
              <a:gd name="T7" fmla="*/ 2147483646 h 5041"/>
              <a:gd name="T8" fmla="*/ 2147483646 w 4946"/>
              <a:gd name="T9" fmla="*/ 2147483646 h 5041"/>
              <a:gd name="T10" fmla="*/ 2147483646 w 4946"/>
              <a:gd name="T11" fmla="*/ 2147483646 h 5041"/>
              <a:gd name="T12" fmla="*/ 2147483646 w 4946"/>
              <a:gd name="T13" fmla="*/ 2147483646 h 5041"/>
              <a:gd name="T14" fmla="*/ 2147483646 w 4946"/>
              <a:gd name="T15" fmla="*/ 2147483646 h 5041"/>
              <a:gd name="T16" fmla="*/ 2147483646 w 4946"/>
              <a:gd name="T17" fmla="*/ 2147483646 h 5041"/>
              <a:gd name="T18" fmla="*/ 2147483646 w 4946"/>
              <a:gd name="T19" fmla="*/ 2147483646 h 5041"/>
              <a:gd name="T20" fmla="*/ 2147483646 w 4946"/>
              <a:gd name="T21" fmla="*/ 2147483646 h 5041"/>
              <a:gd name="T22" fmla="*/ 2147483646 w 4946"/>
              <a:gd name="T23" fmla="*/ 2147483646 h 5041"/>
              <a:gd name="T24" fmla="*/ 2147483646 w 4946"/>
              <a:gd name="T25" fmla="*/ 2147483646 h 5041"/>
              <a:gd name="T26" fmla="*/ 2147483646 w 4946"/>
              <a:gd name="T27" fmla="*/ 2147483646 h 5041"/>
              <a:gd name="T28" fmla="*/ 2147483646 w 4946"/>
              <a:gd name="T29" fmla="*/ 2147483646 h 5041"/>
              <a:gd name="T30" fmla="*/ 2147483646 w 4946"/>
              <a:gd name="T31" fmla="*/ 2147483646 h 5041"/>
              <a:gd name="T32" fmla="*/ 2147483646 w 4946"/>
              <a:gd name="T33" fmla="*/ 2147483646 h 5041"/>
              <a:gd name="T34" fmla="*/ 2147483646 w 4946"/>
              <a:gd name="T35" fmla="*/ 2147483646 h 5041"/>
              <a:gd name="T36" fmla="*/ 2147483646 w 4946"/>
              <a:gd name="T37" fmla="*/ 2147483646 h 5041"/>
              <a:gd name="T38" fmla="*/ 2147483646 w 4946"/>
              <a:gd name="T39" fmla="*/ 2147483646 h 5041"/>
              <a:gd name="T40" fmla="*/ 2147483646 w 4946"/>
              <a:gd name="T41" fmla="*/ 2147483646 h 5041"/>
              <a:gd name="T42" fmla="*/ 2147483646 w 4946"/>
              <a:gd name="T43" fmla="*/ 2147483646 h 5041"/>
              <a:gd name="T44" fmla="*/ 2147483646 w 4946"/>
              <a:gd name="T45" fmla="*/ 2147483646 h 5041"/>
              <a:gd name="T46" fmla="*/ 2147483646 w 4946"/>
              <a:gd name="T47" fmla="*/ 2147483646 h 5041"/>
              <a:gd name="T48" fmla="*/ 2147483646 w 4946"/>
              <a:gd name="T49" fmla="*/ 2147483646 h 5041"/>
              <a:gd name="T50" fmla="*/ 2147483646 w 4946"/>
              <a:gd name="T51" fmla="*/ 2147483646 h 5041"/>
              <a:gd name="T52" fmla="*/ 2147483646 w 4946"/>
              <a:gd name="T53" fmla="*/ 2147483646 h 5041"/>
              <a:gd name="T54" fmla="*/ 0 w 4946"/>
              <a:gd name="T55" fmla="*/ 2147483646 h 5041"/>
              <a:gd name="T56" fmla="*/ 2147483646 w 4946"/>
              <a:gd name="T57" fmla="*/ 2147483646 h 5041"/>
              <a:gd name="T58" fmla="*/ 2147483646 w 4946"/>
              <a:gd name="T59" fmla="*/ 2147483646 h 5041"/>
              <a:gd name="T60" fmla="*/ 2147483646 w 4946"/>
              <a:gd name="T61" fmla="*/ 2147483646 h 5041"/>
              <a:gd name="T62" fmla="*/ 2147483646 w 4946"/>
              <a:gd name="T63" fmla="*/ 2147483646 h 5041"/>
              <a:gd name="T64" fmla="*/ 2147483646 w 4946"/>
              <a:gd name="T65" fmla="*/ 2147483646 h 5041"/>
              <a:gd name="T66" fmla="*/ 2147483646 w 4946"/>
              <a:gd name="T67" fmla="*/ 2147483646 h 5041"/>
              <a:gd name="T68" fmla="*/ 2147483646 w 4946"/>
              <a:gd name="T69" fmla="*/ 2147483646 h 5041"/>
              <a:gd name="T70" fmla="*/ 2147483646 w 4946"/>
              <a:gd name="T71" fmla="*/ 2147483646 h 5041"/>
              <a:gd name="T72" fmla="*/ 2147483646 w 4946"/>
              <a:gd name="T73" fmla="*/ 2147483646 h 5041"/>
              <a:gd name="T74" fmla="*/ 2147483646 w 4946"/>
              <a:gd name="T75" fmla="*/ 2147483646 h 5041"/>
              <a:gd name="T76" fmla="*/ 2147483646 w 4946"/>
              <a:gd name="T77" fmla="*/ 2147483646 h 5041"/>
              <a:gd name="T78" fmla="*/ 2147483646 w 4946"/>
              <a:gd name="T79" fmla="*/ 2147483646 h 5041"/>
              <a:gd name="T80" fmla="*/ 2147483646 w 4946"/>
              <a:gd name="T81" fmla="*/ 2147483646 h 5041"/>
              <a:gd name="T82" fmla="*/ 2147483646 w 4946"/>
              <a:gd name="T83" fmla="*/ 2147483646 h 5041"/>
              <a:gd name="T84" fmla="*/ 2147483646 w 4946"/>
              <a:gd name="T85" fmla="*/ 2147483646 h 5041"/>
              <a:gd name="T86" fmla="*/ 2147483646 w 4946"/>
              <a:gd name="T87" fmla="*/ 2147483646 h 5041"/>
              <a:gd name="T88" fmla="*/ 2147483646 w 4946"/>
              <a:gd name="T89" fmla="*/ 2147483646 h 5041"/>
              <a:gd name="T90" fmla="*/ 2147483646 w 4946"/>
              <a:gd name="T91" fmla="*/ 2147483646 h 5041"/>
              <a:gd name="T92" fmla="*/ 2147483646 w 4946"/>
              <a:gd name="T93" fmla="*/ 2147483646 h 5041"/>
              <a:gd name="T94" fmla="*/ 2147483646 w 4946"/>
              <a:gd name="T95" fmla="*/ 2147483646 h 5041"/>
              <a:gd name="T96" fmla="*/ 2147483646 w 4946"/>
              <a:gd name="T97" fmla="*/ 2147483646 h 5041"/>
              <a:gd name="T98" fmla="*/ 2147483646 w 4946"/>
              <a:gd name="T99" fmla="*/ 2147483646 h 5041"/>
              <a:gd name="T100" fmla="*/ 2147483646 w 4946"/>
              <a:gd name="T101" fmla="*/ 2147483646 h 5041"/>
              <a:gd name="T102" fmla="*/ 2147483646 w 4946"/>
              <a:gd name="T103" fmla="*/ 2147483646 h 5041"/>
              <a:gd name="T104" fmla="*/ 2147483646 w 4946"/>
              <a:gd name="T105" fmla="*/ 2147483646 h 5041"/>
              <a:gd name="T106" fmla="*/ 2147483646 w 4946"/>
              <a:gd name="T107" fmla="*/ 2147483646 h 5041"/>
              <a:gd name="T108" fmla="*/ 2147483646 w 4946"/>
              <a:gd name="T109" fmla="*/ 2147483646 h 5041"/>
              <a:gd name="T110" fmla="*/ 2147483646 w 4946"/>
              <a:gd name="T111" fmla="*/ 2147483646 h 5041"/>
              <a:gd name="T112" fmla="*/ 2147483646 w 4946"/>
              <a:gd name="T113" fmla="*/ 2147483646 h 5041"/>
              <a:gd name="T114" fmla="*/ 2147483646 w 4946"/>
              <a:gd name="T115" fmla="*/ 2147483646 h 5041"/>
              <a:gd name="T116" fmla="*/ 2147483646 w 4946"/>
              <a:gd name="T117" fmla="*/ 2147483646 h 504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946" h="5041">
                <a:moveTo>
                  <a:pt x="4946" y="532"/>
                </a:moveTo>
                <a:lnTo>
                  <a:pt x="4534" y="270"/>
                </a:lnTo>
                <a:lnTo>
                  <a:pt x="4106" y="0"/>
                </a:lnTo>
                <a:lnTo>
                  <a:pt x="2142" y="3139"/>
                </a:lnTo>
                <a:lnTo>
                  <a:pt x="2117" y="3136"/>
                </a:lnTo>
                <a:lnTo>
                  <a:pt x="2091" y="3134"/>
                </a:lnTo>
                <a:lnTo>
                  <a:pt x="2066" y="3133"/>
                </a:lnTo>
                <a:lnTo>
                  <a:pt x="2039" y="3133"/>
                </a:lnTo>
                <a:lnTo>
                  <a:pt x="2014" y="3134"/>
                </a:lnTo>
                <a:lnTo>
                  <a:pt x="1989" y="3136"/>
                </a:lnTo>
                <a:lnTo>
                  <a:pt x="1963" y="3138"/>
                </a:lnTo>
                <a:lnTo>
                  <a:pt x="1938" y="3142"/>
                </a:lnTo>
                <a:lnTo>
                  <a:pt x="1912" y="3147"/>
                </a:lnTo>
                <a:lnTo>
                  <a:pt x="1888" y="3153"/>
                </a:lnTo>
                <a:lnTo>
                  <a:pt x="1862" y="3160"/>
                </a:lnTo>
                <a:lnTo>
                  <a:pt x="1838" y="3168"/>
                </a:lnTo>
                <a:lnTo>
                  <a:pt x="1813" y="3177"/>
                </a:lnTo>
                <a:lnTo>
                  <a:pt x="1789" y="3188"/>
                </a:lnTo>
                <a:lnTo>
                  <a:pt x="1765" y="3200"/>
                </a:lnTo>
                <a:lnTo>
                  <a:pt x="1742" y="3212"/>
                </a:lnTo>
                <a:lnTo>
                  <a:pt x="1719" y="3226"/>
                </a:lnTo>
                <a:lnTo>
                  <a:pt x="1695" y="3242"/>
                </a:lnTo>
                <a:lnTo>
                  <a:pt x="1673" y="3259"/>
                </a:lnTo>
                <a:lnTo>
                  <a:pt x="1651" y="3277"/>
                </a:lnTo>
                <a:lnTo>
                  <a:pt x="1629" y="3297"/>
                </a:lnTo>
                <a:lnTo>
                  <a:pt x="1609" y="3317"/>
                </a:lnTo>
                <a:lnTo>
                  <a:pt x="1587" y="3339"/>
                </a:lnTo>
                <a:lnTo>
                  <a:pt x="1568" y="3363"/>
                </a:lnTo>
                <a:lnTo>
                  <a:pt x="1547" y="3388"/>
                </a:lnTo>
                <a:lnTo>
                  <a:pt x="1529" y="3415"/>
                </a:lnTo>
                <a:lnTo>
                  <a:pt x="1510" y="3442"/>
                </a:lnTo>
                <a:lnTo>
                  <a:pt x="1492" y="3472"/>
                </a:lnTo>
                <a:lnTo>
                  <a:pt x="1475" y="3503"/>
                </a:lnTo>
                <a:lnTo>
                  <a:pt x="1459" y="3536"/>
                </a:lnTo>
                <a:lnTo>
                  <a:pt x="1442" y="3570"/>
                </a:lnTo>
                <a:lnTo>
                  <a:pt x="1427" y="3605"/>
                </a:lnTo>
                <a:lnTo>
                  <a:pt x="1411" y="3653"/>
                </a:lnTo>
                <a:lnTo>
                  <a:pt x="1393" y="3699"/>
                </a:lnTo>
                <a:lnTo>
                  <a:pt x="1373" y="3744"/>
                </a:lnTo>
                <a:lnTo>
                  <a:pt x="1354" y="3787"/>
                </a:lnTo>
                <a:lnTo>
                  <a:pt x="1332" y="3828"/>
                </a:lnTo>
                <a:lnTo>
                  <a:pt x="1311" y="3868"/>
                </a:lnTo>
                <a:lnTo>
                  <a:pt x="1289" y="3908"/>
                </a:lnTo>
                <a:lnTo>
                  <a:pt x="1265" y="3944"/>
                </a:lnTo>
                <a:lnTo>
                  <a:pt x="1241" y="3981"/>
                </a:lnTo>
                <a:lnTo>
                  <a:pt x="1216" y="4016"/>
                </a:lnTo>
                <a:lnTo>
                  <a:pt x="1191" y="4048"/>
                </a:lnTo>
                <a:lnTo>
                  <a:pt x="1165" y="4081"/>
                </a:lnTo>
                <a:lnTo>
                  <a:pt x="1139" y="4111"/>
                </a:lnTo>
                <a:lnTo>
                  <a:pt x="1111" y="4141"/>
                </a:lnTo>
                <a:lnTo>
                  <a:pt x="1084" y="4170"/>
                </a:lnTo>
                <a:lnTo>
                  <a:pt x="1056" y="4197"/>
                </a:lnTo>
                <a:lnTo>
                  <a:pt x="1028" y="4222"/>
                </a:lnTo>
                <a:lnTo>
                  <a:pt x="999" y="4248"/>
                </a:lnTo>
                <a:lnTo>
                  <a:pt x="970" y="4271"/>
                </a:lnTo>
                <a:lnTo>
                  <a:pt x="940" y="4295"/>
                </a:lnTo>
                <a:lnTo>
                  <a:pt x="911" y="4316"/>
                </a:lnTo>
                <a:lnTo>
                  <a:pt x="881" y="4337"/>
                </a:lnTo>
                <a:lnTo>
                  <a:pt x="852" y="4356"/>
                </a:lnTo>
                <a:lnTo>
                  <a:pt x="821" y="4375"/>
                </a:lnTo>
                <a:lnTo>
                  <a:pt x="792" y="4393"/>
                </a:lnTo>
                <a:lnTo>
                  <a:pt x="761" y="4410"/>
                </a:lnTo>
                <a:lnTo>
                  <a:pt x="731" y="4425"/>
                </a:lnTo>
                <a:lnTo>
                  <a:pt x="701" y="4440"/>
                </a:lnTo>
                <a:lnTo>
                  <a:pt x="671" y="4455"/>
                </a:lnTo>
                <a:lnTo>
                  <a:pt x="641" y="4468"/>
                </a:lnTo>
                <a:lnTo>
                  <a:pt x="611" y="4480"/>
                </a:lnTo>
                <a:lnTo>
                  <a:pt x="582" y="4492"/>
                </a:lnTo>
                <a:lnTo>
                  <a:pt x="524" y="4513"/>
                </a:lnTo>
                <a:lnTo>
                  <a:pt x="468" y="4531"/>
                </a:lnTo>
                <a:lnTo>
                  <a:pt x="413" y="4547"/>
                </a:lnTo>
                <a:lnTo>
                  <a:pt x="359" y="4561"/>
                </a:lnTo>
                <a:lnTo>
                  <a:pt x="309" y="4572"/>
                </a:lnTo>
                <a:lnTo>
                  <a:pt x="261" y="4581"/>
                </a:lnTo>
                <a:lnTo>
                  <a:pt x="215" y="4588"/>
                </a:lnTo>
                <a:lnTo>
                  <a:pt x="174" y="4594"/>
                </a:lnTo>
                <a:lnTo>
                  <a:pt x="135" y="4598"/>
                </a:lnTo>
                <a:lnTo>
                  <a:pt x="102" y="4601"/>
                </a:lnTo>
                <a:lnTo>
                  <a:pt x="72" y="4603"/>
                </a:lnTo>
                <a:lnTo>
                  <a:pt x="47" y="4604"/>
                </a:lnTo>
                <a:lnTo>
                  <a:pt x="12" y="4605"/>
                </a:lnTo>
                <a:lnTo>
                  <a:pt x="0" y="4605"/>
                </a:lnTo>
                <a:lnTo>
                  <a:pt x="17" y="4616"/>
                </a:lnTo>
                <a:lnTo>
                  <a:pt x="68" y="4645"/>
                </a:lnTo>
                <a:lnTo>
                  <a:pt x="105" y="4666"/>
                </a:lnTo>
                <a:lnTo>
                  <a:pt x="150" y="4689"/>
                </a:lnTo>
                <a:lnTo>
                  <a:pt x="201" y="4714"/>
                </a:lnTo>
                <a:lnTo>
                  <a:pt x="258" y="4743"/>
                </a:lnTo>
                <a:lnTo>
                  <a:pt x="321" y="4773"/>
                </a:lnTo>
                <a:lnTo>
                  <a:pt x="390" y="4802"/>
                </a:lnTo>
                <a:lnTo>
                  <a:pt x="466" y="4833"/>
                </a:lnTo>
                <a:lnTo>
                  <a:pt x="545" y="4863"/>
                </a:lnTo>
                <a:lnTo>
                  <a:pt x="587" y="4878"/>
                </a:lnTo>
                <a:lnTo>
                  <a:pt x="630" y="4893"/>
                </a:lnTo>
                <a:lnTo>
                  <a:pt x="673" y="4908"/>
                </a:lnTo>
                <a:lnTo>
                  <a:pt x="718" y="4921"/>
                </a:lnTo>
                <a:lnTo>
                  <a:pt x="764" y="4935"/>
                </a:lnTo>
                <a:lnTo>
                  <a:pt x="811" y="4949"/>
                </a:lnTo>
                <a:lnTo>
                  <a:pt x="858" y="4961"/>
                </a:lnTo>
                <a:lnTo>
                  <a:pt x="907" y="4973"/>
                </a:lnTo>
                <a:lnTo>
                  <a:pt x="956" y="4983"/>
                </a:lnTo>
                <a:lnTo>
                  <a:pt x="1006" y="4995"/>
                </a:lnTo>
                <a:lnTo>
                  <a:pt x="1057" y="5004"/>
                </a:lnTo>
                <a:lnTo>
                  <a:pt x="1108" y="5012"/>
                </a:lnTo>
                <a:lnTo>
                  <a:pt x="1160" y="5020"/>
                </a:lnTo>
                <a:lnTo>
                  <a:pt x="1213" y="5026"/>
                </a:lnTo>
                <a:lnTo>
                  <a:pt x="1266" y="5032"/>
                </a:lnTo>
                <a:lnTo>
                  <a:pt x="1320" y="5036"/>
                </a:lnTo>
                <a:lnTo>
                  <a:pt x="1374" y="5039"/>
                </a:lnTo>
                <a:lnTo>
                  <a:pt x="1429" y="5040"/>
                </a:lnTo>
                <a:lnTo>
                  <a:pt x="1484" y="5041"/>
                </a:lnTo>
                <a:lnTo>
                  <a:pt x="1539" y="5040"/>
                </a:lnTo>
                <a:lnTo>
                  <a:pt x="1594" y="5037"/>
                </a:lnTo>
                <a:lnTo>
                  <a:pt x="1650" y="5033"/>
                </a:lnTo>
                <a:lnTo>
                  <a:pt x="1706" y="5027"/>
                </a:lnTo>
                <a:lnTo>
                  <a:pt x="1762" y="5019"/>
                </a:lnTo>
                <a:lnTo>
                  <a:pt x="1818" y="5010"/>
                </a:lnTo>
                <a:lnTo>
                  <a:pt x="1874" y="4999"/>
                </a:lnTo>
                <a:lnTo>
                  <a:pt x="1930" y="4985"/>
                </a:lnTo>
                <a:lnTo>
                  <a:pt x="1986" y="4970"/>
                </a:lnTo>
                <a:lnTo>
                  <a:pt x="2043" y="4953"/>
                </a:lnTo>
                <a:lnTo>
                  <a:pt x="2099" y="4933"/>
                </a:lnTo>
                <a:lnTo>
                  <a:pt x="2155" y="4912"/>
                </a:lnTo>
                <a:lnTo>
                  <a:pt x="2210" y="4888"/>
                </a:lnTo>
                <a:lnTo>
                  <a:pt x="2265" y="4862"/>
                </a:lnTo>
                <a:lnTo>
                  <a:pt x="2320" y="4834"/>
                </a:lnTo>
                <a:lnTo>
                  <a:pt x="2375" y="4802"/>
                </a:lnTo>
                <a:lnTo>
                  <a:pt x="2429" y="4768"/>
                </a:lnTo>
                <a:lnTo>
                  <a:pt x="2455" y="4751"/>
                </a:lnTo>
                <a:lnTo>
                  <a:pt x="2482" y="4733"/>
                </a:lnTo>
                <a:lnTo>
                  <a:pt x="2508" y="4713"/>
                </a:lnTo>
                <a:lnTo>
                  <a:pt x="2535" y="4694"/>
                </a:lnTo>
                <a:lnTo>
                  <a:pt x="2561" y="4673"/>
                </a:lnTo>
                <a:lnTo>
                  <a:pt x="2588" y="4652"/>
                </a:lnTo>
                <a:lnTo>
                  <a:pt x="2614" y="4630"/>
                </a:lnTo>
                <a:lnTo>
                  <a:pt x="2639" y="4608"/>
                </a:lnTo>
                <a:lnTo>
                  <a:pt x="2661" y="4588"/>
                </a:lnTo>
                <a:lnTo>
                  <a:pt x="2681" y="4569"/>
                </a:lnTo>
                <a:lnTo>
                  <a:pt x="2701" y="4547"/>
                </a:lnTo>
                <a:lnTo>
                  <a:pt x="2719" y="4527"/>
                </a:lnTo>
                <a:lnTo>
                  <a:pt x="2737" y="4506"/>
                </a:lnTo>
                <a:lnTo>
                  <a:pt x="2755" y="4483"/>
                </a:lnTo>
                <a:lnTo>
                  <a:pt x="2771" y="4461"/>
                </a:lnTo>
                <a:lnTo>
                  <a:pt x="2786" y="4438"/>
                </a:lnTo>
                <a:lnTo>
                  <a:pt x="2800" y="4415"/>
                </a:lnTo>
                <a:lnTo>
                  <a:pt x="2815" y="4392"/>
                </a:lnTo>
                <a:lnTo>
                  <a:pt x="2827" y="4367"/>
                </a:lnTo>
                <a:lnTo>
                  <a:pt x="2839" y="4344"/>
                </a:lnTo>
                <a:lnTo>
                  <a:pt x="2850" y="4319"/>
                </a:lnTo>
                <a:lnTo>
                  <a:pt x="2861" y="4294"/>
                </a:lnTo>
                <a:lnTo>
                  <a:pt x="2871" y="4268"/>
                </a:lnTo>
                <a:lnTo>
                  <a:pt x="2880" y="4243"/>
                </a:lnTo>
                <a:lnTo>
                  <a:pt x="2887" y="4217"/>
                </a:lnTo>
                <a:lnTo>
                  <a:pt x="2894" y="4192"/>
                </a:lnTo>
                <a:lnTo>
                  <a:pt x="2900" y="4166"/>
                </a:lnTo>
                <a:lnTo>
                  <a:pt x="2906" y="4140"/>
                </a:lnTo>
                <a:lnTo>
                  <a:pt x="2910" y="4113"/>
                </a:lnTo>
                <a:lnTo>
                  <a:pt x="2915" y="4087"/>
                </a:lnTo>
                <a:lnTo>
                  <a:pt x="2918" y="4061"/>
                </a:lnTo>
                <a:lnTo>
                  <a:pt x="2919" y="4034"/>
                </a:lnTo>
                <a:lnTo>
                  <a:pt x="2921" y="4008"/>
                </a:lnTo>
                <a:lnTo>
                  <a:pt x="2921" y="3981"/>
                </a:lnTo>
                <a:lnTo>
                  <a:pt x="2920" y="3955"/>
                </a:lnTo>
                <a:lnTo>
                  <a:pt x="2919" y="3928"/>
                </a:lnTo>
                <a:lnTo>
                  <a:pt x="2917" y="3901"/>
                </a:lnTo>
                <a:lnTo>
                  <a:pt x="2912" y="3874"/>
                </a:lnTo>
                <a:lnTo>
                  <a:pt x="2909" y="3849"/>
                </a:lnTo>
                <a:lnTo>
                  <a:pt x="2904" y="3822"/>
                </a:lnTo>
                <a:lnTo>
                  <a:pt x="4946" y="532"/>
                </a:lnTo>
                <a:close/>
                <a:moveTo>
                  <a:pt x="2479" y="3126"/>
                </a:moveTo>
                <a:lnTo>
                  <a:pt x="2732" y="2726"/>
                </a:lnTo>
                <a:lnTo>
                  <a:pt x="3096" y="2957"/>
                </a:lnTo>
                <a:lnTo>
                  <a:pt x="2842" y="3358"/>
                </a:lnTo>
                <a:lnTo>
                  <a:pt x="2479" y="3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7" name="上箭头 16"/>
          <p:cNvSpPr/>
          <p:nvPr>
            <p:custDataLst>
              <p:tags r:id="rId15"/>
            </p:custDataLst>
          </p:nvPr>
        </p:nvSpPr>
        <p:spPr>
          <a:xfrm rot="16200000">
            <a:off x="6637178" y="4544535"/>
            <a:ext cx="346724" cy="297407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0C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>
            <p:custDataLst>
              <p:tags r:id="rId16"/>
            </p:custDataLst>
          </p:nvPr>
        </p:nvGrpSpPr>
        <p:grpSpPr>
          <a:xfrm>
            <a:off x="7133188" y="4164895"/>
            <a:ext cx="1007937" cy="1007937"/>
            <a:chOff x="5638800" y="2971800"/>
            <a:chExt cx="914400" cy="914400"/>
          </a:xfrm>
        </p:grpSpPr>
        <p:sp>
          <p:nvSpPr>
            <p:cNvPr id="22" name="椭圆 21"/>
            <p:cNvSpPr/>
            <p:nvPr>
              <p:custDataLst>
                <p:tags r:id="rId17"/>
              </p:custDataLst>
            </p:nvPr>
          </p:nvSpPr>
          <p:spPr>
            <a:xfrm>
              <a:off x="5638800" y="2971800"/>
              <a:ext cx="914400" cy="914400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3" name="KSO_Shape"/>
            <p:cNvSpPr/>
            <p:nvPr>
              <p:custDataLst>
                <p:tags r:id="rId18"/>
              </p:custDataLst>
            </p:nvPr>
          </p:nvSpPr>
          <p:spPr bwMode="auto">
            <a:xfrm flipH="1">
              <a:off x="5934850" y="3249613"/>
              <a:ext cx="322300" cy="358774"/>
            </a:xfrm>
            <a:custGeom>
              <a:avLst/>
              <a:gdLst>
                <a:gd name="T0" fmla="*/ 324081616 w 7313"/>
                <a:gd name="T1" fmla="*/ 0 h 8141"/>
                <a:gd name="T2" fmla="*/ 339365365 w 7313"/>
                <a:gd name="T3" fmla="*/ 6789765 h 8141"/>
                <a:gd name="T4" fmla="*/ 339639393 w 7313"/>
                <a:gd name="T5" fmla="*/ 26009182 h 8141"/>
                <a:gd name="T6" fmla="*/ 326382416 w 7313"/>
                <a:gd name="T7" fmla="*/ 33127484 h 8141"/>
                <a:gd name="T8" fmla="*/ 340954068 w 7313"/>
                <a:gd name="T9" fmla="*/ 36139074 h 8141"/>
                <a:gd name="T10" fmla="*/ 364619402 w 7313"/>
                <a:gd name="T11" fmla="*/ 25187839 h 8141"/>
                <a:gd name="T12" fmla="*/ 386367247 w 7313"/>
                <a:gd name="T13" fmla="*/ 35591512 h 8141"/>
                <a:gd name="T14" fmla="*/ 395296418 w 7313"/>
                <a:gd name="T15" fmla="*/ 52018598 h 8141"/>
                <a:gd name="T16" fmla="*/ 400445838 w 7313"/>
                <a:gd name="T17" fmla="*/ 76604119 h 8141"/>
                <a:gd name="T18" fmla="*/ 386257496 w 7313"/>
                <a:gd name="T19" fmla="*/ 111593547 h 8141"/>
                <a:gd name="T20" fmla="*/ 345555668 w 7313"/>
                <a:gd name="T21" fmla="*/ 148663476 h 8141"/>
                <a:gd name="T22" fmla="*/ 311043908 w 7313"/>
                <a:gd name="T23" fmla="*/ 169525578 h 8141"/>
                <a:gd name="T24" fmla="*/ 317288969 w 7313"/>
                <a:gd name="T25" fmla="*/ 180531569 h 8141"/>
                <a:gd name="T26" fmla="*/ 326053864 w 7313"/>
                <a:gd name="T27" fmla="*/ 197177679 h 8141"/>
                <a:gd name="T28" fmla="*/ 312523094 w 7313"/>
                <a:gd name="T29" fmla="*/ 210154892 h 8141"/>
                <a:gd name="T30" fmla="*/ 284584946 w 7313"/>
                <a:gd name="T31" fmla="*/ 217985025 h 8141"/>
                <a:gd name="T32" fmla="*/ 253798179 w 7313"/>
                <a:gd name="T33" fmla="*/ 242515790 h 8141"/>
                <a:gd name="T34" fmla="*/ 237473548 w 7313"/>
                <a:gd name="T35" fmla="*/ 260530805 h 8141"/>
                <a:gd name="T36" fmla="*/ 245855132 w 7313"/>
                <a:gd name="T37" fmla="*/ 279093147 h 8141"/>
                <a:gd name="T38" fmla="*/ 233091217 w 7313"/>
                <a:gd name="T39" fmla="*/ 290975236 h 8141"/>
                <a:gd name="T40" fmla="*/ 229914045 w 7313"/>
                <a:gd name="T41" fmla="*/ 321529181 h 8141"/>
                <a:gd name="T42" fmla="*/ 254620027 w 7313"/>
                <a:gd name="T43" fmla="*/ 354656899 h 8141"/>
                <a:gd name="T44" fmla="*/ 266069032 w 7313"/>
                <a:gd name="T45" fmla="*/ 365827158 h 8141"/>
                <a:gd name="T46" fmla="*/ 282284147 w 7313"/>
                <a:gd name="T47" fmla="*/ 389974630 h 8141"/>
                <a:gd name="T48" fmla="*/ 284913498 w 7313"/>
                <a:gd name="T49" fmla="*/ 407441849 h 8141"/>
                <a:gd name="T50" fmla="*/ 290720256 w 7313"/>
                <a:gd name="T51" fmla="*/ 422061981 h 8141"/>
                <a:gd name="T52" fmla="*/ 274340866 w 7313"/>
                <a:gd name="T53" fmla="*/ 434984438 h 8141"/>
                <a:gd name="T54" fmla="*/ 211014586 w 7313"/>
                <a:gd name="T55" fmla="*/ 445552379 h 8141"/>
                <a:gd name="T56" fmla="*/ 137499219 w 7313"/>
                <a:gd name="T57" fmla="*/ 438324565 h 8141"/>
                <a:gd name="T58" fmla="*/ 111423568 w 7313"/>
                <a:gd name="T59" fmla="*/ 425894913 h 8141"/>
                <a:gd name="T60" fmla="*/ 115751374 w 7313"/>
                <a:gd name="T61" fmla="*/ 407551362 h 8141"/>
                <a:gd name="T62" fmla="*/ 118654753 w 7313"/>
                <a:gd name="T63" fmla="*/ 389810362 h 8141"/>
                <a:gd name="T64" fmla="*/ 134650599 w 7313"/>
                <a:gd name="T65" fmla="*/ 365443865 h 8141"/>
                <a:gd name="T66" fmla="*/ 146318873 w 7313"/>
                <a:gd name="T67" fmla="*/ 354383118 h 8141"/>
                <a:gd name="T68" fmla="*/ 170860579 w 7313"/>
                <a:gd name="T69" fmla="*/ 321310156 h 8141"/>
                <a:gd name="T70" fmla="*/ 165984952 w 7313"/>
                <a:gd name="T71" fmla="*/ 290372919 h 8141"/>
                <a:gd name="T72" fmla="*/ 154700223 w 7313"/>
                <a:gd name="T73" fmla="*/ 275479240 h 8141"/>
                <a:gd name="T74" fmla="*/ 165218097 w 7313"/>
                <a:gd name="T75" fmla="*/ 257354713 h 8141"/>
                <a:gd name="T76" fmla="*/ 145004197 w 7313"/>
                <a:gd name="T77" fmla="*/ 241475423 h 8141"/>
                <a:gd name="T78" fmla="*/ 114710492 w 7313"/>
                <a:gd name="T79" fmla="*/ 216287583 h 8141"/>
                <a:gd name="T80" fmla="*/ 88689599 w 7313"/>
                <a:gd name="T81" fmla="*/ 210319160 h 8141"/>
                <a:gd name="T82" fmla="*/ 75158829 w 7313"/>
                <a:gd name="T83" fmla="*/ 199203657 h 8141"/>
                <a:gd name="T84" fmla="*/ 81403890 w 7313"/>
                <a:gd name="T85" fmla="*/ 181900473 h 8141"/>
                <a:gd name="T86" fmla="*/ 92469585 w 7313"/>
                <a:gd name="T87" fmla="*/ 173796559 h 8141"/>
                <a:gd name="T88" fmla="*/ 63545314 w 7313"/>
                <a:gd name="T89" fmla="*/ 152934458 h 8141"/>
                <a:gd name="T90" fmla="*/ 18351404 w 7313"/>
                <a:gd name="T91" fmla="*/ 116904896 h 8141"/>
                <a:gd name="T92" fmla="*/ 602579 w 7313"/>
                <a:gd name="T93" fmla="*/ 79889490 h 8141"/>
                <a:gd name="T94" fmla="*/ 5039902 w 7313"/>
                <a:gd name="T95" fmla="*/ 52675672 h 8141"/>
                <a:gd name="T96" fmla="*/ 12654398 w 7313"/>
                <a:gd name="T97" fmla="*/ 39205653 h 8141"/>
                <a:gd name="T98" fmla="*/ 30896284 w 7313"/>
                <a:gd name="T99" fmla="*/ 25625889 h 8141"/>
                <a:gd name="T100" fmla="*/ 57026460 w 7313"/>
                <a:gd name="T101" fmla="*/ 32744191 h 8141"/>
                <a:gd name="T102" fmla="*/ 78171725 w 7313"/>
                <a:gd name="T103" fmla="*/ 41067363 h 8141"/>
                <a:gd name="T104" fmla="*/ 60751686 w 7313"/>
                <a:gd name="T105" fmla="*/ 25461620 h 8141"/>
                <a:gd name="T106" fmla="*/ 62559424 w 7313"/>
                <a:gd name="T107" fmla="*/ 5366105 h 8141"/>
                <a:gd name="T108" fmla="*/ 53246708 w 7313"/>
                <a:gd name="T109" fmla="*/ 102722814 h 8141"/>
                <a:gd name="T110" fmla="*/ 87046372 w 7313"/>
                <a:gd name="T111" fmla="*/ 132455649 h 8141"/>
                <a:gd name="T112" fmla="*/ 65079258 w 7313"/>
                <a:gd name="T113" fmla="*/ 79287172 h 8141"/>
                <a:gd name="T114" fmla="*/ 51164944 w 7313"/>
                <a:gd name="T115" fmla="*/ 85803156 h 8141"/>
                <a:gd name="T116" fmla="*/ 315042928 w 7313"/>
                <a:gd name="T117" fmla="*/ 102558545 h 8141"/>
                <a:gd name="T118" fmla="*/ 341228096 w 7313"/>
                <a:gd name="T119" fmla="*/ 111319533 h 8141"/>
                <a:gd name="T120" fmla="*/ 350759846 w 7313"/>
                <a:gd name="T121" fmla="*/ 89252795 h 8141"/>
                <a:gd name="T122" fmla="*/ 341611406 w 7313"/>
                <a:gd name="T123" fmla="*/ 79068147 h 8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313" h="8141">
                  <a:moveTo>
                    <a:pt x="1162" y="79"/>
                  </a:moveTo>
                  <a:lnTo>
                    <a:pt x="1162" y="79"/>
                  </a:lnTo>
                  <a:lnTo>
                    <a:pt x="1173" y="69"/>
                  </a:lnTo>
                  <a:lnTo>
                    <a:pt x="1185" y="60"/>
                  </a:lnTo>
                  <a:lnTo>
                    <a:pt x="1198" y="51"/>
                  </a:lnTo>
                  <a:lnTo>
                    <a:pt x="1211" y="42"/>
                  </a:lnTo>
                  <a:lnTo>
                    <a:pt x="1224" y="35"/>
                  </a:lnTo>
                  <a:lnTo>
                    <a:pt x="1238" y="28"/>
                  </a:lnTo>
                  <a:lnTo>
                    <a:pt x="1252" y="23"/>
                  </a:lnTo>
                  <a:lnTo>
                    <a:pt x="1266" y="17"/>
                  </a:lnTo>
                  <a:lnTo>
                    <a:pt x="1282" y="13"/>
                  </a:lnTo>
                  <a:lnTo>
                    <a:pt x="1296" y="10"/>
                  </a:lnTo>
                  <a:lnTo>
                    <a:pt x="1326" y="4"/>
                  </a:lnTo>
                  <a:lnTo>
                    <a:pt x="1357" y="1"/>
                  </a:lnTo>
                  <a:lnTo>
                    <a:pt x="1388" y="0"/>
                  </a:lnTo>
                  <a:lnTo>
                    <a:pt x="5916" y="0"/>
                  </a:lnTo>
                  <a:lnTo>
                    <a:pt x="5936" y="0"/>
                  </a:lnTo>
                  <a:lnTo>
                    <a:pt x="5954" y="0"/>
                  </a:lnTo>
                  <a:lnTo>
                    <a:pt x="5973" y="2"/>
                  </a:lnTo>
                  <a:lnTo>
                    <a:pt x="5992" y="4"/>
                  </a:lnTo>
                  <a:lnTo>
                    <a:pt x="6011" y="8"/>
                  </a:lnTo>
                  <a:lnTo>
                    <a:pt x="6029" y="13"/>
                  </a:lnTo>
                  <a:lnTo>
                    <a:pt x="6048" y="18"/>
                  </a:lnTo>
                  <a:lnTo>
                    <a:pt x="6065" y="25"/>
                  </a:lnTo>
                  <a:lnTo>
                    <a:pt x="6083" y="31"/>
                  </a:lnTo>
                  <a:lnTo>
                    <a:pt x="6099" y="40"/>
                  </a:lnTo>
                  <a:lnTo>
                    <a:pt x="6115" y="50"/>
                  </a:lnTo>
                  <a:lnTo>
                    <a:pt x="6132" y="61"/>
                  </a:lnTo>
                  <a:lnTo>
                    <a:pt x="6146" y="72"/>
                  </a:lnTo>
                  <a:lnTo>
                    <a:pt x="6160" y="85"/>
                  </a:lnTo>
                  <a:lnTo>
                    <a:pt x="6173" y="99"/>
                  </a:lnTo>
                  <a:lnTo>
                    <a:pt x="6186" y="113"/>
                  </a:lnTo>
                  <a:lnTo>
                    <a:pt x="6195" y="124"/>
                  </a:lnTo>
                  <a:lnTo>
                    <a:pt x="6202" y="136"/>
                  </a:lnTo>
                  <a:lnTo>
                    <a:pt x="6210" y="148"/>
                  </a:lnTo>
                  <a:lnTo>
                    <a:pt x="6216" y="160"/>
                  </a:lnTo>
                  <a:lnTo>
                    <a:pt x="6223" y="172"/>
                  </a:lnTo>
                  <a:lnTo>
                    <a:pt x="6228" y="185"/>
                  </a:lnTo>
                  <a:lnTo>
                    <a:pt x="6238" y="211"/>
                  </a:lnTo>
                  <a:lnTo>
                    <a:pt x="6245" y="237"/>
                  </a:lnTo>
                  <a:lnTo>
                    <a:pt x="6249" y="264"/>
                  </a:lnTo>
                  <a:lnTo>
                    <a:pt x="6251" y="292"/>
                  </a:lnTo>
                  <a:lnTo>
                    <a:pt x="6251" y="319"/>
                  </a:lnTo>
                  <a:lnTo>
                    <a:pt x="6249" y="348"/>
                  </a:lnTo>
                  <a:lnTo>
                    <a:pt x="6243" y="375"/>
                  </a:lnTo>
                  <a:lnTo>
                    <a:pt x="6236" y="401"/>
                  </a:lnTo>
                  <a:lnTo>
                    <a:pt x="6226" y="427"/>
                  </a:lnTo>
                  <a:lnTo>
                    <a:pt x="6221" y="439"/>
                  </a:lnTo>
                  <a:lnTo>
                    <a:pt x="6214" y="452"/>
                  </a:lnTo>
                  <a:lnTo>
                    <a:pt x="6208" y="464"/>
                  </a:lnTo>
                  <a:lnTo>
                    <a:pt x="6200" y="475"/>
                  </a:lnTo>
                  <a:lnTo>
                    <a:pt x="6191" y="487"/>
                  </a:lnTo>
                  <a:lnTo>
                    <a:pt x="6183" y="498"/>
                  </a:lnTo>
                  <a:lnTo>
                    <a:pt x="6173" y="508"/>
                  </a:lnTo>
                  <a:lnTo>
                    <a:pt x="6163" y="517"/>
                  </a:lnTo>
                  <a:lnTo>
                    <a:pt x="6151" y="530"/>
                  </a:lnTo>
                  <a:lnTo>
                    <a:pt x="6137" y="542"/>
                  </a:lnTo>
                  <a:lnTo>
                    <a:pt x="6123" y="552"/>
                  </a:lnTo>
                  <a:lnTo>
                    <a:pt x="6109" y="562"/>
                  </a:lnTo>
                  <a:lnTo>
                    <a:pt x="6093" y="571"/>
                  </a:lnTo>
                  <a:lnTo>
                    <a:pt x="6077" y="578"/>
                  </a:lnTo>
                  <a:lnTo>
                    <a:pt x="6061" y="585"/>
                  </a:lnTo>
                  <a:lnTo>
                    <a:pt x="6045" y="590"/>
                  </a:lnTo>
                  <a:lnTo>
                    <a:pt x="6027" y="594"/>
                  </a:lnTo>
                  <a:lnTo>
                    <a:pt x="6010" y="599"/>
                  </a:lnTo>
                  <a:lnTo>
                    <a:pt x="5992" y="602"/>
                  </a:lnTo>
                  <a:lnTo>
                    <a:pt x="5975" y="604"/>
                  </a:lnTo>
                  <a:lnTo>
                    <a:pt x="5958" y="605"/>
                  </a:lnTo>
                  <a:lnTo>
                    <a:pt x="5939" y="606"/>
                  </a:lnTo>
                  <a:lnTo>
                    <a:pt x="5922" y="606"/>
                  </a:lnTo>
                  <a:lnTo>
                    <a:pt x="5904" y="606"/>
                  </a:lnTo>
                  <a:lnTo>
                    <a:pt x="5870" y="894"/>
                  </a:lnTo>
                  <a:lnTo>
                    <a:pt x="5908" y="876"/>
                  </a:lnTo>
                  <a:lnTo>
                    <a:pt x="5947" y="858"/>
                  </a:lnTo>
                  <a:lnTo>
                    <a:pt x="5985" y="840"/>
                  </a:lnTo>
                  <a:lnTo>
                    <a:pt x="6024" y="824"/>
                  </a:lnTo>
                  <a:lnTo>
                    <a:pt x="6103" y="793"/>
                  </a:lnTo>
                  <a:lnTo>
                    <a:pt x="6183" y="764"/>
                  </a:lnTo>
                  <a:lnTo>
                    <a:pt x="6186" y="750"/>
                  </a:lnTo>
                  <a:lnTo>
                    <a:pt x="6189" y="737"/>
                  </a:lnTo>
                  <a:lnTo>
                    <a:pt x="6199" y="710"/>
                  </a:lnTo>
                  <a:lnTo>
                    <a:pt x="6210" y="685"/>
                  </a:lnTo>
                  <a:lnTo>
                    <a:pt x="6224" y="660"/>
                  </a:lnTo>
                  <a:lnTo>
                    <a:pt x="6239" y="637"/>
                  </a:lnTo>
                  <a:lnTo>
                    <a:pt x="6255" y="615"/>
                  </a:lnTo>
                  <a:lnTo>
                    <a:pt x="6274" y="594"/>
                  </a:lnTo>
                  <a:lnTo>
                    <a:pt x="6295" y="576"/>
                  </a:lnTo>
                  <a:lnTo>
                    <a:pt x="6316" y="558"/>
                  </a:lnTo>
                  <a:lnTo>
                    <a:pt x="6339" y="541"/>
                  </a:lnTo>
                  <a:lnTo>
                    <a:pt x="6363" y="527"/>
                  </a:lnTo>
                  <a:lnTo>
                    <a:pt x="6387" y="514"/>
                  </a:lnTo>
                  <a:lnTo>
                    <a:pt x="6413" y="502"/>
                  </a:lnTo>
                  <a:lnTo>
                    <a:pt x="6439" y="491"/>
                  </a:lnTo>
                  <a:lnTo>
                    <a:pt x="6465" y="483"/>
                  </a:lnTo>
                  <a:lnTo>
                    <a:pt x="6492" y="476"/>
                  </a:lnTo>
                  <a:lnTo>
                    <a:pt x="6524" y="469"/>
                  </a:lnTo>
                  <a:lnTo>
                    <a:pt x="6556" y="465"/>
                  </a:lnTo>
                  <a:lnTo>
                    <a:pt x="6590" y="462"/>
                  </a:lnTo>
                  <a:lnTo>
                    <a:pt x="6623" y="460"/>
                  </a:lnTo>
                  <a:lnTo>
                    <a:pt x="6656" y="460"/>
                  </a:lnTo>
                  <a:lnTo>
                    <a:pt x="6690" y="461"/>
                  </a:lnTo>
                  <a:lnTo>
                    <a:pt x="6723" y="464"/>
                  </a:lnTo>
                  <a:lnTo>
                    <a:pt x="6755" y="469"/>
                  </a:lnTo>
                  <a:lnTo>
                    <a:pt x="6788" y="476"/>
                  </a:lnTo>
                  <a:lnTo>
                    <a:pt x="6820" y="485"/>
                  </a:lnTo>
                  <a:lnTo>
                    <a:pt x="6851" y="496"/>
                  </a:lnTo>
                  <a:lnTo>
                    <a:pt x="6881" y="508"/>
                  </a:lnTo>
                  <a:lnTo>
                    <a:pt x="6911" y="523"/>
                  </a:lnTo>
                  <a:lnTo>
                    <a:pt x="6939" y="539"/>
                  </a:lnTo>
                  <a:lnTo>
                    <a:pt x="6966" y="559"/>
                  </a:lnTo>
                  <a:lnTo>
                    <a:pt x="6979" y="568"/>
                  </a:lnTo>
                  <a:lnTo>
                    <a:pt x="6992" y="579"/>
                  </a:lnTo>
                  <a:lnTo>
                    <a:pt x="7006" y="592"/>
                  </a:lnTo>
                  <a:lnTo>
                    <a:pt x="7020" y="605"/>
                  </a:lnTo>
                  <a:lnTo>
                    <a:pt x="7031" y="619"/>
                  </a:lnTo>
                  <a:lnTo>
                    <a:pt x="7043" y="635"/>
                  </a:lnTo>
                  <a:lnTo>
                    <a:pt x="7053" y="650"/>
                  </a:lnTo>
                  <a:lnTo>
                    <a:pt x="7063" y="666"/>
                  </a:lnTo>
                  <a:lnTo>
                    <a:pt x="7072" y="683"/>
                  </a:lnTo>
                  <a:lnTo>
                    <a:pt x="7079" y="700"/>
                  </a:lnTo>
                  <a:lnTo>
                    <a:pt x="7086" y="717"/>
                  </a:lnTo>
                  <a:lnTo>
                    <a:pt x="7091" y="736"/>
                  </a:lnTo>
                  <a:lnTo>
                    <a:pt x="7095" y="753"/>
                  </a:lnTo>
                  <a:lnTo>
                    <a:pt x="7098" y="772"/>
                  </a:lnTo>
                  <a:lnTo>
                    <a:pt x="7100" y="791"/>
                  </a:lnTo>
                  <a:lnTo>
                    <a:pt x="7100" y="810"/>
                  </a:lnTo>
                  <a:lnTo>
                    <a:pt x="7099" y="828"/>
                  </a:lnTo>
                  <a:lnTo>
                    <a:pt x="7097" y="848"/>
                  </a:lnTo>
                  <a:lnTo>
                    <a:pt x="7121" y="864"/>
                  </a:lnTo>
                  <a:lnTo>
                    <a:pt x="7143" y="881"/>
                  </a:lnTo>
                  <a:lnTo>
                    <a:pt x="7165" y="899"/>
                  </a:lnTo>
                  <a:lnTo>
                    <a:pt x="7187" y="918"/>
                  </a:lnTo>
                  <a:lnTo>
                    <a:pt x="7206" y="939"/>
                  </a:lnTo>
                  <a:lnTo>
                    <a:pt x="7216" y="950"/>
                  </a:lnTo>
                  <a:lnTo>
                    <a:pt x="7225" y="961"/>
                  </a:lnTo>
                  <a:lnTo>
                    <a:pt x="7233" y="973"/>
                  </a:lnTo>
                  <a:lnTo>
                    <a:pt x="7240" y="985"/>
                  </a:lnTo>
                  <a:lnTo>
                    <a:pt x="7247" y="998"/>
                  </a:lnTo>
                  <a:lnTo>
                    <a:pt x="7253" y="1011"/>
                  </a:lnTo>
                  <a:lnTo>
                    <a:pt x="7265" y="1041"/>
                  </a:lnTo>
                  <a:lnTo>
                    <a:pt x="7276" y="1073"/>
                  </a:lnTo>
                  <a:lnTo>
                    <a:pt x="7285" y="1104"/>
                  </a:lnTo>
                  <a:lnTo>
                    <a:pt x="7293" y="1137"/>
                  </a:lnTo>
                  <a:lnTo>
                    <a:pt x="7300" y="1168"/>
                  </a:lnTo>
                  <a:lnTo>
                    <a:pt x="7305" y="1201"/>
                  </a:lnTo>
                  <a:lnTo>
                    <a:pt x="7309" y="1234"/>
                  </a:lnTo>
                  <a:lnTo>
                    <a:pt x="7312" y="1267"/>
                  </a:lnTo>
                  <a:lnTo>
                    <a:pt x="7313" y="1300"/>
                  </a:lnTo>
                  <a:lnTo>
                    <a:pt x="7313" y="1333"/>
                  </a:lnTo>
                  <a:lnTo>
                    <a:pt x="7312" y="1366"/>
                  </a:lnTo>
                  <a:lnTo>
                    <a:pt x="7310" y="1399"/>
                  </a:lnTo>
                  <a:lnTo>
                    <a:pt x="7306" y="1431"/>
                  </a:lnTo>
                  <a:lnTo>
                    <a:pt x="7302" y="1465"/>
                  </a:lnTo>
                  <a:lnTo>
                    <a:pt x="7297" y="1498"/>
                  </a:lnTo>
                  <a:lnTo>
                    <a:pt x="7290" y="1529"/>
                  </a:lnTo>
                  <a:lnTo>
                    <a:pt x="7279" y="1572"/>
                  </a:lnTo>
                  <a:lnTo>
                    <a:pt x="7267" y="1614"/>
                  </a:lnTo>
                  <a:lnTo>
                    <a:pt x="7254" y="1655"/>
                  </a:lnTo>
                  <a:lnTo>
                    <a:pt x="7239" y="1696"/>
                  </a:lnTo>
                  <a:lnTo>
                    <a:pt x="7223" y="1736"/>
                  </a:lnTo>
                  <a:lnTo>
                    <a:pt x="7205" y="1776"/>
                  </a:lnTo>
                  <a:lnTo>
                    <a:pt x="7187" y="1815"/>
                  </a:lnTo>
                  <a:lnTo>
                    <a:pt x="7166" y="1853"/>
                  </a:lnTo>
                  <a:lnTo>
                    <a:pt x="7146" y="1891"/>
                  </a:lnTo>
                  <a:lnTo>
                    <a:pt x="7123" y="1929"/>
                  </a:lnTo>
                  <a:lnTo>
                    <a:pt x="7100" y="1966"/>
                  </a:lnTo>
                  <a:lnTo>
                    <a:pt x="7076" y="2002"/>
                  </a:lnTo>
                  <a:lnTo>
                    <a:pt x="7051" y="2038"/>
                  </a:lnTo>
                  <a:lnTo>
                    <a:pt x="7026" y="2073"/>
                  </a:lnTo>
                  <a:lnTo>
                    <a:pt x="7000" y="2108"/>
                  </a:lnTo>
                  <a:lnTo>
                    <a:pt x="6973" y="2142"/>
                  </a:lnTo>
                  <a:lnTo>
                    <a:pt x="6933" y="2190"/>
                  </a:lnTo>
                  <a:lnTo>
                    <a:pt x="6891" y="2237"/>
                  </a:lnTo>
                  <a:lnTo>
                    <a:pt x="6848" y="2284"/>
                  </a:lnTo>
                  <a:lnTo>
                    <a:pt x="6804" y="2329"/>
                  </a:lnTo>
                  <a:lnTo>
                    <a:pt x="6759" y="2373"/>
                  </a:lnTo>
                  <a:lnTo>
                    <a:pt x="6713" y="2416"/>
                  </a:lnTo>
                  <a:lnTo>
                    <a:pt x="6666" y="2458"/>
                  </a:lnTo>
                  <a:lnTo>
                    <a:pt x="6617" y="2499"/>
                  </a:lnTo>
                  <a:lnTo>
                    <a:pt x="6568" y="2538"/>
                  </a:lnTo>
                  <a:lnTo>
                    <a:pt x="6518" y="2576"/>
                  </a:lnTo>
                  <a:lnTo>
                    <a:pt x="6467" y="2613"/>
                  </a:lnTo>
                  <a:lnTo>
                    <a:pt x="6415" y="2649"/>
                  </a:lnTo>
                  <a:lnTo>
                    <a:pt x="6362" y="2683"/>
                  </a:lnTo>
                  <a:lnTo>
                    <a:pt x="6308" y="2715"/>
                  </a:lnTo>
                  <a:lnTo>
                    <a:pt x="6253" y="2746"/>
                  </a:lnTo>
                  <a:lnTo>
                    <a:pt x="6198" y="2775"/>
                  </a:lnTo>
                  <a:lnTo>
                    <a:pt x="6129" y="2805"/>
                  </a:lnTo>
                  <a:lnTo>
                    <a:pt x="6062" y="2837"/>
                  </a:lnTo>
                  <a:lnTo>
                    <a:pt x="5995" y="2869"/>
                  </a:lnTo>
                  <a:lnTo>
                    <a:pt x="5962" y="2887"/>
                  </a:lnTo>
                  <a:lnTo>
                    <a:pt x="5928" y="2905"/>
                  </a:lnTo>
                  <a:lnTo>
                    <a:pt x="5897" y="2924"/>
                  </a:lnTo>
                  <a:lnTo>
                    <a:pt x="5865" y="2943"/>
                  </a:lnTo>
                  <a:lnTo>
                    <a:pt x="5834" y="2964"/>
                  </a:lnTo>
                  <a:lnTo>
                    <a:pt x="5803" y="2986"/>
                  </a:lnTo>
                  <a:lnTo>
                    <a:pt x="5774" y="3008"/>
                  </a:lnTo>
                  <a:lnTo>
                    <a:pt x="5745" y="3031"/>
                  </a:lnTo>
                  <a:lnTo>
                    <a:pt x="5717" y="3056"/>
                  </a:lnTo>
                  <a:lnTo>
                    <a:pt x="5690" y="3083"/>
                  </a:lnTo>
                  <a:lnTo>
                    <a:pt x="5678" y="3096"/>
                  </a:lnTo>
                  <a:lnTo>
                    <a:pt x="5666" y="3109"/>
                  </a:lnTo>
                  <a:lnTo>
                    <a:pt x="5657" y="3123"/>
                  </a:lnTo>
                  <a:lnTo>
                    <a:pt x="5647" y="3138"/>
                  </a:lnTo>
                  <a:lnTo>
                    <a:pt x="5638" y="3153"/>
                  </a:lnTo>
                  <a:lnTo>
                    <a:pt x="5629" y="3169"/>
                  </a:lnTo>
                  <a:lnTo>
                    <a:pt x="5615" y="3201"/>
                  </a:lnTo>
                  <a:lnTo>
                    <a:pt x="5623" y="3210"/>
                  </a:lnTo>
                  <a:lnTo>
                    <a:pt x="5632" y="3217"/>
                  </a:lnTo>
                  <a:lnTo>
                    <a:pt x="5640" y="3224"/>
                  </a:lnTo>
                  <a:lnTo>
                    <a:pt x="5650" y="3229"/>
                  </a:lnTo>
                  <a:lnTo>
                    <a:pt x="5670" y="3240"/>
                  </a:lnTo>
                  <a:lnTo>
                    <a:pt x="5690" y="3250"/>
                  </a:lnTo>
                  <a:lnTo>
                    <a:pt x="5733" y="3266"/>
                  </a:lnTo>
                  <a:lnTo>
                    <a:pt x="5753" y="3275"/>
                  </a:lnTo>
                  <a:lnTo>
                    <a:pt x="5773" y="3286"/>
                  </a:lnTo>
                  <a:lnTo>
                    <a:pt x="5792" y="3297"/>
                  </a:lnTo>
                  <a:lnTo>
                    <a:pt x="5810" y="3309"/>
                  </a:lnTo>
                  <a:lnTo>
                    <a:pt x="5828" y="3321"/>
                  </a:lnTo>
                  <a:lnTo>
                    <a:pt x="5845" y="3335"/>
                  </a:lnTo>
                  <a:lnTo>
                    <a:pt x="5861" y="3350"/>
                  </a:lnTo>
                  <a:lnTo>
                    <a:pt x="5876" y="3365"/>
                  </a:lnTo>
                  <a:lnTo>
                    <a:pt x="5890" y="3381"/>
                  </a:lnTo>
                  <a:lnTo>
                    <a:pt x="5903" y="3399"/>
                  </a:lnTo>
                  <a:lnTo>
                    <a:pt x="5915" y="3417"/>
                  </a:lnTo>
                  <a:lnTo>
                    <a:pt x="5926" y="3437"/>
                  </a:lnTo>
                  <a:lnTo>
                    <a:pt x="5935" y="3456"/>
                  </a:lnTo>
                  <a:lnTo>
                    <a:pt x="5942" y="3476"/>
                  </a:lnTo>
                  <a:lnTo>
                    <a:pt x="5948" y="3497"/>
                  </a:lnTo>
                  <a:lnTo>
                    <a:pt x="5952" y="3518"/>
                  </a:lnTo>
                  <a:lnTo>
                    <a:pt x="5954" y="3540"/>
                  </a:lnTo>
                  <a:lnTo>
                    <a:pt x="5954" y="3563"/>
                  </a:lnTo>
                  <a:lnTo>
                    <a:pt x="5954" y="3581"/>
                  </a:lnTo>
                  <a:lnTo>
                    <a:pt x="5952" y="3601"/>
                  </a:lnTo>
                  <a:lnTo>
                    <a:pt x="5948" y="3619"/>
                  </a:lnTo>
                  <a:lnTo>
                    <a:pt x="5943" y="3637"/>
                  </a:lnTo>
                  <a:lnTo>
                    <a:pt x="5936" y="3654"/>
                  </a:lnTo>
                  <a:lnTo>
                    <a:pt x="5928" y="3672"/>
                  </a:lnTo>
                  <a:lnTo>
                    <a:pt x="5918" y="3687"/>
                  </a:lnTo>
                  <a:lnTo>
                    <a:pt x="5909" y="3703"/>
                  </a:lnTo>
                  <a:lnTo>
                    <a:pt x="5897" y="3717"/>
                  </a:lnTo>
                  <a:lnTo>
                    <a:pt x="5884" y="3733"/>
                  </a:lnTo>
                  <a:lnTo>
                    <a:pt x="5871" y="3746"/>
                  </a:lnTo>
                  <a:lnTo>
                    <a:pt x="5857" y="3758"/>
                  </a:lnTo>
                  <a:lnTo>
                    <a:pt x="5841" y="3769"/>
                  </a:lnTo>
                  <a:lnTo>
                    <a:pt x="5826" y="3780"/>
                  </a:lnTo>
                  <a:lnTo>
                    <a:pt x="5810" y="3791"/>
                  </a:lnTo>
                  <a:lnTo>
                    <a:pt x="5793" y="3800"/>
                  </a:lnTo>
                  <a:lnTo>
                    <a:pt x="5765" y="3814"/>
                  </a:lnTo>
                  <a:lnTo>
                    <a:pt x="5735" y="3827"/>
                  </a:lnTo>
                  <a:lnTo>
                    <a:pt x="5705" y="3838"/>
                  </a:lnTo>
                  <a:lnTo>
                    <a:pt x="5675" y="3848"/>
                  </a:lnTo>
                  <a:lnTo>
                    <a:pt x="5643" y="3856"/>
                  </a:lnTo>
                  <a:lnTo>
                    <a:pt x="5612" y="3863"/>
                  </a:lnTo>
                  <a:lnTo>
                    <a:pt x="5580" y="3868"/>
                  </a:lnTo>
                  <a:lnTo>
                    <a:pt x="5549" y="3873"/>
                  </a:lnTo>
                  <a:lnTo>
                    <a:pt x="5517" y="3875"/>
                  </a:lnTo>
                  <a:lnTo>
                    <a:pt x="5485" y="3877"/>
                  </a:lnTo>
                  <a:lnTo>
                    <a:pt x="5452" y="3876"/>
                  </a:lnTo>
                  <a:lnTo>
                    <a:pt x="5421" y="3875"/>
                  </a:lnTo>
                  <a:lnTo>
                    <a:pt x="5388" y="3872"/>
                  </a:lnTo>
                  <a:lnTo>
                    <a:pt x="5357" y="3867"/>
                  </a:lnTo>
                  <a:lnTo>
                    <a:pt x="5325" y="3862"/>
                  </a:lnTo>
                  <a:lnTo>
                    <a:pt x="5293" y="3855"/>
                  </a:lnTo>
                  <a:lnTo>
                    <a:pt x="5270" y="3888"/>
                  </a:lnTo>
                  <a:lnTo>
                    <a:pt x="5246" y="3919"/>
                  </a:lnTo>
                  <a:lnTo>
                    <a:pt x="5221" y="3951"/>
                  </a:lnTo>
                  <a:lnTo>
                    <a:pt x="5195" y="3981"/>
                  </a:lnTo>
                  <a:lnTo>
                    <a:pt x="5168" y="4012"/>
                  </a:lnTo>
                  <a:lnTo>
                    <a:pt x="5141" y="4042"/>
                  </a:lnTo>
                  <a:lnTo>
                    <a:pt x="5114" y="4071"/>
                  </a:lnTo>
                  <a:lnTo>
                    <a:pt x="5086" y="4100"/>
                  </a:lnTo>
                  <a:lnTo>
                    <a:pt x="5057" y="4127"/>
                  </a:lnTo>
                  <a:lnTo>
                    <a:pt x="5027" y="4155"/>
                  </a:lnTo>
                  <a:lnTo>
                    <a:pt x="4997" y="4181"/>
                  </a:lnTo>
                  <a:lnTo>
                    <a:pt x="4966" y="4208"/>
                  </a:lnTo>
                  <a:lnTo>
                    <a:pt x="4935" y="4233"/>
                  </a:lnTo>
                  <a:lnTo>
                    <a:pt x="4903" y="4258"/>
                  </a:lnTo>
                  <a:lnTo>
                    <a:pt x="4871" y="4281"/>
                  </a:lnTo>
                  <a:lnTo>
                    <a:pt x="4838" y="4305"/>
                  </a:lnTo>
                  <a:lnTo>
                    <a:pt x="4805" y="4327"/>
                  </a:lnTo>
                  <a:lnTo>
                    <a:pt x="4772" y="4350"/>
                  </a:lnTo>
                  <a:lnTo>
                    <a:pt x="4737" y="4371"/>
                  </a:lnTo>
                  <a:lnTo>
                    <a:pt x="4702" y="4391"/>
                  </a:lnTo>
                  <a:lnTo>
                    <a:pt x="4667" y="4411"/>
                  </a:lnTo>
                  <a:lnTo>
                    <a:pt x="4633" y="4429"/>
                  </a:lnTo>
                  <a:lnTo>
                    <a:pt x="4597" y="4448"/>
                  </a:lnTo>
                  <a:lnTo>
                    <a:pt x="4560" y="4465"/>
                  </a:lnTo>
                  <a:lnTo>
                    <a:pt x="4524" y="4483"/>
                  </a:lnTo>
                  <a:lnTo>
                    <a:pt x="4487" y="4498"/>
                  </a:lnTo>
                  <a:lnTo>
                    <a:pt x="4449" y="4513"/>
                  </a:lnTo>
                  <a:lnTo>
                    <a:pt x="4412" y="4527"/>
                  </a:lnTo>
                  <a:lnTo>
                    <a:pt x="4374" y="4540"/>
                  </a:lnTo>
                  <a:lnTo>
                    <a:pt x="4336" y="4553"/>
                  </a:lnTo>
                  <a:lnTo>
                    <a:pt x="4297" y="4565"/>
                  </a:lnTo>
                  <a:lnTo>
                    <a:pt x="4259" y="4576"/>
                  </a:lnTo>
                  <a:lnTo>
                    <a:pt x="4270" y="4665"/>
                  </a:lnTo>
                  <a:lnTo>
                    <a:pt x="4285" y="4683"/>
                  </a:lnTo>
                  <a:lnTo>
                    <a:pt x="4299" y="4700"/>
                  </a:lnTo>
                  <a:lnTo>
                    <a:pt x="4312" y="4718"/>
                  </a:lnTo>
                  <a:lnTo>
                    <a:pt x="4324" y="4737"/>
                  </a:lnTo>
                  <a:lnTo>
                    <a:pt x="4335" y="4758"/>
                  </a:lnTo>
                  <a:lnTo>
                    <a:pt x="4343" y="4778"/>
                  </a:lnTo>
                  <a:lnTo>
                    <a:pt x="4350" y="4800"/>
                  </a:lnTo>
                  <a:lnTo>
                    <a:pt x="4354" y="4823"/>
                  </a:lnTo>
                  <a:lnTo>
                    <a:pt x="4375" y="4836"/>
                  </a:lnTo>
                  <a:lnTo>
                    <a:pt x="4396" y="4851"/>
                  </a:lnTo>
                  <a:lnTo>
                    <a:pt x="4413" y="4867"/>
                  </a:lnTo>
                  <a:lnTo>
                    <a:pt x="4430" y="4887"/>
                  </a:lnTo>
                  <a:lnTo>
                    <a:pt x="4445" y="4906"/>
                  </a:lnTo>
                  <a:lnTo>
                    <a:pt x="4458" y="4928"/>
                  </a:lnTo>
                  <a:lnTo>
                    <a:pt x="4470" y="4951"/>
                  </a:lnTo>
                  <a:lnTo>
                    <a:pt x="4478" y="4974"/>
                  </a:lnTo>
                  <a:lnTo>
                    <a:pt x="4485" y="4998"/>
                  </a:lnTo>
                  <a:lnTo>
                    <a:pt x="4489" y="5023"/>
                  </a:lnTo>
                  <a:lnTo>
                    <a:pt x="4491" y="5047"/>
                  </a:lnTo>
                  <a:lnTo>
                    <a:pt x="4491" y="5072"/>
                  </a:lnTo>
                  <a:lnTo>
                    <a:pt x="4489" y="5084"/>
                  </a:lnTo>
                  <a:lnTo>
                    <a:pt x="4488" y="5097"/>
                  </a:lnTo>
                  <a:lnTo>
                    <a:pt x="4485" y="5109"/>
                  </a:lnTo>
                  <a:lnTo>
                    <a:pt x="4482" y="5121"/>
                  </a:lnTo>
                  <a:lnTo>
                    <a:pt x="4478" y="5133"/>
                  </a:lnTo>
                  <a:lnTo>
                    <a:pt x="4473" y="5144"/>
                  </a:lnTo>
                  <a:lnTo>
                    <a:pt x="4467" y="5155"/>
                  </a:lnTo>
                  <a:lnTo>
                    <a:pt x="4462" y="5167"/>
                  </a:lnTo>
                  <a:lnTo>
                    <a:pt x="4448" y="5187"/>
                  </a:lnTo>
                  <a:lnTo>
                    <a:pt x="4433" y="5204"/>
                  </a:lnTo>
                  <a:lnTo>
                    <a:pt x="4416" y="5221"/>
                  </a:lnTo>
                  <a:lnTo>
                    <a:pt x="4399" y="5237"/>
                  </a:lnTo>
                  <a:lnTo>
                    <a:pt x="4380" y="5250"/>
                  </a:lnTo>
                  <a:lnTo>
                    <a:pt x="4361" y="5263"/>
                  </a:lnTo>
                  <a:lnTo>
                    <a:pt x="4341" y="5275"/>
                  </a:lnTo>
                  <a:lnTo>
                    <a:pt x="4321" y="5286"/>
                  </a:lnTo>
                  <a:lnTo>
                    <a:pt x="4299" y="5297"/>
                  </a:lnTo>
                  <a:lnTo>
                    <a:pt x="4277" y="5305"/>
                  </a:lnTo>
                  <a:lnTo>
                    <a:pt x="4255" y="5314"/>
                  </a:lnTo>
                  <a:lnTo>
                    <a:pt x="4233" y="5323"/>
                  </a:lnTo>
                  <a:lnTo>
                    <a:pt x="4188" y="5337"/>
                  </a:lnTo>
                  <a:lnTo>
                    <a:pt x="4143" y="5351"/>
                  </a:lnTo>
                  <a:lnTo>
                    <a:pt x="4146" y="5384"/>
                  </a:lnTo>
                  <a:lnTo>
                    <a:pt x="4148" y="5416"/>
                  </a:lnTo>
                  <a:lnTo>
                    <a:pt x="4149" y="5483"/>
                  </a:lnTo>
                  <a:lnTo>
                    <a:pt x="4150" y="5549"/>
                  </a:lnTo>
                  <a:lnTo>
                    <a:pt x="4151" y="5614"/>
                  </a:lnTo>
                  <a:lnTo>
                    <a:pt x="4153" y="5648"/>
                  </a:lnTo>
                  <a:lnTo>
                    <a:pt x="4155" y="5680"/>
                  </a:lnTo>
                  <a:lnTo>
                    <a:pt x="4159" y="5713"/>
                  </a:lnTo>
                  <a:lnTo>
                    <a:pt x="4163" y="5744"/>
                  </a:lnTo>
                  <a:lnTo>
                    <a:pt x="4170" y="5777"/>
                  </a:lnTo>
                  <a:lnTo>
                    <a:pt x="4177" y="5809"/>
                  </a:lnTo>
                  <a:lnTo>
                    <a:pt x="4186" y="5840"/>
                  </a:lnTo>
                  <a:lnTo>
                    <a:pt x="4197" y="5872"/>
                  </a:lnTo>
                  <a:lnTo>
                    <a:pt x="4214" y="5915"/>
                  </a:lnTo>
                  <a:lnTo>
                    <a:pt x="4234" y="5959"/>
                  </a:lnTo>
                  <a:lnTo>
                    <a:pt x="4254" y="6000"/>
                  </a:lnTo>
                  <a:lnTo>
                    <a:pt x="4277" y="6040"/>
                  </a:lnTo>
                  <a:lnTo>
                    <a:pt x="4301" y="6080"/>
                  </a:lnTo>
                  <a:lnTo>
                    <a:pt x="4327" y="6119"/>
                  </a:lnTo>
                  <a:lnTo>
                    <a:pt x="4353" y="6158"/>
                  </a:lnTo>
                  <a:lnTo>
                    <a:pt x="4382" y="6194"/>
                  </a:lnTo>
                  <a:lnTo>
                    <a:pt x="4411" y="6231"/>
                  </a:lnTo>
                  <a:lnTo>
                    <a:pt x="4441" y="6266"/>
                  </a:lnTo>
                  <a:lnTo>
                    <a:pt x="4472" y="6302"/>
                  </a:lnTo>
                  <a:lnTo>
                    <a:pt x="4504" y="6336"/>
                  </a:lnTo>
                  <a:lnTo>
                    <a:pt x="4536" y="6369"/>
                  </a:lnTo>
                  <a:lnTo>
                    <a:pt x="4570" y="6402"/>
                  </a:lnTo>
                  <a:lnTo>
                    <a:pt x="4603" y="6435"/>
                  </a:lnTo>
                  <a:lnTo>
                    <a:pt x="4637" y="6466"/>
                  </a:lnTo>
                  <a:lnTo>
                    <a:pt x="4648" y="6477"/>
                  </a:lnTo>
                  <a:lnTo>
                    <a:pt x="4660" y="6486"/>
                  </a:lnTo>
                  <a:lnTo>
                    <a:pt x="4673" y="6494"/>
                  </a:lnTo>
                  <a:lnTo>
                    <a:pt x="4686" y="6503"/>
                  </a:lnTo>
                  <a:lnTo>
                    <a:pt x="4712" y="6517"/>
                  </a:lnTo>
                  <a:lnTo>
                    <a:pt x="4739" y="6531"/>
                  </a:lnTo>
                  <a:lnTo>
                    <a:pt x="4765" y="6547"/>
                  </a:lnTo>
                  <a:lnTo>
                    <a:pt x="4778" y="6555"/>
                  </a:lnTo>
                  <a:lnTo>
                    <a:pt x="4790" y="6564"/>
                  </a:lnTo>
                  <a:lnTo>
                    <a:pt x="4802" y="6573"/>
                  </a:lnTo>
                  <a:lnTo>
                    <a:pt x="4813" y="6584"/>
                  </a:lnTo>
                  <a:lnTo>
                    <a:pt x="4823" y="6596"/>
                  </a:lnTo>
                  <a:lnTo>
                    <a:pt x="4832" y="6608"/>
                  </a:lnTo>
                  <a:lnTo>
                    <a:pt x="4840" y="6622"/>
                  </a:lnTo>
                  <a:lnTo>
                    <a:pt x="4847" y="6637"/>
                  </a:lnTo>
                  <a:lnTo>
                    <a:pt x="4852" y="6651"/>
                  </a:lnTo>
                  <a:lnTo>
                    <a:pt x="4855" y="6666"/>
                  </a:lnTo>
                  <a:lnTo>
                    <a:pt x="4857" y="6681"/>
                  </a:lnTo>
                  <a:lnTo>
                    <a:pt x="4858" y="6698"/>
                  </a:lnTo>
                  <a:lnTo>
                    <a:pt x="4857" y="6713"/>
                  </a:lnTo>
                  <a:lnTo>
                    <a:pt x="4855" y="6728"/>
                  </a:lnTo>
                  <a:lnTo>
                    <a:pt x="4852" y="6744"/>
                  </a:lnTo>
                  <a:lnTo>
                    <a:pt x="4849" y="6760"/>
                  </a:lnTo>
                  <a:lnTo>
                    <a:pt x="4841" y="6791"/>
                  </a:lnTo>
                  <a:lnTo>
                    <a:pt x="4833" y="6823"/>
                  </a:lnTo>
                  <a:lnTo>
                    <a:pt x="4825" y="6852"/>
                  </a:lnTo>
                  <a:lnTo>
                    <a:pt x="4865" y="6886"/>
                  </a:lnTo>
                  <a:lnTo>
                    <a:pt x="4908" y="6918"/>
                  </a:lnTo>
                  <a:lnTo>
                    <a:pt x="4992" y="6983"/>
                  </a:lnTo>
                  <a:lnTo>
                    <a:pt x="5035" y="7015"/>
                  </a:lnTo>
                  <a:lnTo>
                    <a:pt x="5076" y="7049"/>
                  </a:lnTo>
                  <a:lnTo>
                    <a:pt x="5096" y="7066"/>
                  </a:lnTo>
                  <a:lnTo>
                    <a:pt x="5115" y="7084"/>
                  </a:lnTo>
                  <a:lnTo>
                    <a:pt x="5135" y="7103"/>
                  </a:lnTo>
                  <a:lnTo>
                    <a:pt x="5153" y="7122"/>
                  </a:lnTo>
                  <a:lnTo>
                    <a:pt x="5166" y="7138"/>
                  </a:lnTo>
                  <a:lnTo>
                    <a:pt x="5179" y="7155"/>
                  </a:lnTo>
                  <a:lnTo>
                    <a:pt x="5189" y="7174"/>
                  </a:lnTo>
                  <a:lnTo>
                    <a:pt x="5198" y="7193"/>
                  </a:lnTo>
                  <a:lnTo>
                    <a:pt x="5205" y="7213"/>
                  </a:lnTo>
                  <a:lnTo>
                    <a:pt x="5211" y="7233"/>
                  </a:lnTo>
                  <a:lnTo>
                    <a:pt x="5215" y="7253"/>
                  </a:lnTo>
                  <a:lnTo>
                    <a:pt x="5218" y="7274"/>
                  </a:lnTo>
                  <a:lnTo>
                    <a:pt x="5220" y="7294"/>
                  </a:lnTo>
                  <a:lnTo>
                    <a:pt x="5221" y="7316"/>
                  </a:lnTo>
                  <a:lnTo>
                    <a:pt x="5220" y="7337"/>
                  </a:lnTo>
                  <a:lnTo>
                    <a:pt x="5217" y="7359"/>
                  </a:lnTo>
                  <a:lnTo>
                    <a:pt x="5215" y="7379"/>
                  </a:lnTo>
                  <a:lnTo>
                    <a:pt x="5211" y="7401"/>
                  </a:lnTo>
                  <a:lnTo>
                    <a:pt x="5207" y="7422"/>
                  </a:lnTo>
                  <a:lnTo>
                    <a:pt x="5201" y="7441"/>
                  </a:lnTo>
                  <a:lnTo>
                    <a:pt x="5214" y="7453"/>
                  </a:lnTo>
                  <a:lnTo>
                    <a:pt x="5227" y="7465"/>
                  </a:lnTo>
                  <a:lnTo>
                    <a:pt x="5239" y="7478"/>
                  </a:lnTo>
                  <a:lnTo>
                    <a:pt x="5250" y="7492"/>
                  </a:lnTo>
                  <a:lnTo>
                    <a:pt x="5261" y="7506"/>
                  </a:lnTo>
                  <a:lnTo>
                    <a:pt x="5270" y="7522"/>
                  </a:lnTo>
                  <a:lnTo>
                    <a:pt x="5279" y="7537"/>
                  </a:lnTo>
                  <a:lnTo>
                    <a:pt x="5287" y="7552"/>
                  </a:lnTo>
                  <a:lnTo>
                    <a:pt x="5293" y="7568"/>
                  </a:lnTo>
                  <a:lnTo>
                    <a:pt x="5299" y="7585"/>
                  </a:lnTo>
                  <a:lnTo>
                    <a:pt x="5304" y="7602"/>
                  </a:lnTo>
                  <a:lnTo>
                    <a:pt x="5308" y="7619"/>
                  </a:lnTo>
                  <a:lnTo>
                    <a:pt x="5310" y="7637"/>
                  </a:lnTo>
                  <a:lnTo>
                    <a:pt x="5311" y="7654"/>
                  </a:lnTo>
                  <a:lnTo>
                    <a:pt x="5310" y="7672"/>
                  </a:lnTo>
                  <a:lnTo>
                    <a:pt x="5308" y="7689"/>
                  </a:lnTo>
                  <a:lnTo>
                    <a:pt x="5307" y="7708"/>
                  </a:lnTo>
                  <a:lnTo>
                    <a:pt x="5303" y="7725"/>
                  </a:lnTo>
                  <a:lnTo>
                    <a:pt x="5298" y="7741"/>
                  </a:lnTo>
                  <a:lnTo>
                    <a:pt x="5291" y="7756"/>
                  </a:lnTo>
                  <a:lnTo>
                    <a:pt x="5284" y="7771"/>
                  </a:lnTo>
                  <a:lnTo>
                    <a:pt x="5274" y="7785"/>
                  </a:lnTo>
                  <a:lnTo>
                    <a:pt x="5264" y="7798"/>
                  </a:lnTo>
                  <a:lnTo>
                    <a:pt x="5252" y="7811"/>
                  </a:lnTo>
                  <a:lnTo>
                    <a:pt x="5240" y="7823"/>
                  </a:lnTo>
                  <a:lnTo>
                    <a:pt x="5227" y="7834"/>
                  </a:lnTo>
                  <a:lnTo>
                    <a:pt x="5213" y="7844"/>
                  </a:lnTo>
                  <a:lnTo>
                    <a:pt x="5199" y="7854"/>
                  </a:lnTo>
                  <a:lnTo>
                    <a:pt x="5170" y="7873"/>
                  </a:lnTo>
                  <a:lnTo>
                    <a:pt x="5140" y="7888"/>
                  </a:lnTo>
                  <a:lnTo>
                    <a:pt x="5108" y="7904"/>
                  </a:lnTo>
                  <a:lnTo>
                    <a:pt x="5074" y="7918"/>
                  </a:lnTo>
                  <a:lnTo>
                    <a:pt x="5041" y="7931"/>
                  </a:lnTo>
                  <a:lnTo>
                    <a:pt x="5008" y="7944"/>
                  </a:lnTo>
                  <a:lnTo>
                    <a:pt x="4974" y="7956"/>
                  </a:lnTo>
                  <a:lnTo>
                    <a:pt x="4939" y="7968"/>
                  </a:lnTo>
                  <a:lnTo>
                    <a:pt x="4904" y="7978"/>
                  </a:lnTo>
                  <a:lnTo>
                    <a:pt x="4870" y="7988"/>
                  </a:lnTo>
                  <a:lnTo>
                    <a:pt x="4800" y="8006"/>
                  </a:lnTo>
                  <a:lnTo>
                    <a:pt x="4730" y="8023"/>
                  </a:lnTo>
                  <a:lnTo>
                    <a:pt x="4660" y="8038"/>
                  </a:lnTo>
                  <a:lnTo>
                    <a:pt x="4589" y="8052"/>
                  </a:lnTo>
                  <a:lnTo>
                    <a:pt x="4508" y="8066"/>
                  </a:lnTo>
                  <a:lnTo>
                    <a:pt x="4426" y="8079"/>
                  </a:lnTo>
                  <a:lnTo>
                    <a:pt x="4345" y="8091"/>
                  </a:lnTo>
                  <a:lnTo>
                    <a:pt x="4263" y="8102"/>
                  </a:lnTo>
                  <a:lnTo>
                    <a:pt x="4180" y="8112"/>
                  </a:lnTo>
                  <a:lnTo>
                    <a:pt x="4099" y="8119"/>
                  </a:lnTo>
                  <a:lnTo>
                    <a:pt x="4016" y="8127"/>
                  </a:lnTo>
                  <a:lnTo>
                    <a:pt x="3935" y="8133"/>
                  </a:lnTo>
                  <a:lnTo>
                    <a:pt x="3852" y="8137"/>
                  </a:lnTo>
                  <a:lnTo>
                    <a:pt x="3770" y="8140"/>
                  </a:lnTo>
                  <a:lnTo>
                    <a:pt x="3687" y="8141"/>
                  </a:lnTo>
                  <a:lnTo>
                    <a:pt x="3604" y="8141"/>
                  </a:lnTo>
                  <a:lnTo>
                    <a:pt x="3522" y="8139"/>
                  </a:lnTo>
                  <a:lnTo>
                    <a:pt x="3439" y="8136"/>
                  </a:lnTo>
                  <a:lnTo>
                    <a:pt x="3358" y="8131"/>
                  </a:lnTo>
                  <a:lnTo>
                    <a:pt x="3275" y="8125"/>
                  </a:lnTo>
                  <a:lnTo>
                    <a:pt x="3157" y="8113"/>
                  </a:lnTo>
                  <a:lnTo>
                    <a:pt x="3038" y="8100"/>
                  </a:lnTo>
                  <a:lnTo>
                    <a:pt x="2920" y="8085"/>
                  </a:lnTo>
                  <a:lnTo>
                    <a:pt x="2860" y="8076"/>
                  </a:lnTo>
                  <a:lnTo>
                    <a:pt x="2801" y="8066"/>
                  </a:lnTo>
                  <a:lnTo>
                    <a:pt x="2742" y="8055"/>
                  </a:lnTo>
                  <a:lnTo>
                    <a:pt x="2684" y="8044"/>
                  </a:lnTo>
                  <a:lnTo>
                    <a:pt x="2626" y="8033"/>
                  </a:lnTo>
                  <a:lnTo>
                    <a:pt x="2567" y="8019"/>
                  </a:lnTo>
                  <a:lnTo>
                    <a:pt x="2510" y="8005"/>
                  </a:lnTo>
                  <a:lnTo>
                    <a:pt x="2452" y="7990"/>
                  </a:lnTo>
                  <a:lnTo>
                    <a:pt x="2395" y="7974"/>
                  </a:lnTo>
                  <a:lnTo>
                    <a:pt x="2338" y="7955"/>
                  </a:lnTo>
                  <a:lnTo>
                    <a:pt x="2296" y="7940"/>
                  </a:lnTo>
                  <a:lnTo>
                    <a:pt x="2254" y="7925"/>
                  </a:lnTo>
                  <a:lnTo>
                    <a:pt x="2213" y="7908"/>
                  </a:lnTo>
                  <a:lnTo>
                    <a:pt x="2192" y="7898"/>
                  </a:lnTo>
                  <a:lnTo>
                    <a:pt x="2172" y="7888"/>
                  </a:lnTo>
                  <a:lnTo>
                    <a:pt x="2152" y="7877"/>
                  </a:lnTo>
                  <a:lnTo>
                    <a:pt x="2134" y="7866"/>
                  </a:lnTo>
                  <a:lnTo>
                    <a:pt x="2115" y="7853"/>
                  </a:lnTo>
                  <a:lnTo>
                    <a:pt x="2097" y="7840"/>
                  </a:lnTo>
                  <a:lnTo>
                    <a:pt x="2080" y="7826"/>
                  </a:lnTo>
                  <a:lnTo>
                    <a:pt x="2064" y="7811"/>
                  </a:lnTo>
                  <a:lnTo>
                    <a:pt x="2049" y="7796"/>
                  </a:lnTo>
                  <a:lnTo>
                    <a:pt x="2034" y="7778"/>
                  </a:lnTo>
                  <a:lnTo>
                    <a:pt x="2028" y="7767"/>
                  </a:lnTo>
                  <a:lnTo>
                    <a:pt x="2023" y="7756"/>
                  </a:lnTo>
                  <a:lnTo>
                    <a:pt x="2014" y="7735"/>
                  </a:lnTo>
                  <a:lnTo>
                    <a:pt x="2009" y="7712"/>
                  </a:lnTo>
                  <a:lnTo>
                    <a:pt x="2005" y="7689"/>
                  </a:lnTo>
                  <a:lnTo>
                    <a:pt x="2003" y="7666"/>
                  </a:lnTo>
                  <a:lnTo>
                    <a:pt x="2004" y="7642"/>
                  </a:lnTo>
                  <a:lnTo>
                    <a:pt x="2008" y="7619"/>
                  </a:lnTo>
                  <a:lnTo>
                    <a:pt x="2012" y="7597"/>
                  </a:lnTo>
                  <a:lnTo>
                    <a:pt x="2019" y="7575"/>
                  </a:lnTo>
                  <a:lnTo>
                    <a:pt x="2027" y="7553"/>
                  </a:lnTo>
                  <a:lnTo>
                    <a:pt x="2038" y="7533"/>
                  </a:lnTo>
                  <a:lnTo>
                    <a:pt x="2050" y="7512"/>
                  </a:lnTo>
                  <a:lnTo>
                    <a:pt x="2063" y="7492"/>
                  </a:lnTo>
                  <a:lnTo>
                    <a:pt x="2078" y="7475"/>
                  </a:lnTo>
                  <a:lnTo>
                    <a:pt x="2095" y="7459"/>
                  </a:lnTo>
                  <a:lnTo>
                    <a:pt x="2113" y="7443"/>
                  </a:lnTo>
                  <a:lnTo>
                    <a:pt x="2108" y="7424"/>
                  </a:lnTo>
                  <a:lnTo>
                    <a:pt x="2103" y="7404"/>
                  </a:lnTo>
                  <a:lnTo>
                    <a:pt x="2100" y="7385"/>
                  </a:lnTo>
                  <a:lnTo>
                    <a:pt x="2097" y="7365"/>
                  </a:lnTo>
                  <a:lnTo>
                    <a:pt x="2095" y="7346"/>
                  </a:lnTo>
                  <a:lnTo>
                    <a:pt x="2094" y="7326"/>
                  </a:lnTo>
                  <a:lnTo>
                    <a:pt x="2094" y="7306"/>
                  </a:lnTo>
                  <a:lnTo>
                    <a:pt x="2095" y="7286"/>
                  </a:lnTo>
                  <a:lnTo>
                    <a:pt x="2097" y="7266"/>
                  </a:lnTo>
                  <a:lnTo>
                    <a:pt x="2099" y="7247"/>
                  </a:lnTo>
                  <a:lnTo>
                    <a:pt x="2104" y="7228"/>
                  </a:lnTo>
                  <a:lnTo>
                    <a:pt x="2110" y="7210"/>
                  </a:lnTo>
                  <a:lnTo>
                    <a:pt x="2116" y="7191"/>
                  </a:lnTo>
                  <a:lnTo>
                    <a:pt x="2125" y="7174"/>
                  </a:lnTo>
                  <a:lnTo>
                    <a:pt x="2136" y="7156"/>
                  </a:lnTo>
                  <a:lnTo>
                    <a:pt x="2148" y="7140"/>
                  </a:lnTo>
                  <a:lnTo>
                    <a:pt x="2166" y="7119"/>
                  </a:lnTo>
                  <a:lnTo>
                    <a:pt x="2185" y="7099"/>
                  </a:lnTo>
                  <a:lnTo>
                    <a:pt x="2205" y="7079"/>
                  </a:lnTo>
                  <a:lnTo>
                    <a:pt x="2226" y="7061"/>
                  </a:lnTo>
                  <a:lnTo>
                    <a:pt x="2247" y="7042"/>
                  </a:lnTo>
                  <a:lnTo>
                    <a:pt x="2269" y="7025"/>
                  </a:lnTo>
                  <a:lnTo>
                    <a:pt x="2312" y="6990"/>
                  </a:lnTo>
                  <a:lnTo>
                    <a:pt x="2402" y="6923"/>
                  </a:lnTo>
                  <a:lnTo>
                    <a:pt x="2446" y="6889"/>
                  </a:lnTo>
                  <a:lnTo>
                    <a:pt x="2489" y="6853"/>
                  </a:lnTo>
                  <a:lnTo>
                    <a:pt x="2483" y="6824"/>
                  </a:lnTo>
                  <a:lnTo>
                    <a:pt x="2474" y="6794"/>
                  </a:lnTo>
                  <a:lnTo>
                    <a:pt x="2466" y="6764"/>
                  </a:lnTo>
                  <a:lnTo>
                    <a:pt x="2460" y="6734"/>
                  </a:lnTo>
                  <a:lnTo>
                    <a:pt x="2458" y="6718"/>
                  </a:lnTo>
                  <a:lnTo>
                    <a:pt x="2457" y="6703"/>
                  </a:lnTo>
                  <a:lnTo>
                    <a:pt x="2457" y="6688"/>
                  </a:lnTo>
                  <a:lnTo>
                    <a:pt x="2458" y="6674"/>
                  </a:lnTo>
                  <a:lnTo>
                    <a:pt x="2460" y="6659"/>
                  </a:lnTo>
                  <a:lnTo>
                    <a:pt x="2464" y="6644"/>
                  </a:lnTo>
                  <a:lnTo>
                    <a:pt x="2470" y="6630"/>
                  </a:lnTo>
                  <a:lnTo>
                    <a:pt x="2477" y="6616"/>
                  </a:lnTo>
                  <a:lnTo>
                    <a:pt x="2486" y="6602"/>
                  </a:lnTo>
                  <a:lnTo>
                    <a:pt x="2495" y="6590"/>
                  </a:lnTo>
                  <a:lnTo>
                    <a:pt x="2505" y="6579"/>
                  </a:lnTo>
                  <a:lnTo>
                    <a:pt x="2516" y="6569"/>
                  </a:lnTo>
                  <a:lnTo>
                    <a:pt x="2528" y="6561"/>
                  </a:lnTo>
                  <a:lnTo>
                    <a:pt x="2541" y="6552"/>
                  </a:lnTo>
                  <a:lnTo>
                    <a:pt x="2567" y="6537"/>
                  </a:lnTo>
                  <a:lnTo>
                    <a:pt x="2595" y="6522"/>
                  </a:lnTo>
                  <a:lnTo>
                    <a:pt x="2622" y="6508"/>
                  </a:lnTo>
                  <a:lnTo>
                    <a:pt x="2635" y="6499"/>
                  </a:lnTo>
                  <a:lnTo>
                    <a:pt x="2647" y="6491"/>
                  </a:lnTo>
                  <a:lnTo>
                    <a:pt x="2659" y="6481"/>
                  </a:lnTo>
                  <a:lnTo>
                    <a:pt x="2671" y="6472"/>
                  </a:lnTo>
                  <a:lnTo>
                    <a:pt x="2705" y="6440"/>
                  </a:lnTo>
                  <a:lnTo>
                    <a:pt x="2739" y="6406"/>
                  </a:lnTo>
                  <a:lnTo>
                    <a:pt x="2773" y="6374"/>
                  </a:lnTo>
                  <a:lnTo>
                    <a:pt x="2807" y="6339"/>
                  </a:lnTo>
                  <a:lnTo>
                    <a:pt x="2839" y="6305"/>
                  </a:lnTo>
                  <a:lnTo>
                    <a:pt x="2871" y="6269"/>
                  </a:lnTo>
                  <a:lnTo>
                    <a:pt x="2901" y="6234"/>
                  </a:lnTo>
                  <a:lnTo>
                    <a:pt x="2932" y="6197"/>
                  </a:lnTo>
                  <a:lnTo>
                    <a:pt x="2960" y="6159"/>
                  </a:lnTo>
                  <a:lnTo>
                    <a:pt x="2987" y="6119"/>
                  </a:lnTo>
                  <a:lnTo>
                    <a:pt x="3013" y="6080"/>
                  </a:lnTo>
                  <a:lnTo>
                    <a:pt x="3038" y="6040"/>
                  </a:lnTo>
                  <a:lnTo>
                    <a:pt x="3061" y="5999"/>
                  </a:lnTo>
                  <a:lnTo>
                    <a:pt x="3082" y="5956"/>
                  </a:lnTo>
                  <a:lnTo>
                    <a:pt x="3101" y="5913"/>
                  </a:lnTo>
                  <a:lnTo>
                    <a:pt x="3119" y="5868"/>
                  </a:lnTo>
                  <a:lnTo>
                    <a:pt x="3129" y="5837"/>
                  </a:lnTo>
                  <a:lnTo>
                    <a:pt x="3138" y="5805"/>
                  </a:lnTo>
                  <a:lnTo>
                    <a:pt x="3146" y="5774"/>
                  </a:lnTo>
                  <a:lnTo>
                    <a:pt x="3151" y="5742"/>
                  </a:lnTo>
                  <a:lnTo>
                    <a:pt x="3155" y="5710"/>
                  </a:lnTo>
                  <a:lnTo>
                    <a:pt x="3159" y="5678"/>
                  </a:lnTo>
                  <a:lnTo>
                    <a:pt x="3161" y="5646"/>
                  </a:lnTo>
                  <a:lnTo>
                    <a:pt x="3163" y="5613"/>
                  </a:lnTo>
                  <a:lnTo>
                    <a:pt x="3164" y="5548"/>
                  </a:lnTo>
                  <a:lnTo>
                    <a:pt x="3165" y="5481"/>
                  </a:lnTo>
                  <a:lnTo>
                    <a:pt x="3167" y="5416"/>
                  </a:lnTo>
                  <a:lnTo>
                    <a:pt x="3169" y="5384"/>
                  </a:lnTo>
                  <a:lnTo>
                    <a:pt x="3172" y="5352"/>
                  </a:lnTo>
                  <a:lnTo>
                    <a:pt x="3125" y="5337"/>
                  </a:lnTo>
                  <a:lnTo>
                    <a:pt x="3077" y="5321"/>
                  </a:lnTo>
                  <a:lnTo>
                    <a:pt x="3053" y="5312"/>
                  </a:lnTo>
                  <a:lnTo>
                    <a:pt x="3030" y="5303"/>
                  </a:lnTo>
                  <a:lnTo>
                    <a:pt x="3008" y="5292"/>
                  </a:lnTo>
                  <a:lnTo>
                    <a:pt x="2985" y="5281"/>
                  </a:lnTo>
                  <a:lnTo>
                    <a:pt x="2963" y="5269"/>
                  </a:lnTo>
                  <a:lnTo>
                    <a:pt x="2942" y="5256"/>
                  </a:lnTo>
                  <a:lnTo>
                    <a:pt x="2923" y="5242"/>
                  </a:lnTo>
                  <a:lnTo>
                    <a:pt x="2903" y="5226"/>
                  </a:lnTo>
                  <a:lnTo>
                    <a:pt x="2886" y="5210"/>
                  </a:lnTo>
                  <a:lnTo>
                    <a:pt x="2870" y="5191"/>
                  </a:lnTo>
                  <a:lnTo>
                    <a:pt x="2855" y="5171"/>
                  </a:lnTo>
                  <a:lnTo>
                    <a:pt x="2842" y="5149"/>
                  </a:lnTo>
                  <a:lnTo>
                    <a:pt x="2838" y="5137"/>
                  </a:lnTo>
                  <a:lnTo>
                    <a:pt x="2834" y="5126"/>
                  </a:lnTo>
                  <a:lnTo>
                    <a:pt x="2830" y="5114"/>
                  </a:lnTo>
                  <a:lnTo>
                    <a:pt x="2827" y="5102"/>
                  </a:lnTo>
                  <a:lnTo>
                    <a:pt x="2824" y="5079"/>
                  </a:lnTo>
                  <a:lnTo>
                    <a:pt x="2823" y="5055"/>
                  </a:lnTo>
                  <a:lnTo>
                    <a:pt x="2824" y="5031"/>
                  </a:lnTo>
                  <a:lnTo>
                    <a:pt x="2827" y="5009"/>
                  </a:lnTo>
                  <a:lnTo>
                    <a:pt x="2833" y="4986"/>
                  </a:lnTo>
                  <a:lnTo>
                    <a:pt x="2840" y="4963"/>
                  </a:lnTo>
                  <a:lnTo>
                    <a:pt x="2850" y="4942"/>
                  </a:lnTo>
                  <a:lnTo>
                    <a:pt x="2861" y="4921"/>
                  </a:lnTo>
                  <a:lnTo>
                    <a:pt x="2874" y="4901"/>
                  </a:lnTo>
                  <a:lnTo>
                    <a:pt x="2889" y="4881"/>
                  </a:lnTo>
                  <a:lnTo>
                    <a:pt x="2905" y="4864"/>
                  </a:lnTo>
                  <a:lnTo>
                    <a:pt x="2923" y="4848"/>
                  </a:lnTo>
                  <a:lnTo>
                    <a:pt x="2941" y="4833"/>
                  </a:lnTo>
                  <a:lnTo>
                    <a:pt x="2961" y="4819"/>
                  </a:lnTo>
                  <a:lnTo>
                    <a:pt x="2965" y="4798"/>
                  </a:lnTo>
                  <a:lnTo>
                    <a:pt x="2973" y="4776"/>
                  </a:lnTo>
                  <a:lnTo>
                    <a:pt x="2982" y="4755"/>
                  </a:lnTo>
                  <a:lnTo>
                    <a:pt x="2991" y="4736"/>
                  </a:lnTo>
                  <a:lnTo>
                    <a:pt x="3003" y="4717"/>
                  </a:lnTo>
                  <a:lnTo>
                    <a:pt x="3016" y="4700"/>
                  </a:lnTo>
                  <a:lnTo>
                    <a:pt x="3032" y="4683"/>
                  </a:lnTo>
                  <a:lnTo>
                    <a:pt x="3047" y="4666"/>
                  </a:lnTo>
                  <a:lnTo>
                    <a:pt x="3048" y="4643"/>
                  </a:lnTo>
                  <a:lnTo>
                    <a:pt x="3050" y="4622"/>
                  </a:lnTo>
                  <a:lnTo>
                    <a:pt x="3055" y="4576"/>
                  </a:lnTo>
                  <a:lnTo>
                    <a:pt x="3016" y="4565"/>
                  </a:lnTo>
                  <a:lnTo>
                    <a:pt x="2978" y="4553"/>
                  </a:lnTo>
                  <a:lnTo>
                    <a:pt x="2940" y="4541"/>
                  </a:lnTo>
                  <a:lnTo>
                    <a:pt x="2902" y="4527"/>
                  </a:lnTo>
                  <a:lnTo>
                    <a:pt x="2864" y="4513"/>
                  </a:lnTo>
                  <a:lnTo>
                    <a:pt x="2827" y="4498"/>
                  </a:lnTo>
                  <a:lnTo>
                    <a:pt x="2790" y="4481"/>
                  </a:lnTo>
                  <a:lnTo>
                    <a:pt x="2754" y="4465"/>
                  </a:lnTo>
                  <a:lnTo>
                    <a:pt x="2717" y="4448"/>
                  </a:lnTo>
                  <a:lnTo>
                    <a:pt x="2682" y="4429"/>
                  </a:lnTo>
                  <a:lnTo>
                    <a:pt x="2647" y="4410"/>
                  </a:lnTo>
                  <a:lnTo>
                    <a:pt x="2612" y="4390"/>
                  </a:lnTo>
                  <a:lnTo>
                    <a:pt x="2577" y="4369"/>
                  </a:lnTo>
                  <a:lnTo>
                    <a:pt x="2542" y="4349"/>
                  </a:lnTo>
                  <a:lnTo>
                    <a:pt x="2509" y="4327"/>
                  </a:lnTo>
                  <a:lnTo>
                    <a:pt x="2476" y="4304"/>
                  </a:lnTo>
                  <a:lnTo>
                    <a:pt x="2444" y="4280"/>
                  </a:lnTo>
                  <a:lnTo>
                    <a:pt x="2411" y="4256"/>
                  </a:lnTo>
                  <a:lnTo>
                    <a:pt x="2379" y="4231"/>
                  </a:lnTo>
                  <a:lnTo>
                    <a:pt x="2348" y="4206"/>
                  </a:lnTo>
                  <a:lnTo>
                    <a:pt x="2317" y="4180"/>
                  </a:lnTo>
                  <a:lnTo>
                    <a:pt x="2287" y="4153"/>
                  </a:lnTo>
                  <a:lnTo>
                    <a:pt x="2258" y="4126"/>
                  </a:lnTo>
                  <a:lnTo>
                    <a:pt x="2228" y="4099"/>
                  </a:lnTo>
                  <a:lnTo>
                    <a:pt x="2200" y="4069"/>
                  </a:lnTo>
                  <a:lnTo>
                    <a:pt x="2173" y="4041"/>
                  </a:lnTo>
                  <a:lnTo>
                    <a:pt x="2146" y="4011"/>
                  </a:lnTo>
                  <a:lnTo>
                    <a:pt x="2119" y="3980"/>
                  </a:lnTo>
                  <a:lnTo>
                    <a:pt x="2094" y="3950"/>
                  </a:lnTo>
                  <a:lnTo>
                    <a:pt x="2069" y="3918"/>
                  </a:lnTo>
                  <a:lnTo>
                    <a:pt x="2044" y="3887"/>
                  </a:lnTo>
                  <a:lnTo>
                    <a:pt x="2020" y="3854"/>
                  </a:lnTo>
                  <a:lnTo>
                    <a:pt x="1991" y="3861"/>
                  </a:lnTo>
                  <a:lnTo>
                    <a:pt x="1963" y="3866"/>
                  </a:lnTo>
                  <a:lnTo>
                    <a:pt x="1934" y="3871"/>
                  </a:lnTo>
                  <a:lnTo>
                    <a:pt x="1905" y="3874"/>
                  </a:lnTo>
                  <a:lnTo>
                    <a:pt x="1876" y="3876"/>
                  </a:lnTo>
                  <a:lnTo>
                    <a:pt x="1848" y="3877"/>
                  </a:lnTo>
                  <a:lnTo>
                    <a:pt x="1819" y="3876"/>
                  </a:lnTo>
                  <a:lnTo>
                    <a:pt x="1789" y="3875"/>
                  </a:lnTo>
                  <a:lnTo>
                    <a:pt x="1761" y="3873"/>
                  </a:lnTo>
                  <a:lnTo>
                    <a:pt x="1732" y="3868"/>
                  </a:lnTo>
                  <a:lnTo>
                    <a:pt x="1703" y="3863"/>
                  </a:lnTo>
                  <a:lnTo>
                    <a:pt x="1675" y="3858"/>
                  </a:lnTo>
                  <a:lnTo>
                    <a:pt x="1647" y="3850"/>
                  </a:lnTo>
                  <a:lnTo>
                    <a:pt x="1619" y="3841"/>
                  </a:lnTo>
                  <a:lnTo>
                    <a:pt x="1591" y="3831"/>
                  </a:lnTo>
                  <a:lnTo>
                    <a:pt x="1564" y="3822"/>
                  </a:lnTo>
                  <a:lnTo>
                    <a:pt x="1548" y="3814"/>
                  </a:lnTo>
                  <a:lnTo>
                    <a:pt x="1532" y="3805"/>
                  </a:lnTo>
                  <a:lnTo>
                    <a:pt x="1515" y="3797"/>
                  </a:lnTo>
                  <a:lnTo>
                    <a:pt x="1500" y="3787"/>
                  </a:lnTo>
                  <a:lnTo>
                    <a:pt x="1485" y="3777"/>
                  </a:lnTo>
                  <a:lnTo>
                    <a:pt x="1470" y="3766"/>
                  </a:lnTo>
                  <a:lnTo>
                    <a:pt x="1456" y="3754"/>
                  </a:lnTo>
                  <a:lnTo>
                    <a:pt x="1441" y="3742"/>
                  </a:lnTo>
                  <a:lnTo>
                    <a:pt x="1429" y="3729"/>
                  </a:lnTo>
                  <a:lnTo>
                    <a:pt x="1416" y="3716"/>
                  </a:lnTo>
                  <a:lnTo>
                    <a:pt x="1406" y="3702"/>
                  </a:lnTo>
                  <a:lnTo>
                    <a:pt x="1396" y="3687"/>
                  </a:lnTo>
                  <a:lnTo>
                    <a:pt x="1386" y="3672"/>
                  </a:lnTo>
                  <a:lnTo>
                    <a:pt x="1378" y="3655"/>
                  </a:lnTo>
                  <a:lnTo>
                    <a:pt x="1372" y="3638"/>
                  </a:lnTo>
                  <a:lnTo>
                    <a:pt x="1366" y="3619"/>
                  </a:lnTo>
                  <a:lnTo>
                    <a:pt x="1362" y="3599"/>
                  </a:lnTo>
                  <a:lnTo>
                    <a:pt x="1359" y="3577"/>
                  </a:lnTo>
                  <a:lnTo>
                    <a:pt x="1359" y="3556"/>
                  </a:lnTo>
                  <a:lnTo>
                    <a:pt x="1360" y="3536"/>
                  </a:lnTo>
                  <a:lnTo>
                    <a:pt x="1363" y="3514"/>
                  </a:lnTo>
                  <a:lnTo>
                    <a:pt x="1367" y="3493"/>
                  </a:lnTo>
                  <a:lnTo>
                    <a:pt x="1374" y="3474"/>
                  </a:lnTo>
                  <a:lnTo>
                    <a:pt x="1382" y="3454"/>
                  </a:lnTo>
                  <a:lnTo>
                    <a:pt x="1390" y="3435"/>
                  </a:lnTo>
                  <a:lnTo>
                    <a:pt x="1401" y="3416"/>
                  </a:lnTo>
                  <a:lnTo>
                    <a:pt x="1412" y="3398"/>
                  </a:lnTo>
                  <a:lnTo>
                    <a:pt x="1425" y="3380"/>
                  </a:lnTo>
                  <a:lnTo>
                    <a:pt x="1439" y="3364"/>
                  </a:lnTo>
                  <a:lnTo>
                    <a:pt x="1454" y="3349"/>
                  </a:lnTo>
                  <a:lnTo>
                    <a:pt x="1470" y="3335"/>
                  </a:lnTo>
                  <a:lnTo>
                    <a:pt x="1486" y="3322"/>
                  </a:lnTo>
                  <a:lnTo>
                    <a:pt x="1497" y="3313"/>
                  </a:lnTo>
                  <a:lnTo>
                    <a:pt x="1507" y="3305"/>
                  </a:lnTo>
                  <a:lnTo>
                    <a:pt x="1529" y="3292"/>
                  </a:lnTo>
                  <a:lnTo>
                    <a:pt x="1552" y="3279"/>
                  </a:lnTo>
                  <a:lnTo>
                    <a:pt x="1576" y="3268"/>
                  </a:lnTo>
                  <a:lnTo>
                    <a:pt x="1600" y="3259"/>
                  </a:lnTo>
                  <a:lnTo>
                    <a:pt x="1624" y="3249"/>
                  </a:lnTo>
                  <a:lnTo>
                    <a:pt x="1673" y="3230"/>
                  </a:lnTo>
                  <a:lnTo>
                    <a:pt x="1679" y="3224"/>
                  </a:lnTo>
                  <a:lnTo>
                    <a:pt x="1685" y="3218"/>
                  </a:lnTo>
                  <a:lnTo>
                    <a:pt x="1689" y="3211"/>
                  </a:lnTo>
                  <a:lnTo>
                    <a:pt x="1691" y="3204"/>
                  </a:lnTo>
                  <a:lnTo>
                    <a:pt x="1692" y="3197"/>
                  </a:lnTo>
                  <a:lnTo>
                    <a:pt x="1691" y="3189"/>
                  </a:lnTo>
                  <a:lnTo>
                    <a:pt x="1690" y="3181"/>
                  </a:lnTo>
                  <a:lnTo>
                    <a:pt x="1688" y="3174"/>
                  </a:lnTo>
                  <a:lnTo>
                    <a:pt x="1682" y="3159"/>
                  </a:lnTo>
                  <a:lnTo>
                    <a:pt x="1673" y="3143"/>
                  </a:lnTo>
                  <a:lnTo>
                    <a:pt x="1663" y="3129"/>
                  </a:lnTo>
                  <a:lnTo>
                    <a:pt x="1654" y="3117"/>
                  </a:lnTo>
                  <a:lnTo>
                    <a:pt x="1640" y="3101"/>
                  </a:lnTo>
                  <a:lnTo>
                    <a:pt x="1625" y="3085"/>
                  </a:lnTo>
                  <a:lnTo>
                    <a:pt x="1596" y="3055"/>
                  </a:lnTo>
                  <a:lnTo>
                    <a:pt x="1564" y="3026"/>
                  </a:lnTo>
                  <a:lnTo>
                    <a:pt x="1532" y="3000"/>
                  </a:lnTo>
                  <a:lnTo>
                    <a:pt x="1497" y="2975"/>
                  </a:lnTo>
                  <a:lnTo>
                    <a:pt x="1462" y="2951"/>
                  </a:lnTo>
                  <a:lnTo>
                    <a:pt x="1426" y="2928"/>
                  </a:lnTo>
                  <a:lnTo>
                    <a:pt x="1389" y="2908"/>
                  </a:lnTo>
                  <a:lnTo>
                    <a:pt x="1352" y="2887"/>
                  </a:lnTo>
                  <a:lnTo>
                    <a:pt x="1314" y="2867"/>
                  </a:lnTo>
                  <a:lnTo>
                    <a:pt x="1237" y="2829"/>
                  </a:lnTo>
                  <a:lnTo>
                    <a:pt x="1160" y="2793"/>
                  </a:lnTo>
                  <a:lnTo>
                    <a:pt x="1084" y="2756"/>
                  </a:lnTo>
                  <a:lnTo>
                    <a:pt x="1029" y="2727"/>
                  </a:lnTo>
                  <a:lnTo>
                    <a:pt x="977" y="2697"/>
                  </a:lnTo>
                  <a:lnTo>
                    <a:pt x="925" y="2664"/>
                  </a:lnTo>
                  <a:lnTo>
                    <a:pt x="874" y="2630"/>
                  </a:lnTo>
                  <a:lnTo>
                    <a:pt x="823" y="2596"/>
                  </a:lnTo>
                  <a:lnTo>
                    <a:pt x="774" y="2560"/>
                  </a:lnTo>
                  <a:lnTo>
                    <a:pt x="725" y="2522"/>
                  </a:lnTo>
                  <a:lnTo>
                    <a:pt x="678" y="2484"/>
                  </a:lnTo>
                  <a:lnTo>
                    <a:pt x="632" y="2443"/>
                  </a:lnTo>
                  <a:lnTo>
                    <a:pt x="586" y="2402"/>
                  </a:lnTo>
                  <a:lnTo>
                    <a:pt x="541" y="2360"/>
                  </a:lnTo>
                  <a:lnTo>
                    <a:pt x="498" y="2317"/>
                  </a:lnTo>
                  <a:lnTo>
                    <a:pt x="456" y="2273"/>
                  </a:lnTo>
                  <a:lnTo>
                    <a:pt x="414" y="2227"/>
                  </a:lnTo>
                  <a:lnTo>
                    <a:pt x="374" y="2181"/>
                  </a:lnTo>
                  <a:lnTo>
                    <a:pt x="335" y="2135"/>
                  </a:lnTo>
                  <a:lnTo>
                    <a:pt x="301" y="2090"/>
                  </a:lnTo>
                  <a:lnTo>
                    <a:pt x="267" y="2046"/>
                  </a:lnTo>
                  <a:lnTo>
                    <a:pt x="236" y="1999"/>
                  </a:lnTo>
                  <a:lnTo>
                    <a:pt x="206" y="1952"/>
                  </a:lnTo>
                  <a:lnTo>
                    <a:pt x="176" y="1903"/>
                  </a:lnTo>
                  <a:lnTo>
                    <a:pt x="148" y="1854"/>
                  </a:lnTo>
                  <a:lnTo>
                    <a:pt x="123" y="1804"/>
                  </a:lnTo>
                  <a:lnTo>
                    <a:pt x="99" y="1753"/>
                  </a:lnTo>
                  <a:lnTo>
                    <a:pt x="77" y="1701"/>
                  </a:lnTo>
                  <a:lnTo>
                    <a:pt x="58" y="1649"/>
                  </a:lnTo>
                  <a:lnTo>
                    <a:pt x="49" y="1623"/>
                  </a:lnTo>
                  <a:lnTo>
                    <a:pt x="41" y="1596"/>
                  </a:lnTo>
                  <a:lnTo>
                    <a:pt x="34" y="1568"/>
                  </a:lnTo>
                  <a:lnTo>
                    <a:pt x="27" y="1541"/>
                  </a:lnTo>
                  <a:lnTo>
                    <a:pt x="21" y="1514"/>
                  </a:lnTo>
                  <a:lnTo>
                    <a:pt x="16" y="1487"/>
                  </a:lnTo>
                  <a:lnTo>
                    <a:pt x="11" y="1459"/>
                  </a:lnTo>
                  <a:lnTo>
                    <a:pt x="8" y="1431"/>
                  </a:lnTo>
                  <a:lnTo>
                    <a:pt x="4" y="1403"/>
                  </a:lnTo>
                  <a:lnTo>
                    <a:pt x="2" y="1375"/>
                  </a:lnTo>
                  <a:lnTo>
                    <a:pt x="1" y="1347"/>
                  </a:lnTo>
                  <a:lnTo>
                    <a:pt x="0" y="1318"/>
                  </a:lnTo>
                  <a:lnTo>
                    <a:pt x="1" y="1286"/>
                  </a:lnTo>
                  <a:lnTo>
                    <a:pt x="4" y="1252"/>
                  </a:lnTo>
                  <a:lnTo>
                    <a:pt x="8" y="1217"/>
                  </a:lnTo>
                  <a:lnTo>
                    <a:pt x="12" y="1184"/>
                  </a:lnTo>
                  <a:lnTo>
                    <a:pt x="19" y="1150"/>
                  </a:lnTo>
                  <a:lnTo>
                    <a:pt x="26" y="1116"/>
                  </a:lnTo>
                  <a:lnTo>
                    <a:pt x="35" y="1084"/>
                  </a:lnTo>
                  <a:lnTo>
                    <a:pt x="47" y="1051"/>
                  </a:lnTo>
                  <a:lnTo>
                    <a:pt x="60" y="1021"/>
                  </a:lnTo>
                  <a:lnTo>
                    <a:pt x="75" y="990"/>
                  </a:lnTo>
                  <a:lnTo>
                    <a:pt x="83" y="976"/>
                  </a:lnTo>
                  <a:lnTo>
                    <a:pt x="92" y="962"/>
                  </a:lnTo>
                  <a:lnTo>
                    <a:pt x="101" y="948"/>
                  </a:lnTo>
                  <a:lnTo>
                    <a:pt x="112" y="935"/>
                  </a:lnTo>
                  <a:lnTo>
                    <a:pt x="123" y="923"/>
                  </a:lnTo>
                  <a:lnTo>
                    <a:pt x="134" y="910"/>
                  </a:lnTo>
                  <a:lnTo>
                    <a:pt x="146" y="899"/>
                  </a:lnTo>
                  <a:lnTo>
                    <a:pt x="159" y="887"/>
                  </a:lnTo>
                  <a:lnTo>
                    <a:pt x="172" y="877"/>
                  </a:lnTo>
                  <a:lnTo>
                    <a:pt x="186" y="867"/>
                  </a:lnTo>
                  <a:lnTo>
                    <a:pt x="201" y="858"/>
                  </a:lnTo>
                  <a:lnTo>
                    <a:pt x="217" y="849"/>
                  </a:lnTo>
                  <a:lnTo>
                    <a:pt x="215" y="829"/>
                  </a:lnTo>
                  <a:lnTo>
                    <a:pt x="214" y="811"/>
                  </a:lnTo>
                  <a:lnTo>
                    <a:pt x="215" y="791"/>
                  </a:lnTo>
                  <a:lnTo>
                    <a:pt x="217" y="772"/>
                  </a:lnTo>
                  <a:lnTo>
                    <a:pt x="221" y="753"/>
                  </a:lnTo>
                  <a:lnTo>
                    <a:pt x="225" y="735"/>
                  </a:lnTo>
                  <a:lnTo>
                    <a:pt x="231" y="716"/>
                  </a:lnTo>
                  <a:lnTo>
                    <a:pt x="237" y="698"/>
                  </a:lnTo>
                  <a:lnTo>
                    <a:pt x="245" y="680"/>
                  </a:lnTo>
                  <a:lnTo>
                    <a:pt x="253" y="663"/>
                  </a:lnTo>
                  <a:lnTo>
                    <a:pt x="263" y="647"/>
                  </a:lnTo>
                  <a:lnTo>
                    <a:pt x="274" y="631"/>
                  </a:lnTo>
                  <a:lnTo>
                    <a:pt x="286" y="616"/>
                  </a:lnTo>
                  <a:lnTo>
                    <a:pt x="299" y="601"/>
                  </a:lnTo>
                  <a:lnTo>
                    <a:pt x="312" y="588"/>
                  </a:lnTo>
                  <a:lnTo>
                    <a:pt x="327" y="575"/>
                  </a:lnTo>
                  <a:lnTo>
                    <a:pt x="353" y="554"/>
                  </a:lnTo>
                  <a:lnTo>
                    <a:pt x="381" y="536"/>
                  </a:lnTo>
                  <a:lnTo>
                    <a:pt x="409" y="519"/>
                  </a:lnTo>
                  <a:lnTo>
                    <a:pt x="438" y="505"/>
                  </a:lnTo>
                  <a:lnTo>
                    <a:pt x="469" y="493"/>
                  </a:lnTo>
                  <a:lnTo>
                    <a:pt x="500" y="484"/>
                  </a:lnTo>
                  <a:lnTo>
                    <a:pt x="532" y="475"/>
                  </a:lnTo>
                  <a:lnTo>
                    <a:pt x="564" y="468"/>
                  </a:lnTo>
                  <a:lnTo>
                    <a:pt x="597" y="464"/>
                  </a:lnTo>
                  <a:lnTo>
                    <a:pt x="629" y="461"/>
                  </a:lnTo>
                  <a:lnTo>
                    <a:pt x="663" y="460"/>
                  </a:lnTo>
                  <a:lnTo>
                    <a:pt x="696" y="460"/>
                  </a:lnTo>
                  <a:lnTo>
                    <a:pt x="729" y="462"/>
                  </a:lnTo>
                  <a:lnTo>
                    <a:pt x="762" y="466"/>
                  </a:lnTo>
                  <a:lnTo>
                    <a:pt x="795" y="471"/>
                  </a:lnTo>
                  <a:lnTo>
                    <a:pt x="826" y="477"/>
                  </a:lnTo>
                  <a:lnTo>
                    <a:pt x="853" y="485"/>
                  </a:lnTo>
                  <a:lnTo>
                    <a:pt x="879" y="493"/>
                  </a:lnTo>
                  <a:lnTo>
                    <a:pt x="904" y="504"/>
                  </a:lnTo>
                  <a:lnTo>
                    <a:pt x="931" y="516"/>
                  </a:lnTo>
                  <a:lnTo>
                    <a:pt x="954" y="529"/>
                  </a:lnTo>
                  <a:lnTo>
                    <a:pt x="978" y="544"/>
                  </a:lnTo>
                  <a:lnTo>
                    <a:pt x="1000" y="561"/>
                  </a:lnTo>
                  <a:lnTo>
                    <a:pt x="1022" y="578"/>
                  </a:lnTo>
                  <a:lnTo>
                    <a:pt x="1041" y="598"/>
                  </a:lnTo>
                  <a:lnTo>
                    <a:pt x="1060" y="617"/>
                  </a:lnTo>
                  <a:lnTo>
                    <a:pt x="1077" y="639"/>
                  </a:lnTo>
                  <a:lnTo>
                    <a:pt x="1091" y="662"/>
                  </a:lnTo>
                  <a:lnTo>
                    <a:pt x="1104" y="687"/>
                  </a:lnTo>
                  <a:lnTo>
                    <a:pt x="1116" y="712"/>
                  </a:lnTo>
                  <a:lnTo>
                    <a:pt x="1125" y="738"/>
                  </a:lnTo>
                  <a:lnTo>
                    <a:pt x="1128" y="752"/>
                  </a:lnTo>
                  <a:lnTo>
                    <a:pt x="1131" y="766"/>
                  </a:lnTo>
                  <a:lnTo>
                    <a:pt x="1172" y="779"/>
                  </a:lnTo>
                  <a:lnTo>
                    <a:pt x="1211" y="793"/>
                  </a:lnTo>
                  <a:lnTo>
                    <a:pt x="1251" y="809"/>
                  </a:lnTo>
                  <a:lnTo>
                    <a:pt x="1290" y="825"/>
                  </a:lnTo>
                  <a:lnTo>
                    <a:pt x="1369" y="858"/>
                  </a:lnTo>
                  <a:lnTo>
                    <a:pt x="1446" y="892"/>
                  </a:lnTo>
                  <a:lnTo>
                    <a:pt x="1436" y="822"/>
                  </a:lnTo>
                  <a:lnTo>
                    <a:pt x="1427" y="750"/>
                  </a:lnTo>
                  <a:lnTo>
                    <a:pt x="1410" y="606"/>
                  </a:lnTo>
                  <a:lnTo>
                    <a:pt x="1388" y="608"/>
                  </a:lnTo>
                  <a:lnTo>
                    <a:pt x="1366" y="608"/>
                  </a:lnTo>
                  <a:lnTo>
                    <a:pt x="1345" y="605"/>
                  </a:lnTo>
                  <a:lnTo>
                    <a:pt x="1323" y="603"/>
                  </a:lnTo>
                  <a:lnTo>
                    <a:pt x="1301" y="599"/>
                  </a:lnTo>
                  <a:lnTo>
                    <a:pt x="1279" y="593"/>
                  </a:lnTo>
                  <a:lnTo>
                    <a:pt x="1259" y="586"/>
                  </a:lnTo>
                  <a:lnTo>
                    <a:pt x="1239" y="578"/>
                  </a:lnTo>
                  <a:lnTo>
                    <a:pt x="1220" y="568"/>
                  </a:lnTo>
                  <a:lnTo>
                    <a:pt x="1200" y="558"/>
                  </a:lnTo>
                  <a:lnTo>
                    <a:pt x="1183" y="546"/>
                  </a:lnTo>
                  <a:lnTo>
                    <a:pt x="1165" y="531"/>
                  </a:lnTo>
                  <a:lnTo>
                    <a:pt x="1149" y="517"/>
                  </a:lnTo>
                  <a:lnTo>
                    <a:pt x="1135" y="501"/>
                  </a:lnTo>
                  <a:lnTo>
                    <a:pt x="1121" y="484"/>
                  </a:lnTo>
                  <a:lnTo>
                    <a:pt x="1109" y="465"/>
                  </a:lnTo>
                  <a:lnTo>
                    <a:pt x="1102" y="453"/>
                  </a:lnTo>
                  <a:lnTo>
                    <a:pt x="1096" y="442"/>
                  </a:lnTo>
                  <a:lnTo>
                    <a:pt x="1084" y="418"/>
                  </a:lnTo>
                  <a:lnTo>
                    <a:pt x="1075" y="393"/>
                  </a:lnTo>
                  <a:lnTo>
                    <a:pt x="1069" y="367"/>
                  </a:lnTo>
                  <a:lnTo>
                    <a:pt x="1064" y="341"/>
                  </a:lnTo>
                  <a:lnTo>
                    <a:pt x="1062" y="315"/>
                  </a:lnTo>
                  <a:lnTo>
                    <a:pt x="1063" y="289"/>
                  </a:lnTo>
                  <a:lnTo>
                    <a:pt x="1065" y="263"/>
                  </a:lnTo>
                  <a:lnTo>
                    <a:pt x="1070" y="237"/>
                  </a:lnTo>
                  <a:lnTo>
                    <a:pt x="1076" y="211"/>
                  </a:lnTo>
                  <a:lnTo>
                    <a:pt x="1086" y="186"/>
                  </a:lnTo>
                  <a:lnTo>
                    <a:pt x="1097" y="162"/>
                  </a:lnTo>
                  <a:lnTo>
                    <a:pt x="1110" y="139"/>
                  </a:lnTo>
                  <a:lnTo>
                    <a:pt x="1125" y="118"/>
                  </a:lnTo>
                  <a:lnTo>
                    <a:pt x="1134" y="108"/>
                  </a:lnTo>
                  <a:lnTo>
                    <a:pt x="1142" y="98"/>
                  </a:lnTo>
                  <a:lnTo>
                    <a:pt x="1152" y="89"/>
                  </a:lnTo>
                  <a:lnTo>
                    <a:pt x="1162" y="79"/>
                  </a:lnTo>
                  <a:close/>
                  <a:moveTo>
                    <a:pt x="925" y="1586"/>
                  </a:moveTo>
                  <a:lnTo>
                    <a:pt x="925" y="1586"/>
                  </a:lnTo>
                  <a:lnTo>
                    <a:pt x="917" y="1609"/>
                  </a:lnTo>
                  <a:lnTo>
                    <a:pt x="912" y="1631"/>
                  </a:lnTo>
                  <a:lnTo>
                    <a:pt x="910" y="1654"/>
                  </a:lnTo>
                  <a:lnTo>
                    <a:pt x="909" y="1677"/>
                  </a:lnTo>
                  <a:lnTo>
                    <a:pt x="910" y="1700"/>
                  </a:lnTo>
                  <a:lnTo>
                    <a:pt x="913" y="1723"/>
                  </a:lnTo>
                  <a:lnTo>
                    <a:pt x="917" y="1746"/>
                  </a:lnTo>
                  <a:lnTo>
                    <a:pt x="924" y="1768"/>
                  </a:lnTo>
                  <a:lnTo>
                    <a:pt x="932" y="1790"/>
                  </a:lnTo>
                  <a:lnTo>
                    <a:pt x="940" y="1813"/>
                  </a:lnTo>
                  <a:lnTo>
                    <a:pt x="950" y="1834"/>
                  </a:lnTo>
                  <a:lnTo>
                    <a:pt x="961" y="1855"/>
                  </a:lnTo>
                  <a:lnTo>
                    <a:pt x="972" y="1876"/>
                  </a:lnTo>
                  <a:lnTo>
                    <a:pt x="984" y="1897"/>
                  </a:lnTo>
                  <a:lnTo>
                    <a:pt x="1009" y="1935"/>
                  </a:lnTo>
                  <a:lnTo>
                    <a:pt x="1039" y="1976"/>
                  </a:lnTo>
                  <a:lnTo>
                    <a:pt x="1071" y="2015"/>
                  </a:lnTo>
                  <a:lnTo>
                    <a:pt x="1104" y="2053"/>
                  </a:lnTo>
                  <a:lnTo>
                    <a:pt x="1139" y="2090"/>
                  </a:lnTo>
                  <a:lnTo>
                    <a:pt x="1176" y="2125"/>
                  </a:lnTo>
                  <a:lnTo>
                    <a:pt x="1213" y="2160"/>
                  </a:lnTo>
                  <a:lnTo>
                    <a:pt x="1252" y="2192"/>
                  </a:lnTo>
                  <a:lnTo>
                    <a:pt x="1291" y="2224"/>
                  </a:lnTo>
                  <a:lnTo>
                    <a:pt x="1332" y="2254"/>
                  </a:lnTo>
                  <a:lnTo>
                    <a:pt x="1373" y="2285"/>
                  </a:lnTo>
                  <a:lnTo>
                    <a:pt x="1415" y="2313"/>
                  </a:lnTo>
                  <a:lnTo>
                    <a:pt x="1458" y="2341"/>
                  </a:lnTo>
                  <a:lnTo>
                    <a:pt x="1501" y="2367"/>
                  </a:lnTo>
                  <a:lnTo>
                    <a:pt x="1545" y="2393"/>
                  </a:lnTo>
                  <a:lnTo>
                    <a:pt x="1589" y="2419"/>
                  </a:lnTo>
                  <a:lnTo>
                    <a:pt x="1634" y="2443"/>
                  </a:lnTo>
                  <a:lnTo>
                    <a:pt x="1540" y="1683"/>
                  </a:lnTo>
                  <a:lnTo>
                    <a:pt x="1517" y="1669"/>
                  </a:lnTo>
                  <a:lnTo>
                    <a:pt x="1496" y="1656"/>
                  </a:lnTo>
                  <a:lnTo>
                    <a:pt x="1474" y="1642"/>
                  </a:lnTo>
                  <a:lnTo>
                    <a:pt x="1452" y="1628"/>
                  </a:lnTo>
                  <a:lnTo>
                    <a:pt x="1411" y="1598"/>
                  </a:lnTo>
                  <a:lnTo>
                    <a:pt x="1370" y="1566"/>
                  </a:lnTo>
                  <a:lnTo>
                    <a:pt x="1328" y="1536"/>
                  </a:lnTo>
                  <a:lnTo>
                    <a:pt x="1287" y="1505"/>
                  </a:lnTo>
                  <a:lnTo>
                    <a:pt x="1265" y="1491"/>
                  </a:lnTo>
                  <a:lnTo>
                    <a:pt x="1244" y="1477"/>
                  </a:lnTo>
                  <a:lnTo>
                    <a:pt x="1221" y="1465"/>
                  </a:lnTo>
                  <a:lnTo>
                    <a:pt x="1198" y="1453"/>
                  </a:lnTo>
                  <a:lnTo>
                    <a:pt x="1188" y="1448"/>
                  </a:lnTo>
                  <a:lnTo>
                    <a:pt x="1177" y="1444"/>
                  </a:lnTo>
                  <a:lnTo>
                    <a:pt x="1167" y="1441"/>
                  </a:lnTo>
                  <a:lnTo>
                    <a:pt x="1157" y="1439"/>
                  </a:lnTo>
                  <a:lnTo>
                    <a:pt x="1147" y="1437"/>
                  </a:lnTo>
                  <a:lnTo>
                    <a:pt x="1136" y="1436"/>
                  </a:lnTo>
                  <a:lnTo>
                    <a:pt x="1126" y="1436"/>
                  </a:lnTo>
                  <a:lnTo>
                    <a:pt x="1115" y="1436"/>
                  </a:lnTo>
                  <a:lnTo>
                    <a:pt x="1096" y="1439"/>
                  </a:lnTo>
                  <a:lnTo>
                    <a:pt x="1075" y="1444"/>
                  </a:lnTo>
                  <a:lnTo>
                    <a:pt x="1056" y="1452"/>
                  </a:lnTo>
                  <a:lnTo>
                    <a:pt x="1037" y="1462"/>
                  </a:lnTo>
                  <a:lnTo>
                    <a:pt x="1019" y="1473"/>
                  </a:lnTo>
                  <a:lnTo>
                    <a:pt x="1002" y="1486"/>
                  </a:lnTo>
                  <a:lnTo>
                    <a:pt x="986" y="1500"/>
                  </a:lnTo>
                  <a:lnTo>
                    <a:pt x="971" y="1515"/>
                  </a:lnTo>
                  <a:lnTo>
                    <a:pt x="957" y="1533"/>
                  </a:lnTo>
                  <a:lnTo>
                    <a:pt x="945" y="1550"/>
                  </a:lnTo>
                  <a:lnTo>
                    <a:pt x="934" y="1567"/>
                  </a:lnTo>
                  <a:lnTo>
                    <a:pt x="925" y="1586"/>
                  </a:lnTo>
                  <a:close/>
                  <a:moveTo>
                    <a:pt x="6110" y="1456"/>
                  </a:moveTo>
                  <a:lnTo>
                    <a:pt x="6110" y="1456"/>
                  </a:lnTo>
                  <a:lnTo>
                    <a:pt x="6088" y="1468"/>
                  </a:lnTo>
                  <a:lnTo>
                    <a:pt x="6065" y="1481"/>
                  </a:lnTo>
                  <a:lnTo>
                    <a:pt x="6045" y="1494"/>
                  </a:lnTo>
                  <a:lnTo>
                    <a:pt x="6023" y="1509"/>
                  </a:lnTo>
                  <a:lnTo>
                    <a:pt x="5983" y="1538"/>
                  </a:lnTo>
                  <a:lnTo>
                    <a:pt x="5941" y="1568"/>
                  </a:lnTo>
                  <a:lnTo>
                    <a:pt x="5901" y="1599"/>
                  </a:lnTo>
                  <a:lnTo>
                    <a:pt x="5861" y="1629"/>
                  </a:lnTo>
                  <a:lnTo>
                    <a:pt x="5840" y="1643"/>
                  </a:lnTo>
                  <a:lnTo>
                    <a:pt x="5818" y="1658"/>
                  </a:lnTo>
                  <a:lnTo>
                    <a:pt x="5797" y="1671"/>
                  </a:lnTo>
                  <a:lnTo>
                    <a:pt x="5775" y="1683"/>
                  </a:lnTo>
                  <a:lnTo>
                    <a:pt x="5751" y="1873"/>
                  </a:lnTo>
                  <a:lnTo>
                    <a:pt x="5727" y="2063"/>
                  </a:lnTo>
                  <a:lnTo>
                    <a:pt x="5683" y="2443"/>
                  </a:lnTo>
                  <a:lnTo>
                    <a:pt x="5743" y="2410"/>
                  </a:lnTo>
                  <a:lnTo>
                    <a:pt x="5804" y="2374"/>
                  </a:lnTo>
                  <a:lnTo>
                    <a:pt x="5863" y="2337"/>
                  </a:lnTo>
                  <a:lnTo>
                    <a:pt x="5922" y="2298"/>
                  </a:lnTo>
                  <a:lnTo>
                    <a:pt x="5979" y="2258"/>
                  </a:lnTo>
                  <a:lnTo>
                    <a:pt x="6008" y="2236"/>
                  </a:lnTo>
                  <a:lnTo>
                    <a:pt x="6035" y="2214"/>
                  </a:lnTo>
                  <a:lnTo>
                    <a:pt x="6063" y="2192"/>
                  </a:lnTo>
                  <a:lnTo>
                    <a:pt x="6089" y="2169"/>
                  </a:lnTo>
                  <a:lnTo>
                    <a:pt x="6116" y="2147"/>
                  </a:lnTo>
                  <a:lnTo>
                    <a:pt x="6141" y="2123"/>
                  </a:lnTo>
                  <a:lnTo>
                    <a:pt x="6186" y="2078"/>
                  </a:lnTo>
                  <a:lnTo>
                    <a:pt x="6208" y="2055"/>
                  </a:lnTo>
                  <a:lnTo>
                    <a:pt x="6229" y="2033"/>
                  </a:lnTo>
                  <a:lnTo>
                    <a:pt x="6250" y="2009"/>
                  </a:lnTo>
                  <a:lnTo>
                    <a:pt x="6271" y="1984"/>
                  </a:lnTo>
                  <a:lnTo>
                    <a:pt x="6289" y="1959"/>
                  </a:lnTo>
                  <a:lnTo>
                    <a:pt x="6308" y="1933"/>
                  </a:lnTo>
                  <a:lnTo>
                    <a:pt x="6325" y="1906"/>
                  </a:lnTo>
                  <a:lnTo>
                    <a:pt x="6341" y="1879"/>
                  </a:lnTo>
                  <a:lnTo>
                    <a:pt x="6355" y="1851"/>
                  </a:lnTo>
                  <a:lnTo>
                    <a:pt x="6368" y="1823"/>
                  </a:lnTo>
                  <a:lnTo>
                    <a:pt x="6380" y="1793"/>
                  </a:lnTo>
                  <a:lnTo>
                    <a:pt x="6390" y="1764"/>
                  </a:lnTo>
                  <a:lnTo>
                    <a:pt x="6398" y="1734"/>
                  </a:lnTo>
                  <a:lnTo>
                    <a:pt x="6404" y="1702"/>
                  </a:lnTo>
                  <a:lnTo>
                    <a:pt x="6406" y="1688"/>
                  </a:lnTo>
                  <a:lnTo>
                    <a:pt x="6406" y="1674"/>
                  </a:lnTo>
                  <a:lnTo>
                    <a:pt x="6406" y="1659"/>
                  </a:lnTo>
                  <a:lnTo>
                    <a:pt x="6405" y="1644"/>
                  </a:lnTo>
                  <a:lnTo>
                    <a:pt x="6403" y="1630"/>
                  </a:lnTo>
                  <a:lnTo>
                    <a:pt x="6400" y="1616"/>
                  </a:lnTo>
                  <a:lnTo>
                    <a:pt x="6396" y="1602"/>
                  </a:lnTo>
                  <a:lnTo>
                    <a:pt x="6390" y="1589"/>
                  </a:lnTo>
                  <a:lnTo>
                    <a:pt x="6385" y="1575"/>
                  </a:lnTo>
                  <a:lnTo>
                    <a:pt x="6378" y="1562"/>
                  </a:lnTo>
                  <a:lnTo>
                    <a:pt x="6371" y="1550"/>
                  </a:lnTo>
                  <a:lnTo>
                    <a:pt x="6362" y="1537"/>
                  </a:lnTo>
                  <a:lnTo>
                    <a:pt x="6353" y="1525"/>
                  </a:lnTo>
                  <a:lnTo>
                    <a:pt x="6343" y="1514"/>
                  </a:lnTo>
                  <a:lnTo>
                    <a:pt x="6334" y="1503"/>
                  </a:lnTo>
                  <a:lnTo>
                    <a:pt x="6323" y="1493"/>
                  </a:lnTo>
                  <a:lnTo>
                    <a:pt x="6312" y="1484"/>
                  </a:lnTo>
                  <a:lnTo>
                    <a:pt x="6300" y="1475"/>
                  </a:lnTo>
                  <a:lnTo>
                    <a:pt x="6288" y="1467"/>
                  </a:lnTo>
                  <a:lnTo>
                    <a:pt x="6276" y="1460"/>
                  </a:lnTo>
                  <a:lnTo>
                    <a:pt x="6263" y="1453"/>
                  </a:lnTo>
                  <a:lnTo>
                    <a:pt x="6250" y="1449"/>
                  </a:lnTo>
                  <a:lnTo>
                    <a:pt x="6236" y="1444"/>
                  </a:lnTo>
                  <a:lnTo>
                    <a:pt x="6223" y="1440"/>
                  </a:lnTo>
                  <a:lnTo>
                    <a:pt x="6209" y="1438"/>
                  </a:lnTo>
                  <a:lnTo>
                    <a:pt x="6195" y="1437"/>
                  </a:lnTo>
                  <a:lnTo>
                    <a:pt x="6180" y="1437"/>
                  </a:lnTo>
                  <a:lnTo>
                    <a:pt x="6166" y="1438"/>
                  </a:lnTo>
                  <a:lnTo>
                    <a:pt x="6152" y="1441"/>
                  </a:lnTo>
                  <a:lnTo>
                    <a:pt x="6138" y="1444"/>
                  </a:lnTo>
                  <a:lnTo>
                    <a:pt x="6124" y="1450"/>
                  </a:lnTo>
                  <a:lnTo>
                    <a:pt x="6110" y="14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899943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19"/>
            </p:custDataLst>
          </p:nvPr>
        </p:nvGrpSpPr>
        <p:grpSpPr>
          <a:xfrm>
            <a:off x="4793902" y="2753653"/>
            <a:ext cx="1409612" cy="421558"/>
            <a:chOff x="3403600" y="1970870"/>
            <a:chExt cx="1257300" cy="421584"/>
          </a:xfrm>
        </p:grpSpPr>
        <p:cxnSp>
          <p:nvCxnSpPr>
            <p:cNvPr id="18" name="直接连接符 17"/>
            <p:cNvCxnSpPr/>
            <p:nvPr>
              <p:custDataLst>
                <p:tags r:id="rId20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1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22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直接连接符 29"/>
          <p:cNvCxnSpPr/>
          <p:nvPr>
            <p:custDataLst>
              <p:tags r:id="rId23"/>
            </p:custDataLst>
          </p:nvPr>
        </p:nvCxnSpPr>
        <p:spPr>
          <a:xfrm flipH="1">
            <a:off x="4793903" y="4725814"/>
            <a:ext cx="615910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24"/>
            </p:custDataLst>
          </p:nvPr>
        </p:nvSpPr>
        <p:spPr>
          <a:xfrm>
            <a:off x="231634" y="3035745"/>
            <a:ext cx="4416784" cy="857196"/>
          </a:xfrm>
          <a:prstGeom prst="rect">
            <a:avLst/>
          </a:prstGeom>
          <a:noFill/>
        </p:spPr>
        <p:txBody>
          <a:bodyPr wrap="square" rtlCol="0"/>
          <a:p>
            <a:pPr indent="0" algn="r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设置不同梯度的充值金额，赠送金额、优惠券，引导顾客多充值多消费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25"/>
            </p:custDataLst>
          </p:nvPr>
        </p:nvSpPr>
        <p:spPr>
          <a:xfrm>
            <a:off x="1824114" y="2535397"/>
            <a:ext cx="2824303" cy="400025"/>
          </a:xfrm>
          <a:prstGeom prst="rect">
            <a:avLst/>
          </a:prstGeom>
          <a:noFill/>
        </p:spPr>
        <p:txBody>
          <a:bodyPr wrap="square" rtlCol="0"/>
          <a:p>
            <a:pPr algn="r"/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j-cs"/>
                <a:sym typeface="Arial" panose="020B0604020202020204" pitchFamily="34" charset="0"/>
              </a:rPr>
              <a:t>智能充值引导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26"/>
            </p:custDataLst>
          </p:nvPr>
        </p:nvSpPr>
        <p:spPr>
          <a:xfrm>
            <a:off x="1140897" y="4718390"/>
            <a:ext cx="3507521" cy="1149278"/>
          </a:xfrm>
          <a:prstGeom prst="rect">
            <a:avLst/>
          </a:prstGeom>
          <a:noFill/>
        </p:spPr>
        <p:txBody>
          <a:bodyPr wrap="square" rtlCol="0"/>
          <a:p>
            <a:pPr>
              <a:lnSpc>
                <a:spcPct val="12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商户后台设置不同优惠券,顾客线上领券可线下门店使用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；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27"/>
            </p:custDataLst>
          </p:nvPr>
        </p:nvSpPr>
        <p:spPr>
          <a:xfrm>
            <a:off x="1956186" y="4218041"/>
            <a:ext cx="2692232" cy="400025"/>
          </a:xfrm>
          <a:prstGeom prst="rect">
            <a:avLst/>
          </a:prstGeom>
          <a:noFill/>
        </p:spPr>
        <p:txBody>
          <a:bodyPr wrap="square" rtlCol="0"/>
          <a:p>
            <a:pPr algn="r"/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j-cs"/>
                <a:sym typeface="Arial" panose="020B0604020202020204" pitchFamily="34" charset="0"/>
              </a:rPr>
              <a:t>通用卡券管理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28"/>
            </p:custDataLst>
          </p:nvPr>
        </p:nvSpPr>
        <p:spPr>
          <a:xfrm>
            <a:off x="10621489" y="4670768"/>
            <a:ext cx="4277093" cy="114927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每一位店员或会员都可成为粉丝推广员，帮商家发展会员；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29"/>
            </p:custDataLst>
          </p:nvPr>
        </p:nvSpPr>
        <p:spPr>
          <a:xfrm>
            <a:off x="10246862" y="4170419"/>
            <a:ext cx="3042730" cy="400025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j-cs"/>
                <a:sym typeface="Arial" panose="020B0604020202020204" pitchFamily="34" charset="0"/>
              </a:rPr>
              <a:t>粉丝推广员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30"/>
            </p:custDataLst>
          </p:nvPr>
        </p:nvSpPr>
        <p:spPr>
          <a:xfrm>
            <a:off x="10621489" y="2946851"/>
            <a:ext cx="4568539" cy="1149278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l">
              <a:lnSpc>
                <a:spcPct val="12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幸运转盘、分享有礼、签到有礼；通过微信红包发送，效果更直接；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31"/>
            </p:custDataLst>
          </p:nvPr>
        </p:nvSpPr>
        <p:spPr>
          <a:xfrm>
            <a:off x="10265276" y="2446502"/>
            <a:ext cx="2896689" cy="400025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j-cs"/>
                <a:sym typeface="Arial" panose="020B0604020202020204" pitchFamily="34" charset="0"/>
              </a:rPr>
              <a:t>多样微营销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53" name="上箭头 52"/>
          <p:cNvSpPr/>
          <p:nvPr>
            <p:custDataLst>
              <p:tags r:id="rId32"/>
            </p:custDataLst>
          </p:nvPr>
        </p:nvSpPr>
        <p:spPr>
          <a:xfrm rot="19800000">
            <a:off x="7057420" y="3816298"/>
            <a:ext cx="346724" cy="297407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54" name="上箭头 53"/>
          <p:cNvSpPr/>
          <p:nvPr>
            <p:custDataLst>
              <p:tags r:id="rId33"/>
            </p:custDataLst>
          </p:nvPr>
        </p:nvSpPr>
        <p:spPr>
          <a:xfrm rot="1800000">
            <a:off x="7870169" y="3816298"/>
            <a:ext cx="346724" cy="297407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EED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55" name="上箭头 54"/>
          <p:cNvSpPr/>
          <p:nvPr>
            <p:custDataLst>
              <p:tags r:id="rId34"/>
            </p:custDataLst>
          </p:nvPr>
        </p:nvSpPr>
        <p:spPr>
          <a:xfrm rot="5400000">
            <a:off x="8276545" y="4520159"/>
            <a:ext cx="346724" cy="297407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CDD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56" name="上箭头 55"/>
          <p:cNvSpPr/>
          <p:nvPr>
            <p:custDataLst>
              <p:tags r:id="rId35"/>
            </p:custDataLst>
          </p:nvPr>
        </p:nvSpPr>
        <p:spPr>
          <a:xfrm rot="9000000">
            <a:off x="7870169" y="5224020"/>
            <a:ext cx="346724" cy="297407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EA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57" name="上箭头 56"/>
          <p:cNvSpPr/>
          <p:nvPr>
            <p:custDataLst>
              <p:tags r:id="rId36"/>
            </p:custDataLst>
          </p:nvPr>
        </p:nvSpPr>
        <p:spPr>
          <a:xfrm rot="12600000">
            <a:off x="7057421" y="5224020"/>
            <a:ext cx="346724" cy="297407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A5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grpSp>
        <p:nvGrpSpPr>
          <p:cNvPr id="96" name="组合 95"/>
          <p:cNvGrpSpPr/>
          <p:nvPr>
            <p:custDataLst>
              <p:tags r:id="rId37"/>
            </p:custDataLst>
          </p:nvPr>
        </p:nvGrpSpPr>
        <p:grpSpPr>
          <a:xfrm>
            <a:off x="7936791" y="5502380"/>
            <a:ext cx="1007937" cy="1007937"/>
            <a:chOff x="6394285" y="4719769"/>
            <a:chExt cx="1008000" cy="1008000"/>
          </a:xfrm>
        </p:grpSpPr>
        <p:sp>
          <p:nvSpPr>
            <p:cNvPr id="62" name="椭圆 61"/>
            <p:cNvSpPr/>
            <p:nvPr>
              <p:custDataLst>
                <p:tags r:id="rId38"/>
              </p:custDataLst>
            </p:nvPr>
          </p:nvSpPr>
          <p:spPr>
            <a:xfrm>
              <a:off x="6394285" y="4719769"/>
              <a:ext cx="1008000" cy="1008000"/>
            </a:xfrm>
            <a:prstGeom prst="ellipse">
              <a:avLst/>
            </a:prstGeom>
            <a:solidFill>
              <a:srgbClr val="0E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64" name="KSO_Shape"/>
            <p:cNvSpPr/>
            <p:nvPr>
              <p:custDataLst>
                <p:tags r:id="rId39"/>
              </p:custDataLst>
            </p:nvPr>
          </p:nvSpPr>
          <p:spPr bwMode="auto">
            <a:xfrm>
              <a:off x="6630397" y="4955044"/>
              <a:ext cx="554071" cy="537449"/>
            </a:xfrm>
            <a:custGeom>
              <a:avLst/>
              <a:gdLst>
                <a:gd name="T0" fmla="*/ 1742441 w 2041526"/>
                <a:gd name="T1" fmla="*/ 1193165 h 1979612"/>
                <a:gd name="T2" fmla="*/ 1991996 w 2041526"/>
                <a:gd name="T3" fmla="*/ 1302068 h 1979612"/>
                <a:gd name="T4" fmla="*/ 2027239 w 2041526"/>
                <a:gd name="T5" fmla="*/ 1369695 h 1979612"/>
                <a:gd name="T6" fmla="*/ 1892619 w 2041526"/>
                <a:gd name="T7" fmla="*/ 1469390 h 1979612"/>
                <a:gd name="T8" fmla="*/ 1731963 w 2041526"/>
                <a:gd name="T9" fmla="*/ 1707833 h 1979612"/>
                <a:gd name="T10" fmla="*/ 1573531 w 2041526"/>
                <a:gd name="T11" fmla="*/ 1864678 h 1979612"/>
                <a:gd name="T12" fmla="*/ 1443673 w 2041526"/>
                <a:gd name="T13" fmla="*/ 1909128 h 1979612"/>
                <a:gd name="T14" fmla="*/ 1297941 w 2041526"/>
                <a:gd name="T15" fmla="*/ 1895793 h 1979612"/>
                <a:gd name="T16" fmla="*/ 1186180 w 2041526"/>
                <a:gd name="T17" fmla="*/ 1820228 h 1979612"/>
                <a:gd name="T18" fmla="*/ 1305561 w 2041526"/>
                <a:gd name="T19" fmla="*/ 1764348 h 1979612"/>
                <a:gd name="T20" fmla="*/ 1469073 w 2041526"/>
                <a:gd name="T21" fmla="*/ 1590993 h 1979612"/>
                <a:gd name="T22" fmla="*/ 1598296 w 2041526"/>
                <a:gd name="T23" fmla="*/ 1438275 h 1979612"/>
                <a:gd name="T24" fmla="*/ 1641158 w 2041526"/>
                <a:gd name="T25" fmla="*/ 1376363 h 1979612"/>
                <a:gd name="T26" fmla="*/ 1473836 w 2041526"/>
                <a:gd name="T27" fmla="*/ 1374458 h 1979612"/>
                <a:gd name="T28" fmla="*/ 1122363 w 2041526"/>
                <a:gd name="T29" fmla="*/ 1490345 h 1979612"/>
                <a:gd name="T30" fmla="*/ 1188720 w 2041526"/>
                <a:gd name="T31" fmla="*/ 1315720 h 1979612"/>
                <a:gd name="T32" fmla="*/ 1303973 w 2041526"/>
                <a:gd name="T33" fmla="*/ 1219518 h 1979612"/>
                <a:gd name="T34" fmla="*/ 1510031 w 2041526"/>
                <a:gd name="T35" fmla="*/ 1169988 h 1979612"/>
                <a:gd name="T36" fmla="*/ 474459 w 2041526"/>
                <a:gd name="T37" fmla="*/ 1705182 h 1979612"/>
                <a:gd name="T38" fmla="*/ 614828 w 2041526"/>
                <a:gd name="T39" fmla="*/ 1613705 h 1979612"/>
                <a:gd name="T40" fmla="*/ 659606 w 2041526"/>
                <a:gd name="T41" fmla="*/ 1010214 h 1979612"/>
                <a:gd name="T42" fmla="*/ 591327 w 2041526"/>
                <a:gd name="T43" fmla="*/ 866964 h 1979612"/>
                <a:gd name="T44" fmla="*/ 436350 w 2041526"/>
                <a:gd name="T45" fmla="*/ 793909 h 1979612"/>
                <a:gd name="T46" fmla="*/ 1689937 w 2041526"/>
                <a:gd name="T47" fmla="*/ 637247 h 1979612"/>
                <a:gd name="T48" fmla="*/ 1695008 w 2041526"/>
                <a:gd name="T49" fmla="*/ 774583 h 1979612"/>
                <a:gd name="T50" fmla="*/ 1785965 w 2041526"/>
                <a:gd name="T51" fmla="*/ 1009835 h 1979612"/>
                <a:gd name="T52" fmla="*/ 1670605 w 2041526"/>
                <a:gd name="T53" fmla="*/ 1048620 h 1979612"/>
                <a:gd name="T54" fmla="*/ 1547322 w 2041526"/>
                <a:gd name="T55" fmla="*/ 967235 h 1979612"/>
                <a:gd name="T56" fmla="*/ 1530525 w 2041526"/>
                <a:gd name="T57" fmla="*/ 885215 h 1979612"/>
                <a:gd name="T58" fmla="*/ 1439252 w 2041526"/>
                <a:gd name="T59" fmla="*/ 1011107 h 1979612"/>
                <a:gd name="T60" fmla="*/ 1280790 w 2041526"/>
                <a:gd name="T61" fmla="*/ 1100439 h 1979612"/>
                <a:gd name="T62" fmla="*/ 1300756 w 2041526"/>
                <a:gd name="T63" fmla="*/ 947843 h 1979612"/>
                <a:gd name="T64" fmla="*/ 1375867 w 2041526"/>
                <a:gd name="T65" fmla="*/ 820362 h 1979612"/>
                <a:gd name="T66" fmla="*/ 1524821 w 2041526"/>
                <a:gd name="T67" fmla="*/ 684298 h 1979612"/>
                <a:gd name="T68" fmla="*/ 974007 w 2041526"/>
                <a:gd name="T69" fmla="*/ 395287 h 1979612"/>
                <a:gd name="T70" fmla="*/ 1180432 w 2041526"/>
                <a:gd name="T71" fmla="*/ 463577 h 1979612"/>
                <a:gd name="T72" fmla="*/ 1303969 w 2041526"/>
                <a:gd name="T73" fmla="*/ 637319 h 1979612"/>
                <a:gd name="T74" fmla="*/ 1229021 w 2041526"/>
                <a:gd name="T75" fmla="*/ 815508 h 1979612"/>
                <a:gd name="T76" fmla="*/ 1159789 w 2041526"/>
                <a:gd name="T77" fmla="*/ 993379 h 1979612"/>
                <a:gd name="T78" fmla="*/ 1168682 w 2041526"/>
                <a:gd name="T79" fmla="*/ 1160134 h 1979612"/>
                <a:gd name="T80" fmla="*/ 1064834 w 2041526"/>
                <a:gd name="T81" fmla="*/ 1279244 h 1979612"/>
                <a:gd name="T82" fmla="*/ 1006400 w 2041526"/>
                <a:gd name="T83" fmla="*/ 1435517 h 1979612"/>
                <a:gd name="T84" fmla="*/ 1002589 w 2041526"/>
                <a:gd name="T85" fmla="*/ 1667384 h 1979612"/>
                <a:gd name="T86" fmla="*/ 1073726 w 2041526"/>
                <a:gd name="T87" fmla="*/ 1877018 h 1979612"/>
                <a:gd name="T88" fmla="*/ 1073726 w 2041526"/>
                <a:gd name="T89" fmla="*/ 1964684 h 1979612"/>
                <a:gd name="T90" fmla="*/ 328692 w 2041526"/>
                <a:gd name="T91" fmla="*/ 1979294 h 1979612"/>
                <a:gd name="T92" fmla="*/ 113692 w 2041526"/>
                <a:gd name="T93" fmla="*/ 1889406 h 1979612"/>
                <a:gd name="T94" fmla="*/ 3811 w 2041526"/>
                <a:gd name="T95" fmla="*/ 1686124 h 1979612"/>
                <a:gd name="T96" fmla="*/ 33981 w 2041526"/>
                <a:gd name="T97" fmla="*/ 591898 h 1979612"/>
                <a:gd name="T98" fmla="*/ 196262 w 2041526"/>
                <a:gd name="T99" fmla="*/ 429591 h 1979612"/>
                <a:gd name="T100" fmla="*/ 937260 w 2041526"/>
                <a:gd name="T101" fmla="*/ 318 h 1979612"/>
                <a:gd name="T102" fmla="*/ 1016953 w 2041526"/>
                <a:gd name="T103" fmla="*/ 38418 h 1979612"/>
                <a:gd name="T104" fmla="*/ 1054735 w 2041526"/>
                <a:gd name="T105" fmla="*/ 118428 h 1979612"/>
                <a:gd name="T106" fmla="*/ 1032828 w 2041526"/>
                <a:gd name="T107" fmla="*/ 205740 h 1979612"/>
                <a:gd name="T108" fmla="*/ 962660 w 2041526"/>
                <a:gd name="T109" fmla="*/ 257810 h 1979612"/>
                <a:gd name="T110" fmla="*/ 350520 w 2041526"/>
                <a:gd name="T111" fmla="*/ 255905 h 1979612"/>
                <a:gd name="T112" fmla="*/ 282575 w 2041526"/>
                <a:gd name="T113" fmla="*/ 200343 h 1979612"/>
                <a:gd name="T114" fmla="*/ 264795 w 2041526"/>
                <a:gd name="T115" fmla="*/ 111760 h 1979612"/>
                <a:gd name="T116" fmla="*/ 307023 w 2041526"/>
                <a:gd name="T117" fmla="*/ 33973 h 1979612"/>
                <a:gd name="T118" fmla="*/ 388620 w 2041526"/>
                <a:gd name="T119" fmla="*/ 0 h 1979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1526" h="1979612">
                  <a:moveTo>
                    <a:pt x="1545273" y="1168400"/>
                  </a:moveTo>
                  <a:lnTo>
                    <a:pt x="1556386" y="1168400"/>
                  </a:lnTo>
                  <a:lnTo>
                    <a:pt x="1568451" y="1168400"/>
                  </a:lnTo>
                  <a:lnTo>
                    <a:pt x="1581151" y="1168718"/>
                  </a:lnTo>
                  <a:lnTo>
                    <a:pt x="1594803" y="1169670"/>
                  </a:lnTo>
                  <a:lnTo>
                    <a:pt x="1609408" y="1170305"/>
                  </a:lnTo>
                  <a:lnTo>
                    <a:pt x="1624331" y="1171893"/>
                  </a:lnTo>
                  <a:lnTo>
                    <a:pt x="1639571" y="1173798"/>
                  </a:lnTo>
                  <a:lnTo>
                    <a:pt x="1655446" y="1175703"/>
                  </a:lnTo>
                  <a:lnTo>
                    <a:pt x="1672273" y="1178560"/>
                  </a:lnTo>
                  <a:lnTo>
                    <a:pt x="1689101" y="1181735"/>
                  </a:lnTo>
                  <a:lnTo>
                    <a:pt x="1706881" y="1184910"/>
                  </a:lnTo>
                  <a:lnTo>
                    <a:pt x="1724343" y="1188720"/>
                  </a:lnTo>
                  <a:lnTo>
                    <a:pt x="1742441" y="1193165"/>
                  </a:lnTo>
                  <a:lnTo>
                    <a:pt x="1760538" y="1197610"/>
                  </a:lnTo>
                  <a:lnTo>
                    <a:pt x="1778953" y="1202690"/>
                  </a:lnTo>
                  <a:lnTo>
                    <a:pt x="1797368" y="1208405"/>
                  </a:lnTo>
                  <a:lnTo>
                    <a:pt x="1816101" y="1214120"/>
                  </a:lnTo>
                  <a:lnTo>
                    <a:pt x="1834516" y="1220788"/>
                  </a:lnTo>
                  <a:lnTo>
                    <a:pt x="1852931" y="1227773"/>
                  </a:lnTo>
                  <a:lnTo>
                    <a:pt x="1871346" y="1235393"/>
                  </a:lnTo>
                  <a:lnTo>
                    <a:pt x="1889444" y="1243330"/>
                  </a:lnTo>
                  <a:lnTo>
                    <a:pt x="1907541" y="1251903"/>
                  </a:lnTo>
                  <a:lnTo>
                    <a:pt x="1925004" y="1260793"/>
                  </a:lnTo>
                  <a:lnTo>
                    <a:pt x="1942784" y="1270318"/>
                  </a:lnTo>
                  <a:lnTo>
                    <a:pt x="1959611" y="1280478"/>
                  </a:lnTo>
                  <a:lnTo>
                    <a:pt x="1976121" y="1290955"/>
                  </a:lnTo>
                  <a:lnTo>
                    <a:pt x="1991996" y="1302068"/>
                  </a:lnTo>
                  <a:lnTo>
                    <a:pt x="2007871" y="1313815"/>
                  </a:lnTo>
                  <a:lnTo>
                    <a:pt x="2022794" y="1326198"/>
                  </a:lnTo>
                  <a:lnTo>
                    <a:pt x="2036764" y="1339215"/>
                  </a:lnTo>
                  <a:lnTo>
                    <a:pt x="2038669" y="1341120"/>
                  </a:lnTo>
                  <a:lnTo>
                    <a:pt x="2040256" y="1343343"/>
                  </a:lnTo>
                  <a:lnTo>
                    <a:pt x="2041209" y="1346200"/>
                  </a:lnTo>
                  <a:lnTo>
                    <a:pt x="2041526" y="1348423"/>
                  </a:lnTo>
                  <a:lnTo>
                    <a:pt x="2041209" y="1350963"/>
                  </a:lnTo>
                  <a:lnTo>
                    <a:pt x="2040256" y="1353820"/>
                  </a:lnTo>
                  <a:lnTo>
                    <a:pt x="2038986" y="1356360"/>
                  </a:lnTo>
                  <a:lnTo>
                    <a:pt x="2037716" y="1358900"/>
                  </a:lnTo>
                  <a:lnTo>
                    <a:pt x="2035494" y="1361440"/>
                  </a:lnTo>
                  <a:lnTo>
                    <a:pt x="2033271" y="1364298"/>
                  </a:lnTo>
                  <a:lnTo>
                    <a:pt x="2027239" y="1369695"/>
                  </a:lnTo>
                  <a:lnTo>
                    <a:pt x="2020254" y="1375093"/>
                  </a:lnTo>
                  <a:lnTo>
                    <a:pt x="2012634" y="1380173"/>
                  </a:lnTo>
                  <a:lnTo>
                    <a:pt x="2004379" y="1385888"/>
                  </a:lnTo>
                  <a:lnTo>
                    <a:pt x="1995489" y="1391285"/>
                  </a:lnTo>
                  <a:lnTo>
                    <a:pt x="1978344" y="1401128"/>
                  </a:lnTo>
                  <a:lnTo>
                    <a:pt x="1962786" y="1410018"/>
                  </a:lnTo>
                  <a:lnTo>
                    <a:pt x="1956119" y="1414145"/>
                  </a:lnTo>
                  <a:lnTo>
                    <a:pt x="1951039" y="1417955"/>
                  </a:lnTo>
                  <a:lnTo>
                    <a:pt x="1939926" y="1426210"/>
                  </a:lnTo>
                  <a:lnTo>
                    <a:pt x="1929766" y="1434465"/>
                  </a:lnTo>
                  <a:lnTo>
                    <a:pt x="1919924" y="1443038"/>
                  </a:lnTo>
                  <a:lnTo>
                    <a:pt x="1910081" y="1451610"/>
                  </a:lnTo>
                  <a:lnTo>
                    <a:pt x="1901191" y="1460500"/>
                  </a:lnTo>
                  <a:lnTo>
                    <a:pt x="1892619" y="1469390"/>
                  </a:lnTo>
                  <a:lnTo>
                    <a:pt x="1884046" y="1478280"/>
                  </a:lnTo>
                  <a:lnTo>
                    <a:pt x="1876109" y="1487805"/>
                  </a:lnTo>
                  <a:lnTo>
                    <a:pt x="1868171" y="1496695"/>
                  </a:lnTo>
                  <a:lnTo>
                    <a:pt x="1860551" y="1506220"/>
                  </a:lnTo>
                  <a:lnTo>
                    <a:pt x="1853248" y="1515428"/>
                  </a:lnTo>
                  <a:lnTo>
                    <a:pt x="1846263" y="1525270"/>
                  </a:lnTo>
                  <a:lnTo>
                    <a:pt x="1832611" y="1544320"/>
                  </a:lnTo>
                  <a:lnTo>
                    <a:pt x="1819593" y="1564005"/>
                  </a:lnTo>
                  <a:lnTo>
                    <a:pt x="1807211" y="1584008"/>
                  </a:lnTo>
                  <a:lnTo>
                    <a:pt x="1795146" y="1604010"/>
                  </a:lnTo>
                  <a:lnTo>
                    <a:pt x="1770698" y="1645285"/>
                  </a:lnTo>
                  <a:lnTo>
                    <a:pt x="1758633" y="1665923"/>
                  </a:lnTo>
                  <a:lnTo>
                    <a:pt x="1745616" y="1687195"/>
                  </a:lnTo>
                  <a:lnTo>
                    <a:pt x="1731963" y="1707833"/>
                  </a:lnTo>
                  <a:lnTo>
                    <a:pt x="1717676" y="1729105"/>
                  </a:lnTo>
                  <a:lnTo>
                    <a:pt x="1706563" y="1744980"/>
                  </a:lnTo>
                  <a:lnTo>
                    <a:pt x="1693863" y="1760220"/>
                  </a:lnTo>
                  <a:lnTo>
                    <a:pt x="1680846" y="1775778"/>
                  </a:lnTo>
                  <a:lnTo>
                    <a:pt x="1667828" y="1790065"/>
                  </a:lnTo>
                  <a:lnTo>
                    <a:pt x="1653541" y="1804353"/>
                  </a:lnTo>
                  <a:lnTo>
                    <a:pt x="1638618" y="1817688"/>
                  </a:lnTo>
                  <a:lnTo>
                    <a:pt x="1623061" y="1830388"/>
                  </a:lnTo>
                  <a:lnTo>
                    <a:pt x="1615123" y="1836738"/>
                  </a:lnTo>
                  <a:lnTo>
                    <a:pt x="1607186" y="1842770"/>
                  </a:lnTo>
                  <a:lnTo>
                    <a:pt x="1599248" y="1848485"/>
                  </a:lnTo>
                  <a:lnTo>
                    <a:pt x="1590358" y="1853883"/>
                  </a:lnTo>
                  <a:lnTo>
                    <a:pt x="1582103" y="1859598"/>
                  </a:lnTo>
                  <a:lnTo>
                    <a:pt x="1573531" y="1864678"/>
                  </a:lnTo>
                  <a:lnTo>
                    <a:pt x="1564641" y="1869758"/>
                  </a:lnTo>
                  <a:lnTo>
                    <a:pt x="1556068" y="1874520"/>
                  </a:lnTo>
                  <a:lnTo>
                    <a:pt x="1546861" y="1878648"/>
                  </a:lnTo>
                  <a:lnTo>
                    <a:pt x="1537653" y="1883093"/>
                  </a:lnTo>
                  <a:lnTo>
                    <a:pt x="1528446" y="1886903"/>
                  </a:lnTo>
                  <a:lnTo>
                    <a:pt x="1519238" y="1890395"/>
                  </a:lnTo>
                  <a:lnTo>
                    <a:pt x="1509713" y="1893888"/>
                  </a:lnTo>
                  <a:lnTo>
                    <a:pt x="1499871" y="1897063"/>
                  </a:lnTo>
                  <a:lnTo>
                    <a:pt x="1490028" y="1900238"/>
                  </a:lnTo>
                  <a:lnTo>
                    <a:pt x="1480503" y="1902460"/>
                  </a:lnTo>
                  <a:lnTo>
                    <a:pt x="1470661" y="1905000"/>
                  </a:lnTo>
                  <a:lnTo>
                    <a:pt x="1460818" y="1906905"/>
                  </a:lnTo>
                  <a:lnTo>
                    <a:pt x="1452246" y="1908175"/>
                  </a:lnTo>
                  <a:lnTo>
                    <a:pt x="1443673" y="1909128"/>
                  </a:lnTo>
                  <a:lnTo>
                    <a:pt x="1434148" y="1910080"/>
                  </a:lnTo>
                  <a:lnTo>
                    <a:pt x="1424623" y="1910715"/>
                  </a:lnTo>
                  <a:lnTo>
                    <a:pt x="1415098" y="1911350"/>
                  </a:lnTo>
                  <a:lnTo>
                    <a:pt x="1404621" y="1911350"/>
                  </a:lnTo>
                  <a:lnTo>
                    <a:pt x="1394461" y="1910715"/>
                  </a:lnTo>
                  <a:lnTo>
                    <a:pt x="1383983" y="1910398"/>
                  </a:lnTo>
                  <a:lnTo>
                    <a:pt x="1373506" y="1909763"/>
                  </a:lnTo>
                  <a:lnTo>
                    <a:pt x="1362393" y="1908493"/>
                  </a:lnTo>
                  <a:lnTo>
                    <a:pt x="1351916" y="1907223"/>
                  </a:lnTo>
                  <a:lnTo>
                    <a:pt x="1340803" y="1905635"/>
                  </a:lnTo>
                  <a:lnTo>
                    <a:pt x="1330008" y="1903730"/>
                  </a:lnTo>
                  <a:lnTo>
                    <a:pt x="1319213" y="1901508"/>
                  </a:lnTo>
                  <a:lnTo>
                    <a:pt x="1308418" y="1898650"/>
                  </a:lnTo>
                  <a:lnTo>
                    <a:pt x="1297941" y="1895793"/>
                  </a:lnTo>
                  <a:lnTo>
                    <a:pt x="1287463" y="1892935"/>
                  </a:lnTo>
                  <a:lnTo>
                    <a:pt x="1277303" y="1889125"/>
                  </a:lnTo>
                  <a:lnTo>
                    <a:pt x="1267778" y="1885315"/>
                  </a:lnTo>
                  <a:lnTo>
                    <a:pt x="1257936" y="1881188"/>
                  </a:lnTo>
                  <a:lnTo>
                    <a:pt x="1248411" y="1876743"/>
                  </a:lnTo>
                  <a:lnTo>
                    <a:pt x="1239520" y="1871980"/>
                  </a:lnTo>
                  <a:lnTo>
                    <a:pt x="1231265" y="1866583"/>
                  </a:lnTo>
                  <a:lnTo>
                    <a:pt x="1223010" y="1861185"/>
                  </a:lnTo>
                  <a:lnTo>
                    <a:pt x="1215390" y="1855153"/>
                  </a:lnTo>
                  <a:lnTo>
                    <a:pt x="1208405" y="1848803"/>
                  </a:lnTo>
                  <a:lnTo>
                    <a:pt x="1201738" y="1842135"/>
                  </a:lnTo>
                  <a:lnTo>
                    <a:pt x="1196023" y="1835150"/>
                  </a:lnTo>
                  <a:lnTo>
                    <a:pt x="1190943" y="1828165"/>
                  </a:lnTo>
                  <a:lnTo>
                    <a:pt x="1186180" y="1820228"/>
                  </a:lnTo>
                  <a:lnTo>
                    <a:pt x="1182688" y="1811973"/>
                  </a:lnTo>
                  <a:lnTo>
                    <a:pt x="1179513" y="1803400"/>
                  </a:lnTo>
                  <a:lnTo>
                    <a:pt x="1185228" y="1803718"/>
                  </a:lnTo>
                  <a:lnTo>
                    <a:pt x="1191260" y="1803718"/>
                  </a:lnTo>
                  <a:lnTo>
                    <a:pt x="1203325" y="1802765"/>
                  </a:lnTo>
                  <a:lnTo>
                    <a:pt x="1215073" y="1801178"/>
                  </a:lnTo>
                  <a:lnTo>
                    <a:pt x="1226820" y="1798638"/>
                  </a:lnTo>
                  <a:lnTo>
                    <a:pt x="1238568" y="1795780"/>
                  </a:lnTo>
                  <a:lnTo>
                    <a:pt x="1250316" y="1791653"/>
                  </a:lnTo>
                  <a:lnTo>
                    <a:pt x="1261746" y="1786890"/>
                  </a:lnTo>
                  <a:lnTo>
                    <a:pt x="1273176" y="1781810"/>
                  </a:lnTo>
                  <a:lnTo>
                    <a:pt x="1283971" y="1776413"/>
                  </a:lnTo>
                  <a:lnTo>
                    <a:pt x="1295083" y="1770698"/>
                  </a:lnTo>
                  <a:lnTo>
                    <a:pt x="1305561" y="1764348"/>
                  </a:lnTo>
                  <a:lnTo>
                    <a:pt x="1315721" y="1757680"/>
                  </a:lnTo>
                  <a:lnTo>
                    <a:pt x="1325881" y="1750695"/>
                  </a:lnTo>
                  <a:lnTo>
                    <a:pt x="1335723" y="1743393"/>
                  </a:lnTo>
                  <a:lnTo>
                    <a:pt x="1345248" y="1736408"/>
                  </a:lnTo>
                  <a:lnTo>
                    <a:pt x="1354138" y="1729105"/>
                  </a:lnTo>
                  <a:lnTo>
                    <a:pt x="1371601" y="1714500"/>
                  </a:lnTo>
                  <a:lnTo>
                    <a:pt x="1386841" y="1700530"/>
                  </a:lnTo>
                  <a:lnTo>
                    <a:pt x="1400493" y="1687195"/>
                  </a:lnTo>
                  <a:lnTo>
                    <a:pt x="1411923" y="1675448"/>
                  </a:lnTo>
                  <a:lnTo>
                    <a:pt x="1421131" y="1665288"/>
                  </a:lnTo>
                  <a:lnTo>
                    <a:pt x="1427798" y="1657350"/>
                  </a:lnTo>
                  <a:lnTo>
                    <a:pt x="1433831" y="1650683"/>
                  </a:lnTo>
                  <a:lnTo>
                    <a:pt x="1451928" y="1619250"/>
                  </a:lnTo>
                  <a:lnTo>
                    <a:pt x="1469073" y="1590993"/>
                  </a:lnTo>
                  <a:lnTo>
                    <a:pt x="1484948" y="1566545"/>
                  </a:lnTo>
                  <a:lnTo>
                    <a:pt x="1500506" y="1544320"/>
                  </a:lnTo>
                  <a:lnTo>
                    <a:pt x="1514158" y="1525270"/>
                  </a:lnTo>
                  <a:lnTo>
                    <a:pt x="1526541" y="1508760"/>
                  </a:lnTo>
                  <a:lnTo>
                    <a:pt x="1538288" y="1494790"/>
                  </a:lnTo>
                  <a:lnTo>
                    <a:pt x="1548448" y="1482725"/>
                  </a:lnTo>
                  <a:lnTo>
                    <a:pt x="1557973" y="1472883"/>
                  </a:lnTo>
                  <a:lnTo>
                    <a:pt x="1565911" y="1464945"/>
                  </a:lnTo>
                  <a:lnTo>
                    <a:pt x="1572896" y="1458595"/>
                  </a:lnTo>
                  <a:lnTo>
                    <a:pt x="1578293" y="1453833"/>
                  </a:lnTo>
                  <a:lnTo>
                    <a:pt x="1583056" y="1450340"/>
                  </a:lnTo>
                  <a:lnTo>
                    <a:pt x="1586231" y="1448118"/>
                  </a:lnTo>
                  <a:lnTo>
                    <a:pt x="1588453" y="1446530"/>
                  </a:lnTo>
                  <a:lnTo>
                    <a:pt x="1598296" y="1438275"/>
                  </a:lnTo>
                  <a:lnTo>
                    <a:pt x="1608456" y="1429703"/>
                  </a:lnTo>
                  <a:lnTo>
                    <a:pt x="1618616" y="1421448"/>
                  </a:lnTo>
                  <a:lnTo>
                    <a:pt x="1623378" y="1417003"/>
                  </a:lnTo>
                  <a:lnTo>
                    <a:pt x="1627823" y="1412875"/>
                  </a:lnTo>
                  <a:lnTo>
                    <a:pt x="1631633" y="1408430"/>
                  </a:lnTo>
                  <a:lnTo>
                    <a:pt x="1635126" y="1403668"/>
                  </a:lnTo>
                  <a:lnTo>
                    <a:pt x="1637983" y="1399540"/>
                  </a:lnTo>
                  <a:lnTo>
                    <a:pt x="1640206" y="1394460"/>
                  </a:lnTo>
                  <a:lnTo>
                    <a:pt x="1641476" y="1389698"/>
                  </a:lnTo>
                  <a:lnTo>
                    <a:pt x="1641793" y="1386840"/>
                  </a:lnTo>
                  <a:lnTo>
                    <a:pt x="1642111" y="1384618"/>
                  </a:lnTo>
                  <a:lnTo>
                    <a:pt x="1641793" y="1381760"/>
                  </a:lnTo>
                  <a:lnTo>
                    <a:pt x="1641476" y="1379220"/>
                  </a:lnTo>
                  <a:lnTo>
                    <a:pt x="1641158" y="1376363"/>
                  </a:lnTo>
                  <a:lnTo>
                    <a:pt x="1639888" y="1373505"/>
                  </a:lnTo>
                  <a:lnTo>
                    <a:pt x="1637983" y="1372870"/>
                  </a:lnTo>
                  <a:lnTo>
                    <a:pt x="1631633" y="1371600"/>
                  </a:lnTo>
                  <a:lnTo>
                    <a:pt x="1621473" y="1370013"/>
                  </a:lnTo>
                  <a:lnTo>
                    <a:pt x="1606868" y="1368425"/>
                  </a:lnTo>
                  <a:lnTo>
                    <a:pt x="1588136" y="1367473"/>
                  </a:lnTo>
                  <a:lnTo>
                    <a:pt x="1577658" y="1366838"/>
                  </a:lnTo>
                  <a:lnTo>
                    <a:pt x="1565911" y="1366838"/>
                  </a:lnTo>
                  <a:lnTo>
                    <a:pt x="1552893" y="1366838"/>
                  </a:lnTo>
                  <a:lnTo>
                    <a:pt x="1539241" y="1367790"/>
                  </a:lnTo>
                  <a:lnTo>
                    <a:pt x="1524318" y="1368425"/>
                  </a:lnTo>
                  <a:lnTo>
                    <a:pt x="1508443" y="1370013"/>
                  </a:lnTo>
                  <a:lnTo>
                    <a:pt x="1491616" y="1371600"/>
                  </a:lnTo>
                  <a:lnTo>
                    <a:pt x="1473836" y="1374458"/>
                  </a:lnTo>
                  <a:lnTo>
                    <a:pt x="1454786" y="1377315"/>
                  </a:lnTo>
                  <a:lnTo>
                    <a:pt x="1435418" y="1380808"/>
                  </a:lnTo>
                  <a:lnTo>
                    <a:pt x="1414463" y="1384935"/>
                  </a:lnTo>
                  <a:lnTo>
                    <a:pt x="1392556" y="1390015"/>
                  </a:lnTo>
                  <a:lnTo>
                    <a:pt x="1370331" y="1396048"/>
                  </a:lnTo>
                  <a:lnTo>
                    <a:pt x="1346518" y="1402398"/>
                  </a:lnTo>
                  <a:lnTo>
                    <a:pt x="1321753" y="1409700"/>
                  </a:lnTo>
                  <a:lnTo>
                    <a:pt x="1296353" y="1418273"/>
                  </a:lnTo>
                  <a:lnTo>
                    <a:pt x="1269683" y="1427798"/>
                  </a:lnTo>
                  <a:lnTo>
                    <a:pt x="1242060" y="1437958"/>
                  </a:lnTo>
                  <a:lnTo>
                    <a:pt x="1213485" y="1449388"/>
                  </a:lnTo>
                  <a:lnTo>
                    <a:pt x="1184275" y="1461770"/>
                  </a:lnTo>
                  <a:lnTo>
                    <a:pt x="1153478" y="1475423"/>
                  </a:lnTo>
                  <a:lnTo>
                    <a:pt x="1122363" y="1490345"/>
                  </a:lnTo>
                  <a:lnTo>
                    <a:pt x="1124585" y="1474788"/>
                  </a:lnTo>
                  <a:lnTo>
                    <a:pt x="1127443" y="1459865"/>
                  </a:lnTo>
                  <a:lnTo>
                    <a:pt x="1130618" y="1444943"/>
                  </a:lnTo>
                  <a:lnTo>
                    <a:pt x="1134110" y="1431290"/>
                  </a:lnTo>
                  <a:lnTo>
                    <a:pt x="1137920" y="1417638"/>
                  </a:lnTo>
                  <a:lnTo>
                    <a:pt x="1142365" y="1404620"/>
                  </a:lnTo>
                  <a:lnTo>
                    <a:pt x="1146810" y="1391603"/>
                  </a:lnTo>
                  <a:lnTo>
                    <a:pt x="1151573" y="1379538"/>
                  </a:lnTo>
                  <a:lnTo>
                    <a:pt x="1157288" y="1367790"/>
                  </a:lnTo>
                  <a:lnTo>
                    <a:pt x="1163003" y="1356678"/>
                  </a:lnTo>
                  <a:lnTo>
                    <a:pt x="1169035" y="1345883"/>
                  </a:lnTo>
                  <a:lnTo>
                    <a:pt x="1175068" y="1335405"/>
                  </a:lnTo>
                  <a:lnTo>
                    <a:pt x="1181735" y="1325563"/>
                  </a:lnTo>
                  <a:lnTo>
                    <a:pt x="1188720" y="1315720"/>
                  </a:lnTo>
                  <a:lnTo>
                    <a:pt x="1196023" y="1306513"/>
                  </a:lnTo>
                  <a:lnTo>
                    <a:pt x="1203325" y="1297940"/>
                  </a:lnTo>
                  <a:lnTo>
                    <a:pt x="1210945" y="1289368"/>
                  </a:lnTo>
                  <a:lnTo>
                    <a:pt x="1218565" y="1281430"/>
                  </a:lnTo>
                  <a:lnTo>
                    <a:pt x="1226503" y="1273810"/>
                  </a:lnTo>
                  <a:lnTo>
                    <a:pt x="1234758" y="1266190"/>
                  </a:lnTo>
                  <a:lnTo>
                    <a:pt x="1243013" y="1259523"/>
                  </a:lnTo>
                  <a:lnTo>
                    <a:pt x="1251268" y="1252855"/>
                  </a:lnTo>
                  <a:lnTo>
                    <a:pt x="1259841" y="1246823"/>
                  </a:lnTo>
                  <a:lnTo>
                    <a:pt x="1268413" y="1240473"/>
                  </a:lnTo>
                  <a:lnTo>
                    <a:pt x="1277303" y="1235075"/>
                  </a:lnTo>
                  <a:lnTo>
                    <a:pt x="1286193" y="1229360"/>
                  </a:lnTo>
                  <a:lnTo>
                    <a:pt x="1295083" y="1224915"/>
                  </a:lnTo>
                  <a:lnTo>
                    <a:pt x="1303973" y="1219518"/>
                  </a:lnTo>
                  <a:lnTo>
                    <a:pt x="1313181" y="1215390"/>
                  </a:lnTo>
                  <a:lnTo>
                    <a:pt x="1322071" y="1210945"/>
                  </a:lnTo>
                  <a:lnTo>
                    <a:pt x="1339851" y="1203643"/>
                  </a:lnTo>
                  <a:lnTo>
                    <a:pt x="1357631" y="1196975"/>
                  </a:lnTo>
                  <a:lnTo>
                    <a:pt x="1375411" y="1190943"/>
                  </a:lnTo>
                  <a:lnTo>
                    <a:pt x="1392556" y="1186498"/>
                  </a:lnTo>
                  <a:lnTo>
                    <a:pt x="1409066" y="1182053"/>
                  </a:lnTo>
                  <a:lnTo>
                    <a:pt x="1425576" y="1178878"/>
                  </a:lnTo>
                  <a:lnTo>
                    <a:pt x="1440816" y="1176020"/>
                  </a:lnTo>
                  <a:lnTo>
                    <a:pt x="1455421" y="1174115"/>
                  </a:lnTo>
                  <a:lnTo>
                    <a:pt x="1468756" y="1172210"/>
                  </a:lnTo>
                  <a:lnTo>
                    <a:pt x="1481138" y="1170940"/>
                  </a:lnTo>
                  <a:lnTo>
                    <a:pt x="1492251" y="1170305"/>
                  </a:lnTo>
                  <a:lnTo>
                    <a:pt x="1510031" y="1169988"/>
                  </a:lnTo>
                  <a:lnTo>
                    <a:pt x="1521778" y="1169670"/>
                  </a:lnTo>
                  <a:lnTo>
                    <a:pt x="1525906" y="1169988"/>
                  </a:lnTo>
                  <a:lnTo>
                    <a:pt x="1535113" y="1169035"/>
                  </a:lnTo>
                  <a:lnTo>
                    <a:pt x="1545273" y="1168400"/>
                  </a:lnTo>
                  <a:close/>
                  <a:moveTo>
                    <a:pt x="132112" y="791368"/>
                  </a:moveTo>
                  <a:lnTo>
                    <a:pt x="132112" y="822496"/>
                  </a:lnTo>
                  <a:lnTo>
                    <a:pt x="132112" y="1715664"/>
                  </a:lnTo>
                  <a:lnTo>
                    <a:pt x="396336" y="1715664"/>
                  </a:lnTo>
                  <a:lnTo>
                    <a:pt x="409674" y="1715029"/>
                  </a:lnTo>
                  <a:lnTo>
                    <a:pt x="423330" y="1714393"/>
                  </a:lnTo>
                  <a:lnTo>
                    <a:pt x="436350" y="1712805"/>
                  </a:lnTo>
                  <a:lnTo>
                    <a:pt x="449053" y="1710899"/>
                  </a:lnTo>
                  <a:lnTo>
                    <a:pt x="462074" y="1708041"/>
                  </a:lnTo>
                  <a:lnTo>
                    <a:pt x="474459" y="1705182"/>
                  </a:lnTo>
                  <a:lnTo>
                    <a:pt x="486845" y="1701371"/>
                  </a:lnTo>
                  <a:lnTo>
                    <a:pt x="498913" y="1697559"/>
                  </a:lnTo>
                  <a:lnTo>
                    <a:pt x="510663" y="1692795"/>
                  </a:lnTo>
                  <a:lnTo>
                    <a:pt x="522096" y="1687713"/>
                  </a:lnTo>
                  <a:lnTo>
                    <a:pt x="532893" y="1682313"/>
                  </a:lnTo>
                  <a:lnTo>
                    <a:pt x="543691" y="1676278"/>
                  </a:lnTo>
                  <a:lnTo>
                    <a:pt x="554171" y="1669608"/>
                  </a:lnTo>
                  <a:lnTo>
                    <a:pt x="564016" y="1662938"/>
                  </a:lnTo>
                  <a:lnTo>
                    <a:pt x="573861" y="1655632"/>
                  </a:lnTo>
                  <a:lnTo>
                    <a:pt x="582753" y="1648009"/>
                  </a:lnTo>
                  <a:lnTo>
                    <a:pt x="591327" y="1639751"/>
                  </a:lnTo>
                  <a:lnTo>
                    <a:pt x="599585" y="1631493"/>
                  </a:lnTo>
                  <a:lnTo>
                    <a:pt x="607524" y="1622917"/>
                  </a:lnTo>
                  <a:lnTo>
                    <a:pt x="614828" y="1613705"/>
                  </a:lnTo>
                  <a:lnTo>
                    <a:pt x="622132" y="1604494"/>
                  </a:lnTo>
                  <a:lnTo>
                    <a:pt x="628166" y="1594648"/>
                  </a:lnTo>
                  <a:lnTo>
                    <a:pt x="634200" y="1584484"/>
                  </a:lnTo>
                  <a:lnTo>
                    <a:pt x="639282" y="1574320"/>
                  </a:lnTo>
                  <a:lnTo>
                    <a:pt x="644045" y="1564156"/>
                  </a:lnTo>
                  <a:lnTo>
                    <a:pt x="648174" y="1553356"/>
                  </a:lnTo>
                  <a:lnTo>
                    <a:pt x="651667" y="1542239"/>
                  </a:lnTo>
                  <a:lnTo>
                    <a:pt x="654843" y="1531440"/>
                  </a:lnTo>
                  <a:lnTo>
                    <a:pt x="657383" y="1520005"/>
                  </a:lnTo>
                  <a:lnTo>
                    <a:pt x="658971" y="1508253"/>
                  </a:lnTo>
                  <a:lnTo>
                    <a:pt x="659606" y="1496501"/>
                  </a:lnTo>
                  <a:lnTo>
                    <a:pt x="659924" y="1484749"/>
                  </a:lnTo>
                  <a:lnTo>
                    <a:pt x="659924" y="1022601"/>
                  </a:lnTo>
                  <a:lnTo>
                    <a:pt x="659606" y="1010214"/>
                  </a:lnTo>
                  <a:lnTo>
                    <a:pt x="658971" y="998461"/>
                  </a:lnTo>
                  <a:lnTo>
                    <a:pt x="657383" y="987344"/>
                  </a:lnTo>
                  <a:lnTo>
                    <a:pt x="654843" y="975910"/>
                  </a:lnTo>
                  <a:lnTo>
                    <a:pt x="651667" y="964475"/>
                  </a:lnTo>
                  <a:lnTo>
                    <a:pt x="648174" y="953676"/>
                  </a:lnTo>
                  <a:lnTo>
                    <a:pt x="644045" y="942877"/>
                  </a:lnTo>
                  <a:lnTo>
                    <a:pt x="639282" y="932395"/>
                  </a:lnTo>
                  <a:lnTo>
                    <a:pt x="634200" y="922231"/>
                  </a:lnTo>
                  <a:lnTo>
                    <a:pt x="628166" y="912384"/>
                  </a:lnTo>
                  <a:lnTo>
                    <a:pt x="622132" y="902538"/>
                  </a:lnTo>
                  <a:lnTo>
                    <a:pt x="614828" y="893327"/>
                  </a:lnTo>
                  <a:lnTo>
                    <a:pt x="607524" y="884116"/>
                  </a:lnTo>
                  <a:lnTo>
                    <a:pt x="599585" y="875540"/>
                  </a:lnTo>
                  <a:lnTo>
                    <a:pt x="591327" y="866964"/>
                  </a:lnTo>
                  <a:lnTo>
                    <a:pt x="582753" y="859023"/>
                  </a:lnTo>
                  <a:lnTo>
                    <a:pt x="573861" y="851082"/>
                  </a:lnTo>
                  <a:lnTo>
                    <a:pt x="564016" y="844094"/>
                  </a:lnTo>
                  <a:lnTo>
                    <a:pt x="554171" y="837107"/>
                  </a:lnTo>
                  <a:lnTo>
                    <a:pt x="543691" y="830754"/>
                  </a:lnTo>
                  <a:lnTo>
                    <a:pt x="532893" y="825037"/>
                  </a:lnTo>
                  <a:lnTo>
                    <a:pt x="522096" y="819002"/>
                  </a:lnTo>
                  <a:lnTo>
                    <a:pt x="510663" y="813920"/>
                  </a:lnTo>
                  <a:lnTo>
                    <a:pt x="498913" y="809791"/>
                  </a:lnTo>
                  <a:lnTo>
                    <a:pt x="486845" y="805344"/>
                  </a:lnTo>
                  <a:lnTo>
                    <a:pt x="474459" y="801850"/>
                  </a:lnTo>
                  <a:lnTo>
                    <a:pt x="462074" y="798674"/>
                  </a:lnTo>
                  <a:lnTo>
                    <a:pt x="449053" y="795815"/>
                  </a:lnTo>
                  <a:lnTo>
                    <a:pt x="436350" y="793909"/>
                  </a:lnTo>
                  <a:lnTo>
                    <a:pt x="423330" y="792321"/>
                  </a:lnTo>
                  <a:lnTo>
                    <a:pt x="409674" y="791686"/>
                  </a:lnTo>
                  <a:lnTo>
                    <a:pt x="396336" y="791368"/>
                  </a:lnTo>
                  <a:lnTo>
                    <a:pt x="132112" y="791368"/>
                  </a:lnTo>
                  <a:close/>
                  <a:moveTo>
                    <a:pt x="1676943" y="617537"/>
                  </a:moveTo>
                  <a:lnTo>
                    <a:pt x="1679162" y="617855"/>
                  </a:lnTo>
                  <a:lnTo>
                    <a:pt x="1680746" y="618491"/>
                  </a:lnTo>
                  <a:lnTo>
                    <a:pt x="1682648" y="619127"/>
                  </a:lnTo>
                  <a:lnTo>
                    <a:pt x="1683916" y="620716"/>
                  </a:lnTo>
                  <a:lnTo>
                    <a:pt x="1685500" y="622306"/>
                  </a:lnTo>
                  <a:lnTo>
                    <a:pt x="1686451" y="623895"/>
                  </a:lnTo>
                  <a:lnTo>
                    <a:pt x="1687402" y="626121"/>
                  </a:lnTo>
                  <a:lnTo>
                    <a:pt x="1688669" y="631207"/>
                  </a:lnTo>
                  <a:lnTo>
                    <a:pt x="1689937" y="637247"/>
                  </a:lnTo>
                  <a:lnTo>
                    <a:pt x="1690254" y="644241"/>
                  </a:lnTo>
                  <a:lnTo>
                    <a:pt x="1690254" y="651235"/>
                  </a:lnTo>
                  <a:lnTo>
                    <a:pt x="1689303" y="666495"/>
                  </a:lnTo>
                  <a:lnTo>
                    <a:pt x="1687719" y="682072"/>
                  </a:lnTo>
                  <a:lnTo>
                    <a:pt x="1686768" y="695742"/>
                  </a:lnTo>
                  <a:lnTo>
                    <a:pt x="1686451" y="701147"/>
                  </a:lnTo>
                  <a:lnTo>
                    <a:pt x="1686451" y="706233"/>
                  </a:lnTo>
                  <a:lnTo>
                    <a:pt x="1687085" y="716406"/>
                  </a:lnTo>
                  <a:lnTo>
                    <a:pt x="1687402" y="726579"/>
                  </a:lnTo>
                  <a:lnTo>
                    <a:pt x="1688669" y="736752"/>
                  </a:lnTo>
                  <a:lnTo>
                    <a:pt x="1689937" y="746290"/>
                  </a:lnTo>
                  <a:lnTo>
                    <a:pt x="1691522" y="756145"/>
                  </a:lnTo>
                  <a:lnTo>
                    <a:pt x="1693106" y="765364"/>
                  </a:lnTo>
                  <a:lnTo>
                    <a:pt x="1695008" y="774583"/>
                  </a:lnTo>
                  <a:lnTo>
                    <a:pt x="1697226" y="783485"/>
                  </a:lnTo>
                  <a:lnTo>
                    <a:pt x="1701980" y="801606"/>
                  </a:lnTo>
                  <a:lnTo>
                    <a:pt x="1707685" y="818773"/>
                  </a:lnTo>
                  <a:lnTo>
                    <a:pt x="1713706" y="835622"/>
                  </a:lnTo>
                  <a:lnTo>
                    <a:pt x="1720362" y="852471"/>
                  </a:lnTo>
                  <a:lnTo>
                    <a:pt x="1727334" y="869002"/>
                  </a:lnTo>
                  <a:lnTo>
                    <a:pt x="1734940" y="885533"/>
                  </a:lnTo>
                  <a:lnTo>
                    <a:pt x="1749519" y="918596"/>
                  </a:lnTo>
                  <a:lnTo>
                    <a:pt x="1757125" y="935445"/>
                  </a:lnTo>
                  <a:lnTo>
                    <a:pt x="1765048" y="952612"/>
                  </a:lnTo>
                  <a:lnTo>
                    <a:pt x="1772020" y="970414"/>
                  </a:lnTo>
                  <a:lnTo>
                    <a:pt x="1778992" y="988853"/>
                  </a:lnTo>
                  <a:lnTo>
                    <a:pt x="1782478" y="999344"/>
                  </a:lnTo>
                  <a:lnTo>
                    <a:pt x="1785965" y="1009835"/>
                  </a:lnTo>
                  <a:lnTo>
                    <a:pt x="1789134" y="1020962"/>
                  </a:lnTo>
                  <a:lnTo>
                    <a:pt x="1791986" y="1032406"/>
                  </a:lnTo>
                  <a:lnTo>
                    <a:pt x="1794521" y="1043533"/>
                  </a:lnTo>
                  <a:lnTo>
                    <a:pt x="1796740" y="1054660"/>
                  </a:lnTo>
                  <a:lnTo>
                    <a:pt x="1798641" y="1066423"/>
                  </a:lnTo>
                  <a:lnTo>
                    <a:pt x="1800226" y="1077867"/>
                  </a:lnTo>
                  <a:lnTo>
                    <a:pt x="1782795" y="1072781"/>
                  </a:lnTo>
                  <a:lnTo>
                    <a:pt x="1766632" y="1068330"/>
                  </a:lnTo>
                  <a:lnTo>
                    <a:pt x="1749519" y="1064197"/>
                  </a:lnTo>
                  <a:lnTo>
                    <a:pt x="1733355" y="1060382"/>
                  </a:lnTo>
                  <a:lnTo>
                    <a:pt x="1717192" y="1056885"/>
                  </a:lnTo>
                  <a:lnTo>
                    <a:pt x="1701663" y="1053706"/>
                  </a:lnTo>
                  <a:lnTo>
                    <a:pt x="1685817" y="1051163"/>
                  </a:lnTo>
                  <a:lnTo>
                    <a:pt x="1670605" y="1048620"/>
                  </a:lnTo>
                  <a:lnTo>
                    <a:pt x="1655709" y="1046712"/>
                  </a:lnTo>
                  <a:lnTo>
                    <a:pt x="1641765" y="1044805"/>
                  </a:lnTo>
                  <a:lnTo>
                    <a:pt x="1628137" y="1043533"/>
                  </a:lnTo>
                  <a:lnTo>
                    <a:pt x="1614827" y="1042580"/>
                  </a:lnTo>
                  <a:lnTo>
                    <a:pt x="1601833" y="1041308"/>
                  </a:lnTo>
                  <a:lnTo>
                    <a:pt x="1589790" y="1040990"/>
                  </a:lnTo>
                  <a:lnTo>
                    <a:pt x="1578380" y="1040672"/>
                  </a:lnTo>
                  <a:lnTo>
                    <a:pt x="1567288" y="1040672"/>
                  </a:lnTo>
                  <a:lnTo>
                    <a:pt x="1563168" y="1027956"/>
                  </a:lnTo>
                  <a:lnTo>
                    <a:pt x="1559682" y="1016511"/>
                  </a:lnTo>
                  <a:lnTo>
                    <a:pt x="1556513" y="1006020"/>
                  </a:lnTo>
                  <a:lnTo>
                    <a:pt x="1553661" y="996483"/>
                  </a:lnTo>
                  <a:lnTo>
                    <a:pt x="1549857" y="979952"/>
                  </a:lnTo>
                  <a:lnTo>
                    <a:pt x="1547322" y="967235"/>
                  </a:lnTo>
                  <a:lnTo>
                    <a:pt x="1546371" y="957380"/>
                  </a:lnTo>
                  <a:lnTo>
                    <a:pt x="1545737" y="950704"/>
                  </a:lnTo>
                  <a:lnTo>
                    <a:pt x="1546371" y="947207"/>
                  </a:lnTo>
                  <a:lnTo>
                    <a:pt x="1546371" y="945936"/>
                  </a:lnTo>
                  <a:lnTo>
                    <a:pt x="1545104" y="936080"/>
                  </a:lnTo>
                  <a:lnTo>
                    <a:pt x="1544470" y="925907"/>
                  </a:lnTo>
                  <a:lnTo>
                    <a:pt x="1543519" y="916052"/>
                  </a:lnTo>
                  <a:lnTo>
                    <a:pt x="1542251" y="906833"/>
                  </a:lnTo>
                  <a:lnTo>
                    <a:pt x="1541301" y="902064"/>
                  </a:lnTo>
                  <a:lnTo>
                    <a:pt x="1540033" y="898249"/>
                  </a:lnTo>
                  <a:lnTo>
                    <a:pt x="1538448" y="894117"/>
                  </a:lnTo>
                  <a:lnTo>
                    <a:pt x="1536230" y="890620"/>
                  </a:lnTo>
                  <a:lnTo>
                    <a:pt x="1533694" y="887441"/>
                  </a:lnTo>
                  <a:lnTo>
                    <a:pt x="1530525" y="885215"/>
                  </a:lnTo>
                  <a:lnTo>
                    <a:pt x="1527039" y="883308"/>
                  </a:lnTo>
                  <a:lnTo>
                    <a:pt x="1522919" y="881718"/>
                  </a:lnTo>
                  <a:lnTo>
                    <a:pt x="1520384" y="883626"/>
                  </a:lnTo>
                  <a:lnTo>
                    <a:pt x="1513728" y="890620"/>
                  </a:lnTo>
                  <a:lnTo>
                    <a:pt x="1508974" y="896024"/>
                  </a:lnTo>
                  <a:lnTo>
                    <a:pt x="1503270" y="902700"/>
                  </a:lnTo>
                  <a:lnTo>
                    <a:pt x="1496931" y="910648"/>
                  </a:lnTo>
                  <a:lnTo>
                    <a:pt x="1489959" y="920503"/>
                  </a:lnTo>
                  <a:lnTo>
                    <a:pt x="1482670" y="931312"/>
                  </a:lnTo>
                  <a:lnTo>
                    <a:pt x="1474430" y="944028"/>
                  </a:lnTo>
                  <a:lnTo>
                    <a:pt x="1465873" y="958016"/>
                  </a:lnTo>
                  <a:lnTo>
                    <a:pt x="1456999" y="974229"/>
                  </a:lnTo>
                  <a:lnTo>
                    <a:pt x="1448125" y="991396"/>
                  </a:lnTo>
                  <a:lnTo>
                    <a:pt x="1439252" y="1011107"/>
                  </a:lnTo>
                  <a:lnTo>
                    <a:pt x="1430061" y="1032406"/>
                  </a:lnTo>
                  <a:lnTo>
                    <a:pt x="1421187" y="1054978"/>
                  </a:lnTo>
                  <a:lnTo>
                    <a:pt x="1404707" y="1059429"/>
                  </a:lnTo>
                  <a:lnTo>
                    <a:pt x="1387910" y="1064197"/>
                  </a:lnTo>
                  <a:lnTo>
                    <a:pt x="1370796" y="1069602"/>
                  </a:lnTo>
                  <a:lnTo>
                    <a:pt x="1353049" y="1076278"/>
                  </a:lnTo>
                  <a:lnTo>
                    <a:pt x="1335618" y="1083590"/>
                  </a:lnTo>
                  <a:lnTo>
                    <a:pt x="1326427" y="1087722"/>
                  </a:lnTo>
                  <a:lnTo>
                    <a:pt x="1317870" y="1092173"/>
                  </a:lnTo>
                  <a:lnTo>
                    <a:pt x="1308996" y="1096942"/>
                  </a:lnTo>
                  <a:lnTo>
                    <a:pt x="1300123" y="1101710"/>
                  </a:lnTo>
                  <a:lnTo>
                    <a:pt x="1291566" y="1107115"/>
                  </a:lnTo>
                  <a:lnTo>
                    <a:pt x="1283009" y="1112837"/>
                  </a:lnTo>
                  <a:lnTo>
                    <a:pt x="1280790" y="1100439"/>
                  </a:lnTo>
                  <a:lnTo>
                    <a:pt x="1279206" y="1088358"/>
                  </a:lnTo>
                  <a:lnTo>
                    <a:pt x="1278255" y="1076278"/>
                  </a:lnTo>
                  <a:lnTo>
                    <a:pt x="1277938" y="1064515"/>
                  </a:lnTo>
                  <a:lnTo>
                    <a:pt x="1277938" y="1052753"/>
                  </a:lnTo>
                  <a:lnTo>
                    <a:pt x="1278889" y="1040990"/>
                  </a:lnTo>
                  <a:lnTo>
                    <a:pt x="1279840" y="1029545"/>
                  </a:lnTo>
                  <a:lnTo>
                    <a:pt x="1281424" y="1018419"/>
                  </a:lnTo>
                  <a:lnTo>
                    <a:pt x="1283326" y="1007610"/>
                  </a:lnTo>
                  <a:lnTo>
                    <a:pt x="1285544" y="997119"/>
                  </a:lnTo>
                  <a:lnTo>
                    <a:pt x="1288080" y="986310"/>
                  </a:lnTo>
                  <a:lnTo>
                    <a:pt x="1290932" y="976137"/>
                  </a:lnTo>
                  <a:lnTo>
                    <a:pt x="1294101" y="966282"/>
                  </a:lnTo>
                  <a:lnTo>
                    <a:pt x="1297270" y="957062"/>
                  </a:lnTo>
                  <a:lnTo>
                    <a:pt x="1300756" y="947843"/>
                  </a:lnTo>
                  <a:lnTo>
                    <a:pt x="1304243" y="938942"/>
                  </a:lnTo>
                  <a:lnTo>
                    <a:pt x="1311532" y="922728"/>
                  </a:lnTo>
                  <a:lnTo>
                    <a:pt x="1319138" y="907787"/>
                  </a:lnTo>
                  <a:lnTo>
                    <a:pt x="1325793" y="895388"/>
                  </a:lnTo>
                  <a:lnTo>
                    <a:pt x="1332449" y="884262"/>
                  </a:lnTo>
                  <a:lnTo>
                    <a:pt x="1337836" y="875678"/>
                  </a:lnTo>
                  <a:lnTo>
                    <a:pt x="1342273" y="869002"/>
                  </a:lnTo>
                  <a:lnTo>
                    <a:pt x="1346076" y="863915"/>
                  </a:lnTo>
                  <a:lnTo>
                    <a:pt x="1349563" y="857557"/>
                  </a:lnTo>
                  <a:lnTo>
                    <a:pt x="1353366" y="850881"/>
                  </a:lnTo>
                  <a:lnTo>
                    <a:pt x="1358119" y="843887"/>
                  </a:lnTo>
                  <a:lnTo>
                    <a:pt x="1363507" y="836575"/>
                  </a:lnTo>
                  <a:lnTo>
                    <a:pt x="1369529" y="828628"/>
                  </a:lnTo>
                  <a:lnTo>
                    <a:pt x="1375867" y="820362"/>
                  </a:lnTo>
                  <a:lnTo>
                    <a:pt x="1390129" y="803195"/>
                  </a:lnTo>
                  <a:lnTo>
                    <a:pt x="1398052" y="794612"/>
                  </a:lnTo>
                  <a:lnTo>
                    <a:pt x="1406292" y="785074"/>
                  </a:lnTo>
                  <a:lnTo>
                    <a:pt x="1415165" y="776173"/>
                  </a:lnTo>
                  <a:lnTo>
                    <a:pt x="1424673" y="766636"/>
                  </a:lnTo>
                  <a:lnTo>
                    <a:pt x="1434498" y="757416"/>
                  </a:lnTo>
                  <a:lnTo>
                    <a:pt x="1444322" y="747879"/>
                  </a:lnTo>
                  <a:lnTo>
                    <a:pt x="1454781" y="738342"/>
                  </a:lnTo>
                  <a:lnTo>
                    <a:pt x="1465873" y="729123"/>
                  </a:lnTo>
                  <a:lnTo>
                    <a:pt x="1476965" y="719585"/>
                  </a:lnTo>
                  <a:lnTo>
                    <a:pt x="1488374" y="710684"/>
                  </a:lnTo>
                  <a:lnTo>
                    <a:pt x="1500418" y="701465"/>
                  </a:lnTo>
                  <a:lnTo>
                    <a:pt x="1512778" y="692881"/>
                  </a:lnTo>
                  <a:lnTo>
                    <a:pt x="1524821" y="684298"/>
                  </a:lnTo>
                  <a:lnTo>
                    <a:pt x="1537814" y="676032"/>
                  </a:lnTo>
                  <a:lnTo>
                    <a:pt x="1550491" y="668084"/>
                  </a:lnTo>
                  <a:lnTo>
                    <a:pt x="1563485" y="660772"/>
                  </a:lnTo>
                  <a:lnTo>
                    <a:pt x="1577113" y="653779"/>
                  </a:lnTo>
                  <a:lnTo>
                    <a:pt x="1590423" y="647102"/>
                  </a:lnTo>
                  <a:lnTo>
                    <a:pt x="1604051" y="640744"/>
                  </a:lnTo>
                  <a:lnTo>
                    <a:pt x="1618313" y="635022"/>
                  </a:lnTo>
                  <a:lnTo>
                    <a:pt x="1631940" y="629618"/>
                  </a:lnTo>
                  <a:lnTo>
                    <a:pt x="1645885" y="625167"/>
                  </a:lnTo>
                  <a:lnTo>
                    <a:pt x="1660463" y="621034"/>
                  </a:lnTo>
                  <a:lnTo>
                    <a:pt x="1674725" y="617855"/>
                  </a:lnTo>
                  <a:lnTo>
                    <a:pt x="1676943" y="617537"/>
                  </a:lnTo>
                  <a:close/>
                  <a:moveTo>
                    <a:pt x="346476" y="395287"/>
                  </a:moveTo>
                  <a:lnTo>
                    <a:pt x="974007" y="395287"/>
                  </a:lnTo>
                  <a:lnTo>
                    <a:pt x="990521" y="395922"/>
                  </a:lnTo>
                  <a:lnTo>
                    <a:pt x="1006400" y="396875"/>
                  </a:lnTo>
                  <a:lnTo>
                    <a:pt x="1022596" y="398781"/>
                  </a:lnTo>
                  <a:lnTo>
                    <a:pt x="1038475" y="401322"/>
                  </a:lnTo>
                  <a:lnTo>
                    <a:pt x="1053719" y="404816"/>
                  </a:lnTo>
                  <a:lnTo>
                    <a:pt x="1069598" y="408627"/>
                  </a:lnTo>
                  <a:lnTo>
                    <a:pt x="1084524" y="413392"/>
                  </a:lnTo>
                  <a:lnTo>
                    <a:pt x="1099450" y="418791"/>
                  </a:lnTo>
                  <a:lnTo>
                    <a:pt x="1113423" y="424826"/>
                  </a:lnTo>
                  <a:lnTo>
                    <a:pt x="1127397" y="431497"/>
                  </a:lnTo>
                  <a:lnTo>
                    <a:pt x="1141370" y="438484"/>
                  </a:lnTo>
                  <a:lnTo>
                    <a:pt x="1154708" y="446425"/>
                  </a:lnTo>
                  <a:lnTo>
                    <a:pt x="1168046" y="454683"/>
                  </a:lnTo>
                  <a:lnTo>
                    <a:pt x="1180432" y="463577"/>
                  </a:lnTo>
                  <a:lnTo>
                    <a:pt x="1192500" y="473106"/>
                  </a:lnTo>
                  <a:lnTo>
                    <a:pt x="1203933" y="483270"/>
                  </a:lnTo>
                  <a:lnTo>
                    <a:pt x="1215365" y="493751"/>
                  </a:lnTo>
                  <a:lnTo>
                    <a:pt x="1226163" y="504868"/>
                  </a:lnTo>
                  <a:lnTo>
                    <a:pt x="1236643" y="515985"/>
                  </a:lnTo>
                  <a:lnTo>
                    <a:pt x="1246170" y="527738"/>
                  </a:lnTo>
                  <a:lnTo>
                    <a:pt x="1255380" y="540443"/>
                  </a:lnTo>
                  <a:lnTo>
                    <a:pt x="1264272" y="552830"/>
                  </a:lnTo>
                  <a:lnTo>
                    <a:pt x="1272211" y="566171"/>
                  </a:lnTo>
                  <a:lnTo>
                    <a:pt x="1280151" y="579511"/>
                  </a:lnTo>
                  <a:lnTo>
                    <a:pt x="1286820" y="593804"/>
                  </a:lnTo>
                  <a:lnTo>
                    <a:pt x="1293489" y="607780"/>
                  </a:lnTo>
                  <a:lnTo>
                    <a:pt x="1298888" y="622391"/>
                  </a:lnTo>
                  <a:lnTo>
                    <a:pt x="1303969" y="637319"/>
                  </a:lnTo>
                  <a:lnTo>
                    <a:pt x="1308098" y="652565"/>
                  </a:lnTo>
                  <a:lnTo>
                    <a:pt x="1312226" y="667811"/>
                  </a:lnTo>
                  <a:lnTo>
                    <a:pt x="1315402" y="684010"/>
                  </a:lnTo>
                  <a:lnTo>
                    <a:pt x="1317625" y="699574"/>
                  </a:lnTo>
                  <a:lnTo>
                    <a:pt x="1305240" y="712914"/>
                  </a:lnTo>
                  <a:lnTo>
                    <a:pt x="1293807" y="726255"/>
                  </a:lnTo>
                  <a:lnTo>
                    <a:pt x="1282692" y="739277"/>
                  </a:lnTo>
                  <a:lnTo>
                    <a:pt x="1272847" y="751347"/>
                  </a:lnTo>
                  <a:lnTo>
                    <a:pt x="1263637" y="763417"/>
                  </a:lnTo>
                  <a:lnTo>
                    <a:pt x="1255380" y="775169"/>
                  </a:lnTo>
                  <a:lnTo>
                    <a:pt x="1247758" y="786604"/>
                  </a:lnTo>
                  <a:lnTo>
                    <a:pt x="1241724" y="796768"/>
                  </a:lnTo>
                  <a:lnTo>
                    <a:pt x="1236008" y="805026"/>
                  </a:lnTo>
                  <a:lnTo>
                    <a:pt x="1229021" y="815508"/>
                  </a:lnTo>
                  <a:lnTo>
                    <a:pt x="1221717" y="828213"/>
                  </a:lnTo>
                  <a:lnTo>
                    <a:pt x="1213142" y="842506"/>
                  </a:lnTo>
                  <a:lnTo>
                    <a:pt x="1204250" y="859341"/>
                  </a:lnTo>
                  <a:lnTo>
                    <a:pt x="1195676" y="877763"/>
                  </a:lnTo>
                  <a:lnTo>
                    <a:pt x="1191547" y="887609"/>
                  </a:lnTo>
                  <a:lnTo>
                    <a:pt x="1187101" y="897774"/>
                  </a:lnTo>
                  <a:lnTo>
                    <a:pt x="1182655" y="908573"/>
                  </a:lnTo>
                  <a:lnTo>
                    <a:pt x="1178844" y="919690"/>
                  </a:lnTo>
                  <a:lnTo>
                    <a:pt x="1175033" y="931124"/>
                  </a:lnTo>
                  <a:lnTo>
                    <a:pt x="1171540" y="942877"/>
                  </a:lnTo>
                  <a:lnTo>
                    <a:pt x="1168046" y="954946"/>
                  </a:lnTo>
                  <a:lnTo>
                    <a:pt x="1164871" y="967651"/>
                  </a:lnTo>
                  <a:lnTo>
                    <a:pt x="1162012" y="980039"/>
                  </a:lnTo>
                  <a:lnTo>
                    <a:pt x="1159789" y="993379"/>
                  </a:lnTo>
                  <a:lnTo>
                    <a:pt x="1157249" y="1006720"/>
                  </a:lnTo>
                  <a:lnTo>
                    <a:pt x="1155661" y="1020695"/>
                  </a:lnTo>
                  <a:lnTo>
                    <a:pt x="1154708" y="1034353"/>
                  </a:lnTo>
                  <a:lnTo>
                    <a:pt x="1153755" y="1048329"/>
                  </a:lnTo>
                  <a:lnTo>
                    <a:pt x="1153755" y="1062940"/>
                  </a:lnTo>
                  <a:lnTo>
                    <a:pt x="1153755" y="1077551"/>
                  </a:lnTo>
                  <a:lnTo>
                    <a:pt x="1155026" y="1092161"/>
                  </a:lnTo>
                  <a:lnTo>
                    <a:pt x="1156614" y="1107090"/>
                  </a:lnTo>
                  <a:lnTo>
                    <a:pt x="1158519" y="1122336"/>
                  </a:lnTo>
                  <a:lnTo>
                    <a:pt x="1161377" y="1137900"/>
                  </a:lnTo>
                  <a:lnTo>
                    <a:pt x="1162965" y="1143617"/>
                  </a:lnTo>
                  <a:lnTo>
                    <a:pt x="1164871" y="1149017"/>
                  </a:lnTo>
                  <a:lnTo>
                    <a:pt x="1166776" y="1154734"/>
                  </a:lnTo>
                  <a:lnTo>
                    <a:pt x="1168682" y="1160134"/>
                  </a:lnTo>
                  <a:lnTo>
                    <a:pt x="1153120" y="1173474"/>
                  </a:lnTo>
                  <a:lnTo>
                    <a:pt x="1145181" y="1180144"/>
                  </a:lnTo>
                  <a:lnTo>
                    <a:pt x="1137877" y="1187450"/>
                  </a:lnTo>
                  <a:lnTo>
                    <a:pt x="1130255" y="1194437"/>
                  </a:lnTo>
                  <a:lnTo>
                    <a:pt x="1122951" y="1202060"/>
                  </a:lnTo>
                  <a:lnTo>
                    <a:pt x="1115646" y="1210001"/>
                  </a:lnTo>
                  <a:lnTo>
                    <a:pt x="1108660" y="1217624"/>
                  </a:lnTo>
                  <a:lnTo>
                    <a:pt x="1101990" y="1225882"/>
                  </a:lnTo>
                  <a:lnTo>
                    <a:pt x="1095321" y="1234141"/>
                  </a:lnTo>
                  <a:lnTo>
                    <a:pt x="1088652" y="1242717"/>
                  </a:lnTo>
                  <a:lnTo>
                    <a:pt x="1082618" y="1251928"/>
                  </a:lnTo>
                  <a:lnTo>
                    <a:pt x="1076267" y="1260822"/>
                  </a:lnTo>
                  <a:lnTo>
                    <a:pt x="1070233" y="1269715"/>
                  </a:lnTo>
                  <a:lnTo>
                    <a:pt x="1064834" y="1279244"/>
                  </a:lnTo>
                  <a:lnTo>
                    <a:pt x="1059118" y="1289090"/>
                  </a:lnTo>
                  <a:lnTo>
                    <a:pt x="1053719" y="1298937"/>
                  </a:lnTo>
                  <a:lnTo>
                    <a:pt x="1048320" y="1309101"/>
                  </a:lnTo>
                  <a:lnTo>
                    <a:pt x="1043556" y="1319265"/>
                  </a:lnTo>
                  <a:lnTo>
                    <a:pt x="1039110" y="1329747"/>
                  </a:lnTo>
                  <a:lnTo>
                    <a:pt x="1034347" y="1340864"/>
                  </a:lnTo>
                  <a:lnTo>
                    <a:pt x="1029901" y="1351663"/>
                  </a:lnTo>
                  <a:lnTo>
                    <a:pt x="1026090" y="1363097"/>
                  </a:lnTo>
                  <a:lnTo>
                    <a:pt x="1022279" y="1374532"/>
                  </a:lnTo>
                  <a:lnTo>
                    <a:pt x="1018468" y="1386284"/>
                  </a:lnTo>
                  <a:lnTo>
                    <a:pt x="1014974" y="1398036"/>
                  </a:lnTo>
                  <a:lnTo>
                    <a:pt x="1011799" y="1410106"/>
                  </a:lnTo>
                  <a:lnTo>
                    <a:pt x="1009258" y="1422811"/>
                  </a:lnTo>
                  <a:lnTo>
                    <a:pt x="1006400" y="1435517"/>
                  </a:lnTo>
                  <a:lnTo>
                    <a:pt x="1004177" y="1448539"/>
                  </a:lnTo>
                  <a:lnTo>
                    <a:pt x="1002271" y="1461562"/>
                  </a:lnTo>
                  <a:lnTo>
                    <a:pt x="1000048" y="1474902"/>
                  </a:lnTo>
                  <a:lnTo>
                    <a:pt x="998460" y="1488560"/>
                  </a:lnTo>
                  <a:lnTo>
                    <a:pt x="997508" y="1504759"/>
                  </a:lnTo>
                  <a:lnTo>
                    <a:pt x="996237" y="1525723"/>
                  </a:lnTo>
                  <a:lnTo>
                    <a:pt x="995602" y="1551133"/>
                  </a:lnTo>
                  <a:lnTo>
                    <a:pt x="995602" y="1565744"/>
                  </a:lnTo>
                  <a:lnTo>
                    <a:pt x="995920" y="1580990"/>
                  </a:lnTo>
                  <a:lnTo>
                    <a:pt x="996237" y="1596871"/>
                  </a:lnTo>
                  <a:lnTo>
                    <a:pt x="997190" y="1613705"/>
                  </a:lnTo>
                  <a:lnTo>
                    <a:pt x="998460" y="1630857"/>
                  </a:lnTo>
                  <a:lnTo>
                    <a:pt x="1000048" y="1648962"/>
                  </a:lnTo>
                  <a:lnTo>
                    <a:pt x="1002589" y="1667384"/>
                  </a:lnTo>
                  <a:lnTo>
                    <a:pt x="1005130" y="1686124"/>
                  </a:lnTo>
                  <a:lnTo>
                    <a:pt x="1008941" y="1705182"/>
                  </a:lnTo>
                  <a:lnTo>
                    <a:pt x="1012751" y="1724557"/>
                  </a:lnTo>
                  <a:lnTo>
                    <a:pt x="1017515" y="1744250"/>
                  </a:lnTo>
                  <a:lnTo>
                    <a:pt x="1022914" y="1763308"/>
                  </a:lnTo>
                  <a:lnTo>
                    <a:pt x="1029265" y="1783001"/>
                  </a:lnTo>
                  <a:lnTo>
                    <a:pt x="1036252" y="1802376"/>
                  </a:lnTo>
                  <a:lnTo>
                    <a:pt x="1044192" y="1821434"/>
                  </a:lnTo>
                  <a:lnTo>
                    <a:pt x="1048320" y="1831280"/>
                  </a:lnTo>
                  <a:lnTo>
                    <a:pt x="1053084" y="1840491"/>
                  </a:lnTo>
                  <a:lnTo>
                    <a:pt x="1057847" y="1849702"/>
                  </a:lnTo>
                  <a:lnTo>
                    <a:pt x="1062929" y="1858914"/>
                  </a:lnTo>
                  <a:lnTo>
                    <a:pt x="1068327" y="1868125"/>
                  </a:lnTo>
                  <a:lnTo>
                    <a:pt x="1073726" y="1877018"/>
                  </a:lnTo>
                  <a:lnTo>
                    <a:pt x="1079760" y="1885594"/>
                  </a:lnTo>
                  <a:lnTo>
                    <a:pt x="1085476" y="1894488"/>
                  </a:lnTo>
                  <a:lnTo>
                    <a:pt x="1092146" y="1902746"/>
                  </a:lnTo>
                  <a:lnTo>
                    <a:pt x="1098815" y="1911640"/>
                  </a:lnTo>
                  <a:lnTo>
                    <a:pt x="1105484" y="1919581"/>
                  </a:lnTo>
                  <a:lnTo>
                    <a:pt x="1113106" y="1927521"/>
                  </a:lnTo>
                  <a:lnTo>
                    <a:pt x="1120410" y="1935462"/>
                  </a:lnTo>
                  <a:lnTo>
                    <a:pt x="1128349" y="1943403"/>
                  </a:lnTo>
                  <a:lnTo>
                    <a:pt x="1119775" y="1947214"/>
                  </a:lnTo>
                  <a:lnTo>
                    <a:pt x="1110565" y="1951343"/>
                  </a:lnTo>
                  <a:lnTo>
                    <a:pt x="1101673" y="1955155"/>
                  </a:lnTo>
                  <a:lnTo>
                    <a:pt x="1092146" y="1958649"/>
                  </a:lnTo>
                  <a:lnTo>
                    <a:pt x="1083253" y="1962143"/>
                  </a:lnTo>
                  <a:lnTo>
                    <a:pt x="1073726" y="1964684"/>
                  </a:lnTo>
                  <a:lnTo>
                    <a:pt x="1064199" y="1967542"/>
                  </a:lnTo>
                  <a:lnTo>
                    <a:pt x="1054672" y="1970401"/>
                  </a:lnTo>
                  <a:lnTo>
                    <a:pt x="1044827" y="1972307"/>
                  </a:lnTo>
                  <a:lnTo>
                    <a:pt x="1034664" y="1974212"/>
                  </a:lnTo>
                  <a:lnTo>
                    <a:pt x="1024819" y="1975801"/>
                  </a:lnTo>
                  <a:lnTo>
                    <a:pt x="1014657" y="1977389"/>
                  </a:lnTo>
                  <a:lnTo>
                    <a:pt x="1004494" y="1978024"/>
                  </a:lnTo>
                  <a:lnTo>
                    <a:pt x="994332" y="1978977"/>
                  </a:lnTo>
                  <a:lnTo>
                    <a:pt x="984170" y="1979612"/>
                  </a:lnTo>
                  <a:lnTo>
                    <a:pt x="974007" y="1979612"/>
                  </a:lnTo>
                  <a:lnTo>
                    <a:pt x="955588" y="1979612"/>
                  </a:lnTo>
                  <a:lnTo>
                    <a:pt x="364895" y="1979612"/>
                  </a:lnTo>
                  <a:lnTo>
                    <a:pt x="346476" y="1979612"/>
                  </a:lnTo>
                  <a:lnTo>
                    <a:pt x="328692" y="1979294"/>
                  </a:lnTo>
                  <a:lnTo>
                    <a:pt x="311225" y="1977706"/>
                  </a:lnTo>
                  <a:lnTo>
                    <a:pt x="294076" y="1975801"/>
                  </a:lnTo>
                  <a:lnTo>
                    <a:pt x="276609" y="1972624"/>
                  </a:lnTo>
                  <a:lnTo>
                    <a:pt x="259778" y="1968813"/>
                  </a:lnTo>
                  <a:lnTo>
                    <a:pt x="243264" y="1964048"/>
                  </a:lnTo>
                  <a:lnTo>
                    <a:pt x="227385" y="1958649"/>
                  </a:lnTo>
                  <a:lnTo>
                    <a:pt x="211506" y="1952614"/>
                  </a:lnTo>
                  <a:lnTo>
                    <a:pt x="196262" y="1945626"/>
                  </a:lnTo>
                  <a:lnTo>
                    <a:pt x="181336" y="1937685"/>
                  </a:lnTo>
                  <a:lnTo>
                    <a:pt x="167045" y="1929427"/>
                  </a:lnTo>
                  <a:lnTo>
                    <a:pt x="152754" y="1920533"/>
                  </a:lnTo>
                  <a:lnTo>
                    <a:pt x="139098" y="1910687"/>
                  </a:lnTo>
                  <a:lnTo>
                    <a:pt x="126078" y="1900523"/>
                  </a:lnTo>
                  <a:lnTo>
                    <a:pt x="113692" y="1889406"/>
                  </a:lnTo>
                  <a:lnTo>
                    <a:pt x="101624" y="1878289"/>
                  </a:lnTo>
                  <a:lnTo>
                    <a:pt x="90192" y="1865901"/>
                  </a:lnTo>
                  <a:lnTo>
                    <a:pt x="79077" y="1853514"/>
                  </a:lnTo>
                  <a:lnTo>
                    <a:pt x="68914" y="1840491"/>
                  </a:lnTo>
                  <a:lnTo>
                    <a:pt x="59069" y="1826833"/>
                  </a:lnTo>
                  <a:lnTo>
                    <a:pt x="50177" y="1812858"/>
                  </a:lnTo>
                  <a:lnTo>
                    <a:pt x="41920" y="1798247"/>
                  </a:lnTo>
                  <a:lnTo>
                    <a:pt x="33981" y="1783318"/>
                  </a:lnTo>
                  <a:lnTo>
                    <a:pt x="26994" y="1768072"/>
                  </a:lnTo>
                  <a:lnTo>
                    <a:pt x="21278" y="1752509"/>
                  </a:lnTo>
                  <a:lnTo>
                    <a:pt x="15561" y="1736310"/>
                  </a:lnTo>
                  <a:lnTo>
                    <a:pt x="11115" y="1719793"/>
                  </a:lnTo>
                  <a:lnTo>
                    <a:pt x="6987" y="1702959"/>
                  </a:lnTo>
                  <a:lnTo>
                    <a:pt x="3811" y="1686124"/>
                  </a:lnTo>
                  <a:lnTo>
                    <a:pt x="1588" y="1668337"/>
                  </a:lnTo>
                  <a:lnTo>
                    <a:pt x="318" y="1650868"/>
                  </a:lnTo>
                  <a:lnTo>
                    <a:pt x="0" y="1633081"/>
                  </a:lnTo>
                  <a:lnTo>
                    <a:pt x="0" y="792321"/>
                  </a:lnTo>
                  <a:lnTo>
                    <a:pt x="0" y="742136"/>
                  </a:lnTo>
                  <a:lnTo>
                    <a:pt x="318" y="724349"/>
                  </a:lnTo>
                  <a:lnTo>
                    <a:pt x="1588" y="706562"/>
                  </a:lnTo>
                  <a:lnTo>
                    <a:pt x="3811" y="689410"/>
                  </a:lnTo>
                  <a:lnTo>
                    <a:pt x="6987" y="672258"/>
                  </a:lnTo>
                  <a:lnTo>
                    <a:pt x="11115" y="655106"/>
                  </a:lnTo>
                  <a:lnTo>
                    <a:pt x="15561" y="638907"/>
                  </a:lnTo>
                  <a:lnTo>
                    <a:pt x="21278" y="622708"/>
                  </a:lnTo>
                  <a:lnTo>
                    <a:pt x="26994" y="607144"/>
                  </a:lnTo>
                  <a:lnTo>
                    <a:pt x="33981" y="591898"/>
                  </a:lnTo>
                  <a:lnTo>
                    <a:pt x="41920" y="576970"/>
                  </a:lnTo>
                  <a:lnTo>
                    <a:pt x="50177" y="562359"/>
                  </a:lnTo>
                  <a:lnTo>
                    <a:pt x="59069" y="548383"/>
                  </a:lnTo>
                  <a:lnTo>
                    <a:pt x="68914" y="534408"/>
                  </a:lnTo>
                  <a:lnTo>
                    <a:pt x="79077" y="521703"/>
                  </a:lnTo>
                  <a:lnTo>
                    <a:pt x="90192" y="508998"/>
                  </a:lnTo>
                  <a:lnTo>
                    <a:pt x="101624" y="496928"/>
                  </a:lnTo>
                  <a:lnTo>
                    <a:pt x="113692" y="485493"/>
                  </a:lnTo>
                  <a:lnTo>
                    <a:pt x="126078" y="474694"/>
                  </a:lnTo>
                  <a:lnTo>
                    <a:pt x="139098" y="463894"/>
                  </a:lnTo>
                  <a:lnTo>
                    <a:pt x="152754" y="454683"/>
                  </a:lnTo>
                  <a:lnTo>
                    <a:pt x="167045" y="445472"/>
                  </a:lnTo>
                  <a:lnTo>
                    <a:pt x="181336" y="437214"/>
                  </a:lnTo>
                  <a:lnTo>
                    <a:pt x="196262" y="429591"/>
                  </a:lnTo>
                  <a:lnTo>
                    <a:pt x="211506" y="422285"/>
                  </a:lnTo>
                  <a:lnTo>
                    <a:pt x="227385" y="416250"/>
                  </a:lnTo>
                  <a:lnTo>
                    <a:pt x="243264" y="411168"/>
                  </a:lnTo>
                  <a:lnTo>
                    <a:pt x="259778" y="406404"/>
                  </a:lnTo>
                  <a:lnTo>
                    <a:pt x="276609" y="402592"/>
                  </a:lnTo>
                  <a:lnTo>
                    <a:pt x="294076" y="399416"/>
                  </a:lnTo>
                  <a:lnTo>
                    <a:pt x="311225" y="396875"/>
                  </a:lnTo>
                  <a:lnTo>
                    <a:pt x="328692" y="395922"/>
                  </a:lnTo>
                  <a:lnTo>
                    <a:pt x="346476" y="395287"/>
                  </a:lnTo>
                  <a:close/>
                  <a:moveTo>
                    <a:pt x="388620" y="0"/>
                  </a:moveTo>
                  <a:lnTo>
                    <a:pt x="395923" y="0"/>
                  </a:lnTo>
                  <a:lnTo>
                    <a:pt x="923608" y="0"/>
                  </a:lnTo>
                  <a:lnTo>
                    <a:pt x="930275" y="0"/>
                  </a:lnTo>
                  <a:lnTo>
                    <a:pt x="937260" y="318"/>
                  </a:lnTo>
                  <a:lnTo>
                    <a:pt x="943610" y="1270"/>
                  </a:lnTo>
                  <a:lnTo>
                    <a:pt x="950278" y="2223"/>
                  </a:lnTo>
                  <a:lnTo>
                    <a:pt x="956628" y="3810"/>
                  </a:lnTo>
                  <a:lnTo>
                    <a:pt x="962660" y="5715"/>
                  </a:lnTo>
                  <a:lnTo>
                    <a:pt x="969010" y="7938"/>
                  </a:lnTo>
                  <a:lnTo>
                    <a:pt x="975043" y="10160"/>
                  </a:lnTo>
                  <a:lnTo>
                    <a:pt x="980758" y="13018"/>
                  </a:lnTo>
                  <a:lnTo>
                    <a:pt x="986155" y="15558"/>
                  </a:lnTo>
                  <a:lnTo>
                    <a:pt x="991870" y="18733"/>
                  </a:lnTo>
                  <a:lnTo>
                    <a:pt x="997268" y="22225"/>
                  </a:lnTo>
                  <a:lnTo>
                    <a:pt x="1002348" y="25718"/>
                  </a:lnTo>
                  <a:lnTo>
                    <a:pt x="1007428" y="29845"/>
                  </a:lnTo>
                  <a:lnTo>
                    <a:pt x="1012190" y="33973"/>
                  </a:lnTo>
                  <a:lnTo>
                    <a:pt x="1016953" y="38418"/>
                  </a:lnTo>
                  <a:lnTo>
                    <a:pt x="1021080" y="43180"/>
                  </a:lnTo>
                  <a:lnTo>
                    <a:pt x="1025525" y="47625"/>
                  </a:lnTo>
                  <a:lnTo>
                    <a:pt x="1029335" y="53023"/>
                  </a:lnTo>
                  <a:lnTo>
                    <a:pt x="1032828" y="58103"/>
                  </a:lnTo>
                  <a:lnTo>
                    <a:pt x="1036320" y="63183"/>
                  </a:lnTo>
                  <a:lnTo>
                    <a:pt x="1039495" y="68898"/>
                  </a:lnTo>
                  <a:lnTo>
                    <a:pt x="1042353" y="74295"/>
                  </a:lnTo>
                  <a:lnTo>
                    <a:pt x="1045210" y="80328"/>
                  </a:lnTo>
                  <a:lnTo>
                    <a:pt x="1047433" y="86043"/>
                  </a:lnTo>
                  <a:lnTo>
                    <a:pt x="1049338" y="92393"/>
                  </a:lnTo>
                  <a:lnTo>
                    <a:pt x="1051243" y="98743"/>
                  </a:lnTo>
                  <a:lnTo>
                    <a:pt x="1052830" y="105093"/>
                  </a:lnTo>
                  <a:lnTo>
                    <a:pt x="1054100" y="111760"/>
                  </a:lnTo>
                  <a:lnTo>
                    <a:pt x="1054735" y="118428"/>
                  </a:lnTo>
                  <a:lnTo>
                    <a:pt x="1055370" y="125095"/>
                  </a:lnTo>
                  <a:lnTo>
                    <a:pt x="1055688" y="131763"/>
                  </a:lnTo>
                  <a:lnTo>
                    <a:pt x="1055370" y="138430"/>
                  </a:lnTo>
                  <a:lnTo>
                    <a:pt x="1054735" y="145098"/>
                  </a:lnTo>
                  <a:lnTo>
                    <a:pt x="1054100" y="151448"/>
                  </a:lnTo>
                  <a:lnTo>
                    <a:pt x="1052830" y="158115"/>
                  </a:lnTo>
                  <a:lnTo>
                    <a:pt x="1051243" y="164465"/>
                  </a:lnTo>
                  <a:lnTo>
                    <a:pt x="1049338" y="170815"/>
                  </a:lnTo>
                  <a:lnTo>
                    <a:pt x="1047433" y="177165"/>
                  </a:lnTo>
                  <a:lnTo>
                    <a:pt x="1045210" y="182880"/>
                  </a:lnTo>
                  <a:lnTo>
                    <a:pt x="1042353" y="188913"/>
                  </a:lnTo>
                  <a:lnTo>
                    <a:pt x="1039495" y="194628"/>
                  </a:lnTo>
                  <a:lnTo>
                    <a:pt x="1036320" y="200343"/>
                  </a:lnTo>
                  <a:lnTo>
                    <a:pt x="1032828" y="205740"/>
                  </a:lnTo>
                  <a:lnTo>
                    <a:pt x="1029335" y="210820"/>
                  </a:lnTo>
                  <a:lnTo>
                    <a:pt x="1025525" y="215900"/>
                  </a:lnTo>
                  <a:lnTo>
                    <a:pt x="1021080" y="220663"/>
                  </a:lnTo>
                  <a:lnTo>
                    <a:pt x="1016953" y="225108"/>
                  </a:lnTo>
                  <a:lnTo>
                    <a:pt x="1012190" y="229553"/>
                  </a:lnTo>
                  <a:lnTo>
                    <a:pt x="1007428" y="233363"/>
                  </a:lnTo>
                  <a:lnTo>
                    <a:pt x="1002348" y="237490"/>
                  </a:lnTo>
                  <a:lnTo>
                    <a:pt x="997268" y="241300"/>
                  </a:lnTo>
                  <a:lnTo>
                    <a:pt x="991870" y="244793"/>
                  </a:lnTo>
                  <a:lnTo>
                    <a:pt x="986155" y="247968"/>
                  </a:lnTo>
                  <a:lnTo>
                    <a:pt x="980758" y="250825"/>
                  </a:lnTo>
                  <a:lnTo>
                    <a:pt x="975043" y="253365"/>
                  </a:lnTo>
                  <a:lnTo>
                    <a:pt x="969010" y="255905"/>
                  </a:lnTo>
                  <a:lnTo>
                    <a:pt x="962660" y="257810"/>
                  </a:lnTo>
                  <a:lnTo>
                    <a:pt x="956628" y="259715"/>
                  </a:lnTo>
                  <a:lnTo>
                    <a:pt x="950278" y="261303"/>
                  </a:lnTo>
                  <a:lnTo>
                    <a:pt x="943610" y="262573"/>
                  </a:lnTo>
                  <a:lnTo>
                    <a:pt x="937260" y="263208"/>
                  </a:lnTo>
                  <a:lnTo>
                    <a:pt x="930275" y="263525"/>
                  </a:lnTo>
                  <a:lnTo>
                    <a:pt x="923608" y="263525"/>
                  </a:lnTo>
                  <a:lnTo>
                    <a:pt x="395923" y="263525"/>
                  </a:lnTo>
                  <a:lnTo>
                    <a:pt x="388620" y="263525"/>
                  </a:lnTo>
                  <a:lnTo>
                    <a:pt x="381953" y="263208"/>
                  </a:lnTo>
                  <a:lnTo>
                    <a:pt x="375285" y="262573"/>
                  </a:lnTo>
                  <a:lnTo>
                    <a:pt x="369253" y="261303"/>
                  </a:lnTo>
                  <a:lnTo>
                    <a:pt x="362585" y="259715"/>
                  </a:lnTo>
                  <a:lnTo>
                    <a:pt x="356235" y="257810"/>
                  </a:lnTo>
                  <a:lnTo>
                    <a:pt x="350520" y="255905"/>
                  </a:lnTo>
                  <a:lnTo>
                    <a:pt x="344170" y="253365"/>
                  </a:lnTo>
                  <a:lnTo>
                    <a:pt x="338138" y="250825"/>
                  </a:lnTo>
                  <a:lnTo>
                    <a:pt x="332740" y="247968"/>
                  </a:lnTo>
                  <a:lnTo>
                    <a:pt x="327343" y="244793"/>
                  </a:lnTo>
                  <a:lnTo>
                    <a:pt x="321628" y="241300"/>
                  </a:lnTo>
                  <a:lnTo>
                    <a:pt x="316548" y="237490"/>
                  </a:lnTo>
                  <a:lnTo>
                    <a:pt x="311468" y="233363"/>
                  </a:lnTo>
                  <a:lnTo>
                    <a:pt x="307023" y="229553"/>
                  </a:lnTo>
                  <a:lnTo>
                    <a:pt x="302260" y="225108"/>
                  </a:lnTo>
                  <a:lnTo>
                    <a:pt x="297815" y="220663"/>
                  </a:lnTo>
                  <a:lnTo>
                    <a:pt x="293688" y="215900"/>
                  </a:lnTo>
                  <a:lnTo>
                    <a:pt x="289560" y="210820"/>
                  </a:lnTo>
                  <a:lnTo>
                    <a:pt x="286068" y="205740"/>
                  </a:lnTo>
                  <a:lnTo>
                    <a:pt x="282575" y="200343"/>
                  </a:lnTo>
                  <a:lnTo>
                    <a:pt x="279400" y="194628"/>
                  </a:lnTo>
                  <a:lnTo>
                    <a:pt x="276860" y="188913"/>
                  </a:lnTo>
                  <a:lnTo>
                    <a:pt x="274003" y="182880"/>
                  </a:lnTo>
                  <a:lnTo>
                    <a:pt x="271463" y="177165"/>
                  </a:lnTo>
                  <a:lnTo>
                    <a:pt x="269558" y="170815"/>
                  </a:lnTo>
                  <a:lnTo>
                    <a:pt x="267653" y="164465"/>
                  </a:lnTo>
                  <a:lnTo>
                    <a:pt x="266065" y="158115"/>
                  </a:lnTo>
                  <a:lnTo>
                    <a:pt x="264795" y="151448"/>
                  </a:lnTo>
                  <a:lnTo>
                    <a:pt x="264160" y="145098"/>
                  </a:lnTo>
                  <a:lnTo>
                    <a:pt x="263843" y="138430"/>
                  </a:lnTo>
                  <a:lnTo>
                    <a:pt x="263525" y="131763"/>
                  </a:lnTo>
                  <a:lnTo>
                    <a:pt x="263843" y="125095"/>
                  </a:lnTo>
                  <a:lnTo>
                    <a:pt x="264160" y="118428"/>
                  </a:lnTo>
                  <a:lnTo>
                    <a:pt x="264795" y="111760"/>
                  </a:lnTo>
                  <a:lnTo>
                    <a:pt x="266065" y="105093"/>
                  </a:lnTo>
                  <a:lnTo>
                    <a:pt x="267653" y="98743"/>
                  </a:lnTo>
                  <a:lnTo>
                    <a:pt x="269558" y="92393"/>
                  </a:lnTo>
                  <a:lnTo>
                    <a:pt x="271463" y="86043"/>
                  </a:lnTo>
                  <a:lnTo>
                    <a:pt x="274003" y="80328"/>
                  </a:lnTo>
                  <a:lnTo>
                    <a:pt x="276860" y="74295"/>
                  </a:lnTo>
                  <a:lnTo>
                    <a:pt x="279400" y="68898"/>
                  </a:lnTo>
                  <a:lnTo>
                    <a:pt x="282575" y="63183"/>
                  </a:lnTo>
                  <a:lnTo>
                    <a:pt x="286068" y="58103"/>
                  </a:lnTo>
                  <a:lnTo>
                    <a:pt x="289560" y="53023"/>
                  </a:lnTo>
                  <a:lnTo>
                    <a:pt x="293688" y="47625"/>
                  </a:lnTo>
                  <a:lnTo>
                    <a:pt x="297815" y="43180"/>
                  </a:lnTo>
                  <a:lnTo>
                    <a:pt x="302260" y="38418"/>
                  </a:lnTo>
                  <a:lnTo>
                    <a:pt x="307023" y="33973"/>
                  </a:lnTo>
                  <a:lnTo>
                    <a:pt x="311468" y="29845"/>
                  </a:lnTo>
                  <a:lnTo>
                    <a:pt x="316548" y="25718"/>
                  </a:lnTo>
                  <a:lnTo>
                    <a:pt x="321628" y="22225"/>
                  </a:lnTo>
                  <a:lnTo>
                    <a:pt x="327343" y="18733"/>
                  </a:lnTo>
                  <a:lnTo>
                    <a:pt x="332740" y="15558"/>
                  </a:lnTo>
                  <a:lnTo>
                    <a:pt x="338138" y="13018"/>
                  </a:lnTo>
                  <a:lnTo>
                    <a:pt x="344170" y="10160"/>
                  </a:lnTo>
                  <a:lnTo>
                    <a:pt x="350520" y="7938"/>
                  </a:lnTo>
                  <a:lnTo>
                    <a:pt x="356235" y="5715"/>
                  </a:lnTo>
                  <a:lnTo>
                    <a:pt x="362585" y="3810"/>
                  </a:lnTo>
                  <a:lnTo>
                    <a:pt x="369253" y="2223"/>
                  </a:lnTo>
                  <a:lnTo>
                    <a:pt x="375285" y="1270"/>
                  </a:lnTo>
                  <a:lnTo>
                    <a:pt x="381953" y="318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95" name="组合 94"/>
          <p:cNvGrpSpPr/>
          <p:nvPr>
            <p:custDataLst>
              <p:tags r:id="rId40"/>
            </p:custDataLst>
          </p:nvPr>
        </p:nvGrpSpPr>
        <p:grpSpPr>
          <a:xfrm>
            <a:off x="6311264" y="5515420"/>
            <a:ext cx="1007937" cy="1007937"/>
            <a:chOff x="4768657" y="4732810"/>
            <a:chExt cx="1008000" cy="1008000"/>
          </a:xfrm>
        </p:grpSpPr>
        <p:sp>
          <p:nvSpPr>
            <p:cNvPr id="61" name="椭圆 60"/>
            <p:cNvSpPr/>
            <p:nvPr>
              <p:custDataLst>
                <p:tags r:id="rId41"/>
              </p:custDataLst>
            </p:nvPr>
          </p:nvSpPr>
          <p:spPr>
            <a:xfrm>
              <a:off x="4768657" y="4732810"/>
              <a:ext cx="1008000" cy="1008000"/>
            </a:xfrm>
            <a:prstGeom prst="ellipse">
              <a:avLst/>
            </a:prstGeom>
            <a:solidFill>
              <a:srgbClr val="FA54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b="1">
                <a:sym typeface="Arial" panose="020B0604020202020204" pitchFamily="34" charset="0"/>
              </a:endParaRPr>
            </a:p>
          </p:txBody>
        </p:sp>
        <p:sp>
          <p:nvSpPr>
            <p:cNvPr id="74" name="KSO_Shape"/>
            <p:cNvSpPr/>
            <p:nvPr>
              <p:custDataLst>
                <p:tags r:id="rId42"/>
              </p:custDataLst>
            </p:nvPr>
          </p:nvSpPr>
          <p:spPr bwMode="auto">
            <a:xfrm>
              <a:off x="4991534" y="4944724"/>
              <a:ext cx="513099" cy="574364"/>
            </a:xfrm>
            <a:custGeom>
              <a:avLst/>
              <a:gdLst>
                <a:gd name="T0" fmla="*/ 248428 w 2033587"/>
                <a:gd name="T1" fmla="*/ 944529 h 2276475"/>
                <a:gd name="T2" fmla="*/ 1175716 w 2033587"/>
                <a:gd name="T3" fmla="*/ 709393 h 2276475"/>
                <a:gd name="T4" fmla="*/ 1178374 w 2033587"/>
                <a:gd name="T5" fmla="*/ 591162 h 2276475"/>
                <a:gd name="T6" fmla="*/ 1585424 w 2033587"/>
                <a:gd name="T7" fmla="*/ 232745 h 2276475"/>
                <a:gd name="T8" fmla="*/ 1623685 w 2033587"/>
                <a:gd name="T9" fmla="*/ 244701 h 2276475"/>
                <a:gd name="T10" fmla="*/ 1656631 w 2033587"/>
                <a:gd name="T11" fmla="*/ 266753 h 2276475"/>
                <a:gd name="T12" fmla="*/ 1682138 w 2033587"/>
                <a:gd name="T13" fmla="*/ 297308 h 2276475"/>
                <a:gd name="T14" fmla="*/ 1697549 w 2033587"/>
                <a:gd name="T15" fmla="*/ 334505 h 2276475"/>
                <a:gd name="T16" fmla="*/ 1701800 w 2033587"/>
                <a:gd name="T17" fmla="*/ 1767638 h 2276475"/>
                <a:gd name="T18" fmla="*/ 1695689 w 2033587"/>
                <a:gd name="T19" fmla="*/ 1808289 h 2276475"/>
                <a:gd name="T20" fmla="*/ 1678419 w 2033587"/>
                <a:gd name="T21" fmla="*/ 1844423 h 2276475"/>
                <a:gd name="T22" fmla="*/ 1651849 w 2033587"/>
                <a:gd name="T23" fmla="*/ 1873649 h 2276475"/>
                <a:gd name="T24" fmla="*/ 1617839 w 2033587"/>
                <a:gd name="T25" fmla="*/ 1894372 h 2276475"/>
                <a:gd name="T26" fmla="*/ 1578251 w 2033587"/>
                <a:gd name="T27" fmla="*/ 1904469 h 2276475"/>
                <a:gd name="T28" fmla="*/ 381012 w 2033587"/>
                <a:gd name="T29" fmla="*/ 1903672 h 2276475"/>
                <a:gd name="T30" fmla="*/ 342220 w 2033587"/>
                <a:gd name="T31" fmla="*/ 1891715 h 2276475"/>
                <a:gd name="T32" fmla="*/ 309539 w 2033587"/>
                <a:gd name="T33" fmla="*/ 1869397 h 2276475"/>
                <a:gd name="T34" fmla="*/ 284298 w 2033587"/>
                <a:gd name="T35" fmla="*/ 1838844 h 2276475"/>
                <a:gd name="T36" fmla="*/ 268621 w 2033587"/>
                <a:gd name="T37" fmla="*/ 1801912 h 2276475"/>
                <a:gd name="T38" fmla="*/ 382075 w 2033587"/>
                <a:gd name="T39" fmla="*/ 1767638 h 2276475"/>
                <a:gd name="T40" fmla="*/ 385528 w 2033587"/>
                <a:gd name="T41" fmla="*/ 1778531 h 2276475"/>
                <a:gd name="T42" fmla="*/ 398017 w 2033587"/>
                <a:gd name="T43" fmla="*/ 1786768 h 2276475"/>
                <a:gd name="T44" fmla="*/ 1570013 w 2033587"/>
                <a:gd name="T45" fmla="*/ 1786502 h 2276475"/>
                <a:gd name="T46" fmla="*/ 1581704 w 2033587"/>
                <a:gd name="T47" fmla="*/ 1776937 h 2276475"/>
                <a:gd name="T48" fmla="*/ 1583830 w 2033587"/>
                <a:gd name="T49" fmla="*/ 368513 h 2276475"/>
                <a:gd name="T50" fmla="*/ 1580376 w 2033587"/>
                <a:gd name="T51" fmla="*/ 357619 h 2276475"/>
                <a:gd name="T52" fmla="*/ 1568419 w 2033587"/>
                <a:gd name="T53" fmla="*/ 349383 h 2276475"/>
                <a:gd name="T54" fmla="*/ 492697 w 2033587"/>
                <a:gd name="T55" fmla="*/ 362402 h 2276475"/>
                <a:gd name="T56" fmla="*/ 484724 w 2033587"/>
                <a:gd name="T57" fmla="*/ 402787 h 2276475"/>
                <a:gd name="T58" fmla="*/ 465590 w 2033587"/>
                <a:gd name="T59" fmla="*/ 437592 h 2276475"/>
                <a:gd name="T60" fmla="*/ 437421 w 2033587"/>
                <a:gd name="T61" fmla="*/ 465490 h 2276475"/>
                <a:gd name="T62" fmla="*/ 402608 w 2033587"/>
                <a:gd name="T63" fmla="*/ 484619 h 2276475"/>
                <a:gd name="T64" fmla="*/ 362480 w 2033587"/>
                <a:gd name="T65" fmla="*/ 492856 h 2276475"/>
                <a:gd name="T66" fmla="*/ 118789 w 2033587"/>
                <a:gd name="T67" fmla="*/ 1542067 h 2276475"/>
                <a:gd name="T68" fmla="*/ 128090 w 2033587"/>
                <a:gd name="T69" fmla="*/ 1553757 h 2276475"/>
                <a:gd name="T70" fmla="*/ 1299773 w 2033587"/>
                <a:gd name="T71" fmla="*/ 1556149 h 2276475"/>
                <a:gd name="T72" fmla="*/ 1310934 w 2033587"/>
                <a:gd name="T73" fmla="*/ 1552695 h 2276475"/>
                <a:gd name="T74" fmla="*/ 1319438 w 2033587"/>
                <a:gd name="T75" fmla="*/ 1540208 h 2276475"/>
                <a:gd name="T76" fmla="*/ 1318907 w 2033587"/>
                <a:gd name="T77" fmla="*/ 131782 h 2276475"/>
                <a:gd name="T78" fmla="*/ 1309340 w 2033587"/>
                <a:gd name="T79" fmla="*/ 120357 h 2276475"/>
                <a:gd name="T80" fmla="*/ 492963 w 2033587"/>
                <a:gd name="T81" fmla="*/ 117967 h 2276475"/>
                <a:gd name="T82" fmla="*/ 1327676 w 2033587"/>
                <a:gd name="T83" fmla="*/ 2922 h 2276475"/>
                <a:gd name="T84" fmla="*/ 1365413 w 2033587"/>
                <a:gd name="T85" fmla="*/ 16738 h 2276475"/>
                <a:gd name="T86" fmla="*/ 1397303 w 2033587"/>
                <a:gd name="T87" fmla="*/ 40385 h 2276475"/>
                <a:gd name="T88" fmla="*/ 1420954 w 2033587"/>
                <a:gd name="T89" fmla="*/ 72268 h 2276475"/>
                <a:gd name="T90" fmla="*/ 1434773 w 2033587"/>
                <a:gd name="T91" fmla="*/ 109996 h 2276475"/>
                <a:gd name="T92" fmla="*/ 1437430 w 2033587"/>
                <a:gd name="T93" fmla="*/ 1543396 h 2276475"/>
                <a:gd name="T94" fmla="*/ 1429192 w 2033587"/>
                <a:gd name="T95" fmla="*/ 1583515 h 2276475"/>
                <a:gd name="T96" fmla="*/ 1410324 w 2033587"/>
                <a:gd name="T97" fmla="*/ 1618586 h 2276475"/>
                <a:gd name="T98" fmla="*/ 1382155 w 2033587"/>
                <a:gd name="T99" fmla="*/ 1646749 h 2276475"/>
                <a:gd name="T100" fmla="*/ 1347076 w 2033587"/>
                <a:gd name="T101" fmla="*/ 1665613 h 2276475"/>
                <a:gd name="T102" fmla="*/ 1307214 w 2033587"/>
                <a:gd name="T103" fmla="*/ 1673849 h 2276475"/>
                <a:gd name="T104" fmla="*/ 109754 w 2033587"/>
                <a:gd name="T105" fmla="*/ 1671192 h 2276475"/>
                <a:gd name="T106" fmla="*/ 72017 w 2033587"/>
                <a:gd name="T107" fmla="*/ 1657377 h 2276475"/>
                <a:gd name="T108" fmla="*/ 40394 w 2033587"/>
                <a:gd name="T109" fmla="*/ 1633731 h 2276475"/>
                <a:gd name="T110" fmla="*/ 16476 w 2033587"/>
                <a:gd name="T111" fmla="*/ 1601848 h 2276475"/>
                <a:gd name="T112" fmla="*/ 2657 w 2033587"/>
                <a:gd name="T113" fmla="*/ 1564120 h 2276475"/>
                <a:gd name="T114" fmla="*/ 409517 w 2033587"/>
                <a:gd name="T115" fmla="*/ 0 h 22764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33587" h="2276475">
                  <a:moveTo>
                    <a:pt x="312737" y="1411287"/>
                  </a:moveTo>
                  <a:lnTo>
                    <a:pt x="1422400" y="1411287"/>
                  </a:lnTo>
                  <a:lnTo>
                    <a:pt x="1422400" y="1552575"/>
                  </a:lnTo>
                  <a:lnTo>
                    <a:pt x="312737" y="1552575"/>
                  </a:lnTo>
                  <a:lnTo>
                    <a:pt x="312737" y="1411287"/>
                  </a:lnTo>
                  <a:close/>
                  <a:moveTo>
                    <a:pt x="296862" y="1128712"/>
                  </a:moveTo>
                  <a:lnTo>
                    <a:pt x="1404937" y="1128712"/>
                  </a:lnTo>
                  <a:lnTo>
                    <a:pt x="1404937" y="1270000"/>
                  </a:lnTo>
                  <a:lnTo>
                    <a:pt x="296862" y="1270000"/>
                  </a:lnTo>
                  <a:lnTo>
                    <a:pt x="296862" y="1128712"/>
                  </a:lnTo>
                  <a:close/>
                  <a:moveTo>
                    <a:pt x="296862" y="847725"/>
                  </a:moveTo>
                  <a:lnTo>
                    <a:pt x="1404937" y="847725"/>
                  </a:lnTo>
                  <a:lnTo>
                    <a:pt x="1404937" y="987425"/>
                  </a:lnTo>
                  <a:lnTo>
                    <a:pt x="296862" y="987425"/>
                  </a:lnTo>
                  <a:lnTo>
                    <a:pt x="296862" y="847725"/>
                  </a:lnTo>
                  <a:close/>
                  <a:moveTo>
                    <a:pt x="869950" y="565150"/>
                  </a:moveTo>
                  <a:lnTo>
                    <a:pt x="1408113" y="565150"/>
                  </a:lnTo>
                  <a:lnTo>
                    <a:pt x="1408113" y="706438"/>
                  </a:lnTo>
                  <a:lnTo>
                    <a:pt x="869950" y="706438"/>
                  </a:lnTo>
                  <a:lnTo>
                    <a:pt x="869950" y="565150"/>
                  </a:lnTo>
                  <a:close/>
                  <a:moveTo>
                    <a:pt x="1869440" y="276225"/>
                  </a:moveTo>
                  <a:lnTo>
                    <a:pt x="1877695" y="276543"/>
                  </a:lnTo>
                  <a:lnTo>
                    <a:pt x="1885950" y="276860"/>
                  </a:lnTo>
                  <a:lnTo>
                    <a:pt x="1894522" y="278130"/>
                  </a:lnTo>
                  <a:lnTo>
                    <a:pt x="1902460" y="279400"/>
                  </a:lnTo>
                  <a:lnTo>
                    <a:pt x="1910080" y="281305"/>
                  </a:lnTo>
                  <a:lnTo>
                    <a:pt x="1918017" y="283528"/>
                  </a:lnTo>
                  <a:lnTo>
                    <a:pt x="1925955" y="286068"/>
                  </a:lnTo>
                  <a:lnTo>
                    <a:pt x="1933257" y="288925"/>
                  </a:lnTo>
                  <a:lnTo>
                    <a:pt x="1940242" y="292418"/>
                  </a:lnTo>
                  <a:lnTo>
                    <a:pt x="1947545" y="296228"/>
                  </a:lnTo>
                  <a:lnTo>
                    <a:pt x="1954530" y="299720"/>
                  </a:lnTo>
                  <a:lnTo>
                    <a:pt x="1961197" y="304165"/>
                  </a:lnTo>
                  <a:lnTo>
                    <a:pt x="1967865" y="308928"/>
                  </a:lnTo>
                  <a:lnTo>
                    <a:pt x="1973897" y="313690"/>
                  </a:lnTo>
                  <a:lnTo>
                    <a:pt x="1979612" y="318770"/>
                  </a:lnTo>
                  <a:lnTo>
                    <a:pt x="1985645" y="324168"/>
                  </a:lnTo>
                  <a:lnTo>
                    <a:pt x="1991042" y="330200"/>
                  </a:lnTo>
                  <a:lnTo>
                    <a:pt x="1996122" y="335915"/>
                  </a:lnTo>
                  <a:lnTo>
                    <a:pt x="2000885" y="342265"/>
                  </a:lnTo>
                  <a:lnTo>
                    <a:pt x="2005647" y="348615"/>
                  </a:lnTo>
                  <a:lnTo>
                    <a:pt x="2010092" y="355283"/>
                  </a:lnTo>
                  <a:lnTo>
                    <a:pt x="2013585" y="362268"/>
                  </a:lnTo>
                  <a:lnTo>
                    <a:pt x="2017395" y="369570"/>
                  </a:lnTo>
                  <a:lnTo>
                    <a:pt x="2020570" y="376873"/>
                  </a:lnTo>
                  <a:lnTo>
                    <a:pt x="2023745" y="384175"/>
                  </a:lnTo>
                  <a:lnTo>
                    <a:pt x="2026285" y="391795"/>
                  </a:lnTo>
                  <a:lnTo>
                    <a:pt x="2028507" y="399733"/>
                  </a:lnTo>
                  <a:lnTo>
                    <a:pt x="2030412" y="407670"/>
                  </a:lnTo>
                  <a:lnTo>
                    <a:pt x="2032000" y="415608"/>
                  </a:lnTo>
                  <a:lnTo>
                    <a:pt x="2032952" y="423863"/>
                  </a:lnTo>
                  <a:lnTo>
                    <a:pt x="2033270" y="432118"/>
                  </a:lnTo>
                  <a:lnTo>
                    <a:pt x="2033587" y="440373"/>
                  </a:lnTo>
                  <a:lnTo>
                    <a:pt x="2033587" y="2112328"/>
                  </a:lnTo>
                  <a:lnTo>
                    <a:pt x="2033270" y="2120583"/>
                  </a:lnTo>
                  <a:lnTo>
                    <a:pt x="2032952" y="2128838"/>
                  </a:lnTo>
                  <a:lnTo>
                    <a:pt x="2032000" y="2137410"/>
                  </a:lnTo>
                  <a:lnTo>
                    <a:pt x="2030412" y="2145348"/>
                  </a:lnTo>
                  <a:lnTo>
                    <a:pt x="2028507" y="2153285"/>
                  </a:lnTo>
                  <a:lnTo>
                    <a:pt x="2026285" y="2160905"/>
                  </a:lnTo>
                  <a:lnTo>
                    <a:pt x="2023745" y="2168525"/>
                  </a:lnTo>
                  <a:lnTo>
                    <a:pt x="2020570" y="2175828"/>
                  </a:lnTo>
                  <a:lnTo>
                    <a:pt x="2017395" y="2183130"/>
                  </a:lnTo>
                  <a:lnTo>
                    <a:pt x="2013585" y="2190433"/>
                  </a:lnTo>
                  <a:lnTo>
                    <a:pt x="2010092" y="2197418"/>
                  </a:lnTo>
                  <a:lnTo>
                    <a:pt x="2005647" y="2204085"/>
                  </a:lnTo>
                  <a:lnTo>
                    <a:pt x="2000885" y="2210435"/>
                  </a:lnTo>
                  <a:lnTo>
                    <a:pt x="1996122" y="2216785"/>
                  </a:lnTo>
                  <a:lnTo>
                    <a:pt x="1991042" y="2222500"/>
                  </a:lnTo>
                  <a:lnTo>
                    <a:pt x="1985645" y="2228533"/>
                  </a:lnTo>
                  <a:lnTo>
                    <a:pt x="1979612" y="2233930"/>
                  </a:lnTo>
                  <a:lnTo>
                    <a:pt x="1973897" y="2239010"/>
                  </a:lnTo>
                  <a:lnTo>
                    <a:pt x="1967865" y="2243773"/>
                  </a:lnTo>
                  <a:lnTo>
                    <a:pt x="1961197" y="2248535"/>
                  </a:lnTo>
                  <a:lnTo>
                    <a:pt x="1954530" y="2252980"/>
                  </a:lnTo>
                  <a:lnTo>
                    <a:pt x="1947545" y="2256790"/>
                  </a:lnTo>
                  <a:lnTo>
                    <a:pt x="1940242" y="2260600"/>
                  </a:lnTo>
                  <a:lnTo>
                    <a:pt x="1933257" y="2263775"/>
                  </a:lnTo>
                  <a:lnTo>
                    <a:pt x="1925955" y="2266633"/>
                  </a:lnTo>
                  <a:lnTo>
                    <a:pt x="1918017" y="2269173"/>
                  </a:lnTo>
                  <a:lnTo>
                    <a:pt x="1910080" y="2271395"/>
                  </a:lnTo>
                  <a:lnTo>
                    <a:pt x="1902460" y="2273300"/>
                  </a:lnTo>
                  <a:lnTo>
                    <a:pt x="1894522" y="2274888"/>
                  </a:lnTo>
                  <a:lnTo>
                    <a:pt x="1885950" y="2275840"/>
                  </a:lnTo>
                  <a:lnTo>
                    <a:pt x="1877695" y="2276475"/>
                  </a:lnTo>
                  <a:lnTo>
                    <a:pt x="1869440" y="2276475"/>
                  </a:lnTo>
                  <a:lnTo>
                    <a:pt x="480377" y="2276475"/>
                  </a:lnTo>
                  <a:lnTo>
                    <a:pt x="471805" y="2276475"/>
                  </a:lnTo>
                  <a:lnTo>
                    <a:pt x="463550" y="2275840"/>
                  </a:lnTo>
                  <a:lnTo>
                    <a:pt x="455295" y="2274888"/>
                  </a:lnTo>
                  <a:lnTo>
                    <a:pt x="447040" y="2273300"/>
                  </a:lnTo>
                  <a:lnTo>
                    <a:pt x="439102" y="2271395"/>
                  </a:lnTo>
                  <a:lnTo>
                    <a:pt x="431482" y="2269173"/>
                  </a:lnTo>
                  <a:lnTo>
                    <a:pt x="423862" y="2266633"/>
                  </a:lnTo>
                  <a:lnTo>
                    <a:pt x="416242" y="2263775"/>
                  </a:lnTo>
                  <a:lnTo>
                    <a:pt x="408940" y="2260600"/>
                  </a:lnTo>
                  <a:lnTo>
                    <a:pt x="401955" y="2256790"/>
                  </a:lnTo>
                  <a:lnTo>
                    <a:pt x="394970" y="2252980"/>
                  </a:lnTo>
                  <a:lnTo>
                    <a:pt x="388620" y="2248535"/>
                  </a:lnTo>
                  <a:lnTo>
                    <a:pt x="381952" y="2243773"/>
                  </a:lnTo>
                  <a:lnTo>
                    <a:pt x="375602" y="2239010"/>
                  </a:lnTo>
                  <a:lnTo>
                    <a:pt x="369887" y="2233930"/>
                  </a:lnTo>
                  <a:lnTo>
                    <a:pt x="364172" y="2228533"/>
                  </a:lnTo>
                  <a:lnTo>
                    <a:pt x="358457" y="2222500"/>
                  </a:lnTo>
                  <a:lnTo>
                    <a:pt x="353377" y="2216785"/>
                  </a:lnTo>
                  <a:lnTo>
                    <a:pt x="348297" y="2210435"/>
                  </a:lnTo>
                  <a:lnTo>
                    <a:pt x="343852" y="2204085"/>
                  </a:lnTo>
                  <a:lnTo>
                    <a:pt x="339725" y="2197418"/>
                  </a:lnTo>
                  <a:lnTo>
                    <a:pt x="335597" y="2190433"/>
                  </a:lnTo>
                  <a:lnTo>
                    <a:pt x="332105" y="2183130"/>
                  </a:lnTo>
                  <a:lnTo>
                    <a:pt x="328612" y="2175828"/>
                  </a:lnTo>
                  <a:lnTo>
                    <a:pt x="325755" y="2168525"/>
                  </a:lnTo>
                  <a:lnTo>
                    <a:pt x="323215" y="2160905"/>
                  </a:lnTo>
                  <a:lnTo>
                    <a:pt x="320992" y="2153285"/>
                  </a:lnTo>
                  <a:lnTo>
                    <a:pt x="319087" y="2145348"/>
                  </a:lnTo>
                  <a:lnTo>
                    <a:pt x="317817" y="2137410"/>
                  </a:lnTo>
                  <a:lnTo>
                    <a:pt x="316547" y="2128838"/>
                  </a:lnTo>
                  <a:lnTo>
                    <a:pt x="315912" y="2120583"/>
                  </a:lnTo>
                  <a:lnTo>
                    <a:pt x="315912" y="2112328"/>
                  </a:lnTo>
                  <a:lnTo>
                    <a:pt x="456565" y="2112328"/>
                  </a:lnTo>
                  <a:lnTo>
                    <a:pt x="456882" y="2114868"/>
                  </a:lnTo>
                  <a:lnTo>
                    <a:pt x="457200" y="2116773"/>
                  </a:lnTo>
                  <a:lnTo>
                    <a:pt x="457835" y="2118995"/>
                  </a:lnTo>
                  <a:lnTo>
                    <a:pt x="458470" y="2121218"/>
                  </a:lnTo>
                  <a:lnTo>
                    <a:pt x="459422" y="2123440"/>
                  </a:lnTo>
                  <a:lnTo>
                    <a:pt x="460692" y="2125345"/>
                  </a:lnTo>
                  <a:lnTo>
                    <a:pt x="463550" y="2128838"/>
                  </a:lnTo>
                  <a:lnTo>
                    <a:pt x="467042" y="2132013"/>
                  </a:lnTo>
                  <a:lnTo>
                    <a:pt x="468947" y="2132965"/>
                  </a:lnTo>
                  <a:lnTo>
                    <a:pt x="471170" y="2133918"/>
                  </a:lnTo>
                  <a:lnTo>
                    <a:pt x="473392" y="2134870"/>
                  </a:lnTo>
                  <a:lnTo>
                    <a:pt x="475615" y="2135188"/>
                  </a:lnTo>
                  <a:lnTo>
                    <a:pt x="477837" y="2135505"/>
                  </a:lnTo>
                  <a:lnTo>
                    <a:pt x="480377" y="2135823"/>
                  </a:lnTo>
                  <a:lnTo>
                    <a:pt x="1869440" y="2135823"/>
                  </a:lnTo>
                  <a:lnTo>
                    <a:pt x="1871980" y="2135505"/>
                  </a:lnTo>
                  <a:lnTo>
                    <a:pt x="1874202" y="2135188"/>
                  </a:lnTo>
                  <a:lnTo>
                    <a:pt x="1876107" y="2134870"/>
                  </a:lnTo>
                  <a:lnTo>
                    <a:pt x="1878330" y="2133918"/>
                  </a:lnTo>
                  <a:lnTo>
                    <a:pt x="1880552" y="2132965"/>
                  </a:lnTo>
                  <a:lnTo>
                    <a:pt x="1882457" y="2132013"/>
                  </a:lnTo>
                  <a:lnTo>
                    <a:pt x="1885950" y="2128838"/>
                  </a:lnTo>
                  <a:lnTo>
                    <a:pt x="1888490" y="2125345"/>
                  </a:lnTo>
                  <a:lnTo>
                    <a:pt x="1890077" y="2123440"/>
                  </a:lnTo>
                  <a:lnTo>
                    <a:pt x="1890712" y="2121218"/>
                  </a:lnTo>
                  <a:lnTo>
                    <a:pt x="1891982" y="2118995"/>
                  </a:lnTo>
                  <a:lnTo>
                    <a:pt x="1892300" y="2116773"/>
                  </a:lnTo>
                  <a:lnTo>
                    <a:pt x="1892617" y="2114868"/>
                  </a:lnTo>
                  <a:lnTo>
                    <a:pt x="1892617" y="2112328"/>
                  </a:lnTo>
                  <a:lnTo>
                    <a:pt x="1892617" y="440373"/>
                  </a:lnTo>
                  <a:lnTo>
                    <a:pt x="1892617" y="438468"/>
                  </a:lnTo>
                  <a:lnTo>
                    <a:pt x="1892300" y="435928"/>
                  </a:lnTo>
                  <a:lnTo>
                    <a:pt x="1891982" y="433705"/>
                  </a:lnTo>
                  <a:lnTo>
                    <a:pt x="1890712" y="431483"/>
                  </a:lnTo>
                  <a:lnTo>
                    <a:pt x="1890077" y="429578"/>
                  </a:lnTo>
                  <a:lnTo>
                    <a:pt x="1888490" y="427355"/>
                  </a:lnTo>
                  <a:lnTo>
                    <a:pt x="1885950" y="424180"/>
                  </a:lnTo>
                  <a:lnTo>
                    <a:pt x="1882457" y="421323"/>
                  </a:lnTo>
                  <a:lnTo>
                    <a:pt x="1880552" y="420053"/>
                  </a:lnTo>
                  <a:lnTo>
                    <a:pt x="1878330" y="419100"/>
                  </a:lnTo>
                  <a:lnTo>
                    <a:pt x="1876107" y="418148"/>
                  </a:lnTo>
                  <a:lnTo>
                    <a:pt x="1874202" y="417513"/>
                  </a:lnTo>
                  <a:lnTo>
                    <a:pt x="1871980" y="417195"/>
                  </a:lnTo>
                  <a:lnTo>
                    <a:pt x="1869440" y="417195"/>
                  </a:lnTo>
                  <a:lnTo>
                    <a:pt x="1869440" y="276225"/>
                  </a:lnTo>
                  <a:close/>
                  <a:moveTo>
                    <a:pt x="589072" y="140970"/>
                  </a:moveTo>
                  <a:lnTo>
                    <a:pt x="589072" y="424815"/>
                  </a:lnTo>
                  <a:lnTo>
                    <a:pt x="588754" y="433070"/>
                  </a:lnTo>
                  <a:lnTo>
                    <a:pt x="588436" y="441643"/>
                  </a:lnTo>
                  <a:lnTo>
                    <a:pt x="587166" y="449580"/>
                  </a:lnTo>
                  <a:lnTo>
                    <a:pt x="585896" y="458153"/>
                  </a:lnTo>
                  <a:lnTo>
                    <a:pt x="583991" y="465773"/>
                  </a:lnTo>
                  <a:lnTo>
                    <a:pt x="581768" y="473710"/>
                  </a:lnTo>
                  <a:lnTo>
                    <a:pt x="579227" y="481330"/>
                  </a:lnTo>
                  <a:lnTo>
                    <a:pt x="576052" y="488633"/>
                  </a:lnTo>
                  <a:lnTo>
                    <a:pt x="572876" y="495935"/>
                  </a:lnTo>
                  <a:lnTo>
                    <a:pt x="569065" y="503238"/>
                  </a:lnTo>
                  <a:lnTo>
                    <a:pt x="565572" y="509905"/>
                  </a:lnTo>
                  <a:lnTo>
                    <a:pt x="561126" y="516573"/>
                  </a:lnTo>
                  <a:lnTo>
                    <a:pt x="556363" y="522923"/>
                  </a:lnTo>
                  <a:lnTo>
                    <a:pt x="551600" y="528955"/>
                  </a:lnTo>
                  <a:lnTo>
                    <a:pt x="546519" y="535305"/>
                  </a:lnTo>
                  <a:lnTo>
                    <a:pt x="541120" y="541020"/>
                  </a:lnTo>
                  <a:lnTo>
                    <a:pt x="535087" y="546100"/>
                  </a:lnTo>
                  <a:lnTo>
                    <a:pt x="529371" y="551815"/>
                  </a:lnTo>
                  <a:lnTo>
                    <a:pt x="522702" y="556260"/>
                  </a:lnTo>
                  <a:lnTo>
                    <a:pt x="516668" y="561023"/>
                  </a:lnTo>
                  <a:lnTo>
                    <a:pt x="509682" y="565150"/>
                  </a:lnTo>
                  <a:lnTo>
                    <a:pt x="503013" y="569278"/>
                  </a:lnTo>
                  <a:lnTo>
                    <a:pt x="495709" y="572770"/>
                  </a:lnTo>
                  <a:lnTo>
                    <a:pt x="488406" y="575945"/>
                  </a:lnTo>
                  <a:lnTo>
                    <a:pt x="481102" y="579120"/>
                  </a:lnTo>
                  <a:lnTo>
                    <a:pt x="473480" y="581978"/>
                  </a:lnTo>
                  <a:lnTo>
                    <a:pt x="465541" y="584200"/>
                  </a:lnTo>
                  <a:lnTo>
                    <a:pt x="457602" y="585788"/>
                  </a:lnTo>
                  <a:lnTo>
                    <a:pt x="449663" y="587375"/>
                  </a:lnTo>
                  <a:lnTo>
                    <a:pt x="441407" y="588328"/>
                  </a:lnTo>
                  <a:lnTo>
                    <a:pt x="433150" y="588963"/>
                  </a:lnTo>
                  <a:lnTo>
                    <a:pt x="424576" y="589280"/>
                  </a:lnTo>
                  <a:lnTo>
                    <a:pt x="140678" y="589280"/>
                  </a:lnTo>
                  <a:lnTo>
                    <a:pt x="140678" y="1836103"/>
                  </a:lnTo>
                  <a:lnTo>
                    <a:pt x="140678" y="1838643"/>
                  </a:lnTo>
                  <a:lnTo>
                    <a:pt x="140996" y="1840548"/>
                  </a:lnTo>
                  <a:lnTo>
                    <a:pt x="141948" y="1842770"/>
                  </a:lnTo>
                  <a:lnTo>
                    <a:pt x="142584" y="1844993"/>
                  </a:lnTo>
                  <a:lnTo>
                    <a:pt x="143536" y="1847215"/>
                  </a:lnTo>
                  <a:lnTo>
                    <a:pt x="144807" y="1849120"/>
                  </a:lnTo>
                  <a:lnTo>
                    <a:pt x="147665" y="1852613"/>
                  </a:lnTo>
                  <a:lnTo>
                    <a:pt x="151475" y="1855470"/>
                  </a:lnTo>
                  <a:lnTo>
                    <a:pt x="153063" y="1856740"/>
                  </a:lnTo>
                  <a:lnTo>
                    <a:pt x="155286" y="1857693"/>
                  </a:lnTo>
                  <a:lnTo>
                    <a:pt x="157191" y="1858645"/>
                  </a:lnTo>
                  <a:lnTo>
                    <a:pt x="159732" y="1858963"/>
                  </a:lnTo>
                  <a:lnTo>
                    <a:pt x="161955" y="1859280"/>
                  </a:lnTo>
                  <a:lnTo>
                    <a:pt x="164495" y="1859598"/>
                  </a:lnTo>
                  <a:lnTo>
                    <a:pt x="1553180" y="1859598"/>
                  </a:lnTo>
                  <a:lnTo>
                    <a:pt x="1556038" y="1859280"/>
                  </a:lnTo>
                  <a:lnTo>
                    <a:pt x="1557943" y="1858963"/>
                  </a:lnTo>
                  <a:lnTo>
                    <a:pt x="1560484" y="1858645"/>
                  </a:lnTo>
                  <a:lnTo>
                    <a:pt x="1562389" y="1857693"/>
                  </a:lnTo>
                  <a:lnTo>
                    <a:pt x="1564612" y="1856740"/>
                  </a:lnTo>
                  <a:lnTo>
                    <a:pt x="1566517" y="1855470"/>
                  </a:lnTo>
                  <a:lnTo>
                    <a:pt x="1570010" y="1852613"/>
                  </a:lnTo>
                  <a:lnTo>
                    <a:pt x="1572868" y="1849120"/>
                  </a:lnTo>
                  <a:lnTo>
                    <a:pt x="1574139" y="1847215"/>
                  </a:lnTo>
                  <a:lnTo>
                    <a:pt x="1575091" y="1844993"/>
                  </a:lnTo>
                  <a:lnTo>
                    <a:pt x="1576044" y="1842770"/>
                  </a:lnTo>
                  <a:lnTo>
                    <a:pt x="1576679" y="1840548"/>
                  </a:lnTo>
                  <a:lnTo>
                    <a:pt x="1576997" y="1838643"/>
                  </a:lnTo>
                  <a:lnTo>
                    <a:pt x="1576997" y="1836103"/>
                  </a:lnTo>
                  <a:lnTo>
                    <a:pt x="1576997" y="164782"/>
                  </a:lnTo>
                  <a:lnTo>
                    <a:pt x="1576997" y="161925"/>
                  </a:lnTo>
                  <a:lnTo>
                    <a:pt x="1576679" y="160020"/>
                  </a:lnTo>
                  <a:lnTo>
                    <a:pt x="1576044" y="157480"/>
                  </a:lnTo>
                  <a:lnTo>
                    <a:pt x="1575091" y="155257"/>
                  </a:lnTo>
                  <a:lnTo>
                    <a:pt x="1574139" y="153352"/>
                  </a:lnTo>
                  <a:lnTo>
                    <a:pt x="1572868" y="151447"/>
                  </a:lnTo>
                  <a:lnTo>
                    <a:pt x="1570010" y="147955"/>
                  </a:lnTo>
                  <a:lnTo>
                    <a:pt x="1566517" y="145097"/>
                  </a:lnTo>
                  <a:lnTo>
                    <a:pt x="1564612" y="143827"/>
                  </a:lnTo>
                  <a:lnTo>
                    <a:pt x="1562389" y="142875"/>
                  </a:lnTo>
                  <a:lnTo>
                    <a:pt x="1560484" y="141922"/>
                  </a:lnTo>
                  <a:lnTo>
                    <a:pt x="1557943" y="141287"/>
                  </a:lnTo>
                  <a:lnTo>
                    <a:pt x="1556038" y="140970"/>
                  </a:lnTo>
                  <a:lnTo>
                    <a:pt x="1553180" y="140970"/>
                  </a:lnTo>
                  <a:lnTo>
                    <a:pt x="589072" y="140970"/>
                  </a:lnTo>
                  <a:close/>
                  <a:moveTo>
                    <a:pt x="489358" y="0"/>
                  </a:moveTo>
                  <a:lnTo>
                    <a:pt x="1553180" y="0"/>
                  </a:lnTo>
                  <a:lnTo>
                    <a:pt x="1562071" y="317"/>
                  </a:lnTo>
                  <a:lnTo>
                    <a:pt x="1570010" y="952"/>
                  </a:lnTo>
                  <a:lnTo>
                    <a:pt x="1578584" y="2222"/>
                  </a:lnTo>
                  <a:lnTo>
                    <a:pt x="1586523" y="3492"/>
                  </a:lnTo>
                  <a:lnTo>
                    <a:pt x="1594462" y="5397"/>
                  </a:lnTo>
                  <a:lnTo>
                    <a:pt x="1602084" y="7620"/>
                  </a:lnTo>
                  <a:lnTo>
                    <a:pt x="1609705" y="10160"/>
                  </a:lnTo>
                  <a:lnTo>
                    <a:pt x="1617644" y="13017"/>
                  </a:lnTo>
                  <a:lnTo>
                    <a:pt x="1624630" y="16192"/>
                  </a:lnTo>
                  <a:lnTo>
                    <a:pt x="1631617" y="20002"/>
                  </a:lnTo>
                  <a:lnTo>
                    <a:pt x="1638603" y="23812"/>
                  </a:lnTo>
                  <a:lnTo>
                    <a:pt x="1645589" y="28257"/>
                  </a:lnTo>
                  <a:lnTo>
                    <a:pt x="1651623" y="32702"/>
                  </a:lnTo>
                  <a:lnTo>
                    <a:pt x="1657974" y="37782"/>
                  </a:lnTo>
                  <a:lnTo>
                    <a:pt x="1664008" y="42862"/>
                  </a:lnTo>
                  <a:lnTo>
                    <a:pt x="1669724" y="48260"/>
                  </a:lnTo>
                  <a:lnTo>
                    <a:pt x="1675122" y="53975"/>
                  </a:lnTo>
                  <a:lnTo>
                    <a:pt x="1680203" y="60007"/>
                  </a:lnTo>
                  <a:lnTo>
                    <a:pt x="1685284" y="66357"/>
                  </a:lnTo>
                  <a:lnTo>
                    <a:pt x="1689730" y="72390"/>
                  </a:lnTo>
                  <a:lnTo>
                    <a:pt x="1694176" y="79375"/>
                  </a:lnTo>
                  <a:lnTo>
                    <a:pt x="1697987" y="86360"/>
                  </a:lnTo>
                  <a:lnTo>
                    <a:pt x="1701797" y="93345"/>
                  </a:lnTo>
                  <a:lnTo>
                    <a:pt x="1704973" y="100647"/>
                  </a:lnTo>
                  <a:lnTo>
                    <a:pt x="1707831" y="108267"/>
                  </a:lnTo>
                  <a:lnTo>
                    <a:pt x="1710371" y="115570"/>
                  </a:lnTo>
                  <a:lnTo>
                    <a:pt x="1712594" y="123507"/>
                  </a:lnTo>
                  <a:lnTo>
                    <a:pt x="1714500" y="131445"/>
                  </a:lnTo>
                  <a:lnTo>
                    <a:pt x="1715770" y="139382"/>
                  </a:lnTo>
                  <a:lnTo>
                    <a:pt x="1717040" y="147637"/>
                  </a:lnTo>
                  <a:lnTo>
                    <a:pt x="1717675" y="155892"/>
                  </a:lnTo>
                  <a:lnTo>
                    <a:pt x="1717675" y="164782"/>
                  </a:lnTo>
                  <a:lnTo>
                    <a:pt x="1717675" y="1836103"/>
                  </a:lnTo>
                  <a:lnTo>
                    <a:pt x="1717675" y="1844358"/>
                  </a:lnTo>
                  <a:lnTo>
                    <a:pt x="1717040" y="1852613"/>
                  </a:lnTo>
                  <a:lnTo>
                    <a:pt x="1715770" y="1861185"/>
                  </a:lnTo>
                  <a:lnTo>
                    <a:pt x="1714500" y="1869123"/>
                  </a:lnTo>
                  <a:lnTo>
                    <a:pt x="1712594" y="1877060"/>
                  </a:lnTo>
                  <a:lnTo>
                    <a:pt x="1710371" y="1884680"/>
                  </a:lnTo>
                  <a:lnTo>
                    <a:pt x="1707831" y="1892300"/>
                  </a:lnTo>
                  <a:lnTo>
                    <a:pt x="1704973" y="1900238"/>
                  </a:lnTo>
                  <a:lnTo>
                    <a:pt x="1701797" y="1907223"/>
                  </a:lnTo>
                  <a:lnTo>
                    <a:pt x="1697987" y="1914208"/>
                  </a:lnTo>
                  <a:lnTo>
                    <a:pt x="1694176" y="1921193"/>
                  </a:lnTo>
                  <a:lnTo>
                    <a:pt x="1689730" y="1927860"/>
                  </a:lnTo>
                  <a:lnTo>
                    <a:pt x="1685284" y="1934210"/>
                  </a:lnTo>
                  <a:lnTo>
                    <a:pt x="1680203" y="1940560"/>
                  </a:lnTo>
                  <a:lnTo>
                    <a:pt x="1675122" y="1946275"/>
                  </a:lnTo>
                  <a:lnTo>
                    <a:pt x="1669724" y="1952308"/>
                  </a:lnTo>
                  <a:lnTo>
                    <a:pt x="1664008" y="1957705"/>
                  </a:lnTo>
                  <a:lnTo>
                    <a:pt x="1657974" y="1962785"/>
                  </a:lnTo>
                  <a:lnTo>
                    <a:pt x="1651623" y="1967865"/>
                  </a:lnTo>
                  <a:lnTo>
                    <a:pt x="1645589" y="1972310"/>
                  </a:lnTo>
                  <a:lnTo>
                    <a:pt x="1638603" y="1976755"/>
                  </a:lnTo>
                  <a:lnTo>
                    <a:pt x="1631617" y="1980565"/>
                  </a:lnTo>
                  <a:lnTo>
                    <a:pt x="1624630" y="1984375"/>
                  </a:lnTo>
                  <a:lnTo>
                    <a:pt x="1617644" y="1987550"/>
                  </a:lnTo>
                  <a:lnTo>
                    <a:pt x="1609705" y="1990408"/>
                  </a:lnTo>
                  <a:lnTo>
                    <a:pt x="1602084" y="1992948"/>
                  </a:lnTo>
                  <a:lnTo>
                    <a:pt x="1594462" y="1995170"/>
                  </a:lnTo>
                  <a:lnTo>
                    <a:pt x="1586523" y="1997075"/>
                  </a:lnTo>
                  <a:lnTo>
                    <a:pt x="1578584" y="1998345"/>
                  </a:lnTo>
                  <a:lnTo>
                    <a:pt x="1570010" y="1999615"/>
                  </a:lnTo>
                  <a:lnTo>
                    <a:pt x="1562071" y="2000250"/>
                  </a:lnTo>
                  <a:lnTo>
                    <a:pt x="1553180" y="2000250"/>
                  </a:lnTo>
                  <a:lnTo>
                    <a:pt x="164495" y="2000250"/>
                  </a:lnTo>
                  <a:lnTo>
                    <a:pt x="155604" y="2000250"/>
                  </a:lnTo>
                  <a:lnTo>
                    <a:pt x="147665" y="1999615"/>
                  </a:lnTo>
                  <a:lnTo>
                    <a:pt x="139408" y="1998345"/>
                  </a:lnTo>
                  <a:lnTo>
                    <a:pt x="131152" y="1997075"/>
                  </a:lnTo>
                  <a:lnTo>
                    <a:pt x="123213" y="1995170"/>
                  </a:lnTo>
                  <a:lnTo>
                    <a:pt x="115591" y="1992948"/>
                  </a:lnTo>
                  <a:lnTo>
                    <a:pt x="107970" y="1990408"/>
                  </a:lnTo>
                  <a:lnTo>
                    <a:pt x="100348" y="1987550"/>
                  </a:lnTo>
                  <a:lnTo>
                    <a:pt x="93044" y="1984375"/>
                  </a:lnTo>
                  <a:lnTo>
                    <a:pt x="86058" y="1980565"/>
                  </a:lnTo>
                  <a:lnTo>
                    <a:pt x="79072" y="1976755"/>
                  </a:lnTo>
                  <a:lnTo>
                    <a:pt x="72721" y="1972310"/>
                  </a:lnTo>
                  <a:lnTo>
                    <a:pt x="66052" y="1967865"/>
                  </a:lnTo>
                  <a:lnTo>
                    <a:pt x="59701" y="1962785"/>
                  </a:lnTo>
                  <a:lnTo>
                    <a:pt x="53667" y="1957705"/>
                  </a:lnTo>
                  <a:lnTo>
                    <a:pt x="48269" y="1952308"/>
                  </a:lnTo>
                  <a:lnTo>
                    <a:pt x="42553" y="1946275"/>
                  </a:lnTo>
                  <a:lnTo>
                    <a:pt x="37472" y="1940560"/>
                  </a:lnTo>
                  <a:lnTo>
                    <a:pt x="32391" y="1934210"/>
                  </a:lnTo>
                  <a:lnTo>
                    <a:pt x="27945" y="1927860"/>
                  </a:lnTo>
                  <a:lnTo>
                    <a:pt x="23817" y="1921193"/>
                  </a:lnTo>
                  <a:lnTo>
                    <a:pt x="19688" y="1914208"/>
                  </a:lnTo>
                  <a:lnTo>
                    <a:pt x="16195" y="1907223"/>
                  </a:lnTo>
                  <a:lnTo>
                    <a:pt x="12702" y="1900238"/>
                  </a:lnTo>
                  <a:lnTo>
                    <a:pt x="9844" y="1892300"/>
                  </a:lnTo>
                  <a:lnTo>
                    <a:pt x="7304" y="1884680"/>
                  </a:lnTo>
                  <a:lnTo>
                    <a:pt x="5081" y="1877060"/>
                  </a:lnTo>
                  <a:lnTo>
                    <a:pt x="3175" y="1869123"/>
                  </a:lnTo>
                  <a:lnTo>
                    <a:pt x="1905" y="1861185"/>
                  </a:lnTo>
                  <a:lnTo>
                    <a:pt x="635" y="1852613"/>
                  </a:lnTo>
                  <a:lnTo>
                    <a:pt x="0" y="1844358"/>
                  </a:lnTo>
                  <a:lnTo>
                    <a:pt x="0" y="1836103"/>
                  </a:lnTo>
                  <a:lnTo>
                    <a:pt x="0" y="489585"/>
                  </a:lnTo>
                  <a:lnTo>
                    <a:pt x="4893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77" name="组合 76"/>
          <p:cNvGrpSpPr/>
          <p:nvPr>
            <p:custDataLst>
              <p:tags r:id="rId43"/>
            </p:custDataLst>
          </p:nvPr>
        </p:nvGrpSpPr>
        <p:grpSpPr>
          <a:xfrm flipV="1">
            <a:off x="4793902" y="5984213"/>
            <a:ext cx="1409612" cy="421558"/>
            <a:chOff x="3403600" y="1970870"/>
            <a:chExt cx="1257300" cy="421584"/>
          </a:xfrm>
        </p:grpSpPr>
        <p:cxnSp>
          <p:nvCxnSpPr>
            <p:cNvPr id="78" name="直接连接符 77"/>
            <p:cNvCxnSpPr/>
            <p:nvPr>
              <p:custDataLst>
                <p:tags r:id="rId44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>
              <p:custDataLst>
                <p:tags r:id="rId45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>
              <p:custDataLst>
                <p:tags r:id="rId46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文本框 80"/>
          <p:cNvSpPr txBox="1"/>
          <p:nvPr>
            <p:custDataLst>
              <p:tags r:id="rId47"/>
            </p:custDataLst>
          </p:nvPr>
        </p:nvSpPr>
        <p:spPr>
          <a:xfrm>
            <a:off x="443075" y="6400400"/>
            <a:ext cx="4205342" cy="1149278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p>
            <a:pPr algn="r"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支持线上积分兑换礼品，可上传礼品、设置兑换规则，管理兑换订单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82" name="文本框 81"/>
          <p:cNvSpPr txBox="1"/>
          <p:nvPr>
            <p:custDataLst>
              <p:tags r:id="rId48"/>
            </p:custDataLst>
          </p:nvPr>
        </p:nvSpPr>
        <p:spPr>
          <a:xfrm>
            <a:off x="1333290" y="5900051"/>
            <a:ext cx="3315128" cy="400025"/>
          </a:xfrm>
          <a:prstGeom prst="rect">
            <a:avLst/>
          </a:prstGeom>
          <a:noFill/>
        </p:spPr>
        <p:txBody>
          <a:bodyPr wrap="square" rtlCol="0"/>
          <a:p>
            <a:pPr algn="r"/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j-cs"/>
                <a:sym typeface="Arial" panose="020B0604020202020204" pitchFamily="34" charset="0"/>
              </a:rPr>
              <a:t>积分商城在线兑换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84" name="组合 83"/>
          <p:cNvGrpSpPr/>
          <p:nvPr>
            <p:custDataLst>
              <p:tags r:id="rId49"/>
            </p:custDataLst>
          </p:nvPr>
        </p:nvGrpSpPr>
        <p:grpSpPr>
          <a:xfrm flipH="1">
            <a:off x="9046971" y="2753653"/>
            <a:ext cx="1409612" cy="421558"/>
            <a:chOff x="3403600" y="1970870"/>
            <a:chExt cx="1257300" cy="421584"/>
          </a:xfrm>
        </p:grpSpPr>
        <p:cxnSp>
          <p:nvCxnSpPr>
            <p:cNvPr id="85" name="直接连接符 84"/>
            <p:cNvCxnSpPr/>
            <p:nvPr>
              <p:custDataLst>
                <p:tags r:id="rId50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51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52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直接连接符 87"/>
          <p:cNvCxnSpPr/>
          <p:nvPr>
            <p:custDataLst>
              <p:tags r:id="rId53"/>
            </p:custDataLst>
          </p:nvPr>
        </p:nvCxnSpPr>
        <p:spPr>
          <a:xfrm>
            <a:off x="9830726" y="4725814"/>
            <a:ext cx="615910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组合 88"/>
          <p:cNvGrpSpPr/>
          <p:nvPr>
            <p:custDataLst>
              <p:tags r:id="rId54"/>
            </p:custDataLst>
          </p:nvPr>
        </p:nvGrpSpPr>
        <p:grpSpPr>
          <a:xfrm flipH="1" flipV="1">
            <a:off x="9046971" y="5984213"/>
            <a:ext cx="1409612" cy="421558"/>
            <a:chOff x="3403600" y="1970870"/>
            <a:chExt cx="1257300" cy="421584"/>
          </a:xfrm>
        </p:grpSpPr>
        <p:cxnSp>
          <p:nvCxnSpPr>
            <p:cNvPr id="90" name="直接连接符 89"/>
            <p:cNvCxnSpPr/>
            <p:nvPr>
              <p:custDataLst>
                <p:tags r:id="rId55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>
              <p:custDataLst>
                <p:tags r:id="rId56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>
              <p:custDataLst>
                <p:tags r:id="rId57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文本框 92"/>
          <p:cNvSpPr txBox="1"/>
          <p:nvPr>
            <p:custDataLst>
              <p:tags r:id="rId58"/>
            </p:custDataLst>
          </p:nvPr>
        </p:nvSpPr>
        <p:spPr>
          <a:xfrm>
            <a:off x="10621489" y="6394685"/>
            <a:ext cx="4175499" cy="1149278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提供老板助手模块，实时查报表看营收，随时随地快速掌握门店情况。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94" name="文本框 93"/>
          <p:cNvSpPr txBox="1"/>
          <p:nvPr>
            <p:custDataLst>
              <p:tags r:id="rId59"/>
            </p:custDataLst>
          </p:nvPr>
        </p:nvSpPr>
        <p:spPr>
          <a:xfrm>
            <a:off x="10360520" y="5894337"/>
            <a:ext cx="2122037" cy="400025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j-cs"/>
                <a:sym typeface="Arial" panose="020B0604020202020204" pitchFamily="34" charset="0"/>
              </a:rPr>
              <a:t>老板助手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310681" y="1789336"/>
            <a:ext cx="6331824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六大强势功能，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三大基础特色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3207058" y="7939544"/>
            <a:ext cx="2103623" cy="110483"/>
            <a:chOff x="2820" y="12052"/>
            <a:chExt cx="3313" cy="174"/>
          </a:xfrm>
        </p:grpSpPr>
        <p:cxnSp>
          <p:nvCxnSpPr>
            <p:cNvPr id="65" name="直接连接符 64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6" name="矩形 65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93326" y="7939544"/>
            <a:ext cx="2103623" cy="110483"/>
            <a:chOff x="2820" y="12052"/>
            <a:chExt cx="3313" cy="174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" name="矩形 75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10851345" y="7939544"/>
            <a:ext cx="2103623" cy="110483"/>
            <a:chOff x="2820" y="12052"/>
            <a:chExt cx="3313" cy="174"/>
          </a:xfrm>
        </p:grpSpPr>
        <p:cxnSp>
          <p:nvCxnSpPr>
            <p:cNvPr id="98" name="直接连接符 97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A546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" name="矩形 98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FA546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1" name="文本框 100"/>
          <p:cNvSpPr txBox="1"/>
          <p:nvPr/>
        </p:nvSpPr>
        <p:spPr>
          <a:xfrm>
            <a:off x="3269919" y="8090664"/>
            <a:ext cx="2979234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智能会员管理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2503521" y="8565615"/>
            <a:ext cx="3461804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会员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注册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/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绑定、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积分兑换、专属领券、充值赠送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等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6688545" y="8090664"/>
            <a:ext cx="423328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首页自定义编辑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6124065" y="8565615"/>
            <a:ext cx="3693564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可根据品牌调性，编辑首页的页面视觉、会员卡面背景等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10794198" y="8105268"/>
            <a:ext cx="3503076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充值多支付渠道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10531325" y="8565615"/>
            <a:ext cx="3147498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对接思迅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Pay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Arial" panose="020B0604020202020204" pitchFamily="34" charset="0"/>
              </a:rPr>
              <a:t>，支付渠道提供多种选择，便捷配置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会员一体化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7165" y="3696970"/>
            <a:ext cx="5869940" cy="55848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endParaRPr lang="zh-CN" altLang="en-US"/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 快速注册会员，直接微信扫一扫注册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楷体" panose="02010609060101010101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楷体" panose="02010609060101010101" charset="-122"/>
              </a:rPr>
              <a:t> 代替实体会员卡，节约成本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楷体" panose="02010609060101010101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楷体" panose="02010609060101010101" charset="-122"/>
              </a:rPr>
              <a:t> 到店消费扫一扫，立享会员优惠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楷体" panose="02010609060101010101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楷体" panose="02010609060101010101" charset="-122"/>
              </a:rPr>
              <a:t> 在线充值，实时查询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楷体" panose="02010609060101010101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楷体" panose="02010609060101010101" charset="-122"/>
              </a:rPr>
              <a:t> 线上线下实时对接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楷体" panose="02010609060101010101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楷体" panose="02010609060101010101" charset="-122"/>
              </a:rPr>
              <a:t> 会员充值、优惠券管理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楷体" panose="02010609060101010101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楷体" panose="02010609060101010101" charset="-122"/>
              </a:rPr>
              <a:t> 会员积分、积分兑换礼品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楷体" panose="02010609060101010101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楷体" panose="02010609060101010101" charset="-122"/>
              </a:rPr>
              <a:t> 微信推送促销活动</a:t>
            </a:r>
            <a:endParaRPr lang="zh-CN" altLang="en-US" sz="2200" dirty="0">
              <a:latin typeface="黑体" panose="02010609060101010101" charset="-122"/>
              <a:ea typeface="黑体" panose="02010609060101010101" charset="-122"/>
              <a:sym typeface="楷体" panose="02010609060101010101" charset="-122"/>
            </a:endParaRPr>
          </a:p>
          <a:p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088390" y="2216150"/>
            <a:ext cx="980948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0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会员线上+线下完美对接</a:t>
            </a:r>
            <a:endParaRPr lang="zh-CN" altLang="en-US" sz="30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pic>
        <p:nvPicPr>
          <p:cNvPr id="16" name="图片 15" descr="C:\Users\xiongyt\Desktop\微信图片_20170809174018.jpg微信图片_201708091740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28225" y="2270760"/>
            <a:ext cx="4962525" cy="7659370"/>
          </a:xfrm>
          <a:prstGeom prst="rect">
            <a:avLst/>
          </a:prstGeom>
          <a:noFill/>
        </p:spPr>
      </p:pic>
      <p:sp>
        <p:nvSpPr>
          <p:cNvPr id="6" name="TextBox 30"/>
          <p:cNvSpPr txBox="1"/>
          <p:nvPr/>
        </p:nvSpPr>
        <p:spPr>
          <a:xfrm>
            <a:off x="1047750" y="2988310"/>
            <a:ext cx="98094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7FB738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专为思迅用户提供线上</a:t>
            </a:r>
            <a:r>
              <a:rPr lang="en-US" altLang="zh-CN" sz="2800" dirty="0">
                <a:solidFill>
                  <a:srgbClr val="7FB738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+</a:t>
            </a:r>
            <a:r>
              <a:rPr lang="zh-CN" altLang="en-US" sz="2800" dirty="0">
                <a:solidFill>
                  <a:srgbClr val="7FB738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线上一体化会员营销平台</a:t>
            </a:r>
            <a:endParaRPr lang="zh-CN" altLang="en-US" sz="2800" dirty="0">
              <a:solidFill>
                <a:srgbClr val="7FB738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电子会员运营策划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椭圆 3"/>
          <p:cNvSpPr>
            <a:spLocks noChangeAspect="1"/>
          </p:cNvSpPr>
          <p:nvPr/>
        </p:nvSpPr>
        <p:spPr>
          <a:xfrm>
            <a:off x="1906659" y="3883332"/>
            <a:ext cx="2668103" cy="2668103"/>
          </a:xfrm>
          <a:prstGeom prst="ellipse">
            <a:avLst/>
          </a:prstGeom>
          <a:solidFill>
            <a:srgbClr val="C1E29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2916881" y="2321965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</a:rPr>
              <a:t>1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4358876" y="2970259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</a:rPr>
              <a:t>2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0" name="椭圆 9"/>
          <p:cNvSpPr>
            <a:spLocks noChangeAspect="1"/>
          </p:cNvSpPr>
          <p:nvPr/>
        </p:nvSpPr>
        <p:spPr>
          <a:xfrm>
            <a:off x="5081460" y="3883332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</a:rPr>
              <a:t>3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5297982" y="4980543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</a:rPr>
              <a:t>4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>
            <a:off x="5081460" y="6033308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</a:rPr>
              <a:t>5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4367765" y="6784466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</a:rPr>
              <a:t>6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068001" y="7399742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</a:rPr>
              <a:t>7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92790" y="2645794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直接连接符 17"/>
          <p:cNvCxnSpPr/>
          <p:nvPr/>
        </p:nvCxnSpPr>
        <p:spPr>
          <a:xfrm>
            <a:off x="4934785" y="3294089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直接连接符 18"/>
          <p:cNvCxnSpPr/>
          <p:nvPr/>
        </p:nvCxnSpPr>
        <p:spPr>
          <a:xfrm>
            <a:off x="5657369" y="4207162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直接连接符 19"/>
          <p:cNvCxnSpPr/>
          <p:nvPr/>
        </p:nvCxnSpPr>
        <p:spPr>
          <a:xfrm>
            <a:off x="5873891" y="5304373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直接连接符 20"/>
          <p:cNvCxnSpPr/>
          <p:nvPr/>
        </p:nvCxnSpPr>
        <p:spPr>
          <a:xfrm>
            <a:off x="5657369" y="6357137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21"/>
          <p:cNvCxnSpPr/>
          <p:nvPr/>
        </p:nvCxnSpPr>
        <p:spPr>
          <a:xfrm>
            <a:off x="4943674" y="7108295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22"/>
          <p:cNvCxnSpPr/>
          <p:nvPr/>
        </p:nvCxnSpPr>
        <p:spPr>
          <a:xfrm>
            <a:off x="3643910" y="7723572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文本框 23"/>
          <p:cNvSpPr txBox="1"/>
          <p:nvPr/>
        </p:nvSpPr>
        <p:spPr>
          <a:xfrm>
            <a:off x="5006340" y="2447290"/>
            <a:ext cx="1096010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（首月）</a:t>
            </a:r>
            <a:r>
              <a:rPr lang="zh-CN" altLang="en-US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利用门店客流</a:t>
            </a:r>
            <a:r>
              <a:rPr lang="en-US" altLang="zh-CN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/</a:t>
            </a:r>
            <a:r>
              <a:rPr lang="zh-CN" altLang="en-US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支付</a:t>
            </a:r>
            <a:r>
              <a:rPr lang="en-US" altLang="zh-CN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/</a:t>
            </a:r>
            <a:r>
              <a:rPr lang="zh-CN" altLang="en-US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活动区域线下引粉，转移线下客户，区域线上造势为主 ；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6306820" y="2971165"/>
            <a:ext cx="9242425" cy="788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（第二个月）</a:t>
            </a:r>
            <a:r>
              <a:rPr lang="zh-CN" altLang="en-US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利用门店渐进式扩散受众、加大力度转移线下客户至线上消费、线上再引流线下，实现客户留存拓展；</a:t>
            </a:r>
            <a:endParaRPr lang="zh-CN" altLang="en-US" sz="2000"/>
          </a:p>
        </p:txBody>
      </p:sp>
      <p:sp>
        <p:nvSpPr>
          <p:cNvPr id="26" name="文本框 25"/>
          <p:cNvSpPr txBox="1"/>
          <p:nvPr/>
        </p:nvSpPr>
        <p:spPr>
          <a:xfrm>
            <a:off x="7029450" y="3896360"/>
            <a:ext cx="8183245" cy="788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（第三个月）</a:t>
            </a:r>
            <a:r>
              <a:rPr lang="zh-CN" altLang="en-US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积累一定会员后的会员回馈，商店常规优惠活动与主题活动增加、品牌媒体助力推广；</a:t>
            </a:r>
            <a:endParaRPr lang="zh-CN" altLang="en-US" sz="2000"/>
          </a:p>
        </p:txBody>
      </p:sp>
      <p:sp>
        <p:nvSpPr>
          <p:cNvPr id="27" name="文本框 26"/>
          <p:cNvSpPr txBox="1"/>
          <p:nvPr/>
        </p:nvSpPr>
        <p:spPr>
          <a:xfrm>
            <a:off x="7245985" y="4980305"/>
            <a:ext cx="8165465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（第四个月）</a:t>
            </a:r>
            <a:r>
              <a:rPr lang="zh-CN" altLang="en-US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丰富节点活动与体验，大型线上模块活动植入扩大本地口碑影响、网络事件营销、派送区域磨合；</a:t>
            </a:r>
            <a:endParaRPr lang="zh-CN" altLang="en-US" sz="2000"/>
          </a:p>
        </p:txBody>
      </p:sp>
      <p:sp>
        <p:nvSpPr>
          <p:cNvPr id="28" name="文本框 27"/>
          <p:cNvSpPr txBox="1"/>
          <p:nvPr/>
        </p:nvSpPr>
        <p:spPr>
          <a:xfrm>
            <a:off x="7029450" y="6158230"/>
            <a:ext cx="8018145" cy="48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(第五个月)</a:t>
            </a:r>
            <a:r>
              <a:rPr lang="zh-CN" altLang="en-US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稳固会员、增强互动；</a:t>
            </a:r>
            <a:endParaRPr lang="zh-CN" altLang="en-US" sz="2000"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320903" y="6908918"/>
            <a:ext cx="6329680" cy="483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（第六个月）</a:t>
            </a:r>
            <a:r>
              <a:rPr lang="zh-CN" altLang="en-US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全面造势、线下调整、主攻线上营销；</a:t>
            </a:r>
            <a:endParaRPr lang="zh-CN" altLang="en-US" sz="2000"/>
          </a:p>
        </p:txBody>
      </p:sp>
      <p:sp>
        <p:nvSpPr>
          <p:cNvPr id="30" name="文本框 29"/>
          <p:cNvSpPr txBox="1"/>
          <p:nvPr/>
        </p:nvSpPr>
        <p:spPr>
          <a:xfrm>
            <a:off x="5085905" y="7524194"/>
            <a:ext cx="4150736" cy="48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（六个月后）</a:t>
            </a:r>
            <a:r>
              <a:rPr lang="zh-CN" altLang="en-US" sz="200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主题月及会员日；</a:t>
            </a:r>
            <a:endParaRPr lang="zh-CN" altLang="en-US" sz="2000"/>
          </a:p>
        </p:txBody>
      </p:sp>
      <p:sp>
        <p:nvSpPr>
          <p:cNvPr id="31" name="文本框 30"/>
          <p:cNvSpPr txBox="1"/>
          <p:nvPr/>
        </p:nvSpPr>
        <p:spPr>
          <a:xfrm>
            <a:off x="2609560" y="4602742"/>
            <a:ext cx="1262301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4000" b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运营</a:t>
            </a:r>
            <a:endParaRPr kumimoji="0" lang="zh-CN" alt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4000" b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流程</a:t>
            </a:r>
            <a:endParaRPr kumimoji="0" lang="zh-CN" alt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490" y="568960"/>
            <a:ext cx="9752965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会员管理</a:t>
            </a:r>
            <a:r>
              <a:rPr lang="en-US" altLang="zh-CN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--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精准营销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615806" y="2051517"/>
            <a:ext cx="14973803" cy="3760214"/>
          </a:xfrm>
          <a:prstGeom prst="roundRect">
            <a:avLst/>
          </a:prstGeom>
          <a:noFill/>
          <a:ln>
            <a:solidFill>
              <a:srgbClr val="00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sp>
        <p:nvSpPr>
          <p:cNvPr id="22" name="菱形 21"/>
          <p:cNvSpPr/>
          <p:nvPr/>
        </p:nvSpPr>
        <p:spPr>
          <a:xfrm>
            <a:off x="2454186" y="6663254"/>
            <a:ext cx="2744892" cy="2742493"/>
          </a:xfrm>
          <a:prstGeom prst="diamond">
            <a:avLst/>
          </a:prstGeom>
          <a:solidFill>
            <a:srgbClr val="19B49B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515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</a:rPr>
              <a:t>商家</a:t>
            </a:r>
            <a:endParaRPr lang="zh-CN" altLang="en-US" sz="515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6334291" y="6663254"/>
            <a:ext cx="2744892" cy="2742493"/>
          </a:xfrm>
          <a:prstGeom prst="diamond">
            <a:avLst/>
          </a:prstGeom>
          <a:solidFill>
            <a:srgbClr val="19B49B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51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</a:rPr>
              <a:t>导购</a:t>
            </a:r>
            <a:endParaRPr lang="zh-CN" altLang="en-US" sz="515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4" name="菱形 23"/>
          <p:cNvSpPr/>
          <p:nvPr/>
        </p:nvSpPr>
        <p:spPr>
          <a:xfrm>
            <a:off x="10214398" y="6663254"/>
            <a:ext cx="2744892" cy="2742493"/>
          </a:xfrm>
          <a:prstGeom prst="diamond">
            <a:avLst/>
          </a:prstGeom>
          <a:solidFill>
            <a:srgbClr val="19B49B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51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2" charset="-122"/>
                <a:ea typeface="微软雅黑" panose="020B0503020204020204" pitchFamily="2" charset="-122"/>
              </a:rPr>
              <a:t>会员</a:t>
            </a:r>
            <a:endParaRPr lang="zh-CN" altLang="en-US" sz="515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959745" y="2399807"/>
            <a:ext cx="14205915" cy="3017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 思</a:t>
            </a:r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迅孕婴童会员营销系统，是一款面向商户、导购员、会员的线上线下一体化营销管理软件。它以营销为中心，通过会员数据和新老顾客营销，实现老客回流、新客引流，有效提高店内客流量，增加顾客的消费粘性和购物频次，帮助商户提升经营顾客能力，增加店铺销售营收。</a:t>
            </a:r>
            <a:endParaRPr lang="zh-CN" altLang="en-US" sz="32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会员营销系统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231193" y="8933605"/>
            <a:ext cx="87714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9257192" y="6187248"/>
            <a:ext cx="1578381" cy="1578381"/>
          </a:xfrm>
          <a:prstGeom prst="ellipse">
            <a:avLst/>
          </a:prstGeom>
          <a:solidFill>
            <a:srgbClr val="EED0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rmAutofit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5005766" y="6135542"/>
            <a:ext cx="1578381" cy="1578381"/>
          </a:xfrm>
          <a:prstGeom prst="ellipse">
            <a:avLst/>
          </a:prstGeom>
          <a:solidFill>
            <a:srgbClr val="00C3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>
            <p:custDataLst>
              <p:tags r:id="rId6"/>
            </p:custDataLst>
          </p:nvPr>
        </p:nvSpPr>
        <p:spPr>
          <a:xfrm>
            <a:off x="7108688" y="2817539"/>
            <a:ext cx="1578381" cy="1578381"/>
          </a:xfrm>
          <a:prstGeom prst="ellipse">
            <a:avLst/>
          </a:prstGeom>
          <a:solidFill>
            <a:srgbClr val="FE8A5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>
            <p:custDataLst>
              <p:tags r:id="rId7"/>
            </p:custDataLst>
          </p:nvPr>
        </p:nvGrpSpPr>
        <p:grpSpPr>
          <a:xfrm>
            <a:off x="7147016" y="5203451"/>
            <a:ext cx="1578178" cy="1578178"/>
            <a:chOff x="5638800" y="2971800"/>
            <a:chExt cx="914400" cy="914400"/>
          </a:xfrm>
        </p:grpSpPr>
        <p:sp>
          <p:nvSpPr>
            <p:cNvPr id="13" name="椭圆 12"/>
            <p:cNvSpPr/>
            <p:nvPr>
              <p:custDataLst>
                <p:tags r:id="rId8"/>
              </p:custDataLst>
            </p:nvPr>
          </p:nvSpPr>
          <p:spPr>
            <a:xfrm>
              <a:off x="5638800" y="2971800"/>
              <a:ext cx="914400" cy="914400"/>
            </a:xfrm>
            <a:prstGeom prst="ellipse">
              <a:avLst/>
            </a:prstGeom>
            <a:solidFill>
              <a:srgbClr val="80808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4" name="KSO_Shape"/>
            <p:cNvSpPr/>
            <p:nvPr>
              <p:custDataLst>
                <p:tags r:id="rId9"/>
              </p:custDataLst>
            </p:nvPr>
          </p:nvSpPr>
          <p:spPr bwMode="auto">
            <a:xfrm flipH="1">
              <a:off x="5934850" y="3249613"/>
              <a:ext cx="322300" cy="358774"/>
            </a:xfrm>
            <a:custGeom>
              <a:avLst/>
              <a:gdLst>
                <a:gd name="T0" fmla="*/ 324081616 w 7313"/>
                <a:gd name="T1" fmla="*/ 0 h 8141"/>
                <a:gd name="T2" fmla="*/ 339365365 w 7313"/>
                <a:gd name="T3" fmla="*/ 6789765 h 8141"/>
                <a:gd name="T4" fmla="*/ 339639393 w 7313"/>
                <a:gd name="T5" fmla="*/ 26009182 h 8141"/>
                <a:gd name="T6" fmla="*/ 326382416 w 7313"/>
                <a:gd name="T7" fmla="*/ 33127484 h 8141"/>
                <a:gd name="T8" fmla="*/ 340954068 w 7313"/>
                <a:gd name="T9" fmla="*/ 36139074 h 8141"/>
                <a:gd name="T10" fmla="*/ 364619402 w 7313"/>
                <a:gd name="T11" fmla="*/ 25187839 h 8141"/>
                <a:gd name="T12" fmla="*/ 386367247 w 7313"/>
                <a:gd name="T13" fmla="*/ 35591512 h 8141"/>
                <a:gd name="T14" fmla="*/ 395296418 w 7313"/>
                <a:gd name="T15" fmla="*/ 52018598 h 8141"/>
                <a:gd name="T16" fmla="*/ 400445838 w 7313"/>
                <a:gd name="T17" fmla="*/ 76604119 h 8141"/>
                <a:gd name="T18" fmla="*/ 386257496 w 7313"/>
                <a:gd name="T19" fmla="*/ 111593547 h 8141"/>
                <a:gd name="T20" fmla="*/ 345555668 w 7313"/>
                <a:gd name="T21" fmla="*/ 148663476 h 8141"/>
                <a:gd name="T22" fmla="*/ 311043908 w 7313"/>
                <a:gd name="T23" fmla="*/ 169525578 h 8141"/>
                <a:gd name="T24" fmla="*/ 317288969 w 7313"/>
                <a:gd name="T25" fmla="*/ 180531569 h 8141"/>
                <a:gd name="T26" fmla="*/ 326053864 w 7313"/>
                <a:gd name="T27" fmla="*/ 197177679 h 8141"/>
                <a:gd name="T28" fmla="*/ 312523094 w 7313"/>
                <a:gd name="T29" fmla="*/ 210154892 h 8141"/>
                <a:gd name="T30" fmla="*/ 284584946 w 7313"/>
                <a:gd name="T31" fmla="*/ 217985025 h 8141"/>
                <a:gd name="T32" fmla="*/ 253798179 w 7313"/>
                <a:gd name="T33" fmla="*/ 242515790 h 8141"/>
                <a:gd name="T34" fmla="*/ 237473548 w 7313"/>
                <a:gd name="T35" fmla="*/ 260530805 h 8141"/>
                <a:gd name="T36" fmla="*/ 245855132 w 7313"/>
                <a:gd name="T37" fmla="*/ 279093147 h 8141"/>
                <a:gd name="T38" fmla="*/ 233091217 w 7313"/>
                <a:gd name="T39" fmla="*/ 290975236 h 8141"/>
                <a:gd name="T40" fmla="*/ 229914045 w 7313"/>
                <a:gd name="T41" fmla="*/ 321529181 h 8141"/>
                <a:gd name="T42" fmla="*/ 254620027 w 7313"/>
                <a:gd name="T43" fmla="*/ 354656899 h 8141"/>
                <a:gd name="T44" fmla="*/ 266069032 w 7313"/>
                <a:gd name="T45" fmla="*/ 365827158 h 8141"/>
                <a:gd name="T46" fmla="*/ 282284147 w 7313"/>
                <a:gd name="T47" fmla="*/ 389974630 h 8141"/>
                <a:gd name="T48" fmla="*/ 284913498 w 7313"/>
                <a:gd name="T49" fmla="*/ 407441849 h 8141"/>
                <a:gd name="T50" fmla="*/ 290720256 w 7313"/>
                <a:gd name="T51" fmla="*/ 422061981 h 8141"/>
                <a:gd name="T52" fmla="*/ 274340866 w 7313"/>
                <a:gd name="T53" fmla="*/ 434984438 h 8141"/>
                <a:gd name="T54" fmla="*/ 211014586 w 7313"/>
                <a:gd name="T55" fmla="*/ 445552379 h 8141"/>
                <a:gd name="T56" fmla="*/ 137499219 w 7313"/>
                <a:gd name="T57" fmla="*/ 438324565 h 8141"/>
                <a:gd name="T58" fmla="*/ 111423568 w 7313"/>
                <a:gd name="T59" fmla="*/ 425894913 h 8141"/>
                <a:gd name="T60" fmla="*/ 115751374 w 7313"/>
                <a:gd name="T61" fmla="*/ 407551362 h 8141"/>
                <a:gd name="T62" fmla="*/ 118654753 w 7313"/>
                <a:gd name="T63" fmla="*/ 389810362 h 8141"/>
                <a:gd name="T64" fmla="*/ 134650599 w 7313"/>
                <a:gd name="T65" fmla="*/ 365443865 h 8141"/>
                <a:gd name="T66" fmla="*/ 146318873 w 7313"/>
                <a:gd name="T67" fmla="*/ 354383118 h 8141"/>
                <a:gd name="T68" fmla="*/ 170860579 w 7313"/>
                <a:gd name="T69" fmla="*/ 321310156 h 8141"/>
                <a:gd name="T70" fmla="*/ 165984952 w 7313"/>
                <a:gd name="T71" fmla="*/ 290372919 h 8141"/>
                <a:gd name="T72" fmla="*/ 154700223 w 7313"/>
                <a:gd name="T73" fmla="*/ 275479240 h 8141"/>
                <a:gd name="T74" fmla="*/ 165218097 w 7313"/>
                <a:gd name="T75" fmla="*/ 257354713 h 8141"/>
                <a:gd name="T76" fmla="*/ 145004197 w 7313"/>
                <a:gd name="T77" fmla="*/ 241475423 h 8141"/>
                <a:gd name="T78" fmla="*/ 114710492 w 7313"/>
                <a:gd name="T79" fmla="*/ 216287583 h 8141"/>
                <a:gd name="T80" fmla="*/ 88689599 w 7313"/>
                <a:gd name="T81" fmla="*/ 210319160 h 8141"/>
                <a:gd name="T82" fmla="*/ 75158829 w 7313"/>
                <a:gd name="T83" fmla="*/ 199203657 h 8141"/>
                <a:gd name="T84" fmla="*/ 81403890 w 7313"/>
                <a:gd name="T85" fmla="*/ 181900473 h 8141"/>
                <a:gd name="T86" fmla="*/ 92469585 w 7313"/>
                <a:gd name="T87" fmla="*/ 173796559 h 8141"/>
                <a:gd name="T88" fmla="*/ 63545314 w 7313"/>
                <a:gd name="T89" fmla="*/ 152934458 h 8141"/>
                <a:gd name="T90" fmla="*/ 18351404 w 7313"/>
                <a:gd name="T91" fmla="*/ 116904896 h 8141"/>
                <a:gd name="T92" fmla="*/ 602579 w 7313"/>
                <a:gd name="T93" fmla="*/ 79889490 h 8141"/>
                <a:gd name="T94" fmla="*/ 5039902 w 7313"/>
                <a:gd name="T95" fmla="*/ 52675672 h 8141"/>
                <a:gd name="T96" fmla="*/ 12654398 w 7313"/>
                <a:gd name="T97" fmla="*/ 39205653 h 8141"/>
                <a:gd name="T98" fmla="*/ 30896284 w 7313"/>
                <a:gd name="T99" fmla="*/ 25625889 h 8141"/>
                <a:gd name="T100" fmla="*/ 57026460 w 7313"/>
                <a:gd name="T101" fmla="*/ 32744191 h 8141"/>
                <a:gd name="T102" fmla="*/ 78171725 w 7313"/>
                <a:gd name="T103" fmla="*/ 41067363 h 8141"/>
                <a:gd name="T104" fmla="*/ 60751686 w 7313"/>
                <a:gd name="T105" fmla="*/ 25461620 h 8141"/>
                <a:gd name="T106" fmla="*/ 62559424 w 7313"/>
                <a:gd name="T107" fmla="*/ 5366105 h 8141"/>
                <a:gd name="T108" fmla="*/ 53246708 w 7313"/>
                <a:gd name="T109" fmla="*/ 102722814 h 8141"/>
                <a:gd name="T110" fmla="*/ 87046372 w 7313"/>
                <a:gd name="T111" fmla="*/ 132455649 h 8141"/>
                <a:gd name="T112" fmla="*/ 65079258 w 7313"/>
                <a:gd name="T113" fmla="*/ 79287172 h 8141"/>
                <a:gd name="T114" fmla="*/ 51164944 w 7313"/>
                <a:gd name="T115" fmla="*/ 85803156 h 8141"/>
                <a:gd name="T116" fmla="*/ 315042928 w 7313"/>
                <a:gd name="T117" fmla="*/ 102558545 h 8141"/>
                <a:gd name="T118" fmla="*/ 341228096 w 7313"/>
                <a:gd name="T119" fmla="*/ 111319533 h 8141"/>
                <a:gd name="T120" fmla="*/ 350759846 w 7313"/>
                <a:gd name="T121" fmla="*/ 89252795 h 8141"/>
                <a:gd name="T122" fmla="*/ 341611406 w 7313"/>
                <a:gd name="T123" fmla="*/ 79068147 h 8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313" h="8141">
                  <a:moveTo>
                    <a:pt x="1162" y="79"/>
                  </a:moveTo>
                  <a:lnTo>
                    <a:pt x="1162" y="79"/>
                  </a:lnTo>
                  <a:lnTo>
                    <a:pt x="1173" y="69"/>
                  </a:lnTo>
                  <a:lnTo>
                    <a:pt x="1185" y="60"/>
                  </a:lnTo>
                  <a:lnTo>
                    <a:pt x="1198" y="51"/>
                  </a:lnTo>
                  <a:lnTo>
                    <a:pt x="1211" y="42"/>
                  </a:lnTo>
                  <a:lnTo>
                    <a:pt x="1224" y="35"/>
                  </a:lnTo>
                  <a:lnTo>
                    <a:pt x="1238" y="28"/>
                  </a:lnTo>
                  <a:lnTo>
                    <a:pt x="1252" y="23"/>
                  </a:lnTo>
                  <a:lnTo>
                    <a:pt x="1266" y="17"/>
                  </a:lnTo>
                  <a:lnTo>
                    <a:pt x="1282" y="13"/>
                  </a:lnTo>
                  <a:lnTo>
                    <a:pt x="1296" y="10"/>
                  </a:lnTo>
                  <a:lnTo>
                    <a:pt x="1326" y="4"/>
                  </a:lnTo>
                  <a:lnTo>
                    <a:pt x="1357" y="1"/>
                  </a:lnTo>
                  <a:lnTo>
                    <a:pt x="1388" y="0"/>
                  </a:lnTo>
                  <a:lnTo>
                    <a:pt x="5916" y="0"/>
                  </a:lnTo>
                  <a:lnTo>
                    <a:pt x="5936" y="0"/>
                  </a:lnTo>
                  <a:lnTo>
                    <a:pt x="5954" y="0"/>
                  </a:lnTo>
                  <a:lnTo>
                    <a:pt x="5973" y="2"/>
                  </a:lnTo>
                  <a:lnTo>
                    <a:pt x="5992" y="4"/>
                  </a:lnTo>
                  <a:lnTo>
                    <a:pt x="6011" y="8"/>
                  </a:lnTo>
                  <a:lnTo>
                    <a:pt x="6029" y="13"/>
                  </a:lnTo>
                  <a:lnTo>
                    <a:pt x="6048" y="18"/>
                  </a:lnTo>
                  <a:lnTo>
                    <a:pt x="6065" y="25"/>
                  </a:lnTo>
                  <a:lnTo>
                    <a:pt x="6083" y="31"/>
                  </a:lnTo>
                  <a:lnTo>
                    <a:pt x="6099" y="40"/>
                  </a:lnTo>
                  <a:lnTo>
                    <a:pt x="6115" y="50"/>
                  </a:lnTo>
                  <a:lnTo>
                    <a:pt x="6132" y="61"/>
                  </a:lnTo>
                  <a:lnTo>
                    <a:pt x="6146" y="72"/>
                  </a:lnTo>
                  <a:lnTo>
                    <a:pt x="6160" y="85"/>
                  </a:lnTo>
                  <a:lnTo>
                    <a:pt x="6173" y="99"/>
                  </a:lnTo>
                  <a:lnTo>
                    <a:pt x="6186" y="113"/>
                  </a:lnTo>
                  <a:lnTo>
                    <a:pt x="6195" y="124"/>
                  </a:lnTo>
                  <a:lnTo>
                    <a:pt x="6202" y="136"/>
                  </a:lnTo>
                  <a:lnTo>
                    <a:pt x="6210" y="148"/>
                  </a:lnTo>
                  <a:lnTo>
                    <a:pt x="6216" y="160"/>
                  </a:lnTo>
                  <a:lnTo>
                    <a:pt x="6223" y="172"/>
                  </a:lnTo>
                  <a:lnTo>
                    <a:pt x="6228" y="185"/>
                  </a:lnTo>
                  <a:lnTo>
                    <a:pt x="6238" y="211"/>
                  </a:lnTo>
                  <a:lnTo>
                    <a:pt x="6245" y="237"/>
                  </a:lnTo>
                  <a:lnTo>
                    <a:pt x="6249" y="264"/>
                  </a:lnTo>
                  <a:lnTo>
                    <a:pt x="6251" y="292"/>
                  </a:lnTo>
                  <a:lnTo>
                    <a:pt x="6251" y="319"/>
                  </a:lnTo>
                  <a:lnTo>
                    <a:pt x="6249" y="348"/>
                  </a:lnTo>
                  <a:lnTo>
                    <a:pt x="6243" y="375"/>
                  </a:lnTo>
                  <a:lnTo>
                    <a:pt x="6236" y="401"/>
                  </a:lnTo>
                  <a:lnTo>
                    <a:pt x="6226" y="427"/>
                  </a:lnTo>
                  <a:lnTo>
                    <a:pt x="6221" y="439"/>
                  </a:lnTo>
                  <a:lnTo>
                    <a:pt x="6214" y="452"/>
                  </a:lnTo>
                  <a:lnTo>
                    <a:pt x="6208" y="464"/>
                  </a:lnTo>
                  <a:lnTo>
                    <a:pt x="6200" y="475"/>
                  </a:lnTo>
                  <a:lnTo>
                    <a:pt x="6191" y="487"/>
                  </a:lnTo>
                  <a:lnTo>
                    <a:pt x="6183" y="498"/>
                  </a:lnTo>
                  <a:lnTo>
                    <a:pt x="6173" y="508"/>
                  </a:lnTo>
                  <a:lnTo>
                    <a:pt x="6163" y="517"/>
                  </a:lnTo>
                  <a:lnTo>
                    <a:pt x="6151" y="530"/>
                  </a:lnTo>
                  <a:lnTo>
                    <a:pt x="6137" y="542"/>
                  </a:lnTo>
                  <a:lnTo>
                    <a:pt x="6123" y="552"/>
                  </a:lnTo>
                  <a:lnTo>
                    <a:pt x="6109" y="562"/>
                  </a:lnTo>
                  <a:lnTo>
                    <a:pt x="6093" y="571"/>
                  </a:lnTo>
                  <a:lnTo>
                    <a:pt x="6077" y="578"/>
                  </a:lnTo>
                  <a:lnTo>
                    <a:pt x="6061" y="585"/>
                  </a:lnTo>
                  <a:lnTo>
                    <a:pt x="6045" y="590"/>
                  </a:lnTo>
                  <a:lnTo>
                    <a:pt x="6027" y="594"/>
                  </a:lnTo>
                  <a:lnTo>
                    <a:pt x="6010" y="599"/>
                  </a:lnTo>
                  <a:lnTo>
                    <a:pt x="5992" y="602"/>
                  </a:lnTo>
                  <a:lnTo>
                    <a:pt x="5975" y="604"/>
                  </a:lnTo>
                  <a:lnTo>
                    <a:pt x="5958" y="605"/>
                  </a:lnTo>
                  <a:lnTo>
                    <a:pt x="5939" y="606"/>
                  </a:lnTo>
                  <a:lnTo>
                    <a:pt x="5922" y="606"/>
                  </a:lnTo>
                  <a:lnTo>
                    <a:pt x="5904" y="606"/>
                  </a:lnTo>
                  <a:lnTo>
                    <a:pt x="5870" y="894"/>
                  </a:lnTo>
                  <a:lnTo>
                    <a:pt x="5908" y="876"/>
                  </a:lnTo>
                  <a:lnTo>
                    <a:pt x="5947" y="858"/>
                  </a:lnTo>
                  <a:lnTo>
                    <a:pt x="5985" y="840"/>
                  </a:lnTo>
                  <a:lnTo>
                    <a:pt x="6024" y="824"/>
                  </a:lnTo>
                  <a:lnTo>
                    <a:pt x="6103" y="793"/>
                  </a:lnTo>
                  <a:lnTo>
                    <a:pt x="6183" y="764"/>
                  </a:lnTo>
                  <a:lnTo>
                    <a:pt x="6186" y="750"/>
                  </a:lnTo>
                  <a:lnTo>
                    <a:pt x="6189" y="737"/>
                  </a:lnTo>
                  <a:lnTo>
                    <a:pt x="6199" y="710"/>
                  </a:lnTo>
                  <a:lnTo>
                    <a:pt x="6210" y="685"/>
                  </a:lnTo>
                  <a:lnTo>
                    <a:pt x="6224" y="660"/>
                  </a:lnTo>
                  <a:lnTo>
                    <a:pt x="6239" y="637"/>
                  </a:lnTo>
                  <a:lnTo>
                    <a:pt x="6255" y="615"/>
                  </a:lnTo>
                  <a:lnTo>
                    <a:pt x="6274" y="594"/>
                  </a:lnTo>
                  <a:lnTo>
                    <a:pt x="6295" y="576"/>
                  </a:lnTo>
                  <a:lnTo>
                    <a:pt x="6316" y="558"/>
                  </a:lnTo>
                  <a:lnTo>
                    <a:pt x="6339" y="541"/>
                  </a:lnTo>
                  <a:lnTo>
                    <a:pt x="6363" y="527"/>
                  </a:lnTo>
                  <a:lnTo>
                    <a:pt x="6387" y="514"/>
                  </a:lnTo>
                  <a:lnTo>
                    <a:pt x="6413" y="502"/>
                  </a:lnTo>
                  <a:lnTo>
                    <a:pt x="6439" y="491"/>
                  </a:lnTo>
                  <a:lnTo>
                    <a:pt x="6465" y="483"/>
                  </a:lnTo>
                  <a:lnTo>
                    <a:pt x="6492" y="476"/>
                  </a:lnTo>
                  <a:lnTo>
                    <a:pt x="6524" y="469"/>
                  </a:lnTo>
                  <a:lnTo>
                    <a:pt x="6556" y="465"/>
                  </a:lnTo>
                  <a:lnTo>
                    <a:pt x="6590" y="462"/>
                  </a:lnTo>
                  <a:lnTo>
                    <a:pt x="6623" y="460"/>
                  </a:lnTo>
                  <a:lnTo>
                    <a:pt x="6656" y="460"/>
                  </a:lnTo>
                  <a:lnTo>
                    <a:pt x="6690" y="461"/>
                  </a:lnTo>
                  <a:lnTo>
                    <a:pt x="6723" y="464"/>
                  </a:lnTo>
                  <a:lnTo>
                    <a:pt x="6755" y="469"/>
                  </a:lnTo>
                  <a:lnTo>
                    <a:pt x="6788" y="476"/>
                  </a:lnTo>
                  <a:lnTo>
                    <a:pt x="6820" y="485"/>
                  </a:lnTo>
                  <a:lnTo>
                    <a:pt x="6851" y="496"/>
                  </a:lnTo>
                  <a:lnTo>
                    <a:pt x="6881" y="508"/>
                  </a:lnTo>
                  <a:lnTo>
                    <a:pt x="6911" y="523"/>
                  </a:lnTo>
                  <a:lnTo>
                    <a:pt x="6939" y="539"/>
                  </a:lnTo>
                  <a:lnTo>
                    <a:pt x="6966" y="559"/>
                  </a:lnTo>
                  <a:lnTo>
                    <a:pt x="6979" y="568"/>
                  </a:lnTo>
                  <a:lnTo>
                    <a:pt x="6992" y="579"/>
                  </a:lnTo>
                  <a:lnTo>
                    <a:pt x="7006" y="592"/>
                  </a:lnTo>
                  <a:lnTo>
                    <a:pt x="7020" y="605"/>
                  </a:lnTo>
                  <a:lnTo>
                    <a:pt x="7031" y="619"/>
                  </a:lnTo>
                  <a:lnTo>
                    <a:pt x="7043" y="635"/>
                  </a:lnTo>
                  <a:lnTo>
                    <a:pt x="7053" y="650"/>
                  </a:lnTo>
                  <a:lnTo>
                    <a:pt x="7063" y="666"/>
                  </a:lnTo>
                  <a:lnTo>
                    <a:pt x="7072" y="683"/>
                  </a:lnTo>
                  <a:lnTo>
                    <a:pt x="7079" y="700"/>
                  </a:lnTo>
                  <a:lnTo>
                    <a:pt x="7086" y="717"/>
                  </a:lnTo>
                  <a:lnTo>
                    <a:pt x="7091" y="736"/>
                  </a:lnTo>
                  <a:lnTo>
                    <a:pt x="7095" y="753"/>
                  </a:lnTo>
                  <a:lnTo>
                    <a:pt x="7098" y="772"/>
                  </a:lnTo>
                  <a:lnTo>
                    <a:pt x="7100" y="791"/>
                  </a:lnTo>
                  <a:lnTo>
                    <a:pt x="7100" y="810"/>
                  </a:lnTo>
                  <a:lnTo>
                    <a:pt x="7099" y="828"/>
                  </a:lnTo>
                  <a:lnTo>
                    <a:pt x="7097" y="848"/>
                  </a:lnTo>
                  <a:lnTo>
                    <a:pt x="7121" y="864"/>
                  </a:lnTo>
                  <a:lnTo>
                    <a:pt x="7143" y="881"/>
                  </a:lnTo>
                  <a:lnTo>
                    <a:pt x="7165" y="899"/>
                  </a:lnTo>
                  <a:lnTo>
                    <a:pt x="7187" y="918"/>
                  </a:lnTo>
                  <a:lnTo>
                    <a:pt x="7206" y="939"/>
                  </a:lnTo>
                  <a:lnTo>
                    <a:pt x="7216" y="950"/>
                  </a:lnTo>
                  <a:lnTo>
                    <a:pt x="7225" y="961"/>
                  </a:lnTo>
                  <a:lnTo>
                    <a:pt x="7233" y="973"/>
                  </a:lnTo>
                  <a:lnTo>
                    <a:pt x="7240" y="985"/>
                  </a:lnTo>
                  <a:lnTo>
                    <a:pt x="7247" y="998"/>
                  </a:lnTo>
                  <a:lnTo>
                    <a:pt x="7253" y="1011"/>
                  </a:lnTo>
                  <a:lnTo>
                    <a:pt x="7265" y="1041"/>
                  </a:lnTo>
                  <a:lnTo>
                    <a:pt x="7276" y="1073"/>
                  </a:lnTo>
                  <a:lnTo>
                    <a:pt x="7285" y="1104"/>
                  </a:lnTo>
                  <a:lnTo>
                    <a:pt x="7293" y="1137"/>
                  </a:lnTo>
                  <a:lnTo>
                    <a:pt x="7300" y="1168"/>
                  </a:lnTo>
                  <a:lnTo>
                    <a:pt x="7305" y="1201"/>
                  </a:lnTo>
                  <a:lnTo>
                    <a:pt x="7309" y="1234"/>
                  </a:lnTo>
                  <a:lnTo>
                    <a:pt x="7312" y="1267"/>
                  </a:lnTo>
                  <a:lnTo>
                    <a:pt x="7313" y="1300"/>
                  </a:lnTo>
                  <a:lnTo>
                    <a:pt x="7313" y="1333"/>
                  </a:lnTo>
                  <a:lnTo>
                    <a:pt x="7312" y="1366"/>
                  </a:lnTo>
                  <a:lnTo>
                    <a:pt x="7310" y="1399"/>
                  </a:lnTo>
                  <a:lnTo>
                    <a:pt x="7306" y="1431"/>
                  </a:lnTo>
                  <a:lnTo>
                    <a:pt x="7302" y="1465"/>
                  </a:lnTo>
                  <a:lnTo>
                    <a:pt x="7297" y="1498"/>
                  </a:lnTo>
                  <a:lnTo>
                    <a:pt x="7290" y="1529"/>
                  </a:lnTo>
                  <a:lnTo>
                    <a:pt x="7279" y="1572"/>
                  </a:lnTo>
                  <a:lnTo>
                    <a:pt x="7267" y="1614"/>
                  </a:lnTo>
                  <a:lnTo>
                    <a:pt x="7254" y="1655"/>
                  </a:lnTo>
                  <a:lnTo>
                    <a:pt x="7239" y="1696"/>
                  </a:lnTo>
                  <a:lnTo>
                    <a:pt x="7223" y="1736"/>
                  </a:lnTo>
                  <a:lnTo>
                    <a:pt x="7205" y="1776"/>
                  </a:lnTo>
                  <a:lnTo>
                    <a:pt x="7187" y="1815"/>
                  </a:lnTo>
                  <a:lnTo>
                    <a:pt x="7166" y="1853"/>
                  </a:lnTo>
                  <a:lnTo>
                    <a:pt x="7146" y="1891"/>
                  </a:lnTo>
                  <a:lnTo>
                    <a:pt x="7123" y="1929"/>
                  </a:lnTo>
                  <a:lnTo>
                    <a:pt x="7100" y="1966"/>
                  </a:lnTo>
                  <a:lnTo>
                    <a:pt x="7076" y="2002"/>
                  </a:lnTo>
                  <a:lnTo>
                    <a:pt x="7051" y="2038"/>
                  </a:lnTo>
                  <a:lnTo>
                    <a:pt x="7026" y="2073"/>
                  </a:lnTo>
                  <a:lnTo>
                    <a:pt x="7000" y="2108"/>
                  </a:lnTo>
                  <a:lnTo>
                    <a:pt x="6973" y="2142"/>
                  </a:lnTo>
                  <a:lnTo>
                    <a:pt x="6933" y="2190"/>
                  </a:lnTo>
                  <a:lnTo>
                    <a:pt x="6891" y="2237"/>
                  </a:lnTo>
                  <a:lnTo>
                    <a:pt x="6848" y="2284"/>
                  </a:lnTo>
                  <a:lnTo>
                    <a:pt x="6804" y="2329"/>
                  </a:lnTo>
                  <a:lnTo>
                    <a:pt x="6759" y="2373"/>
                  </a:lnTo>
                  <a:lnTo>
                    <a:pt x="6713" y="2416"/>
                  </a:lnTo>
                  <a:lnTo>
                    <a:pt x="6666" y="2458"/>
                  </a:lnTo>
                  <a:lnTo>
                    <a:pt x="6617" y="2499"/>
                  </a:lnTo>
                  <a:lnTo>
                    <a:pt x="6568" y="2538"/>
                  </a:lnTo>
                  <a:lnTo>
                    <a:pt x="6518" y="2576"/>
                  </a:lnTo>
                  <a:lnTo>
                    <a:pt x="6467" y="2613"/>
                  </a:lnTo>
                  <a:lnTo>
                    <a:pt x="6415" y="2649"/>
                  </a:lnTo>
                  <a:lnTo>
                    <a:pt x="6362" y="2683"/>
                  </a:lnTo>
                  <a:lnTo>
                    <a:pt x="6308" y="2715"/>
                  </a:lnTo>
                  <a:lnTo>
                    <a:pt x="6253" y="2746"/>
                  </a:lnTo>
                  <a:lnTo>
                    <a:pt x="6198" y="2775"/>
                  </a:lnTo>
                  <a:lnTo>
                    <a:pt x="6129" y="2805"/>
                  </a:lnTo>
                  <a:lnTo>
                    <a:pt x="6062" y="2837"/>
                  </a:lnTo>
                  <a:lnTo>
                    <a:pt x="5995" y="2869"/>
                  </a:lnTo>
                  <a:lnTo>
                    <a:pt x="5962" y="2887"/>
                  </a:lnTo>
                  <a:lnTo>
                    <a:pt x="5928" y="2905"/>
                  </a:lnTo>
                  <a:lnTo>
                    <a:pt x="5897" y="2924"/>
                  </a:lnTo>
                  <a:lnTo>
                    <a:pt x="5865" y="2943"/>
                  </a:lnTo>
                  <a:lnTo>
                    <a:pt x="5834" y="2964"/>
                  </a:lnTo>
                  <a:lnTo>
                    <a:pt x="5803" y="2986"/>
                  </a:lnTo>
                  <a:lnTo>
                    <a:pt x="5774" y="3008"/>
                  </a:lnTo>
                  <a:lnTo>
                    <a:pt x="5745" y="3031"/>
                  </a:lnTo>
                  <a:lnTo>
                    <a:pt x="5717" y="3056"/>
                  </a:lnTo>
                  <a:lnTo>
                    <a:pt x="5690" y="3083"/>
                  </a:lnTo>
                  <a:lnTo>
                    <a:pt x="5678" y="3096"/>
                  </a:lnTo>
                  <a:lnTo>
                    <a:pt x="5666" y="3109"/>
                  </a:lnTo>
                  <a:lnTo>
                    <a:pt x="5657" y="3123"/>
                  </a:lnTo>
                  <a:lnTo>
                    <a:pt x="5647" y="3138"/>
                  </a:lnTo>
                  <a:lnTo>
                    <a:pt x="5638" y="3153"/>
                  </a:lnTo>
                  <a:lnTo>
                    <a:pt x="5629" y="3169"/>
                  </a:lnTo>
                  <a:lnTo>
                    <a:pt x="5615" y="3201"/>
                  </a:lnTo>
                  <a:lnTo>
                    <a:pt x="5623" y="3210"/>
                  </a:lnTo>
                  <a:lnTo>
                    <a:pt x="5632" y="3217"/>
                  </a:lnTo>
                  <a:lnTo>
                    <a:pt x="5640" y="3224"/>
                  </a:lnTo>
                  <a:lnTo>
                    <a:pt x="5650" y="3229"/>
                  </a:lnTo>
                  <a:lnTo>
                    <a:pt x="5670" y="3240"/>
                  </a:lnTo>
                  <a:lnTo>
                    <a:pt x="5690" y="3250"/>
                  </a:lnTo>
                  <a:lnTo>
                    <a:pt x="5733" y="3266"/>
                  </a:lnTo>
                  <a:lnTo>
                    <a:pt x="5753" y="3275"/>
                  </a:lnTo>
                  <a:lnTo>
                    <a:pt x="5773" y="3286"/>
                  </a:lnTo>
                  <a:lnTo>
                    <a:pt x="5792" y="3297"/>
                  </a:lnTo>
                  <a:lnTo>
                    <a:pt x="5810" y="3309"/>
                  </a:lnTo>
                  <a:lnTo>
                    <a:pt x="5828" y="3321"/>
                  </a:lnTo>
                  <a:lnTo>
                    <a:pt x="5845" y="3335"/>
                  </a:lnTo>
                  <a:lnTo>
                    <a:pt x="5861" y="3350"/>
                  </a:lnTo>
                  <a:lnTo>
                    <a:pt x="5876" y="3365"/>
                  </a:lnTo>
                  <a:lnTo>
                    <a:pt x="5890" y="3381"/>
                  </a:lnTo>
                  <a:lnTo>
                    <a:pt x="5903" y="3399"/>
                  </a:lnTo>
                  <a:lnTo>
                    <a:pt x="5915" y="3417"/>
                  </a:lnTo>
                  <a:lnTo>
                    <a:pt x="5926" y="3437"/>
                  </a:lnTo>
                  <a:lnTo>
                    <a:pt x="5935" y="3456"/>
                  </a:lnTo>
                  <a:lnTo>
                    <a:pt x="5942" y="3476"/>
                  </a:lnTo>
                  <a:lnTo>
                    <a:pt x="5948" y="3497"/>
                  </a:lnTo>
                  <a:lnTo>
                    <a:pt x="5952" y="3518"/>
                  </a:lnTo>
                  <a:lnTo>
                    <a:pt x="5954" y="3540"/>
                  </a:lnTo>
                  <a:lnTo>
                    <a:pt x="5954" y="3563"/>
                  </a:lnTo>
                  <a:lnTo>
                    <a:pt x="5954" y="3581"/>
                  </a:lnTo>
                  <a:lnTo>
                    <a:pt x="5952" y="3601"/>
                  </a:lnTo>
                  <a:lnTo>
                    <a:pt x="5948" y="3619"/>
                  </a:lnTo>
                  <a:lnTo>
                    <a:pt x="5943" y="3637"/>
                  </a:lnTo>
                  <a:lnTo>
                    <a:pt x="5936" y="3654"/>
                  </a:lnTo>
                  <a:lnTo>
                    <a:pt x="5928" y="3672"/>
                  </a:lnTo>
                  <a:lnTo>
                    <a:pt x="5918" y="3687"/>
                  </a:lnTo>
                  <a:lnTo>
                    <a:pt x="5909" y="3703"/>
                  </a:lnTo>
                  <a:lnTo>
                    <a:pt x="5897" y="3717"/>
                  </a:lnTo>
                  <a:lnTo>
                    <a:pt x="5884" y="3733"/>
                  </a:lnTo>
                  <a:lnTo>
                    <a:pt x="5871" y="3746"/>
                  </a:lnTo>
                  <a:lnTo>
                    <a:pt x="5857" y="3758"/>
                  </a:lnTo>
                  <a:lnTo>
                    <a:pt x="5841" y="3769"/>
                  </a:lnTo>
                  <a:lnTo>
                    <a:pt x="5826" y="3780"/>
                  </a:lnTo>
                  <a:lnTo>
                    <a:pt x="5810" y="3791"/>
                  </a:lnTo>
                  <a:lnTo>
                    <a:pt x="5793" y="3800"/>
                  </a:lnTo>
                  <a:lnTo>
                    <a:pt x="5765" y="3814"/>
                  </a:lnTo>
                  <a:lnTo>
                    <a:pt x="5735" y="3827"/>
                  </a:lnTo>
                  <a:lnTo>
                    <a:pt x="5705" y="3838"/>
                  </a:lnTo>
                  <a:lnTo>
                    <a:pt x="5675" y="3848"/>
                  </a:lnTo>
                  <a:lnTo>
                    <a:pt x="5643" y="3856"/>
                  </a:lnTo>
                  <a:lnTo>
                    <a:pt x="5612" y="3863"/>
                  </a:lnTo>
                  <a:lnTo>
                    <a:pt x="5580" y="3868"/>
                  </a:lnTo>
                  <a:lnTo>
                    <a:pt x="5549" y="3873"/>
                  </a:lnTo>
                  <a:lnTo>
                    <a:pt x="5517" y="3875"/>
                  </a:lnTo>
                  <a:lnTo>
                    <a:pt x="5485" y="3877"/>
                  </a:lnTo>
                  <a:lnTo>
                    <a:pt x="5452" y="3876"/>
                  </a:lnTo>
                  <a:lnTo>
                    <a:pt x="5421" y="3875"/>
                  </a:lnTo>
                  <a:lnTo>
                    <a:pt x="5388" y="3872"/>
                  </a:lnTo>
                  <a:lnTo>
                    <a:pt x="5357" y="3867"/>
                  </a:lnTo>
                  <a:lnTo>
                    <a:pt x="5325" y="3862"/>
                  </a:lnTo>
                  <a:lnTo>
                    <a:pt x="5293" y="3855"/>
                  </a:lnTo>
                  <a:lnTo>
                    <a:pt x="5270" y="3888"/>
                  </a:lnTo>
                  <a:lnTo>
                    <a:pt x="5246" y="3919"/>
                  </a:lnTo>
                  <a:lnTo>
                    <a:pt x="5221" y="3951"/>
                  </a:lnTo>
                  <a:lnTo>
                    <a:pt x="5195" y="3981"/>
                  </a:lnTo>
                  <a:lnTo>
                    <a:pt x="5168" y="4012"/>
                  </a:lnTo>
                  <a:lnTo>
                    <a:pt x="5141" y="4042"/>
                  </a:lnTo>
                  <a:lnTo>
                    <a:pt x="5114" y="4071"/>
                  </a:lnTo>
                  <a:lnTo>
                    <a:pt x="5086" y="4100"/>
                  </a:lnTo>
                  <a:lnTo>
                    <a:pt x="5057" y="4127"/>
                  </a:lnTo>
                  <a:lnTo>
                    <a:pt x="5027" y="4155"/>
                  </a:lnTo>
                  <a:lnTo>
                    <a:pt x="4997" y="4181"/>
                  </a:lnTo>
                  <a:lnTo>
                    <a:pt x="4966" y="4208"/>
                  </a:lnTo>
                  <a:lnTo>
                    <a:pt x="4935" y="4233"/>
                  </a:lnTo>
                  <a:lnTo>
                    <a:pt x="4903" y="4258"/>
                  </a:lnTo>
                  <a:lnTo>
                    <a:pt x="4871" y="4281"/>
                  </a:lnTo>
                  <a:lnTo>
                    <a:pt x="4838" y="4305"/>
                  </a:lnTo>
                  <a:lnTo>
                    <a:pt x="4805" y="4327"/>
                  </a:lnTo>
                  <a:lnTo>
                    <a:pt x="4772" y="4350"/>
                  </a:lnTo>
                  <a:lnTo>
                    <a:pt x="4737" y="4371"/>
                  </a:lnTo>
                  <a:lnTo>
                    <a:pt x="4702" y="4391"/>
                  </a:lnTo>
                  <a:lnTo>
                    <a:pt x="4667" y="4411"/>
                  </a:lnTo>
                  <a:lnTo>
                    <a:pt x="4633" y="4429"/>
                  </a:lnTo>
                  <a:lnTo>
                    <a:pt x="4597" y="4448"/>
                  </a:lnTo>
                  <a:lnTo>
                    <a:pt x="4560" y="4465"/>
                  </a:lnTo>
                  <a:lnTo>
                    <a:pt x="4524" y="4483"/>
                  </a:lnTo>
                  <a:lnTo>
                    <a:pt x="4487" y="4498"/>
                  </a:lnTo>
                  <a:lnTo>
                    <a:pt x="4449" y="4513"/>
                  </a:lnTo>
                  <a:lnTo>
                    <a:pt x="4412" y="4527"/>
                  </a:lnTo>
                  <a:lnTo>
                    <a:pt x="4374" y="4540"/>
                  </a:lnTo>
                  <a:lnTo>
                    <a:pt x="4336" y="4553"/>
                  </a:lnTo>
                  <a:lnTo>
                    <a:pt x="4297" y="4565"/>
                  </a:lnTo>
                  <a:lnTo>
                    <a:pt x="4259" y="4576"/>
                  </a:lnTo>
                  <a:lnTo>
                    <a:pt x="4270" y="4665"/>
                  </a:lnTo>
                  <a:lnTo>
                    <a:pt x="4285" y="4683"/>
                  </a:lnTo>
                  <a:lnTo>
                    <a:pt x="4299" y="4700"/>
                  </a:lnTo>
                  <a:lnTo>
                    <a:pt x="4312" y="4718"/>
                  </a:lnTo>
                  <a:lnTo>
                    <a:pt x="4324" y="4737"/>
                  </a:lnTo>
                  <a:lnTo>
                    <a:pt x="4335" y="4758"/>
                  </a:lnTo>
                  <a:lnTo>
                    <a:pt x="4343" y="4778"/>
                  </a:lnTo>
                  <a:lnTo>
                    <a:pt x="4350" y="4800"/>
                  </a:lnTo>
                  <a:lnTo>
                    <a:pt x="4354" y="4823"/>
                  </a:lnTo>
                  <a:lnTo>
                    <a:pt x="4375" y="4836"/>
                  </a:lnTo>
                  <a:lnTo>
                    <a:pt x="4396" y="4851"/>
                  </a:lnTo>
                  <a:lnTo>
                    <a:pt x="4413" y="4867"/>
                  </a:lnTo>
                  <a:lnTo>
                    <a:pt x="4430" y="4887"/>
                  </a:lnTo>
                  <a:lnTo>
                    <a:pt x="4445" y="4906"/>
                  </a:lnTo>
                  <a:lnTo>
                    <a:pt x="4458" y="4928"/>
                  </a:lnTo>
                  <a:lnTo>
                    <a:pt x="4470" y="4951"/>
                  </a:lnTo>
                  <a:lnTo>
                    <a:pt x="4478" y="4974"/>
                  </a:lnTo>
                  <a:lnTo>
                    <a:pt x="4485" y="4998"/>
                  </a:lnTo>
                  <a:lnTo>
                    <a:pt x="4489" y="5023"/>
                  </a:lnTo>
                  <a:lnTo>
                    <a:pt x="4491" y="5047"/>
                  </a:lnTo>
                  <a:lnTo>
                    <a:pt x="4491" y="5072"/>
                  </a:lnTo>
                  <a:lnTo>
                    <a:pt x="4489" y="5084"/>
                  </a:lnTo>
                  <a:lnTo>
                    <a:pt x="4488" y="5097"/>
                  </a:lnTo>
                  <a:lnTo>
                    <a:pt x="4485" y="5109"/>
                  </a:lnTo>
                  <a:lnTo>
                    <a:pt x="4482" y="5121"/>
                  </a:lnTo>
                  <a:lnTo>
                    <a:pt x="4478" y="5133"/>
                  </a:lnTo>
                  <a:lnTo>
                    <a:pt x="4473" y="5144"/>
                  </a:lnTo>
                  <a:lnTo>
                    <a:pt x="4467" y="5155"/>
                  </a:lnTo>
                  <a:lnTo>
                    <a:pt x="4462" y="5167"/>
                  </a:lnTo>
                  <a:lnTo>
                    <a:pt x="4448" y="5187"/>
                  </a:lnTo>
                  <a:lnTo>
                    <a:pt x="4433" y="5204"/>
                  </a:lnTo>
                  <a:lnTo>
                    <a:pt x="4416" y="5221"/>
                  </a:lnTo>
                  <a:lnTo>
                    <a:pt x="4399" y="5237"/>
                  </a:lnTo>
                  <a:lnTo>
                    <a:pt x="4380" y="5250"/>
                  </a:lnTo>
                  <a:lnTo>
                    <a:pt x="4361" y="5263"/>
                  </a:lnTo>
                  <a:lnTo>
                    <a:pt x="4341" y="5275"/>
                  </a:lnTo>
                  <a:lnTo>
                    <a:pt x="4321" y="5286"/>
                  </a:lnTo>
                  <a:lnTo>
                    <a:pt x="4299" y="5297"/>
                  </a:lnTo>
                  <a:lnTo>
                    <a:pt x="4277" y="5305"/>
                  </a:lnTo>
                  <a:lnTo>
                    <a:pt x="4255" y="5314"/>
                  </a:lnTo>
                  <a:lnTo>
                    <a:pt x="4233" y="5323"/>
                  </a:lnTo>
                  <a:lnTo>
                    <a:pt x="4188" y="5337"/>
                  </a:lnTo>
                  <a:lnTo>
                    <a:pt x="4143" y="5351"/>
                  </a:lnTo>
                  <a:lnTo>
                    <a:pt x="4146" y="5384"/>
                  </a:lnTo>
                  <a:lnTo>
                    <a:pt x="4148" y="5416"/>
                  </a:lnTo>
                  <a:lnTo>
                    <a:pt x="4149" y="5483"/>
                  </a:lnTo>
                  <a:lnTo>
                    <a:pt x="4150" y="5549"/>
                  </a:lnTo>
                  <a:lnTo>
                    <a:pt x="4151" y="5614"/>
                  </a:lnTo>
                  <a:lnTo>
                    <a:pt x="4153" y="5648"/>
                  </a:lnTo>
                  <a:lnTo>
                    <a:pt x="4155" y="5680"/>
                  </a:lnTo>
                  <a:lnTo>
                    <a:pt x="4159" y="5713"/>
                  </a:lnTo>
                  <a:lnTo>
                    <a:pt x="4163" y="5744"/>
                  </a:lnTo>
                  <a:lnTo>
                    <a:pt x="4170" y="5777"/>
                  </a:lnTo>
                  <a:lnTo>
                    <a:pt x="4177" y="5809"/>
                  </a:lnTo>
                  <a:lnTo>
                    <a:pt x="4186" y="5840"/>
                  </a:lnTo>
                  <a:lnTo>
                    <a:pt x="4197" y="5872"/>
                  </a:lnTo>
                  <a:lnTo>
                    <a:pt x="4214" y="5915"/>
                  </a:lnTo>
                  <a:lnTo>
                    <a:pt x="4234" y="5959"/>
                  </a:lnTo>
                  <a:lnTo>
                    <a:pt x="4254" y="6000"/>
                  </a:lnTo>
                  <a:lnTo>
                    <a:pt x="4277" y="6040"/>
                  </a:lnTo>
                  <a:lnTo>
                    <a:pt x="4301" y="6080"/>
                  </a:lnTo>
                  <a:lnTo>
                    <a:pt x="4327" y="6119"/>
                  </a:lnTo>
                  <a:lnTo>
                    <a:pt x="4353" y="6158"/>
                  </a:lnTo>
                  <a:lnTo>
                    <a:pt x="4382" y="6194"/>
                  </a:lnTo>
                  <a:lnTo>
                    <a:pt x="4411" y="6231"/>
                  </a:lnTo>
                  <a:lnTo>
                    <a:pt x="4441" y="6266"/>
                  </a:lnTo>
                  <a:lnTo>
                    <a:pt x="4472" y="6302"/>
                  </a:lnTo>
                  <a:lnTo>
                    <a:pt x="4504" y="6336"/>
                  </a:lnTo>
                  <a:lnTo>
                    <a:pt x="4536" y="6369"/>
                  </a:lnTo>
                  <a:lnTo>
                    <a:pt x="4570" y="6402"/>
                  </a:lnTo>
                  <a:lnTo>
                    <a:pt x="4603" y="6435"/>
                  </a:lnTo>
                  <a:lnTo>
                    <a:pt x="4637" y="6466"/>
                  </a:lnTo>
                  <a:lnTo>
                    <a:pt x="4648" y="6477"/>
                  </a:lnTo>
                  <a:lnTo>
                    <a:pt x="4660" y="6486"/>
                  </a:lnTo>
                  <a:lnTo>
                    <a:pt x="4673" y="6494"/>
                  </a:lnTo>
                  <a:lnTo>
                    <a:pt x="4686" y="6503"/>
                  </a:lnTo>
                  <a:lnTo>
                    <a:pt x="4712" y="6517"/>
                  </a:lnTo>
                  <a:lnTo>
                    <a:pt x="4739" y="6531"/>
                  </a:lnTo>
                  <a:lnTo>
                    <a:pt x="4765" y="6547"/>
                  </a:lnTo>
                  <a:lnTo>
                    <a:pt x="4778" y="6555"/>
                  </a:lnTo>
                  <a:lnTo>
                    <a:pt x="4790" y="6564"/>
                  </a:lnTo>
                  <a:lnTo>
                    <a:pt x="4802" y="6573"/>
                  </a:lnTo>
                  <a:lnTo>
                    <a:pt x="4813" y="6584"/>
                  </a:lnTo>
                  <a:lnTo>
                    <a:pt x="4823" y="6596"/>
                  </a:lnTo>
                  <a:lnTo>
                    <a:pt x="4832" y="6608"/>
                  </a:lnTo>
                  <a:lnTo>
                    <a:pt x="4840" y="6622"/>
                  </a:lnTo>
                  <a:lnTo>
                    <a:pt x="4847" y="6637"/>
                  </a:lnTo>
                  <a:lnTo>
                    <a:pt x="4852" y="6651"/>
                  </a:lnTo>
                  <a:lnTo>
                    <a:pt x="4855" y="6666"/>
                  </a:lnTo>
                  <a:lnTo>
                    <a:pt x="4857" y="6681"/>
                  </a:lnTo>
                  <a:lnTo>
                    <a:pt x="4858" y="6698"/>
                  </a:lnTo>
                  <a:lnTo>
                    <a:pt x="4857" y="6713"/>
                  </a:lnTo>
                  <a:lnTo>
                    <a:pt x="4855" y="6728"/>
                  </a:lnTo>
                  <a:lnTo>
                    <a:pt x="4852" y="6744"/>
                  </a:lnTo>
                  <a:lnTo>
                    <a:pt x="4849" y="6760"/>
                  </a:lnTo>
                  <a:lnTo>
                    <a:pt x="4841" y="6791"/>
                  </a:lnTo>
                  <a:lnTo>
                    <a:pt x="4833" y="6823"/>
                  </a:lnTo>
                  <a:lnTo>
                    <a:pt x="4825" y="6852"/>
                  </a:lnTo>
                  <a:lnTo>
                    <a:pt x="4865" y="6886"/>
                  </a:lnTo>
                  <a:lnTo>
                    <a:pt x="4908" y="6918"/>
                  </a:lnTo>
                  <a:lnTo>
                    <a:pt x="4992" y="6983"/>
                  </a:lnTo>
                  <a:lnTo>
                    <a:pt x="5035" y="7015"/>
                  </a:lnTo>
                  <a:lnTo>
                    <a:pt x="5076" y="7049"/>
                  </a:lnTo>
                  <a:lnTo>
                    <a:pt x="5096" y="7066"/>
                  </a:lnTo>
                  <a:lnTo>
                    <a:pt x="5115" y="7084"/>
                  </a:lnTo>
                  <a:lnTo>
                    <a:pt x="5135" y="7103"/>
                  </a:lnTo>
                  <a:lnTo>
                    <a:pt x="5153" y="7122"/>
                  </a:lnTo>
                  <a:lnTo>
                    <a:pt x="5166" y="7138"/>
                  </a:lnTo>
                  <a:lnTo>
                    <a:pt x="5179" y="7155"/>
                  </a:lnTo>
                  <a:lnTo>
                    <a:pt x="5189" y="7174"/>
                  </a:lnTo>
                  <a:lnTo>
                    <a:pt x="5198" y="7193"/>
                  </a:lnTo>
                  <a:lnTo>
                    <a:pt x="5205" y="7213"/>
                  </a:lnTo>
                  <a:lnTo>
                    <a:pt x="5211" y="7233"/>
                  </a:lnTo>
                  <a:lnTo>
                    <a:pt x="5215" y="7253"/>
                  </a:lnTo>
                  <a:lnTo>
                    <a:pt x="5218" y="7274"/>
                  </a:lnTo>
                  <a:lnTo>
                    <a:pt x="5220" y="7294"/>
                  </a:lnTo>
                  <a:lnTo>
                    <a:pt x="5221" y="7316"/>
                  </a:lnTo>
                  <a:lnTo>
                    <a:pt x="5220" y="7337"/>
                  </a:lnTo>
                  <a:lnTo>
                    <a:pt x="5217" y="7359"/>
                  </a:lnTo>
                  <a:lnTo>
                    <a:pt x="5215" y="7379"/>
                  </a:lnTo>
                  <a:lnTo>
                    <a:pt x="5211" y="7401"/>
                  </a:lnTo>
                  <a:lnTo>
                    <a:pt x="5207" y="7422"/>
                  </a:lnTo>
                  <a:lnTo>
                    <a:pt x="5201" y="7441"/>
                  </a:lnTo>
                  <a:lnTo>
                    <a:pt x="5214" y="7453"/>
                  </a:lnTo>
                  <a:lnTo>
                    <a:pt x="5227" y="7465"/>
                  </a:lnTo>
                  <a:lnTo>
                    <a:pt x="5239" y="7478"/>
                  </a:lnTo>
                  <a:lnTo>
                    <a:pt x="5250" y="7492"/>
                  </a:lnTo>
                  <a:lnTo>
                    <a:pt x="5261" y="7506"/>
                  </a:lnTo>
                  <a:lnTo>
                    <a:pt x="5270" y="7522"/>
                  </a:lnTo>
                  <a:lnTo>
                    <a:pt x="5279" y="7537"/>
                  </a:lnTo>
                  <a:lnTo>
                    <a:pt x="5287" y="7552"/>
                  </a:lnTo>
                  <a:lnTo>
                    <a:pt x="5293" y="7568"/>
                  </a:lnTo>
                  <a:lnTo>
                    <a:pt x="5299" y="7585"/>
                  </a:lnTo>
                  <a:lnTo>
                    <a:pt x="5304" y="7602"/>
                  </a:lnTo>
                  <a:lnTo>
                    <a:pt x="5308" y="7619"/>
                  </a:lnTo>
                  <a:lnTo>
                    <a:pt x="5310" y="7637"/>
                  </a:lnTo>
                  <a:lnTo>
                    <a:pt x="5311" y="7654"/>
                  </a:lnTo>
                  <a:lnTo>
                    <a:pt x="5310" y="7672"/>
                  </a:lnTo>
                  <a:lnTo>
                    <a:pt x="5308" y="7689"/>
                  </a:lnTo>
                  <a:lnTo>
                    <a:pt x="5307" y="7708"/>
                  </a:lnTo>
                  <a:lnTo>
                    <a:pt x="5303" y="7725"/>
                  </a:lnTo>
                  <a:lnTo>
                    <a:pt x="5298" y="7741"/>
                  </a:lnTo>
                  <a:lnTo>
                    <a:pt x="5291" y="7756"/>
                  </a:lnTo>
                  <a:lnTo>
                    <a:pt x="5284" y="7771"/>
                  </a:lnTo>
                  <a:lnTo>
                    <a:pt x="5274" y="7785"/>
                  </a:lnTo>
                  <a:lnTo>
                    <a:pt x="5264" y="7798"/>
                  </a:lnTo>
                  <a:lnTo>
                    <a:pt x="5252" y="7811"/>
                  </a:lnTo>
                  <a:lnTo>
                    <a:pt x="5240" y="7823"/>
                  </a:lnTo>
                  <a:lnTo>
                    <a:pt x="5227" y="7834"/>
                  </a:lnTo>
                  <a:lnTo>
                    <a:pt x="5213" y="7844"/>
                  </a:lnTo>
                  <a:lnTo>
                    <a:pt x="5199" y="7854"/>
                  </a:lnTo>
                  <a:lnTo>
                    <a:pt x="5170" y="7873"/>
                  </a:lnTo>
                  <a:lnTo>
                    <a:pt x="5140" y="7888"/>
                  </a:lnTo>
                  <a:lnTo>
                    <a:pt x="5108" y="7904"/>
                  </a:lnTo>
                  <a:lnTo>
                    <a:pt x="5074" y="7918"/>
                  </a:lnTo>
                  <a:lnTo>
                    <a:pt x="5041" y="7931"/>
                  </a:lnTo>
                  <a:lnTo>
                    <a:pt x="5008" y="7944"/>
                  </a:lnTo>
                  <a:lnTo>
                    <a:pt x="4974" y="7956"/>
                  </a:lnTo>
                  <a:lnTo>
                    <a:pt x="4939" y="7968"/>
                  </a:lnTo>
                  <a:lnTo>
                    <a:pt x="4904" y="7978"/>
                  </a:lnTo>
                  <a:lnTo>
                    <a:pt x="4870" y="7988"/>
                  </a:lnTo>
                  <a:lnTo>
                    <a:pt x="4800" y="8006"/>
                  </a:lnTo>
                  <a:lnTo>
                    <a:pt x="4730" y="8023"/>
                  </a:lnTo>
                  <a:lnTo>
                    <a:pt x="4660" y="8038"/>
                  </a:lnTo>
                  <a:lnTo>
                    <a:pt x="4589" y="8052"/>
                  </a:lnTo>
                  <a:lnTo>
                    <a:pt x="4508" y="8066"/>
                  </a:lnTo>
                  <a:lnTo>
                    <a:pt x="4426" y="8079"/>
                  </a:lnTo>
                  <a:lnTo>
                    <a:pt x="4345" y="8091"/>
                  </a:lnTo>
                  <a:lnTo>
                    <a:pt x="4263" y="8102"/>
                  </a:lnTo>
                  <a:lnTo>
                    <a:pt x="4180" y="8112"/>
                  </a:lnTo>
                  <a:lnTo>
                    <a:pt x="4099" y="8119"/>
                  </a:lnTo>
                  <a:lnTo>
                    <a:pt x="4016" y="8127"/>
                  </a:lnTo>
                  <a:lnTo>
                    <a:pt x="3935" y="8133"/>
                  </a:lnTo>
                  <a:lnTo>
                    <a:pt x="3852" y="8137"/>
                  </a:lnTo>
                  <a:lnTo>
                    <a:pt x="3770" y="8140"/>
                  </a:lnTo>
                  <a:lnTo>
                    <a:pt x="3687" y="8141"/>
                  </a:lnTo>
                  <a:lnTo>
                    <a:pt x="3604" y="8141"/>
                  </a:lnTo>
                  <a:lnTo>
                    <a:pt x="3522" y="8139"/>
                  </a:lnTo>
                  <a:lnTo>
                    <a:pt x="3439" y="8136"/>
                  </a:lnTo>
                  <a:lnTo>
                    <a:pt x="3358" y="8131"/>
                  </a:lnTo>
                  <a:lnTo>
                    <a:pt x="3275" y="8125"/>
                  </a:lnTo>
                  <a:lnTo>
                    <a:pt x="3157" y="8113"/>
                  </a:lnTo>
                  <a:lnTo>
                    <a:pt x="3038" y="8100"/>
                  </a:lnTo>
                  <a:lnTo>
                    <a:pt x="2920" y="8085"/>
                  </a:lnTo>
                  <a:lnTo>
                    <a:pt x="2860" y="8076"/>
                  </a:lnTo>
                  <a:lnTo>
                    <a:pt x="2801" y="8066"/>
                  </a:lnTo>
                  <a:lnTo>
                    <a:pt x="2742" y="8055"/>
                  </a:lnTo>
                  <a:lnTo>
                    <a:pt x="2684" y="8044"/>
                  </a:lnTo>
                  <a:lnTo>
                    <a:pt x="2626" y="8033"/>
                  </a:lnTo>
                  <a:lnTo>
                    <a:pt x="2567" y="8019"/>
                  </a:lnTo>
                  <a:lnTo>
                    <a:pt x="2510" y="8005"/>
                  </a:lnTo>
                  <a:lnTo>
                    <a:pt x="2452" y="7990"/>
                  </a:lnTo>
                  <a:lnTo>
                    <a:pt x="2395" y="7974"/>
                  </a:lnTo>
                  <a:lnTo>
                    <a:pt x="2338" y="7955"/>
                  </a:lnTo>
                  <a:lnTo>
                    <a:pt x="2296" y="7940"/>
                  </a:lnTo>
                  <a:lnTo>
                    <a:pt x="2254" y="7925"/>
                  </a:lnTo>
                  <a:lnTo>
                    <a:pt x="2213" y="7908"/>
                  </a:lnTo>
                  <a:lnTo>
                    <a:pt x="2192" y="7898"/>
                  </a:lnTo>
                  <a:lnTo>
                    <a:pt x="2172" y="7888"/>
                  </a:lnTo>
                  <a:lnTo>
                    <a:pt x="2152" y="7877"/>
                  </a:lnTo>
                  <a:lnTo>
                    <a:pt x="2134" y="7866"/>
                  </a:lnTo>
                  <a:lnTo>
                    <a:pt x="2115" y="7853"/>
                  </a:lnTo>
                  <a:lnTo>
                    <a:pt x="2097" y="7840"/>
                  </a:lnTo>
                  <a:lnTo>
                    <a:pt x="2080" y="7826"/>
                  </a:lnTo>
                  <a:lnTo>
                    <a:pt x="2064" y="7811"/>
                  </a:lnTo>
                  <a:lnTo>
                    <a:pt x="2049" y="7796"/>
                  </a:lnTo>
                  <a:lnTo>
                    <a:pt x="2034" y="7778"/>
                  </a:lnTo>
                  <a:lnTo>
                    <a:pt x="2028" y="7767"/>
                  </a:lnTo>
                  <a:lnTo>
                    <a:pt x="2023" y="7756"/>
                  </a:lnTo>
                  <a:lnTo>
                    <a:pt x="2014" y="7735"/>
                  </a:lnTo>
                  <a:lnTo>
                    <a:pt x="2009" y="7712"/>
                  </a:lnTo>
                  <a:lnTo>
                    <a:pt x="2005" y="7689"/>
                  </a:lnTo>
                  <a:lnTo>
                    <a:pt x="2003" y="7666"/>
                  </a:lnTo>
                  <a:lnTo>
                    <a:pt x="2004" y="7642"/>
                  </a:lnTo>
                  <a:lnTo>
                    <a:pt x="2008" y="7619"/>
                  </a:lnTo>
                  <a:lnTo>
                    <a:pt x="2012" y="7597"/>
                  </a:lnTo>
                  <a:lnTo>
                    <a:pt x="2019" y="7575"/>
                  </a:lnTo>
                  <a:lnTo>
                    <a:pt x="2027" y="7553"/>
                  </a:lnTo>
                  <a:lnTo>
                    <a:pt x="2038" y="7533"/>
                  </a:lnTo>
                  <a:lnTo>
                    <a:pt x="2050" y="7512"/>
                  </a:lnTo>
                  <a:lnTo>
                    <a:pt x="2063" y="7492"/>
                  </a:lnTo>
                  <a:lnTo>
                    <a:pt x="2078" y="7475"/>
                  </a:lnTo>
                  <a:lnTo>
                    <a:pt x="2095" y="7459"/>
                  </a:lnTo>
                  <a:lnTo>
                    <a:pt x="2113" y="7443"/>
                  </a:lnTo>
                  <a:lnTo>
                    <a:pt x="2108" y="7424"/>
                  </a:lnTo>
                  <a:lnTo>
                    <a:pt x="2103" y="7404"/>
                  </a:lnTo>
                  <a:lnTo>
                    <a:pt x="2100" y="7385"/>
                  </a:lnTo>
                  <a:lnTo>
                    <a:pt x="2097" y="7365"/>
                  </a:lnTo>
                  <a:lnTo>
                    <a:pt x="2095" y="7346"/>
                  </a:lnTo>
                  <a:lnTo>
                    <a:pt x="2094" y="7326"/>
                  </a:lnTo>
                  <a:lnTo>
                    <a:pt x="2094" y="7306"/>
                  </a:lnTo>
                  <a:lnTo>
                    <a:pt x="2095" y="7286"/>
                  </a:lnTo>
                  <a:lnTo>
                    <a:pt x="2097" y="7266"/>
                  </a:lnTo>
                  <a:lnTo>
                    <a:pt x="2099" y="7247"/>
                  </a:lnTo>
                  <a:lnTo>
                    <a:pt x="2104" y="7228"/>
                  </a:lnTo>
                  <a:lnTo>
                    <a:pt x="2110" y="7210"/>
                  </a:lnTo>
                  <a:lnTo>
                    <a:pt x="2116" y="7191"/>
                  </a:lnTo>
                  <a:lnTo>
                    <a:pt x="2125" y="7174"/>
                  </a:lnTo>
                  <a:lnTo>
                    <a:pt x="2136" y="7156"/>
                  </a:lnTo>
                  <a:lnTo>
                    <a:pt x="2148" y="7140"/>
                  </a:lnTo>
                  <a:lnTo>
                    <a:pt x="2166" y="7119"/>
                  </a:lnTo>
                  <a:lnTo>
                    <a:pt x="2185" y="7099"/>
                  </a:lnTo>
                  <a:lnTo>
                    <a:pt x="2205" y="7079"/>
                  </a:lnTo>
                  <a:lnTo>
                    <a:pt x="2226" y="7061"/>
                  </a:lnTo>
                  <a:lnTo>
                    <a:pt x="2247" y="7042"/>
                  </a:lnTo>
                  <a:lnTo>
                    <a:pt x="2269" y="7025"/>
                  </a:lnTo>
                  <a:lnTo>
                    <a:pt x="2312" y="6990"/>
                  </a:lnTo>
                  <a:lnTo>
                    <a:pt x="2402" y="6923"/>
                  </a:lnTo>
                  <a:lnTo>
                    <a:pt x="2446" y="6889"/>
                  </a:lnTo>
                  <a:lnTo>
                    <a:pt x="2489" y="6853"/>
                  </a:lnTo>
                  <a:lnTo>
                    <a:pt x="2483" y="6824"/>
                  </a:lnTo>
                  <a:lnTo>
                    <a:pt x="2474" y="6794"/>
                  </a:lnTo>
                  <a:lnTo>
                    <a:pt x="2466" y="6764"/>
                  </a:lnTo>
                  <a:lnTo>
                    <a:pt x="2460" y="6734"/>
                  </a:lnTo>
                  <a:lnTo>
                    <a:pt x="2458" y="6718"/>
                  </a:lnTo>
                  <a:lnTo>
                    <a:pt x="2457" y="6703"/>
                  </a:lnTo>
                  <a:lnTo>
                    <a:pt x="2457" y="6688"/>
                  </a:lnTo>
                  <a:lnTo>
                    <a:pt x="2458" y="6674"/>
                  </a:lnTo>
                  <a:lnTo>
                    <a:pt x="2460" y="6659"/>
                  </a:lnTo>
                  <a:lnTo>
                    <a:pt x="2464" y="6644"/>
                  </a:lnTo>
                  <a:lnTo>
                    <a:pt x="2470" y="6630"/>
                  </a:lnTo>
                  <a:lnTo>
                    <a:pt x="2477" y="6616"/>
                  </a:lnTo>
                  <a:lnTo>
                    <a:pt x="2486" y="6602"/>
                  </a:lnTo>
                  <a:lnTo>
                    <a:pt x="2495" y="6590"/>
                  </a:lnTo>
                  <a:lnTo>
                    <a:pt x="2505" y="6579"/>
                  </a:lnTo>
                  <a:lnTo>
                    <a:pt x="2516" y="6569"/>
                  </a:lnTo>
                  <a:lnTo>
                    <a:pt x="2528" y="6561"/>
                  </a:lnTo>
                  <a:lnTo>
                    <a:pt x="2541" y="6552"/>
                  </a:lnTo>
                  <a:lnTo>
                    <a:pt x="2567" y="6537"/>
                  </a:lnTo>
                  <a:lnTo>
                    <a:pt x="2595" y="6522"/>
                  </a:lnTo>
                  <a:lnTo>
                    <a:pt x="2622" y="6508"/>
                  </a:lnTo>
                  <a:lnTo>
                    <a:pt x="2635" y="6499"/>
                  </a:lnTo>
                  <a:lnTo>
                    <a:pt x="2647" y="6491"/>
                  </a:lnTo>
                  <a:lnTo>
                    <a:pt x="2659" y="6481"/>
                  </a:lnTo>
                  <a:lnTo>
                    <a:pt x="2671" y="6472"/>
                  </a:lnTo>
                  <a:lnTo>
                    <a:pt x="2705" y="6440"/>
                  </a:lnTo>
                  <a:lnTo>
                    <a:pt x="2739" y="6406"/>
                  </a:lnTo>
                  <a:lnTo>
                    <a:pt x="2773" y="6374"/>
                  </a:lnTo>
                  <a:lnTo>
                    <a:pt x="2807" y="6339"/>
                  </a:lnTo>
                  <a:lnTo>
                    <a:pt x="2839" y="6305"/>
                  </a:lnTo>
                  <a:lnTo>
                    <a:pt x="2871" y="6269"/>
                  </a:lnTo>
                  <a:lnTo>
                    <a:pt x="2901" y="6234"/>
                  </a:lnTo>
                  <a:lnTo>
                    <a:pt x="2932" y="6197"/>
                  </a:lnTo>
                  <a:lnTo>
                    <a:pt x="2960" y="6159"/>
                  </a:lnTo>
                  <a:lnTo>
                    <a:pt x="2987" y="6119"/>
                  </a:lnTo>
                  <a:lnTo>
                    <a:pt x="3013" y="6080"/>
                  </a:lnTo>
                  <a:lnTo>
                    <a:pt x="3038" y="6040"/>
                  </a:lnTo>
                  <a:lnTo>
                    <a:pt x="3061" y="5999"/>
                  </a:lnTo>
                  <a:lnTo>
                    <a:pt x="3082" y="5956"/>
                  </a:lnTo>
                  <a:lnTo>
                    <a:pt x="3101" y="5913"/>
                  </a:lnTo>
                  <a:lnTo>
                    <a:pt x="3119" y="5868"/>
                  </a:lnTo>
                  <a:lnTo>
                    <a:pt x="3129" y="5837"/>
                  </a:lnTo>
                  <a:lnTo>
                    <a:pt x="3138" y="5805"/>
                  </a:lnTo>
                  <a:lnTo>
                    <a:pt x="3146" y="5774"/>
                  </a:lnTo>
                  <a:lnTo>
                    <a:pt x="3151" y="5742"/>
                  </a:lnTo>
                  <a:lnTo>
                    <a:pt x="3155" y="5710"/>
                  </a:lnTo>
                  <a:lnTo>
                    <a:pt x="3159" y="5678"/>
                  </a:lnTo>
                  <a:lnTo>
                    <a:pt x="3161" y="5646"/>
                  </a:lnTo>
                  <a:lnTo>
                    <a:pt x="3163" y="5613"/>
                  </a:lnTo>
                  <a:lnTo>
                    <a:pt x="3164" y="5548"/>
                  </a:lnTo>
                  <a:lnTo>
                    <a:pt x="3165" y="5481"/>
                  </a:lnTo>
                  <a:lnTo>
                    <a:pt x="3167" y="5416"/>
                  </a:lnTo>
                  <a:lnTo>
                    <a:pt x="3169" y="5384"/>
                  </a:lnTo>
                  <a:lnTo>
                    <a:pt x="3172" y="5352"/>
                  </a:lnTo>
                  <a:lnTo>
                    <a:pt x="3125" y="5337"/>
                  </a:lnTo>
                  <a:lnTo>
                    <a:pt x="3077" y="5321"/>
                  </a:lnTo>
                  <a:lnTo>
                    <a:pt x="3053" y="5312"/>
                  </a:lnTo>
                  <a:lnTo>
                    <a:pt x="3030" y="5303"/>
                  </a:lnTo>
                  <a:lnTo>
                    <a:pt x="3008" y="5292"/>
                  </a:lnTo>
                  <a:lnTo>
                    <a:pt x="2985" y="5281"/>
                  </a:lnTo>
                  <a:lnTo>
                    <a:pt x="2963" y="5269"/>
                  </a:lnTo>
                  <a:lnTo>
                    <a:pt x="2942" y="5256"/>
                  </a:lnTo>
                  <a:lnTo>
                    <a:pt x="2923" y="5242"/>
                  </a:lnTo>
                  <a:lnTo>
                    <a:pt x="2903" y="5226"/>
                  </a:lnTo>
                  <a:lnTo>
                    <a:pt x="2886" y="5210"/>
                  </a:lnTo>
                  <a:lnTo>
                    <a:pt x="2870" y="5191"/>
                  </a:lnTo>
                  <a:lnTo>
                    <a:pt x="2855" y="5171"/>
                  </a:lnTo>
                  <a:lnTo>
                    <a:pt x="2842" y="5149"/>
                  </a:lnTo>
                  <a:lnTo>
                    <a:pt x="2838" y="5137"/>
                  </a:lnTo>
                  <a:lnTo>
                    <a:pt x="2834" y="5126"/>
                  </a:lnTo>
                  <a:lnTo>
                    <a:pt x="2830" y="5114"/>
                  </a:lnTo>
                  <a:lnTo>
                    <a:pt x="2827" y="5102"/>
                  </a:lnTo>
                  <a:lnTo>
                    <a:pt x="2824" y="5079"/>
                  </a:lnTo>
                  <a:lnTo>
                    <a:pt x="2823" y="5055"/>
                  </a:lnTo>
                  <a:lnTo>
                    <a:pt x="2824" y="5031"/>
                  </a:lnTo>
                  <a:lnTo>
                    <a:pt x="2827" y="5009"/>
                  </a:lnTo>
                  <a:lnTo>
                    <a:pt x="2833" y="4986"/>
                  </a:lnTo>
                  <a:lnTo>
                    <a:pt x="2840" y="4963"/>
                  </a:lnTo>
                  <a:lnTo>
                    <a:pt x="2850" y="4942"/>
                  </a:lnTo>
                  <a:lnTo>
                    <a:pt x="2861" y="4921"/>
                  </a:lnTo>
                  <a:lnTo>
                    <a:pt x="2874" y="4901"/>
                  </a:lnTo>
                  <a:lnTo>
                    <a:pt x="2889" y="4881"/>
                  </a:lnTo>
                  <a:lnTo>
                    <a:pt x="2905" y="4864"/>
                  </a:lnTo>
                  <a:lnTo>
                    <a:pt x="2923" y="4848"/>
                  </a:lnTo>
                  <a:lnTo>
                    <a:pt x="2941" y="4833"/>
                  </a:lnTo>
                  <a:lnTo>
                    <a:pt x="2961" y="4819"/>
                  </a:lnTo>
                  <a:lnTo>
                    <a:pt x="2965" y="4798"/>
                  </a:lnTo>
                  <a:lnTo>
                    <a:pt x="2973" y="4776"/>
                  </a:lnTo>
                  <a:lnTo>
                    <a:pt x="2982" y="4755"/>
                  </a:lnTo>
                  <a:lnTo>
                    <a:pt x="2991" y="4736"/>
                  </a:lnTo>
                  <a:lnTo>
                    <a:pt x="3003" y="4717"/>
                  </a:lnTo>
                  <a:lnTo>
                    <a:pt x="3016" y="4700"/>
                  </a:lnTo>
                  <a:lnTo>
                    <a:pt x="3032" y="4683"/>
                  </a:lnTo>
                  <a:lnTo>
                    <a:pt x="3047" y="4666"/>
                  </a:lnTo>
                  <a:lnTo>
                    <a:pt x="3048" y="4643"/>
                  </a:lnTo>
                  <a:lnTo>
                    <a:pt x="3050" y="4622"/>
                  </a:lnTo>
                  <a:lnTo>
                    <a:pt x="3055" y="4576"/>
                  </a:lnTo>
                  <a:lnTo>
                    <a:pt x="3016" y="4565"/>
                  </a:lnTo>
                  <a:lnTo>
                    <a:pt x="2978" y="4553"/>
                  </a:lnTo>
                  <a:lnTo>
                    <a:pt x="2940" y="4541"/>
                  </a:lnTo>
                  <a:lnTo>
                    <a:pt x="2902" y="4527"/>
                  </a:lnTo>
                  <a:lnTo>
                    <a:pt x="2864" y="4513"/>
                  </a:lnTo>
                  <a:lnTo>
                    <a:pt x="2827" y="4498"/>
                  </a:lnTo>
                  <a:lnTo>
                    <a:pt x="2790" y="4481"/>
                  </a:lnTo>
                  <a:lnTo>
                    <a:pt x="2754" y="4465"/>
                  </a:lnTo>
                  <a:lnTo>
                    <a:pt x="2717" y="4448"/>
                  </a:lnTo>
                  <a:lnTo>
                    <a:pt x="2682" y="4429"/>
                  </a:lnTo>
                  <a:lnTo>
                    <a:pt x="2647" y="4410"/>
                  </a:lnTo>
                  <a:lnTo>
                    <a:pt x="2612" y="4390"/>
                  </a:lnTo>
                  <a:lnTo>
                    <a:pt x="2577" y="4369"/>
                  </a:lnTo>
                  <a:lnTo>
                    <a:pt x="2542" y="4349"/>
                  </a:lnTo>
                  <a:lnTo>
                    <a:pt x="2509" y="4327"/>
                  </a:lnTo>
                  <a:lnTo>
                    <a:pt x="2476" y="4304"/>
                  </a:lnTo>
                  <a:lnTo>
                    <a:pt x="2444" y="4280"/>
                  </a:lnTo>
                  <a:lnTo>
                    <a:pt x="2411" y="4256"/>
                  </a:lnTo>
                  <a:lnTo>
                    <a:pt x="2379" y="4231"/>
                  </a:lnTo>
                  <a:lnTo>
                    <a:pt x="2348" y="4206"/>
                  </a:lnTo>
                  <a:lnTo>
                    <a:pt x="2317" y="4180"/>
                  </a:lnTo>
                  <a:lnTo>
                    <a:pt x="2287" y="4153"/>
                  </a:lnTo>
                  <a:lnTo>
                    <a:pt x="2258" y="4126"/>
                  </a:lnTo>
                  <a:lnTo>
                    <a:pt x="2228" y="4099"/>
                  </a:lnTo>
                  <a:lnTo>
                    <a:pt x="2200" y="4069"/>
                  </a:lnTo>
                  <a:lnTo>
                    <a:pt x="2173" y="4041"/>
                  </a:lnTo>
                  <a:lnTo>
                    <a:pt x="2146" y="4011"/>
                  </a:lnTo>
                  <a:lnTo>
                    <a:pt x="2119" y="3980"/>
                  </a:lnTo>
                  <a:lnTo>
                    <a:pt x="2094" y="3950"/>
                  </a:lnTo>
                  <a:lnTo>
                    <a:pt x="2069" y="3918"/>
                  </a:lnTo>
                  <a:lnTo>
                    <a:pt x="2044" y="3887"/>
                  </a:lnTo>
                  <a:lnTo>
                    <a:pt x="2020" y="3854"/>
                  </a:lnTo>
                  <a:lnTo>
                    <a:pt x="1991" y="3861"/>
                  </a:lnTo>
                  <a:lnTo>
                    <a:pt x="1963" y="3866"/>
                  </a:lnTo>
                  <a:lnTo>
                    <a:pt x="1934" y="3871"/>
                  </a:lnTo>
                  <a:lnTo>
                    <a:pt x="1905" y="3874"/>
                  </a:lnTo>
                  <a:lnTo>
                    <a:pt x="1876" y="3876"/>
                  </a:lnTo>
                  <a:lnTo>
                    <a:pt x="1848" y="3877"/>
                  </a:lnTo>
                  <a:lnTo>
                    <a:pt x="1819" y="3876"/>
                  </a:lnTo>
                  <a:lnTo>
                    <a:pt x="1789" y="3875"/>
                  </a:lnTo>
                  <a:lnTo>
                    <a:pt x="1761" y="3873"/>
                  </a:lnTo>
                  <a:lnTo>
                    <a:pt x="1732" y="3868"/>
                  </a:lnTo>
                  <a:lnTo>
                    <a:pt x="1703" y="3863"/>
                  </a:lnTo>
                  <a:lnTo>
                    <a:pt x="1675" y="3858"/>
                  </a:lnTo>
                  <a:lnTo>
                    <a:pt x="1647" y="3850"/>
                  </a:lnTo>
                  <a:lnTo>
                    <a:pt x="1619" y="3841"/>
                  </a:lnTo>
                  <a:lnTo>
                    <a:pt x="1591" y="3831"/>
                  </a:lnTo>
                  <a:lnTo>
                    <a:pt x="1564" y="3822"/>
                  </a:lnTo>
                  <a:lnTo>
                    <a:pt x="1548" y="3814"/>
                  </a:lnTo>
                  <a:lnTo>
                    <a:pt x="1532" y="3805"/>
                  </a:lnTo>
                  <a:lnTo>
                    <a:pt x="1515" y="3797"/>
                  </a:lnTo>
                  <a:lnTo>
                    <a:pt x="1500" y="3787"/>
                  </a:lnTo>
                  <a:lnTo>
                    <a:pt x="1485" y="3777"/>
                  </a:lnTo>
                  <a:lnTo>
                    <a:pt x="1470" y="3766"/>
                  </a:lnTo>
                  <a:lnTo>
                    <a:pt x="1456" y="3754"/>
                  </a:lnTo>
                  <a:lnTo>
                    <a:pt x="1441" y="3742"/>
                  </a:lnTo>
                  <a:lnTo>
                    <a:pt x="1429" y="3729"/>
                  </a:lnTo>
                  <a:lnTo>
                    <a:pt x="1416" y="3716"/>
                  </a:lnTo>
                  <a:lnTo>
                    <a:pt x="1406" y="3702"/>
                  </a:lnTo>
                  <a:lnTo>
                    <a:pt x="1396" y="3687"/>
                  </a:lnTo>
                  <a:lnTo>
                    <a:pt x="1386" y="3672"/>
                  </a:lnTo>
                  <a:lnTo>
                    <a:pt x="1378" y="3655"/>
                  </a:lnTo>
                  <a:lnTo>
                    <a:pt x="1372" y="3638"/>
                  </a:lnTo>
                  <a:lnTo>
                    <a:pt x="1366" y="3619"/>
                  </a:lnTo>
                  <a:lnTo>
                    <a:pt x="1362" y="3599"/>
                  </a:lnTo>
                  <a:lnTo>
                    <a:pt x="1359" y="3577"/>
                  </a:lnTo>
                  <a:lnTo>
                    <a:pt x="1359" y="3556"/>
                  </a:lnTo>
                  <a:lnTo>
                    <a:pt x="1360" y="3536"/>
                  </a:lnTo>
                  <a:lnTo>
                    <a:pt x="1363" y="3514"/>
                  </a:lnTo>
                  <a:lnTo>
                    <a:pt x="1367" y="3493"/>
                  </a:lnTo>
                  <a:lnTo>
                    <a:pt x="1374" y="3474"/>
                  </a:lnTo>
                  <a:lnTo>
                    <a:pt x="1382" y="3454"/>
                  </a:lnTo>
                  <a:lnTo>
                    <a:pt x="1390" y="3435"/>
                  </a:lnTo>
                  <a:lnTo>
                    <a:pt x="1401" y="3416"/>
                  </a:lnTo>
                  <a:lnTo>
                    <a:pt x="1412" y="3398"/>
                  </a:lnTo>
                  <a:lnTo>
                    <a:pt x="1425" y="3380"/>
                  </a:lnTo>
                  <a:lnTo>
                    <a:pt x="1439" y="3364"/>
                  </a:lnTo>
                  <a:lnTo>
                    <a:pt x="1454" y="3349"/>
                  </a:lnTo>
                  <a:lnTo>
                    <a:pt x="1470" y="3335"/>
                  </a:lnTo>
                  <a:lnTo>
                    <a:pt x="1486" y="3322"/>
                  </a:lnTo>
                  <a:lnTo>
                    <a:pt x="1497" y="3313"/>
                  </a:lnTo>
                  <a:lnTo>
                    <a:pt x="1507" y="3305"/>
                  </a:lnTo>
                  <a:lnTo>
                    <a:pt x="1529" y="3292"/>
                  </a:lnTo>
                  <a:lnTo>
                    <a:pt x="1552" y="3279"/>
                  </a:lnTo>
                  <a:lnTo>
                    <a:pt x="1576" y="3268"/>
                  </a:lnTo>
                  <a:lnTo>
                    <a:pt x="1600" y="3259"/>
                  </a:lnTo>
                  <a:lnTo>
                    <a:pt x="1624" y="3249"/>
                  </a:lnTo>
                  <a:lnTo>
                    <a:pt x="1673" y="3230"/>
                  </a:lnTo>
                  <a:lnTo>
                    <a:pt x="1679" y="3224"/>
                  </a:lnTo>
                  <a:lnTo>
                    <a:pt x="1685" y="3218"/>
                  </a:lnTo>
                  <a:lnTo>
                    <a:pt x="1689" y="3211"/>
                  </a:lnTo>
                  <a:lnTo>
                    <a:pt x="1691" y="3204"/>
                  </a:lnTo>
                  <a:lnTo>
                    <a:pt x="1692" y="3197"/>
                  </a:lnTo>
                  <a:lnTo>
                    <a:pt x="1691" y="3189"/>
                  </a:lnTo>
                  <a:lnTo>
                    <a:pt x="1690" y="3181"/>
                  </a:lnTo>
                  <a:lnTo>
                    <a:pt x="1688" y="3174"/>
                  </a:lnTo>
                  <a:lnTo>
                    <a:pt x="1682" y="3159"/>
                  </a:lnTo>
                  <a:lnTo>
                    <a:pt x="1673" y="3143"/>
                  </a:lnTo>
                  <a:lnTo>
                    <a:pt x="1663" y="3129"/>
                  </a:lnTo>
                  <a:lnTo>
                    <a:pt x="1654" y="3117"/>
                  </a:lnTo>
                  <a:lnTo>
                    <a:pt x="1640" y="3101"/>
                  </a:lnTo>
                  <a:lnTo>
                    <a:pt x="1625" y="3085"/>
                  </a:lnTo>
                  <a:lnTo>
                    <a:pt x="1596" y="3055"/>
                  </a:lnTo>
                  <a:lnTo>
                    <a:pt x="1564" y="3026"/>
                  </a:lnTo>
                  <a:lnTo>
                    <a:pt x="1532" y="3000"/>
                  </a:lnTo>
                  <a:lnTo>
                    <a:pt x="1497" y="2975"/>
                  </a:lnTo>
                  <a:lnTo>
                    <a:pt x="1462" y="2951"/>
                  </a:lnTo>
                  <a:lnTo>
                    <a:pt x="1426" y="2928"/>
                  </a:lnTo>
                  <a:lnTo>
                    <a:pt x="1389" y="2908"/>
                  </a:lnTo>
                  <a:lnTo>
                    <a:pt x="1352" y="2887"/>
                  </a:lnTo>
                  <a:lnTo>
                    <a:pt x="1314" y="2867"/>
                  </a:lnTo>
                  <a:lnTo>
                    <a:pt x="1237" y="2829"/>
                  </a:lnTo>
                  <a:lnTo>
                    <a:pt x="1160" y="2793"/>
                  </a:lnTo>
                  <a:lnTo>
                    <a:pt x="1084" y="2756"/>
                  </a:lnTo>
                  <a:lnTo>
                    <a:pt x="1029" y="2727"/>
                  </a:lnTo>
                  <a:lnTo>
                    <a:pt x="977" y="2697"/>
                  </a:lnTo>
                  <a:lnTo>
                    <a:pt x="925" y="2664"/>
                  </a:lnTo>
                  <a:lnTo>
                    <a:pt x="874" y="2630"/>
                  </a:lnTo>
                  <a:lnTo>
                    <a:pt x="823" y="2596"/>
                  </a:lnTo>
                  <a:lnTo>
                    <a:pt x="774" y="2560"/>
                  </a:lnTo>
                  <a:lnTo>
                    <a:pt x="725" y="2522"/>
                  </a:lnTo>
                  <a:lnTo>
                    <a:pt x="678" y="2484"/>
                  </a:lnTo>
                  <a:lnTo>
                    <a:pt x="632" y="2443"/>
                  </a:lnTo>
                  <a:lnTo>
                    <a:pt x="586" y="2402"/>
                  </a:lnTo>
                  <a:lnTo>
                    <a:pt x="541" y="2360"/>
                  </a:lnTo>
                  <a:lnTo>
                    <a:pt x="498" y="2317"/>
                  </a:lnTo>
                  <a:lnTo>
                    <a:pt x="456" y="2273"/>
                  </a:lnTo>
                  <a:lnTo>
                    <a:pt x="414" y="2227"/>
                  </a:lnTo>
                  <a:lnTo>
                    <a:pt x="374" y="2181"/>
                  </a:lnTo>
                  <a:lnTo>
                    <a:pt x="335" y="2135"/>
                  </a:lnTo>
                  <a:lnTo>
                    <a:pt x="301" y="2090"/>
                  </a:lnTo>
                  <a:lnTo>
                    <a:pt x="267" y="2046"/>
                  </a:lnTo>
                  <a:lnTo>
                    <a:pt x="236" y="1999"/>
                  </a:lnTo>
                  <a:lnTo>
                    <a:pt x="206" y="1952"/>
                  </a:lnTo>
                  <a:lnTo>
                    <a:pt x="176" y="1903"/>
                  </a:lnTo>
                  <a:lnTo>
                    <a:pt x="148" y="1854"/>
                  </a:lnTo>
                  <a:lnTo>
                    <a:pt x="123" y="1804"/>
                  </a:lnTo>
                  <a:lnTo>
                    <a:pt x="99" y="1753"/>
                  </a:lnTo>
                  <a:lnTo>
                    <a:pt x="77" y="1701"/>
                  </a:lnTo>
                  <a:lnTo>
                    <a:pt x="58" y="1649"/>
                  </a:lnTo>
                  <a:lnTo>
                    <a:pt x="49" y="1623"/>
                  </a:lnTo>
                  <a:lnTo>
                    <a:pt x="41" y="1596"/>
                  </a:lnTo>
                  <a:lnTo>
                    <a:pt x="34" y="1568"/>
                  </a:lnTo>
                  <a:lnTo>
                    <a:pt x="27" y="1541"/>
                  </a:lnTo>
                  <a:lnTo>
                    <a:pt x="21" y="1514"/>
                  </a:lnTo>
                  <a:lnTo>
                    <a:pt x="16" y="1487"/>
                  </a:lnTo>
                  <a:lnTo>
                    <a:pt x="11" y="1459"/>
                  </a:lnTo>
                  <a:lnTo>
                    <a:pt x="8" y="1431"/>
                  </a:lnTo>
                  <a:lnTo>
                    <a:pt x="4" y="1403"/>
                  </a:lnTo>
                  <a:lnTo>
                    <a:pt x="2" y="1375"/>
                  </a:lnTo>
                  <a:lnTo>
                    <a:pt x="1" y="1347"/>
                  </a:lnTo>
                  <a:lnTo>
                    <a:pt x="0" y="1318"/>
                  </a:lnTo>
                  <a:lnTo>
                    <a:pt x="1" y="1286"/>
                  </a:lnTo>
                  <a:lnTo>
                    <a:pt x="4" y="1252"/>
                  </a:lnTo>
                  <a:lnTo>
                    <a:pt x="8" y="1217"/>
                  </a:lnTo>
                  <a:lnTo>
                    <a:pt x="12" y="1184"/>
                  </a:lnTo>
                  <a:lnTo>
                    <a:pt x="19" y="1150"/>
                  </a:lnTo>
                  <a:lnTo>
                    <a:pt x="26" y="1116"/>
                  </a:lnTo>
                  <a:lnTo>
                    <a:pt x="35" y="1084"/>
                  </a:lnTo>
                  <a:lnTo>
                    <a:pt x="47" y="1051"/>
                  </a:lnTo>
                  <a:lnTo>
                    <a:pt x="60" y="1021"/>
                  </a:lnTo>
                  <a:lnTo>
                    <a:pt x="75" y="990"/>
                  </a:lnTo>
                  <a:lnTo>
                    <a:pt x="83" y="976"/>
                  </a:lnTo>
                  <a:lnTo>
                    <a:pt x="92" y="962"/>
                  </a:lnTo>
                  <a:lnTo>
                    <a:pt x="101" y="948"/>
                  </a:lnTo>
                  <a:lnTo>
                    <a:pt x="112" y="935"/>
                  </a:lnTo>
                  <a:lnTo>
                    <a:pt x="123" y="923"/>
                  </a:lnTo>
                  <a:lnTo>
                    <a:pt x="134" y="910"/>
                  </a:lnTo>
                  <a:lnTo>
                    <a:pt x="146" y="899"/>
                  </a:lnTo>
                  <a:lnTo>
                    <a:pt x="159" y="887"/>
                  </a:lnTo>
                  <a:lnTo>
                    <a:pt x="172" y="877"/>
                  </a:lnTo>
                  <a:lnTo>
                    <a:pt x="186" y="867"/>
                  </a:lnTo>
                  <a:lnTo>
                    <a:pt x="201" y="858"/>
                  </a:lnTo>
                  <a:lnTo>
                    <a:pt x="217" y="849"/>
                  </a:lnTo>
                  <a:lnTo>
                    <a:pt x="215" y="829"/>
                  </a:lnTo>
                  <a:lnTo>
                    <a:pt x="214" y="811"/>
                  </a:lnTo>
                  <a:lnTo>
                    <a:pt x="215" y="791"/>
                  </a:lnTo>
                  <a:lnTo>
                    <a:pt x="217" y="772"/>
                  </a:lnTo>
                  <a:lnTo>
                    <a:pt x="221" y="753"/>
                  </a:lnTo>
                  <a:lnTo>
                    <a:pt x="225" y="735"/>
                  </a:lnTo>
                  <a:lnTo>
                    <a:pt x="231" y="716"/>
                  </a:lnTo>
                  <a:lnTo>
                    <a:pt x="237" y="698"/>
                  </a:lnTo>
                  <a:lnTo>
                    <a:pt x="245" y="680"/>
                  </a:lnTo>
                  <a:lnTo>
                    <a:pt x="253" y="663"/>
                  </a:lnTo>
                  <a:lnTo>
                    <a:pt x="263" y="647"/>
                  </a:lnTo>
                  <a:lnTo>
                    <a:pt x="274" y="631"/>
                  </a:lnTo>
                  <a:lnTo>
                    <a:pt x="286" y="616"/>
                  </a:lnTo>
                  <a:lnTo>
                    <a:pt x="299" y="601"/>
                  </a:lnTo>
                  <a:lnTo>
                    <a:pt x="312" y="588"/>
                  </a:lnTo>
                  <a:lnTo>
                    <a:pt x="327" y="575"/>
                  </a:lnTo>
                  <a:lnTo>
                    <a:pt x="353" y="554"/>
                  </a:lnTo>
                  <a:lnTo>
                    <a:pt x="381" y="536"/>
                  </a:lnTo>
                  <a:lnTo>
                    <a:pt x="409" y="519"/>
                  </a:lnTo>
                  <a:lnTo>
                    <a:pt x="438" y="505"/>
                  </a:lnTo>
                  <a:lnTo>
                    <a:pt x="469" y="493"/>
                  </a:lnTo>
                  <a:lnTo>
                    <a:pt x="500" y="484"/>
                  </a:lnTo>
                  <a:lnTo>
                    <a:pt x="532" y="475"/>
                  </a:lnTo>
                  <a:lnTo>
                    <a:pt x="564" y="468"/>
                  </a:lnTo>
                  <a:lnTo>
                    <a:pt x="597" y="464"/>
                  </a:lnTo>
                  <a:lnTo>
                    <a:pt x="629" y="461"/>
                  </a:lnTo>
                  <a:lnTo>
                    <a:pt x="663" y="460"/>
                  </a:lnTo>
                  <a:lnTo>
                    <a:pt x="696" y="460"/>
                  </a:lnTo>
                  <a:lnTo>
                    <a:pt x="729" y="462"/>
                  </a:lnTo>
                  <a:lnTo>
                    <a:pt x="762" y="466"/>
                  </a:lnTo>
                  <a:lnTo>
                    <a:pt x="795" y="471"/>
                  </a:lnTo>
                  <a:lnTo>
                    <a:pt x="826" y="477"/>
                  </a:lnTo>
                  <a:lnTo>
                    <a:pt x="853" y="485"/>
                  </a:lnTo>
                  <a:lnTo>
                    <a:pt x="879" y="493"/>
                  </a:lnTo>
                  <a:lnTo>
                    <a:pt x="904" y="504"/>
                  </a:lnTo>
                  <a:lnTo>
                    <a:pt x="931" y="516"/>
                  </a:lnTo>
                  <a:lnTo>
                    <a:pt x="954" y="529"/>
                  </a:lnTo>
                  <a:lnTo>
                    <a:pt x="978" y="544"/>
                  </a:lnTo>
                  <a:lnTo>
                    <a:pt x="1000" y="561"/>
                  </a:lnTo>
                  <a:lnTo>
                    <a:pt x="1022" y="578"/>
                  </a:lnTo>
                  <a:lnTo>
                    <a:pt x="1041" y="598"/>
                  </a:lnTo>
                  <a:lnTo>
                    <a:pt x="1060" y="617"/>
                  </a:lnTo>
                  <a:lnTo>
                    <a:pt x="1077" y="639"/>
                  </a:lnTo>
                  <a:lnTo>
                    <a:pt x="1091" y="662"/>
                  </a:lnTo>
                  <a:lnTo>
                    <a:pt x="1104" y="687"/>
                  </a:lnTo>
                  <a:lnTo>
                    <a:pt x="1116" y="712"/>
                  </a:lnTo>
                  <a:lnTo>
                    <a:pt x="1125" y="738"/>
                  </a:lnTo>
                  <a:lnTo>
                    <a:pt x="1128" y="752"/>
                  </a:lnTo>
                  <a:lnTo>
                    <a:pt x="1131" y="766"/>
                  </a:lnTo>
                  <a:lnTo>
                    <a:pt x="1172" y="779"/>
                  </a:lnTo>
                  <a:lnTo>
                    <a:pt x="1211" y="793"/>
                  </a:lnTo>
                  <a:lnTo>
                    <a:pt x="1251" y="809"/>
                  </a:lnTo>
                  <a:lnTo>
                    <a:pt x="1290" y="825"/>
                  </a:lnTo>
                  <a:lnTo>
                    <a:pt x="1369" y="858"/>
                  </a:lnTo>
                  <a:lnTo>
                    <a:pt x="1446" y="892"/>
                  </a:lnTo>
                  <a:lnTo>
                    <a:pt x="1436" y="822"/>
                  </a:lnTo>
                  <a:lnTo>
                    <a:pt x="1427" y="750"/>
                  </a:lnTo>
                  <a:lnTo>
                    <a:pt x="1410" y="606"/>
                  </a:lnTo>
                  <a:lnTo>
                    <a:pt x="1388" y="608"/>
                  </a:lnTo>
                  <a:lnTo>
                    <a:pt x="1366" y="608"/>
                  </a:lnTo>
                  <a:lnTo>
                    <a:pt x="1345" y="605"/>
                  </a:lnTo>
                  <a:lnTo>
                    <a:pt x="1323" y="603"/>
                  </a:lnTo>
                  <a:lnTo>
                    <a:pt x="1301" y="599"/>
                  </a:lnTo>
                  <a:lnTo>
                    <a:pt x="1279" y="593"/>
                  </a:lnTo>
                  <a:lnTo>
                    <a:pt x="1259" y="586"/>
                  </a:lnTo>
                  <a:lnTo>
                    <a:pt x="1239" y="578"/>
                  </a:lnTo>
                  <a:lnTo>
                    <a:pt x="1220" y="568"/>
                  </a:lnTo>
                  <a:lnTo>
                    <a:pt x="1200" y="558"/>
                  </a:lnTo>
                  <a:lnTo>
                    <a:pt x="1183" y="546"/>
                  </a:lnTo>
                  <a:lnTo>
                    <a:pt x="1165" y="531"/>
                  </a:lnTo>
                  <a:lnTo>
                    <a:pt x="1149" y="517"/>
                  </a:lnTo>
                  <a:lnTo>
                    <a:pt x="1135" y="501"/>
                  </a:lnTo>
                  <a:lnTo>
                    <a:pt x="1121" y="484"/>
                  </a:lnTo>
                  <a:lnTo>
                    <a:pt x="1109" y="465"/>
                  </a:lnTo>
                  <a:lnTo>
                    <a:pt x="1102" y="453"/>
                  </a:lnTo>
                  <a:lnTo>
                    <a:pt x="1096" y="442"/>
                  </a:lnTo>
                  <a:lnTo>
                    <a:pt x="1084" y="418"/>
                  </a:lnTo>
                  <a:lnTo>
                    <a:pt x="1075" y="393"/>
                  </a:lnTo>
                  <a:lnTo>
                    <a:pt x="1069" y="367"/>
                  </a:lnTo>
                  <a:lnTo>
                    <a:pt x="1064" y="341"/>
                  </a:lnTo>
                  <a:lnTo>
                    <a:pt x="1062" y="315"/>
                  </a:lnTo>
                  <a:lnTo>
                    <a:pt x="1063" y="289"/>
                  </a:lnTo>
                  <a:lnTo>
                    <a:pt x="1065" y="263"/>
                  </a:lnTo>
                  <a:lnTo>
                    <a:pt x="1070" y="237"/>
                  </a:lnTo>
                  <a:lnTo>
                    <a:pt x="1076" y="211"/>
                  </a:lnTo>
                  <a:lnTo>
                    <a:pt x="1086" y="186"/>
                  </a:lnTo>
                  <a:lnTo>
                    <a:pt x="1097" y="162"/>
                  </a:lnTo>
                  <a:lnTo>
                    <a:pt x="1110" y="139"/>
                  </a:lnTo>
                  <a:lnTo>
                    <a:pt x="1125" y="118"/>
                  </a:lnTo>
                  <a:lnTo>
                    <a:pt x="1134" y="108"/>
                  </a:lnTo>
                  <a:lnTo>
                    <a:pt x="1142" y="98"/>
                  </a:lnTo>
                  <a:lnTo>
                    <a:pt x="1152" y="89"/>
                  </a:lnTo>
                  <a:lnTo>
                    <a:pt x="1162" y="79"/>
                  </a:lnTo>
                  <a:close/>
                  <a:moveTo>
                    <a:pt x="925" y="1586"/>
                  </a:moveTo>
                  <a:lnTo>
                    <a:pt x="925" y="1586"/>
                  </a:lnTo>
                  <a:lnTo>
                    <a:pt x="917" y="1609"/>
                  </a:lnTo>
                  <a:lnTo>
                    <a:pt x="912" y="1631"/>
                  </a:lnTo>
                  <a:lnTo>
                    <a:pt x="910" y="1654"/>
                  </a:lnTo>
                  <a:lnTo>
                    <a:pt x="909" y="1677"/>
                  </a:lnTo>
                  <a:lnTo>
                    <a:pt x="910" y="1700"/>
                  </a:lnTo>
                  <a:lnTo>
                    <a:pt x="913" y="1723"/>
                  </a:lnTo>
                  <a:lnTo>
                    <a:pt x="917" y="1746"/>
                  </a:lnTo>
                  <a:lnTo>
                    <a:pt x="924" y="1768"/>
                  </a:lnTo>
                  <a:lnTo>
                    <a:pt x="932" y="1790"/>
                  </a:lnTo>
                  <a:lnTo>
                    <a:pt x="940" y="1813"/>
                  </a:lnTo>
                  <a:lnTo>
                    <a:pt x="950" y="1834"/>
                  </a:lnTo>
                  <a:lnTo>
                    <a:pt x="961" y="1855"/>
                  </a:lnTo>
                  <a:lnTo>
                    <a:pt x="972" y="1876"/>
                  </a:lnTo>
                  <a:lnTo>
                    <a:pt x="984" y="1897"/>
                  </a:lnTo>
                  <a:lnTo>
                    <a:pt x="1009" y="1935"/>
                  </a:lnTo>
                  <a:lnTo>
                    <a:pt x="1039" y="1976"/>
                  </a:lnTo>
                  <a:lnTo>
                    <a:pt x="1071" y="2015"/>
                  </a:lnTo>
                  <a:lnTo>
                    <a:pt x="1104" y="2053"/>
                  </a:lnTo>
                  <a:lnTo>
                    <a:pt x="1139" y="2090"/>
                  </a:lnTo>
                  <a:lnTo>
                    <a:pt x="1176" y="2125"/>
                  </a:lnTo>
                  <a:lnTo>
                    <a:pt x="1213" y="2160"/>
                  </a:lnTo>
                  <a:lnTo>
                    <a:pt x="1252" y="2192"/>
                  </a:lnTo>
                  <a:lnTo>
                    <a:pt x="1291" y="2224"/>
                  </a:lnTo>
                  <a:lnTo>
                    <a:pt x="1332" y="2254"/>
                  </a:lnTo>
                  <a:lnTo>
                    <a:pt x="1373" y="2285"/>
                  </a:lnTo>
                  <a:lnTo>
                    <a:pt x="1415" y="2313"/>
                  </a:lnTo>
                  <a:lnTo>
                    <a:pt x="1458" y="2341"/>
                  </a:lnTo>
                  <a:lnTo>
                    <a:pt x="1501" y="2367"/>
                  </a:lnTo>
                  <a:lnTo>
                    <a:pt x="1545" y="2393"/>
                  </a:lnTo>
                  <a:lnTo>
                    <a:pt x="1589" y="2419"/>
                  </a:lnTo>
                  <a:lnTo>
                    <a:pt x="1634" y="2443"/>
                  </a:lnTo>
                  <a:lnTo>
                    <a:pt x="1540" y="1683"/>
                  </a:lnTo>
                  <a:lnTo>
                    <a:pt x="1517" y="1669"/>
                  </a:lnTo>
                  <a:lnTo>
                    <a:pt x="1496" y="1656"/>
                  </a:lnTo>
                  <a:lnTo>
                    <a:pt x="1474" y="1642"/>
                  </a:lnTo>
                  <a:lnTo>
                    <a:pt x="1452" y="1628"/>
                  </a:lnTo>
                  <a:lnTo>
                    <a:pt x="1411" y="1598"/>
                  </a:lnTo>
                  <a:lnTo>
                    <a:pt x="1370" y="1566"/>
                  </a:lnTo>
                  <a:lnTo>
                    <a:pt x="1328" y="1536"/>
                  </a:lnTo>
                  <a:lnTo>
                    <a:pt x="1287" y="1505"/>
                  </a:lnTo>
                  <a:lnTo>
                    <a:pt x="1265" y="1491"/>
                  </a:lnTo>
                  <a:lnTo>
                    <a:pt x="1244" y="1477"/>
                  </a:lnTo>
                  <a:lnTo>
                    <a:pt x="1221" y="1465"/>
                  </a:lnTo>
                  <a:lnTo>
                    <a:pt x="1198" y="1453"/>
                  </a:lnTo>
                  <a:lnTo>
                    <a:pt x="1188" y="1448"/>
                  </a:lnTo>
                  <a:lnTo>
                    <a:pt x="1177" y="1444"/>
                  </a:lnTo>
                  <a:lnTo>
                    <a:pt x="1167" y="1441"/>
                  </a:lnTo>
                  <a:lnTo>
                    <a:pt x="1157" y="1439"/>
                  </a:lnTo>
                  <a:lnTo>
                    <a:pt x="1147" y="1437"/>
                  </a:lnTo>
                  <a:lnTo>
                    <a:pt x="1136" y="1436"/>
                  </a:lnTo>
                  <a:lnTo>
                    <a:pt x="1126" y="1436"/>
                  </a:lnTo>
                  <a:lnTo>
                    <a:pt x="1115" y="1436"/>
                  </a:lnTo>
                  <a:lnTo>
                    <a:pt x="1096" y="1439"/>
                  </a:lnTo>
                  <a:lnTo>
                    <a:pt x="1075" y="1444"/>
                  </a:lnTo>
                  <a:lnTo>
                    <a:pt x="1056" y="1452"/>
                  </a:lnTo>
                  <a:lnTo>
                    <a:pt x="1037" y="1462"/>
                  </a:lnTo>
                  <a:lnTo>
                    <a:pt x="1019" y="1473"/>
                  </a:lnTo>
                  <a:lnTo>
                    <a:pt x="1002" y="1486"/>
                  </a:lnTo>
                  <a:lnTo>
                    <a:pt x="986" y="1500"/>
                  </a:lnTo>
                  <a:lnTo>
                    <a:pt x="971" y="1515"/>
                  </a:lnTo>
                  <a:lnTo>
                    <a:pt x="957" y="1533"/>
                  </a:lnTo>
                  <a:lnTo>
                    <a:pt x="945" y="1550"/>
                  </a:lnTo>
                  <a:lnTo>
                    <a:pt x="934" y="1567"/>
                  </a:lnTo>
                  <a:lnTo>
                    <a:pt x="925" y="1586"/>
                  </a:lnTo>
                  <a:close/>
                  <a:moveTo>
                    <a:pt x="6110" y="1456"/>
                  </a:moveTo>
                  <a:lnTo>
                    <a:pt x="6110" y="1456"/>
                  </a:lnTo>
                  <a:lnTo>
                    <a:pt x="6088" y="1468"/>
                  </a:lnTo>
                  <a:lnTo>
                    <a:pt x="6065" y="1481"/>
                  </a:lnTo>
                  <a:lnTo>
                    <a:pt x="6045" y="1494"/>
                  </a:lnTo>
                  <a:lnTo>
                    <a:pt x="6023" y="1509"/>
                  </a:lnTo>
                  <a:lnTo>
                    <a:pt x="5983" y="1538"/>
                  </a:lnTo>
                  <a:lnTo>
                    <a:pt x="5941" y="1568"/>
                  </a:lnTo>
                  <a:lnTo>
                    <a:pt x="5901" y="1599"/>
                  </a:lnTo>
                  <a:lnTo>
                    <a:pt x="5861" y="1629"/>
                  </a:lnTo>
                  <a:lnTo>
                    <a:pt x="5840" y="1643"/>
                  </a:lnTo>
                  <a:lnTo>
                    <a:pt x="5818" y="1658"/>
                  </a:lnTo>
                  <a:lnTo>
                    <a:pt x="5797" y="1671"/>
                  </a:lnTo>
                  <a:lnTo>
                    <a:pt x="5775" y="1683"/>
                  </a:lnTo>
                  <a:lnTo>
                    <a:pt x="5751" y="1873"/>
                  </a:lnTo>
                  <a:lnTo>
                    <a:pt x="5727" y="2063"/>
                  </a:lnTo>
                  <a:lnTo>
                    <a:pt x="5683" y="2443"/>
                  </a:lnTo>
                  <a:lnTo>
                    <a:pt x="5743" y="2410"/>
                  </a:lnTo>
                  <a:lnTo>
                    <a:pt x="5804" y="2374"/>
                  </a:lnTo>
                  <a:lnTo>
                    <a:pt x="5863" y="2337"/>
                  </a:lnTo>
                  <a:lnTo>
                    <a:pt x="5922" y="2298"/>
                  </a:lnTo>
                  <a:lnTo>
                    <a:pt x="5979" y="2258"/>
                  </a:lnTo>
                  <a:lnTo>
                    <a:pt x="6008" y="2236"/>
                  </a:lnTo>
                  <a:lnTo>
                    <a:pt x="6035" y="2214"/>
                  </a:lnTo>
                  <a:lnTo>
                    <a:pt x="6063" y="2192"/>
                  </a:lnTo>
                  <a:lnTo>
                    <a:pt x="6089" y="2169"/>
                  </a:lnTo>
                  <a:lnTo>
                    <a:pt x="6116" y="2147"/>
                  </a:lnTo>
                  <a:lnTo>
                    <a:pt x="6141" y="2123"/>
                  </a:lnTo>
                  <a:lnTo>
                    <a:pt x="6186" y="2078"/>
                  </a:lnTo>
                  <a:lnTo>
                    <a:pt x="6208" y="2055"/>
                  </a:lnTo>
                  <a:lnTo>
                    <a:pt x="6229" y="2033"/>
                  </a:lnTo>
                  <a:lnTo>
                    <a:pt x="6250" y="2009"/>
                  </a:lnTo>
                  <a:lnTo>
                    <a:pt x="6271" y="1984"/>
                  </a:lnTo>
                  <a:lnTo>
                    <a:pt x="6289" y="1959"/>
                  </a:lnTo>
                  <a:lnTo>
                    <a:pt x="6308" y="1933"/>
                  </a:lnTo>
                  <a:lnTo>
                    <a:pt x="6325" y="1906"/>
                  </a:lnTo>
                  <a:lnTo>
                    <a:pt x="6341" y="1879"/>
                  </a:lnTo>
                  <a:lnTo>
                    <a:pt x="6355" y="1851"/>
                  </a:lnTo>
                  <a:lnTo>
                    <a:pt x="6368" y="1823"/>
                  </a:lnTo>
                  <a:lnTo>
                    <a:pt x="6380" y="1793"/>
                  </a:lnTo>
                  <a:lnTo>
                    <a:pt x="6390" y="1764"/>
                  </a:lnTo>
                  <a:lnTo>
                    <a:pt x="6398" y="1734"/>
                  </a:lnTo>
                  <a:lnTo>
                    <a:pt x="6404" y="1702"/>
                  </a:lnTo>
                  <a:lnTo>
                    <a:pt x="6406" y="1688"/>
                  </a:lnTo>
                  <a:lnTo>
                    <a:pt x="6406" y="1674"/>
                  </a:lnTo>
                  <a:lnTo>
                    <a:pt x="6406" y="1659"/>
                  </a:lnTo>
                  <a:lnTo>
                    <a:pt x="6405" y="1644"/>
                  </a:lnTo>
                  <a:lnTo>
                    <a:pt x="6403" y="1630"/>
                  </a:lnTo>
                  <a:lnTo>
                    <a:pt x="6400" y="1616"/>
                  </a:lnTo>
                  <a:lnTo>
                    <a:pt x="6396" y="1602"/>
                  </a:lnTo>
                  <a:lnTo>
                    <a:pt x="6390" y="1589"/>
                  </a:lnTo>
                  <a:lnTo>
                    <a:pt x="6385" y="1575"/>
                  </a:lnTo>
                  <a:lnTo>
                    <a:pt x="6378" y="1562"/>
                  </a:lnTo>
                  <a:lnTo>
                    <a:pt x="6371" y="1550"/>
                  </a:lnTo>
                  <a:lnTo>
                    <a:pt x="6362" y="1537"/>
                  </a:lnTo>
                  <a:lnTo>
                    <a:pt x="6353" y="1525"/>
                  </a:lnTo>
                  <a:lnTo>
                    <a:pt x="6343" y="1514"/>
                  </a:lnTo>
                  <a:lnTo>
                    <a:pt x="6334" y="1503"/>
                  </a:lnTo>
                  <a:lnTo>
                    <a:pt x="6323" y="1493"/>
                  </a:lnTo>
                  <a:lnTo>
                    <a:pt x="6312" y="1484"/>
                  </a:lnTo>
                  <a:lnTo>
                    <a:pt x="6300" y="1475"/>
                  </a:lnTo>
                  <a:lnTo>
                    <a:pt x="6288" y="1467"/>
                  </a:lnTo>
                  <a:lnTo>
                    <a:pt x="6276" y="1460"/>
                  </a:lnTo>
                  <a:lnTo>
                    <a:pt x="6263" y="1453"/>
                  </a:lnTo>
                  <a:lnTo>
                    <a:pt x="6250" y="1449"/>
                  </a:lnTo>
                  <a:lnTo>
                    <a:pt x="6236" y="1444"/>
                  </a:lnTo>
                  <a:lnTo>
                    <a:pt x="6223" y="1440"/>
                  </a:lnTo>
                  <a:lnTo>
                    <a:pt x="6209" y="1438"/>
                  </a:lnTo>
                  <a:lnTo>
                    <a:pt x="6195" y="1437"/>
                  </a:lnTo>
                  <a:lnTo>
                    <a:pt x="6180" y="1437"/>
                  </a:lnTo>
                  <a:lnTo>
                    <a:pt x="6166" y="1438"/>
                  </a:lnTo>
                  <a:lnTo>
                    <a:pt x="6152" y="1441"/>
                  </a:lnTo>
                  <a:lnTo>
                    <a:pt x="6138" y="1444"/>
                  </a:lnTo>
                  <a:lnTo>
                    <a:pt x="6124" y="1450"/>
                  </a:lnTo>
                  <a:lnTo>
                    <a:pt x="6110" y="1456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bIns="899943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10"/>
            </p:custDataLst>
          </p:nvPr>
        </p:nvGrpSpPr>
        <p:grpSpPr>
          <a:xfrm>
            <a:off x="3737094" y="2993798"/>
            <a:ext cx="3151780" cy="660055"/>
            <a:chOff x="3403600" y="1970870"/>
            <a:chExt cx="2013077" cy="421584"/>
          </a:xfrm>
        </p:grpSpPr>
        <p:cxnSp>
          <p:nvCxnSpPr>
            <p:cNvPr id="29" name="直接连接符 28"/>
            <p:cNvCxnSpPr/>
            <p:nvPr>
              <p:custDataLst>
                <p:tags r:id="rId11"/>
              </p:custDataLst>
            </p:nvPr>
          </p:nvCxnSpPr>
          <p:spPr>
            <a:xfrm flipH="1">
              <a:off x="4394200" y="2392454"/>
              <a:ext cx="1022477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1" name="直接连接符 30"/>
            <p:cNvCxnSpPr/>
            <p:nvPr>
              <p:custDataLst>
                <p:tags r:id="rId12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3" name="直接连接符 32"/>
            <p:cNvCxnSpPr/>
            <p:nvPr>
              <p:custDataLst>
                <p:tags r:id="rId13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  <a:tailEnd type="oval"/>
            </a:ln>
            <a:effectLst/>
          </p:spPr>
        </p:cxnSp>
      </p:grpSp>
      <p:grpSp>
        <p:nvGrpSpPr>
          <p:cNvPr id="40" name="组合 39"/>
          <p:cNvGrpSpPr/>
          <p:nvPr>
            <p:custDataLst>
              <p:tags r:id="rId14"/>
            </p:custDataLst>
          </p:nvPr>
        </p:nvGrpSpPr>
        <p:grpSpPr>
          <a:xfrm>
            <a:off x="3724668" y="7804177"/>
            <a:ext cx="1754995" cy="578793"/>
            <a:chOff x="3395663" y="4563384"/>
            <a:chExt cx="1120935" cy="1156713"/>
          </a:xfrm>
        </p:grpSpPr>
        <p:cxnSp>
          <p:nvCxnSpPr>
            <p:cNvPr id="36" name="直接连接符 35"/>
            <p:cNvCxnSpPr/>
            <p:nvPr>
              <p:custDataLst>
                <p:tags r:id="rId15"/>
              </p:custDataLst>
            </p:nvPr>
          </p:nvCxnSpPr>
          <p:spPr>
            <a:xfrm>
              <a:off x="4516597" y="4563384"/>
              <a:ext cx="0" cy="115671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8" name="直接连接符 37"/>
            <p:cNvCxnSpPr/>
            <p:nvPr>
              <p:custDataLst>
                <p:tags r:id="rId16"/>
              </p:custDataLst>
            </p:nvPr>
          </p:nvCxnSpPr>
          <p:spPr>
            <a:xfrm flipH="1">
              <a:off x="3395663" y="5720097"/>
              <a:ext cx="1120935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  <a:tailEnd type="oval"/>
            </a:ln>
            <a:effectLst/>
          </p:spPr>
        </p:cxnSp>
      </p:grpSp>
      <p:grpSp>
        <p:nvGrpSpPr>
          <p:cNvPr id="42" name="组合 41"/>
          <p:cNvGrpSpPr/>
          <p:nvPr>
            <p:custDataLst>
              <p:tags r:id="rId17"/>
            </p:custDataLst>
          </p:nvPr>
        </p:nvGrpSpPr>
        <p:grpSpPr>
          <a:xfrm rot="10800000">
            <a:off x="9993303" y="5203448"/>
            <a:ext cx="2355961" cy="770842"/>
            <a:chOff x="3395663" y="4563384"/>
            <a:chExt cx="1120935" cy="1156713"/>
          </a:xfrm>
        </p:grpSpPr>
        <p:cxnSp>
          <p:nvCxnSpPr>
            <p:cNvPr id="43" name="直接连接符 42"/>
            <p:cNvCxnSpPr/>
            <p:nvPr>
              <p:custDataLst>
                <p:tags r:id="rId18"/>
              </p:custDataLst>
            </p:nvPr>
          </p:nvCxnSpPr>
          <p:spPr>
            <a:xfrm>
              <a:off x="4516597" y="4563384"/>
              <a:ext cx="0" cy="115671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44" name="直接连接符 43"/>
            <p:cNvCxnSpPr/>
            <p:nvPr>
              <p:custDataLst>
                <p:tags r:id="rId19"/>
              </p:custDataLst>
            </p:nvPr>
          </p:nvCxnSpPr>
          <p:spPr>
            <a:xfrm flipH="1">
              <a:off x="3395663" y="5720097"/>
              <a:ext cx="1120935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  <a:tailEnd type="oval"/>
            </a:ln>
            <a:effectLst/>
          </p:spPr>
        </p:cxnSp>
      </p:grpSp>
      <p:sp>
        <p:nvSpPr>
          <p:cNvPr id="49" name="文本框 48"/>
          <p:cNvSpPr txBox="1"/>
          <p:nvPr>
            <p:custDataLst>
              <p:tags r:id="rId20"/>
            </p:custDataLst>
          </p:nvPr>
        </p:nvSpPr>
        <p:spPr>
          <a:xfrm>
            <a:off x="625944" y="3233724"/>
            <a:ext cx="4522805" cy="1799551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筛选分析会员消费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定制个性化优惠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提供服务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布置导购的任务和奖励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21"/>
            </p:custDataLst>
          </p:nvPr>
        </p:nvSpPr>
        <p:spPr>
          <a:xfrm>
            <a:off x="625944" y="2652229"/>
            <a:ext cx="4432023" cy="626706"/>
          </a:xfrm>
          <a:prstGeom prst="rect">
            <a:avLst/>
          </a:prstGeom>
          <a:noFill/>
        </p:spPr>
        <p:txBody>
          <a:bodyPr wrap="square" rtlCol="0"/>
          <a:p>
            <a:pPr algn="l"/>
            <a:r>
              <a:rPr lang="zh-CN" altLang="zh-CN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定制会员营销方案</a:t>
            </a:r>
            <a:endParaRPr lang="zh-CN" altLang="zh-CN" sz="36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文本框 54"/>
          <p:cNvSpPr txBox="1"/>
          <p:nvPr>
            <p:custDataLst>
              <p:tags r:id="rId22"/>
            </p:custDataLst>
          </p:nvPr>
        </p:nvSpPr>
        <p:spPr>
          <a:xfrm>
            <a:off x="12474789" y="5317138"/>
            <a:ext cx="4043581" cy="1799551"/>
          </a:xfrm>
          <a:prstGeom prst="rect">
            <a:avLst/>
          </a:prstGeom>
          <a:noFill/>
        </p:spPr>
        <p:txBody>
          <a:bodyPr wrap="square" rtlCol="0"/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会员推广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线上线下促销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自助查询权益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线上购物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23"/>
            </p:custDataLst>
          </p:nvPr>
        </p:nvSpPr>
        <p:spPr>
          <a:xfrm>
            <a:off x="12622884" y="4735534"/>
            <a:ext cx="4432023" cy="626706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zh-CN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微会员</a:t>
            </a:r>
            <a:endParaRPr lang="zh-CN" altLang="zh-CN" sz="36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上箭头 57"/>
          <p:cNvSpPr/>
          <p:nvPr>
            <p:custDataLst>
              <p:tags r:id="rId24"/>
            </p:custDataLst>
          </p:nvPr>
        </p:nvSpPr>
        <p:spPr>
          <a:xfrm rot="14400000">
            <a:off x="6518880" y="6254027"/>
            <a:ext cx="542883" cy="465666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0C3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40000" lnSpcReduction="20000"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59" name="上箭头 58"/>
          <p:cNvSpPr/>
          <p:nvPr>
            <p:custDataLst>
              <p:tags r:id="rId25"/>
            </p:custDataLst>
          </p:nvPr>
        </p:nvSpPr>
        <p:spPr>
          <a:xfrm>
            <a:off x="7638173" y="4480548"/>
            <a:ext cx="542883" cy="465666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E8A5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40000" lnSpcReduction="20000"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60" name="上箭头 59"/>
          <p:cNvSpPr/>
          <p:nvPr>
            <p:custDataLst>
              <p:tags r:id="rId26"/>
            </p:custDataLst>
          </p:nvPr>
        </p:nvSpPr>
        <p:spPr>
          <a:xfrm rot="7200000">
            <a:off x="8757465" y="6254027"/>
            <a:ext cx="542883" cy="465666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EED0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40000" lnSpcReduction="20000"/>
          </a:bodyPr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81598" y="3276395"/>
            <a:ext cx="1198880" cy="7435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latin typeface="微软雅黑" panose="020B0503020204020204" pitchFamily="2" charset="-122"/>
                <a:ea typeface="微软雅黑" panose="020B0503020204020204" pitchFamily="2" charset="-122"/>
              </a:rPr>
              <a:t>商家</a:t>
            </a:r>
            <a:endParaRPr lang="zh-CN" altLang="en-US" sz="4000" b="1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12897" y="6529932"/>
            <a:ext cx="1198880" cy="7435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latin typeface="微软雅黑" panose="020B0503020204020204" pitchFamily="2" charset="-122"/>
                <a:ea typeface="微软雅黑" panose="020B0503020204020204" pitchFamily="2" charset="-122"/>
              </a:rPr>
              <a:t>导购</a:t>
            </a:r>
            <a:endParaRPr lang="zh-CN" altLang="en-US" sz="4000" b="1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526182" y="6540091"/>
            <a:ext cx="1198880" cy="7435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latin typeface="微软雅黑" panose="020B0503020204020204" pitchFamily="2" charset="-122"/>
                <a:ea typeface="微软雅黑" panose="020B0503020204020204" pitchFamily="2" charset="-122"/>
              </a:rPr>
              <a:t>会员</a:t>
            </a:r>
            <a:endParaRPr lang="zh-CN" altLang="en-US" sz="4000" b="1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7"/>
            </p:custDataLst>
          </p:nvPr>
        </p:nvSpPr>
        <p:spPr>
          <a:xfrm>
            <a:off x="625944" y="6688599"/>
            <a:ext cx="4522805" cy="1799551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会员推广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给会员贴标签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工作任务及完成度查询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会员互动记录</a:t>
            </a: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2800" dirty="0" smtClean="0">
              <a:solidFill>
                <a:srgbClr val="595959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8"/>
            </p:custDataLst>
          </p:nvPr>
        </p:nvSpPr>
        <p:spPr>
          <a:xfrm>
            <a:off x="625944" y="6136891"/>
            <a:ext cx="4432023" cy="626706"/>
          </a:xfrm>
          <a:prstGeom prst="rect">
            <a:avLst/>
          </a:prstGeom>
          <a:noFill/>
        </p:spPr>
        <p:txBody>
          <a:bodyPr wrap="square" rtlCol="0"/>
          <a:p>
            <a:pPr algn="l"/>
            <a:r>
              <a:rPr lang="zh-CN" altLang="zh-CN" sz="36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营销员移动平台</a:t>
            </a:r>
            <a:endParaRPr lang="zh-CN" altLang="zh-CN" sz="36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营销员的业绩提升平台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23" name="Rectangle 14"/>
          <p:cNvSpPr/>
          <p:nvPr/>
        </p:nvSpPr>
        <p:spPr>
          <a:xfrm>
            <a:off x="994221" y="2954470"/>
            <a:ext cx="4345033" cy="14020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None/>
            </a:pP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营销员有自己的专属二维码，只要分享给顾客，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  <a:p>
            <a:pPr algn="l">
              <a:buNone/>
            </a:pP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即可随时随地发展新会员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</p:txBody>
      </p:sp>
      <p:sp>
        <p:nvSpPr>
          <p:cNvPr id="24" name="Rectangle 15"/>
          <p:cNvSpPr/>
          <p:nvPr/>
        </p:nvSpPr>
        <p:spPr>
          <a:xfrm>
            <a:off x="1065971" y="2205471"/>
            <a:ext cx="4246880" cy="7435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0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" panose="020B0606030504020204" pitchFamily="34" charset="0"/>
              </a:rPr>
              <a:t>二维码发展新会员</a:t>
            </a:r>
            <a:endParaRPr lang="zh-CN" altLang="en-US" sz="40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" panose="020B0606030504020204" pitchFamily="34" charset="0"/>
            </a:endParaRPr>
          </a:p>
        </p:txBody>
      </p:sp>
      <p:sp>
        <p:nvSpPr>
          <p:cNvPr id="26" name="Rectangle 14"/>
          <p:cNvSpPr/>
          <p:nvPr/>
        </p:nvSpPr>
        <p:spPr>
          <a:xfrm>
            <a:off x="994221" y="6646130"/>
            <a:ext cx="5322872" cy="18288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在遇到会员不满意、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  <a:p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抱怨较多时；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  <a:p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与会员沟通较愉快时，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  <a:p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可以直接给会员送优惠。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</p:txBody>
      </p:sp>
      <p:sp>
        <p:nvSpPr>
          <p:cNvPr id="27" name="Rectangle 15"/>
          <p:cNvSpPr/>
          <p:nvPr/>
        </p:nvSpPr>
        <p:spPr>
          <a:xfrm>
            <a:off x="1065971" y="5839732"/>
            <a:ext cx="4246880" cy="7435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0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" panose="020B0606030504020204" pitchFamily="34" charset="0"/>
              </a:rPr>
              <a:t>提升销售额的利器</a:t>
            </a:r>
            <a:endParaRPr lang="zh-CN" altLang="en-US" sz="40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" panose="020B0606030504020204" pitchFamily="34" charset="0"/>
            </a:endParaRPr>
          </a:p>
        </p:txBody>
      </p:sp>
      <p:sp>
        <p:nvSpPr>
          <p:cNvPr id="30" name="Rectangle 15"/>
          <p:cNvSpPr/>
          <p:nvPr/>
        </p:nvSpPr>
        <p:spPr>
          <a:xfrm>
            <a:off x="10876743" y="2205471"/>
            <a:ext cx="3230880" cy="7435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000" b="1" dirty="0">
                <a:latin typeface="微软雅黑" panose="020B0503020204020204" pitchFamily="2" charset="-122"/>
                <a:ea typeface="微软雅黑" panose="020B0503020204020204" pitchFamily="2" charset="-122"/>
                <a:cs typeface="Open Sans" panose="020B0606030504020204" pitchFamily="34" charset="0"/>
              </a:rPr>
              <a:t>单</a:t>
            </a:r>
            <a:r>
              <a:rPr lang="zh-CN" altLang="en-US" sz="40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" panose="020B0606030504020204" pitchFamily="34" charset="0"/>
              </a:rPr>
              <a:t>客互动管理</a:t>
            </a:r>
            <a:endParaRPr lang="zh-CN" altLang="en-US" sz="40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" panose="020B0606030504020204" pitchFamily="34" charset="0"/>
            </a:endParaRPr>
          </a:p>
        </p:txBody>
      </p:sp>
      <p:sp>
        <p:nvSpPr>
          <p:cNvPr id="32" name="Rectangle 14"/>
          <p:cNvSpPr/>
          <p:nvPr/>
        </p:nvSpPr>
        <p:spPr>
          <a:xfrm>
            <a:off x="10948494" y="6646130"/>
            <a:ext cx="5075238" cy="97536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None/>
            </a:pP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查询营销员自己的任务、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  <a:p>
            <a:pPr algn="l">
              <a:buNone/>
            </a:pP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任务完成情况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</p:txBody>
      </p:sp>
      <p:sp>
        <p:nvSpPr>
          <p:cNvPr id="34" name="Rectangle 15"/>
          <p:cNvSpPr/>
          <p:nvPr/>
        </p:nvSpPr>
        <p:spPr>
          <a:xfrm>
            <a:off x="10876743" y="5839732"/>
            <a:ext cx="3230880" cy="7435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0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" panose="020B0606030504020204" pitchFamily="34" charset="0"/>
              </a:rPr>
              <a:t>业绩考核查询</a:t>
            </a:r>
            <a:endParaRPr lang="zh-CN" altLang="en-US" sz="40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" panose="020B0606030504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302427" y="2705566"/>
            <a:ext cx="5482247" cy="3644037"/>
            <a:chOff x="6999" y="3459"/>
            <a:chExt cx="9854" cy="6772"/>
          </a:xfrm>
        </p:grpSpPr>
        <p:sp>
          <p:nvSpPr>
            <p:cNvPr id="7" name="椭圆 6"/>
            <p:cNvSpPr/>
            <p:nvPr/>
          </p:nvSpPr>
          <p:spPr>
            <a:xfrm>
              <a:off x="9943" y="4563"/>
              <a:ext cx="4266" cy="4266"/>
            </a:xfrm>
            <a:prstGeom prst="ellipse">
              <a:avLst/>
            </a:prstGeom>
            <a:solidFill>
              <a:srgbClr val="008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  <p:sp>
          <p:nvSpPr>
            <p:cNvPr id="8" name="Freeform 23"/>
            <p:cNvSpPr>
              <a:spLocks noEditPoints="1"/>
            </p:cNvSpPr>
            <p:nvPr/>
          </p:nvSpPr>
          <p:spPr bwMode="auto">
            <a:xfrm>
              <a:off x="11013" y="5571"/>
              <a:ext cx="2124" cy="1762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  <a:round/>
            </a:ln>
          </p:spPr>
          <p:txBody>
            <a:bodyPr vert="horz" wrap="square" lIns="162517" tIns="81258" rIns="162517" bIns="81258" numCol="1" anchor="t" anchorCtr="0" compatLnSpc="1"/>
            <a:p>
              <a:endParaRPr lang="en-US" sz="5155"/>
            </a:p>
          </p:txBody>
        </p:sp>
        <p:sp>
          <p:nvSpPr>
            <p:cNvPr id="10" name="Oval 10"/>
            <p:cNvSpPr/>
            <p:nvPr/>
          </p:nvSpPr>
          <p:spPr>
            <a:xfrm>
              <a:off x="6999" y="3459"/>
              <a:ext cx="1033" cy="1033"/>
            </a:xfrm>
            <a:prstGeom prst="ellipse">
              <a:avLst/>
            </a:prstGeom>
            <a:solidFill>
              <a:srgbClr val="A2B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5155"/>
            </a:p>
          </p:txBody>
        </p:sp>
        <p:sp>
          <p:nvSpPr>
            <p:cNvPr id="18" name="Oval 11"/>
            <p:cNvSpPr/>
            <p:nvPr/>
          </p:nvSpPr>
          <p:spPr>
            <a:xfrm>
              <a:off x="15821" y="3459"/>
              <a:ext cx="1033" cy="1033"/>
            </a:xfrm>
            <a:prstGeom prst="ellipse">
              <a:avLst/>
            </a:prstGeom>
            <a:solidFill>
              <a:srgbClr val="008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5155"/>
            </a:p>
          </p:txBody>
        </p:sp>
        <p:sp>
          <p:nvSpPr>
            <p:cNvPr id="20" name="Oval 13"/>
            <p:cNvSpPr/>
            <p:nvPr/>
          </p:nvSpPr>
          <p:spPr>
            <a:xfrm>
              <a:off x="15821" y="9199"/>
              <a:ext cx="1033" cy="1033"/>
            </a:xfrm>
            <a:prstGeom prst="ellipse">
              <a:avLst/>
            </a:prstGeom>
            <a:solidFill>
              <a:srgbClr val="19B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5155"/>
            </a:p>
          </p:txBody>
        </p:sp>
        <p:sp>
          <p:nvSpPr>
            <p:cNvPr id="22" name="Oval 12"/>
            <p:cNvSpPr/>
            <p:nvPr/>
          </p:nvSpPr>
          <p:spPr>
            <a:xfrm>
              <a:off x="6999" y="9199"/>
              <a:ext cx="1033" cy="1033"/>
            </a:xfrm>
            <a:prstGeom prst="ellipse">
              <a:avLst/>
            </a:prstGeom>
            <a:solidFill>
              <a:srgbClr val="2B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5155"/>
            </a:p>
          </p:txBody>
        </p:sp>
        <p:cxnSp>
          <p:nvCxnSpPr>
            <p:cNvPr id="35" name="直接连接符 34"/>
            <p:cNvCxnSpPr>
              <a:stCxn id="10" idx="5"/>
              <a:endCxn id="7" idx="1"/>
            </p:cNvCxnSpPr>
            <p:nvPr/>
          </p:nvCxnSpPr>
          <p:spPr>
            <a:xfrm>
              <a:off x="7881" y="4228"/>
              <a:ext cx="2687" cy="847"/>
            </a:xfrm>
            <a:prstGeom prst="line">
              <a:avLst/>
            </a:prstGeom>
            <a:ln>
              <a:solidFill>
                <a:srgbClr val="4C60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7" idx="7"/>
              <a:endCxn id="18" idx="2"/>
            </p:cNvCxnSpPr>
            <p:nvPr/>
          </p:nvCxnSpPr>
          <p:spPr>
            <a:xfrm flipV="1">
              <a:off x="13584" y="3863"/>
              <a:ext cx="2237" cy="1212"/>
            </a:xfrm>
            <a:prstGeom prst="line">
              <a:avLst/>
            </a:prstGeom>
            <a:ln>
              <a:solidFill>
                <a:srgbClr val="4C60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stCxn id="7" idx="5"/>
              <a:endCxn id="20" idx="2"/>
            </p:cNvCxnSpPr>
            <p:nvPr/>
          </p:nvCxnSpPr>
          <p:spPr>
            <a:xfrm>
              <a:off x="13584" y="8091"/>
              <a:ext cx="2237" cy="1512"/>
            </a:xfrm>
            <a:prstGeom prst="line">
              <a:avLst/>
            </a:prstGeom>
            <a:ln>
              <a:solidFill>
                <a:srgbClr val="4C60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7" idx="3"/>
              <a:endCxn id="22" idx="7"/>
            </p:cNvCxnSpPr>
            <p:nvPr/>
          </p:nvCxnSpPr>
          <p:spPr>
            <a:xfrm flipH="1">
              <a:off x="7881" y="8091"/>
              <a:ext cx="2687" cy="1146"/>
            </a:xfrm>
            <a:prstGeom prst="line">
              <a:avLst/>
            </a:prstGeom>
            <a:ln>
              <a:solidFill>
                <a:srgbClr val="4C60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4"/>
          <p:cNvSpPr/>
          <p:nvPr/>
        </p:nvSpPr>
        <p:spPr>
          <a:xfrm>
            <a:off x="10935335" y="3134995"/>
            <a:ext cx="4543425" cy="18288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查询会员信息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给会员贴标签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针对会员的喜好做互动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监管单客互动情况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568960"/>
            <a:ext cx="1209929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会员营销系统--成长周期管理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259766" y="8933605"/>
            <a:ext cx="87714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-11866" y="4890968"/>
            <a:ext cx="1535775" cy="0"/>
          </a:xfrm>
          <a:prstGeom prst="line">
            <a:avLst/>
          </a:prstGeom>
          <a:solidFill>
            <a:srgbClr val="2CAAF0"/>
          </a:solidFill>
          <a:ln>
            <a:solidFill>
              <a:srgbClr val="08A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4" name="组合 23"/>
          <p:cNvGrpSpPr/>
          <p:nvPr/>
        </p:nvGrpSpPr>
        <p:grpSpPr>
          <a:xfrm>
            <a:off x="1523909" y="4663826"/>
            <a:ext cx="1990058" cy="454283"/>
            <a:chOff x="1043608" y="2842866"/>
            <a:chExt cx="1119696" cy="255600"/>
          </a:xfrm>
          <a:solidFill>
            <a:srgbClr val="08A0F1"/>
          </a:solidFill>
        </p:grpSpPr>
        <p:sp>
          <p:nvSpPr>
            <p:cNvPr id="4" name="椭圆 3"/>
            <p:cNvSpPr/>
            <p:nvPr/>
          </p:nvSpPr>
          <p:spPr>
            <a:xfrm>
              <a:off x="1043608" y="2842866"/>
              <a:ext cx="255600" cy="255600"/>
            </a:xfrm>
            <a:prstGeom prst="ellipse">
              <a:avLst/>
            </a:prstGeom>
            <a:grpFill/>
            <a:ln>
              <a:solidFill>
                <a:srgbClr val="08A0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1199410" y="2966814"/>
              <a:ext cx="963894" cy="3852"/>
            </a:xfrm>
            <a:prstGeom prst="line">
              <a:avLst/>
            </a:prstGeom>
            <a:grpFill/>
            <a:ln>
              <a:solidFill>
                <a:srgbClr val="08A0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52" name="直接连接符 51"/>
          <p:cNvCxnSpPr/>
          <p:nvPr/>
        </p:nvCxnSpPr>
        <p:spPr>
          <a:xfrm>
            <a:off x="3946907" y="4884122"/>
            <a:ext cx="1535775" cy="0"/>
          </a:xfrm>
          <a:prstGeom prst="line">
            <a:avLst/>
          </a:prstGeom>
          <a:solidFill>
            <a:srgbClr val="2CAAF0"/>
          </a:solidFill>
          <a:ln>
            <a:solidFill>
              <a:srgbClr val="08A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3" name="组合 52"/>
          <p:cNvGrpSpPr/>
          <p:nvPr/>
        </p:nvGrpSpPr>
        <p:grpSpPr>
          <a:xfrm>
            <a:off x="5482682" y="4656980"/>
            <a:ext cx="1990058" cy="454283"/>
            <a:chOff x="1043608" y="2842866"/>
            <a:chExt cx="1119696" cy="255600"/>
          </a:xfrm>
          <a:solidFill>
            <a:srgbClr val="08A0F1"/>
          </a:solidFill>
        </p:grpSpPr>
        <p:sp>
          <p:nvSpPr>
            <p:cNvPr id="54" name="椭圆 53"/>
            <p:cNvSpPr/>
            <p:nvPr/>
          </p:nvSpPr>
          <p:spPr>
            <a:xfrm>
              <a:off x="1043608" y="2842866"/>
              <a:ext cx="255600" cy="255600"/>
            </a:xfrm>
            <a:prstGeom prst="ellipse">
              <a:avLst/>
            </a:prstGeom>
            <a:grpFill/>
            <a:ln>
              <a:solidFill>
                <a:srgbClr val="08A0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199410" y="2966814"/>
              <a:ext cx="963894" cy="3852"/>
            </a:xfrm>
            <a:prstGeom prst="line">
              <a:avLst/>
            </a:prstGeom>
            <a:grpFill/>
            <a:ln>
              <a:solidFill>
                <a:srgbClr val="08A0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" name="椭圆 8"/>
          <p:cNvSpPr/>
          <p:nvPr/>
        </p:nvSpPr>
        <p:spPr>
          <a:xfrm>
            <a:off x="3499625" y="4663826"/>
            <a:ext cx="454283" cy="454283"/>
          </a:xfrm>
          <a:prstGeom prst="ellipse">
            <a:avLst/>
          </a:prstGeom>
          <a:solidFill>
            <a:srgbClr val="08A0F1"/>
          </a:solidFill>
          <a:ln>
            <a:solidFill>
              <a:srgbClr val="08A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57" name="椭圆 56"/>
          <p:cNvSpPr/>
          <p:nvPr/>
        </p:nvSpPr>
        <p:spPr>
          <a:xfrm>
            <a:off x="7472740" y="4663826"/>
            <a:ext cx="454283" cy="454283"/>
          </a:xfrm>
          <a:prstGeom prst="ellipse">
            <a:avLst/>
          </a:prstGeom>
          <a:solidFill>
            <a:srgbClr val="08A0F1"/>
          </a:solidFill>
          <a:ln>
            <a:solidFill>
              <a:srgbClr val="08A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cxnSp>
        <p:nvCxnSpPr>
          <p:cNvPr id="10" name="直接连接符 9"/>
          <p:cNvCxnSpPr/>
          <p:nvPr/>
        </p:nvCxnSpPr>
        <p:spPr>
          <a:xfrm>
            <a:off x="7927022" y="4890968"/>
            <a:ext cx="1535775" cy="0"/>
          </a:xfrm>
          <a:prstGeom prst="line">
            <a:avLst/>
          </a:prstGeom>
          <a:solidFill>
            <a:srgbClr val="2CAAF0"/>
          </a:solidFill>
          <a:ln>
            <a:solidFill>
              <a:srgbClr val="08A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文本框 60"/>
          <p:cNvSpPr txBox="1"/>
          <p:nvPr/>
        </p:nvSpPr>
        <p:spPr>
          <a:xfrm>
            <a:off x="4664438" y="5117984"/>
            <a:ext cx="3262212" cy="2312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生日</a:t>
            </a:r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赠送礼物、</a:t>
            </a:r>
            <a:endParaRPr lang="zh-CN" altLang="en-US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关怀短信、</a:t>
            </a:r>
            <a:endParaRPr lang="zh-CN" altLang="en-US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店铺生日活动等</a:t>
            </a:r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455796" y="4454842"/>
            <a:ext cx="20320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35" smtClean="0">
                <a:solidFill>
                  <a:schemeClr val="bg1"/>
                </a:solidFill>
              </a:rPr>
              <a:t>…..</a:t>
            </a:r>
            <a:endParaRPr lang="zh-CN" altLang="en-US" sz="135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962" y="2774169"/>
            <a:ext cx="2856763" cy="19462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0-6</a:t>
            </a:r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个月</a:t>
            </a:r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智能推送奶粉、纸尿裤等营销优惠券</a:t>
            </a:r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25054" y="2774169"/>
            <a:ext cx="2390892" cy="19462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周岁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智能推送辅食、玩具等优惠券</a:t>
            </a:r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22529" y="5117984"/>
            <a:ext cx="3505989" cy="19462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2</a:t>
            </a:r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周岁</a:t>
            </a:r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zh-CN" altLang="en-US" sz="2400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智能推送适用的营养品、维生素等优惠券</a:t>
            </a:r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2400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657" y="1701059"/>
            <a:ext cx="9215814" cy="52936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464" y="4109782"/>
            <a:ext cx="8996054" cy="5766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休眠会员唤醒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33" name="圆角矩形 32"/>
          <p:cNvSpPr/>
          <p:nvPr/>
        </p:nvSpPr>
        <p:spPr>
          <a:xfrm>
            <a:off x="2341245" y="4354195"/>
            <a:ext cx="2917825" cy="4656455"/>
          </a:xfrm>
          <a:prstGeom prst="roundRect">
            <a:avLst>
              <a:gd name="adj" fmla="val 5636"/>
            </a:avLst>
          </a:prstGeom>
          <a:solidFill>
            <a:srgbClr val="B5D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10534333" y="4354195"/>
            <a:ext cx="2917825" cy="4656455"/>
          </a:xfrm>
          <a:prstGeom prst="roundRect">
            <a:avLst>
              <a:gd name="adj" fmla="val 5636"/>
            </a:avLst>
          </a:prstGeom>
          <a:solidFill>
            <a:srgbClr val="B5D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492875" y="4354195"/>
            <a:ext cx="2917825" cy="4656455"/>
          </a:xfrm>
          <a:prstGeom prst="roundRect">
            <a:avLst>
              <a:gd name="adj" fmla="val 5636"/>
            </a:avLst>
          </a:prstGeom>
          <a:solidFill>
            <a:srgbClr val="B5D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3" name="Rectangle 4"/>
          <p:cNvSpPr/>
          <p:nvPr/>
        </p:nvSpPr>
        <p:spPr>
          <a:xfrm>
            <a:off x="0" y="2176009"/>
            <a:ext cx="16252825" cy="1297951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0495" y="2562225"/>
            <a:ext cx="108718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休眠会员唤醒：</a:t>
            </a:r>
            <a:r>
              <a:rPr lang="zh-CN" altLang="en-US" sz="30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给会员找准定位，正确区分流失会员与休眠</a:t>
            </a:r>
            <a:r>
              <a:rPr lang="zh-CN" altLang="en-US" sz="30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会员</a:t>
            </a:r>
            <a:endParaRPr lang="zh-CN" altLang="en-US" sz="30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341245" y="4209415"/>
            <a:ext cx="2930525" cy="803275"/>
          </a:xfrm>
          <a:prstGeom prst="roundRect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如何划分</a:t>
            </a:r>
            <a:endParaRPr lang="zh-CN" altLang="en-US" sz="32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492875" y="4227195"/>
            <a:ext cx="2929255" cy="803275"/>
          </a:xfrm>
          <a:prstGeom prst="roundRect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如何唤醒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534650" y="4227195"/>
            <a:ext cx="2931160" cy="803275"/>
          </a:xfrm>
          <a:prstGeom prst="roundRect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如何吸引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2794318" y="7172325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流失</a:t>
            </a:r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会员</a:t>
            </a:r>
            <a:endParaRPr lang="zh-CN" altLang="en-US" sz="36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36740" y="6319520"/>
            <a:ext cx="203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主动联系</a:t>
            </a:r>
            <a:endParaRPr lang="zh-CN" altLang="en-US" sz="36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2794318" y="5868670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休眠会员</a:t>
            </a:r>
            <a:endParaRPr lang="zh-CN" altLang="en-US" sz="36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11013758" y="6487160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交叉销售</a:t>
            </a:r>
            <a:endParaRPr lang="zh-CN" altLang="en-US" sz="36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004550" y="7642860"/>
            <a:ext cx="203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激励忠诚</a:t>
            </a:r>
            <a:endParaRPr lang="zh-CN" altLang="en-US" sz="36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30" name="TextBox 20"/>
          <p:cNvSpPr txBox="1"/>
          <p:nvPr/>
        </p:nvSpPr>
        <p:spPr>
          <a:xfrm>
            <a:off x="11013758" y="5420995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给予优惠</a:t>
            </a:r>
            <a:endParaRPr lang="zh-CN" altLang="en-US" sz="36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7" name="等腰三角形 36"/>
          <p:cNvSpPr/>
          <p:nvPr/>
        </p:nvSpPr>
        <p:spPr>
          <a:xfrm rot="5400000">
            <a:off x="5746115" y="6453505"/>
            <a:ext cx="330200" cy="241935"/>
          </a:xfrm>
          <a:prstGeom prst="triangle">
            <a:avLst/>
          </a:prstGeom>
          <a:solidFill>
            <a:srgbClr val="B5D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38" name="等腰三角形 37"/>
          <p:cNvSpPr/>
          <p:nvPr/>
        </p:nvSpPr>
        <p:spPr>
          <a:xfrm rot="5400000">
            <a:off x="9830435" y="6453505"/>
            <a:ext cx="330200" cy="241935"/>
          </a:xfrm>
          <a:prstGeom prst="triangle">
            <a:avLst/>
          </a:prstGeom>
          <a:solidFill>
            <a:srgbClr val="B5D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2872740" y="6831965"/>
            <a:ext cx="1881505" cy="0"/>
          </a:xfrm>
          <a:prstGeom prst="line">
            <a:avLst/>
          </a:prstGeom>
          <a:ln w="12700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11078845" y="6263005"/>
            <a:ext cx="1881505" cy="0"/>
          </a:xfrm>
          <a:prstGeom prst="line">
            <a:avLst/>
          </a:prstGeom>
          <a:ln w="12700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11078845" y="7369810"/>
            <a:ext cx="1881505" cy="0"/>
          </a:xfrm>
          <a:prstGeom prst="line">
            <a:avLst/>
          </a:prstGeom>
          <a:ln w="12700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D3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四大品牌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46405" y="6158865"/>
            <a:ext cx="7984490" cy="2556510"/>
            <a:chOff x="695537" y="2972493"/>
            <a:chExt cx="3644342" cy="910638"/>
          </a:xfrm>
        </p:grpSpPr>
        <p:sp>
          <p:nvSpPr>
            <p:cNvPr id="6" name="任意多边形 5"/>
            <p:cNvSpPr/>
            <p:nvPr/>
          </p:nvSpPr>
          <p:spPr>
            <a:xfrm rot="5400000">
              <a:off x="2270760" y="1932305"/>
              <a:ext cx="887730" cy="3001010"/>
            </a:xfrm>
            <a:custGeom>
              <a:avLst/>
              <a:gdLst>
                <a:gd name="connsiteX0" fmla="*/ 0 w 1715"/>
                <a:gd name="connsiteY0" fmla="*/ 0 h 4396"/>
                <a:gd name="connsiteX1" fmla="*/ 1715 w 1715"/>
                <a:gd name="connsiteY1" fmla="*/ 0 h 4396"/>
                <a:gd name="connsiteX2" fmla="*/ 1715 w 1715"/>
                <a:gd name="connsiteY2" fmla="*/ 3628 h 4396"/>
                <a:gd name="connsiteX3" fmla="*/ 848 w 1715"/>
                <a:gd name="connsiteY3" fmla="*/ 4396 h 4396"/>
                <a:gd name="connsiteX4" fmla="*/ 0 w 1715"/>
                <a:gd name="connsiteY4" fmla="*/ 3628 h 4396"/>
                <a:gd name="connsiteX5" fmla="*/ 0 w 1715"/>
                <a:gd name="connsiteY5" fmla="*/ 0 h 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5" h="4396">
                  <a:moveTo>
                    <a:pt x="0" y="0"/>
                  </a:moveTo>
                  <a:lnTo>
                    <a:pt x="1715" y="0"/>
                  </a:lnTo>
                  <a:lnTo>
                    <a:pt x="1715" y="3628"/>
                  </a:lnTo>
                  <a:lnTo>
                    <a:pt x="848" y="4396"/>
                  </a:lnTo>
                  <a:lnTo>
                    <a:pt x="0" y="3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695537" y="2983124"/>
              <a:ext cx="900007" cy="9000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8" name="Picture 7" descr="logo---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0575" y="3283585"/>
              <a:ext cx="709930" cy="2990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7"/>
            <p:cNvSpPr txBox="1"/>
            <p:nvPr/>
          </p:nvSpPr>
          <p:spPr>
            <a:xfrm>
              <a:off x="1622881" y="2972493"/>
              <a:ext cx="2716998" cy="804781"/>
            </a:xfrm>
            <a:prstGeom prst="rect">
              <a:avLst/>
            </a:prstGeom>
            <a:noFill/>
          </p:spPr>
          <p:txBody>
            <a:bodyPr wrap="square" lIns="65933" tIns="32966" rIns="65933" bIns="32966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“eShop”品牌涵盖“eShop商业管理系统、eShop服装管理系统、eShop分销管理系统”三大</a:t>
              </a:r>
              <a:r>
                <a:rPr lang="zh-CN" altLang="en-US" sz="3200" dirty="0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产品。</a:t>
              </a:r>
              <a:endParaRPr lang="zh-CN" altLang="en-US" sz="32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7040" y="2771140"/>
            <a:ext cx="7710805" cy="2529840"/>
            <a:chOff x="695537" y="1600729"/>
            <a:chExt cx="3501178" cy="900007"/>
          </a:xfrm>
        </p:grpSpPr>
        <p:sp>
          <p:nvSpPr>
            <p:cNvPr id="11" name="任意多边形 10"/>
            <p:cNvSpPr/>
            <p:nvPr/>
          </p:nvSpPr>
          <p:spPr>
            <a:xfrm rot="5400000">
              <a:off x="2252980" y="552450"/>
              <a:ext cx="886460" cy="3001010"/>
            </a:xfrm>
            <a:custGeom>
              <a:avLst/>
              <a:gdLst>
                <a:gd name="connsiteX0" fmla="*/ 0 w 1715"/>
                <a:gd name="connsiteY0" fmla="*/ 0 h 4396"/>
                <a:gd name="connsiteX1" fmla="*/ 1715 w 1715"/>
                <a:gd name="connsiteY1" fmla="*/ 0 h 4396"/>
                <a:gd name="connsiteX2" fmla="*/ 1715 w 1715"/>
                <a:gd name="connsiteY2" fmla="*/ 3628 h 4396"/>
                <a:gd name="connsiteX3" fmla="*/ 848 w 1715"/>
                <a:gd name="connsiteY3" fmla="*/ 4396 h 4396"/>
                <a:gd name="connsiteX4" fmla="*/ 0 w 1715"/>
                <a:gd name="connsiteY4" fmla="*/ 3628 h 4396"/>
                <a:gd name="connsiteX5" fmla="*/ 0 w 1715"/>
                <a:gd name="connsiteY5" fmla="*/ 0 h 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5" h="4396">
                  <a:moveTo>
                    <a:pt x="0" y="0"/>
                  </a:moveTo>
                  <a:lnTo>
                    <a:pt x="1715" y="0"/>
                  </a:lnTo>
                  <a:lnTo>
                    <a:pt x="1715" y="3628"/>
                  </a:lnTo>
                  <a:lnTo>
                    <a:pt x="848" y="4396"/>
                  </a:lnTo>
                  <a:lnTo>
                    <a:pt x="0" y="3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695537" y="1600729"/>
              <a:ext cx="900007" cy="9000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13" name="图片 12" descr="思迅logo-智慧门店-反白"/>
            <p:cNvPicPr>
              <a:picLocks noChangeAspect="1"/>
            </p:cNvPicPr>
            <p:nvPr/>
          </p:nvPicPr>
          <p:blipFill>
            <a:blip r:embed="rId3"/>
            <a:srcRect l="1237" t="8821" r="62683" b="6964"/>
            <a:stretch>
              <a:fillRect/>
            </a:stretch>
          </p:blipFill>
          <p:spPr>
            <a:xfrm>
              <a:off x="870585" y="1928495"/>
              <a:ext cx="549910" cy="244475"/>
            </a:xfrm>
            <a:prstGeom prst="rect">
              <a:avLst/>
            </a:prstGeom>
          </p:spPr>
        </p:pic>
        <p:sp>
          <p:nvSpPr>
            <p:cNvPr id="14" name="文本框 1"/>
            <p:cNvSpPr txBox="1"/>
            <p:nvPr/>
          </p:nvSpPr>
          <p:spPr>
            <a:xfrm>
              <a:off x="1718013" y="1628289"/>
              <a:ext cx="2392834" cy="803771"/>
            </a:xfrm>
            <a:prstGeom prst="rect">
              <a:avLst/>
            </a:prstGeom>
            <a:noFill/>
          </p:spPr>
          <p:txBody>
            <a:bodyPr wrap="square" lIns="65933" tIns="32966" rIns="65933" bIns="32966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“思迅”品牌产品覆盖零售、专卖行业，部分产品涉及云计算领域</a:t>
              </a:r>
              <a:r>
                <a:rPr lang="zh-CN" altLang="en-US" sz="3200" dirty="0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。</a:t>
              </a:r>
              <a:endParaRPr lang="zh-CN" altLang="en-US" sz="32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44535" y="2771775"/>
            <a:ext cx="7766050" cy="2526665"/>
            <a:chOff x="4906857" y="1606762"/>
            <a:chExt cx="3446552" cy="900007"/>
          </a:xfrm>
        </p:grpSpPr>
        <p:sp>
          <p:nvSpPr>
            <p:cNvPr id="16" name="任意多边形 15"/>
            <p:cNvSpPr/>
            <p:nvPr/>
          </p:nvSpPr>
          <p:spPr>
            <a:xfrm rot="5400000">
              <a:off x="6424930" y="592455"/>
              <a:ext cx="886460" cy="2921635"/>
            </a:xfrm>
            <a:custGeom>
              <a:avLst/>
              <a:gdLst>
                <a:gd name="connsiteX0" fmla="*/ 0 w 1715"/>
                <a:gd name="connsiteY0" fmla="*/ 0 h 4396"/>
                <a:gd name="connsiteX1" fmla="*/ 1715 w 1715"/>
                <a:gd name="connsiteY1" fmla="*/ 0 h 4396"/>
                <a:gd name="connsiteX2" fmla="*/ 1715 w 1715"/>
                <a:gd name="connsiteY2" fmla="*/ 3628 h 4396"/>
                <a:gd name="connsiteX3" fmla="*/ 848 w 1715"/>
                <a:gd name="connsiteY3" fmla="*/ 4396 h 4396"/>
                <a:gd name="connsiteX4" fmla="*/ 0 w 1715"/>
                <a:gd name="connsiteY4" fmla="*/ 3628 h 4396"/>
                <a:gd name="connsiteX5" fmla="*/ 0 w 1715"/>
                <a:gd name="connsiteY5" fmla="*/ 0 h 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5" h="4396">
                  <a:moveTo>
                    <a:pt x="0" y="0"/>
                  </a:moveTo>
                  <a:lnTo>
                    <a:pt x="1715" y="0"/>
                  </a:lnTo>
                  <a:lnTo>
                    <a:pt x="1715" y="3628"/>
                  </a:lnTo>
                  <a:lnTo>
                    <a:pt x="848" y="4396"/>
                  </a:lnTo>
                  <a:lnTo>
                    <a:pt x="0" y="3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906857" y="1606762"/>
              <a:ext cx="900007" cy="9000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文本框 2"/>
            <p:cNvSpPr txBox="1"/>
            <p:nvPr/>
          </p:nvSpPr>
          <p:spPr>
            <a:xfrm>
              <a:off x="5818292" y="1634357"/>
              <a:ext cx="2535117" cy="804781"/>
            </a:xfrm>
            <a:prstGeom prst="rect">
              <a:avLst/>
            </a:prstGeom>
            <a:noFill/>
          </p:spPr>
          <p:txBody>
            <a:bodyPr wrap="square" lIns="65933" tIns="32966" rIns="65933" bIns="32966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“美食家”品牌涵盖食通天、快餐王、美食通、美食广场、快饮奶茶饮品、无线点菜等。</a:t>
              </a:r>
              <a:endPara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19" name="图片 18" descr="美食家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4600" y="1955165"/>
              <a:ext cx="661670" cy="2032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344535" y="6190615"/>
            <a:ext cx="7907020" cy="2525395"/>
            <a:chOff x="4906857" y="2983124"/>
            <a:chExt cx="3520281" cy="900007"/>
          </a:xfrm>
        </p:grpSpPr>
        <p:sp>
          <p:nvSpPr>
            <p:cNvPr id="21" name="任意多边形 20"/>
            <p:cNvSpPr/>
            <p:nvPr/>
          </p:nvSpPr>
          <p:spPr>
            <a:xfrm rot="5400000">
              <a:off x="6435090" y="1972310"/>
              <a:ext cx="887730" cy="2921635"/>
            </a:xfrm>
            <a:custGeom>
              <a:avLst/>
              <a:gdLst>
                <a:gd name="connsiteX0" fmla="*/ 0 w 1715"/>
                <a:gd name="connsiteY0" fmla="*/ 0 h 4396"/>
                <a:gd name="connsiteX1" fmla="*/ 1715 w 1715"/>
                <a:gd name="connsiteY1" fmla="*/ 0 h 4396"/>
                <a:gd name="connsiteX2" fmla="*/ 1715 w 1715"/>
                <a:gd name="connsiteY2" fmla="*/ 3628 h 4396"/>
                <a:gd name="connsiteX3" fmla="*/ 848 w 1715"/>
                <a:gd name="connsiteY3" fmla="*/ 4396 h 4396"/>
                <a:gd name="connsiteX4" fmla="*/ 0 w 1715"/>
                <a:gd name="connsiteY4" fmla="*/ 3628 h 4396"/>
                <a:gd name="connsiteX5" fmla="*/ 0 w 1715"/>
                <a:gd name="connsiteY5" fmla="*/ 0 h 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5" h="4396">
                  <a:moveTo>
                    <a:pt x="0" y="0"/>
                  </a:moveTo>
                  <a:lnTo>
                    <a:pt x="1715" y="0"/>
                  </a:lnTo>
                  <a:lnTo>
                    <a:pt x="1715" y="3628"/>
                  </a:lnTo>
                  <a:lnTo>
                    <a:pt x="848" y="4396"/>
                  </a:lnTo>
                  <a:lnTo>
                    <a:pt x="0" y="3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9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4906857" y="2983124"/>
              <a:ext cx="900007" cy="9000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文本框 4"/>
            <p:cNvSpPr txBox="1"/>
            <p:nvPr/>
          </p:nvSpPr>
          <p:spPr>
            <a:xfrm>
              <a:off x="5788585" y="2997834"/>
              <a:ext cx="2638553" cy="544485"/>
            </a:xfrm>
            <a:prstGeom prst="rect">
              <a:avLst/>
            </a:prstGeom>
            <a:noFill/>
          </p:spPr>
          <p:txBody>
            <a:bodyPr wrap="square" lIns="65933" tIns="32966" rIns="65933" bIns="32966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天店</a:t>
              </a:r>
              <a:r>
                <a:rPr lang="en-US" altLang="zh-CN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”</a:t>
              </a:r>
              <a:r>
                <a:rPr lang="zh-CN" altLang="en-US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品牌涵盖</a:t>
              </a:r>
              <a:r>
                <a:rPr lang="en-US" altLang="zh-CN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天店零售</a:t>
              </a:r>
              <a:r>
                <a:rPr lang="en-US" altLang="zh-CN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”</a:t>
              </a:r>
              <a:r>
                <a:rPr lang="zh-CN" altLang="en-US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、</a:t>
              </a:r>
              <a:r>
                <a:rPr lang="en-US" altLang="zh-CN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天店餐饮</a:t>
              </a:r>
              <a:r>
                <a:rPr lang="en-US" altLang="zh-CN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”</a:t>
              </a:r>
              <a:r>
                <a:rPr lang="zh-CN" altLang="en-US" sz="32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等管理</a:t>
              </a:r>
              <a:r>
                <a:rPr lang="zh-CN" altLang="en-US" sz="3200" dirty="0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软件。</a:t>
              </a:r>
              <a:endParaRPr lang="zh-CN" altLang="en-US" sz="32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24" name="图片 23" descr="思迅软件产品logo总汇-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7930" y="3319145"/>
              <a:ext cx="657860" cy="227965"/>
            </a:xfrm>
            <a:prstGeom prst="rect">
              <a:avLst/>
            </a:prstGeom>
          </p:spPr>
        </p:pic>
      </p:grp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28" name="图片 27" descr="客至白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新会员方案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20" name="TextBox 419"/>
          <p:cNvSpPr txBox="1"/>
          <p:nvPr/>
        </p:nvSpPr>
        <p:spPr>
          <a:xfrm>
            <a:off x="1376680" y="6932295"/>
            <a:ext cx="3642360" cy="879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4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精准营销方案</a:t>
            </a:r>
            <a:endParaRPr lang="zh-CN" altLang="en-US" sz="44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04075" y="4708525"/>
            <a:ext cx="6628130" cy="533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楷体" panose="02010609060101010101" charset="-122"/>
              </a:rPr>
              <a:t>可以设定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楷体" panose="02010609060101010101" charset="-122"/>
              </a:rPr>
              <a:t>N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楷体" panose="02010609060101010101" charset="-122"/>
              </a:rPr>
              <a:t>天未消费的会员为新会员发劵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91375" y="5982970"/>
            <a:ext cx="6075680" cy="533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楷体" panose="02010609060101010101" charset="-122"/>
              </a:rPr>
              <a:t>可以对新会员赠送礼券、金额、积分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91375" y="7230745"/>
            <a:ext cx="7917180" cy="533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楷体" panose="02010609060101010101" charset="-122"/>
              </a:rPr>
              <a:t>可以引导老顾客介绍对新会员，老顾客享受营销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91375" y="8505190"/>
            <a:ext cx="7548880" cy="5372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楷体" panose="02010609060101010101" charset="-122"/>
              </a:rPr>
              <a:t>可以把促销方案或者广告短信、微信通知顾客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楷体" panose="02010609060101010101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073140" y="4450715"/>
            <a:ext cx="1018540" cy="1018540"/>
            <a:chOff x="304800" y="673100"/>
            <a:chExt cx="4000500" cy="4000500"/>
          </a:xfrm>
          <a:solidFill>
            <a:srgbClr val="DEA700"/>
          </a:solidFill>
          <a:effectLst/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4"/>
          <p:cNvSpPr>
            <a:spLocks noChangeArrowheads="1"/>
          </p:cNvSpPr>
          <p:nvPr/>
        </p:nvSpPr>
        <p:spPr bwMode="auto">
          <a:xfrm>
            <a:off x="6202045" y="4728210"/>
            <a:ext cx="99250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方正兰亭粗黑_GBK" charset="-122"/>
              </a:rPr>
              <a:t>期限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方正兰亭粗黑_GBK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73140" y="5708650"/>
            <a:ext cx="1018540" cy="1018540"/>
            <a:chOff x="304800" y="673100"/>
            <a:chExt cx="4000500" cy="4000500"/>
          </a:xfrm>
          <a:solidFill>
            <a:srgbClr val="DEA700"/>
          </a:solidFill>
          <a:effectLst/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14"/>
          <p:cNvSpPr>
            <a:spLocks noChangeArrowheads="1"/>
          </p:cNvSpPr>
          <p:nvPr/>
        </p:nvSpPr>
        <p:spPr bwMode="auto">
          <a:xfrm>
            <a:off x="6202045" y="5986145"/>
            <a:ext cx="99250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方正兰亭粗黑_GBK" charset="-122"/>
              </a:rPr>
              <a:t>赠送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方正兰亭粗黑_GBK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073140" y="6975475"/>
            <a:ext cx="1018540" cy="1018540"/>
            <a:chOff x="304800" y="673100"/>
            <a:chExt cx="4000500" cy="4000500"/>
          </a:xfrm>
          <a:solidFill>
            <a:srgbClr val="DEA700"/>
          </a:solidFill>
          <a:effectLst/>
        </p:grpSpPr>
        <p:sp>
          <p:nvSpPr>
            <p:cNvPr id="24" name="同心圆 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14"/>
          <p:cNvSpPr>
            <a:spLocks noChangeArrowheads="1"/>
          </p:cNvSpPr>
          <p:nvPr/>
        </p:nvSpPr>
        <p:spPr bwMode="auto">
          <a:xfrm>
            <a:off x="6202045" y="7252970"/>
            <a:ext cx="992505" cy="48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方正兰亭粗黑_GBK" charset="-122"/>
              </a:rPr>
              <a:t>带动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方正兰亭粗黑_GBK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073140" y="8233410"/>
            <a:ext cx="1018540" cy="1018540"/>
            <a:chOff x="304800" y="673100"/>
            <a:chExt cx="4000500" cy="4000500"/>
          </a:xfrm>
          <a:solidFill>
            <a:srgbClr val="DEA700"/>
          </a:solidFill>
          <a:effectLst/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14"/>
          <p:cNvSpPr>
            <a:spLocks noChangeArrowheads="1"/>
          </p:cNvSpPr>
          <p:nvPr/>
        </p:nvSpPr>
        <p:spPr bwMode="auto">
          <a:xfrm>
            <a:off x="6202045" y="8510905"/>
            <a:ext cx="99250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方正兰亭粗黑_GBK" charset="-122"/>
              </a:rPr>
              <a:t>通知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方正兰亭粗黑_GBK" charset="-122"/>
            </a:endParaRPr>
          </a:p>
        </p:txBody>
      </p:sp>
      <p:sp>
        <p:nvSpPr>
          <p:cNvPr id="33" name="平行四边形 32"/>
          <p:cNvSpPr/>
          <p:nvPr/>
        </p:nvSpPr>
        <p:spPr>
          <a:xfrm>
            <a:off x="569595" y="2116455"/>
            <a:ext cx="5161280" cy="1652905"/>
          </a:xfrm>
          <a:prstGeom prst="parallelogram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平行四边形 31"/>
          <p:cNvSpPr/>
          <p:nvPr/>
        </p:nvSpPr>
        <p:spPr>
          <a:xfrm>
            <a:off x="5448935" y="2113915"/>
            <a:ext cx="5161280" cy="1652905"/>
          </a:xfrm>
          <a:prstGeom prst="parallelogram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平行四边形 33"/>
          <p:cNvSpPr/>
          <p:nvPr/>
        </p:nvSpPr>
        <p:spPr>
          <a:xfrm>
            <a:off x="10328275" y="2115185"/>
            <a:ext cx="5483860" cy="1652905"/>
          </a:xfrm>
          <a:prstGeom prst="parallelogram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94435" y="2186305"/>
            <a:ext cx="3907790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ts val="3500"/>
              </a:lnSpc>
            </a:pPr>
            <a:r>
              <a:rPr lang="zh-CN" altLang="en-US" sz="25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招募到会员后，就要考虑如何增加会员的粘性、品牌忠诚度</a:t>
            </a:r>
            <a:endParaRPr lang="zh-CN" altLang="en-US" sz="25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206490" y="2446020"/>
            <a:ext cx="3907790" cy="988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ts val="3500"/>
              </a:lnSpc>
            </a:pPr>
            <a:r>
              <a:rPr lang="zh-CN" altLang="en-US" sz="25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如何提升新会员的回购率、复购率等</a:t>
            </a:r>
            <a:endParaRPr lang="zh-CN" altLang="en-US" sz="25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779125" y="2222818"/>
            <a:ext cx="4629785" cy="142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ts val="3500"/>
              </a:lnSpc>
            </a:pPr>
            <a:r>
              <a:rPr lang="zh-CN" altLang="en-US" sz="25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针对新入会的会员提供一系列措施来提升会员的忠诚度，帮助门店增加销售额</a:t>
            </a:r>
            <a:endParaRPr lang="zh-CN" altLang="en-US" sz="25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pic>
        <p:nvPicPr>
          <p:cNvPr id="42" name="图片 41" descr="会员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455" y="5862955"/>
            <a:ext cx="3440430" cy="1146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88805" y="2392970"/>
            <a:ext cx="4512987" cy="5372154"/>
            <a:chOff x="966472" y="1413923"/>
            <a:chExt cx="3385613" cy="4030155"/>
          </a:xfrm>
        </p:grpSpPr>
        <p:sp>
          <p:nvSpPr>
            <p:cNvPr id="13" name="任意多边形 12"/>
            <p:cNvSpPr/>
            <p:nvPr/>
          </p:nvSpPr>
          <p:spPr>
            <a:xfrm>
              <a:off x="966474" y="1449377"/>
              <a:ext cx="3385611" cy="3994701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  <a:gd name="connsiteX0-1" fmla="*/ 761425 w 1506470"/>
                <a:gd name="connsiteY0-2" fmla="*/ 0 h 1359090"/>
                <a:gd name="connsiteX1-3" fmla="*/ 1506469 w 1506470"/>
                <a:gd name="connsiteY1-4" fmla="*/ 333523 h 1359090"/>
                <a:gd name="connsiteX2-5" fmla="*/ 1506469 w 1506470"/>
                <a:gd name="connsiteY2-6" fmla="*/ 1074028 h 1359090"/>
                <a:gd name="connsiteX3-7" fmla="*/ 753235 w 1506470"/>
                <a:gd name="connsiteY3-8" fmla="*/ 1359090 h 1359090"/>
                <a:gd name="connsiteX4-9" fmla="*/ 0 w 1506470"/>
                <a:gd name="connsiteY4-10" fmla="*/ 1074028 h 1359090"/>
                <a:gd name="connsiteX5-11" fmla="*/ 0 w 1506470"/>
                <a:gd name="connsiteY5-12" fmla="*/ 333523 h 1359090"/>
                <a:gd name="connsiteX6-13" fmla="*/ 761425 w 1506470"/>
                <a:gd name="connsiteY6-14" fmla="*/ 0 h 1359090"/>
                <a:gd name="connsiteX0-15" fmla="*/ 761425 w 1506469"/>
                <a:gd name="connsiteY0-16" fmla="*/ 0 h 1365148"/>
                <a:gd name="connsiteX1-17" fmla="*/ 1506469 w 1506469"/>
                <a:gd name="connsiteY1-18" fmla="*/ 333523 h 1365148"/>
                <a:gd name="connsiteX2-19" fmla="*/ 1506469 w 1506469"/>
                <a:gd name="connsiteY2-20" fmla="*/ 1074028 h 1365148"/>
                <a:gd name="connsiteX3-21" fmla="*/ 753235 w 1506469"/>
                <a:gd name="connsiteY3-22" fmla="*/ 1365148 h 1365148"/>
                <a:gd name="connsiteX4-23" fmla="*/ 0 w 1506469"/>
                <a:gd name="connsiteY4-24" fmla="*/ 1074028 h 1365148"/>
                <a:gd name="connsiteX5-25" fmla="*/ 0 w 1506469"/>
                <a:gd name="connsiteY5-26" fmla="*/ 333523 h 1365148"/>
                <a:gd name="connsiteX6-27" fmla="*/ 761425 w 1506469"/>
                <a:gd name="connsiteY6-28" fmla="*/ 0 h 13651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506469" h="1365148">
                  <a:moveTo>
                    <a:pt x="761425" y="0"/>
                  </a:moveTo>
                  <a:lnTo>
                    <a:pt x="1506469" y="333523"/>
                  </a:lnTo>
                  <a:lnTo>
                    <a:pt x="1506469" y="1074028"/>
                  </a:lnTo>
                  <a:lnTo>
                    <a:pt x="753235" y="1365148"/>
                  </a:lnTo>
                  <a:lnTo>
                    <a:pt x="0" y="1074028"/>
                  </a:lnTo>
                  <a:lnTo>
                    <a:pt x="0" y="333523"/>
                  </a:lnTo>
                  <a:lnTo>
                    <a:pt x="761425" y="0"/>
                  </a:lnTo>
                  <a:close/>
                </a:path>
              </a:pathLst>
            </a:custGeom>
            <a:noFill/>
            <a:ln w="101600">
              <a:solidFill>
                <a:srgbClr val="12406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999" tIns="417240" rIns="363000" bIns="417239" numCol="1" spcCol="1270" anchor="ctr" anchorCtr="0">
              <a:noAutofit/>
            </a:bodyPr>
            <a:lstStyle/>
            <a:p>
              <a:pPr algn="ctr" defTabSz="21329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400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966472" y="1413923"/>
              <a:ext cx="3385611" cy="3994701"/>
            </a:xfrm>
            <a:custGeom>
              <a:avLst/>
              <a:gdLst>
                <a:gd name="connsiteX0" fmla="*/ 0 w 1506471"/>
                <a:gd name="connsiteY0" fmla="*/ 655315 h 1310630"/>
                <a:gd name="connsiteX1" fmla="*/ 327658 w 1506471"/>
                <a:gd name="connsiteY1" fmla="*/ 0 h 1310630"/>
                <a:gd name="connsiteX2" fmla="*/ 1178814 w 1506471"/>
                <a:gd name="connsiteY2" fmla="*/ 0 h 1310630"/>
                <a:gd name="connsiteX3" fmla="*/ 1506471 w 1506471"/>
                <a:gd name="connsiteY3" fmla="*/ 655315 h 1310630"/>
                <a:gd name="connsiteX4" fmla="*/ 1178814 w 1506471"/>
                <a:gd name="connsiteY4" fmla="*/ 1310630 h 1310630"/>
                <a:gd name="connsiteX5" fmla="*/ 327658 w 1506471"/>
                <a:gd name="connsiteY5" fmla="*/ 1310630 h 1310630"/>
                <a:gd name="connsiteX6" fmla="*/ 0 w 1506471"/>
                <a:gd name="connsiteY6" fmla="*/ 655315 h 1310630"/>
                <a:gd name="connsiteX0-1" fmla="*/ 761425 w 1506470"/>
                <a:gd name="connsiteY0-2" fmla="*/ 0 h 1359090"/>
                <a:gd name="connsiteX1-3" fmla="*/ 1506469 w 1506470"/>
                <a:gd name="connsiteY1-4" fmla="*/ 333523 h 1359090"/>
                <a:gd name="connsiteX2-5" fmla="*/ 1506469 w 1506470"/>
                <a:gd name="connsiteY2-6" fmla="*/ 1074028 h 1359090"/>
                <a:gd name="connsiteX3-7" fmla="*/ 753235 w 1506470"/>
                <a:gd name="connsiteY3-8" fmla="*/ 1359090 h 1359090"/>
                <a:gd name="connsiteX4-9" fmla="*/ 0 w 1506470"/>
                <a:gd name="connsiteY4-10" fmla="*/ 1074028 h 1359090"/>
                <a:gd name="connsiteX5-11" fmla="*/ 0 w 1506470"/>
                <a:gd name="connsiteY5-12" fmla="*/ 333523 h 1359090"/>
                <a:gd name="connsiteX6-13" fmla="*/ 761425 w 1506470"/>
                <a:gd name="connsiteY6-14" fmla="*/ 0 h 1359090"/>
                <a:gd name="connsiteX0-15" fmla="*/ 761425 w 1506469"/>
                <a:gd name="connsiteY0-16" fmla="*/ 0 h 1365148"/>
                <a:gd name="connsiteX1-17" fmla="*/ 1506469 w 1506469"/>
                <a:gd name="connsiteY1-18" fmla="*/ 333523 h 1365148"/>
                <a:gd name="connsiteX2-19" fmla="*/ 1506469 w 1506469"/>
                <a:gd name="connsiteY2-20" fmla="*/ 1074028 h 1365148"/>
                <a:gd name="connsiteX3-21" fmla="*/ 753235 w 1506469"/>
                <a:gd name="connsiteY3-22" fmla="*/ 1365148 h 1365148"/>
                <a:gd name="connsiteX4-23" fmla="*/ 0 w 1506469"/>
                <a:gd name="connsiteY4-24" fmla="*/ 1074028 h 1365148"/>
                <a:gd name="connsiteX5-25" fmla="*/ 0 w 1506469"/>
                <a:gd name="connsiteY5-26" fmla="*/ 333523 h 1365148"/>
                <a:gd name="connsiteX6-27" fmla="*/ 761425 w 1506469"/>
                <a:gd name="connsiteY6-28" fmla="*/ 0 h 13651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506469" h="1365148">
                  <a:moveTo>
                    <a:pt x="761425" y="0"/>
                  </a:moveTo>
                  <a:lnTo>
                    <a:pt x="1506469" y="333523"/>
                  </a:lnTo>
                  <a:lnTo>
                    <a:pt x="1506469" y="1074028"/>
                  </a:lnTo>
                  <a:lnTo>
                    <a:pt x="753235" y="1365148"/>
                  </a:lnTo>
                  <a:lnTo>
                    <a:pt x="0" y="1074028"/>
                  </a:lnTo>
                  <a:lnTo>
                    <a:pt x="0" y="333523"/>
                  </a:lnTo>
                  <a:lnTo>
                    <a:pt x="761425" y="0"/>
                  </a:lnTo>
                  <a:close/>
                </a:path>
              </a:pathLst>
            </a:custGeom>
            <a:noFill/>
            <a:ln w="76200">
              <a:solidFill>
                <a:srgbClr val="12406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2999" tIns="417240" rIns="363000" bIns="417239" numCol="1" spcCol="1270" anchor="ctr" anchorCtr="0">
              <a:noAutofit/>
            </a:bodyPr>
            <a:lstStyle/>
            <a:p>
              <a:pPr algn="ctr" defTabSz="21329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400"/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6526782" y="4171761"/>
            <a:ext cx="8221673" cy="0"/>
          </a:xfrm>
          <a:prstGeom prst="line">
            <a:avLst/>
          </a:prstGeom>
          <a:noFill/>
          <a:ln w="57150">
            <a:solidFill>
              <a:srgbClr val="12406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515913" y="5920605"/>
            <a:ext cx="8221673" cy="0"/>
          </a:xfrm>
          <a:prstGeom prst="line">
            <a:avLst/>
          </a:prstGeom>
          <a:noFill/>
          <a:ln w="57150">
            <a:solidFill>
              <a:srgbClr val="12406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cxnSp>
      <p:sp>
        <p:nvSpPr>
          <p:cNvPr id="20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6566535" y="4537710"/>
            <a:ext cx="9832340" cy="1070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9pPr>
          </a:lstStyle>
          <a:p>
            <a:pPr marL="0" lvl="1" algn="l"/>
            <a:r>
              <a:rPr lang="zh-CN" altLang="zh-CN" sz="6000" b="1" dirty="0">
                <a:solidFill>
                  <a:srgbClr val="124062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rPr>
              <a:t>孕婴童专业版之</a:t>
            </a:r>
            <a:r>
              <a:rPr lang="zh-CN" altLang="zh-CN" sz="6000" b="1" dirty="0">
                <a:solidFill>
                  <a:srgbClr val="124062"/>
                </a:solidFill>
                <a:latin typeface="微软雅黑" panose="020B0503020204020204" pitchFamily="2" charset="-122"/>
                <a:cs typeface="+mn-ea"/>
                <a:sym typeface="+mn-ea"/>
              </a:rPr>
              <a:t>移动应用</a:t>
            </a:r>
            <a:endParaRPr lang="zh-CN" altLang="zh-CN" sz="6000" b="1" dirty="0">
              <a:solidFill>
                <a:srgbClr val="124062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Calibri" panose="020F050202020403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85669" y="3389418"/>
            <a:ext cx="6742009" cy="62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  </a:t>
            </a:r>
            <a:r>
              <a:rPr lang="en-US" altLang="zh-CN" sz="3200" dirty="0">
                <a:latin typeface="Aharoni" panose="02010803020104030203" charset="0"/>
                <a:ea typeface="微软雅黑" panose="020B0503020204020204" pitchFamily="2" charset="-122"/>
                <a:cs typeface="Aharoni" panose="02010803020104030203" charset="0"/>
                <a:sym typeface="+mn-ea"/>
              </a:rPr>
              <a:t>CONTENT</a:t>
            </a:r>
            <a:r>
              <a:rPr lang="en-US" altLang="zh-CN" sz="3200" dirty="0">
                <a:latin typeface="Arial Black" panose="020B0A04020102020204" charset="0"/>
                <a:ea typeface="微软雅黑" panose="020B0503020204020204" pitchFamily="2" charset="-122"/>
                <a:sym typeface="+mn-ea"/>
              </a:rPr>
              <a:t>  </a:t>
            </a: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第</a:t>
            </a:r>
            <a:r>
              <a:rPr lang="zh-CN" altLang="en-US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四</a:t>
            </a:r>
            <a:r>
              <a:rPr lang="en-US" altLang="zh-CN" sz="3200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pitchFamily="2" charset="-122"/>
                <a:sym typeface="Calibri" panose="020F0502020204030204" charset="0"/>
              </a:rPr>
              <a:t>篇   </a:t>
            </a:r>
            <a:endParaRPr lang="en-US" altLang="zh-CN" sz="3200" dirty="0">
              <a:latin typeface="Arial Black" panose="020B0A04020102020204" charset="0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sp>
        <p:nvSpPr>
          <p:cNvPr id="22" name="文本框 11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/>
          <p:cNvSpPr txBox="1">
            <a:spLocks noChangeArrowheads="1"/>
          </p:cNvSpPr>
          <p:nvPr/>
        </p:nvSpPr>
        <p:spPr bwMode="auto">
          <a:xfrm>
            <a:off x="6385268" y="6032148"/>
            <a:ext cx="4959341" cy="548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2" charset="-122"/>
              </a:defRPr>
            </a:lvl9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45" dirty="0">
                <a:solidFill>
                  <a:srgbClr val="537285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rPr>
              <a:t>以客为本  提供更优的服务</a:t>
            </a:r>
            <a:endParaRPr lang="zh-CN" altLang="en-US" sz="2845" dirty="0">
              <a:solidFill>
                <a:srgbClr val="537285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Calibri" panose="020F050202020403020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2347990" y="6782795"/>
            <a:ext cx="3598941" cy="1857216"/>
          </a:xfrm>
          <a:prstGeom prst="line">
            <a:avLst/>
          </a:prstGeom>
          <a:ln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472626" y="7591073"/>
            <a:ext cx="3598941" cy="1857216"/>
          </a:xfrm>
          <a:prstGeom prst="line">
            <a:avLst/>
          </a:prstGeom>
          <a:ln w="3175"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1216626" y="1487994"/>
            <a:ext cx="3598940" cy="1857216"/>
          </a:xfrm>
          <a:prstGeom prst="line">
            <a:avLst/>
          </a:prstGeom>
          <a:ln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1745827" y="840633"/>
            <a:ext cx="3598940" cy="1857216"/>
          </a:xfrm>
          <a:prstGeom prst="line">
            <a:avLst/>
          </a:prstGeom>
          <a:ln w="3175">
            <a:solidFill>
              <a:srgbClr val="537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会员营销之孕婴童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9823" y="3159303"/>
            <a:ext cx="3972383" cy="39673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微商城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8620760" y="4455795"/>
            <a:ext cx="6120130" cy="1995170"/>
          </a:xfrm>
          <a:prstGeom prst="rect">
            <a:avLst/>
          </a:prstGeom>
          <a:solidFill>
            <a:srgbClr val="DE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620760" y="6807835"/>
            <a:ext cx="6120130" cy="1995170"/>
          </a:xfrm>
          <a:prstGeom prst="rect">
            <a:avLst/>
          </a:prstGeom>
          <a:solidFill>
            <a:srgbClr val="DE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84605" y="4455795"/>
            <a:ext cx="6120130" cy="1995170"/>
          </a:xfrm>
          <a:prstGeom prst="rect">
            <a:avLst/>
          </a:prstGeom>
          <a:solidFill>
            <a:srgbClr val="DE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84605" y="6807835"/>
            <a:ext cx="6120130" cy="1995170"/>
          </a:xfrm>
          <a:prstGeom prst="rect">
            <a:avLst/>
          </a:prstGeom>
          <a:solidFill>
            <a:srgbClr val="DE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3" name="Rectangle 4"/>
          <p:cNvSpPr/>
          <p:nvPr/>
        </p:nvSpPr>
        <p:spPr>
          <a:xfrm>
            <a:off x="-26035" y="2163445"/>
            <a:ext cx="16291560" cy="1297940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2275205" y="2225358"/>
            <a:ext cx="3112135" cy="11169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ts val="4000"/>
              </a:lnSpc>
              <a:buNone/>
            </a:pP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订单管理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algn="l">
              <a:lnSpc>
                <a:spcPts val="4000"/>
              </a:lnSpc>
              <a:buNone/>
            </a:pP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实时推送到门店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984365" y="2225358"/>
            <a:ext cx="3580130" cy="11169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会员管理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随时随地不受限制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2151995" y="2225358"/>
            <a:ext cx="3215640" cy="111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ts val="4000"/>
              </a:lnSpc>
              <a:buNone/>
            </a:pP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多渠道支付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algn="l">
              <a:lnSpc>
                <a:spcPts val="4000"/>
              </a:lnSpc>
              <a:buNone/>
            </a:pP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顾客购买更便利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42" name="MH_SubTitle_2"/>
          <p:cNvSpPr/>
          <p:nvPr/>
        </p:nvSpPr>
        <p:spPr>
          <a:xfrm>
            <a:off x="6748400" y="5300191"/>
            <a:ext cx="2412529" cy="2412529"/>
          </a:xfrm>
          <a:prstGeom prst="ellipse">
            <a:avLst/>
          </a:prstGeom>
          <a:solidFill>
            <a:srgbClr val="75BC37"/>
          </a:solidFill>
          <a:ln w="254000">
            <a:noFill/>
          </a:ln>
          <a:effectLst>
            <a:innerShdw blurRad="63500" dist="25400" dir="18900000">
              <a:prstClr val="black">
                <a:alpha val="15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p>
            <a:pPr marL="0" marR="0" lvl="0" algn="ctr" defTabSz="914400" rtl="0" eaLnBrk="1" latinLnBrk="0" hangingPunct="1">
              <a:spcBef>
                <a:spcPts val="0"/>
              </a:spcBef>
              <a:buNone/>
            </a:pPr>
            <a:r>
              <a:rPr kumimoji="0" lang="zh-CN" altLang="en-US" sz="4600" b="1" i="0" u="none" strike="noStrike" kern="1200" cap="none" normalizeH="0" baseline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核心</a:t>
            </a:r>
            <a:endParaRPr kumimoji="0" lang="zh-CN" altLang="en-US" sz="4600" b="1" i="0" u="none" strike="noStrike" kern="1200" cap="none" normalizeH="0" baseline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marL="0" marR="0" lvl="0" algn="ctr" defTabSz="914400" rtl="0" eaLnBrk="1" latinLnBrk="0" hangingPunct="1">
              <a:spcBef>
                <a:spcPts val="0"/>
              </a:spcBef>
              <a:buNone/>
            </a:pPr>
            <a:r>
              <a:rPr kumimoji="0" lang="zh-CN" altLang="en-US" sz="4600" b="1" i="0" u="none" strike="noStrike" kern="1200" cap="none" normalizeH="0" baseline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价值</a:t>
            </a:r>
            <a:endParaRPr kumimoji="0" lang="zh-CN" altLang="en-US" sz="4600" b="1" i="0" u="none" strike="noStrike" kern="1200" cap="none" normalizeH="0" baseline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679575" y="4415155"/>
            <a:ext cx="3437255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000" b="1" spc="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一站式购物体验</a:t>
            </a:r>
            <a:endParaRPr lang="zh-CN" altLang="en-US" sz="3000" b="1" spc="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1679575" y="5273675"/>
            <a:ext cx="4879975" cy="9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打开微信即可自助购物、支付、分享，体验完美的移动购物新姿势</a:t>
            </a:r>
            <a:endParaRPr lang="zh-CN" altLang="en-US" sz="22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6" name="TextBox 18"/>
          <p:cNvSpPr txBox="1"/>
          <p:nvPr/>
        </p:nvSpPr>
        <p:spPr bwMode="auto">
          <a:xfrm>
            <a:off x="1650365" y="6891655"/>
            <a:ext cx="3437255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000" b="1" spc="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降低企业运营成本</a:t>
            </a:r>
            <a:endParaRPr lang="zh-CN" altLang="en-US" sz="3000" b="1" spc="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1650365" y="7750175"/>
            <a:ext cx="48799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零0成本公众号营销，为企业节省开支</a:t>
            </a:r>
            <a:endParaRPr lang="zh-CN" altLang="en-US" sz="22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8" name="TextBox 18"/>
          <p:cNvSpPr txBox="1"/>
          <p:nvPr/>
        </p:nvSpPr>
        <p:spPr bwMode="auto">
          <a:xfrm>
            <a:off x="9351645" y="4457700"/>
            <a:ext cx="3437255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000" b="1" spc="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大数据精准营销</a:t>
            </a:r>
            <a:endParaRPr lang="zh-CN" altLang="en-US" sz="3000" b="1" spc="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9" name="矩形 1"/>
          <p:cNvSpPr>
            <a:spLocks noChangeArrowheads="1"/>
          </p:cNvSpPr>
          <p:nvPr/>
        </p:nvSpPr>
        <p:spPr bwMode="auto">
          <a:xfrm>
            <a:off x="9351645" y="5316220"/>
            <a:ext cx="4879975" cy="9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会员消费行为分析，形成促销、优惠精准推送</a:t>
            </a:r>
            <a:endParaRPr lang="zh-CN" altLang="en-US" sz="22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16" name="TextBox 18"/>
          <p:cNvSpPr txBox="1"/>
          <p:nvPr/>
        </p:nvSpPr>
        <p:spPr bwMode="auto">
          <a:xfrm>
            <a:off x="9351645" y="7005955"/>
            <a:ext cx="3931920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000" b="1" spc="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快速提升品牌知名度</a:t>
            </a:r>
            <a:endParaRPr lang="zh-CN" altLang="en-US" sz="3000" b="1" spc="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17" name="矩形 1"/>
          <p:cNvSpPr>
            <a:spLocks noChangeArrowheads="1"/>
          </p:cNvSpPr>
          <p:nvPr/>
        </p:nvSpPr>
        <p:spPr bwMode="auto">
          <a:xfrm>
            <a:off x="9351645" y="7864475"/>
            <a:ext cx="48799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产品及品牌形象的移动展示平台</a:t>
            </a:r>
            <a:endParaRPr lang="zh-CN" altLang="en-US" sz="22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pic>
        <p:nvPicPr>
          <p:cNvPr id="24" name="图片 23" descr="图标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085" y="2358390"/>
            <a:ext cx="984250" cy="900430"/>
          </a:xfrm>
          <a:prstGeom prst="rect">
            <a:avLst/>
          </a:prstGeom>
        </p:spPr>
      </p:pic>
      <p:pic>
        <p:nvPicPr>
          <p:cNvPr id="10" name="图片 9" descr="图标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30" y="2319020"/>
            <a:ext cx="767715" cy="991870"/>
          </a:xfrm>
          <a:prstGeom prst="rect">
            <a:avLst/>
          </a:prstGeom>
        </p:spPr>
      </p:pic>
      <p:pic>
        <p:nvPicPr>
          <p:cNvPr id="26" name="图片 25" descr="图标-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200" y="2336800"/>
            <a:ext cx="862965" cy="956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02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移动应用</a:t>
            </a:r>
            <a:endParaRPr lang="en-US" altLang="zh-CN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5" name="平行四边形 74"/>
          <p:cNvSpPr/>
          <p:nvPr/>
        </p:nvSpPr>
        <p:spPr>
          <a:xfrm>
            <a:off x="12029440" y="2435860"/>
            <a:ext cx="3496310" cy="91186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平行四边形 72"/>
          <p:cNvSpPr/>
          <p:nvPr/>
        </p:nvSpPr>
        <p:spPr>
          <a:xfrm>
            <a:off x="6071870" y="2435860"/>
            <a:ext cx="4276090" cy="91186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平行四边形 69"/>
          <p:cNvSpPr/>
          <p:nvPr/>
        </p:nvSpPr>
        <p:spPr>
          <a:xfrm>
            <a:off x="452120" y="2435860"/>
            <a:ext cx="3938905" cy="91186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6562090" y="4698365"/>
            <a:ext cx="3394710" cy="1180465"/>
            <a:chOff x="1037" y="7738"/>
            <a:chExt cx="5346" cy="1859"/>
          </a:xfrm>
        </p:grpSpPr>
        <p:sp>
          <p:nvSpPr>
            <p:cNvPr id="65" name="圆角矩形 64"/>
            <p:cNvSpPr/>
            <p:nvPr/>
          </p:nvSpPr>
          <p:spPr>
            <a:xfrm>
              <a:off x="1037" y="8008"/>
              <a:ext cx="5346" cy="1589"/>
            </a:xfrm>
            <a:prstGeom prst="roundRect">
              <a:avLst>
                <a:gd name="adj" fmla="val 25235"/>
              </a:avLst>
            </a:prstGeom>
            <a:solidFill>
              <a:srgbClr val="75BC3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  <p:sp>
          <p:nvSpPr>
            <p:cNvPr id="66" name="等腰三角形 65"/>
            <p:cNvSpPr/>
            <p:nvPr/>
          </p:nvSpPr>
          <p:spPr>
            <a:xfrm>
              <a:off x="3296" y="7738"/>
              <a:ext cx="636" cy="477"/>
            </a:xfrm>
            <a:prstGeom prst="triangle">
              <a:avLst/>
            </a:prstGeom>
            <a:solidFill>
              <a:srgbClr val="75B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2087225" y="4698365"/>
            <a:ext cx="3394710" cy="1180465"/>
            <a:chOff x="1037" y="7738"/>
            <a:chExt cx="5346" cy="1859"/>
          </a:xfrm>
        </p:grpSpPr>
        <p:sp>
          <p:nvSpPr>
            <p:cNvPr id="68" name="圆角矩形 67"/>
            <p:cNvSpPr/>
            <p:nvPr/>
          </p:nvSpPr>
          <p:spPr>
            <a:xfrm>
              <a:off x="1037" y="8008"/>
              <a:ext cx="5346" cy="1589"/>
            </a:xfrm>
            <a:prstGeom prst="roundRect">
              <a:avLst>
                <a:gd name="adj" fmla="val 25235"/>
              </a:avLst>
            </a:prstGeom>
            <a:solidFill>
              <a:srgbClr val="75BC3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  <p:sp>
          <p:nvSpPr>
            <p:cNvPr id="69" name="等腰三角形 68"/>
            <p:cNvSpPr/>
            <p:nvPr/>
          </p:nvSpPr>
          <p:spPr>
            <a:xfrm>
              <a:off x="3296" y="7738"/>
              <a:ext cx="636" cy="477"/>
            </a:xfrm>
            <a:prstGeom prst="triangle">
              <a:avLst/>
            </a:prstGeom>
            <a:solidFill>
              <a:srgbClr val="75B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661670" y="4872990"/>
            <a:ext cx="3394710" cy="4222750"/>
          </a:xfrm>
          <a:prstGeom prst="roundRect">
            <a:avLst>
              <a:gd name="adj" fmla="val 7145"/>
            </a:avLst>
          </a:prstGeom>
          <a:noFill/>
          <a:ln w="12700">
            <a:solidFill>
              <a:srgbClr val="7FB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grpSp>
        <p:nvGrpSpPr>
          <p:cNvPr id="60" name="组合 59"/>
          <p:cNvGrpSpPr/>
          <p:nvPr/>
        </p:nvGrpSpPr>
        <p:grpSpPr>
          <a:xfrm>
            <a:off x="658495" y="4698365"/>
            <a:ext cx="3394710" cy="1180465"/>
            <a:chOff x="1037" y="7738"/>
            <a:chExt cx="5346" cy="1859"/>
          </a:xfrm>
        </p:grpSpPr>
        <p:sp>
          <p:nvSpPr>
            <p:cNvPr id="55" name="圆角矩形 54"/>
            <p:cNvSpPr/>
            <p:nvPr/>
          </p:nvSpPr>
          <p:spPr>
            <a:xfrm>
              <a:off x="1037" y="8008"/>
              <a:ext cx="5346" cy="1589"/>
            </a:xfrm>
            <a:prstGeom prst="roundRect">
              <a:avLst>
                <a:gd name="adj" fmla="val 25235"/>
              </a:avLst>
            </a:prstGeom>
            <a:solidFill>
              <a:srgbClr val="75BC3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  <p:sp>
          <p:nvSpPr>
            <p:cNvPr id="59" name="等腰三角形 58"/>
            <p:cNvSpPr/>
            <p:nvPr/>
          </p:nvSpPr>
          <p:spPr>
            <a:xfrm>
              <a:off x="3296" y="7738"/>
              <a:ext cx="636" cy="477"/>
            </a:xfrm>
            <a:prstGeom prst="triangle">
              <a:avLst/>
            </a:prstGeom>
            <a:solidFill>
              <a:srgbClr val="75B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3" name="圆角矩形 52"/>
          <p:cNvSpPr/>
          <p:nvPr/>
        </p:nvSpPr>
        <p:spPr>
          <a:xfrm>
            <a:off x="12087225" y="4886325"/>
            <a:ext cx="3394710" cy="4222750"/>
          </a:xfrm>
          <a:prstGeom prst="roundRect">
            <a:avLst>
              <a:gd name="adj" fmla="val 7145"/>
            </a:avLst>
          </a:prstGeom>
          <a:noFill/>
          <a:ln w="12700">
            <a:solidFill>
              <a:srgbClr val="7FB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pic>
        <p:nvPicPr>
          <p:cNvPr id="40" name="图片 39" descr="2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8915" y="3416935"/>
            <a:ext cx="694690" cy="1238885"/>
          </a:xfrm>
          <a:prstGeom prst="rect">
            <a:avLst/>
          </a:prstGeom>
        </p:spPr>
      </p:pic>
      <p:sp>
        <p:nvSpPr>
          <p:cNvPr id="42" name="矩形 7"/>
          <p:cNvSpPr/>
          <p:nvPr/>
        </p:nvSpPr>
        <p:spPr>
          <a:xfrm>
            <a:off x="6784250" y="5067678"/>
            <a:ext cx="2933127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altLang="zh-CN" sz="30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老板助手</a:t>
            </a:r>
            <a:endParaRPr lang="zh-CN" altLang="zh-CN" sz="30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微软雅黑" panose="020B0503020204020204" pitchFamily="2" charset="-122"/>
            </a:endParaRPr>
          </a:p>
        </p:txBody>
      </p:sp>
      <p:sp>
        <p:nvSpPr>
          <p:cNvPr id="43" name="矩形 7"/>
          <p:cNvSpPr/>
          <p:nvPr/>
        </p:nvSpPr>
        <p:spPr>
          <a:xfrm>
            <a:off x="12351295" y="5067678"/>
            <a:ext cx="2933127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altLang="zh-CN" sz="30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移动终端</a:t>
            </a:r>
            <a:endParaRPr lang="zh-CN" altLang="zh-CN" sz="30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微软雅黑" panose="020B0503020204020204" pitchFamily="2" charset="-122"/>
            </a:endParaRPr>
          </a:p>
        </p:txBody>
      </p:sp>
      <p:sp>
        <p:nvSpPr>
          <p:cNvPr id="46" name="矩形 7"/>
          <p:cNvSpPr/>
          <p:nvPr/>
        </p:nvSpPr>
        <p:spPr>
          <a:xfrm>
            <a:off x="828585" y="5067678"/>
            <a:ext cx="2933127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en-US" altLang="zh-CN" sz="30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020</a:t>
            </a:r>
            <a:r>
              <a:rPr lang="zh-CN" altLang="en-US" sz="30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微商店</a:t>
            </a:r>
            <a:endParaRPr lang="zh-CN" altLang="en-US" sz="30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微软雅黑" panose="020B0503020204020204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53770" y="2628265"/>
            <a:ext cx="29356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线上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+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线下一体化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639675" y="2628265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仓库快速点货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86830" y="2628265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手机实时监控销量情况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pic>
        <p:nvPicPr>
          <p:cNvPr id="36" name="图片 35" descr="logo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130" y="3778885"/>
            <a:ext cx="2407920" cy="542290"/>
          </a:xfrm>
          <a:prstGeom prst="rect">
            <a:avLst/>
          </a:prstGeom>
        </p:spPr>
      </p:pic>
      <p:pic>
        <p:nvPicPr>
          <p:cNvPr id="41" name="图片 40" descr="logo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05" y="3844290"/>
            <a:ext cx="2412365" cy="554355"/>
          </a:xfrm>
          <a:prstGeom prst="rect">
            <a:avLst/>
          </a:prstGeom>
        </p:spPr>
      </p:pic>
      <p:sp>
        <p:nvSpPr>
          <p:cNvPr id="48" name="矩形 7"/>
          <p:cNvSpPr/>
          <p:nvPr/>
        </p:nvSpPr>
        <p:spPr>
          <a:xfrm>
            <a:off x="6793775" y="6053455"/>
            <a:ext cx="2933127" cy="2656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与思迅微商店无缝对接</a:t>
            </a:r>
            <a:b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在线订单自动</a:t>
            </a:r>
            <a:endParaRPr lang="zh-CN" altLang="en-US" sz="2000" dirty="0">
              <a:solidFill>
                <a:srgbClr val="666666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微软雅黑" panose="020B0503020204020204" pitchFamily="2" charset="-122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推送到手机上</a:t>
            </a:r>
            <a:b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老板微信实时关注销售</a:t>
            </a:r>
            <a:b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环比数据分析</a:t>
            </a:r>
            <a:endParaRPr lang="zh-CN" altLang="en-US" sz="2000" dirty="0">
              <a:solidFill>
                <a:srgbClr val="666666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微软雅黑" panose="020B0503020204020204" pitchFamily="2" charset="-122"/>
            </a:endParaRPr>
          </a:p>
        </p:txBody>
      </p:sp>
      <p:sp>
        <p:nvSpPr>
          <p:cNvPr id="49" name="矩形 7"/>
          <p:cNvSpPr/>
          <p:nvPr/>
        </p:nvSpPr>
        <p:spPr>
          <a:xfrm>
            <a:off x="12374245" y="6053455"/>
            <a:ext cx="3063240" cy="2656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快速准确识别条码</a:t>
            </a:r>
            <a:b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收货、出库、</a:t>
            </a:r>
            <a:endParaRPr lang="zh-CN" altLang="en-US" sz="2000" dirty="0">
              <a:solidFill>
                <a:srgbClr val="666666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微软雅黑" panose="020B0503020204020204" pitchFamily="2" charset="-122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盘点一步到位</a:t>
            </a:r>
            <a:b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商品信息无线实时查询</a:t>
            </a:r>
            <a:b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订单单据下传无纸化操作</a:t>
            </a:r>
            <a:endParaRPr lang="zh-CN" altLang="en-US" sz="2000" dirty="0">
              <a:solidFill>
                <a:srgbClr val="666666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微软雅黑" panose="020B0503020204020204" pitchFamily="2" charset="-122"/>
            </a:endParaRPr>
          </a:p>
        </p:txBody>
      </p:sp>
      <p:sp>
        <p:nvSpPr>
          <p:cNvPr id="50" name="矩形 7"/>
          <p:cNvSpPr/>
          <p:nvPr/>
        </p:nvSpPr>
        <p:spPr>
          <a:xfrm>
            <a:off x="734695" y="6053455"/>
            <a:ext cx="3271520" cy="2143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微软雅黑" panose="020B0503020204020204" pitchFamily="2" charset="-122"/>
              </a:rPr>
              <a:t>手</a:t>
            </a: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订单管理实时推送</a:t>
            </a:r>
            <a:endParaRPr lang="zh-CN" altLang="en-US" sz="2000" dirty="0">
              <a:solidFill>
                <a:srgbClr val="666666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到门店，会员管理</a:t>
            </a:r>
            <a:endParaRPr lang="zh-CN" altLang="en-US" sz="2000" dirty="0">
              <a:solidFill>
                <a:srgbClr val="666666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随时随地不受限制</a:t>
            </a:r>
            <a:endParaRPr lang="zh-CN" altLang="en-US" sz="2000" dirty="0">
              <a:solidFill>
                <a:srgbClr val="666666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  <a:buNone/>
            </a:pPr>
            <a:r>
              <a:rPr lang="zh-CN" altLang="en-US" sz="2000" dirty="0">
                <a:solidFill>
                  <a:srgbClr val="666666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多渠道支付顾客购买更便利</a:t>
            </a:r>
            <a:endParaRPr lang="zh-CN" altLang="en-US" sz="2000" dirty="0">
              <a:solidFill>
                <a:srgbClr val="666666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微软雅黑" panose="020B0503020204020204" pitchFamily="2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6562090" y="4872990"/>
            <a:ext cx="3394710" cy="4222750"/>
          </a:xfrm>
          <a:prstGeom prst="roundRect">
            <a:avLst>
              <a:gd name="adj" fmla="val 7145"/>
            </a:avLst>
          </a:prstGeom>
          <a:noFill/>
          <a:ln w="12700">
            <a:solidFill>
              <a:srgbClr val="7FB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sp>
        <p:nvSpPr>
          <p:cNvPr id="54" name="文本框 53"/>
          <p:cNvSpPr txBox="1"/>
          <p:nvPr/>
        </p:nvSpPr>
        <p:spPr>
          <a:xfrm>
            <a:off x="13570585" y="384111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盘点机</a:t>
            </a:r>
            <a:endParaRPr lang="zh-CN" altLang="zh-CN" sz="2400" b="1" dirty="0">
              <a:solidFill>
                <a:srgbClr val="0070C0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76" name="等腰三角形 75"/>
          <p:cNvSpPr/>
          <p:nvPr/>
        </p:nvSpPr>
        <p:spPr>
          <a:xfrm rot="10800000">
            <a:off x="2083118" y="3218815"/>
            <a:ext cx="403860" cy="302895"/>
          </a:xfrm>
          <a:prstGeom prst="triangle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等腰三角形 77"/>
          <p:cNvSpPr/>
          <p:nvPr/>
        </p:nvSpPr>
        <p:spPr>
          <a:xfrm rot="10800000">
            <a:off x="8007985" y="3218815"/>
            <a:ext cx="403860" cy="302895"/>
          </a:xfrm>
          <a:prstGeom prst="triangle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等腰三角形 78"/>
          <p:cNvSpPr/>
          <p:nvPr/>
        </p:nvSpPr>
        <p:spPr>
          <a:xfrm rot="10800000">
            <a:off x="13575665" y="3218815"/>
            <a:ext cx="403860" cy="302895"/>
          </a:xfrm>
          <a:prstGeom prst="triangle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2347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支付方式</a:t>
            </a:r>
            <a:endParaRPr lang="zh-CN" altLang="en-US" sz="54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3" name="Rectangle 4"/>
          <p:cNvSpPr/>
          <p:nvPr/>
        </p:nvSpPr>
        <p:spPr>
          <a:xfrm>
            <a:off x="-26035" y="8157210"/>
            <a:ext cx="16291560" cy="1297940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419997" y="2609094"/>
            <a:ext cx="2127895" cy="2127895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54" name="同心圆 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353653" y="3422964"/>
            <a:ext cx="2234863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zh-CN" sz="32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微信</a:t>
            </a:r>
            <a:endParaRPr lang="zh-CN" altLang="zh-CN" sz="3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36" name="Rectangle 88"/>
          <p:cNvSpPr/>
          <p:nvPr/>
        </p:nvSpPr>
        <p:spPr>
          <a:xfrm>
            <a:off x="1343025" y="3265805"/>
            <a:ext cx="4063365" cy="9544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ms-MY" sz="1865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后台设置好后，前台点微支付，使用扫描枪扫描客户的二维码即可</a:t>
            </a:r>
            <a:endParaRPr lang="zh-CN" altLang="ms-MY" sz="1865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</p:txBody>
      </p:sp>
      <p:sp>
        <p:nvSpPr>
          <p:cNvPr id="39" name="Rectangle 90"/>
          <p:cNvSpPr/>
          <p:nvPr/>
        </p:nvSpPr>
        <p:spPr>
          <a:xfrm>
            <a:off x="1343025" y="6472555"/>
            <a:ext cx="4063365" cy="5226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点下储值卡，刷会员卡即可消费</a:t>
            </a:r>
            <a:endParaRPr lang="zh-CN" altLang="en-US" sz="1865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</p:txBody>
      </p:sp>
      <p:sp>
        <p:nvSpPr>
          <p:cNvPr id="42" name="Rectangle 92"/>
          <p:cNvSpPr/>
          <p:nvPr/>
        </p:nvSpPr>
        <p:spPr>
          <a:xfrm>
            <a:off x="10767060" y="6473190"/>
            <a:ext cx="5321300" cy="525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对接对应银行卡，扣减对应的银行卡金额消费</a:t>
            </a:r>
            <a:endParaRPr lang="zh-CN" altLang="en-US" sz="1865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</p:txBody>
      </p:sp>
      <p:sp>
        <p:nvSpPr>
          <p:cNvPr id="45" name="Rectangle 94"/>
          <p:cNvSpPr/>
          <p:nvPr/>
        </p:nvSpPr>
        <p:spPr>
          <a:xfrm>
            <a:off x="10767060" y="3194050"/>
            <a:ext cx="4768850" cy="9601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ms-MY" sz="186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  <a:sym typeface="+mn-ea"/>
              </a:rPr>
              <a:t>支持</a:t>
            </a:r>
            <a:r>
              <a:rPr lang="en-US" altLang="zh-CN" sz="186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  <a:sym typeface="+mn-ea"/>
              </a:rPr>
              <a:t>1.0,2.0</a:t>
            </a:r>
            <a:r>
              <a:rPr lang="zh-CN" altLang="en-US" sz="186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  <a:sym typeface="+mn-ea"/>
              </a:rPr>
              <a:t>，</a:t>
            </a:r>
            <a:r>
              <a:rPr lang="zh-CN" altLang="ms-MY" sz="186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  <a:sym typeface="+mn-ea"/>
              </a:rPr>
              <a:t>后台设置好后，前台点</a:t>
            </a:r>
            <a:r>
              <a:rPr lang="en-US" altLang="zh-CN" sz="186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  <a:sym typeface="+mn-ea"/>
              </a:rPr>
              <a:t>,</a:t>
            </a:r>
            <a:r>
              <a:rPr lang="zh-CN" altLang="ms-MY" sz="186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  <a:sym typeface="+mn-ea"/>
              </a:rPr>
              <a:t>支付宝支付，使用扫描枪扫描客户的二维码即可</a:t>
            </a:r>
            <a:endParaRPr lang="zh-CN" altLang="ms-MY" sz="186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  <a:sym typeface="+mn-ea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8186747" y="2609094"/>
            <a:ext cx="2127895" cy="2127895"/>
            <a:chOff x="304800" y="673100"/>
            <a:chExt cx="4000500" cy="4000500"/>
          </a:xfrm>
          <a:solidFill>
            <a:srgbClr val="92D050"/>
          </a:solidFill>
          <a:effectLst/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8182946" y="3422964"/>
            <a:ext cx="2234863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lvl="0" algn="ctr"/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支付宝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460010" y="5422825"/>
            <a:ext cx="2127895" cy="2127895"/>
            <a:chOff x="304800" y="673100"/>
            <a:chExt cx="4000500" cy="4000500"/>
          </a:xfrm>
          <a:solidFill>
            <a:srgbClr val="9CCF59"/>
          </a:solidFill>
          <a:effectLst/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5353653" y="6244741"/>
            <a:ext cx="2234863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lvl="0" algn="ctr"/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储值卡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8186747" y="5422825"/>
            <a:ext cx="2127895" cy="2127895"/>
            <a:chOff x="304800" y="673100"/>
            <a:chExt cx="4000500" cy="4000500"/>
          </a:xfrm>
          <a:solidFill>
            <a:srgbClr val="92D050"/>
          </a:solidFill>
          <a:effectLst/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8182946" y="6244741"/>
            <a:ext cx="2234863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lvl="0" algn="ctr"/>
            <a:r>
              <a:rPr lang="zh-CN" altLang="zh-CN" sz="32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银行卡</a:t>
            </a:r>
            <a:endParaRPr lang="zh-CN" altLang="zh-CN" sz="32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4" name="Rectangle 90"/>
          <p:cNvSpPr/>
          <p:nvPr/>
        </p:nvSpPr>
        <p:spPr>
          <a:xfrm>
            <a:off x="904875" y="8255635"/>
            <a:ext cx="14429740" cy="91440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我们还可以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购物券</a:t>
            </a:r>
            <a:r>
              <a:rPr lang="zh-CN" altLang="en-US" sz="3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支付、自定义支付方式等</a:t>
            </a:r>
            <a:r>
              <a:rPr lang="en-US" altLang="zh-CN" sz="3400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Open Sans Light" pitchFamily="34" charset="0"/>
              </a:rPr>
              <a:t>......</a:t>
            </a:r>
            <a:endParaRPr lang="en-US" altLang="zh-CN" sz="3400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Open Sans Light" pitchFamily="34" charset="0"/>
            </a:endParaRPr>
          </a:p>
        </p:txBody>
      </p:sp>
      <p:pic>
        <p:nvPicPr>
          <p:cNvPr id="6" name="图片 5" descr="支付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445" y="2408873"/>
            <a:ext cx="2220595" cy="668655"/>
          </a:xfrm>
          <a:prstGeom prst="rect">
            <a:avLst/>
          </a:prstGeom>
        </p:spPr>
      </p:pic>
      <p:pic>
        <p:nvPicPr>
          <p:cNvPr id="7" name="图片 6" descr="支付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7060" y="2332990"/>
            <a:ext cx="1822450" cy="676910"/>
          </a:xfrm>
          <a:prstGeom prst="rect">
            <a:avLst/>
          </a:prstGeom>
        </p:spPr>
      </p:pic>
      <p:pic>
        <p:nvPicPr>
          <p:cNvPr id="8" name="图片 7" descr="支付-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820" y="5686108"/>
            <a:ext cx="1761490" cy="548640"/>
          </a:xfrm>
          <a:prstGeom prst="rect">
            <a:avLst/>
          </a:prstGeom>
        </p:spPr>
      </p:pic>
      <p:pic>
        <p:nvPicPr>
          <p:cNvPr id="9" name="图片 8" descr="支付-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7060" y="5685790"/>
            <a:ext cx="1922145" cy="5492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928177" y="3880364"/>
            <a:ext cx="2127895" cy="2127895"/>
            <a:chOff x="304800" y="673100"/>
            <a:chExt cx="4000500" cy="4000500"/>
          </a:xfrm>
          <a:solidFill>
            <a:srgbClr val="26B7E6"/>
          </a:solidFill>
          <a:effectLst/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63"/>
          <p:cNvSpPr txBox="1"/>
          <p:nvPr/>
        </p:nvSpPr>
        <p:spPr>
          <a:xfrm>
            <a:off x="6902786" y="4575489"/>
            <a:ext cx="2234863" cy="717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lvl="0" algn="ctr"/>
            <a:r>
              <a:rPr lang="zh-CN" altLang="en-US" sz="44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思迅</a:t>
            </a:r>
            <a:r>
              <a:rPr lang="en-US" altLang="zh-CN" sz="44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Pay</a:t>
            </a:r>
            <a:endParaRPr lang="en-US" altLang="zh-CN" sz="44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3" name="图片 32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0160" y="-33655"/>
            <a:ext cx="16476345" cy="1027176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B6E38"/>
              </a:gs>
            </a:gsLst>
            <a:lin ang="18900000" scaled="0"/>
          </a:gradFill>
        </p:spPr>
      </p:pic>
      <p:sp>
        <p:nvSpPr>
          <p:cNvPr id="17" name="任意多边形 16"/>
          <p:cNvSpPr/>
          <p:nvPr/>
        </p:nvSpPr>
        <p:spPr>
          <a:xfrm>
            <a:off x="-82550" y="-10541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sp>
        <p:nvSpPr>
          <p:cNvPr id="40" name="平行四边形 39"/>
          <p:cNvSpPr/>
          <p:nvPr/>
        </p:nvSpPr>
        <p:spPr>
          <a:xfrm>
            <a:off x="6403340" y="4103370"/>
            <a:ext cx="8737600" cy="1116330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16115" y="4119880"/>
            <a:ext cx="7437755" cy="1070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整体部署</a:t>
            </a:r>
            <a:endParaRPr lang="zh-CN" altLang="en-US" sz="60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63715" y="1595120"/>
            <a:ext cx="4097020" cy="270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5</a:t>
            </a:r>
            <a:endParaRPr lang="en-US" altLang="zh-CN" sz="160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8" name="图片 7" descr="客至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00" y="254000"/>
            <a:ext cx="3657600" cy="608965"/>
          </a:xfrm>
          <a:prstGeom prst="rect">
            <a:avLst/>
          </a:prstGeom>
        </p:spPr>
      </p:pic>
      <p:pic>
        <p:nvPicPr>
          <p:cNvPr id="10" name="图片 9" descr="sixun-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0" y="254000"/>
            <a:ext cx="36576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财务接口</a:t>
            </a:r>
            <a:endParaRPr lang="zh-CN" altLang="en-US" sz="5400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37500" y="3242987"/>
            <a:ext cx="14969529" cy="4118229"/>
            <a:chOff x="70" y="2610"/>
            <a:chExt cx="17684" cy="4865"/>
          </a:xfrm>
        </p:grpSpPr>
        <p:sp>
          <p:nvSpPr>
            <p:cNvPr id="4" name="圆角矩形 3"/>
            <p:cNvSpPr/>
            <p:nvPr/>
          </p:nvSpPr>
          <p:spPr>
            <a:xfrm>
              <a:off x="5349" y="2610"/>
              <a:ext cx="4304" cy="1021"/>
            </a:xfrm>
            <a:prstGeom prst="roundRect">
              <a:avLst/>
            </a:prstGeom>
            <a:solidFill>
              <a:srgbClr val="92D05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/>
              <a:r>
                <a:rPr lang="zh-CN" altLang="en-US" sz="3865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宋体" panose="02010600030101010101" pitchFamily="2" charset="-122"/>
                </a:rPr>
                <a:t>会计科目</a:t>
              </a:r>
              <a:endParaRPr lang="zh-CN" altLang="en-US" sz="386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5349" y="4532"/>
              <a:ext cx="4304" cy="1021"/>
            </a:xfrm>
            <a:prstGeom prst="roundRect">
              <a:avLst/>
            </a:prstGeom>
            <a:solidFill>
              <a:srgbClr val="92D05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/>
              <a:r>
                <a:rPr lang="zh-CN" altLang="en-US" sz="3865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宋体" panose="02010600030101010101" pitchFamily="2" charset="-122"/>
                </a:rPr>
                <a:t>凭证分录</a:t>
              </a:r>
              <a:endParaRPr lang="zh-CN" altLang="en-US" sz="386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5349" y="6454"/>
              <a:ext cx="4304" cy="1021"/>
            </a:xfrm>
            <a:prstGeom prst="roundRect">
              <a:avLst/>
            </a:prstGeom>
            <a:solidFill>
              <a:srgbClr val="92D05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lvl="0" algn="ctr"/>
              <a:r>
                <a:rPr lang="zh-CN" altLang="en-US" sz="3865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宋体" panose="02010600030101010101" pitchFamily="2" charset="-122"/>
                </a:rPr>
                <a:t>业务单据核算</a:t>
              </a:r>
              <a:endParaRPr lang="zh-CN" altLang="en-US" sz="386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70" y="4532"/>
              <a:ext cx="3896" cy="1021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p>
              <a:pPr lvl="0" algn="ctr"/>
              <a:r>
                <a:rPr lang="zh-CN" altLang="en-US" sz="3865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宋体" panose="02010600030101010101" pitchFamily="2" charset="-122"/>
                </a:rPr>
                <a:t>思迅财务接口</a:t>
              </a:r>
              <a:endParaRPr lang="zh-CN" altLang="en-US" sz="386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724" y="4532"/>
              <a:ext cx="2983" cy="1021"/>
            </a:xfrm>
            <a:prstGeom prst="roundRect">
              <a:avLst/>
            </a:prstGeom>
            <a:solidFill>
              <a:srgbClr val="00B0F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lvl="0" algn="ctr"/>
              <a:r>
                <a:rPr lang="zh-CN" altLang="en-US" sz="3865">
                  <a:solidFill>
                    <a:schemeClr val="tx1"/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宋体" panose="02010600030101010101" pitchFamily="2" charset="-122"/>
                </a:rPr>
                <a:t>财务凭证</a:t>
              </a:r>
              <a:endParaRPr lang="zh-CN" altLang="en-US" sz="386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979" y="3622"/>
              <a:ext cx="2655" cy="66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979" y="6001"/>
              <a:ext cx="2775" cy="630"/>
            </a:xfrm>
            <a:prstGeom prst="rect">
              <a:avLst/>
            </a:prstGeom>
          </p:spPr>
        </p:pic>
        <p:cxnSp>
          <p:nvCxnSpPr>
            <p:cNvPr id="13" name="直接箭头连接符 12"/>
            <p:cNvCxnSpPr>
              <a:stCxn id="9" idx="3"/>
              <a:endCxn id="7" idx="1"/>
            </p:cNvCxnSpPr>
            <p:nvPr/>
          </p:nvCxnSpPr>
          <p:spPr>
            <a:xfrm>
              <a:off x="3966" y="5043"/>
              <a:ext cx="1383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9635" y="5042"/>
              <a:ext cx="1063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>
              <a:stCxn id="4" idx="2"/>
              <a:endCxn id="7" idx="0"/>
            </p:cNvCxnSpPr>
            <p:nvPr/>
          </p:nvCxnSpPr>
          <p:spPr>
            <a:xfrm>
              <a:off x="7501" y="3631"/>
              <a:ext cx="0" cy="90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stCxn id="8" idx="0"/>
              <a:endCxn id="7" idx="2"/>
            </p:cNvCxnSpPr>
            <p:nvPr/>
          </p:nvCxnSpPr>
          <p:spPr>
            <a:xfrm flipV="1">
              <a:off x="7501" y="5553"/>
              <a:ext cx="0" cy="901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肘形连接符 18"/>
            <p:cNvCxnSpPr/>
            <p:nvPr/>
          </p:nvCxnSpPr>
          <p:spPr>
            <a:xfrm rot="10800000" flipV="1">
              <a:off x="14894" y="3952"/>
              <a:ext cx="5" cy="2364"/>
            </a:xfrm>
            <a:prstGeom prst="bentConnector3">
              <a:avLst>
                <a:gd name="adj1" fmla="val 7600000"/>
              </a:avLst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13707" y="5065"/>
              <a:ext cx="770" cy="0"/>
            </a:xfrm>
            <a:prstGeom prst="straightConnector1">
              <a:avLst/>
            </a:prstGeom>
            <a:ln w="12700" cmpd="sng">
              <a:solidFill>
                <a:schemeClr val="accent4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收银管理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内容占位符 2"/>
          <p:cNvSpPr>
            <a:spLocks noGrp="1"/>
          </p:cNvSpPr>
          <p:nvPr/>
        </p:nvSpPr>
        <p:spPr>
          <a:xfrm>
            <a:off x="1141730" y="1840230"/>
            <a:ext cx="12189460" cy="7761605"/>
          </a:xfrm>
          <a:prstGeom prst="rect">
            <a:avLst/>
          </a:prstGeom>
          <a:noFill/>
          <a:ln w="9525">
            <a:noFill/>
          </a:ln>
        </p:spPr>
        <p:txBody>
          <a:bodyPr lIns="148992" tIns="74496" rIns="148992" bIns="74496" anchor="t">
            <a:normAutofit lnSpcReduction="10000"/>
          </a:bodyPr>
          <a:lstStyle>
            <a:lvl1pPr marL="558800" lvl="0" indent="-5588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5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09675" lvl="1" indent="-46482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4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2455" lvl="2" indent="-37338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3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06675" lvl="3" indent="-371475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52800" lvl="4" indent="-372745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zh-CN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1</a:t>
            </a:r>
            <a:r>
              <a:rPr lang="zh-CN" altLang="en-US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、支持财务软件：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金蝶</a:t>
            </a:r>
            <a:r>
              <a:rPr 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2000 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、</a:t>
            </a:r>
            <a:r>
              <a:rPr 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 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金蝶</a:t>
            </a:r>
            <a:r>
              <a:rPr 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KIS  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、金蝶</a:t>
            </a:r>
            <a:r>
              <a:rPr 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K3 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、用友全系列；</a:t>
            </a:r>
            <a:endParaRPr lang="en-US" altLang="zh-CN" sz="296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2</a:t>
            </a:r>
            <a:r>
              <a:rPr lang="zh-CN" altLang="en-US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、凭证的生成方式：</a:t>
            </a:r>
            <a:endParaRPr lang="zh-CN" altLang="en-US" sz="2960" b="1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   </a:t>
            </a:r>
            <a:r>
              <a:rPr lang="en-US" altLang="zh-CN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1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）</a:t>
            </a:r>
            <a:r>
              <a:rPr lang="zh-CN" altLang="en-US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单据按单号产生：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根据我们软件中的每张单据生成每张凭证，根</a:t>
            </a:r>
            <a:endParaRPr lang="en-US" altLang="zh-CN" sz="296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      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据一一对应的关系生成凭证；</a:t>
            </a:r>
            <a:endParaRPr lang="en-US" altLang="zh-CN" sz="296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   2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）</a:t>
            </a:r>
            <a:r>
              <a:rPr lang="zh-CN" altLang="en-US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按所有单据的合计产生：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根据查询范围内所有单据的合计生成一</a:t>
            </a:r>
            <a:endParaRPr lang="en-US" altLang="zh-CN" sz="296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      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张凭证，即汇总生成凭证；</a:t>
            </a:r>
            <a:endParaRPr lang="en-US" altLang="zh-CN" sz="296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   3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）</a:t>
            </a:r>
            <a:r>
              <a:rPr lang="zh-CN" altLang="en-US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按每天合计产生：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汇总每天的单据情况，生成一张凭证；</a:t>
            </a:r>
            <a:endParaRPr lang="en-US" altLang="zh-CN" sz="296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   4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）</a:t>
            </a:r>
            <a:r>
              <a:rPr lang="zh-CN" altLang="en-US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采购时是否含税、销售时是否含税：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销项税和进项税分别对应档 </a:t>
            </a:r>
            <a:endParaRPr lang="en-US" altLang="zh-CN" sz="296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      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案中的税率，税金分录时需要设置开关；</a:t>
            </a:r>
            <a:endParaRPr lang="en-US" altLang="zh-CN" sz="2960" dirty="0" smtClean="0">
              <a:solidFill>
                <a:srgbClr val="FF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   5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）</a:t>
            </a:r>
            <a:r>
              <a:rPr lang="zh-CN" altLang="en-US" sz="2960" b="1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保留两位小数：</a:t>
            </a:r>
            <a:r>
              <a:rPr lang="zh-CN" altLang="en-US" sz="296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如勾选则生成的凭证金额只保留两位小数。</a:t>
            </a:r>
            <a:endParaRPr lang="zh-CN" altLang="en-US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收银管理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8" name="图片 7" descr="专卖10财务接口-零售凭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280" y="1767205"/>
            <a:ext cx="16307435" cy="5669280"/>
          </a:xfrm>
          <a:prstGeom prst="rect">
            <a:avLst/>
          </a:prstGeom>
        </p:spPr>
      </p:pic>
      <p:pic>
        <p:nvPicPr>
          <p:cNvPr id="4" name="图片 3" descr="专卖10财务接口-会员充值凭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00" y="5944235"/>
            <a:ext cx="14244955" cy="422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硬件要求</a:t>
            </a:r>
            <a:endParaRPr lang="en-US" altLang="zh-CN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6" name="图片 5" descr="图标-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65" y="3790315"/>
            <a:ext cx="5690235" cy="3559810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8947175" y="2436495"/>
            <a:ext cx="577278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2" tIns="60926" rIns="121852" bIns="60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9pPr>
          </a:lstStyle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可托管到阿里云/或者自己搭建服务器</a:t>
            </a:r>
            <a:b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</a:b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操作系统：Windows 2003/8标准/企业版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CPU：酷睿2四核 Q8300（四核2.3GHz以上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内存：4G或以上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硬盘：32G以上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8947175" y="5106670"/>
            <a:ext cx="6470015" cy="161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852" tIns="60926" rIns="121852" bIns="60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9pPr>
          </a:lstStyle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操作系统：6M或以上XP（推荐）Win7（占用资源多）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CPU：双核\2.3GHz以上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内存：2G或以上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硬盘：32G以上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8947175" y="7657465"/>
            <a:ext cx="6515100" cy="20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852" tIns="60926" rIns="121852" bIns="6092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Calibri" panose="020F0502020204030204" charset="0"/>
              </a:defRPr>
            </a:lvl9pPr>
          </a:lstStyle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兼容机或主流品牌机，例如易捷通等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操作系统：4M或以上XP（推荐）Win7（占用资源多）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CPU：双核\1.9GHz以上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内存：2G或以上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tx1"/>
                </a:solidFill>
                <a:cs typeface="+mn-ea"/>
                <a:sym typeface="微软雅黑" panose="020B0503020204020204" pitchFamily="2" charset="-122"/>
              </a:rPr>
              <a:t>硬盘：32G以上</a:t>
            </a:r>
            <a:endParaRPr lang="zh-CN" altLang="en-US" sz="1800" dirty="0" smtClean="0">
              <a:solidFill>
                <a:schemeClr val="tx1"/>
              </a:solidFill>
              <a:cs typeface="+mn-ea"/>
              <a:sym typeface="微软雅黑" panose="020B0503020204020204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947175" y="7008463"/>
            <a:ext cx="2975983" cy="582295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前台POS机</a:t>
            </a:r>
            <a:endParaRPr lang="zh-CN" altLang="en-US" sz="30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8947175" y="4480560"/>
            <a:ext cx="3675380" cy="582295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lstStyle/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后台客户机</a:t>
            </a:r>
            <a:endParaRPr lang="zh-CN" altLang="en-US" sz="30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917065" y="5852795"/>
            <a:ext cx="3181985" cy="674370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Arial" panose="020B0604020202020204" pitchFamily="34" charset="0"/>
              </a:rPr>
              <a:t>硬件配置要求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Arial" panose="020B0604020202020204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7837805" y="2101850"/>
            <a:ext cx="731520" cy="731520"/>
            <a:chOff x="304800" y="673100"/>
            <a:chExt cx="4000500" cy="4000500"/>
          </a:xfrm>
          <a:solidFill>
            <a:srgbClr val="92D050"/>
          </a:solidFill>
          <a:effectLst/>
        </p:grpSpPr>
        <p:sp>
          <p:nvSpPr>
            <p:cNvPr id="4" name="同心圆 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4"/>
          <p:cNvSpPr>
            <a:spLocks noChangeArrowheads="1"/>
          </p:cNvSpPr>
          <p:nvPr/>
        </p:nvSpPr>
        <p:spPr bwMode="auto">
          <a:xfrm>
            <a:off x="8012430" y="2191385"/>
            <a:ext cx="4521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方正兰亭粗黑_GBK" charset="-122"/>
              </a:rPr>
              <a:t>1</a:t>
            </a:r>
            <a:endParaRPr lang="en-US" altLang="zh-CN" sz="2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方正兰亭粗黑_GBK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837805" y="4549140"/>
            <a:ext cx="731520" cy="731520"/>
            <a:chOff x="304800" y="673100"/>
            <a:chExt cx="4000500" cy="4000500"/>
          </a:xfrm>
          <a:solidFill>
            <a:srgbClr val="92D050"/>
          </a:solidFill>
          <a:effectLst/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4"/>
          <p:cNvSpPr>
            <a:spLocks noChangeArrowheads="1"/>
          </p:cNvSpPr>
          <p:nvPr/>
        </p:nvSpPr>
        <p:spPr bwMode="auto">
          <a:xfrm>
            <a:off x="7982585" y="4646930"/>
            <a:ext cx="4521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方正兰亭粗黑_GBK" charset="-122"/>
              </a:rPr>
              <a:t>2</a:t>
            </a:r>
            <a:endParaRPr lang="en-US" altLang="zh-CN" sz="2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方正兰亭粗黑_GBK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837805" y="7096760"/>
            <a:ext cx="731520" cy="731520"/>
            <a:chOff x="304800" y="673100"/>
            <a:chExt cx="4000500" cy="4000500"/>
          </a:xfrm>
          <a:solidFill>
            <a:srgbClr val="92D050"/>
          </a:solidFill>
          <a:effectLst/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4"/>
          <p:cNvSpPr>
            <a:spLocks noChangeArrowheads="1"/>
          </p:cNvSpPr>
          <p:nvPr/>
        </p:nvSpPr>
        <p:spPr bwMode="auto">
          <a:xfrm>
            <a:off x="8012430" y="7186295"/>
            <a:ext cx="4521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2800" dirty="0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方正兰亭粗黑_GBK" charset="-122"/>
              </a:rPr>
              <a:t>3</a:t>
            </a:r>
            <a:endParaRPr lang="en-US" altLang="zh-CN" sz="2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方正兰亭粗黑_GBK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9079230" y="4342130"/>
            <a:ext cx="5731510" cy="0"/>
          </a:xfrm>
          <a:prstGeom prst="line">
            <a:avLst/>
          </a:prstGeom>
          <a:ln w="12700">
            <a:solidFill>
              <a:srgbClr val="B1DA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9079230" y="6889750"/>
            <a:ext cx="5731510" cy="0"/>
          </a:xfrm>
          <a:prstGeom prst="line">
            <a:avLst/>
          </a:prstGeom>
          <a:ln w="12700">
            <a:solidFill>
              <a:srgbClr val="B1DA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/>
          <p:cNvSpPr/>
          <p:nvPr/>
        </p:nvSpPr>
        <p:spPr>
          <a:xfrm>
            <a:off x="8947175" y="1698636"/>
            <a:ext cx="3675931" cy="812800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</a:rPr>
              <a:t>服务器</a:t>
            </a:r>
            <a:endParaRPr lang="zh-CN" altLang="en-US" sz="3000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68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渠道分布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07153" y="1481112"/>
            <a:ext cx="11436229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203" tIns="62641" rIns="120203" bIns="62641">
            <a:spAutoFit/>
          </a:bodyPr>
          <a:p>
            <a:pPr marL="342900" indent="-342900">
              <a:lnSpc>
                <a:spcPct val="200000"/>
              </a:lnSpc>
              <a:buClr>
                <a:srgbClr val="E87A90"/>
              </a:buClr>
              <a:buFont typeface="Arial" panose="020B0604020202020204" pitchFamily="34" charset="0"/>
              <a:buChar char="•"/>
            </a:pPr>
            <a:r>
              <a:rPr lang="zh-CN" altLang="en-US" sz="3600" dirty="0">
                <a:latin typeface="微软雅黑" panose="020B0503020204020204" pitchFamily="2" charset="-122"/>
                <a:ea typeface="微软雅黑" panose="020B0503020204020204" pitchFamily="2" charset="-122"/>
              </a:rPr>
              <a:t>遍布全国省份，覆盖</a:t>
            </a:r>
            <a:r>
              <a:rPr lang="en-US" altLang="zh-CN" sz="3600" dirty="0">
                <a:latin typeface="微软雅黑" panose="020B0503020204020204" pitchFamily="2" charset="-122"/>
                <a:ea typeface="微软雅黑" panose="020B0503020204020204" pitchFamily="2" charset="-122"/>
              </a:rPr>
              <a:t>500</a:t>
            </a:r>
            <a:r>
              <a:rPr lang="zh-CN" altLang="en-US" sz="3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多个大中城市</a:t>
            </a:r>
            <a:r>
              <a:rPr lang="zh-CN" altLang="en-US" sz="360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；</a:t>
            </a:r>
            <a:endParaRPr lang="zh-CN" altLang="en-US" sz="360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lnSpc>
                <a:spcPct val="200000"/>
              </a:lnSpc>
              <a:buClr>
                <a:srgbClr val="E87A90"/>
              </a:buClr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1300</a:t>
            </a:r>
            <a:r>
              <a:rPr lang="zh-CN" altLang="en-US" sz="3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多家合作伙伴及服务机构</a:t>
            </a:r>
            <a:r>
              <a:rPr lang="zh-CN" altLang="en-US" sz="3600" dirty="0" smtClean="0">
                <a:latin typeface="微软雅黑" panose="020B0503020204020204" pitchFamily="2" charset="-122"/>
                <a:ea typeface="微软雅黑" panose="020B0503020204020204" pitchFamily="2" charset="-122"/>
              </a:rPr>
              <a:t>；</a:t>
            </a:r>
            <a:endParaRPr lang="zh-CN" altLang="en-US" sz="3600" dirty="0" smtClean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marL="342900" indent="-342900">
              <a:lnSpc>
                <a:spcPct val="200000"/>
              </a:lnSpc>
              <a:buClr>
                <a:srgbClr val="E87A90"/>
              </a:buClr>
              <a:buFont typeface="Arial" panose="020B0604020202020204" pitchFamily="34" charset="0"/>
              <a:buChar char="•"/>
            </a:pPr>
            <a:r>
              <a:rPr lang="zh-CN" altLang="en-US" sz="3600" dirty="0">
                <a:latin typeface="微软雅黑" panose="020B0503020204020204" pitchFamily="2" charset="-122"/>
                <a:ea typeface="微软雅黑" panose="020B0503020204020204" pitchFamily="2" charset="-122"/>
              </a:rPr>
              <a:t>强大的服务支持网络。</a:t>
            </a:r>
            <a:endParaRPr lang="zh-CN" altLang="en-US" sz="36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27" name="Picture 11" descr="C:\Documents and Settings\leic\桌面\PPT\平时用的.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90" y="2776220"/>
            <a:ext cx="10561955" cy="748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部署环境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5830" y="2343150"/>
            <a:ext cx="14050010" cy="473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24180" marR="0" lvl="0" indent="-424180" algn="l" defTabSz="113157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b="1" kern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  <a:sym typeface="+mn-ea"/>
              </a:rPr>
              <a:t>部署环境</a:t>
            </a:r>
            <a:endParaRPr kumimoji="0" lang="zh-CN" alt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23620" marR="0" lvl="1" indent="-457200" algn="l" defTabSz="1131570" rtl="0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defRPr/>
            </a:pP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总部、加盟总部需要固定地址（可以通过软</a:t>
            </a:r>
            <a:r>
              <a:rPr lang="en-US" altLang="zh-CN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VPN</a:t>
            </a: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、硬件</a:t>
            </a:r>
            <a:r>
              <a:rPr lang="en-US" altLang="zh-CN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VPN</a:t>
            </a: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或者规定</a:t>
            </a:r>
            <a:r>
              <a:rPr lang="en-US" altLang="zh-CN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IP</a:t>
            </a: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实现）</a:t>
            </a:r>
            <a:endParaRPr kumimoji="0" lang="zh-CN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  <a:p>
            <a:pPr marL="1023620" marR="0" lvl="1" indent="-457200" algn="l" defTabSz="1131570" rtl="0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defRPr/>
            </a:pP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建议使用专业服务器，同时支持云服务器。</a:t>
            </a:r>
            <a:endParaRPr kumimoji="0" lang="zh-CN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  <a:p>
            <a:pPr marL="1023620" marR="0" lvl="1" indent="-457200" algn="l" defTabSz="1131570" rtl="0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defRPr/>
            </a:pP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门店建议使用</a:t>
            </a:r>
            <a:r>
              <a:rPr lang="en-US" altLang="zh-CN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win7</a:t>
            </a: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系统，服务器使用</a:t>
            </a:r>
            <a:r>
              <a:rPr lang="en-US" altLang="zh-CN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sql2008</a:t>
            </a: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系统。</a:t>
            </a:r>
            <a:endParaRPr kumimoji="0" lang="zh-CN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  <a:p>
            <a:pPr marL="1023620" marR="0" lvl="1" indent="-457200" algn="l" defTabSz="1131570" rtl="0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defRPr/>
            </a:pP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数据库使用</a:t>
            </a:r>
            <a:r>
              <a:rPr lang="en-US" altLang="zh-CN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sql2005</a:t>
            </a: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及以上版本。 </a:t>
            </a:r>
            <a:endParaRPr kumimoji="0" lang="zh-CN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  <a:p>
            <a:pPr marL="1023620" marR="0" lvl="1" indent="-457200" algn="l" defTabSz="1131570" rtl="0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defRPr/>
            </a:pPr>
            <a:r>
              <a:rPr lang="zh-CN" altLang="en-US" kern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n-ea"/>
                <a:ea typeface="+mn-ea"/>
                <a:cs typeface="Arial" panose="020B0604020202020204" pitchFamily="34" charset="0"/>
                <a:sym typeface="+mn-ea"/>
              </a:rPr>
              <a:t>线上部分软件都通过微信实现。</a:t>
            </a:r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10598785" y="5121910"/>
            <a:ext cx="5280025" cy="3364865"/>
            <a:chOff x="10885" y="5504"/>
            <a:chExt cx="8315" cy="5299"/>
          </a:xfrm>
        </p:grpSpPr>
        <p:sp>
          <p:nvSpPr>
            <p:cNvPr id="7" name="object 7"/>
            <p:cNvSpPr/>
            <p:nvPr/>
          </p:nvSpPr>
          <p:spPr>
            <a:xfrm>
              <a:off x="12668" y="5504"/>
              <a:ext cx="4784" cy="3064"/>
            </a:xfrm>
            <a:custGeom>
              <a:avLst/>
              <a:gdLst/>
              <a:ahLst/>
              <a:cxnLst/>
              <a:rect l="l" t="t" r="r" b="b"/>
              <a:pathLst>
                <a:path w="3037840" h="1945639">
                  <a:moveTo>
                    <a:pt x="3037268" y="1945513"/>
                  </a:moveTo>
                  <a:lnTo>
                    <a:pt x="0" y="1945513"/>
                  </a:lnTo>
                  <a:lnTo>
                    <a:pt x="0" y="39979"/>
                  </a:lnTo>
                  <a:lnTo>
                    <a:pt x="624" y="16866"/>
                  </a:lnTo>
                  <a:lnTo>
                    <a:pt x="4994" y="4997"/>
                  </a:lnTo>
                  <a:lnTo>
                    <a:pt x="16855" y="624"/>
                  </a:lnTo>
                  <a:lnTo>
                    <a:pt x="39954" y="0"/>
                  </a:lnTo>
                  <a:lnTo>
                    <a:pt x="2997301" y="0"/>
                  </a:lnTo>
                  <a:lnTo>
                    <a:pt x="3003546" y="624"/>
                  </a:lnTo>
                  <a:lnTo>
                    <a:pt x="3017285" y="4997"/>
                  </a:lnTo>
                  <a:lnTo>
                    <a:pt x="3031023" y="16866"/>
                  </a:lnTo>
                  <a:lnTo>
                    <a:pt x="3037268" y="39979"/>
                  </a:lnTo>
                  <a:lnTo>
                    <a:pt x="3037268" y="1945513"/>
                  </a:lnTo>
                  <a:close/>
                </a:path>
              </a:pathLst>
            </a:custGeom>
            <a:solidFill>
              <a:srgbClr val="1E1D39"/>
            </a:solidFill>
          </p:spPr>
          <p:txBody>
            <a:bodyPr wrap="square" lIns="0" tIns="0" rIns="0" bIns="0" rtlCol="0"/>
            <a:p/>
          </p:txBody>
        </p:sp>
        <p:sp>
          <p:nvSpPr>
            <p:cNvPr id="8" name="object 8"/>
            <p:cNvSpPr/>
            <p:nvPr/>
          </p:nvSpPr>
          <p:spPr>
            <a:xfrm>
              <a:off x="12941" y="5777"/>
              <a:ext cx="4217" cy="2456"/>
            </a:xfrm>
            <a:custGeom>
              <a:avLst/>
              <a:gdLst/>
              <a:ahLst/>
              <a:cxnLst/>
              <a:rect l="l" t="t" r="r" b="b"/>
              <a:pathLst>
                <a:path w="2677795" h="1559560">
                  <a:moveTo>
                    <a:pt x="0" y="0"/>
                  </a:moveTo>
                  <a:lnTo>
                    <a:pt x="2677668" y="0"/>
                  </a:lnTo>
                  <a:lnTo>
                    <a:pt x="2677668" y="1559052"/>
                  </a:lnTo>
                  <a:lnTo>
                    <a:pt x="0" y="1559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8944"/>
            </a:solidFill>
          </p:spPr>
          <p:txBody>
            <a:bodyPr wrap="square" lIns="0" tIns="0" rIns="0" bIns="0" rtlCol="0"/>
            <a:p/>
          </p:txBody>
        </p:sp>
        <p:sp>
          <p:nvSpPr>
            <p:cNvPr id="9" name="object 9"/>
            <p:cNvSpPr/>
            <p:nvPr/>
          </p:nvSpPr>
          <p:spPr>
            <a:xfrm>
              <a:off x="11766" y="9636"/>
              <a:ext cx="6608" cy="191"/>
            </a:xfrm>
            <a:custGeom>
              <a:avLst/>
              <a:gdLst/>
              <a:ahLst/>
              <a:cxnLst/>
              <a:rect l="l" t="t" r="r" b="b"/>
              <a:pathLst>
                <a:path w="4196080" h="121285">
                  <a:moveTo>
                    <a:pt x="4195851" y="120713"/>
                  </a:moveTo>
                  <a:lnTo>
                    <a:pt x="0" y="120713"/>
                  </a:lnTo>
                  <a:lnTo>
                    <a:pt x="0" y="28168"/>
                  </a:lnTo>
                  <a:lnTo>
                    <a:pt x="28155" y="0"/>
                  </a:lnTo>
                  <a:lnTo>
                    <a:pt x="4169714" y="0"/>
                  </a:lnTo>
                  <a:lnTo>
                    <a:pt x="4195851" y="28168"/>
                  </a:lnTo>
                  <a:lnTo>
                    <a:pt x="4195851" y="120713"/>
                  </a:lnTo>
                  <a:close/>
                </a:path>
              </a:pathLst>
            </a:custGeom>
            <a:solidFill>
              <a:srgbClr val="00243C"/>
            </a:solidFill>
          </p:spPr>
          <p:txBody>
            <a:bodyPr wrap="square" lIns="0" tIns="0" rIns="0" bIns="0" rtlCol="0"/>
            <a:p/>
          </p:txBody>
        </p:sp>
        <p:sp>
          <p:nvSpPr>
            <p:cNvPr id="10" name="object 10"/>
            <p:cNvSpPr/>
            <p:nvPr/>
          </p:nvSpPr>
          <p:spPr>
            <a:xfrm>
              <a:off x="11766" y="8568"/>
              <a:ext cx="6608" cy="1113"/>
            </a:xfrm>
            <a:custGeom>
              <a:avLst/>
              <a:gdLst/>
              <a:ahLst/>
              <a:cxnLst/>
              <a:rect l="l" t="t" r="r" b="b"/>
              <a:pathLst>
                <a:path w="4196080" h="706754">
                  <a:moveTo>
                    <a:pt x="4195851" y="706183"/>
                  </a:moveTo>
                  <a:lnTo>
                    <a:pt x="0" y="706183"/>
                  </a:lnTo>
                  <a:lnTo>
                    <a:pt x="573252" y="0"/>
                  </a:lnTo>
                  <a:lnTo>
                    <a:pt x="3610533" y="0"/>
                  </a:lnTo>
                  <a:lnTo>
                    <a:pt x="4195851" y="706183"/>
                  </a:lnTo>
                  <a:close/>
                </a:path>
              </a:pathLst>
            </a:custGeom>
            <a:solidFill>
              <a:srgbClr val="1E1D39"/>
            </a:solidFill>
          </p:spPr>
          <p:txBody>
            <a:bodyPr wrap="square" lIns="0" tIns="0" rIns="0" bIns="0" rtlCol="0"/>
            <a:p/>
          </p:txBody>
        </p:sp>
        <p:sp>
          <p:nvSpPr>
            <p:cNvPr id="11" name="object 11"/>
            <p:cNvSpPr/>
            <p:nvPr/>
          </p:nvSpPr>
          <p:spPr>
            <a:xfrm>
              <a:off x="12732" y="8735"/>
              <a:ext cx="1906" cy="0"/>
            </a:xfrm>
            <a:custGeom>
              <a:avLst/>
              <a:gdLst/>
              <a:ahLst/>
              <a:cxnLst/>
              <a:rect l="l" t="t" r="r" b="b"/>
              <a:pathLst>
                <a:path w="1210309">
                  <a:moveTo>
                    <a:pt x="0" y="0"/>
                  </a:moveTo>
                  <a:lnTo>
                    <a:pt x="1210055" y="0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12" name="object 12"/>
            <p:cNvSpPr/>
            <p:nvPr/>
          </p:nvSpPr>
          <p:spPr>
            <a:xfrm>
              <a:off x="12646" y="8965"/>
              <a:ext cx="1911" cy="0"/>
            </a:xfrm>
            <a:custGeom>
              <a:avLst/>
              <a:gdLst/>
              <a:ahLst/>
              <a:cxnLst/>
              <a:rect l="l" t="t" r="r" b="b"/>
              <a:pathLst>
                <a:path w="1213484">
                  <a:moveTo>
                    <a:pt x="0" y="0"/>
                  </a:moveTo>
                  <a:lnTo>
                    <a:pt x="1213103" y="0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13" name="object 13"/>
            <p:cNvSpPr/>
            <p:nvPr/>
          </p:nvSpPr>
          <p:spPr>
            <a:xfrm>
              <a:off x="12523" y="9217"/>
              <a:ext cx="1906" cy="0"/>
            </a:xfrm>
            <a:custGeom>
              <a:avLst/>
              <a:gdLst/>
              <a:ahLst/>
              <a:cxnLst/>
              <a:rect l="l" t="t" r="r" b="b"/>
              <a:pathLst>
                <a:path w="1210309">
                  <a:moveTo>
                    <a:pt x="0" y="0"/>
                  </a:moveTo>
                  <a:lnTo>
                    <a:pt x="1210055" y="0"/>
                  </a:lnTo>
                </a:path>
              </a:pathLst>
            </a:custGeom>
            <a:ln w="28955">
              <a:solidFill>
                <a:srgbClr val="FFFFFF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14" name="object 14"/>
            <p:cNvSpPr/>
            <p:nvPr/>
          </p:nvSpPr>
          <p:spPr>
            <a:xfrm>
              <a:off x="15290" y="8735"/>
              <a:ext cx="1908" cy="0"/>
            </a:xfrm>
            <a:custGeom>
              <a:avLst/>
              <a:gdLst/>
              <a:ahLst/>
              <a:cxnLst/>
              <a:rect l="l" t="t" r="r" b="b"/>
              <a:pathLst>
                <a:path w="1211579">
                  <a:moveTo>
                    <a:pt x="0" y="0"/>
                  </a:moveTo>
                  <a:lnTo>
                    <a:pt x="1211579" y="0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6" name="object 15"/>
            <p:cNvSpPr/>
            <p:nvPr/>
          </p:nvSpPr>
          <p:spPr>
            <a:xfrm>
              <a:off x="14261" y="8965"/>
              <a:ext cx="3022" cy="0"/>
            </a:xfrm>
            <a:custGeom>
              <a:avLst/>
              <a:gdLst/>
              <a:ahLst/>
              <a:cxnLst/>
              <a:rect l="l" t="t" r="r" b="b"/>
              <a:pathLst>
                <a:path w="1918970">
                  <a:moveTo>
                    <a:pt x="0" y="0"/>
                  </a:moveTo>
                  <a:lnTo>
                    <a:pt x="1918716" y="0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16" name="object 16"/>
            <p:cNvSpPr/>
            <p:nvPr/>
          </p:nvSpPr>
          <p:spPr>
            <a:xfrm>
              <a:off x="14074" y="9217"/>
              <a:ext cx="3334" cy="0"/>
            </a:xfrm>
            <a:custGeom>
              <a:avLst/>
              <a:gdLst/>
              <a:ahLst/>
              <a:cxnLst/>
              <a:rect l="l" t="t" r="r" b="b"/>
              <a:pathLst>
                <a:path w="2117090">
                  <a:moveTo>
                    <a:pt x="0" y="0"/>
                  </a:moveTo>
                  <a:lnTo>
                    <a:pt x="2116835" y="0"/>
                  </a:lnTo>
                </a:path>
              </a:pathLst>
            </a:custGeom>
            <a:ln w="28955">
              <a:solidFill>
                <a:srgbClr val="FFFFFF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17" name="object 17"/>
            <p:cNvSpPr/>
            <p:nvPr/>
          </p:nvSpPr>
          <p:spPr>
            <a:xfrm>
              <a:off x="11997" y="8981"/>
              <a:ext cx="2302" cy="1353"/>
            </a:xfrm>
            <a:custGeom>
              <a:avLst/>
              <a:gdLst/>
              <a:ahLst/>
              <a:cxnLst/>
              <a:rect l="l" t="t" r="r" b="b"/>
              <a:pathLst>
                <a:path w="1461770" h="859154">
                  <a:moveTo>
                    <a:pt x="1460955" y="73873"/>
                  </a:moveTo>
                  <a:lnTo>
                    <a:pt x="816165" y="73873"/>
                  </a:lnTo>
                  <a:lnTo>
                    <a:pt x="868995" y="24310"/>
                  </a:lnTo>
                  <a:lnTo>
                    <a:pt x="901526" y="1556"/>
                  </a:lnTo>
                  <a:lnTo>
                    <a:pt x="927188" y="0"/>
                  </a:lnTo>
                  <a:lnTo>
                    <a:pt x="959408" y="14031"/>
                  </a:lnTo>
                  <a:lnTo>
                    <a:pt x="1013129" y="43953"/>
                  </a:lnTo>
                  <a:lnTo>
                    <a:pt x="1049362" y="63904"/>
                  </a:lnTo>
                  <a:lnTo>
                    <a:pt x="1459049" y="63904"/>
                  </a:lnTo>
                  <a:lnTo>
                    <a:pt x="1460955" y="73873"/>
                  </a:lnTo>
                  <a:close/>
                </a:path>
                <a:path w="1461770" h="859154">
                  <a:moveTo>
                    <a:pt x="1459049" y="63904"/>
                  </a:moveTo>
                  <a:lnTo>
                    <a:pt x="1049362" y="63904"/>
                  </a:lnTo>
                  <a:lnTo>
                    <a:pt x="1194113" y="46494"/>
                  </a:lnTo>
                  <a:lnTo>
                    <a:pt x="1282963" y="36881"/>
                  </a:lnTo>
                  <a:lnTo>
                    <a:pt x="1352454" y="31635"/>
                  </a:lnTo>
                  <a:lnTo>
                    <a:pt x="1439125" y="27328"/>
                  </a:lnTo>
                  <a:lnTo>
                    <a:pt x="1454688" y="41093"/>
                  </a:lnTo>
                  <a:lnTo>
                    <a:pt x="1459049" y="63904"/>
                  </a:lnTo>
                  <a:close/>
                </a:path>
                <a:path w="1461770" h="859154">
                  <a:moveTo>
                    <a:pt x="1445849" y="113776"/>
                  </a:moveTo>
                  <a:lnTo>
                    <a:pt x="576313" y="113776"/>
                  </a:lnTo>
                  <a:lnTo>
                    <a:pt x="594810" y="107151"/>
                  </a:lnTo>
                  <a:lnTo>
                    <a:pt x="634733" y="83929"/>
                  </a:lnTo>
                  <a:lnTo>
                    <a:pt x="684730" y="57038"/>
                  </a:lnTo>
                  <a:lnTo>
                    <a:pt x="733446" y="39403"/>
                  </a:lnTo>
                  <a:lnTo>
                    <a:pt x="769533" y="43953"/>
                  </a:lnTo>
                  <a:lnTo>
                    <a:pt x="783841" y="54237"/>
                  </a:lnTo>
                  <a:lnTo>
                    <a:pt x="799099" y="63904"/>
                  </a:lnTo>
                  <a:lnTo>
                    <a:pt x="811220" y="71068"/>
                  </a:lnTo>
                  <a:lnTo>
                    <a:pt x="816165" y="73873"/>
                  </a:lnTo>
                  <a:lnTo>
                    <a:pt x="1460955" y="73873"/>
                  </a:lnTo>
                  <a:lnTo>
                    <a:pt x="1461193" y="75121"/>
                  </a:lnTo>
                  <a:lnTo>
                    <a:pt x="1450832" y="111020"/>
                  </a:lnTo>
                  <a:lnTo>
                    <a:pt x="1445849" y="113776"/>
                  </a:lnTo>
                  <a:close/>
                </a:path>
                <a:path w="1461770" h="859154">
                  <a:moveTo>
                    <a:pt x="259842" y="858581"/>
                  </a:moveTo>
                  <a:lnTo>
                    <a:pt x="202375" y="806109"/>
                  </a:lnTo>
                  <a:lnTo>
                    <a:pt x="114928" y="723087"/>
                  </a:lnTo>
                  <a:lnTo>
                    <a:pt x="0" y="612531"/>
                  </a:lnTo>
                  <a:lnTo>
                    <a:pt x="125808" y="535118"/>
                  </a:lnTo>
                  <a:lnTo>
                    <a:pt x="194463" y="479527"/>
                  </a:lnTo>
                  <a:lnTo>
                    <a:pt x="230012" y="418949"/>
                  </a:lnTo>
                  <a:lnTo>
                    <a:pt x="256501" y="326578"/>
                  </a:lnTo>
                  <a:lnTo>
                    <a:pt x="267895" y="309458"/>
                  </a:lnTo>
                  <a:lnTo>
                    <a:pt x="291759" y="278379"/>
                  </a:lnTo>
                  <a:lnTo>
                    <a:pt x="325472" y="238111"/>
                  </a:lnTo>
                  <a:lnTo>
                    <a:pt x="366410" y="193422"/>
                  </a:lnTo>
                  <a:lnTo>
                    <a:pt x="411950" y="149083"/>
                  </a:lnTo>
                  <a:lnTo>
                    <a:pt x="459471" y="109861"/>
                  </a:lnTo>
                  <a:lnTo>
                    <a:pt x="506349" y="80528"/>
                  </a:lnTo>
                  <a:lnTo>
                    <a:pt x="521967" y="76368"/>
                  </a:lnTo>
                  <a:lnTo>
                    <a:pt x="541331" y="79693"/>
                  </a:lnTo>
                  <a:lnTo>
                    <a:pt x="560695" y="91747"/>
                  </a:lnTo>
                  <a:lnTo>
                    <a:pt x="576313" y="113776"/>
                  </a:lnTo>
                  <a:lnTo>
                    <a:pt x="1445849" y="113776"/>
                  </a:lnTo>
                  <a:lnTo>
                    <a:pt x="1415796" y="130401"/>
                  </a:lnTo>
                  <a:lnTo>
                    <a:pt x="1350421" y="146037"/>
                  </a:lnTo>
                  <a:lnTo>
                    <a:pt x="1069340" y="203553"/>
                  </a:lnTo>
                  <a:lnTo>
                    <a:pt x="809498" y="472882"/>
                  </a:lnTo>
                  <a:lnTo>
                    <a:pt x="1364085" y="472882"/>
                  </a:lnTo>
                  <a:lnTo>
                    <a:pt x="1353338" y="484931"/>
                  </a:lnTo>
                  <a:lnTo>
                    <a:pt x="1308885" y="511583"/>
                  </a:lnTo>
                  <a:lnTo>
                    <a:pt x="1242568" y="536051"/>
                  </a:lnTo>
                  <a:lnTo>
                    <a:pt x="1212792" y="546064"/>
                  </a:lnTo>
                  <a:lnTo>
                    <a:pt x="1169554" y="563231"/>
                  </a:lnTo>
                  <a:lnTo>
                    <a:pt x="1117750" y="585343"/>
                  </a:lnTo>
                  <a:lnTo>
                    <a:pt x="1062273" y="610189"/>
                  </a:lnTo>
                  <a:lnTo>
                    <a:pt x="1008021" y="635558"/>
                  </a:lnTo>
                  <a:lnTo>
                    <a:pt x="959887" y="659241"/>
                  </a:lnTo>
                  <a:lnTo>
                    <a:pt x="922769" y="679028"/>
                  </a:lnTo>
                  <a:lnTo>
                    <a:pt x="903649" y="692156"/>
                  </a:lnTo>
                  <a:lnTo>
                    <a:pt x="876555" y="707039"/>
                  </a:lnTo>
                  <a:lnTo>
                    <a:pt x="800122" y="738720"/>
                  </a:lnTo>
                  <a:lnTo>
                    <a:pt x="751622" y="753842"/>
                  </a:lnTo>
                  <a:lnTo>
                    <a:pt x="696826" y="767368"/>
                  </a:lnTo>
                  <a:lnTo>
                    <a:pt x="636154" y="778460"/>
                  </a:lnTo>
                  <a:lnTo>
                    <a:pt x="570025" y="786281"/>
                  </a:lnTo>
                  <a:lnTo>
                    <a:pt x="522563" y="788756"/>
                  </a:lnTo>
                  <a:lnTo>
                    <a:pt x="423075" y="788756"/>
                  </a:lnTo>
                  <a:lnTo>
                    <a:pt x="404127" y="790315"/>
                  </a:lnTo>
                  <a:lnTo>
                    <a:pt x="373938" y="796236"/>
                  </a:lnTo>
                  <a:lnTo>
                    <a:pt x="327509" y="815874"/>
                  </a:lnTo>
                  <a:lnTo>
                    <a:pt x="259842" y="858581"/>
                  </a:lnTo>
                  <a:close/>
                </a:path>
                <a:path w="1461770" h="859154">
                  <a:moveTo>
                    <a:pt x="1364085" y="472882"/>
                  </a:moveTo>
                  <a:lnTo>
                    <a:pt x="809498" y="472882"/>
                  </a:lnTo>
                  <a:lnTo>
                    <a:pt x="1036027" y="449603"/>
                  </a:lnTo>
                  <a:lnTo>
                    <a:pt x="1286866" y="369908"/>
                  </a:lnTo>
                  <a:lnTo>
                    <a:pt x="1342091" y="362322"/>
                  </a:lnTo>
                  <a:lnTo>
                    <a:pt x="1366712" y="383415"/>
                  </a:lnTo>
                  <a:lnTo>
                    <a:pt x="1379156" y="436306"/>
                  </a:lnTo>
                  <a:lnTo>
                    <a:pt x="1376554" y="458902"/>
                  </a:lnTo>
                  <a:lnTo>
                    <a:pt x="1364085" y="472882"/>
                  </a:lnTo>
                  <a:close/>
                </a:path>
                <a:path w="1461770" h="859154">
                  <a:moveTo>
                    <a:pt x="498858" y="789992"/>
                  </a:moveTo>
                  <a:lnTo>
                    <a:pt x="423075" y="788756"/>
                  </a:lnTo>
                  <a:lnTo>
                    <a:pt x="522563" y="788756"/>
                  </a:lnTo>
                  <a:lnTo>
                    <a:pt x="498858" y="789992"/>
                  </a:lnTo>
                  <a:close/>
                </a:path>
              </a:pathLst>
            </a:custGeom>
            <a:solidFill>
              <a:srgbClr val="F8E4C0"/>
            </a:solidFill>
          </p:spPr>
          <p:txBody>
            <a:bodyPr wrap="square" lIns="0" tIns="0" rIns="0" bIns="0" rtlCol="0"/>
            <a:p/>
          </p:txBody>
        </p:sp>
        <p:sp>
          <p:nvSpPr>
            <p:cNvPr id="18" name="object 18"/>
            <p:cNvSpPr/>
            <p:nvPr/>
          </p:nvSpPr>
          <p:spPr>
            <a:xfrm>
              <a:off x="13318" y="9075"/>
              <a:ext cx="336" cy="197"/>
            </a:xfrm>
            <a:custGeom>
              <a:avLst/>
              <a:gdLst/>
              <a:ahLst/>
              <a:cxnLst/>
              <a:rect l="l" t="t" r="r" b="b"/>
              <a:pathLst>
                <a:path w="213359" h="125095">
                  <a:moveTo>
                    <a:pt x="12639" y="124956"/>
                  </a:moveTo>
                  <a:lnTo>
                    <a:pt x="6240" y="124485"/>
                  </a:lnTo>
                  <a:lnTo>
                    <a:pt x="1715" y="122127"/>
                  </a:lnTo>
                  <a:lnTo>
                    <a:pt x="0" y="120713"/>
                  </a:lnTo>
                  <a:lnTo>
                    <a:pt x="45812" y="89169"/>
                  </a:lnTo>
                  <a:lnTo>
                    <a:pt x="93063" y="59875"/>
                  </a:lnTo>
                  <a:lnTo>
                    <a:pt x="138396" y="34283"/>
                  </a:lnTo>
                  <a:lnTo>
                    <a:pt x="178453" y="13841"/>
                  </a:lnTo>
                  <a:lnTo>
                    <a:pt x="209880" y="0"/>
                  </a:lnTo>
                  <a:lnTo>
                    <a:pt x="209880" y="3352"/>
                  </a:lnTo>
                  <a:lnTo>
                    <a:pt x="213207" y="3352"/>
                  </a:lnTo>
                  <a:lnTo>
                    <a:pt x="166152" y="28291"/>
                  </a:lnTo>
                  <a:lnTo>
                    <a:pt x="114096" y="59518"/>
                  </a:lnTo>
                  <a:lnTo>
                    <a:pt x="63288" y="92003"/>
                  </a:lnTo>
                  <a:lnTo>
                    <a:pt x="19977" y="120713"/>
                  </a:lnTo>
                  <a:lnTo>
                    <a:pt x="12639" y="124956"/>
                  </a:lnTo>
                  <a:close/>
                </a:path>
              </a:pathLst>
            </a:custGeom>
            <a:solidFill>
              <a:srgbClr val="D2AF79"/>
            </a:solidFill>
          </p:spPr>
          <p:txBody>
            <a:bodyPr wrap="square" lIns="0" tIns="0" rIns="0" bIns="0" rtlCol="0"/>
            <a:p/>
          </p:txBody>
        </p:sp>
        <p:sp>
          <p:nvSpPr>
            <p:cNvPr id="19" name="object 19"/>
            <p:cNvSpPr/>
            <p:nvPr/>
          </p:nvSpPr>
          <p:spPr>
            <a:xfrm>
              <a:off x="13042" y="9091"/>
              <a:ext cx="241" cy="159"/>
            </a:xfrm>
            <a:custGeom>
              <a:avLst/>
              <a:gdLst/>
              <a:ahLst/>
              <a:cxnLst/>
              <a:rect l="l" t="t" r="r" b="b"/>
              <a:pathLst>
                <a:path w="153034" h="100964">
                  <a:moveTo>
                    <a:pt x="16624" y="100596"/>
                  </a:moveTo>
                  <a:lnTo>
                    <a:pt x="0" y="100596"/>
                  </a:lnTo>
                  <a:lnTo>
                    <a:pt x="149555" y="0"/>
                  </a:lnTo>
                  <a:lnTo>
                    <a:pt x="152869" y="3352"/>
                  </a:lnTo>
                  <a:lnTo>
                    <a:pt x="16624" y="100596"/>
                  </a:lnTo>
                  <a:close/>
                </a:path>
              </a:pathLst>
            </a:custGeom>
            <a:solidFill>
              <a:srgbClr val="D2AF79"/>
            </a:solidFill>
          </p:spPr>
          <p:txBody>
            <a:bodyPr wrap="square" lIns="0" tIns="0" rIns="0" bIns="0" rtlCol="0"/>
            <a:p/>
          </p:txBody>
        </p:sp>
        <p:sp>
          <p:nvSpPr>
            <p:cNvPr id="20" name="object 20"/>
            <p:cNvSpPr/>
            <p:nvPr/>
          </p:nvSpPr>
          <p:spPr>
            <a:xfrm>
              <a:off x="11813" y="9848"/>
              <a:ext cx="679" cy="682"/>
            </a:xfrm>
            <a:custGeom>
              <a:avLst/>
              <a:gdLst/>
              <a:ahLst/>
              <a:cxnLst/>
              <a:rect l="l" t="t" r="r" b="b"/>
              <a:pathLst>
                <a:path w="431165" h="433070">
                  <a:moveTo>
                    <a:pt x="353733" y="432684"/>
                  </a:moveTo>
                  <a:lnTo>
                    <a:pt x="0" y="78862"/>
                  </a:lnTo>
                  <a:lnTo>
                    <a:pt x="63398" y="15438"/>
                  </a:lnTo>
                  <a:lnTo>
                    <a:pt x="78158" y="3181"/>
                  </a:lnTo>
                  <a:lnTo>
                    <a:pt x="88847" y="0"/>
                  </a:lnTo>
                  <a:lnTo>
                    <a:pt x="97658" y="3703"/>
                  </a:lnTo>
                  <a:lnTo>
                    <a:pt x="106781" y="12098"/>
                  </a:lnTo>
                  <a:lnTo>
                    <a:pt x="423811" y="329204"/>
                  </a:lnTo>
                  <a:lnTo>
                    <a:pt x="431165" y="341148"/>
                  </a:lnTo>
                  <a:lnTo>
                    <a:pt x="430071" y="352155"/>
                  </a:lnTo>
                  <a:lnTo>
                    <a:pt x="423345" y="362535"/>
                  </a:lnTo>
                  <a:lnTo>
                    <a:pt x="413804" y="372600"/>
                  </a:lnTo>
                  <a:lnTo>
                    <a:pt x="353733" y="4326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/>
          </p:txBody>
        </p:sp>
        <p:sp>
          <p:nvSpPr>
            <p:cNvPr id="21" name="object 21"/>
            <p:cNvSpPr/>
            <p:nvPr/>
          </p:nvSpPr>
          <p:spPr>
            <a:xfrm>
              <a:off x="12296" y="10321"/>
              <a:ext cx="100" cy="98"/>
            </a:xfrm>
            <a:custGeom>
              <a:avLst/>
              <a:gdLst/>
              <a:ahLst/>
              <a:cxnLst/>
              <a:rect l="l" t="t" r="r" b="b"/>
              <a:pathLst>
                <a:path w="63500" h="62229">
                  <a:moveTo>
                    <a:pt x="33161" y="61607"/>
                  </a:moveTo>
                  <a:lnTo>
                    <a:pt x="20745" y="59564"/>
                  </a:lnTo>
                  <a:lnTo>
                    <a:pt x="10058" y="54221"/>
                  </a:lnTo>
                  <a:lnTo>
                    <a:pt x="3143" y="44476"/>
                  </a:lnTo>
                  <a:lnTo>
                    <a:pt x="0" y="32218"/>
                  </a:lnTo>
                  <a:lnTo>
                    <a:pt x="628" y="19330"/>
                  </a:lnTo>
                  <a:lnTo>
                    <a:pt x="7386" y="8696"/>
                  </a:lnTo>
                  <a:lnTo>
                    <a:pt x="16973" y="2147"/>
                  </a:lnTo>
                  <a:lnTo>
                    <a:pt x="28446" y="0"/>
                  </a:lnTo>
                  <a:lnTo>
                    <a:pt x="40862" y="2566"/>
                  </a:lnTo>
                  <a:lnTo>
                    <a:pt x="52020" y="7858"/>
                  </a:lnTo>
                  <a:lnTo>
                    <a:pt x="59721" y="17235"/>
                  </a:lnTo>
                  <a:lnTo>
                    <a:pt x="63022" y="28498"/>
                  </a:lnTo>
                  <a:lnTo>
                    <a:pt x="60979" y="39447"/>
                  </a:lnTo>
                  <a:lnTo>
                    <a:pt x="54221" y="50606"/>
                  </a:lnTo>
                  <a:lnTo>
                    <a:pt x="44634" y="58307"/>
                  </a:lnTo>
                  <a:lnTo>
                    <a:pt x="33161" y="61607"/>
                  </a:lnTo>
                  <a:close/>
                </a:path>
              </a:pathLst>
            </a:custGeom>
            <a:solidFill>
              <a:srgbClr val="00375A"/>
            </a:solidFill>
          </p:spPr>
          <p:txBody>
            <a:bodyPr wrap="square" lIns="0" tIns="0" rIns="0" bIns="0" rtlCol="0"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85" y="9931"/>
              <a:ext cx="1534" cy="872"/>
            </a:xfrm>
            <a:custGeom>
              <a:avLst/>
              <a:gdLst/>
              <a:ahLst/>
              <a:cxnLst/>
              <a:rect l="l" t="t" r="r" b="b"/>
              <a:pathLst>
                <a:path w="974090" h="553720">
                  <a:moveTo>
                    <a:pt x="796531" y="553275"/>
                  </a:moveTo>
                  <a:lnTo>
                    <a:pt x="0" y="553275"/>
                  </a:lnTo>
                  <a:lnTo>
                    <a:pt x="583310" y="0"/>
                  </a:lnTo>
                  <a:lnTo>
                    <a:pt x="973531" y="386283"/>
                  </a:lnTo>
                  <a:lnTo>
                    <a:pt x="796531" y="553275"/>
                  </a:lnTo>
                  <a:close/>
                </a:path>
              </a:pathLst>
            </a:custGeom>
            <a:solidFill>
              <a:srgbClr val="4F8892"/>
            </a:solidFill>
          </p:spPr>
          <p:txBody>
            <a:bodyPr wrap="square" lIns="0" tIns="0" rIns="0" bIns="0" rtlCol="0"/>
            <a:p/>
          </p:txBody>
        </p:sp>
        <p:sp>
          <p:nvSpPr>
            <p:cNvPr id="23" name="object 23"/>
            <p:cNvSpPr/>
            <p:nvPr/>
          </p:nvSpPr>
          <p:spPr>
            <a:xfrm>
              <a:off x="15788" y="8981"/>
              <a:ext cx="2304" cy="1353"/>
            </a:xfrm>
            <a:custGeom>
              <a:avLst/>
              <a:gdLst/>
              <a:ahLst/>
              <a:cxnLst/>
              <a:rect l="l" t="t" r="r" b="b"/>
              <a:pathLst>
                <a:path w="1463040" h="859154">
                  <a:moveTo>
                    <a:pt x="632691" y="63904"/>
                  </a:moveTo>
                  <a:lnTo>
                    <a:pt x="409757" y="63904"/>
                  </a:lnTo>
                  <a:lnTo>
                    <a:pt x="447234" y="43952"/>
                  </a:lnTo>
                  <a:lnTo>
                    <a:pt x="477212" y="27433"/>
                  </a:lnTo>
                  <a:lnTo>
                    <a:pt x="499698" y="14031"/>
                  </a:lnTo>
                  <a:lnTo>
                    <a:pt x="533791" y="0"/>
                  </a:lnTo>
                  <a:lnTo>
                    <a:pt x="560076" y="1556"/>
                  </a:lnTo>
                  <a:lnTo>
                    <a:pt x="591983" y="24310"/>
                  </a:lnTo>
                  <a:lnTo>
                    <a:pt x="632691" y="63904"/>
                  </a:lnTo>
                  <a:close/>
                </a:path>
                <a:path w="1463040" h="859154">
                  <a:moveTo>
                    <a:pt x="1264082" y="472882"/>
                  </a:moveTo>
                  <a:lnTo>
                    <a:pt x="649609" y="472882"/>
                  </a:lnTo>
                  <a:lnTo>
                    <a:pt x="393095" y="203553"/>
                  </a:lnTo>
                  <a:lnTo>
                    <a:pt x="112018" y="146037"/>
                  </a:lnTo>
                  <a:lnTo>
                    <a:pt x="46639" y="130401"/>
                  </a:lnTo>
                  <a:lnTo>
                    <a:pt x="11140" y="111020"/>
                  </a:lnTo>
                  <a:lnTo>
                    <a:pt x="0" y="75121"/>
                  </a:lnTo>
                  <a:lnTo>
                    <a:pt x="6350" y="41093"/>
                  </a:lnTo>
                  <a:lnTo>
                    <a:pt x="23321" y="27328"/>
                  </a:lnTo>
                  <a:lnTo>
                    <a:pt x="109934" y="31635"/>
                  </a:lnTo>
                  <a:lnTo>
                    <a:pt x="179058" y="36881"/>
                  </a:lnTo>
                  <a:lnTo>
                    <a:pt x="266923" y="46494"/>
                  </a:lnTo>
                  <a:lnTo>
                    <a:pt x="409757" y="63904"/>
                  </a:lnTo>
                  <a:lnTo>
                    <a:pt x="632691" y="63904"/>
                  </a:lnTo>
                  <a:lnTo>
                    <a:pt x="642942" y="73873"/>
                  </a:lnTo>
                  <a:lnTo>
                    <a:pt x="806085" y="73873"/>
                  </a:lnTo>
                  <a:lnTo>
                    <a:pt x="824593" y="83929"/>
                  </a:lnTo>
                  <a:lnTo>
                    <a:pt x="864328" y="107151"/>
                  </a:lnTo>
                  <a:lnTo>
                    <a:pt x="882794" y="113776"/>
                  </a:lnTo>
                  <a:lnTo>
                    <a:pt x="1006622" y="113776"/>
                  </a:lnTo>
                  <a:lnTo>
                    <a:pt x="1049034" y="149083"/>
                  </a:lnTo>
                  <a:lnTo>
                    <a:pt x="1094728" y="193525"/>
                  </a:lnTo>
                  <a:lnTo>
                    <a:pt x="1135919" y="238111"/>
                  </a:lnTo>
                  <a:lnTo>
                    <a:pt x="1170095" y="278379"/>
                  </a:lnTo>
                  <a:lnTo>
                    <a:pt x="1194366" y="309458"/>
                  </a:lnTo>
                  <a:lnTo>
                    <a:pt x="1232429" y="418949"/>
                  </a:lnTo>
                  <a:lnTo>
                    <a:pt x="1264082" y="472882"/>
                  </a:lnTo>
                  <a:close/>
                </a:path>
                <a:path w="1463040" h="859154">
                  <a:moveTo>
                    <a:pt x="806085" y="73873"/>
                  </a:moveTo>
                  <a:lnTo>
                    <a:pt x="642942" y="73873"/>
                  </a:lnTo>
                  <a:lnTo>
                    <a:pt x="647939" y="71068"/>
                  </a:lnTo>
                  <a:lnTo>
                    <a:pt x="660433" y="63899"/>
                  </a:lnTo>
                  <a:lnTo>
                    <a:pt x="676675" y="54237"/>
                  </a:lnTo>
                  <a:lnTo>
                    <a:pt x="692916" y="43952"/>
                  </a:lnTo>
                  <a:lnTo>
                    <a:pt x="727372" y="39403"/>
                  </a:lnTo>
                  <a:lnTo>
                    <a:pt x="775102" y="57038"/>
                  </a:lnTo>
                  <a:lnTo>
                    <a:pt x="806085" y="73873"/>
                  </a:lnTo>
                  <a:close/>
                </a:path>
                <a:path w="1463040" h="859154">
                  <a:moveTo>
                    <a:pt x="1006622" y="113776"/>
                  </a:moveTo>
                  <a:lnTo>
                    <a:pt x="882794" y="113776"/>
                  </a:lnTo>
                  <a:lnTo>
                    <a:pt x="899868" y="91747"/>
                  </a:lnTo>
                  <a:lnTo>
                    <a:pt x="919440" y="79693"/>
                  </a:lnTo>
                  <a:lnTo>
                    <a:pt x="939012" y="76368"/>
                  </a:lnTo>
                  <a:lnTo>
                    <a:pt x="956086" y="80528"/>
                  </a:lnTo>
                  <a:lnTo>
                    <a:pt x="1001920" y="109861"/>
                  </a:lnTo>
                  <a:lnTo>
                    <a:pt x="1006622" y="113776"/>
                  </a:lnTo>
                  <a:close/>
                </a:path>
                <a:path w="1463040" h="859154">
                  <a:moveTo>
                    <a:pt x="962777" y="789992"/>
                  </a:moveTo>
                  <a:lnTo>
                    <a:pt x="891138" y="786281"/>
                  </a:lnTo>
                  <a:lnTo>
                    <a:pt x="824818" y="778460"/>
                  </a:lnTo>
                  <a:lnTo>
                    <a:pt x="764174" y="767368"/>
                  </a:lnTo>
                  <a:lnTo>
                    <a:pt x="709568" y="753842"/>
                  </a:lnTo>
                  <a:lnTo>
                    <a:pt x="661357" y="738720"/>
                  </a:lnTo>
                  <a:lnTo>
                    <a:pt x="619904" y="722840"/>
                  </a:lnTo>
                  <a:lnTo>
                    <a:pt x="558704" y="692156"/>
                  </a:lnTo>
                  <a:lnTo>
                    <a:pt x="539678" y="679028"/>
                  </a:lnTo>
                  <a:lnTo>
                    <a:pt x="501333" y="659241"/>
                  </a:lnTo>
                  <a:lnTo>
                    <a:pt x="452381" y="635558"/>
                  </a:lnTo>
                  <a:lnTo>
                    <a:pt x="397719" y="610189"/>
                  </a:lnTo>
                  <a:lnTo>
                    <a:pt x="342241" y="585343"/>
                  </a:lnTo>
                  <a:lnTo>
                    <a:pt x="290843" y="563231"/>
                  </a:lnTo>
                  <a:lnTo>
                    <a:pt x="248420" y="546064"/>
                  </a:lnTo>
                  <a:lnTo>
                    <a:pt x="219867" y="536051"/>
                  </a:lnTo>
                  <a:lnTo>
                    <a:pt x="153030" y="511583"/>
                  </a:lnTo>
                  <a:lnTo>
                    <a:pt x="107432" y="484931"/>
                  </a:lnTo>
                  <a:lnTo>
                    <a:pt x="83073" y="458902"/>
                  </a:lnTo>
                  <a:lnTo>
                    <a:pt x="79951" y="436306"/>
                  </a:lnTo>
                  <a:lnTo>
                    <a:pt x="94266" y="383415"/>
                  </a:lnTo>
                  <a:lnTo>
                    <a:pt x="119511" y="362322"/>
                  </a:lnTo>
                  <a:lnTo>
                    <a:pt x="174113" y="369908"/>
                  </a:lnTo>
                  <a:lnTo>
                    <a:pt x="276496" y="403057"/>
                  </a:lnTo>
                  <a:lnTo>
                    <a:pt x="426407" y="449603"/>
                  </a:lnTo>
                  <a:lnTo>
                    <a:pt x="649609" y="472882"/>
                  </a:lnTo>
                  <a:lnTo>
                    <a:pt x="1264082" y="472882"/>
                  </a:lnTo>
                  <a:lnTo>
                    <a:pt x="1267982" y="479527"/>
                  </a:lnTo>
                  <a:lnTo>
                    <a:pt x="1336638" y="535118"/>
                  </a:lnTo>
                  <a:lnTo>
                    <a:pt x="1462447" y="612531"/>
                  </a:lnTo>
                  <a:lnTo>
                    <a:pt x="1347096" y="723087"/>
                  </a:lnTo>
                  <a:lnTo>
                    <a:pt x="1277143" y="788756"/>
                  </a:lnTo>
                  <a:lnTo>
                    <a:pt x="1039372" y="788756"/>
                  </a:lnTo>
                  <a:lnTo>
                    <a:pt x="962777" y="789992"/>
                  </a:lnTo>
                  <a:close/>
                </a:path>
                <a:path w="1463040" h="859154">
                  <a:moveTo>
                    <a:pt x="1199265" y="858581"/>
                  </a:moveTo>
                  <a:lnTo>
                    <a:pt x="1132125" y="815874"/>
                  </a:lnTo>
                  <a:lnTo>
                    <a:pt x="1086843" y="796236"/>
                  </a:lnTo>
                  <a:lnTo>
                    <a:pt x="1057799" y="790315"/>
                  </a:lnTo>
                  <a:lnTo>
                    <a:pt x="1039372" y="788756"/>
                  </a:lnTo>
                  <a:lnTo>
                    <a:pt x="1277143" y="788756"/>
                  </a:lnTo>
                  <a:lnTo>
                    <a:pt x="1258658" y="806109"/>
                  </a:lnTo>
                  <a:lnTo>
                    <a:pt x="1199265" y="858581"/>
                  </a:lnTo>
                  <a:close/>
                </a:path>
              </a:pathLst>
            </a:custGeom>
            <a:solidFill>
              <a:srgbClr val="F8E4C0"/>
            </a:solidFill>
          </p:spPr>
          <p:txBody>
            <a:bodyPr wrap="square" lIns="0" tIns="0" rIns="0" bIns="0" rtlCol="0"/>
            <a:p/>
          </p:txBody>
        </p:sp>
        <p:sp>
          <p:nvSpPr>
            <p:cNvPr id="24" name="object 24"/>
            <p:cNvSpPr/>
            <p:nvPr/>
          </p:nvSpPr>
          <p:spPr>
            <a:xfrm>
              <a:off x="16428" y="9075"/>
              <a:ext cx="335" cy="197"/>
            </a:xfrm>
            <a:custGeom>
              <a:avLst/>
              <a:gdLst/>
              <a:ahLst/>
              <a:cxnLst/>
              <a:rect l="l" t="t" r="r" b="b"/>
              <a:pathLst>
                <a:path w="212725" h="125095">
                  <a:moveTo>
                    <a:pt x="202593" y="124956"/>
                  </a:moveTo>
                  <a:lnTo>
                    <a:pt x="195351" y="120713"/>
                  </a:lnTo>
                  <a:lnTo>
                    <a:pt x="152254" y="92003"/>
                  </a:lnTo>
                  <a:lnTo>
                    <a:pt x="101399" y="59518"/>
                  </a:lnTo>
                  <a:lnTo>
                    <a:pt x="48683" y="28291"/>
                  </a:lnTo>
                  <a:lnTo>
                    <a:pt x="0" y="3352"/>
                  </a:lnTo>
                  <a:lnTo>
                    <a:pt x="3301" y="3352"/>
                  </a:lnTo>
                  <a:lnTo>
                    <a:pt x="77448" y="34283"/>
                  </a:lnTo>
                  <a:lnTo>
                    <a:pt x="122005" y="59875"/>
                  </a:lnTo>
                  <a:lnTo>
                    <a:pt x="167992" y="89169"/>
                  </a:lnTo>
                  <a:lnTo>
                    <a:pt x="211912" y="120713"/>
                  </a:lnTo>
                  <a:lnTo>
                    <a:pt x="212114" y="122127"/>
                  </a:lnTo>
                  <a:lnTo>
                    <a:pt x="208594" y="124485"/>
                  </a:lnTo>
                  <a:lnTo>
                    <a:pt x="202593" y="124956"/>
                  </a:lnTo>
                  <a:close/>
                </a:path>
              </a:pathLst>
            </a:custGeom>
            <a:solidFill>
              <a:srgbClr val="D2AF79"/>
            </a:solidFill>
          </p:spPr>
          <p:txBody>
            <a:bodyPr wrap="square" lIns="0" tIns="0" rIns="0" bIns="0" rtlCol="0"/>
            <a:p/>
          </p:txBody>
        </p:sp>
        <p:sp>
          <p:nvSpPr>
            <p:cNvPr id="26" name="object 25"/>
            <p:cNvSpPr/>
            <p:nvPr/>
          </p:nvSpPr>
          <p:spPr>
            <a:xfrm>
              <a:off x="16799" y="9091"/>
              <a:ext cx="241" cy="159"/>
            </a:xfrm>
            <a:custGeom>
              <a:avLst/>
              <a:gdLst/>
              <a:ahLst/>
              <a:cxnLst/>
              <a:rect l="l" t="t" r="r" b="b"/>
              <a:pathLst>
                <a:path w="153034" h="100964">
                  <a:moveTo>
                    <a:pt x="152869" y="100596"/>
                  </a:moveTo>
                  <a:lnTo>
                    <a:pt x="136258" y="100596"/>
                  </a:lnTo>
                  <a:lnTo>
                    <a:pt x="0" y="3352"/>
                  </a:lnTo>
                  <a:lnTo>
                    <a:pt x="3327" y="3352"/>
                  </a:lnTo>
                  <a:lnTo>
                    <a:pt x="6654" y="0"/>
                  </a:lnTo>
                  <a:lnTo>
                    <a:pt x="152869" y="100596"/>
                  </a:lnTo>
                  <a:close/>
                </a:path>
              </a:pathLst>
            </a:custGeom>
            <a:solidFill>
              <a:srgbClr val="D2AF79"/>
            </a:solidFill>
          </p:spPr>
          <p:txBody>
            <a:bodyPr wrap="square" lIns="0" tIns="0" rIns="0" bIns="0" rtlCol="0"/>
            <a:p/>
          </p:txBody>
        </p:sp>
        <p:sp>
          <p:nvSpPr>
            <p:cNvPr id="27" name="object 26"/>
            <p:cNvSpPr/>
            <p:nvPr/>
          </p:nvSpPr>
          <p:spPr>
            <a:xfrm>
              <a:off x="17594" y="9848"/>
              <a:ext cx="679" cy="682"/>
            </a:xfrm>
            <a:custGeom>
              <a:avLst/>
              <a:gdLst/>
              <a:ahLst/>
              <a:cxnLst/>
              <a:rect l="l" t="t" r="r" b="b"/>
              <a:pathLst>
                <a:path w="431165" h="433070">
                  <a:moveTo>
                    <a:pt x="78477" y="432684"/>
                  </a:moveTo>
                  <a:lnTo>
                    <a:pt x="18686" y="372600"/>
                  </a:lnTo>
                  <a:lnTo>
                    <a:pt x="9136" y="362535"/>
                  </a:lnTo>
                  <a:lnTo>
                    <a:pt x="2076" y="352155"/>
                  </a:lnTo>
                  <a:lnTo>
                    <a:pt x="0" y="341148"/>
                  </a:lnTo>
                  <a:lnTo>
                    <a:pt x="5402" y="329204"/>
                  </a:lnTo>
                  <a:lnTo>
                    <a:pt x="20272" y="315144"/>
                  </a:lnTo>
                  <a:lnTo>
                    <a:pt x="50810" y="284957"/>
                  </a:lnTo>
                  <a:lnTo>
                    <a:pt x="280609" y="54620"/>
                  </a:lnTo>
                  <a:lnTo>
                    <a:pt x="310410" y="25172"/>
                  </a:lnTo>
                  <a:lnTo>
                    <a:pt x="324299" y="12098"/>
                  </a:lnTo>
                  <a:lnTo>
                    <a:pt x="331515" y="3703"/>
                  </a:lnTo>
                  <a:lnTo>
                    <a:pt x="339666" y="0"/>
                  </a:lnTo>
                  <a:lnTo>
                    <a:pt x="350930" y="3181"/>
                  </a:lnTo>
                  <a:lnTo>
                    <a:pt x="367491" y="15438"/>
                  </a:lnTo>
                  <a:lnTo>
                    <a:pt x="388560" y="38024"/>
                  </a:lnTo>
                  <a:lnTo>
                    <a:pt x="409008" y="58418"/>
                  </a:lnTo>
                  <a:lnTo>
                    <a:pt x="424473" y="73177"/>
                  </a:lnTo>
                  <a:lnTo>
                    <a:pt x="430598" y="78862"/>
                  </a:lnTo>
                  <a:lnTo>
                    <a:pt x="78477" y="4326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/>
          </p:txBody>
        </p:sp>
        <p:sp>
          <p:nvSpPr>
            <p:cNvPr id="28" name="object 27"/>
            <p:cNvSpPr/>
            <p:nvPr/>
          </p:nvSpPr>
          <p:spPr>
            <a:xfrm>
              <a:off x="17692" y="10321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62229" h="62229">
                  <a:moveTo>
                    <a:pt x="29913" y="61607"/>
                  </a:moveTo>
                  <a:lnTo>
                    <a:pt x="17654" y="58307"/>
                  </a:lnTo>
                  <a:lnTo>
                    <a:pt x="7910" y="50606"/>
                  </a:lnTo>
                  <a:lnTo>
                    <a:pt x="2566" y="39447"/>
                  </a:lnTo>
                  <a:lnTo>
                    <a:pt x="0" y="28498"/>
                  </a:lnTo>
                  <a:lnTo>
                    <a:pt x="2147" y="17235"/>
                  </a:lnTo>
                  <a:lnTo>
                    <a:pt x="8696" y="7858"/>
                  </a:lnTo>
                  <a:lnTo>
                    <a:pt x="19330" y="2566"/>
                  </a:lnTo>
                  <a:lnTo>
                    <a:pt x="32216" y="0"/>
                  </a:lnTo>
                  <a:lnTo>
                    <a:pt x="44470" y="2147"/>
                  </a:lnTo>
                  <a:lnTo>
                    <a:pt x="54210" y="8696"/>
                  </a:lnTo>
                  <a:lnTo>
                    <a:pt x="59551" y="19330"/>
                  </a:lnTo>
                  <a:lnTo>
                    <a:pt x="61647" y="32218"/>
                  </a:lnTo>
                  <a:lnTo>
                    <a:pt x="58715" y="44476"/>
                  </a:lnTo>
                  <a:lnTo>
                    <a:pt x="52013" y="54221"/>
                  </a:lnTo>
                  <a:lnTo>
                    <a:pt x="42800" y="59564"/>
                  </a:lnTo>
                  <a:lnTo>
                    <a:pt x="29913" y="61607"/>
                  </a:lnTo>
                  <a:close/>
                </a:path>
              </a:pathLst>
            </a:custGeom>
            <a:solidFill>
              <a:srgbClr val="00375A"/>
            </a:solidFill>
          </p:spPr>
          <p:txBody>
            <a:bodyPr wrap="square" lIns="0" tIns="0" rIns="0" bIns="0" rtlCol="0"/>
            <a:p/>
          </p:txBody>
        </p:sp>
        <p:sp>
          <p:nvSpPr>
            <p:cNvPr id="29" name="object 28"/>
            <p:cNvSpPr/>
            <p:nvPr/>
          </p:nvSpPr>
          <p:spPr>
            <a:xfrm>
              <a:off x="17670" y="9931"/>
              <a:ext cx="1530" cy="872"/>
            </a:xfrm>
            <a:custGeom>
              <a:avLst/>
              <a:gdLst/>
              <a:ahLst/>
              <a:cxnLst/>
              <a:rect l="l" t="t" r="r" b="b"/>
              <a:pathLst>
                <a:path w="971550" h="553720">
                  <a:moveTo>
                    <a:pt x="971524" y="553275"/>
                  </a:moveTo>
                  <a:lnTo>
                    <a:pt x="176999" y="553275"/>
                  </a:lnTo>
                  <a:lnTo>
                    <a:pt x="0" y="386283"/>
                  </a:lnTo>
                  <a:lnTo>
                    <a:pt x="386194" y="0"/>
                  </a:lnTo>
                  <a:lnTo>
                    <a:pt x="971524" y="553275"/>
                  </a:lnTo>
                  <a:close/>
                </a:path>
              </a:pathLst>
            </a:custGeom>
            <a:solidFill>
              <a:srgbClr val="4F8892"/>
            </a:solidFill>
          </p:spPr>
          <p:txBody>
            <a:bodyPr wrap="square" lIns="0" tIns="0" rIns="0" bIns="0" rtlCol="0"/>
            <a:p/>
          </p:txBody>
        </p:sp>
        <p:sp>
          <p:nvSpPr>
            <p:cNvPr id="30" name="object 29"/>
            <p:cNvSpPr/>
            <p:nvPr/>
          </p:nvSpPr>
          <p:spPr>
            <a:xfrm>
              <a:off x="14640" y="5880"/>
              <a:ext cx="821" cy="104"/>
            </a:xfrm>
            <a:custGeom>
              <a:avLst/>
              <a:gdLst/>
              <a:ahLst/>
              <a:cxnLst/>
              <a:rect l="l" t="t" r="r" b="b"/>
              <a:pathLst>
                <a:path w="521334" h="66039">
                  <a:moveTo>
                    <a:pt x="0" y="0"/>
                  </a:moveTo>
                  <a:lnTo>
                    <a:pt x="521207" y="0"/>
                  </a:lnTo>
                  <a:lnTo>
                    <a:pt x="521207" y="65532"/>
                  </a:lnTo>
                  <a:lnTo>
                    <a:pt x="0" y="6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/>
          </p:txBody>
        </p:sp>
        <p:sp>
          <p:nvSpPr>
            <p:cNvPr id="31" name="object 30"/>
            <p:cNvSpPr/>
            <p:nvPr/>
          </p:nvSpPr>
          <p:spPr>
            <a:xfrm>
              <a:off x="13087" y="6230"/>
              <a:ext cx="776" cy="692"/>
            </a:xfrm>
            <a:custGeom>
              <a:avLst/>
              <a:gdLst/>
              <a:ahLst/>
              <a:cxnLst/>
              <a:rect l="l" t="t" r="r" b="b"/>
              <a:pathLst>
                <a:path w="492759" h="439420">
                  <a:moveTo>
                    <a:pt x="0" y="0"/>
                  </a:moveTo>
                  <a:lnTo>
                    <a:pt x="492251" y="0"/>
                  </a:lnTo>
                  <a:lnTo>
                    <a:pt x="492251" y="438912"/>
                  </a:lnTo>
                  <a:lnTo>
                    <a:pt x="0" y="438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/>
          </p:txBody>
        </p:sp>
        <p:sp>
          <p:nvSpPr>
            <p:cNvPr id="32" name="object 31"/>
            <p:cNvSpPr/>
            <p:nvPr/>
          </p:nvSpPr>
          <p:spPr>
            <a:xfrm>
              <a:off x="16190" y="6230"/>
              <a:ext cx="778" cy="692"/>
            </a:xfrm>
            <a:custGeom>
              <a:avLst/>
              <a:gdLst/>
              <a:ahLst/>
              <a:cxnLst/>
              <a:rect l="l" t="t" r="r" b="b"/>
              <a:pathLst>
                <a:path w="494029" h="439420">
                  <a:moveTo>
                    <a:pt x="0" y="0"/>
                  </a:moveTo>
                  <a:lnTo>
                    <a:pt x="493775" y="0"/>
                  </a:lnTo>
                  <a:lnTo>
                    <a:pt x="493775" y="438912"/>
                  </a:lnTo>
                  <a:lnTo>
                    <a:pt x="0" y="438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/>
          </p:txBody>
        </p:sp>
        <p:sp>
          <p:nvSpPr>
            <p:cNvPr id="33" name="object 32"/>
            <p:cNvSpPr/>
            <p:nvPr/>
          </p:nvSpPr>
          <p:spPr>
            <a:xfrm>
              <a:off x="14136" y="6230"/>
              <a:ext cx="776" cy="692"/>
            </a:xfrm>
            <a:custGeom>
              <a:avLst/>
              <a:gdLst/>
              <a:ahLst/>
              <a:cxnLst/>
              <a:rect l="l" t="t" r="r" b="b"/>
              <a:pathLst>
                <a:path w="492759" h="439420">
                  <a:moveTo>
                    <a:pt x="0" y="0"/>
                  </a:moveTo>
                  <a:lnTo>
                    <a:pt x="492251" y="0"/>
                  </a:lnTo>
                  <a:lnTo>
                    <a:pt x="492251" y="438912"/>
                  </a:lnTo>
                  <a:lnTo>
                    <a:pt x="0" y="438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/>
          </p:txBody>
        </p:sp>
        <p:sp>
          <p:nvSpPr>
            <p:cNvPr id="34" name="object 33"/>
            <p:cNvSpPr/>
            <p:nvPr/>
          </p:nvSpPr>
          <p:spPr>
            <a:xfrm>
              <a:off x="15142" y="6230"/>
              <a:ext cx="778" cy="692"/>
            </a:xfrm>
            <a:custGeom>
              <a:avLst/>
              <a:gdLst/>
              <a:ahLst/>
              <a:cxnLst/>
              <a:rect l="l" t="t" r="r" b="b"/>
              <a:pathLst>
                <a:path w="494029" h="439420">
                  <a:moveTo>
                    <a:pt x="0" y="0"/>
                  </a:moveTo>
                  <a:lnTo>
                    <a:pt x="493775" y="0"/>
                  </a:lnTo>
                  <a:lnTo>
                    <a:pt x="493775" y="438912"/>
                  </a:lnTo>
                  <a:lnTo>
                    <a:pt x="0" y="438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/>
          </p:txBody>
        </p:sp>
        <p:sp>
          <p:nvSpPr>
            <p:cNvPr id="35" name="object 34"/>
            <p:cNvSpPr/>
            <p:nvPr/>
          </p:nvSpPr>
          <p:spPr>
            <a:xfrm>
              <a:off x="13087" y="7171"/>
              <a:ext cx="1824" cy="881"/>
            </a:xfrm>
            <a:custGeom>
              <a:avLst/>
              <a:gdLst/>
              <a:ahLst/>
              <a:cxnLst/>
              <a:rect l="l" t="t" r="r" b="b"/>
              <a:pathLst>
                <a:path w="1158240" h="559435">
                  <a:moveTo>
                    <a:pt x="0" y="0"/>
                  </a:moveTo>
                  <a:lnTo>
                    <a:pt x="1158240" y="0"/>
                  </a:lnTo>
                  <a:lnTo>
                    <a:pt x="1158240" y="559308"/>
                  </a:lnTo>
                  <a:lnTo>
                    <a:pt x="0" y="559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/>
          </p:txBody>
        </p:sp>
        <p:sp>
          <p:nvSpPr>
            <p:cNvPr id="36" name="object 35"/>
            <p:cNvSpPr/>
            <p:nvPr/>
          </p:nvSpPr>
          <p:spPr>
            <a:xfrm>
              <a:off x="15142" y="7171"/>
              <a:ext cx="1827" cy="881"/>
            </a:xfrm>
            <a:custGeom>
              <a:avLst/>
              <a:gdLst/>
              <a:ahLst/>
              <a:cxnLst/>
              <a:rect l="l" t="t" r="r" b="b"/>
              <a:pathLst>
                <a:path w="1160145" h="559435">
                  <a:moveTo>
                    <a:pt x="0" y="0"/>
                  </a:moveTo>
                  <a:lnTo>
                    <a:pt x="1159764" y="0"/>
                  </a:lnTo>
                  <a:lnTo>
                    <a:pt x="1159764" y="559308"/>
                  </a:lnTo>
                  <a:lnTo>
                    <a:pt x="0" y="5593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p/>
          </p:txBody>
        </p:sp>
        <p:sp>
          <p:nvSpPr>
            <p:cNvPr id="37" name="object 36"/>
            <p:cNvSpPr/>
            <p:nvPr/>
          </p:nvSpPr>
          <p:spPr>
            <a:xfrm>
              <a:off x="13194" y="7529"/>
              <a:ext cx="501" cy="441"/>
            </a:xfrm>
            <a:custGeom>
              <a:avLst/>
              <a:gdLst/>
              <a:ahLst/>
              <a:cxnLst/>
              <a:rect l="l" t="t" r="r" b="b"/>
              <a:pathLst>
                <a:path w="318134" h="280035">
                  <a:moveTo>
                    <a:pt x="317804" y="279654"/>
                  </a:moveTo>
                  <a:lnTo>
                    <a:pt x="0" y="279654"/>
                  </a:lnTo>
                  <a:lnTo>
                    <a:pt x="158902" y="0"/>
                  </a:lnTo>
                  <a:lnTo>
                    <a:pt x="317804" y="279654"/>
                  </a:lnTo>
                  <a:close/>
                </a:path>
              </a:pathLst>
            </a:custGeom>
            <a:solidFill>
              <a:srgbClr val="5A4850"/>
            </a:solidFill>
          </p:spPr>
          <p:txBody>
            <a:bodyPr wrap="square" lIns="0" tIns="0" rIns="0" bIns="0" rtlCol="0"/>
            <a:p/>
          </p:txBody>
        </p:sp>
        <p:sp>
          <p:nvSpPr>
            <p:cNvPr id="38" name="object 37"/>
            <p:cNvSpPr/>
            <p:nvPr/>
          </p:nvSpPr>
          <p:spPr>
            <a:xfrm>
              <a:off x="13758" y="7634"/>
              <a:ext cx="504" cy="336"/>
            </a:xfrm>
            <a:custGeom>
              <a:avLst/>
              <a:gdLst/>
              <a:ahLst/>
              <a:cxnLst/>
              <a:rect l="l" t="t" r="r" b="b"/>
              <a:pathLst>
                <a:path w="320040" h="213360">
                  <a:moveTo>
                    <a:pt x="319811" y="213258"/>
                  </a:moveTo>
                  <a:lnTo>
                    <a:pt x="0" y="213258"/>
                  </a:lnTo>
                  <a:lnTo>
                    <a:pt x="160908" y="0"/>
                  </a:lnTo>
                  <a:lnTo>
                    <a:pt x="319811" y="213258"/>
                  </a:lnTo>
                  <a:close/>
                </a:path>
              </a:pathLst>
            </a:custGeom>
            <a:solidFill>
              <a:srgbClr val="5A4850"/>
            </a:solidFill>
          </p:spPr>
          <p:txBody>
            <a:bodyPr wrap="square" lIns="0" tIns="0" rIns="0" bIns="0" rtlCol="0"/>
            <a:p/>
          </p:txBody>
        </p:sp>
        <p:sp>
          <p:nvSpPr>
            <p:cNvPr id="39" name="object 38"/>
            <p:cNvSpPr/>
            <p:nvPr/>
          </p:nvSpPr>
          <p:spPr>
            <a:xfrm>
              <a:off x="13444" y="7529"/>
              <a:ext cx="251" cy="441"/>
            </a:xfrm>
            <a:custGeom>
              <a:avLst/>
              <a:gdLst/>
              <a:ahLst/>
              <a:cxnLst/>
              <a:rect l="l" t="t" r="r" b="b"/>
              <a:pathLst>
                <a:path w="159384" h="280035">
                  <a:moveTo>
                    <a:pt x="158902" y="279654"/>
                  </a:moveTo>
                  <a:lnTo>
                    <a:pt x="0" y="279654"/>
                  </a:lnTo>
                  <a:lnTo>
                    <a:pt x="0" y="0"/>
                  </a:lnTo>
                  <a:lnTo>
                    <a:pt x="158902" y="279654"/>
                  </a:lnTo>
                  <a:close/>
                </a:path>
              </a:pathLst>
            </a:custGeom>
            <a:solidFill>
              <a:srgbClr val="EB615C"/>
            </a:solidFill>
          </p:spPr>
          <p:txBody>
            <a:bodyPr wrap="square" lIns="0" tIns="0" rIns="0" bIns="0" rtlCol="0"/>
            <a:p/>
          </p:txBody>
        </p:sp>
        <p:sp>
          <p:nvSpPr>
            <p:cNvPr id="40" name="object 39"/>
            <p:cNvSpPr/>
            <p:nvPr/>
          </p:nvSpPr>
          <p:spPr>
            <a:xfrm>
              <a:off x="14011" y="7634"/>
              <a:ext cx="251" cy="336"/>
            </a:xfrm>
            <a:custGeom>
              <a:avLst/>
              <a:gdLst/>
              <a:ahLst/>
              <a:cxnLst/>
              <a:rect l="l" t="t" r="r" b="b"/>
              <a:pathLst>
                <a:path w="159384" h="213360">
                  <a:moveTo>
                    <a:pt x="158902" y="213258"/>
                  </a:moveTo>
                  <a:lnTo>
                    <a:pt x="0" y="213258"/>
                  </a:lnTo>
                  <a:lnTo>
                    <a:pt x="0" y="0"/>
                  </a:lnTo>
                  <a:lnTo>
                    <a:pt x="158902" y="213258"/>
                  </a:lnTo>
                  <a:close/>
                </a:path>
              </a:pathLst>
            </a:custGeom>
            <a:solidFill>
              <a:srgbClr val="EB615C"/>
            </a:solidFill>
          </p:spPr>
          <p:txBody>
            <a:bodyPr wrap="square" lIns="0" tIns="0" rIns="0" bIns="0" rtlCol="0"/>
            <a:p/>
          </p:txBody>
        </p:sp>
        <p:sp>
          <p:nvSpPr>
            <p:cNvPr id="41" name="object 40"/>
            <p:cNvSpPr/>
            <p:nvPr/>
          </p:nvSpPr>
          <p:spPr>
            <a:xfrm>
              <a:off x="14303" y="7257"/>
              <a:ext cx="504" cy="713"/>
            </a:xfrm>
            <a:custGeom>
              <a:avLst/>
              <a:gdLst/>
              <a:ahLst/>
              <a:cxnLst/>
              <a:rect l="l" t="t" r="r" b="b"/>
              <a:pathLst>
                <a:path w="320040" h="452754">
                  <a:moveTo>
                    <a:pt x="319824" y="452678"/>
                  </a:moveTo>
                  <a:lnTo>
                    <a:pt x="0" y="452678"/>
                  </a:lnTo>
                  <a:lnTo>
                    <a:pt x="160921" y="0"/>
                  </a:lnTo>
                  <a:lnTo>
                    <a:pt x="319824" y="452678"/>
                  </a:lnTo>
                  <a:close/>
                </a:path>
              </a:pathLst>
            </a:custGeom>
            <a:solidFill>
              <a:srgbClr val="5A4850"/>
            </a:solidFill>
          </p:spPr>
          <p:txBody>
            <a:bodyPr wrap="square" lIns="0" tIns="0" rIns="0" bIns="0" rtlCol="0"/>
            <a:p/>
          </p:txBody>
        </p:sp>
        <p:sp>
          <p:nvSpPr>
            <p:cNvPr id="42" name="object 41"/>
            <p:cNvSpPr/>
            <p:nvPr/>
          </p:nvSpPr>
          <p:spPr>
            <a:xfrm>
              <a:off x="14556" y="7257"/>
              <a:ext cx="251" cy="713"/>
            </a:xfrm>
            <a:custGeom>
              <a:avLst/>
              <a:gdLst/>
              <a:ahLst/>
              <a:cxnLst/>
              <a:rect l="l" t="t" r="r" b="b"/>
              <a:pathLst>
                <a:path w="159384" h="452754">
                  <a:moveTo>
                    <a:pt x="158902" y="452678"/>
                  </a:moveTo>
                  <a:lnTo>
                    <a:pt x="0" y="452678"/>
                  </a:lnTo>
                  <a:lnTo>
                    <a:pt x="0" y="0"/>
                  </a:lnTo>
                  <a:lnTo>
                    <a:pt x="158902" y="452678"/>
                  </a:lnTo>
                  <a:close/>
                </a:path>
              </a:pathLst>
            </a:custGeom>
            <a:solidFill>
              <a:srgbClr val="EB615C"/>
            </a:solidFill>
          </p:spPr>
          <p:txBody>
            <a:bodyPr wrap="square" lIns="0" tIns="0" rIns="0" bIns="0" rtlCol="0"/>
            <a:p/>
          </p:txBody>
        </p:sp>
        <p:sp>
          <p:nvSpPr>
            <p:cNvPr id="43" name="object 42"/>
            <p:cNvSpPr/>
            <p:nvPr/>
          </p:nvSpPr>
          <p:spPr>
            <a:xfrm>
              <a:off x="15364" y="7466"/>
              <a:ext cx="330" cy="298"/>
            </a:xfrm>
            <a:custGeom>
              <a:avLst/>
              <a:gdLst/>
              <a:ahLst/>
              <a:cxnLst/>
              <a:rect l="l" t="t" r="r" b="b"/>
              <a:pathLst>
                <a:path w="209550" h="189229">
                  <a:moveTo>
                    <a:pt x="20104" y="189115"/>
                  </a:moveTo>
                  <a:lnTo>
                    <a:pt x="0" y="171005"/>
                  </a:lnTo>
                  <a:lnTo>
                    <a:pt x="189064" y="0"/>
                  </a:lnTo>
                  <a:lnTo>
                    <a:pt x="209181" y="20116"/>
                  </a:lnTo>
                  <a:lnTo>
                    <a:pt x="20104" y="1891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p/>
          </p:txBody>
        </p:sp>
        <p:sp>
          <p:nvSpPr>
            <p:cNvPr id="44" name="object 43"/>
            <p:cNvSpPr/>
            <p:nvPr/>
          </p:nvSpPr>
          <p:spPr>
            <a:xfrm>
              <a:off x="15636" y="7459"/>
              <a:ext cx="355" cy="416"/>
            </a:xfrm>
            <a:custGeom>
              <a:avLst/>
              <a:gdLst/>
              <a:ahLst/>
              <a:cxnLst/>
              <a:rect l="l" t="t" r="r" b="b"/>
              <a:pathLst>
                <a:path w="225425" h="264160">
                  <a:moveTo>
                    <a:pt x="203161" y="263563"/>
                  </a:moveTo>
                  <a:lnTo>
                    <a:pt x="0" y="20116"/>
                  </a:lnTo>
                  <a:lnTo>
                    <a:pt x="22136" y="0"/>
                  </a:lnTo>
                  <a:lnTo>
                    <a:pt x="225285" y="243446"/>
                  </a:lnTo>
                  <a:lnTo>
                    <a:pt x="203161" y="2635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p/>
          </p:txBody>
        </p:sp>
        <p:sp>
          <p:nvSpPr>
            <p:cNvPr id="45" name="object 44"/>
            <p:cNvSpPr/>
            <p:nvPr/>
          </p:nvSpPr>
          <p:spPr>
            <a:xfrm>
              <a:off x="15950" y="7554"/>
              <a:ext cx="552" cy="336"/>
            </a:xfrm>
            <a:custGeom>
              <a:avLst/>
              <a:gdLst/>
              <a:ahLst/>
              <a:cxnLst/>
              <a:rect l="l" t="t" r="r" b="b"/>
              <a:pathLst>
                <a:path w="350520" h="213360">
                  <a:moveTo>
                    <a:pt x="14084" y="213271"/>
                  </a:moveTo>
                  <a:lnTo>
                    <a:pt x="0" y="191135"/>
                  </a:lnTo>
                  <a:lnTo>
                    <a:pt x="335915" y="0"/>
                  </a:lnTo>
                  <a:lnTo>
                    <a:pt x="349986" y="24142"/>
                  </a:lnTo>
                  <a:lnTo>
                    <a:pt x="14084" y="213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p/>
          </p:txBody>
        </p:sp>
        <p:sp>
          <p:nvSpPr>
            <p:cNvPr id="46" name="object 45"/>
            <p:cNvSpPr/>
            <p:nvPr/>
          </p:nvSpPr>
          <p:spPr>
            <a:xfrm>
              <a:off x="16584" y="7298"/>
              <a:ext cx="216" cy="374"/>
            </a:xfrm>
            <a:custGeom>
              <a:avLst/>
              <a:gdLst/>
              <a:ahLst/>
              <a:cxnLst/>
              <a:rect l="l" t="t" r="r" b="b"/>
              <a:pathLst>
                <a:path w="137159" h="237489">
                  <a:moveTo>
                    <a:pt x="100088" y="237401"/>
                  </a:moveTo>
                  <a:lnTo>
                    <a:pt x="0" y="147116"/>
                  </a:lnTo>
                  <a:lnTo>
                    <a:pt x="0" y="0"/>
                  </a:lnTo>
                  <a:lnTo>
                    <a:pt x="43690" y="8851"/>
                  </a:lnTo>
                  <a:lnTo>
                    <a:pt x="81295" y="29901"/>
                  </a:lnTo>
                  <a:lnTo>
                    <a:pt x="110732" y="60903"/>
                  </a:lnTo>
                  <a:lnTo>
                    <a:pt x="129920" y="99610"/>
                  </a:lnTo>
                  <a:lnTo>
                    <a:pt x="136778" y="143776"/>
                  </a:lnTo>
                  <a:lnTo>
                    <a:pt x="134328" y="170160"/>
                  </a:lnTo>
                  <a:lnTo>
                    <a:pt x="127187" y="194351"/>
                  </a:lnTo>
                  <a:lnTo>
                    <a:pt x="115669" y="216660"/>
                  </a:lnTo>
                  <a:lnTo>
                    <a:pt x="100088" y="237401"/>
                  </a:lnTo>
                  <a:close/>
                </a:path>
              </a:pathLst>
            </a:custGeom>
            <a:solidFill>
              <a:srgbClr val="EB615C"/>
            </a:solidFill>
          </p:spPr>
          <p:txBody>
            <a:bodyPr wrap="square" lIns="0" tIns="0" rIns="0" bIns="0" rtlCol="0"/>
            <a:p/>
          </p:txBody>
        </p:sp>
        <p:sp>
          <p:nvSpPr>
            <p:cNvPr id="47" name="object 46"/>
            <p:cNvSpPr/>
            <p:nvPr/>
          </p:nvSpPr>
          <p:spPr>
            <a:xfrm>
              <a:off x="16302" y="7355"/>
              <a:ext cx="384" cy="447"/>
            </a:xfrm>
            <a:custGeom>
              <a:avLst/>
              <a:gdLst/>
              <a:ahLst/>
              <a:cxnLst/>
              <a:rect l="l" t="t" r="r" b="b"/>
              <a:pathLst>
                <a:path w="243840" h="283845">
                  <a:moveTo>
                    <a:pt x="143370" y="283679"/>
                  </a:moveTo>
                  <a:lnTo>
                    <a:pt x="97731" y="276444"/>
                  </a:lnTo>
                  <a:lnTo>
                    <a:pt x="58334" y="256232"/>
                  </a:lnTo>
                  <a:lnTo>
                    <a:pt x="27419" y="225288"/>
                  </a:lnTo>
                  <a:lnTo>
                    <a:pt x="7228" y="185852"/>
                  </a:lnTo>
                  <a:lnTo>
                    <a:pt x="0" y="140169"/>
                  </a:lnTo>
                  <a:lnTo>
                    <a:pt x="6855" y="96116"/>
                  </a:lnTo>
                  <a:lnTo>
                    <a:pt x="26034" y="57670"/>
                  </a:lnTo>
                  <a:lnTo>
                    <a:pt x="55456" y="27233"/>
                  </a:lnTo>
                  <a:lnTo>
                    <a:pt x="93039" y="7208"/>
                  </a:lnTo>
                  <a:lnTo>
                    <a:pt x="136702" y="0"/>
                  </a:lnTo>
                  <a:lnTo>
                    <a:pt x="136702" y="150190"/>
                  </a:lnTo>
                  <a:lnTo>
                    <a:pt x="243382" y="243636"/>
                  </a:lnTo>
                  <a:lnTo>
                    <a:pt x="221662" y="259746"/>
                  </a:lnTo>
                  <a:lnTo>
                    <a:pt x="197129" y="272416"/>
                  </a:lnTo>
                  <a:lnTo>
                    <a:pt x="170720" y="280707"/>
                  </a:lnTo>
                  <a:lnTo>
                    <a:pt x="143370" y="283679"/>
                  </a:lnTo>
                  <a:close/>
                </a:path>
              </a:pathLst>
            </a:custGeom>
            <a:solidFill>
              <a:srgbClr val="5A4850"/>
            </a:solidFill>
          </p:spPr>
          <p:txBody>
            <a:bodyPr wrap="square" lIns="0" tIns="0" rIns="0" bIns="0" rtlCol="0"/>
            <a:p/>
          </p:txBody>
        </p:sp>
        <p:sp>
          <p:nvSpPr>
            <p:cNvPr id="48" name="object 47"/>
            <p:cNvSpPr/>
            <p:nvPr/>
          </p:nvSpPr>
          <p:spPr>
            <a:xfrm>
              <a:off x="15902" y="7779"/>
              <a:ext cx="159" cy="159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50355" y="100596"/>
                  </a:moveTo>
                  <a:lnTo>
                    <a:pt x="30778" y="96635"/>
                  </a:lnTo>
                  <a:lnTo>
                    <a:pt x="14785" y="85793"/>
                  </a:lnTo>
                  <a:lnTo>
                    <a:pt x="3988" y="69633"/>
                  </a:lnTo>
                  <a:lnTo>
                    <a:pt x="0" y="49720"/>
                  </a:lnTo>
                  <a:lnTo>
                    <a:pt x="3988" y="30475"/>
                  </a:lnTo>
                  <a:lnTo>
                    <a:pt x="14785" y="14658"/>
                  </a:lnTo>
                  <a:lnTo>
                    <a:pt x="30778" y="3943"/>
                  </a:lnTo>
                  <a:lnTo>
                    <a:pt x="50355" y="0"/>
                  </a:lnTo>
                  <a:lnTo>
                    <a:pt x="69929" y="3952"/>
                  </a:lnTo>
                  <a:lnTo>
                    <a:pt x="85910" y="14732"/>
                  </a:lnTo>
                  <a:lnTo>
                    <a:pt x="96684" y="30721"/>
                  </a:lnTo>
                  <a:lnTo>
                    <a:pt x="100634" y="50304"/>
                  </a:lnTo>
                  <a:lnTo>
                    <a:pt x="96684" y="69880"/>
                  </a:lnTo>
                  <a:lnTo>
                    <a:pt x="85910" y="85866"/>
                  </a:lnTo>
                  <a:lnTo>
                    <a:pt x="69929" y="96644"/>
                  </a:lnTo>
                  <a:lnTo>
                    <a:pt x="50355" y="100596"/>
                  </a:lnTo>
                  <a:close/>
                </a:path>
              </a:pathLst>
            </a:custGeom>
            <a:solidFill>
              <a:srgbClr val="EB615C"/>
            </a:solidFill>
          </p:spPr>
          <p:txBody>
            <a:bodyPr wrap="square" lIns="0" tIns="0" rIns="0" bIns="0" rtlCol="0"/>
            <a:p/>
          </p:txBody>
        </p:sp>
        <p:sp>
          <p:nvSpPr>
            <p:cNvPr id="49" name="object 48"/>
            <p:cNvSpPr/>
            <p:nvPr/>
          </p:nvSpPr>
          <p:spPr>
            <a:xfrm>
              <a:off x="15588" y="7415"/>
              <a:ext cx="160" cy="156"/>
            </a:xfrm>
            <a:custGeom>
              <a:avLst/>
              <a:gdLst/>
              <a:ahLst/>
              <a:cxnLst/>
              <a:rect l="l" t="t" r="r" b="b"/>
              <a:pathLst>
                <a:path w="101600" h="99060">
                  <a:moveTo>
                    <a:pt x="50863" y="98590"/>
                  </a:moveTo>
                  <a:lnTo>
                    <a:pt x="31282" y="94715"/>
                  </a:lnTo>
                  <a:lnTo>
                    <a:pt x="15226" y="84150"/>
                  </a:lnTo>
                  <a:lnTo>
                    <a:pt x="4289" y="68543"/>
                  </a:lnTo>
                  <a:lnTo>
                    <a:pt x="0" y="49441"/>
                  </a:lnTo>
                  <a:lnTo>
                    <a:pt x="4289" y="30169"/>
                  </a:lnTo>
                  <a:lnTo>
                    <a:pt x="15240" y="14457"/>
                  </a:lnTo>
                  <a:lnTo>
                    <a:pt x="31298" y="3874"/>
                  </a:lnTo>
                  <a:lnTo>
                    <a:pt x="50863" y="0"/>
                  </a:lnTo>
                  <a:lnTo>
                    <a:pt x="70442" y="3876"/>
                  </a:lnTo>
                  <a:lnTo>
                    <a:pt x="86438" y="14457"/>
                  </a:lnTo>
                  <a:lnTo>
                    <a:pt x="97203" y="30105"/>
                  </a:lnTo>
                  <a:lnTo>
                    <a:pt x="101155" y="49288"/>
                  </a:lnTo>
                  <a:lnTo>
                    <a:pt x="97203" y="68479"/>
                  </a:lnTo>
                  <a:lnTo>
                    <a:pt x="86425" y="84150"/>
                  </a:lnTo>
                  <a:lnTo>
                    <a:pt x="70427" y="94718"/>
                  </a:lnTo>
                  <a:lnTo>
                    <a:pt x="50863" y="98590"/>
                  </a:lnTo>
                  <a:close/>
                </a:path>
              </a:pathLst>
            </a:custGeom>
            <a:solidFill>
              <a:srgbClr val="EB615C"/>
            </a:solidFill>
          </p:spPr>
          <p:txBody>
            <a:bodyPr wrap="square" lIns="0" tIns="0" rIns="0" bIns="0" rtlCol="0"/>
            <a:p/>
          </p:txBody>
        </p:sp>
        <p:sp>
          <p:nvSpPr>
            <p:cNvPr id="50" name="object 49"/>
            <p:cNvSpPr/>
            <p:nvPr/>
          </p:nvSpPr>
          <p:spPr>
            <a:xfrm>
              <a:off x="15310" y="7659"/>
              <a:ext cx="159" cy="159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50647" y="100596"/>
                  </a:moveTo>
                  <a:lnTo>
                    <a:pt x="31066" y="96639"/>
                  </a:lnTo>
                  <a:lnTo>
                    <a:pt x="15041" y="85825"/>
                  </a:lnTo>
                  <a:lnTo>
                    <a:pt x="4157" y="69741"/>
                  </a:lnTo>
                  <a:lnTo>
                    <a:pt x="0" y="49974"/>
                  </a:lnTo>
                  <a:lnTo>
                    <a:pt x="4157" y="30582"/>
                  </a:lnTo>
                  <a:lnTo>
                    <a:pt x="15041" y="14690"/>
                  </a:lnTo>
                  <a:lnTo>
                    <a:pt x="31066" y="3947"/>
                  </a:lnTo>
                  <a:lnTo>
                    <a:pt x="50647" y="0"/>
                  </a:lnTo>
                  <a:lnTo>
                    <a:pt x="70221" y="3952"/>
                  </a:lnTo>
                  <a:lnTo>
                    <a:pt x="86202" y="14732"/>
                  </a:lnTo>
                  <a:lnTo>
                    <a:pt x="96976" y="30721"/>
                  </a:lnTo>
                  <a:lnTo>
                    <a:pt x="100926" y="50304"/>
                  </a:lnTo>
                  <a:lnTo>
                    <a:pt x="96976" y="69880"/>
                  </a:lnTo>
                  <a:lnTo>
                    <a:pt x="86202" y="85866"/>
                  </a:lnTo>
                  <a:lnTo>
                    <a:pt x="70221" y="96644"/>
                  </a:lnTo>
                  <a:lnTo>
                    <a:pt x="50647" y="100596"/>
                  </a:lnTo>
                  <a:close/>
                </a:path>
              </a:pathLst>
            </a:custGeom>
            <a:solidFill>
              <a:srgbClr val="EB615C"/>
            </a:solidFill>
          </p:spPr>
          <p:txBody>
            <a:bodyPr wrap="square" lIns="0" tIns="0" rIns="0" bIns="0" rtlCol="0"/>
            <a:p/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周边设备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58" name="Freeform 81"/>
          <p:cNvSpPr/>
          <p:nvPr/>
        </p:nvSpPr>
        <p:spPr>
          <a:xfrm rot="2539609">
            <a:off x="8933237" y="6535353"/>
            <a:ext cx="858746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59" name="Freeform 82"/>
          <p:cNvSpPr/>
          <p:nvPr/>
        </p:nvSpPr>
        <p:spPr>
          <a:xfrm>
            <a:off x="9170706" y="5470650"/>
            <a:ext cx="939984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423229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0" name="Freeform 83"/>
          <p:cNvSpPr/>
          <p:nvPr/>
        </p:nvSpPr>
        <p:spPr>
          <a:xfrm rot="19060391">
            <a:off x="8933237" y="4405947"/>
            <a:ext cx="858746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1" name="Freeform 85"/>
          <p:cNvSpPr/>
          <p:nvPr/>
        </p:nvSpPr>
        <p:spPr>
          <a:xfrm>
            <a:off x="9112059" y="2894153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4355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2" name="Freeform 87"/>
          <p:cNvSpPr/>
          <p:nvPr/>
        </p:nvSpPr>
        <p:spPr>
          <a:xfrm>
            <a:off x="9875661" y="4810740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4355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3" name="Freeform 89"/>
          <p:cNvSpPr/>
          <p:nvPr/>
        </p:nvSpPr>
        <p:spPr>
          <a:xfrm>
            <a:off x="9327324" y="6687007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4355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4" name="Freeform 109"/>
          <p:cNvSpPr/>
          <p:nvPr/>
        </p:nvSpPr>
        <p:spPr>
          <a:xfrm>
            <a:off x="6899910" y="4518025"/>
            <a:ext cx="2072005" cy="2062480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006142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635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5" name="Freeform 28"/>
          <p:cNvSpPr/>
          <p:nvPr/>
        </p:nvSpPr>
        <p:spPr>
          <a:xfrm rot="19060391" flipH="1">
            <a:off x="6001376" y="6535353"/>
            <a:ext cx="858746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6" name="Freeform 29"/>
          <p:cNvSpPr/>
          <p:nvPr/>
        </p:nvSpPr>
        <p:spPr>
          <a:xfrm flipH="1">
            <a:off x="5740166" y="5470650"/>
            <a:ext cx="939984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423229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7" name="Freeform 30"/>
          <p:cNvSpPr/>
          <p:nvPr/>
        </p:nvSpPr>
        <p:spPr>
          <a:xfrm rot="2539609" flipH="1">
            <a:off x="6001376" y="4405947"/>
            <a:ext cx="858746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8" name="Freeform 31"/>
          <p:cNvSpPr/>
          <p:nvPr/>
        </p:nvSpPr>
        <p:spPr>
          <a:xfrm>
            <a:off x="5100191" y="2894153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4355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9" name="Freeform 32"/>
          <p:cNvSpPr/>
          <p:nvPr/>
        </p:nvSpPr>
        <p:spPr>
          <a:xfrm>
            <a:off x="4542891" y="4810740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7075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0" name="Freeform 33"/>
          <p:cNvSpPr/>
          <p:nvPr/>
        </p:nvSpPr>
        <p:spPr>
          <a:xfrm>
            <a:off x="5057213" y="6687007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363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1" name="Freeform 62"/>
          <p:cNvSpPr>
            <a:spLocks noEditPoints="1"/>
          </p:cNvSpPr>
          <p:nvPr/>
        </p:nvSpPr>
        <p:spPr bwMode="auto">
          <a:xfrm>
            <a:off x="5539628" y="3329261"/>
            <a:ext cx="589998" cy="592037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 panose="020B0604020202020204"/>
            </a:endParaRPr>
          </a:p>
        </p:txBody>
      </p:sp>
      <p:sp>
        <p:nvSpPr>
          <p:cNvPr id="72" name="Freeform 66"/>
          <p:cNvSpPr>
            <a:spLocks noEditPoints="1"/>
          </p:cNvSpPr>
          <p:nvPr/>
        </p:nvSpPr>
        <p:spPr bwMode="auto">
          <a:xfrm>
            <a:off x="4933950" y="5276850"/>
            <a:ext cx="687705" cy="530860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 panose="020B0604020202020204"/>
            </a:endParaRPr>
          </a:p>
        </p:txBody>
      </p:sp>
      <p:sp>
        <p:nvSpPr>
          <p:cNvPr id="73" name="Freeform 6"/>
          <p:cNvSpPr>
            <a:spLocks noEditPoints="1"/>
          </p:cNvSpPr>
          <p:nvPr/>
        </p:nvSpPr>
        <p:spPr bwMode="auto">
          <a:xfrm>
            <a:off x="5482590" y="7177405"/>
            <a:ext cx="619125" cy="482600"/>
          </a:xfrm>
          <a:custGeom>
            <a:avLst/>
            <a:gdLst/>
            <a:ahLst/>
            <a:cxnLst>
              <a:cxn ang="0">
                <a:pos x="64" y="48"/>
              </a:cxn>
              <a:cxn ang="0">
                <a:pos x="61" y="50"/>
              </a:cxn>
              <a:cxn ang="0">
                <a:pos x="2" y="50"/>
              </a:cxn>
              <a:cxn ang="0">
                <a:pos x="0" y="48"/>
              </a:cxn>
              <a:cxn ang="0">
                <a:pos x="0" y="43"/>
              </a:cxn>
              <a:cxn ang="0">
                <a:pos x="2" y="41"/>
              </a:cxn>
              <a:cxn ang="0">
                <a:pos x="61" y="41"/>
              </a:cxn>
              <a:cxn ang="0">
                <a:pos x="64" y="43"/>
              </a:cxn>
              <a:cxn ang="0">
                <a:pos x="64" y="48"/>
              </a:cxn>
              <a:cxn ang="0">
                <a:pos x="59" y="20"/>
              </a:cxn>
              <a:cxn ang="0">
                <a:pos x="57" y="23"/>
              </a:cxn>
              <a:cxn ang="0">
                <a:pos x="7" y="23"/>
              </a:cxn>
              <a:cxn ang="0">
                <a:pos x="4" y="20"/>
              </a:cxn>
              <a:cxn ang="0">
                <a:pos x="4" y="16"/>
              </a:cxn>
              <a:cxn ang="0">
                <a:pos x="7" y="13"/>
              </a:cxn>
              <a:cxn ang="0">
                <a:pos x="57" y="13"/>
              </a:cxn>
              <a:cxn ang="0">
                <a:pos x="59" y="16"/>
              </a:cxn>
              <a:cxn ang="0">
                <a:pos x="59" y="20"/>
              </a:cxn>
              <a:cxn ang="0">
                <a:pos x="50" y="34"/>
              </a:cxn>
              <a:cxn ang="0">
                <a:pos x="48" y="36"/>
              </a:cxn>
              <a:cxn ang="0">
                <a:pos x="16" y="36"/>
              </a:cxn>
              <a:cxn ang="0">
                <a:pos x="13" y="34"/>
              </a:cxn>
              <a:cxn ang="0">
                <a:pos x="13" y="29"/>
              </a:cxn>
              <a:cxn ang="0">
                <a:pos x="16" y="27"/>
              </a:cxn>
              <a:cxn ang="0">
                <a:pos x="48" y="27"/>
              </a:cxn>
              <a:cxn ang="0">
                <a:pos x="50" y="29"/>
              </a:cxn>
              <a:cxn ang="0">
                <a:pos x="50" y="34"/>
              </a:cxn>
              <a:cxn ang="0">
                <a:pos x="45" y="7"/>
              </a:cxn>
              <a:cxn ang="0">
                <a:pos x="43" y="9"/>
              </a:cxn>
              <a:cxn ang="0">
                <a:pos x="20" y="9"/>
              </a:cxn>
              <a:cxn ang="0">
                <a:pos x="18" y="7"/>
              </a:cxn>
              <a:cxn ang="0">
                <a:pos x="18" y="2"/>
              </a:cxn>
              <a:cxn ang="0">
                <a:pos x="20" y="0"/>
              </a:cxn>
              <a:cxn ang="0">
                <a:pos x="43" y="0"/>
              </a:cxn>
              <a:cxn ang="0">
                <a:pos x="45" y="2"/>
              </a:cxn>
              <a:cxn ang="0">
                <a:pos x="45" y="7"/>
              </a:cxn>
            </a:cxnLst>
            <a:rect l="0" t="0" r="r" b="b"/>
            <a:pathLst>
              <a:path w="64" h="50">
                <a:moveTo>
                  <a:pt x="64" y="48"/>
                </a:moveTo>
                <a:cubicBezTo>
                  <a:pt x="64" y="49"/>
                  <a:pt x="63" y="50"/>
                  <a:pt x="61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0"/>
                  <a:pt x="0" y="49"/>
                  <a:pt x="0" y="48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2"/>
                  <a:pt x="1" y="41"/>
                  <a:pt x="2" y="41"/>
                </a:cubicBezTo>
                <a:cubicBezTo>
                  <a:pt x="61" y="41"/>
                  <a:pt x="61" y="41"/>
                  <a:pt x="61" y="41"/>
                </a:cubicBezTo>
                <a:cubicBezTo>
                  <a:pt x="63" y="41"/>
                  <a:pt x="64" y="42"/>
                  <a:pt x="64" y="43"/>
                </a:cubicBezTo>
                <a:lnTo>
                  <a:pt x="64" y="48"/>
                </a:lnTo>
                <a:close/>
                <a:moveTo>
                  <a:pt x="59" y="20"/>
                </a:moveTo>
                <a:cubicBezTo>
                  <a:pt x="59" y="22"/>
                  <a:pt x="58" y="23"/>
                  <a:pt x="5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3"/>
                  <a:pt x="4" y="22"/>
                  <a:pt x="4" y="20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4"/>
                  <a:pt x="5" y="13"/>
                  <a:pt x="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8" y="13"/>
                  <a:pt x="59" y="14"/>
                  <a:pt x="59" y="16"/>
                </a:cubicBezTo>
                <a:lnTo>
                  <a:pt x="59" y="20"/>
                </a:lnTo>
                <a:close/>
                <a:moveTo>
                  <a:pt x="50" y="34"/>
                </a:moveTo>
                <a:cubicBezTo>
                  <a:pt x="50" y="35"/>
                  <a:pt x="49" y="36"/>
                  <a:pt x="48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3" y="35"/>
                  <a:pt x="13" y="34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5" y="27"/>
                  <a:pt x="16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50" y="28"/>
                  <a:pt x="50" y="29"/>
                </a:cubicBezTo>
                <a:lnTo>
                  <a:pt x="50" y="34"/>
                </a:lnTo>
                <a:close/>
                <a:moveTo>
                  <a:pt x="45" y="7"/>
                </a:moveTo>
                <a:cubicBezTo>
                  <a:pt x="45" y="8"/>
                  <a:pt x="44" y="9"/>
                  <a:pt x="43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9" y="0"/>
                  <a:pt x="20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5" y="1"/>
                  <a:pt x="45" y="2"/>
                </a:cubicBezTo>
                <a:lnTo>
                  <a:pt x="45" y="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 panose="020B0604020202020204"/>
            </a:endParaRPr>
          </a:p>
        </p:txBody>
      </p:sp>
      <p:sp>
        <p:nvSpPr>
          <p:cNvPr id="74" name="Freeform 57"/>
          <p:cNvSpPr>
            <a:spLocks noEditPoints="1"/>
          </p:cNvSpPr>
          <p:nvPr/>
        </p:nvSpPr>
        <p:spPr bwMode="auto">
          <a:xfrm>
            <a:off x="9535795" y="3350260"/>
            <a:ext cx="622300" cy="551180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 panose="020B0604020202020204"/>
            </a:endParaRPr>
          </a:p>
        </p:txBody>
      </p:sp>
      <p:sp>
        <p:nvSpPr>
          <p:cNvPr id="75" name="Freeform 131"/>
          <p:cNvSpPr/>
          <p:nvPr/>
        </p:nvSpPr>
        <p:spPr bwMode="auto">
          <a:xfrm>
            <a:off x="10337165" y="5313045"/>
            <a:ext cx="497840" cy="502920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 panose="020B0604020202020204"/>
            </a:endParaRPr>
          </a:p>
        </p:txBody>
      </p:sp>
      <p:sp>
        <p:nvSpPr>
          <p:cNvPr id="76" name="Freeform 5"/>
          <p:cNvSpPr>
            <a:spLocks noEditPoints="1"/>
          </p:cNvSpPr>
          <p:nvPr/>
        </p:nvSpPr>
        <p:spPr bwMode="auto">
          <a:xfrm>
            <a:off x="9733450" y="7091303"/>
            <a:ext cx="656616" cy="653657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 panose="020B0604020202020204"/>
            </a:endParaRPr>
          </a:p>
        </p:txBody>
      </p:sp>
      <p:sp>
        <p:nvSpPr>
          <p:cNvPr id="77" name="Freeform 42"/>
          <p:cNvSpPr>
            <a:spLocks noEditPoints="1"/>
          </p:cNvSpPr>
          <p:nvPr/>
        </p:nvSpPr>
        <p:spPr bwMode="auto">
          <a:xfrm>
            <a:off x="7431026" y="5116621"/>
            <a:ext cx="1008648" cy="864289"/>
          </a:xfrm>
          <a:custGeom>
            <a:avLst/>
            <a:gdLst/>
            <a:ahLst/>
            <a:cxnLst>
              <a:cxn ang="0">
                <a:pos x="73" y="47"/>
              </a:cxn>
              <a:cxn ang="0">
                <a:pos x="67" y="53"/>
              </a:cxn>
              <a:cxn ang="0">
                <a:pos x="46" y="53"/>
              </a:cxn>
              <a:cxn ang="0">
                <a:pos x="48" y="60"/>
              </a:cxn>
              <a:cxn ang="0">
                <a:pos x="46" y="63"/>
              </a:cxn>
              <a:cxn ang="0">
                <a:pos x="26" y="63"/>
              </a:cxn>
              <a:cxn ang="0">
                <a:pos x="24" y="60"/>
              </a:cxn>
              <a:cxn ang="0">
                <a:pos x="26" y="53"/>
              </a:cxn>
              <a:cxn ang="0">
                <a:pos x="6" y="53"/>
              </a:cxn>
              <a:cxn ang="0">
                <a:pos x="0" y="47"/>
              </a:cxn>
              <a:cxn ang="0">
                <a:pos x="0" y="6"/>
              </a:cxn>
              <a:cxn ang="0">
                <a:pos x="6" y="0"/>
              </a:cxn>
              <a:cxn ang="0">
                <a:pos x="67" y="0"/>
              </a:cxn>
              <a:cxn ang="0">
                <a:pos x="73" y="6"/>
              </a:cxn>
              <a:cxn ang="0">
                <a:pos x="73" y="47"/>
              </a:cxn>
              <a:cxn ang="0">
                <a:pos x="68" y="6"/>
              </a:cxn>
              <a:cxn ang="0">
                <a:pos x="67" y="5"/>
              </a:cxn>
              <a:cxn ang="0">
                <a:pos x="6" y="5"/>
              </a:cxn>
              <a:cxn ang="0">
                <a:pos x="5" y="6"/>
              </a:cxn>
              <a:cxn ang="0">
                <a:pos x="5" y="37"/>
              </a:cxn>
              <a:cxn ang="0">
                <a:pos x="6" y="39"/>
              </a:cxn>
              <a:cxn ang="0">
                <a:pos x="67" y="39"/>
              </a:cxn>
              <a:cxn ang="0">
                <a:pos x="68" y="37"/>
              </a:cxn>
              <a:cxn ang="0">
                <a:pos x="68" y="6"/>
              </a:cxn>
            </a:cxnLst>
            <a:rect l="0" t="0" r="r" b="b"/>
            <a:pathLst>
              <a:path w="73" h="63">
                <a:moveTo>
                  <a:pt x="73" y="47"/>
                </a:moveTo>
                <a:cubicBezTo>
                  <a:pt x="73" y="50"/>
                  <a:pt x="70" y="53"/>
                  <a:pt x="6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6"/>
                  <a:pt x="48" y="59"/>
                  <a:pt x="48" y="60"/>
                </a:cubicBezTo>
                <a:cubicBezTo>
                  <a:pt x="48" y="62"/>
                  <a:pt x="47" y="63"/>
                  <a:pt x="4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5" y="63"/>
                  <a:pt x="24" y="62"/>
                  <a:pt x="24" y="60"/>
                </a:cubicBezTo>
                <a:cubicBezTo>
                  <a:pt x="24" y="59"/>
                  <a:pt x="26" y="56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2" y="53"/>
                  <a:pt x="0" y="50"/>
                  <a:pt x="0" y="47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0" y="0"/>
                  <a:pt x="73" y="2"/>
                  <a:pt x="73" y="6"/>
                </a:cubicBezTo>
                <a:lnTo>
                  <a:pt x="73" y="47"/>
                </a:lnTo>
                <a:close/>
                <a:moveTo>
                  <a:pt x="68" y="6"/>
                </a:moveTo>
                <a:cubicBezTo>
                  <a:pt x="68" y="5"/>
                  <a:pt x="67" y="5"/>
                  <a:pt x="6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8"/>
                  <a:pt x="5" y="39"/>
                  <a:pt x="6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8" y="38"/>
                  <a:pt x="68" y="37"/>
                </a:cubicBezTo>
                <a:lnTo>
                  <a:pt x="68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 panose="020B0604020202020204"/>
            </a:endParaRPr>
          </a:p>
        </p:txBody>
      </p:sp>
      <p:sp>
        <p:nvSpPr>
          <p:cNvPr id="78" name="矩形 77"/>
          <p:cNvSpPr>
            <a:spLocks noChangeArrowheads="1"/>
          </p:cNvSpPr>
          <p:nvPr/>
        </p:nvSpPr>
        <p:spPr bwMode="auto">
          <a:xfrm>
            <a:off x="10854055" y="2695575"/>
            <a:ext cx="37293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条码标签机</a:t>
            </a:r>
            <a:endParaRPr lang="zh-CN" altLang="en-US" sz="30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79" name="文本框 40"/>
          <p:cNvSpPr txBox="1"/>
          <p:nvPr/>
        </p:nvSpPr>
        <p:spPr>
          <a:xfrm>
            <a:off x="10868025" y="3268980"/>
            <a:ext cx="4143375" cy="1045210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在后台使用条码价签功能打印出价格标签、条码价签等</a:t>
            </a:r>
            <a:endParaRPr lang="zh-CN" altLang="en-US" sz="2000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矩形 79"/>
          <p:cNvSpPr>
            <a:spLocks noChangeArrowheads="1"/>
          </p:cNvSpPr>
          <p:nvPr/>
        </p:nvSpPr>
        <p:spPr bwMode="auto">
          <a:xfrm>
            <a:off x="11525885" y="4892040"/>
            <a:ext cx="45650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会员读卡器</a:t>
            </a:r>
            <a:endParaRPr lang="zh-CN" altLang="en-US" sz="30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81" name="文本框 40"/>
          <p:cNvSpPr txBox="1"/>
          <p:nvPr/>
        </p:nvSpPr>
        <p:spPr>
          <a:xfrm>
            <a:off x="11525885" y="5465445"/>
            <a:ext cx="45650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lvl="0" algn="l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IC卡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/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储值卡可用读卡器来获取到会员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2" name="矩形 81"/>
          <p:cNvSpPr>
            <a:spLocks noChangeArrowheads="1"/>
          </p:cNvSpPr>
          <p:nvPr/>
        </p:nvSpPr>
        <p:spPr bwMode="auto">
          <a:xfrm>
            <a:off x="10944225" y="6847205"/>
            <a:ext cx="44392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l"/>
            <a:r>
              <a:rPr lang="zh-CN" altLang="en-US" sz="30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PC称/计价秤/电子秤</a:t>
            </a:r>
            <a:endParaRPr lang="zh-CN" altLang="en-US" sz="36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83" name="文本框 40"/>
          <p:cNvSpPr txBox="1"/>
          <p:nvPr/>
        </p:nvSpPr>
        <p:spPr>
          <a:xfrm>
            <a:off x="10944225" y="7564120"/>
            <a:ext cx="5146040" cy="1506855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lvl="0" algn="l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PC称：可在PC称上直接装软件使用，</a:t>
            </a:r>
            <a:b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计价秤：可放商品直接计算出价格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  <a:p>
            <a:pPr lvl="0" algn="l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电子秤：根据重量打印出重量或者金额条码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矩形 83"/>
          <p:cNvSpPr>
            <a:spLocks noChangeArrowheads="1"/>
          </p:cNvSpPr>
          <p:nvPr/>
        </p:nvSpPr>
        <p:spPr bwMode="auto">
          <a:xfrm>
            <a:off x="1206018" y="2480310"/>
            <a:ext cx="37293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r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小票打印机</a:t>
            </a:r>
            <a:endParaRPr lang="zh-CN" altLang="en-US" sz="30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85" name="文本框 40"/>
          <p:cNvSpPr txBox="1"/>
          <p:nvPr/>
        </p:nvSpPr>
        <p:spPr>
          <a:xfrm>
            <a:off x="849756" y="3053685"/>
            <a:ext cx="4085617" cy="1045210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algn="r">
              <a:lnSpc>
                <a:spcPct val="150000"/>
              </a:lnSpc>
            </a:pPr>
            <a:r>
              <a:rPr lang="zh-CN" alt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前提结算买单后弹出对应的小票，</a:t>
            </a:r>
            <a:br>
              <a:rPr lang="zh-CN" alt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</a:br>
            <a:r>
              <a:rPr lang="zh-CN" alt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Arial" panose="020B0604020202020204" pitchFamily="34" charset="0"/>
              </a:rPr>
              <a:t>后台个别单据也可以打印小票格式</a:t>
            </a:r>
            <a:endParaRPr lang="zh-CN" altLang="en-US" sz="2000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矩形 85"/>
          <p:cNvSpPr>
            <a:spLocks noChangeArrowheads="1"/>
          </p:cNvSpPr>
          <p:nvPr/>
        </p:nvSpPr>
        <p:spPr bwMode="auto">
          <a:xfrm>
            <a:off x="1602740" y="4817110"/>
            <a:ext cx="28587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r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扫描枪</a:t>
            </a:r>
            <a:endParaRPr lang="zh-CN" altLang="en-US" sz="30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88" name="矩形 87"/>
          <p:cNvSpPr>
            <a:spLocks noChangeArrowheads="1"/>
          </p:cNvSpPr>
          <p:nvPr/>
        </p:nvSpPr>
        <p:spPr bwMode="auto">
          <a:xfrm>
            <a:off x="2522359" y="6899275"/>
            <a:ext cx="241301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r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盘点机</a:t>
            </a:r>
            <a:endParaRPr lang="zh-CN" altLang="en-US" sz="3000" b="1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3" name="图片 32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0160" y="-33655"/>
            <a:ext cx="16476345" cy="1027176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B6E38"/>
              </a:gs>
            </a:gsLst>
            <a:lin ang="18900000" scaled="0"/>
          </a:gradFill>
        </p:spPr>
      </p:pic>
      <p:sp>
        <p:nvSpPr>
          <p:cNvPr id="17" name="任意多边形 16"/>
          <p:cNvSpPr/>
          <p:nvPr/>
        </p:nvSpPr>
        <p:spPr>
          <a:xfrm>
            <a:off x="-82550" y="-10541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sp>
        <p:nvSpPr>
          <p:cNvPr id="40" name="平行四边形 39"/>
          <p:cNvSpPr/>
          <p:nvPr/>
        </p:nvSpPr>
        <p:spPr>
          <a:xfrm>
            <a:off x="6403340" y="4103370"/>
            <a:ext cx="8737600" cy="1116330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16115" y="4119880"/>
            <a:ext cx="7437755" cy="1070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智慧门店</a:t>
            </a:r>
            <a:endParaRPr lang="zh-CN" altLang="en-US" sz="60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63715" y="1595120"/>
            <a:ext cx="4097020" cy="270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6</a:t>
            </a:r>
            <a:endParaRPr lang="en-US" altLang="zh-CN" sz="1600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8" name="图片 7" descr="客至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00" y="254000"/>
            <a:ext cx="3657600" cy="608965"/>
          </a:xfrm>
          <a:prstGeom prst="rect">
            <a:avLst/>
          </a:prstGeom>
        </p:spPr>
      </p:pic>
      <p:pic>
        <p:nvPicPr>
          <p:cNvPr id="10" name="图片 9" descr="sixun-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0" y="254000"/>
            <a:ext cx="36576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智慧母婴行业解决方案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4" name="图片 3" descr="6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0477" y="-105436"/>
            <a:ext cx="17070908" cy="10867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anose="020B0503020204020204" pitchFamily="2" charset="-122"/>
                <a:ea typeface="微软雅黑" panose="020B0503020204020204" pitchFamily="2" charset="-122"/>
                <a:cs typeface="+mn-ea"/>
                <a:sym typeface="+mn-ea"/>
              </a:rPr>
              <a:t>智慧门店组成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526917" y="3028650"/>
            <a:ext cx="3583474" cy="35834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1983314" y="3028650"/>
            <a:ext cx="3583474" cy="35834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11070521" y="3028650"/>
            <a:ext cx="3583474" cy="35834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2783732" y="4983479"/>
            <a:ext cx="1842844" cy="587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线下门店</a:t>
            </a:r>
            <a:endParaRPr lang="zh-CN" altLang="en-US" sz="3555" b="1" dirty="0" smtClean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7135566" y="4983479"/>
            <a:ext cx="2366177" cy="587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硬件设备</a:t>
            </a:r>
            <a:endParaRPr lang="zh-CN" altLang="en-US" sz="3555" b="1" dirty="0" smtClean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11825631" y="4983479"/>
            <a:ext cx="2073253" cy="587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微商城</a:t>
            </a:r>
            <a:endParaRPr lang="zh-CN" altLang="en-US" sz="3555" b="1" dirty="0" smtClean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1" name="KSO_Shape"/>
          <p:cNvSpPr/>
          <p:nvPr/>
        </p:nvSpPr>
        <p:spPr bwMode="auto">
          <a:xfrm>
            <a:off x="3022998" y="3609120"/>
            <a:ext cx="1263745" cy="945701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639833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2" name="KSO_Shape"/>
          <p:cNvSpPr/>
          <p:nvPr/>
        </p:nvSpPr>
        <p:spPr bwMode="auto">
          <a:xfrm>
            <a:off x="12373280" y="3654292"/>
            <a:ext cx="1014263" cy="855360"/>
          </a:xfrm>
          <a:custGeom>
            <a:avLst/>
            <a:gdLst>
              <a:gd name="T0" fmla="*/ 332222 w 2301876"/>
              <a:gd name="T1" fmla="*/ 1410232 h 1941513"/>
              <a:gd name="T2" fmla="*/ 321717 w 2301876"/>
              <a:gd name="T3" fmla="*/ 1470415 h 1941513"/>
              <a:gd name="T4" fmla="*/ 382384 w 2301876"/>
              <a:gd name="T5" fmla="*/ 1525343 h 1941513"/>
              <a:gd name="T6" fmla="*/ 696485 w 2301876"/>
              <a:gd name="T7" fmla="*/ 1509573 h 1941513"/>
              <a:gd name="T8" fmla="*/ 723010 w 2301876"/>
              <a:gd name="T9" fmla="*/ 1444398 h 1941513"/>
              <a:gd name="T10" fmla="*/ 671273 w 2301876"/>
              <a:gd name="T11" fmla="*/ 1380797 h 1941513"/>
              <a:gd name="T12" fmla="*/ 1348867 w 2301876"/>
              <a:gd name="T13" fmla="*/ 1247408 h 1941513"/>
              <a:gd name="T14" fmla="*/ 1327043 w 2301876"/>
              <a:gd name="T15" fmla="*/ 1320445 h 1941513"/>
              <a:gd name="T16" fmla="*/ 1593934 w 2301876"/>
              <a:gd name="T17" fmla="*/ 1356438 h 1941513"/>
              <a:gd name="T18" fmla="*/ 1647838 w 2301876"/>
              <a:gd name="T19" fmla="*/ 1303105 h 1941513"/>
              <a:gd name="T20" fmla="*/ 1606030 w 2301876"/>
              <a:gd name="T21" fmla="*/ 1239789 h 1941513"/>
              <a:gd name="T22" fmla="*/ 1529191 w 2301876"/>
              <a:gd name="T23" fmla="*/ 516517 h 1941513"/>
              <a:gd name="T24" fmla="*/ 1584982 w 2301876"/>
              <a:gd name="T25" fmla="*/ 576970 h 1941513"/>
              <a:gd name="T26" fmla="*/ 1601035 w 2301876"/>
              <a:gd name="T27" fmla="*/ 667649 h 1941513"/>
              <a:gd name="T28" fmla="*/ 1640510 w 2301876"/>
              <a:gd name="T29" fmla="*/ 716799 h 1941513"/>
              <a:gd name="T30" fmla="*/ 1583140 w 2301876"/>
              <a:gd name="T31" fmla="*/ 840071 h 1941513"/>
              <a:gd name="T32" fmla="*/ 1691827 w 2301876"/>
              <a:gd name="T33" fmla="*/ 916820 h 1941513"/>
              <a:gd name="T34" fmla="*/ 1229710 w 2301876"/>
              <a:gd name="T35" fmla="*/ 1106063 h 1941513"/>
              <a:gd name="T36" fmla="*/ 1284448 w 2301876"/>
              <a:gd name="T37" fmla="*/ 909460 h 1941513"/>
              <a:gd name="T38" fmla="*/ 1396556 w 2301876"/>
              <a:gd name="T39" fmla="*/ 836654 h 1941513"/>
              <a:gd name="T40" fmla="*/ 1335239 w 2301876"/>
              <a:gd name="T41" fmla="*/ 712857 h 1941513"/>
              <a:gd name="T42" fmla="*/ 1370240 w 2301876"/>
              <a:gd name="T43" fmla="*/ 660815 h 1941513"/>
              <a:gd name="T44" fmla="*/ 1388398 w 2301876"/>
              <a:gd name="T45" fmla="*/ 571451 h 1941513"/>
              <a:gd name="T46" fmla="*/ 1446031 w 2301876"/>
              <a:gd name="T47" fmla="*/ 514152 h 1941513"/>
              <a:gd name="T48" fmla="*/ 570227 w 2301876"/>
              <a:gd name="T49" fmla="*/ 477627 h 1941513"/>
              <a:gd name="T50" fmla="*/ 641756 w 2301876"/>
              <a:gd name="T51" fmla="*/ 549062 h 1941513"/>
              <a:gd name="T52" fmla="*/ 661216 w 2301876"/>
              <a:gd name="T53" fmla="*/ 657005 h 1941513"/>
              <a:gd name="T54" fmla="*/ 633078 w 2301876"/>
              <a:gd name="T55" fmla="*/ 739471 h 1941513"/>
              <a:gd name="T56" fmla="*/ 574697 w 2301876"/>
              <a:gd name="T57" fmla="*/ 792786 h 1941513"/>
              <a:gd name="T58" fmla="*/ 708552 w 2301876"/>
              <a:gd name="T59" fmla="*/ 915697 h 1941513"/>
              <a:gd name="T60" fmla="*/ 815320 w 2301876"/>
              <a:gd name="T61" fmla="*/ 1036508 h 1941513"/>
              <a:gd name="T62" fmla="*/ 222836 w 2301876"/>
              <a:gd name="T63" fmla="*/ 1047276 h 1941513"/>
              <a:gd name="T64" fmla="*/ 324870 w 2301876"/>
              <a:gd name="T65" fmla="*/ 922526 h 1941513"/>
              <a:gd name="T66" fmla="*/ 473189 w 2301876"/>
              <a:gd name="T67" fmla="*/ 794886 h 1941513"/>
              <a:gd name="T68" fmla="*/ 413493 w 2301876"/>
              <a:gd name="T69" fmla="*/ 744461 h 1941513"/>
              <a:gd name="T70" fmla="*/ 382462 w 2301876"/>
              <a:gd name="T71" fmla="*/ 663570 h 1941513"/>
              <a:gd name="T72" fmla="*/ 397978 w 2301876"/>
              <a:gd name="T73" fmla="*/ 556154 h 1941513"/>
              <a:gd name="T74" fmla="*/ 466878 w 2301876"/>
              <a:gd name="T75" fmla="*/ 480778 h 1941513"/>
              <a:gd name="T76" fmla="*/ 140242 w 2301876"/>
              <a:gd name="T77" fmla="*/ 134558 h 1941513"/>
              <a:gd name="T78" fmla="*/ 133677 w 2301876"/>
              <a:gd name="T79" fmla="*/ 1210760 h 1941513"/>
              <a:gd name="T80" fmla="*/ 198545 w 2301876"/>
              <a:gd name="T81" fmla="*/ 1290654 h 1941513"/>
              <a:gd name="T82" fmla="*/ 905010 w 2301876"/>
              <a:gd name="T83" fmla="*/ 1223901 h 1941513"/>
              <a:gd name="T84" fmla="*/ 906061 w 2301876"/>
              <a:gd name="T85" fmla="*/ 137186 h 1941513"/>
              <a:gd name="T86" fmla="*/ 1795088 w 2301876"/>
              <a:gd name="T87" fmla="*/ 130835 h 1941513"/>
              <a:gd name="T88" fmla="*/ 1869239 w 2301876"/>
              <a:gd name="T89" fmla="*/ 166040 h 1941513"/>
              <a:gd name="T90" fmla="*/ 1904211 w 2301876"/>
              <a:gd name="T91" fmla="*/ 240391 h 1941513"/>
              <a:gd name="T92" fmla="*/ 1879757 w 2301876"/>
              <a:gd name="T93" fmla="*/ 1330166 h 1941513"/>
              <a:gd name="T94" fmla="*/ 1769057 w 2301876"/>
              <a:gd name="T95" fmla="*/ 1410033 h 1941513"/>
              <a:gd name="T96" fmla="*/ 1237904 w 2301876"/>
              <a:gd name="T97" fmla="*/ 1415550 h 1941513"/>
              <a:gd name="T98" fmla="*/ 1189785 w 2301876"/>
              <a:gd name="T99" fmla="*/ 1139429 h 1941513"/>
              <a:gd name="T100" fmla="*/ 1756435 w 2301876"/>
              <a:gd name="T101" fmla="*/ 1159921 h 1941513"/>
              <a:gd name="T102" fmla="*/ 1799821 w 2301876"/>
              <a:gd name="T103" fmla="*/ 1088198 h 1941513"/>
              <a:gd name="T104" fmla="*/ 898445 w 2301876"/>
              <a:gd name="T105" fmla="*/ 262 h 1941513"/>
              <a:gd name="T106" fmla="*/ 992990 w 2301876"/>
              <a:gd name="T107" fmla="*/ 39421 h 1941513"/>
              <a:gd name="T108" fmla="*/ 1041313 w 2301876"/>
              <a:gd name="T109" fmla="*/ 129302 h 1941513"/>
              <a:gd name="T110" fmla="*/ 1017414 w 2301876"/>
              <a:gd name="T111" fmla="*/ 1483030 h 1941513"/>
              <a:gd name="T112" fmla="*/ 887939 w 2301876"/>
              <a:gd name="T113" fmla="*/ 1588417 h 1941513"/>
              <a:gd name="T114" fmla="*/ 200909 w 2301876"/>
              <a:gd name="T115" fmla="*/ 1599454 h 1941513"/>
              <a:gd name="T116" fmla="*/ 45959 w 2301876"/>
              <a:gd name="T117" fmla="*/ 1513779 h 1941513"/>
              <a:gd name="T118" fmla="*/ 0 w 2301876"/>
              <a:gd name="T119" fmla="*/ 152429 h 1941513"/>
              <a:gd name="T120" fmla="*/ 34667 w 2301876"/>
              <a:gd name="T121" fmla="*/ 55452 h 1941513"/>
              <a:gd name="T122" fmla="*/ 121596 w 2301876"/>
              <a:gd name="T123" fmla="*/ 2891 h 1941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01876" h="1941513">
                <a:moveTo>
                  <a:pt x="475693" y="1664563"/>
                </a:moveTo>
                <a:lnTo>
                  <a:pt x="471250" y="1664880"/>
                </a:lnTo>
                <a:lnTo>
                  <a:pt x="466490" y="1665198"/>
                </a:lnTo>
                <a:lnTo>
                  <a:pt x="462047" y="1665515"/>
                </a:lnTo>
                <a:lnTo>
                  <a:pt x="457605" y="1666468"/>
                </a:lnTo>
                <a:lnTo>
                  <a:pt x="453162" y="1667421"/>
                </a:lnTo>
                <a:lnTo>
                  <a:pt x="449354" y="1668691"/>
                </a:lnTo>
                <a:lnTo>
                  <a:pt x="440786" y="1671550"/>
                </a:lnTo>
                <a:lnTo>
                  <a:pt x="433170" y="1675679"/>
                </a:lnTo>
                <a:lnTo>
                  <a:pt x="425553" y="1680125"/>
                </a:lnTo>
                <a:lnTo>
                  <a:pt x="418572" y="1685207"/>
                </a:lnTo>
                <a:lnTo>
                  <a:pt x="412542" y="1691241"/>
                </a:lnTo>
                <a:lnTo>
                  <a:pt x="406513" y="1697276"/>
                </a:lnTo>
                <a:lnTo>
                  <a:pt x="401435" y="1704263"/>
                </a:lnTo>
                <a:lnTo>
                  <a:pt x="396993" y="1711886"/>
                </a:lnTo>
                <a:lnTo>
                  <a:pt x="392867" y="1719508"/>
                </a:lnTo>
                <a:lnTo>
                  <a:pt x="390011" y="1728083"/>
                </a:lnTo>
                <a:lnTo>
                  <a:pt x="388742" y="1732212"/>
                </a:lnTo>
                <a:lnTo>
                  <a:pt x="387790" y="1736341"/>
                </a:lnTo>
                <a:lnTo>
                  <a:pt x="386838" y="1740787"/>
                </a:lnTo>
                <a:lnTo>
                  <a:pt x="386203" y="1745552"/>
                </a:lnTo>
                <a:lnTo>
                  <a:pt x="385886" y="1749998"/>
                </a:lnTo>
                <a:lnTo>
                  <a:pt x="385886" y="1754444"/>
                </a:lnTo>
                <a:lnTo>
                  <a:pt x="385886" y="1759209"/>
                </a:lnTo>
                <a:lnTo>
                  <a:pt x="386203" y="1763655"/>
                </a:lnTo>
                <a:lnTo>
                  <a:pt x="386838" y="1768419"/>
                </a:lnTo>
                <a:lnTo>
                  <a:pt x="387790" y="1772865"/>
                </a:lnTo>
                <a:lnTo>
                  <a:pt x="388742" y="1776994"/>
                </a:lnTo>
                <a:lnTo>
                  <a:pt x="390011" y="1781441"/>
                </a:lnTo>
                <a:lnTo>
                  <a:pt x="392867" y="1789698"/>
                </a:lnTo>
                <a:lnTo>
                  <a:pt x="396993" y="1797639"/>
                </a:lnTo>
                <a:lnTo>
                  <a:pt x="401435" y="1804943"/>
                </a:lnTo>
                <a:lnTo>
                  <a:pt x="406513" y="1812248"/>
                </a:lnTo>
                <a:lnTo>
                  <a:pt x="412542" y="1818283"/>
                </a:lnTo>
                <a:lnTo>
                  <a:pt x="418572" y="1824317"/>
                </a:lnTo>
                <a:lnTo>
                  <a:pt x="425553" y="1829399"/>
                </a:lnTo>
                <a:lnTo>
                  <a:pt x="433170" y="1833845"/>
                </a:lnTo>
                <a:lnTo>
                  <a:pt x="440786" y="1837657"/>
                </a:lnTo>
                <a:lnTo>
                  <a:pt x="449354" y="1840515"/>
                </a:lnTo>
                <a:lnTo>
                  <a:pt x="453162" y="1842103"/>
                </a:lnTo>
                <a:lnTo>
                  <a:pt x="457605" y="1842738"/>
                </a:lnTo>
                <a:lnTo>
                  <a:pt x="462047" y="1843374"/>
                </a:lnTo>
                <a:lnTo>
                  <a:pt x="466490" y="1844326"/>
                </a:lnTo>
                <a:lnTo>
                  <a:pt x="471250" y="1844644"/>
                </a:lnTo>
                <a:lnTo>
                  <a:pt x="475693" y="1844644"/>
                </a:lnTo>
                <a:lnTo>
                  <a:pt x="784465" y="1844644"/>
                </a:lnTo>
                <a:lnTo>
                  <a:pt x="788908" y="1844644"/>
                </a:lnTo>
                <a:lnTo>
                  <a:pt x="793668" y="1844326"/>
                </a:lnTo>
                <a:lnTo>
                  <a:pt x="798111" y="1843374"/>
                </a:lnTo>
                <a:lnTo>
                  <a:pt x="802553" y="1842738"/>
                </a:lnTo>
                <a:lnTo>
                  <a:pt x="806996" y="1842103"/>
                </a:lnTo>
                <a:lnTo>
                  <a:pt x="811122" y="1840515"/>
                </a:lnTo>
                <a:lnTo>
                  <a:pt x="819690" y="1837657"/>
                </a:lnTo>
                <a:lnTo>
                  <a:pt x="827306" y="1833845"/>
                </a:lnTo>
                <a:lnTo>
                  <a:pt x="834605" y="1829399"/>
                </a:lnTo>
                <a:lnTo>
                  <a:pt x="841586" y="1824317"/>
                </a:lnTo>
                <a:lnTo>
                  <a:pt x="847933" y="1818283"/>
                </a:lnTo>
                <a:lnTo>
                  <a:pt x="853963" y="1812248"/>
                </a:lnTo>
                <a:lnTo>
                  <a:pt x="859040" y="1804943"/>
                </a:lnTo>
                <a:lnTo>
                  <a:pt x="863483" y="1797639"/>
                </a:lnTo>
                <a:lnTo>
                  <a:pt x="867608" y="1789698"/>
                </a:lnTo>
                <a:lnTo>
                  <a:pt x="870464" y="1781441"/>
                </a:lnTo>
                <a:lnTo>
                  <a:pt x="871734" y="1776994"/>
                </a:lnTo>
                <a:lnTo>
                  <a:pt x="872686" y="1772865"/>
                </a:lnTo>
                <a:lnTo>
                  <a:pt x="873320" y="1768419"/>
                </a:lnTo>
                <a:lnTo>
                  <a:pt x="873638" y="1763655"/>
                </a:lnTo>
                <a:lnTo>
                  <a:pt x="874272" y="1759209"/>
                </a:lnTo>
                <a:lnTo>
                  <a:pt x="874590" y="1754444"/>
                </a:lnTo>
                <a:lnTo>
                  <a:pt x="874272" y="1749998"/>
                </a:lnTo>
                <a:lnTo>
                  <a:pt x="873638" y="1745552"/>
                </a:lnTo>
                <a:lnTo>
                  <a:pt x="873320" y="1740787"/>
                </a:lnTo>
                <a:lnTo>
                  <a:pt x="872686" y="1736341"/>
                </a:lnTo>
                <a:lnTo>
                  <a:pt x="871734" y="1732212"/>
                </a:lnTo>
                <a:lnTo>
                  <a:pt x="870464" y="1728083"/>
                </a:lnTo>
                <a:lnTo>
                  <a:pt x="867608" y="1719508"/>
                </a:lnTo>
                <a:lnTo>
                  <a:pt x="863483" y="1711886"/>
                </a:lnTo>
                <a:lnTo>
                  <a:pt x="859040" y="1704263"/>
                </a:lnTo>
                <a:lnTo>
                  <a:pt x="853963" y="1697276"/>
                </a:lnTo>
                <a:lnTo>
                  <a:pt x="847933" y="1691241"/>
                </a:lnTo>
                <a:lnTo>
                  <a:pt x="841586" y="1685207"/>
                </a:lnTo>
                <a:lnTo>
                  <a:pt x="834605" y="1680125"/>
                </a:lnTo>
                <a:lnTo>
                  <a:pt x="827306" y="1675679"/>
                </a:lnTo>
                <a:lnTo>
                  <a:pt x="819690" y="1671550"/>
                </a:lnTo>
                <a:lnTo>
                  <a:pt x="811122" y="1668691"/>
                </a:lnTo>
                <a:lnTo>
                  <a:pt x="806996" y="1667421"/>
                </a:lnTo>
                <a:lnTo>
                  <a:pt x="802553" y="1666468"/>
                </a:lnTo>
                <a:lnTo>
                  <a:pt x="798111" y="1665515"/>
                </a:lnTo>
                <a:lnTo>
                  <a:pt x="793668" y="1665198"/>
                </a:lnTo>
                <a:lnTo>
                  <a:pt x="788908" y="1664880"/>
                </a:lnTo>
                <a:lnTo>
                  <a:pt x="784465" y="1664563"/>
                </a:lnTo>
                <a:lnTo>
                  <a:pt x="475693" y="1664563"/>
                </a:lnTo>
                <a:close/>
                <a:moveTo>
                  <a:pt x="1670551" y="1495108"/>
                </a:moveTo>
                <a:lnTo>
                  <a:pt x="1662926" y="1495425"/>
                </a:lnTo>
                <a:lnTo>
                  <a:pt x="1655936" y="1496695"/>
                </a:lnTo>
                <a:lnTo>
                  <a:pt x="1648946" y="1498283"/>
                </a:lnTo>
                <a:lnTo>
                  <a:pt x="1642274" y="1500823"/>
                </a:lnTo>
                <a:lnTo>
                  <a:pt x="1636237" y="1503998"/>
                </a:lnTo>
                <a:lnTo>
                  <a:pt x="1629882" y="1507490"/>
                </a:lnTo>
                <a:lnTo>
                  <a:pt x="1624481" y="1511618"/>
                </a:lnTo>
                <a:lnTo>
                  <a:pt x="1619080" y="1516380"/>
                </a:lnTo>
                <a:lnTo>
                  <a:pt x="1614631" y="1521778"/>
                </a:lnTo>
                <a:lnTo>
                  <a:pt x="1610183" y="1527175"/>
                </a:lnTo>
                <a:lnTo>
                  <a:pt x="1606688" y="1533208"/>
                </a:lnTo>
                <a:lnTo>
                  <a:pt x="1603511" y="1539240"/>
                </a:lnTo>
                <a:lnTo>
                  <a:pt x="1601605" y="1545908"/>
                </a:lnTo>
                <a:lnTo>
                  <a:pt x="1599698" y="1552893"/>
                </a:lnTo>
                <a:lnTo>
                  <a:pt x="1598427" y="1559878"/>
                </a:lnTo>
                <a:lnTo>
                  <a:pt x="1598110" y="1567498"/>
                </a:lnTo>
                <a:lnTo>
                  <a:pt x="1598427" y="1574800"/>
                </a:lnTo>
                <a:lnTo>
                  <a:pt x="1599698" y="1582103"/>
                </a:lnTo>
                <a:lnTo>
                  <a:pt x="1601605" y="1589088"/>
                </a:lnTo>
                <a:lnTo>
                  <a:pt x="1603511" y="1595755"/>
                </a:lnTo>
                <a:lnTo>
                  <a:pt x="1606688" y="1602105"/>
                </a:lnTo>
                <a:lnTo>
                  <a:pt x="1610183" y="1607820"/>
                </a:lnTo>
                <a:lnTo>
                  <a:pt x="1614631" y="1613535"/>
                </a:lnTo>
                <a:lnTo>
                  <a:pt x="1619080" y="1618615"/>
                </a:lnTo>
                <a:lnTo>
                  <a:pt x="1624481" y="1623378"/>
                </a:lnTo>
                <a:lnTo>
                  <a:pt x="1629882" y="1627505"/>
                </a:lnTo>
                <a:lnTo>
                  <a:pt x="1636237" y="1630998"/>
                </a:lnTo>
                <a:lnTo>
                  <a:pt x="1642274" y="1634173"/>
                </a:lnTo>
                <a:lnTo>
                  <a:pt x="1648946" y="1636713"/>
                </a:lnTo>
                <a:lnTo>
                  <a:pt x="1655936" y="1638300"/>
                </a:lnTo>
                <a:lnTo>
                  <a:pt x="1662926" y="1639253"/>
                </a:lnTo>
                <a:lnTo>
                  <a:pt x="1670551" y="1639570"/>
                </a:lnTo>
                <a:lnTo>
                  <a:pt x="1918697" y="1639570"/>
                </a:lnTo>
                <a:lnTo>
                  <a:pt x="1926004" y="1639253"/>
                </a:lnTo>
                <a:lnTo>
                  <a:pt x="1933630" y="1638300"/>
                </a:lnTo>
                <a:lnTo>
                  <a:pt x="1940620" y="1636713"/>
                </a:lnTo>
                <a:lnTo>
                  <a:pt x="1947292" y="1634173"/>
                </a:lnTo>
                <a:lnTo>
                  <a:pt x="1953329" y="1630998"/>
                </a:lnTo>
                <a:lnTo>
                  <a:pt x="1959366" y="1627505"/>
                </a:lnTo>
                <a:lnTo>
                  <a:pt x="1964767" y="1623378"/>
                </a:lnTo>
                <a:lnTo>
                  <a:pt x="1970168" y="1618615"/>
                </a:lnTo>
                <a:lnTo>
                  <a:pt x="1974934" y="1613535"/>
                </a:lnTo>
                <a:lnTo>
                  <a:pt x="1979065" y="1607820"/>
                </a:lnTo>
                <a:lnTo>
                  <a:pt x="1982560" y="1602105"/>
                </a:lnTo>
                <a:lnTo>
                  <a:pt x="1985419" y="1595755"/>
                </a:lnTo>
                <a:lnTo>
                  <a:pt x="1988279" y="1589088"/>
                </a:lnTo>
                <a:lnTo>
                  <a:pt x="1989868" y="1582103"/>
                </a:lnTo>
                <a:lnTo>
                  <a:pt x="1991138" y="1574800"/>
                </a:lnTo>
                <a:lnTo>
                  <a:pt x="1991456" y="1567498"/>
                </a:lnTo>
                <a:lnTo>
                  <a:pt x="1991138" y="1559878"/>
                </a:lnTo>
                <a:lnTo>
                  <a:pt x="1989868" y="1552893"/>
                </a:lnTo>
                <a:lnTo>
                  <a:pt x="1988279" y="1545908"/>
                </a:lnTo>
                <a:lnTo>
                  <a:pt x="1985419" y="1539240"/>
                </a:lnTo>
                <a:lnTo>
                  <a:pt x="1982560" y="1533208"/>
                </a:lnTo>
                <a:lnTo>
                  <a:pt x="1979065" y="1527175"/>
                </a:lnTo>
                <a:lnTo>
                  <a:pt x="1974934" y="1521778"/>
                </a:lnTo>
                <a:lnTo>
                  <a:pt x="1970168" y="1516380"/>
                </a:lnTo>
                <a:lnTo>
                  <a:pt x="1964767" y="1511618"/>
                </a:lnTo>
                <a:lnTo>
                  <a:pt x="1959366" y="1507490"/>
                </a:lnTo>
                <a:lnTo>
                  <a:pt x="1953329" y="1503998"/>
                </a:lnTo>
                <a:lnTo>
                  <a:pt x="1947292" y="1500823"/>
                </a:lnTo>
                <a:lnTo>
                  <a:pt x="1940620" y="1498283"/>
                </a:lnTo>
                <a:lnTo>
                  <a:pt x="1933630" y="1496695"/>
                </a:lnTo>
                <a:lnTo>
                  <a:pt x="1926004" y="1495425"/>
                </a:lnTo>
                <a:lnTo>
                  <a:pt x="1918697" y="1495108"/>
                </a:lnTo>
                <a:lnTo>
                  <a:pt x="1670551" y="1495108"/>
                </a:lnTo>
                <a:close/>
                <a:moveTo>
                  <a:pt x="1787673" y="611187"/>
                </a:moveTo>
                <a:lnTo>
                  <a:pt x="1794669" y="611187"/>
                </a:lnTo>
                <a:lnTo>
                  <a:pt x="1801665" y="611187"/>
                </a:lnTo>
                <a:lnTo>
                  <a:pt x="1808661" y="612140"/>
                </a:lnTo>
                <a:lnTo>
                  <a:pt x="1815338" y="613093"/>
                </a:lnTo>
                <a:lnTo>
                  <a:pt x="1822016" y="614681"/>
                </a:lnTo>
                <a:lnTo>
                  <a:pt x="1828694" y="616587"/>
                </a:lnTo>
                <a:lnTo>
                  <a:pt x="1835372" y="618810"/>
                </a:lnTo>
                <a:lnTo>
                  <a:pt x="1841732" y="621352"/>
                </a:lnTo>
                <a:lnTo>
                  <a:pt x="1847773" y="624210"/>
                </a:lnTo>
                <a:lnTo>
                  <a:pt x="1853815" y="627387"/>
                </a:lnTo>
                <a:lnTo>
                  <a:pt x="1859539" y="631198"/>
                </a:lnTo>
                <a:lnTo>
                  <a:pt x="1865581" y="635010"/>
                </a:lnTo>
                <a:lnTo>
                  <a:pt x="1870987" y="639457"/>
                </a:lnTo>
                <a:lnTo>
                  <a:pt x="1876393" y="643904"/>
                </a:lnTo>
                <a:lnTo>
                  <a:pt x="1881480" y="648986"/>
                </a:lnTo>
                <a:lnTo>
                  <a:pt x="1886568" y="654068"/>
                </a:lnTo>
                <a:lnTo>
                  <a:pt x="1891338" y="659151"/>
                </a:lnTo>
                <a:lnTo>
                  <a:pt x="1895790" y="665186"/>
                </a:lnTo>
                <a:lnTo>
                  <a:pt x="1900242" y="670903"/>
                </a:lnTo>
                <a:lnTo>
                  <a:pt x="1904376" y="677256"/>
                </a:lnTo>
                <a:lnTo>
                  <a:pt x="1908192" y="683609"/>
                </a:lnTo>
                <a:lnTo>
                  <a:pt x="1911690" y="690597"/>
                </a:lnTo>
                <a:lnTo>
                  <a:pt x="1915188" y="697267"/>
                </a:lnTo>
                <a:lnTo>
                  <a:pt x="1918049" y="704255"/>
                </a:lnTo>
                <a:lnTo>
                  <a:pt x="1920593" y="711561"/>
                </a:lnTo>
                <a:lnTo>
                  <a:pt x="1923137" y="718867"/>
                </a:lnTo>
                <a:lnTo>
                  <a:pt x="1925363" y="726808"/>
                </a:lnTo>
                <a:lnTo>
                  <a:pt x="1927271" y="734431"/>
                </a:lnTo>
                <a:lnTo>
                  <a:pt x="1928861" y="742690"/>
                </a:lnTo>
                <a:lnTo>
                  <a:pt x="1929815" y="750631"/>
                </a:lnTo>
                <a:lnTo>
                  <a:pt x="1930451" y="758889"/>
                </a:lnTo>
                <a:lnTo>
                  <a:pt x="1931405" y="767466"/>
                </a:lnTo>
                <a:lnTo>
                  <a:pt x="1931405" y="775724"/>
                </a:lnTo>
                <a:lnTo>
                  <a:pt x="1931723" y="784301"/>
                </a:lnTo>
                <a:lnTo>
                  <a:pt x="1932359" y="791924"/>
                </a:lnTo>
                <a:lnTo>
                  <a:pt x="1933313" y="799865"/>
                </a:lnTo>
                <a:lnTo>
                  <a:pt x="1934585" y="806853"/>
                </a:lnTo>
                <a:lnTo>
                  <a:pt x="1936175" y="813206"/>
                </a:lnTo>
                <a:lnTo>
                  <a:pt x="1938401" y="819241"/>
                </a:lnTo>
                <a:lnTo>
                  <a:pt x="1940627" y="824958"/>
                </a:lnTo>
                <a:lnTo>
                  <a:pt x="1943171" y="830041"/>
                </a:lnTo>
                <a:lnTo>
                  <a:pt x="1945715" y="834805"/>
                </a:lnTo>
                <a:lnTo>
                  <a:pt x="1948576" y="839252"/>
                </a:lnTo>
                <a:lnTo>
                  <a:pt x="1951756" y="843381"/>
                </a:lnTo>
                <a:lnTo>
                  <a:pt x="1954936" y="846875"/>
                </a:lnTo>
                <a:lnTo>
                  <a:pt x="1958116" y="850687"/>
                </a:lnTo>
                <a:lnTo>
                  <a:pt x="1961614" y="853546"/>
                </a:lnTo>
                <a:lnTo>
                  <a:pt x="1965430" y="856087"/>
                </a:lnTo>
                <a:lnTo>
                  <a:pt x="1968610" y="858946"/>
                </a:lnTo>
                <a:lnTo>
                  <a:pt x="1975606" y="862757"/>
                </a:lnTo>
                <a:lnTo>
                  <a:pt x="1982284" y="866251"/>
                </a:lnTo>
                <a:lnTo>
                  <a:pt x="1988643" y="868475"/>
                </a:lnTo>
                <a:lnTo>
                  <a:pt x="1994049" y="869745"/>
                </a:lnTo>
                <a:lnTo>
                  <a:pt x="1998819" y="871016"/>
                </a:lnTo>
                <a:lnTo>
                  <a:pt x="2002635" y="871334"/>
                </a:lnTo>
                <a:lnTo>
                  <a:pt x="2005815" y="871651"/>
                </a:lnTo>
                <a:lnTo>
                  <a:pt x="2005815" y="932320"/>
                </a:lnTo>
                <a:lnTo>
                  <a:pt x="1841096" y="932320"/>
                </a:lnTo>
                <a:lnTo>
                  <a:pt x="1841096" y="997119"/>
                </a:lnTo>
                <a:lnTo>
                  <a:pt x="1853815" y="999025"/>
                </a:lnTo>
                <a:lnTo>
                  <a:pt x="1865899" y="1001566"/>
                </a:lnTo>
                <a:lnTo>
                  <a:pt x="1877983" y="1004107"/>
                </a:lnTo>
                <a:lnTo>
                  <a:pt x="1890066" y="1007601"/>
                </a:lnTo>
                <a:lnTo>
                  <a:pt x="1901514" y="1011095"/>
                </a:lnTo>
                <a:lnTo>
                  <a:pt x="1912962" y="1015224"/>
                </a:lnTo>
                <a:lnTo>
                  <a:pt x="1923773" y="1019354"/>
                </a:lnTo>
                <a:lnTo>
                  <a:pt x="1934903" y="1024118"/>
                </a:lnTo>
                <a:lnTo>
                  <a:pt x="1945715" y="1029200"/>
                </a:lnTo>
                <a:lnTo>
                  <a:pt x="1956208" y="1034918"/>
                </a:lnTo>
                <a:lnTo>
                  <a:pt x="1966384" y="1040635"/>
                </a:lnTo>
                <a:lnTo>
                  <a:pt x="1976242" y="1046988"/>
                </a:lnTo>
                <a:lnTo>
                  <a:pt x="1986099" y="1053659"/>
                </a:lnTo>
                <a:lnTo>
                  <a:pt x="1995321" y="1060329"/>
                </a:lnTo>
                <a:lnTo>
                  <a:pt x="2003907" y="1067635"/>
                </a:lnTo>
                <a:lnTo>
                  <a:pt x="2012811" y="1074940"/>
                </a:lnTo>
                <a:lnTo>
                  <a:pt x="2021396" y="1082881"/>
                </a:lnTo>
                <a:lnTo>
                  <a:pt x="2029028" y="1090822"/>
                </a:lnTo>
                <a:lnTo>
                  <a:pt x="2036978" y="1099081"/>
                </a:lnTo>
                <a:lnTo>
                  <a:pt x="2044292" y="1107975"/>
                </a:lnTo>
                <a:lnTo>
                  <a:pt x="2051288" y="1116551"/>
                </a:lnTo>
                <a:lnTo>
                  <a:pt x="2057965" y="1125445"/>
                </a:lnTo>
                <a:lnTo>
                  <a:pt x="2064325" y="1135292"/>
                </a:lnTo>
                <a:lnTo>
                  <a:pt x="2069731" y="1144821"/>
                </a:lnTo>
                <a:lnTo>
                  <a:pt x="2075455" y="1154350"/>
                </a:lnTo>
                <a:lnTo>
                  <a:pt x="2080225" y="1164515"/>
                </a:lnTo>
                <a:lnTo>
                  <a:pt x="2084995" y="1174679"/>
                </a:lnTo>
                <a:lnTo>
                  <a:pt x="2089128" y="1185161"/>
                </a:lnTo>
                <a:lnTo>
                  <a:pt x="2092626" y="1195643"/>
                </a:lnTo>
                <a:lnTo>
                  <a:pt x="2095488" y="1206761"/>
                </a:lnTo>
                <a:lnTo>
                  <a:pt x="2098668" y="1217560"/>
                </a:lnTo>
                <a:lnTo>
                  <a:pt x="2100894" y="1228995"/>
                </a:lnTo>
                <a:lnTo>
                  <a:pt x="2103438" y="1336675"/>
                </a:lnTo>
                <a:lnTo>
                  <a:pt x="1485900" y="1336675"/>
                </a:lnTo>
                <a:lnTo>
                  <a:pt x="1488444" y="1228995"/>
                </a:lnTo>
                <a:lnTo>
                  <a:pt x="1490670" y="1217560"/>
                </a:lnTo>
                <a:lnTo>
                  <a:pt x="1493214" y="1206761"/>
                </a:lnTo>
                <a:lnTo>
                  <a:pt x="1496712" y="1195643"/>
                </a:lnTo>
                <a:lnTo>
                  <a:pt x="1500210" y="1185161"/>
                </a:lnTo>
                <a:lnTo>
                  <a:pt x="1504343" y="1174679"/>
                </a:lnTo>
                <a:lnTo>
                  <a:pt x="1508795" y="1164515"/>
                </a:lnTo>
                <a:lnTo>
                  <a:pt x="1513565" y="1154350"/>
                </a:lnTo>
                <a:lnTo>
                  <a:pt x="1519289" y="1144821"/>
                </a:lnTo>
                <a:lnTo>
                  <a:pt x="1525013" y="1135292"/>
                </a:lnTo>
                <a:lnTo>
                  <a:pt x="1531055" y="1125763"/>
                </a:lnTo>
                <a:lnTo>
                  <a:pt x="1537732" y="1116551"/>
                </a:lnTo>
                <a:lnTo>
                  <a:pt x="1544728" y="1107975"/>
                </a:lnTo>
                <a:lnTo>
                  <a:pt x="1552042" y="1099081"/>
                </a:lnTo>
                <a:lnTo>
                  <a:pt x="1559674" y="1090822"/>
                </a:lnTo>
                <a:lnTo>
                  <a:pt x="1567942" y="1082881"/>
                </a:lnTo>
                <a:lnTo>
                  <a:pt x="1576209" y="1074940"/>
                </a:lnTo>
                <a:lnTo>
                  <a:pt x="1584795" y="1067635"/>
                </a:lnTo>
                <a:lnTo>
                  <a:pt x="1593699" y="1060329"/>
                </a:lnTo>
                <a:lnTo>
                  <a:pt x="1603239" y="1053659"/>
                </a:lnTo>
                <a:lnTo>
                  <a:pt x="1613096" y="1046988"/>
                </a:lnTo>
                <a:lnTo>
                  <a:pt x="1622954" y="1040635"/>
                </a:lnTo>
                <a:lnTo>
                  <a:pt x="1632812" y="1034918"/>
                </a:lnTo>
                <a:lnTo>
                  <a:pt x="1643305" y="1029200"/>
                </a:lnTo>
                <a:lnTo>
                  <a:pt x="1654117" y="1024118"/>
                </a:lnTo>
                <a:lnTo>
                  <a:pt x="1664929" y="1019671"/>
                </a:lnTo>
                <a:lnTo>
                  <a:pt x="1676058" y="1015224"/>
                </a:lnTo>
                <a:lnTo>
                  <a:pt x="1687506" y="1011095"/>
                </a:lnTo>
                <a:lnTo>
                  <a:pt x="1699272" y="1007601"/>
                </a:lnTo>
                <a:lnTo>
                  <a:pt x="1711355" y="1004107"/>
                </a:lnTo>
                <a:lnTo>
                  <a:pt x="1723439" y="1001566"/>
                </a:lnTo>
                <a:lnTo>
                  <a:pt x="1735523" y="999025"/>
                </a:lnTo>
                <a:lnTo>
                  <a:pt x="1747924" y="997119"/>
                </a:lnTo>
                <a:lnTo>
                  <a:pt x="1747924" y="932320"/>
                </a:lnTo>
                <a:lnTo>
                  <a:pt x="1583205" y="932320"/>
                </a:lnTo>
                <a:lnTo>
                  <a:pt x="1583205" y="871651"/>
                </a:lnTo>
                <a:lnTo>
                  <a:pt x="1586385" y="871334"/>
                </a:lnTo>
                <a:lnTo>
                  <a:pt x="1590201" y="870698"/>
                </a:lnTo>
                <a:lnTo>
                  <a:pt x="1594971" y="869110"/>
                </a:lnTo>
                <a:lnTo>
                  <a:pt x="1600377" y="867204"/>
                </a:lnTo>
                <a:lnTo>
                  <a:pt x="1606736" y="864663"/>
                </a:lnTo>
                <a:lnTo>
                  <a:pt x="1613414" y="861487"/>
                </a:lnTo>
                <a:lnTo>
                  <a:pt x="1620410" y="857358"/>
                </a:lnTo>
                <a:lnTo>
                  <a:pt x="1624226" y="854816"/>
                </a:lnTo>
                <a:lnTo>
                  <a:pt x="1627406" y="851958"/>
                </a:lnTo>
                <a:lnTo>
                  <a:pt x="1630586" y="848464"/>
                </a:lnTo>
                <a:lnTo>
                  <a:pt x="1634084" y="845287"/>
                </a:lnTo>
                <a:lnTo>
                  <a:pt x="1637264" y="841476"/>
                </a:lnTo>
                <a:lnTo>
                  <a:pt x="1640444" y="837346"/>
                </a:lnTo>
                <a:lnTo>
                  <a:pt x="1643305" y="832899"/>
                </a:lnTo>
                <a:lnTo>
                  <a:pt x="1646167" y="828135"/>
                </a:lnTo>
                <a:lnTo>
                  <a:pt x="1648393" y="823052"/>
                </a:lnTo>
                <a:lnTo>
                  <a:pt x="1650619" y="817653"/>
                </a:lnTo>
                <a:lnTo>
                  <a:pt x="1652845" y="811617"/>
                </a:lnTo>
                <a:lnTo>
                  <a:pt x="1654435" y="805265"/>
                </a:lnTo>
                <a:lnTo>
                  <a:pt x="1655707" y="798594"/>
                </a:lnTo>
                <a:lnTo>
                  <a:pt x="1656979" y="791289"/>
                </a:lnTo>
                <a:lnTo>
                  <a:pt x="1657297" y="783983"/>
                </a:lnTo>
                <a:lnTo>
                  <a:pt x="1657615" y="775724"/>
                </a:lnTo>
                <a:lnTo>
                  <a:pt x="1657933" y="767466"/>
                </a:lnTo>
                <a:lnTo>
                  <a:pt x="1658569" y="758889"/>
                </a:lnTo>
                <a:lnTo>
                  <a:pt x="1659205" y="750631"/>
                </a:lnTo>
                <a:lnTo>
                  <a:pt x="1660477" y="742690"/>
                </a:lnTo>
                <a:lnTo>
                  <a:pt x="1662067" y="734431"/>
                </a:lnTo>
                <a:lnTo>
                  <a:pt x="1663975" y="726808"/>
                </a:lnTo>
                <a:lnTo>
                  <a:pt x="1666201" y="718867"/>
                </a:lnTo>
                <a:lnTo>
                  <a:pt x="1668427" y="711561"/>
                </a:lnTo>
                <a:lnTo>
                  <a:pt x="1671289" y="704255"/>
                </a:lnTo>
                <a:lnTo>
                  <a:pt x="1674151" y="697267"/>
                </a:lnTo>
                <a:lnTo>
                  <a:pt x="1677648" y="690597"/>
                </a:lnTo>
                <a:lnTo>
                  <a:pt x="1680828" y="683609"/>
                </a:lnTo>
                <a:lnTo>
                  <a:pt x="1684962" y="677256"/>
                </a:lnTo>
                <a:lnTo>
                  <a:pt x="1689096" y="670903"/>
                </a:lnTo>
                <a:lnTo>
                  <a:pt x="1693230" y="665186"/>
                </a:lnTo>
                <a:lnTo>
                  <a:pt x="1698000" y="659151"/>
                </a:lnTo>
                <a:lnTo>
                  <a:pt x="1702770" y="654068"/>
                </a:lnTo>
                <a:lnTo>
                  <a:pt x="1707540" y="648986"/>
                </a:lnTo>
                <a:lnTo>
                  <a:pt x="1712627" y="643904"/>
                </a:lnTo>
                <a:lnTo>
                  <a:pt x="1718351" y="639457"/>
                </a:lnTo>
                <a:lnTo>
                  <a:pt x="1723757" y="635010"/>
                </a:lnTo>
                <a:lnTo>
                  <a:pt x="1729163" y="631198"/>
                </a:lnTo>
                <a:lnTo>
                  <a:pt x="1735205" y="627387"/>
                </a:lnTo>
                <a:lnTo>
                  <a:pt x="1741565" y="624210"/>
                </a:lnTo>
                <a:lnTo>
                  <a:pt x="1747288" y="621352"/>
                </a:lnTo>
                <a:lnTo>
                  <a:pt x="1753966" y="618810"/>
                </a:lnTo>
                <a:lnTo>
                  <a:pt x="1760326" y="616587"/>
                </a:lnTo>
                <a:lnTo>
                  <a:pt x="1767004" y="614681"/>
                </a:lnTo>
                <a:lnTo>
                  <a:pt x="1773682" y="613093"/>
                </a:lnTo>
                <a:lnTo>
                  <a:pt x="1780677" y="612140"/>
                </a:lnTo>
                <a:lnTo>
                  <a:pt x="1787673" y="611187"/>
                </a:lnTo>
                <a:close/>
                <a:moveTo>
                  <a:pt x="630238" y="565150"/>
                </a:moveTo>
                <a:lnTo>
                  <a:pt x="639136" y="565468"/>
                </a:lnTo>
                <a:lnTo>
                  <a:pt x="647397" y="566420"/>
                </a:lnTo>
                <a:lnTo>
                  <a:pt x="655977" y="567372"/>
                </a:lnTo>
                <a:lnTo>
                  <a:pt x="664557" y="569276"/>
                </a:lnTo>
                <a:lnTo>
                  <a:pt x="672501" y="571498"/>
                </a:lnTo>
                <a:lnTo>
                  <a:pt x="680762" y="574354"/>
                </a:lnTo>
                <a:lnTo>
                  <a:pt x="689024" y="577211"/>
                </a:lnTo>
                <a:lnTo>
                  <a:pt x="696333" y="581020"/>
                </a:lnTo>
                <a:lnTo>
                  <a:pt x="703959" y="585463"/>
                </a:lnTo>
                <a:lnTo>
                  <a:pt x="711268" y="589907"/>
                </a:lnTo>
                <a:lnTo>
                  <a:pt x="718258" y="594667"/>
                </a:lnTo>
                <a:lnTo>
                  <a:pt x="725249" y="600063"/>
                </a:lnTo>
                <a:lnTo>
                  <a:pt x="731922" y="605776"/>
                </a:lnTo>
                <a:lnTo>
                  <a:pt x="738278" y="611489"/>
                </a:lnTo>
                <a:lnTo>
                  <a:pt x="744633" y="618154"/>
                </a:lnTo>
                <a:lnTo>
                  <a:pt x="750353" y="624820"/>
                </a:lnTo>
                <a:lnTo>
                  <a:pt x="756072" y="632437"/>
                </a:lnTo>
                <a:lnTo>
                  <a:pt x="761474" y="639737"/>
                </a:lnTo>
                <a:lnTo>
                  <a:pt x="766241" y="647354"/>
                </a:lnTo>
                <a:lnTo>
                  <a:pt x="771007" y="655289"/>
                </a:lnTo>
                <a:lnTo>
                  <a:pt x="775456" y="663541"/>
                </a:lnTo>
                <a:lnTo>
                  <a:pt x="779587" y="672111"/>
                </a:lnTo>
                <a:lnTo>
                  <a:pt x="783400" y="680998"/>
                </a:lnTo>
                <a:lnTo>
                  <a:pt x="786895" y="690202"/>
                </a:lnTo>
                <a:lnTo>
                  <a:pt x="790073" y="699406"/>
                </a:lnTo>
                <a:lnTo>
                  <a:pt x="792615" y="708611"/>
                </a:lnTo>
                <a:lnTo>
                  <a:pt x="794839" y="718450"/>
                </a:lnTo>
                <a:lnTo>
                  <a:pt x="796746" y="728606"/>
                </a:lnTo>
                <a:lnTo>
                  <a:pt x="798017" y="738445"/>
                </a:lnTo>
                <a:lnTo>
                  <a:pt x="799288" y="748919"/>
                </a:lnTo>
                <a:lnTo>
                  <a:pt x="799923" y="759076"/>
                </a:lnTo>
                <a:lnTo>
                  <a:pt x="800241" y="769550"/>
                </a:lnTo>
                <a:lnTo>
                  <a:pt x="799923" y="777802"/>
                </a:lnTo>
                <a:lnTo>
                  <a:pt x="799606" y="786054"/>
                </a:lnTo>
                <a:lnTo>
                  <a:pt x="798970" y="793989"/>
                </a:lnTo>
                <a:lnTo>
                  <a:pt x="798017" y="801923"/>
                </a:lnTo>
                <a:lnTo>
                  <a:pt x="797064" y="809541"/>
                </a:lnTo>
                <a:lnTo>
                  <a:pt x="795475" y="817476"/>
                </a:lnTo>
                <a:lnTo>
                  <a:pt x="793568" y="825093"/>
                </a:lnTo>
                <a:lnTo>
                  <a:pt x="791979" y="832710"/>
                </a:lnTo>
                <a:lnTo>
                  <a:pt x="789755" y="840328"/>
                </a:lnTo>
                <a:lnTo>
                  <a:pt x="787531" y="847310"/>
                </a:lnTo>
                <a:lnTo>
                  <a:pt x="784671" y="854293"/>
                </a:lnTo>
                <a:lnTo>
                  <a:pt x="781811" y="861276"/>
                </a:lnTo>
                <a:lnTo>
                  <a:pt x="778951" y="868258"/>
                </a:lnTo>
                <a:lnTo>
                  <a:pt x="775456" y="874923"/>
                </a:lnTo>
                <a:lnTo>
                  <a:pt x="772278" y="880954"/>
                </a:lnTo>
                <a:lnTo>
                  <a:pt x="768465" y="887619"/>
                </a:lnTo>
                <a:lnTo>
                  <a:pt x="764970" y="893649"/>
                </a:lnTo>
                <a:lnTo>
                  <a:pt x="760839" y="899680"/>
                </a:lnTo>
                <a:lnTo>
                  <a:pt x="756708" y="905393"/>
                </a:lnTo>
                <a:lnTo>
                  <a:pt x="752259" y="911106"/>
                </a:lnTo>
                <a:lnTo>
                  <a:pt x="747810" y="916501"/>
                </a:lnTo>
                <a:lnTo>
                  <a:pt x="743044" y="921580"/>
                </a:lnTo>
                <a:lnTo>
                  <a:pt x="738278" y="926341"/>
                </a:lnTo>
                <a:lnTo>
                  <a:pt x="733193" y="931101"/>
                </a:lnTo>
                <a:lnTo>
                  <a:pt x="728109" y="936180"/>
                </a:lnTo>
                <a:lnTo>
                  <a:pt x="722707" y="939988"/>
                </a:lnTo>
                <a:lnTo>
                  <a:pt x="717305" y="944114"/>
                </a:lnTo>
                <a:lnTo>
                  <a:pt x="711903" y="948241"/>
                </a:lnTo>
                <a:lnTo>
                  <a:pt x="706183" y="951414"/>
                </a:lnTo>
                <a:lnTo>
                  <a:pt x="700464" y="954906"/>
                </a:lnTo>
                <a:lnTo>
                  <a:pt x="694426" y="958080"/>
                </a:lnTo>
                <a:lnTo>
                  <a:pt x="688071" y="960619"/>
                </a:lnTo>
                <a:lnTo>
                  <a:pt x="688071" y="1044727"/>
                </a:lnTo>
                <a:lnTo>
                  <a:pt x="703641" y="1047266"/>
                </a:lnTo>
                <a:lnTo>
                  <a:pt x="718894" y="1050440"/>
                </a:lnTo>
                <a:lnTo>
                  <a:pt x="733829" y="1053614"/>
                </a:lnTo>
                <a:lnTo>
                  <a:pt x="748764" y="1057740"/>
                </a:lnTo>
                <a:lnTo>
                  <a:pt x="763063" y="1062184"/>
                </a:lnTo>
                <a:lnTo>
                  <a:pt x="777045" y="1066945"/>
                </a:lnTo>
                <a:lnTo>
                  <a:pt x="791026" y="1072340"/>
                </a:lnTo>
                <a:lnTo>
                  <a:pt x="804690" y="1078371"/>
                </a:lnTo>
                <a:lnTo>
                  <a:pt x="818036" y="1085036"/>
                </a:lnTo>
                <a:lnTo>
                  <a:pt x="831064" y="1091701"/>
                </a:lnTo>
                <a:lnTo>
                  <a:pt x="843775" y="1099001"/>
                </a:lnTo>
                <a:lnTo>
                  <a:pt x="856167" y="1106618"/>
                </a:lnTo>
                <a:lnTo>
                  <a:pt x="867925" y="1114871"/>
                </a:lnTo>
                <a:lnTo>
                  <a:pt x="879682" y="1123440"/>
                </a:lnTo>
                <a:lnTo>
                  <a:pt x="890804" y="1132010"/>
                </a:lnTo>
                <a:lnTo>
                  <a:pt x="901925" y="1141214"/>
                </a:lnTo>
                <a:lnTo>
                  <a:pt x="912094" y="1151370"/>
                </a:lnTo>
                <a:lnTo>
                  <a:pt x="921944" y="1161210"/>
                </a:lnTo>
                <a:lnTo>
                  <a:pt x="931795" y="1171683"/>
                </a:lnTo>
                <a:lnTo>
                  <a:pt x="940692" y="1182157"/>
                </a:lnTo>
                <a:lnTo>
                  <a:pt x="949272" y="1193266"/>
                </a:lnTo>
                <a:lnTo>
                  <a:pt x="957534" y="1204692"/>
                </a:lnTo>
                <a:lnTo>
                  <a:pt x="965160" y="1216118"/>
                </a:lnTo>
                <a:lnTo>
                  <a:pt x="972151" y="1227862"/>
                </a:lnTo>
                <a:lnTo>
                  <a:pt x="979142" y="1240557"/>
                </a:lnTo>
                <a:lnTo>
                  <a:pt x="985179" y="1252618"/>
                </a:lnTo>
                <a:lnTo>
                  <a:pt x="991217" y="1265631"/>
                </a:lnTo>
                <a:lnTo>
                  <a:pt x="995983" y="1278327"/>
                </a:lnTo>
                <a:lnTo>
                  <a:pt x="1000749" y="1291657"/>
                </a:lnTo>
                <a:lnTo>
                  <a:pt x="1004880" y="1304988"/>
                </a:lnTo>
                <a:lnTo>
                  <a:pt x="1008058" y="1318635"/>
                </a:lnTo>
                <a:lnTo>
                  <a:pt x="1010600" y="1332600"/>
                </a:lnTo>
                <a:lnTo>
                  <a:pt x="1014413" y="1484313"/>
                </a:lnTo>
                <a:lnTo>
                  <a:pt x="246063" y="1484313"/>
                </a:lnTo>
                <a:lnTo>
                  <a:pt x="249876" y="1332600"/>
                </a:lnTo>
                <a:lnTo>
                  <a:pt x="252419" y="1318635"/>
                </a:lnTo>
                <a:lnTo>
                  <a:pt x="255596" y="1304988"/>
                </a:lnTo>
                <a:lnTo>
                  <a:pt x="259727" y="1291657"/>
                </a:lnTo>
                <a:lnTo>
                  <a:pt x="264176" y="1278327"/>
                </a:lnTo>
                <a:lnTo>
                  <a:pt x="269260" y="1265631"/>
                </a:lnTo>
                <a:lnTo>
                  <a:pt x="275297" y="1252618"/>
                </a:lnTo>
                <a:lnTo>
                  <a:pt x="281017" y="1240557"/>
                </a:lnTo>
                <a:lnTo>
                  <a:pt x="288008" y="1227862"/>
                </a:lnTo>
                <a:lnTo>
                  <a:pt x="294999" y="1216118"/>
                </a:lnTo>
                <a:lnTo>
                  <a:pt x="302943" y="1204692"/>
                </a:lnTo>
                <a:lnTo>
                  <a:pt x="310887" y="1193266"/>
                </a:lnTo>
                <a:lnTo>
                  <a:pt x="319784" y="1182157"/>
                </a:lnTo>
                <a:lnTo>
                  <a:pt x="328682" y="1171683"/>
                </a:lnTo>
                <a:lnTo>
                  <a:pt x="338214" y="1161210"/>
                </a:lnTo>
                <a:lnTo>
                  <a:pt x="348383" y="1151370"/>
                </a:lnTo>
                <a:lnTo>
                  <a:pt x="358869" y="1141214"/>
                </a:lnTo>
                <a:lnTo>
                  <a:pt x="369673" y="1132010"/>
                </a:lnTo>
                <a:lnTo>
                  <a:pt x="380795" y="1123440"/>
                </a:lnTo>
                <a:lnTo>
                  <a:pt x="392552" y="1114871"/>
                </a:lnTo>
                <a:lnTo>
                  <a:pt x="404309" y="1106618"/>
                </a:lnTo>
                <a:lnTo>
                  <a:pt x="417020" y="1099001"/>
                </a:lnTo>
                <a:lnTo>
                  <a:pt x="429412" y="1091701"/>
                </a:lnTo>
                <a:lnTo>
                  <a:pt x="442441" y="1085036"/>
                </a:lnTo>
                <a:lnTo>
                  <a:pt x="455787" y="1078371"/>
                </a:lnTo>
                <a:lnTo>
                  <a:pt x="469450" y="1072340"/>
                </a:lnTo>
                <a:lnTo>
                  <a:pt x="483432" y="1066945"/>
                </a:lnTo>
                <a:lnTo>
                  <a:pt x="497413" y="1062184"/>
                </a:lnTo>
                <a:lnTo>
                  <a:pt x="511713" y="1057740"/>
                </a:lnTo>
                <a:lnTo>
                  <a:pt x="526648" y="1053614"/>
                </a:lnTo>
                <a:lnTo>
                  <a:pt x="541582" y="1050440"/>
                </a:lnTo>
                <a:lnTo>
                  <a:pt x="556835" y="1047266"/>
                </a:lnTo>
                <a:lnTo>
                  <a:pt x="571770" y="1044727"/>
                </a:lnTo>
                <a:lnTo>
                  <a:pt x="571770" y="960619"/>
                </a:lnTo>
                <a:lnTo>
                  <a:pt x="566050" y="958080"/>
                </a:lnTo>
                <a:lnTo>
                  <a:pt x="560013" y="954906"/>
                </a:lnTo>
                <a:lnTo>
                  <a:pt x="554293" y="951414"/>
                </a:lnTo>
                <a:lnTo>
                  <a:pt x="548573" y="948241"/>
                </a:lnTo>
                <a:lnTo>
                  <a:pt x="543171" y="944114"/>
                </a:lnTo>
                <a:lnTo>
                  <a:pt x="537452" y="939988"/>
                </a:lnTo>
                <a:lnTo>
                  <a:pt x="532367" y="935545"/>
                </a:lnTo>
                <a:lnTo>
                  <a:pt x="527283" y="931101"/>
                </a:lnTo>
                <a:lnTo>
                  <a:pt x="522199" y="926341"/>
                </a:lnTo>
                <a:lnTo>
                  <a:pt x="517433" y="921580"/>
                </a:lnTo>
                <a:lnTo>
                  <a:pt x="512348" y="916501"/>
                </a:lnTo>
                <a:lnTo>
                  <a:pt x="507900" y="911106"/>
                </a:lnTo>
                <a:lnTo>
                  <a:pt x="503769" y="905393"/>
                </a:lnTo>
                <a:lnTo>
                  <a:pt x="499638" y="899680"/>
                </a:lnTo>
                <a:lnTo>
                  <a:pt x="495507" y="893649"/>
                </a:lnTo>
                <a:lnTo>
                  <a:pt x="491694" y="887302"/>
                </a:lnTo>
                <a:lnTo>
                  <a:pt x="488198" y="880954"/>
                </a:lnTo>
                <a:lnTo>
                  <a:pt x="484385" y="874923"/>
                </a:lnTo>
                <a:lnTo>
                  <a:pt x="481525" y="868258"/>
                </a:lnTo>
                <a:lnTo>
                  <a:pt x="478665" y="861276"/>
                </a:lnTo>
                <a:lnTo>
                  <a:pt x="475488" y="854293"/>
                </a:lnTo>
                <a:lnTo>
                  <a:pt x="472946" y="847310"/>
                </a:lnTo>
                <a:lnTo>
                  <a:pt x="470404" y="839693"/>
                </a:lnTo>
                <a:lnTo>
                  <a:pt x="468497" y="832393"/>
                </a:lnTo>
                <a:lnTo>
                  <a:pt x="466273" y="825093"/>
                </a:lnTo>
                <a:lnTo>
                  <a:pt x="465002" y="817476"/>
                </a:lnTo>
                <a:lnTo>
                  <a:pt x="463413" y="809541"/>
                </a:lnTo>
                <a:lnTo>
                  <a:pt x="462142" y="801923"/>
                </a:lnTo>
                <a:lnTo>
                  <a:pt x="461189" y="793989"/>
                </a:lnTo>
                <a:lnTo>
                  <a:pt x="460871" y="786054"/>
                </a:lnTo>
                <a:lnTo>
                  <a:pt x="460235" y="777802"/>
                </a:lnTo>
                <a:lnTo>
                  <a:pt x="460235" y="769550"/>
                </a:lnTo>
                <a:lnTo>
                  <a:pt x="460553" y="759076"/>
                </a:lnTo>
                <a:lnTo>
                  <a:pt x="460871" y="748919"/>
                </a:lnTo>
                <a:lnTo>
                  <a:pt x="461824" y="738445"/>
                </a:lnTo>
                <a:lnTo>
                  <a:pt x="463413" y="728606"/>
                </a:lnTo>
                <a:lnTo>
                  <a:pt x="465637" y="718450"/>
                </a:lnTo>
                <a:lnTo>
                  <a:pt x="467862" y="708611"/>
                </a:lnTo>
                <a:lnTo>
                  <a:pt x="470404" y="699406"/>
                </a:lnTo>
                <a:lnTo>
                  <a:pt x="473264" y="690202"/>
                </a:lnTo>
                <a:lnTo>
                  <a:pt x="477077" y="680998"/>
                </a:lnTo>
                <a:lnTo>
                  <a:pt x="480890" y="672111"/>
                </a:lnTo>
                <a:lnTo>
                  <a:pt x="484703" y="663541"/>
                </a:lnTo>
                <a:lnTo>
                  <a:pt x="489152" y="655289"/>
                </a:lnTo>
                <a:lnTo>
                  <a:pt x="493918" y="647354"/>
                </a:lnTo>
                <a:lnTo>
                  <a:pt x="498685" y="639737"/>
                </a:lnTo>
                <a:lnTo>
                  <a:pt x="504404" y="632437"/>
                </a:lnTo>
                <a:lnTo>
                  <a:pt x="509806" y="624820"/>
                </a:lnTo>
                <a:lnTo>
                  <a:pt x="515844" y="618154"/>
                </a:lnTo>
                <a:lnTo>
                  <a:pt x="522199" y="611489"/>
                </a:lnTo>
                <a:lnTo>
                  <a:pt x="528236" y="605776"/>
                </a:lnTo>
                <a:lnTo>
                  <a:pt x="534909" y="600063"/>
                </a:lnTo>
                <a:lnTo>
                  <a:pt x="541900" y="594667"/>
                </a:lnTo>
                <a:lnTo>
                  <a:pt x="548891" y="589907"/>
                </a:lnTo>
                <a:lnTo>
                  <a:pt x="556517" y="585463"/>
                </a:lnTo>
                <a:lnTo>
                  <a:pt x="564144" y="581020"/>
                </a:lnTo>
                <a:lnTo>
                  <a:pt x="571770" y="577211"/>
                </a:lnTo>
                <a:lnTo>
                  <a:pt x="579714" y="574354"/>
                </a:lnTo>
                <a:lnTo>
                  <a:pt x="587658" y="571498"/>
                </a:lnTo>
                <a:lnTo>
                  <a:pt x="595920" y="569276"/>
                </a:lnTo>
                <a:lnTo>
                  <a:pt x="604499" y="567372"/>
                </a:lnTo>
                <a:lnTo>
                  <a:pt x="612761" y="566420"/>
                </a:lnTo>
                <a:lnTo>
                  <a:pt x="621659" y="565468"/>
                </a:lnTo>
                <a:lnTo>
                  <a:pt x="630238" y="565150"/>
                </a:lnTo>
                <a:close/>
                <a:moveTo>
                  <a:pt x="181836" y="158167"/>
                </a:moveTo>
                <a:lnTo>
                  <a:pt x="178980" y="158484"/>
                </a:lnTo>
                <a:lnTo>
                  <a:pt x="176441" y="159119"/>
                </a:lnTo>
                <a:lnTo>
                  <a:pt x="173902" y="160390"/>
                </a:lnTo>
                <a:lnTo>
                  <a:pt x="171681" y="161343"/>
                </a:lnTo>
                <a:lnTo>
                  <a:pt x="169459" y="162613"/>
                </a:lnTo>
                <a:lnTo>
                  <a:pt x="167238" y="163884"/>
                </a:lnTo>
                <a:lnTo>
                  <a:pt x="165651" y="165789"/>
                </a:lnTo>
                <a:lnTo>
                  <a:pt x="164065" y="167695"/>
                </a:lnTo>
                <a:lnTo>
                  <a:pt x="162478" y="169918"/>
                </a:lnTo>
                <a:lnTo>
                  <a:pt x="161209" y="171824"/>
                </a:lnTo>
                <a:lnTo>
                  <a:pt x="159939" y="174364"/>
                </a:lnTo>
                <a:lnTo>
                  <a:pt x="159305" y="176588"/>
                </a:lnTo>
                <a:lnTo>
                  <a:pt x="158352" y="179128"/>
                </a:lnTo>
                <a:lnTo>
                  <a:pt x="158035" y="181669"/>
                </a:lnTo>
                <a:lnTo>
                  <a:pt x="157718" y="184210"/>
                </a:lnTo>
                <a:lnTo>
                  <a:pt x="157718" y="1440334"/>
                </a:lnTo>
                <a:lnTo>
                  <a:pt x="158352" y="1447639"/>
                </a:lnTo>
                <a:lnTo>
                  <a:pt x="159622" y="1454944"/>
                </a:lnTo>
                <a:lnTo>
                  <a:pt x="161526" y="1463202"/>
                </a:lnTo>
                <a:lnTo>
                  <a:pt x="164065" y="1471142"/>
                </a:lnTo>
                <a:lnTo>
                  <a:pt x="167238" y="1479717"/>
                </a:lnTo>
                <a:lnTo>
                  <a:pt x="171363" y="1488610"/>
                </a:lnTo>
                <a:lnTo>
                  <a:pt x="175806" y="1497185"/>
                </a:lnTo>
                <a:lnTo>
                  <a:pt x="181201" y="1506078"/>
                </a:lnTo>
                <a:lnTo>
                  <a:pt x="187230" y="1514336"/>
                </a:lnTo>
                <a:lnTo>
                  <a:pt x="193577" y="1522594"/>
                </a:lnTo>
                <a:lnTo>
                  <a:pt x="200876" y="1530534"/>
                </a:lnTo>
                <a:lnTo>
                  <a:pt x="208492" y="1538156"/>
                </a:lnTo>
                <a:lnTo>
                  <a:pt x="216743" y="1545143"/>
                </a:lnTo>
                <a:lnTo>
                  <a:pt x="225629" y="1551178"/>
                </a:lnTo>
                <a:lnTo>
                  <a:pt x="230389" y="1554354"/>
                </a:lnTo>
                <a:lnTo>
                  <a:pt x="235149" y="1557212"/>
                </a:lnTo>
                <a:lnTo>
                  <a:pt x="239909" y="1559753"/>
                </a:lnTo>
                <a:lnTo>
                  <a:pt x="244669" y="1561976"/>
                </a:lnTo>
                <a:lnTo>
                  <a:pt x="1018979" y="1561976"/>
                </a:lnTo>
                <a:lnTo>
                  <a:pt x="1018979" y="1559436"/>
                </a:lnTo>
                <a:lnTo>
                  <a:pt x="1028182" y="1554354"/>
                </a:lnTo>
                <a:lnTo>
                  <a:pt x="1037068" y="1548637"/>
                </a:lnTo>
                <a:lnTo>
                  <a:pt x="1045636" y="1542603"/>
                </a:lnTo>
                <a:lnTo>
                  <a:pt x="1053252" y="1535298"/>
                </a:lnTo>
                <a:lnTo>
                  <a:pt x="1060551" y="1527993"/>
                </a:lnTo>
                <a:lnTo>
                  <a:pt x="1067532" y="1520370"/>
                </a:lnTo>
                <a:lnTo>
                  <a:pt x="1073879" y="1512113"/>
                </a:lnTo>
                <a:lnTo>
                  <a:pt x="1079908" y="1504173"/>
                </a:lnTo>
                <a:lnTo>
                  <a:pt x="1084986" y="1495597"/>
                </a:lnTo>
                <a:lnTo>
                  <a:pt x="1089429" y="1487022"/>
                </a:lnTo>
                <a:lnTo>
                  <a:pt x="1093554" y="1479082"/>
                </a:lnTo>
                <a:lnTo>
                  <a:pt x="1096728" y="1470507"/>
                </a:lnTo>
                <a:lnTo>
                  <a:pt x="1099266" y="1462884"/>
                </a:lnTo>
                <a:lnTo>
                  <a:pt x="1101170" y="1454626"/>
                </a:lnTo>
                <a:lnTo>
                  <a:pt x="1102122" y="1447321"/>
                </a:lnTo>
                <a:lnTo>
                  <a:pt x="1102757" y="1440334"/>
                </a:lnTo>
                <a:lnTo>
                  <a:pt x="1102757" y="184210"/>
                </a:lnTo>
                <a:lnTo>
                  <a:pt x="1102122" y="181669"/>
                </a:lnTo>
                <a:lnTo>
                  <a:pt x="1101805" y="179128"/>
                </a:lnTo>
                <a:lnTo>
                  <a:pt x="1101170" y="176588"/>
                </a:lnTo>
                <a:lnTo>
                  <a:pt x="1100536" y="174364"/>
                </a:lnTo>
                <a:lnTo>
                  <a:pt x="1099266" y="171824"/>
                </a:lnTo>
                <a:lnTo>
                  <a:pt x="1097997" y="169918"/>
                </a:lnTo>
                <a:lnTo>
                  <a:pt x="1096410" y="167695"/>
                </a:lnTo>
                <a:lnTo>
                  <a:pt x="1094824" y="165789"/>
                </a:lnTo>
                <a:lnTo>
                  <a:pt x="1092919" y="163884"/>
                </a:lnTo>
                <a:lnTo>
                  <a:pt x="1090698" y="162613"/>
                </a:lnTo>
                <a:lnTo>
                  <a:pt x="1088794" y="161343"/>
                </a:lnTo>
                <a:lnTo>
                  <a:pt x="1086573" y="160390"/>
                </a:lnTo>
                <a:lnTo>
                  <a:pt x="1083716" y="159119"/>
                </a:lnTo>
                <a:lnTo>
                  <a:pt x="1081178" y="158484"/>
                </a:lnTo>
                <a:lnTo>
                  <a:pt x="1078639" y="158167"/>
                </a:lnTo>
                <a:lnTo>
                  <a:pt x="1076100" y="158167"/>
                </a:lnTo>
                <a:lnTo>
                  <a:pt x="184374" y="158167"/>
                </a:lnTo>
                <a:lnTo>
                  <a:pt x="181836" y="158167"/>
                </a:lnTo>
                <a:close/>
                <a:moveTo>
                  <a:pt x="1414463" y="157162"/>
                </a:moveTo>
                <a:lnTo>
                  <a:pt x="2153497" y="157162"/>
                </a:lnTo>
                <a:lnTo>
                  <a:pt x="2161123" y="157162"/>
                </a:lnTo>
                <a:lnTo>
                  <a:pt x="2169066" y="158114"/>
                </a:lnTo>
                <a:lnTo>
                  <a:pt x="2176374" y="158749"/>
                </a:lnTo>
                <a:lnTo>
                  <a:pt x="2183364" y="160337"/>
                </a:lnTo>
                <a:lnTo>
                  <a:pt x="2190671" y="161924"/>
                </a:lnTo>
                <a:lnTo>
                  <a:pt x="2197661" y="163829"/>
                </a:lnTo>
                <a:lnTo>
                  <a:pt x="2204651" y="166052"/>
                </a:lnTo>
                <a:lnTo>
                  <a:pt x="2211324" y="168909"/>
                </a:lnTo>
                <a:lnTo>
                  <a:pt x="2217996" y="172084"/>
                </a:lnTo>
                <a:lnTo>
                  <a:pt x="2224350" y="174942"/>
                </a:lnTo>
                <a:lnTo>
                  <a:pt x="2230387" y="178752"/>
                </a:lnTo>
                <a:lnTo>
                  <a:pt x="2236424" y="182562"/>
                </a:lnTo>
                <a:lnTo>
                  <a:pt x="2242461" y="186689"/>
                </a:lnTo>
                <a:lnTo>
                  <a:pt x="2247862" y="191134"/>
                </a:lnTo>
                <a:lnTo>
                  <a:pt x="2253264" y="195579"/>
                </a:lnTo>
                <a:lnTo>
                  <a:pt x="2258665" y="200659"/>
                </a:lnTo>
                <a:lnTo>
                  <a:pt x="2263431" y="206057"/>
                </a:lnTo>
                <a:lnTo>
                  <a:pt x="2268197" y="211137"/>
                </a:lnTo>
                <a:lnTo>
                  <a:pt x="2272645" y="216852"/>
                </a:lnTo>
                <a:lnTo>
                  <a:pt x="2276776" y="222567"/>
                </a:lnTo>
                <a:lnTo>
                  <a:pt x="2280270" y="228917"/>
                </a:lnTo>
                <a:lnTo>
                  <a:pt x="2284083" y="234949"/>
                </a:lnTo>
                <a:lnTo>
                  <a:pt x="2287261" y="241299"/>
                </a:lnTo>
                <a:lnTo>
                  <a:pt x="2290438" y="247967"/>
                </a:lnTo>
                <a:lnTo>
                  <a:pt x="2292980" y="254634"/>
                </a:lnTo>
                <a:lnTo>
                  <a:pt x="2295204" y="261619"/>
                </a:lnTo>
                <a:lnTo>
                  <a:pt x="2297428" y="268604"/>
                </a:lnTo>
                <a:lnTo>
                  <a:pt x="2298699" y="275589"/>
                </a:lnTo>
                <a:lnTo>
                  <a:pt x="2300287" y="282892"/>
                </a:lnTo>
                <a:lnTo>
                  <a:pt x="2300923" y="290512"/>
                </a:lnTo>
                <a:lnTo>
                  <a:pt x="2301876" y="297814"/>
                </a:lnTo>
                <a:lnTo>
                  <a:pt x="2301876" y="305434"/>
                </a:lnTo>
                <a:lnTo>
                  <a:pt x="2301876" y="1484630"/>
                </a:lnTo>
                <a:lnTo>
                  <a:pt x="2301876" y="1497013"/>
                </a:lnTo>
                <a:lnTo>
                  <a:pt x="2300923" y="1509078"/>
                </a:lnTo>
                <a:lnTo>
                  <a:pt x="2299652" y="1521143"/>
                </a:lnTo>
                <a:lnTo>
                  <a:pt x="2298063" y="1533208"/>
                </a:lnTo>
                <a:lnTo>
                  <a:pt x="2295839" y="1544638"/>
                </a:lnTo>
                <a:lnTo>
                  <a:pt x="2292980" y="1555433"/>
                </a:lnTo>
                <a:lnTo>
                  <a:pt x="2289802" y="1566545"/>
                </a:lnTo>
                <a:lnTo>
                  <a:pt x="2285990" y="1577340"/>
                </a:lnTo>
                <a:lnTo>
                  <a:pt x="2281859" y="1587500"/>
                </a:lnTo>
                <a:lnTo>
                  <a:pt x="2277093" y="1597660"/>
                </a:lnTo>
                <a:lnTo>
                  <a:pt x="2271374" y="1607503"/>
                </a:lnTo>
                <a:lnTo>
                  <a:pt x="2265655" y="1616710"/>
                </a:lnTo>
                <a:lnTo>
                  <a:pt x="2259300" y="1625918"/>
                </a:lnTo>
                <a:lnTo>
                  <a:pt x="2252310" y="1634808"/>
                </a:lnTo>
                <a:lnTo>
                  <a:pt x="2244685" y="1643063"/>
                </a:lnTo>
                <a:lnTo>
                  <a:pt x="2236424" y="1651000"/>
                </a:lnTo>
                <a:lnTo>
                  <a:pt x="2227846" y="1658938"/>
                </a:lnTo>
                <a:lnTo>
                  <a:pt x="2218631" y="1665923"/>
                </a:lnTo>
                <a:lnTo>
                  <a:pt x="2208782" y="1672908"/>
                </a:lnTo>
                <a:lnTo>
                  <a:pt x="2198297" y="1678940"/>
                </a:lnTo>
                <a:lnTo>
                  <a:pt x="2187494" y="1684973"/>
                </a:lnTo>
                <a:lnTo>
                  <a:pt x="2176056" y="1690370"/>
                </a:lnTo>
                <a:lnTo>
                  <a:pt x="2163664" y="1695450"/>
                </a:lnTo>
                <a:lnTo>
                  <a:pt x="2150955" y="1700213"/>
                </a:lnTo>
                <a:lnTo>
                  <a:pt x="2137611" y="1704023"/>
                </a:lnTo>
                <a:lnTo>
                  <a:pt x="2123631" y="1707515"/>
                </a:lnTo>
                <a:lnTo>
                  <a:pt x="2108698" y="1710373"/>
                </a:lnTo>
                <a:lnTo>
                  <a:pt x="2093764" y="1712913"/>
                </a:lnTo>
                <a:lnTo>
                  <a:pt x="2077878" y="1715135"/>
                </a:lnTo>
                <a:lnTo>
                  <a:pt x="2061038" y="1716405"/>
                </a:lnTo>
                <a:lnTo>
                  <a:pt x="2044199" y="1717358"/>
                </a:lnTo>
                <a:lnTo>
                  <a:pt x="2026406" y="1717675"/>
                </a:lnTo>
                <a:lnTo>
                  <a:pt x="1563159" y="1717675"/>
                </a:lnTo>
                <a:lnTo>
                  <a:pt x="1551721" y="1717358"/>
                </a:lnTo>
                <a:lnTo>
                  <a:pt x="1540601" y="1716723"/>
                </a:lnTo>
                <a:lnTo>
                  <a:pt x="1529163" y="1715453"/>
                </a:lnTo>
                <a:lnTo>
                  <a:pt x="1518042" y="1714500"/>
                </a:lnTo>
                <a:lnTo>
                  <a:pt x="1506922" y="1712913"/>
                </a:lnTo>
                <a:lnTo>
                  <a:pt x="1495801" y="1710690"/>
                </a:lnTo>
                <a:lnTo>
                  <a:pt x="1485634" y="1709103"/>
                </a:lnTo>
                <a:lnTo>
                  <a:pt x="1475149" y="1706880"/>
                </a:lnTo>
                <a:lnTo>
                  <a:pt x="1456085" y="1701800"/>
                </a:lnTo>
                <a:lnTo>
                  <a:pt x="1439246" y="1697038"/>
                </a:lnTo>
                <a:lnTo>
                  <a:pt x="1424948" y="1692593"/>
                </a:lnTo>
                <a:lnTo>
                  <a:pt x="1414463" y="1688783"/>
                </a:lnTo>
                <a:lnTo>
                  <a:pt x="1414463" y="1342708"/>
                </a:lnTo>
                <a:lnTo>
                  <a:pt x="1416687" y="1347470"/>
                </a:lnTo>
                <a:lnTo>
                  <a:pt x="1419229" y="1352233"/>
                </a:lnTo>
                <a:lnTo>
                  <a:pt x="1422088" y="1357630"/>
                </a:lnTo>
                <a:lnTo>
                  <a:pt x="1425583" y="1362393"/>
                </a:lnTo>
                <a:lnTo>
                  <a:pt x="1429078" y="1367473"/>
                </a:lnTo>
                <a:lnTo>
                  <a:pt x="1433209" y="1372235"/>
                </a:lnTo>
                <a:lnTo>
                  <a:pt x="1437657" y="1376998"/>
                </a:lnTo>
                <a:lnTo>
                  <a:pt x="1442105" y="1381760"/>
                </a:lnTo>
                <a:lnTo>
                  <a:pt x="1446871" y="1386523"/>
                </a:lnTo>
                <a:lnTo>
                  <a:pt x="1451637" y="1390968"/>
                </a:lnTo>
                <a:lnTo>
                  <a:pt x="1456721" y="1395413"/>
                </a:lnTo>
                <a:lnTo>
                  <a:pt x="1462440" y="1399540"/>
                </a:lnTo>
                <a:lnTo>
                  <a:pt x="1467523" y="1403350"/>
                </a:lnTo>
                <a:lnTo>
                  <a:pt x="1472925" y="1406525"/>
                </a:lnTo>
                <a:lnTo>
                  <a:pt x="1478644" y="1410018"/>
                </a:lnTo>
                <a:lnTo>
                  <a:pt x="1484045" y="1412558"/>
                </a:lnTo>
                <a:lnTo>
                  <a:pt x="1484045" y="1413510"/>
                </a:lnTo>
                <a:lnTo>
                  <a:pt x="2108062" y="1413510"/>
                </a:lnTo>
                <a:lnTo>
                  <a:pt x="2108062" y="1410335"/>
                </a:lnTo>
                <a:lnTo>
                  <a:pt x="2115370" y="1406208"/>
                </a:lnTo>
                <a:lnTo>
                  <a:pt x="2122360" y="1401763"/>
                </a:lnTo>
                <a:lnTo>
                  <a:pt x="2129032" y="1396683"/>
                </a:lnTo>
                <a:lnTo>
                  <a:pt x="2135387" y="1390968"/>
                </a:lnTo>
                <a:lnTo>
                  <a:pt x="2141106" y="1385253"/>
                </a:lnTo>
                <a:lnTo>
                  <a:pt x="2146825" y="1378903"/>
                </a:lnTo>
                <a:lnTo>
                  <a:pt x="2151909" y="1372235"/>
                </a:lnTo>
                <a:lnTo>
                  <a:pt x="2156357" y="1365568"/>
                </a:lnTo>
                <a:lnTo>
                  <a:pt x="2160805" y="1358900"/>
                </a:lnTo>
                <a:lnTo>
                  <a:pt x="2163982" y="1352233"/>
                </a:lnTo>
                <a:lnTo>
                  <a:pt x="2167477" y="1345883"/>
                </a:lnTo>
                <a:lnTo>
                  <a:pt x="2170019" y="1339215"/>
                </a:lnTo>
                <a:lnTo>
                  <a:pt x="2172243" y="1332865"/>
                </a:lnTo>
                <a:lnTo>
                  <a:pt x="2173832" y="1326515"/>
                </a:lnTo>
                <a:lnTo>
                  <a:pt x="2174467" y="1320800"/>
                </a:lnTo>
                <a:lnTo>
                  <a:pt x="2174785" y="1315085"/>
                </a:lnTo>
                <a:lnTo>
                  <a:pt x="2174785" y="305434"/>
                </a:lnTo>
                <a:lnTo>
                  <a:pt x="2174467" y="301307"/>
                </a:lnTo>
                <a:lnTo>
                  <a:pt x="2172879" y="297497"/>
                </a:lnTo>
                <a:lnTo>
                  <a:pt x="2171290" y="293687"/>
                </a:lnTo>
                <a:lnTo>
                  <a:pt x="2168430" y="290829"/>
                </a:lnTo>
                <a:lnTo>
                  <a:pt x="2165571" y="288289"/>
                </a:lnTo>
                <a:lnTo>
                  <a:pt x="2162076" y="286067"/>
                </a:lnTo>
                <a:lnTo>
                  <a:pt x="2157945" y="284797"/>
                </a:lnTo>
                <a:lnTo>
                  <a:pt x="2153497" y="284479"/>
                </a:lnTo>
                <a:lnTo>
                  <a:pt x="1414463" y="284479"/>
                </a:lnTo>
                <a:lnTo>
                  <a:pt x="1414463" y="157162"/>
                </a:lnTo>
                <a:close/>
                <a:moveTo>
                  <a:pt x="184374" y="0"/>
                </a:moveTo>
                <a:lnTo>
                  <a:pt x="1076100" y="0"/>
                </a:lnTo>
                <a:lnTo>
                  <a:pt x="1085621" y="317"/>
                </a:lnTo>
                <a:lnTo>
                  <a:pt x="1094824" y="953"/>
                </a:lnTo>
                <a:lnTo>
                  <a:pt x="1104026" y="1905"/>
                </a:lnTo>
                <a:lnTo>
                  <a:pt x="1113229" y="3494"/>
                </a:lnTo>
                <a:lnTo>
                  <a:pt x="1122115" y="5717"/>
                </a:lnTo>
                <a:lnTo>
                  <a:pt x="1131000" y="8258"/>
                </a:lnTo>
                <a:lnTo>
                  <a:pt x="1139568" y="11434"/>
                </a:lnTo>
                <a:lnTo>
                  <a:pt x="1147502" y="14610"/>
                </a:lnTo>
                <a:lnTo>
                  <a:pt x="1156070" y="18421"/>
                </a:lnTo>
                <a:lnTo>
                  <a:pt x="1163686" y="22232"/>
                </a:lnTo>
                <a:lnTo>
                  <a:pt x="1171620" y="26679"/>
                </a:lnTo>
                <a:lnTo>
                  <a:pt x="1178919" y="31443"/>
                </a:lnTo>
                <a:lnTo>
                  <a:pt x="1186217" y="36842"/>
                </a:lnTo>
                <a:lnTo>
                  <a:pt x="1193199" y="42241"/>
                </a:lnTo>
                <a:lnTo>
                  <a:pt x="1199863" y="47640"/>
                </a:lnTo>
                <a:lnTo>
                  <a:pt x="1206210" y="53993"/>
                </a:lnTo>
                <a:lnTo>
                  <a:pt x="1212557" y="60345"/>
                </a:lnTo>
                <a:lnTo>
                  <a:pt x="1218269" y="67014"/>
                </a:lnTo>
                <a:lnTo>
                  <a:pt x="1223981" y="74002"/>
                </a:lnTo>
                <a:lnTo>
                  <a:pt x="1229058" y="81306"/>
                </a:lnTo>
                <a:lnTo>
                  <a:pt x="1233818" y="88611"/>
                </a:lnTo>
                <a:lnTo>
                  <a:pt x="1238261" y="96551"/>
                </a:lnTo>
                <a:lnTo>
                  <a:pt x="1242387" y="104492"/>
                </a:lnTo>
                <a:lnTo>
                  <a:pt x="1245877" y="112749"/>
                </a:lnTo>
                <a:lnTo>
                  <a:pt x="1249368" y="121325"/>
                </a:lnTo>
                <a:lnTo>
                  <a:pt x="1252224" y="129582"/>
                </a:lnTo>
                <a:lnTo>
                  <a:pt x="1254446" y="138475"/>
                </a:lnTo>
                <a:lnTo>
                  <a:pt x="1256667" y="147368"/>
                </a:lnTo>
                <a:lnTo>
                  <a:pt x="1258254" y="156261"/>
                </a:lnTo>
                <a:lnTo>
                  <a:pt x="1259523" y="165472"/>
                </a:lnTo>
                <a:lnTo>
                  <a:pt x="1259840" y="175000"/>
                </a:lnTo>
                <a:lnTo>
                  <a:pt x="1260475" y="184210"/>
                </a:lnTo>
                <a:lnTo>
                  <a:pt x="1260475" y="1651541"/>
                </a:lnTo>
                <a:lnTo>
                  <a:pt x="1259840" y="1667103"/>
                </a:lnTo>
                <a:lnTo>
                  <a:pt x="1259206" y="1682348"/>
                </a:lnTo>
                <a:lnTo>
                  <a:pt x="1257936" y="1696958"/>
                </a:lnTo>
                <a:lnTo>
                  <a:pt x="1255715" y="1711886"/>
                </a:lnTo>
                <a:lnTo>
                  <a:pt x="1252542" y="1725860"/>
                </a:lnTo>
                <a:lnTo>
                  <a:pt x="1249368" y="1739835"/>
                </a:lnTo>
                <a:lnTo>
                  <a:pt x="1245243" y="1753492"/>
                </a:lnTo>
                <a:lnTo>
                  <a:pt x="1240483" y="1766831"/>
                </a:lnTo>
                <a:lnTo>
                  <a:pt x="1235405" y="1779535"/>
                </a:lnTo>
                <a:lnTo>
                  <a:pt x="1229376" y="1792239"/>
                </a:lnTo>
                <a:lnTo>
                  <a:pt x="1222712" y="1804308"/>
                </a:lnTo>
                <a:lnTo>
                  <a:pt x="1215413" y="1816060"/>
                </a:lnTo>
                <a:lnTo>
                  <a:pt x="1207162" y="1827493"/>
                </a:lnTo>
                <a:lnTo>
                  <a:pt x="1198594" y="1838292"/>
                </a:lnTo>
                <a:lnTo>
                  <a:pt x="1189391" y="1848773"/>
                </a:lnTo>
                <a:lnTo>
                  <a:pt x="1179236" y="1858619"/>
                </a:lnTo>
                <a:lnTo>
                  <a:pt x="1168129" y="1868147"/>
                </a:lnTo>
                <a:lnTo>
                  <a:pt x="1156705" y="1877040"/>
                </a:lnTo>
                <a:lnTo>
                  <a:pt x="1144646" y="1885615"/>
                </a:lnTo>
                <a:lnTo>
                  <a:pt x="1131635" y="1893555"/>
                </a:lnTo>
                <a:lnTo>
                  <a:pt x="1117989" y="1900860"/>
                </a:lnTo>
                <a:lnTo>
                  <a:pt x="1103709" y="1907530"/>
                </a:lnTo>
                <a:lnTo>
                  <a:pt x="1088794" y="1913882"/>
                </a:lnTo>
                <a:lnTo>
                  <a:pt x="1072927" y="1919599"/>
                </a:lnTo>
                <a:lnTo>
                  <a:pt x="1056108" y="1924680"/>
                </a:lnTo>
                <a:lnTo>
                  <a:pt x="1038654" y="1929127"/>
                </a:lnTo>
                <a:lnTo>
                  <a:pt x="1020566" y="1932620"/>
                </a:lnTo>
                <a:lnTo>
                  <a:pt x="1001526" y="1936114"/>
                </a:lnTo>
                <a:lnTo>
                  <a:pt x="981851" y="1938337"/>
                </a:lnTo>
                <a:lnTo>
                  <a:pt x="961541" y="1940243"/>
                </a:lnTo>
                <a:lnTo>
                  <a:pt x="940279" y="1941196"/>
                </a:lnTo>
                <a:lnTo>
                  <a:pt x="918065" y="1941513"/>
                </a:lnTo>
                <a:lnTo>
                  <a:pt x="342410" y="1941513"/>
                </a:lnTo>
                <a:lnTo>
                  <a:pt x="321148" y="1941196"/>
                </a:lnTo>
                <a:lnTo>
                  <a:pt x="300839" y="1940243"/>
                </a:lnTo>
                <a:lnTo>
                  <a:pt x="280846" y="1938337"/>
                </a:lnTo>
                <a:lnTo>
                  <a:pt x="261806" y="1936114"/>
                </a:lnTo>
                <a:lnTo>
                  <a:pt x="242765" y="1932938"/>
                </a:lnTo>
                <a:lnTo>
                  <a:pt x="225311" y="1929444"/>
                </a:lnTo>
                <a:lnTo>
                  <a:pt x="208175" y="1924998"/>
                </a:lnTo>
                <a:lnTo>
                  <a:pt x="191673" y="1920234"/>
                </a:lnTo>
                <a:lnTo>
                  <a:pt x="175806" y="1914517"/>
                </a:lnTo>
                <a:lnTo>
                  <a:pt x="160574" y="1908800"/>
                </a:lnTo>
                <a:lnTo>
                  <a:pt x="146294" y="1902130"/>
                </a:lnTo>
                <a:lnTo>
                  <a:pt x="132648" y="1894825"/>
                </a:lnTo>
                <a:lnTo>
                  <a:pt x="119954" y="1886885"/>
                </a:lnTo>
                <a:lnTo>
                  <a:pt x="107261" y="1878628"/>
                </a:lnTo>
                <a:lnTo>
                  <a:pt x="95836" y="1869735"/>
                </a:lnTo>
                <a:lnTo>
                  <a:pt x="84730" y="1860524"/>
                </a:lnTo>
                <a:lnTo>
                  <a:pt x="74575" y="1850361"/>
                </a:lnTo>
                <a:lnTo>
                  <a:pt x="64737" y="1840198"/>
                </a:lnTo>
                <a:lnTo>
                  <a:pt x="55534" y="1829399"/>
                </a:lnTo>
                <a:lnTo>
                  <a:pt x="47601" y="1817965"/>
                </a:lnTo>
                <a:lnTo>
                  <a:pt x="39985" y="1806532"/>
                </a:lnTo>
                <a:lnTo>
                  <a:pt x="32686" y="1794463"/>
                </a:lnTo>
                <a:lnTo>
                  <a:pt x="26656" y="1781758"/>
                </a:lnTo>
                <a:lnTo>
                  <a:pt x="20944" y="1768419"/>
                </a:lnTo>
                <a:lnTo>
                  <a:pt x="16184" y="1755397"/>
                </a:lnTo>
                <a:lnTo>
                  <a:pt x="11741" y="1741740"/>
                </a:lnTo>
                <a:lnTo>
                  <a:pt x="8251" y="1727131"/>
                </a:lnTo>
                <a:lnTo>
                  <a:pt x="5077" y="1712838"/>
                </a:lnTo>
                <a:lnTo>
                  <a:pt x="2856" y="1698229"/>
                </a:lnTo>
                <a:lnTo>
                  <a:pt x="1269" y="1682984"/>
                </a:lnTo>
                <a:lnTo>
                  <a:pt x="317" y="1667421"/>
                </a:lnTo>
                <a:lnTo>
                  <a:pt x="0" y="1651541"/>
                </a:lnTo>
                <a:lnTo>
                  <a:pt x="0" y="184210"/>
                </a:lnTo>
                <a:lnTo>
                  <a:pt x="0" y="175000"/>
                </a:lnTo>
                <a:lnTo>
                  <a:pt x="634" y="165472"/>
                </a:lnTo>
                <a:lnTo>
                  <a:pt x="1904" y="156261"/>
                </a:lnTo>
                <a:lnTo>
                  <a:pt x="3808" y="147368"/>
                </a:lnTo>
                <a:lnTo>
                  <a:pt x="6029" y="138475"/>
                </a:lnTo>
                <a:lnTo>
                  <a:pt x="8251" y="129582"/>
                </a:lnTo>
                <a:lnTo>
                  <a:pt x="11107" y="121325"/>
                </a:lnTo>
                <a:lnTo>
                  <a:pt x="14280" y="112749"/>
                </a:lnTo>
                <a:lnTo>
                  <a:pt x="18088" y="104492"/>
                </a:lnTo>
                <a:lnTo>
                  <a:pt x="22214" y="96551"/>
                </a:lnTo>
                <a:lnTo>
                  <a:pt x="26656" y="88611"/>
                </a:lnTo>
                <a:lnTo>
                  <a:pt x="31416" y="81306"/>
                </a:lnTo>
                <a:lnTo>
                  <a:pt x="36494" y="74002"/>
                </a:lnTo>
                <a:lnTo>
                  <a:pt x="41889" y="67014"/>
                </a:lnTo>
                <a:lnTo>
                  <a:pt x="47918" y="60345"/>
                </a:lnTo>
                <a:lnTo>
                  <a:pt x="53948" y="53993"/>
                </a:lnTo>
                <a:lnTo>
                  <a:pt x="60612" y="47640"/>
                </a:lnTo>
                <a:lnTo>
                  <a:pt x="66959" y="42241"/>
                </a:lnTo>
                <a:lnTo>
                  <a:pt x="74257" y="36842"/>
                </a:lnTo>
                <a:lnTo>
                  <a:pt x="81556" y="31443"/>
                </a:lnTo>
                <a:lnTo>
                  <a:pt x="88855" y="26679"/>
                </a:lnTo>
                <a:lnTo>
                  <a:pt x="96471" y="22232"/>
                </a:lnTo>
                <a:lnTo>
                  <a:pt x="104405" y="18421"/>
                </a:lnTo>
                <a:lnTo>
                  <a:pt x="112338" y="14610"/>
                </a:lnTo>
                <a:lnTo>
                  <a:pt x="120906" y="11434"/>
                </a:lnTo>
                <a:lnTo>
                  <a:pt x="129475" y="8258"/>
                </a:lnTo>
                <a:lnTo>
                  <a:pt x="138360" y="5717"/>
                </a:lnTo>
                <a:lnTo>
                  <a:pt x="146928" y="3494"/>
                </a:lnTo>
                <a:lnTo>
                  <a:pt x="156131" y="1905"/>
                </a:lnTo>
                <a:lnTo>
                  <a:pt x="165651" y="953"/>
                </a:lnTo>
                <a:lnTo>
                  <a:pt x="174854" y="317"/>
                </a:lnTo>
                <a:lnTo>
                  <a:pt x="18437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7792711" y="3527938"/>
            <a:ext cx="952934" cy="1108067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771007" y="4544542"/>
            <a:ext cx="551691" cy="551691"/>
            <a:chOff x="3264324" y="1749600"/>
            <a:chExt cx="348156" cy="348156"/>
          </a:xfrm>
        </p:grpSpPr>
        <p:sp>
          <p:nvSpPr>
            <p:cNvPr id="19" name="矩形 18"/>
            <p:cNvSpPr/>
            <p:nvPr/>
          </p:nvSpPr>
          <p:spPr>
            <a:xfrm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5400000"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314611" y="4544542"/>
            <a:ext cx="551691" cy="551691"/>
            <a:chOff x="3264324" y="1749600"/>
            <a:chExt cx="348156" cy="348156"/>
          </a:xfrm>
        </p:grpSpPr>
        <p:sp>
          <p:nvSpPr>
            <p:cNvPr id="16" name="矩形 15"/>
            <p:cNvSpPr/>
            <p:nvPr/>
          </p:nvSpPr>
          <p:spPr>
            <a:xfrm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 rot="5400000"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24"/>
          <p:cNvSpPr txBox="1"/>
          <p:nvPr/>
        </p:nvSpPr>
        <p:spPr>
          <a:xfrm>
            <a:off x="5900817" y="7031521"/>
            <a:ext cx="4209670" cy="1143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4975" b="1" dirty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数据无缝对接</a:t>
            </a:r>
            <a:endParaRPr lang="zh-CN" altLang="en-US" sz="4975" b="1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2" name="Freeform 5"/>
          <p:cNvSpPr/>
          <p:nvPr/>
        </p:nvSpPr>
        <p:spPr bwMode="auto">
          <a:xfrm>
            <a:off x="4626631" y="6992021"/>
            <a:ext cx="420967" cy="144122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62517" tIns="81258" rIns="162517" bIns="81258" numCol="1" anchor="t" anchorCtr="0" compatLnSpc="1"/>
          <a:p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23" name="Freeform 5"/>
          <p:cNvSpPr/>
          <p:nvPr/>
        </p:nvSpPr>
        <p:spPr bwMode="auto">
          <a:xfrm flipH="1">
            <a:off x="10554026" y="6992021"/>
            <a:ext cx="420967" cy="144122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62517" tIns="81258" rIns="162517" bIns="81258" numCol="1" anchor="t" anchorCtr="0" compatLnSpc="1"/>
          <a:p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24" name="TextBox 31"/>
          <p:cNvSpPr txBox="1"/>
          <p:nvPr/>
        </p:nvSpPr>
        <p:spPr>
          <a:xfrm>
            <a:off x="2656099" y="5571116"/>
            <a:ext cx="2269610" cy="342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收银台、门店后台</a:t>
            </a:r>
            <a:endParaRPr lang="zh-CN" alt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26" name="TextBox 32"/>
          <p:cNvSpPr txBox="1"/>
          <p:nvPr/>
        </p:nvSpPr>
        <p:spPr>
          <a:xfrm>
            <a:off x="7154606" y="5570507"/>
            <a:ext cx="2346178" cy="342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摄像头，触摸设备</a:t>
            </a:r>
            <a:endParaRPr lang="zh-CN" alt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0" name="TextBox 33"/>
          <p:cNvSpPr txBox="1"/>
          <p:nvPr/>
        </p:nvSpPr>
        <p:spPr>
          <a:xfrm>
            <a:off x="11913351" y="5570729"/>
            <a:ext cx="2073253" cy="342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135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小程序，公众号</a:t>
            </a:r>
            <a:endParaRPr lang="zh-CN" altLang="en-US" sz="2135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什么是扫描购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959745" y="1966764"/>
            <a:ext cx="14205915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</a:t>
            </a: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应用于门店，通过门店扫码自助购物结算的微信小程序。扫码进入门店、扫码选择商品并结算，实现自助购物自助结算，节省门店人力资源成本。</a:t>
            </a:r>
            <a:endParaRPr lang="zh-CN" altLang="en-US" sz="3200" b="1" dirty="0" smtClean="0">
              <a:latin typeface="华文仿宋" panose="02010600040101010101" pitchFamily="2" charset="-122"/>
              <a:ea typeface="华文仿宋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与思迅全母婴产品无缝对接的思迅O2O产品，</a:t>
            </a:r>
            <a:endParaRPr lang="zh-CN" altLang="en-US" sz="32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00" y="4273918"/>
            <a:ext cx="16115293" cy="5903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75519" y="822776"/>
            <a:ext cx="15040790" cy="1604579"/>
            <a:chOff x="323527" y="195486"/>
            <a:chExt cx="8462626" cy="902808"/>
          </a:xfrm>
        </p:grpSpPr>
        <p:sp>
          <p:nvSpPr>
            <p:cNvPr id="13" name="TextBox 12"/>
            <p:cNvSpPr txBox="1"/>
            <p:nvPr/>
          </p:nvSpPr>
          <p:spPr>
            <a:xfrm>
              <a:off x="323527" y="195486"/>
              <a:ext cx="7587073" cy="446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265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2" charset="-122"/>
                  <a:ea typeface="微软雅黑" panose="020B0503020204020204" pitchFamily="2" charset="-122"/>
                  <a:sym typeface="+mn-ea"/>
                </a:rPr>
                <a:t>进店的顾客停留时间很短，大多只是逛一圈就走了</a:t>
              </a:r>
              <a:endParaRPr lang="zh-CN" altLang="en-US" sz="426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395536" y="1071604"/>
              <a:ext cx="8390617" cy="2669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33" y="-47627"/>
            <a:ext cx="16333084" cy="10102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smtClean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-解决方案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13605" y="2151279"/>
            <a:ext cx="9173272" cy="1605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痛点：</a:t>
            </a:r>
            <a:r>
              <a:rPr lang="zh-CN" altLang="en-US" sz="4800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店铺活动期间收银员人手不足，排队等待时间长</a:t>
            </a:r>
            <a:endParaRPr lang="zh-CN" altLang="en-US" sz="48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2188" y="4415545"/>
            <a:ext cx="9058344" cy="31819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—</a:t>
            </a:r>
            <a:r>
              <a:rPr lang="zh-CN" altLang="en-US" sz="3965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扫</a:t>
            </a:r>
            <a:r>
              <a:rPr lang="zh-CN" altLang="en-US" sz="3965" b="1" smtClean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码购</a:t>
            </a:r>
            <a:endParaRPr lang="en-US" altLang="zh-CN" sz="5155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r>
              <a:rPr lang="en-US" altLang="zh-CN" sz="3245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1</a:t>
            </a:r>
            <a:r>
              <a:rPr lang="zh-CN" altLang="en-US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、会员关注店铺扫码购小程序</a:t>
            </a:r>
            <a:endParaRPr lang="en-US" altLang="zh-CN" sz="3245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en-US" altLang="zh-CN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2</a:t>
            </a:r>
            <a:r>
              <a:rPr lang="zh-CN" altLang="en-US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、手机扫码商品条码，自助结算</a:t>
            </a:r>
            <a:endParaRPr lang="en-US" altLang="zh-CN" sz="3245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en-US" altLang="zh-CN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3</a:t>
            </a:r>
            <a:r>
              <a:rPr lang="zh-CN" altLang="en-US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、即拿即走</a:t>
            </a:r>
            <a:endParaRPr lang="en-US" altLang="zh-CN" sz="515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312818" y="4176912"/>
            <a:ext cx="10071351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000001门店小程序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38" y="2151279"/>
            <a:ext cx="5484787" cy="5535584"/>
          </a:xfrm>
          <a:prstGeom prst="rect">
            <a:avLst/>
          </a:prstGeom>
        </p:spPr>
      </p:pic>
      <p:pic>
        <p:nvPicPr>
          <p:cNvPr id="10" name="图片 9" descr="商品条码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917" y="7957356"/>
            <a:ext cx="3835795" cy="1085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大屏营销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9930" y="1766570"/>
            <a:ext cx="14196695" cy="1006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进店的顾客停留时间很短，大多只是逛一圈就走了，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门店仿佛像中了魔咒！</a:t>
            </a:r>
            <a:endParaRPr lang="zh-CN" altLang="en-US"/>
          </a:p>
        </p:txBody>
      </p:sp>
      <p:pic>
        <p:nvPicPr>
          <p:cNvPr id="6" name="图片 2" descr="IMG_2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05" y="2797810"/>
            <a:ext cx="15767685" cy="7256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大屏营销</a:t>
            </a:r>
            <a:r>
              <a:rPr lang="en-US" altLang="zh-CN" sz="5400" b="1" dirty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-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界面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1743710"/>
            <a:ext cx="5224780" cy="83781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75" y="1743710"/>
            <a:ext cx="4766310" cy="8378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420" y="1743710"/>
            <a:ext cx="5346700" cy="837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33655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solidFill>
                  <a:srgbClr val="58595B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服务宗旨</a:t>
            </a:r>
            <a:r>
              <a:rPr lang="en-US" altLang="zh-CN" sz="5400" b="1" dirty="0">
                <a:solidFill>
                  <a:srgbClr val="58595B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--</a:t>
            </a:r>
            <a:r>
              <a:rPr lang="zh-CN" altLang="en-US" sz="5400" b="1" dirty="0">
                <a:solidFill>
                  <a:srgbClr val="58595B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以客为本</a:t>
            </a:r>
            <a:endParaRPr lang="zh-CN" altLang="en-US" sz="5400" b="1" dirty="0" smtClean="0">
              <a:solidFill>
                <a:srgbClr val="58595B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14" name="TextBox 59"/>
          <p:cNvSpPr txBox="1"/>
          <p:nvPr/>
        </p:nvSpPr>
        <p:spPr>
          <a:xfrm>
            <a:off x="623570" y="3983355"/>
            <a:ext cx="15351714" cy="5016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dirty="0"/>
              <a:t>        </a:t>
            </a:r>
            <a:r>
              <a:rPr lang="zh-CN" altLang="zh-CN" dirty="0"/>
              <a:t>对于大型的系统集成及应用软件项目，优质的售后服务是保证客户系统连续、稳定、高效运行必不可少的强大后援。</a:t>
            </a:r>
            <a:endParaRPr lang="zh-CN" altLang="zh-CN" dirty="0"/>
          </a:p>
          <a:p>
            <a:r>
              <a:rPr lang="zh-CN" altLang="zh-CN" dirty="0"/>
              <a:t> </a:t>
            </a:r>
            <a:endParaRPr lang="zh-CN" altLang="zh-CN" dirty="0"/>
          </a:p>
          <a:p>
            <a:r>
              <a:rPr lang="en-US" altLang="zh-CN" dirty="0"/>
              <a:t>       </a:t>
            </a:r>
            <a:r>
              <a:rPr lang="zh-CN" altLang="zh-CN" dirty="0"/>
              <a:t>思迅</a:t>
            </a:r>
            <a:r>
              <a:rPr lang="en-US" altLang="zh-CN" dirty="0"/>
              <a:t>SIXUN</a:t>
            </a:r>
            <a:r>
              <a:rPr lang="zh-CN" altLang="zh-CN" dirty="0"/>
              <a:t>作为优秀的应用软件和系统集成供应商，全心致力于开创中国知识经济的新时代，一贯把服务放到与集成和软件同样重要的地位上，始终把满足客户需求、提供优质全面的服务作为企业宗旨；</a:t>
            </a:r>
            <a:endParaRPr lang="zh-CN" altLang="zh-CN" dirty="0"/>
          </a:p>
          <a:p>
            <a:r>
              <a:rPr lang="zh-CN" altLang="zh-CN" dirty="0"/>
              <a:t> </a:t>
            </a:r>
            <a:endParaRPr lang="zh-CN" altLang="zh-CN" dirty="0"/>
          </a:p>
          <a:p>
            <a:r>
              <a:rPr lang="en-US" altLang="zh-CN" dirty="0"/>
              <a:t>        </a:t>
            </a:r>
            <a:r>
              <a:rPr lang="zh-CN" altLang="zh-CN" dirty="0"/>
              <a:t>思迅</a:t>
            </a:r>
            <a:r>
              <a:rPr lang="en-US" altLang="zh-CN" dirty="0">
                <a:sym typeface="+mn-ea"/>
              </a:rPr>
              <a:t>SIXUN</a:t>
            </a:r>
            <a:r>
              <a:rPr lang="zh-CN" altLang="zh-CN" dirty="0"/>
              <a:t>在提供软件开发和系统集成服务的同时，帮助您解决技术疑难问题，为您的系统稳定运行提供后盾，并不断提高系统运用水平，最终使</a:t>
            </a:r>
            <a:r>
              <a:rPr lang="en-US" altLang="zh-CN" dirty="0">
                <a:sym typeface="+mn-ea"/>
              </a:rPr>
              <a:t>SIXUN</a:t>
            </a:r>
            <a:r>
              <a:rPr lang="zh-CN" altLang="zh-CN" dirty="0"/>
              <a:t>的服务成为实现您事业宏图的得力工具。</a:t>
            </a:r>
            <a:endParaRPr lang="zh-CN" altLang="zh-CN" dirty="0"/>
          </a:p>
          <a:p>
            <a:pPr algn="just">
              <a:lnSpc>
                <a:spcPct val="150000"/>
              </a:lnSpc>
            </a:pPr>
            <a:endParaRPr lang="zh-CN" altLang="en-US" sz="2400" dirty="0">
              <a:solidFill>
                <a:srgbClr val="006142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+mn-ea"/>
              <a:sym typeface="+mn-ea"/>
            </a:endParaRPr>
          </a:p>
        </p:txBody>
      </p:sp>
      <p:sp>
        <p:nvSpPr>
          <p:cNvPr id="73" name="Rectangle 4"/>
          <p:cNvSpPr/>
          <p:nvPr/>
        </p:nvSpPr>
        <p:spPr>
          <a:xfrm>
            <a:off x="-64770" y="1895475"/>
            <a:ext cx="16361410" cy="12979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925830" y="2005648"/>
            <a:ext cx="14778990" cy="9639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 anchor="ctr">
            <a:spAutoFit/>
          </a:bodyPr>
          <a:p>
            <a:pPr algn="ctr"/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Semibold" pitchFamily="34" charset="0"/>
                <a:sym typeface="+mn-ea"/>
              </a:rPr>
              <a:t>本着 “以客户利益为最高利益”的原则，始终以用户的出发点作为判断和决策的依据，</a:t>
            </a:r>
            <a:endParaRPr lang="zh-CN" altLang="en-US" sz="2800" dirty="0" smtClean="0">
              <a:latin typeface="微软雅黑" panose="020B0503020204020204" pitchFamily="2" charset="-122"/>
              <a:ea typeface="微软雅黑" panose="020B0503020204020204" pitchFamily="2" charset="-122"/>
              <a:cs typeface="Open Sans Semibold" pitchFamily="34" charset="0"/>
              <a:sym typeface="+mn-ea"/>
            </a:endParaRPr>
          </a:p>
          <a:p>
            <a:pPr algn="ctr"/>
            <a:r>
              <a:rPr lang="zh-CN" altLang="en-US" sz="2800" dirty="0" smtClean="0">
                <a:latin typeface="微软雅黑" panose="020B0503020204020204" pitchFamily="2" charset="-122"/>
                <a:ea typeface="微软雅黑" panose="020B0503020204020204" pitchFamily="2" charset="-122"/>
                <a:cs typeface="Open Sans Semibold" pitchFamily="34" charset="0"/>
                <a:sym typeface="+mn-ea"/>
              </a:rPr>
              <a:t>确保系统正常、稳定地运行。</a:t>
            </a:r>
            <a:endParaRPr lang="zh-CN" altLang="en-US" sz="2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Open Sans Semibold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smtClean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-解决方案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32345" y="2369037"/>
            <a:ext cx="9173272" cy="8743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痛点：如何吸引客流？</a:t>
            </a:r>
            <a:endParaRPr lang="zh-CN" altLang="en-US" sz="48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2188" y="3913260"/>
            <a:ext cx="9058344" cy="34867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—</a:t>
            </a:r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竖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屏营销</a:t>
            </a:r>
            <a:endParaRPr lang="en-US" altLang="zh-CN" sz="39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endParaRPr lang="en-US" altLang="zh-CN" sz="5155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r>
              <a:rPr lang="en-US" altLang="zh-CN" sz="3245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1</a:t>
            </a:r>
            <a:r>
              <a:rPr lang="zh-CN" altLang="en-US" sz="3245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、竖屏首页轮播店铺炫彩活动页</a:t>
            </a:r>
            <a:endParaRPr lang="en-US" altLang="zh-CN" sz="3245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en-US" altLang="zh-CN" sz="3245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2</a:t>
            </a:r>
            <a:r>
              <a:rPr lang="zh-CN" altLang="en-US" sz="3245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、播放店铺之前会员宝宝活动视频，广告等，       吸引客户注意</a:t>
            </a:r>
            <a:endParaRPr lang="en-US" altLang="zh-CN" sz="515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312818" y="3674627"/>
            <a:ext cx="10071351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智慧门店-人脸识别-首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5" y="1991995"/>
            <a:ext cx="6255385" cy="791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smtClean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-解决方案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32245" y="2369820"/>
            <a:ext cx="9730740" cy="8743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痛点：</a:t>
            </a:r>
            <a:r>
              <a:rPr lang="zh-CN" altLang="en-US" sz="4800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如何提高会员活动参与感？</a:t>
            </a:r>
            <a:endParaRPr lang="zh-CN" altLang="en-US" sz="48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2188" y="3913260"/>
            <a:ext cx="9058344" cy="3974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—</a:t>
            </a:r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竖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屏营销</a:t>
            </a:r>
            <a:endParaRPr lang="en-US" altLang="zh-CN" sz="3965" b="1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endParaRPr lang="en-US" altLang="zh-CN" sz="5155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r>
              <a:rPr lang="en-US" altLang="zh-CN" sz="3245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1</a:t>
            </a:r>
            <a:r>
              <a:rPr lang="zh-CN" altLang="en-US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、自助领取店铺优惠券</a:t>
            </a:r>
            <a:endParaRPr lang="en-US" altLang="zh-CN" sz="3245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en-US" altLang="zh-CN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2</a:t>
            </a:r>
            <a:r>
              <a:rPr lang="zh-CN" altLang="en-US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、转盘抽奖，提高活动趣味</a:t>
            </a:r>
            <a:endParaRPr lang="en-US" altLang="zh-CN" sz="3245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en-US" altLang="zh-CN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3</a:t>
            </a:r>
            <a:r>
              <a:rPr lang="zh-CN" altLang="en-US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、自助查询店铺特惠商品</a:t>
            </a:r>
            <a:endParaRPr lang="en-US" altLang="zh-CN" sz="515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312818" y="3674627"/>
            <a:ext cx="10071351" cy="0"/>
          </a:xfrm>
          <a:prstGeom prst="line">
            <a:avLst/>
          </a:prstGeom>
          <a:ln>
            <a:gradFill>
              <a:gsLst>
                <a:gs pos="73000">
                  <a:schemeClr val="accent4"/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1880235"/>
            <a:ext cx="5942330" cy="8115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什么是人脸识别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959745" y="1895014"/>
            <a:ext cx="14205915" cy="3017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</a:t>
            </a: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思迅刷脸支付，全新智能支付方案。在支付时，直接进行人脸识别，验证通过即可完成支付，全程无需使用手机。识别度精准，支付更安全，满足更多消费者的支付体验，应用于门店，通过门店的摄像头，调用国家认可的人脸识别技术，软件通过扫脸识别到会员身份。</a:t>
            </a:r>
            <a:endParaRPr lang="zh-CN" altLang="en-US" sz="3200" b="1" dirty="0" smtClean="0">
              <a:latin typeface="华文仿宋" panose="02010600040101010101" pitchFamily="2" charset="-122"/>
              <a:ea typeface="华文仿宋" panose="02010600040101010101" pitchFamily="2" charset="-122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75782" y="2062351"/>
            <a:ext cx="14973634" cy="2968439"/>
          </a:xfrm>
          <a:prstGeom prst="roundRect">
            <a:avLst/>
          </a:prstGeom>
          <a:noFill/>
          <a:ln>
            <a:solidFill>
              <a:srgbClr val="00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pic>
        <p:nvPicPr>
          <p:cNvPr id="6" name="图片 5" descr="微信图片_201807110936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82" y="5204135"/>
            <a:ext cx="15040940" cy="4616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人脸识别</a:t>
            </a:r>
            <a:r>
              <a:rPr lang="en-US" altLang="zh-CN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--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刷脸服务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4906" y="1781104"/>
            <a:ext cx="13649742" cy="97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/>
            <a:r>
              <a:rPr lang="zh-CN" sz="28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入店顾客识别为会员时，立即向顾客发送优惠信息；</a:t>
            </a:r>
            <a:endParaRPr lang="zh-CN" sz="2800" b="1"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  <a:p>
            <a:pPr lvl="0" algn="l"/>
            <a:r>
              <a:rPr lang="zh-CN" sz="28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同时也向导购手机端发送会员信息，导购根据会员画像精准推荐。</a:t>
            </a:r>
            <a:endParaRPr lang="zh-CN" sz="2800" b="1"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95" y="2660015"/>
            <a:ext cx="16292830" cy="7535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568960"/>
            <a:ext cx="1054481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人脸识别</a:t>
            </a:r>
            <a:r>
              <a:rPr lang="en-US" altLang="zh-CN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--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进店识会员营销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cxnSp>
        <p:nvCxnSpPr>
          <p:cNvPr id="170" name="直接连接符 169"/>
          <p:cNvCxnSpPr/>
          <p:nvPr/>
        </p:nvCxnSpPr>
        <p:spPr>
          <a:xfrm>
            <a:off x="744253" y="3363579"/>
            <a:ext cx="14257577" cy="0"/>
          </a:xfrm>
          <a:prstGeom prst="line">
            <a:avLst/>
          </a:prstGeom>
          <a:ln w="12700" cmpd="sng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3048" y="1645182"/>
            <a:ext cx="16274668" cy="85770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5155" strike="noStrike" noProof="1"/>
          </a:p>
        </p:txBody>
      </p:sp>
      <p:cxnSp>
        <p:nvCxnSpPr>
          <p:cNvPr id="22" name="直接连接符 21"/>
          <p:cNvCxnSpPr/>
          <p:nvPr/>
        </p:nvCxnSpPr>
        <p:spPr>
          <a:xfrm>
            <a:off x="871253" y="3490579"/>
            <a:ext cx="14257577" cy="0"/>
          </a:xfrm>
          <a:prstGeom prst="line">
            <a:avLst/>
          </a:prstGeom>
          <a:ln w="12700" cmpd="sng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9"/>
          <p:cNvSpPr txBox="1"/>
          <p:nvPr/>
        </p:nvSpPr>
        <p:spPr>
          <a:xfrm>
            <a:off x="746511" y="2075848"/>
            <a:ext cx="14275635" cy="808990"/>
          </a:xfrm>
          <a:prstGeom prst="rect">
            <a:avLst/>
          </a:prstGeom>
          <a:noFill/>
          <a:ln w="9525">
            <a:noFill/>
          </a:ln>
        </p:spPr>
        <p:txBody>
          <a:bodyPr wrap="square" lIns="162488" tIns="81243" rIns="162488" bIns="81243" anchor="t">
            <a:spAutoFit/>
          </a:bodyPr>
          <a:p>
            <a:pPr algn="ctr">
              <a:lnSpc>
                <a:spcPct val="170000"/>
              </a:lnSpc>
              <a:buClr>
                <a:srgbClr val="B7CD32"/>
              </a:buClr>
              <a:buSzPct val="65000"/>
              <a:buFont typeface="Wingdings" panose="05000000000000000000" charset="0"/>
              <a:buNone/>
            </a:pPr>
            <a:r>
              <a:rPr lang="zh-CN" altLang="en-US" sz="249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门店设置营销方案和推送规则，当顾客进店时，向顾客推送门店当前营销活动、优惠券</a:t>
            </a:r>
            <a:endParaRPr lang="zh-CN" altLang="en-US" sz="249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文本框 33"/>
          <p:cNvSpPr txBox="1"/>
          <p:nvPr/>
        </p:nvSpPr>
        <p:spPr>
          <a:xfrm>
            <a:off x="1602513" y="3624988"/>
            <a:ext cx="2719535" cy="548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设置营销规则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宋体" panose="02010600030101010101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432656" y="4346303"/>
            <a:ext cx="5415576" cy="3427516"/>
            <a:chOff x="5999" y="3121"/>
            <a:chExt cx="4224" cy="2467"/>
          </a:xfrm>
        </p:grpSpPr>
        <p:cxnSp>
          <p:nvCxnSpPr>
            <p:cNvPr id="27" name="直接连接符 26"/>
            <p:cNvCxnSpPr/>
            <p:nvPr/>
          </p:nvCxnSpPr>
          <p:spPr>
            <a:xfrm flipH="1">
              <a:off x="7411" y="3419"/>
              <a:ext cx="2063" cy="553"/>
            </a:xfrm>
            <a:prstGeom prst="line">
              <a:avLst/>
            </a:prstGeom>
            <a:ln w="19050" cmpd="sng">
              <a:solidFill>
                <a:srgbClr val="FFC000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组合 41"/>
            <p:cNvGrpSpPr/>
            <p:nvPr/>
          </p:nvGrpSpPr>
          <p:grpSpPr>
            <a:xfrm rot="0">
              <a:off x="6091" y="4573"/>
              <a:ext cx="2909" cy="897"/>
              <a:chOff x="1373" y="2085"/>
              <a:chExt cx="2582" cy="796"/>
            </a:xfrm>
          </p:grpSpPr>
          <p:grpSp>
            <p:nvGrpSpPr>
              <p:cNvPr id="29" name="组合 662"/>
              <p:cNvGrpSpPr/>
              <p:nvPr/>
            </p:nvGrpSpPr>
            <p:grpSpPr>
              <a:xfrm>
                <a:off x="1373" y="2085"/>
                <a:ext cx="1661" cy="744"/>
                <a:chOff x="2216" y="1095"/>
                <a:chExt cx="8866" cy="4414"/>
              </a:xfrm>
            </p:grpSpPr>
            <p:sp>
              <p:nvSpPr>
                <p:cNvPr id="30" name="Rectangle 342"/>
                <p:cNvSpPr/>
                <p:nvPr/>
              </p:nvSpPr>
              <p:spPr>
                <a:xfrm>
                  <a:off x="2216" y="5472"/>
                  <a:ext cx="2391" cy="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txBody>
                <a:bodyPr wrap="square" lIns="162517" tIns="81258" rIns="162517" bIns="81258" anchor="t"/>
                <a:p>
                  <a:endParaRPr lang="zh-CN" altLang="en-US" sz="5155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1" name="Freeform 343"/>
                <p:cNvSpPr/>
                <p:nvPr/>
              </p:nvSpPr>
              <p:spPr>
                <a:xfrm>
                  <a:off x="5841" y="2541"/>
                  <a:ext cx="378" cy="390"/>
                </a:xfrm>
                <a:custGeom>
                  <a:avLst/>
                  <a:gdLst/>
                  <a:ahLst/>
                  <a:cxnLst>
                    <a:cxn ang="0">
                      <a:pos x="378" y="188"/>
                    </a:cxn>
                    <a:cxn ang="0">
                      <a:pos x="194" y="390"/>
                    </a:cxn>
                    <a:cxn ang="0">
                      <a:pos x="0" y="188"/>
                    </a:cxn>
                    <a:cxn ang="0">
                      <a:pos x="194" y="0"/>
                    </a:cxn>
                    <a:cxn ang="0">
                      <a:pos x="378" y="188"/>
                    </a:cxn>
                  </a:cxnLst>
                  <a:pathLst>
                    <a:path w="109" h="112">
                      <a:moveTo>
                        <a:pt x="109" y="54"/>
                      </a:moveTo>
                      <a:cubicBezTo>
                        <a:pt x="109" y="86"/>
                        <a:pt x="85" y="112"/>
                        <a:pt x="56" y="112"/>
                      </a:cubicBezTo>
                      <a:cubicBezTo>
                        <a:pt x="24" y="112"/>
                        <a:pt x="0" y="86"/>
                        <a:pt x="0" y="54"/>
                      </a:cubicBezTo>
                      <a:cubicBezTo>
                        <a:pt x="0" y="24"/>
                        <a:pt x="24" y="0"/>
                        <a:pt x="56" y="0"/>
                      </a:cubicBezTo>
                      <a:cubicBezTo>
                        <a:pt x="85" y="0"/>
                        <a:pt x="109" y="24"/>
                        <a:pt x="109" y="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32" name="Freeform 344"/>
                <p:cNvSpPr/>
                <p:nvPr/>
              </p:nvSpPr>
              <p:spPr>
                <a:xfrm>
                  <a:off x="2467" y="3766"/>
                  <a:ext cx="155" cy="897"/>
                </a:xfrm>
                <a:custGeom>
                  <a:avLst/>
                  <a:gdLst/>
                  <a:ahLst/>
                  <a:cxnLst>
                    <a:cxn ang="0">
                      <a:pos x="155" y="83"/>
                    </a:cxn>
                    <a:cxn ang="0">
                      <a:pos x="82" y="0"/>
                    </a:cxn>
                    <a:cxn ang="0">
                      <a:pos x="0" y="83"/>
                    </a:cxn>
                    <a:cxn ang="0">
                      <a:pos x="0" y="481"/>
                    </a:cxn>
                    <a:cxn ang="0">
                      <a:pos x="0" y="498"/>
                    </a:cxn>
                    <a:cxn ang="0">
                      <a:pos x="0" y="509"/>
                    </a:cxn>
                    <a:cxn ang="0">
                      <a:pos x="0" y="813"/>
                    </a:cxn>
                    <a:cxn ang="0">
                      <a:pos x="82" y="897"/>
                    </a:cxn>
                    <a:cxn ang="0">
                      <a:pos x="155" y="813"/>
                    </a:cxn>
                    <a:cxn ang="0">
                      <a:pos x="155" y="509"/>
                    </a:cxn>
                    <a:cxn ang="0">
                      <a:pos x="155" y="498"/>
                    </a:cxn>
                    <a:cxn ang="0">
                      <a:pos x="155" y="481"/>
                    </a:cxn>
                    <a:cxn ang="0">
                      <a:pos x="155" y="83"/>
                    </a:cxn>
                  </a:cxnLst>
                  <a:pathLst>
                    <a:path w="45" h="259">
                      <a:moveTo>
                        <a:pt x="45" y="24"/>
                      </a:moveTo>
                      <a:cubicBezTo>
                        <a:pt x="45" y="11"/>
                        <a:pt x="3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39"/>
                        <a:pt x="0" y="139"/>
                        <a:pt x="0" y="139"/>
                      </a:cubicBezTo>
                      <a:cubicBezTo>
                        <a:pt x="0" y="139"/>
                        <a:pt x="0" y="142"/>
                        <a:pt x="0" y="144"/>
                      </a:cubicBezTo>
                      <a:cubicBezTo>
                        <a:pt x="0" y="144"/>
                        <a:pt x="0" y="144"/>
                        <a:pt x="0" y="147"/>
                      </a:cubicBezTo>
                      <a:cubicBezTo>
                        <a:pt x="0" y="235"/>
                        <a:pt x="0" y="235"/>
                        <a:pt x="0" y="235"/>
                      </a:cubicBezTo>
                      <a:cubicBezTo>
                        <a:pt x="0" y="249"/>
                        <a:pt x="10" y="259"/>
                        <a:pt x="24" y="259"/>
                      </a:cubicBezTo>
                      <a:cubicBezTo>
                        <a:pt x="34" y="259"/>
                        <a:pt x="45" y="249"/>
                        <a:pt x="45" y="235"/>
                      </a:cubicBezTo>
                      <a:cubicBezTo>
                        <a:pt x="45" y="147"/>
                        <a:pt x="45" y="147"/>
                        <a:pt x="45" y="147"/>
                      </a:cubicBezTo>
                      <a:cubicBezTo>
                        <a:pt x="45" y="144"/>
                        <a:pt x="45" y="144"/>
                        <a:pt x="45" y="144"/>
                      </a:cubicBezTo>
                      <a:cubicBezTo>
                        <a:pt x="45" y="142"/>
                        <a:pt x="45" y="139"/>
                        <a:pt x="45" y="139"/>
                      </a:cubicBezTo>
                      <a:lnTo>
                        <a:pt x="45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33" name="Freeform 345"/>
                <p:cNvSpPr/>
                <p:nvPr/>
              </p:nvSpPr>
              <p:spPr>
                <a:xfrm>
                  <a:off x="2356" y="3245"/>
                  <a:ext cx="378" cy="383"/>
                </a:xfrm>
                <a:custGeom>
                  <a:avLst/>
                  <a:gdLst/>
                  <a:ahLst/>
                  <a:cxnLst>
                    <a:cxn ang="0">
                      <a:pos x="378" y="188"/>
                    </a:cxn>
                    <a:cxn ang="0">
                      <a:pos x="194" y="383"/>
                    </a:cxn>
                    <a:cxn ang="0">
                      <a:pos x="0" y="188"/>
                    </a:cxn>
                    <a:cxn ang="0">
                      <a:pos x="194" y="0"/>
                    </a:cxn>
                    <a:cxn ang="0">
                      <a:pos x="378" y="188"/>
                    </a:cxn>
                  </a:cxnLst>
                  <a:pathLst>
                    <a:path w="109" h="110">
                      <a:moveTo>
                        <a:pt x="109" y="54"/>
                      </a:moveTo>
                      <a:cubicBezTo>
                        <a:pt x="109" y="86"/>
                        <a:pt x="88" y="110"/>
                        <a:pt x="56" y="110"/>
                      </a:cubicBezTo>
                      <a:cubicBezTo>
                        <a:pt x="24" y="110"/>
                        <a:pt x="0" y="86"/>
                        <a:pt x="0" y="54"/>
                      </a:cubicBezTo>
                      <a:cubicBezTo>
                        <a:pt x="0" y="24"/>
                        <a:pt x="24" y="0"/>
                        <a:pt x="56" y="0"/>
                      </a:cubicBezTo>
                      <a:cubicBezTo>
                        <a:pt x="88" y="0"/>
                        <a:pt x="109" y="24"/>
                        <a:pt x="109" y="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34" name="Freeform 346"/>
                <p:cNvSpPr>
                  <a:spLocks noEditPoints="1"/>
                </p:cNvSpPr>
                <p:nvPr/>
              </p:nvSpPr>
              <p:spPr>
                <a:xfrm>
                  <a:off x="2329" y="4545"/>
                  <a:ext cx="443" cy="777"/>
                </a:xfrm>
                <a:custGeom>
                  <a:avLst/>
                  <a:gdLst/>
                  <a:ahLst/>
                  <a:cxnLst>
                    <a:cxn ang="0">
                      <a:pos x="221" y="0"/>
                    </a:cxn>
                    <a:cxn ang="0">
                      <a:pos x="0" y="610"/>
                    </a:cxn>
                    <a:cxn ang="0">
                      <a:pos x="221" y="766"/>
                    </a:cxn>
                    <a:cxn ang="0">
                      <a:pos x="443" y="627"/>
                    </a:cxn>
                    <a:cxn ang="0">
                      <a:pos x="221" y="0"/>
                    </a:cxn>
                    <a:cxn ang="0">
                      <a:pos x="221" y="305"/>
                    </a:cxn>
                    <a:cxn ang="0">
                      <a:pos x="72" y="267"/>
                    </a:cxn>
                    <a:cxn ang="0">
                      <a:pos x="221" y="17"/>
                    </a:cxn>
                    <a:cxn ang="0">
                      <a:pos x="370" y="256"/>
                    </a:cxn>
                    <a:cxn ang="0">
                      <a:pos x="221" y="305"/>
                    </a:cxn>
                  </a:cxnLst>
                  <a:pathLst>
                    <a:path w="128" h="224">
                      <a:moveTo>
                        <a:pt x="64" y="0"/>
                      </a:moveTo>
                      <a:cubicBezTo>
                        <a:pt x="29" y="0"/>
                        <a:pt x="0" y="133"/>
                        <a:pt x="0" y="176"/>
                      </a:cubicBezTo>
                      <a:cubicBezTo>
                        <a:pt x="0" y="219"/>
                        <a:pt x="29" y="221"/>
                        <a:pt x="64" y="221"/>
                      </a:cubicBezTo>
                      <a:cubicBezTo>
                        <a:pt x="96" y="221"/>
                        <a:pt x="128" y="224"/>
                        <a:pt x="128" y="181"/>
                      </a:cubicBezTo>
                      <a:cubicBezTo>
                        <a:pt x="128" y="139"/>
                        <a:pt x="96" y="0"/>
                        <a:pt x="64" y="0"/>
                      </a:cubicBezTo>
                      <a:close/>
                      <a:moveTo>
                        <a:pt x="64" y="88"/>
                      </a:moveTo>
                      <a:cubicBezTo>
                        <a:pt x="50" y="88"/>
                        <a:pt x="21" y="93"/>
                        <a:pt x="21" y="77"/>
                      </a:cubicBezTo>
                      <a:cubicBezTo>
                        <a:pt x="21" y="61"/>
                        <a:pt x="50" y="5"/>
                        <a:pt x="64" y="5"/>
                      </a:cubicBezTo>
                      <a:cubicBezTo>
                        <a:pt x="80" y="2"/>
                        <a:pt x="101" y="58"/>
                        <a:pt x="107" y="74"/>
                      </a:cubicBezTo>
                      <a:cubicBezTo>
                        <a:pt x="107" y="90"/>
                        <a:pt x="74" y="88"/>
                        <a:pt x="64" y="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35" name="Freeform 347"/>
                <p:cNvSpPr/>
                <p:nvPr/>
              </p:nvSpPr>
              <p:spPr>
                <a:xfrm>
                  <a:off x="2335" y="3671"/>
                  <a:ext cx="420" cy="964"/>
                </a:xfrm>
                <a:custGeom>
                  <a:avLst/>
                  <a:gdLst/>
                  <a:ahLst/>
                  <a:cxnLst>
                    <a:cxn ang="0">
                      <a:pos x="249" y="0"/>
                    </a:cxn>
                    <a:cxn ang="0">
                      <a:pos x="166" y="0"/>
                    </a:cxn>
                    <a:cxn ang="0">
                      <a:pos x="0" y="166"/>
                    </a:cxn>
                    <a:cxn ang="0">
                      <a:pos x="0" y="818"/>
                    </a:cxn>
                    <a:cxn ang="0">
                      <a:pos x="104" y="964"/>
                    </a:cxn>
                    <a:cxn ang="0">
                      <a:pos x="104" y="918"/>
                    </a:cxn>
                    <a:cxn ang="0">
                      <a:pos x="104" y="742"/>
                    </a:cxn>
                    <a:cxn ang="0">
                      <a:pos x="104" y="742"/>
                    </a:cxn>
                    <a:cxn ang="0">
                      <a:pos x="104" y="166"/>
                    </a:cxn>
                    <a:cxn ang="0">
                      <a:pos x="215" y="55"/>
                    </a:cxn>
                    <a:cxn ang="0">
                      <a:pos x="326" y="166"/>
                    </a:cxn>
                    <a:cxn ang="0">
                      <a:pos x="326" y="464"/>
                    </a:cxn>
                    <a:cxn ang="0">
                      <a:pos x="326" y="742"/>
                    </a:cxn>
                    <a:cxn ang="0">
                      <a:pos x="326" y="918"/>
                    </a:cxn>
                    <a:cxn ang="0">
                      <a:pos x="326" y="964"/>
                    </a:cxn>
                    <a:cxn ang="0">
                      <a:pos x="420" y="818"/>
                    </a:cxn>
                    <a:cxn ang="0">
                      <a:pos x="420" y="166"/>
                    </a:cxn>
                    <a:cxn ang="0">
                      <a:pos x="249" y="0"/>
                    </a:cxn>
                  </a:cxnLst>
                  <a:pathLst>
                    <a:path w="121" h="278">
                      <a:moveTo>
                        <a:pt x="72" y="0"/>
                      </a:move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22" y="0"/>
                        <a:pt x="0" y="22"/>
                        <a:pt x="0" y="48"/>
                      </a:cubicBezTo>
                      <a:cubicBezTo>
                        <a:pt x="0" y="236"/>
                        <a:pt x="0" y="236"/>
                        <a:pt x="0" y="236"/>
                      </a:cubicBezTo>
                      <a:cubicBezTo>
                        <a:pt x="0" y="254"/>
                        <a:pt x="14" y="273"/>
                        <a:pt x="30" y="278"/>
                      </a:cubicBezTo>
                      <a:cubicBezTo>
                        <a:pt x="30" y="273"/>
                        <a:pt x="30" y="268"/>
                        <a:pt x="30" y="265"/>
                      </a:cubicBezTo>
                      <a:cubicBezTo>
                        <a:pt x="30" y="214"/>
                        <a:pt x="30" y="214"/>
                        <a:pt x="30" y="214"/>
                      </a:cubicBezTo>
                      <a:cubicBezTo>
                        <a:pt x="30" y="214"/>
                        <a:pt x="30" y="214"/>
                        <a:pt x="30" y="214"/>
                      </a:cubicBezTo>
                      <a:cubicBezTo>
                        <a:pt x="30" y="48"/>
                        <a:pt x="30" y="48"/>
                        <a:pt x="30" y="48"/>
                      </a:cubicBezTo>
                      <a:cubicBezTo>
                        <a:pt x="30" y="32"/>
                        <a:pt x="43" y="16"/>
                        <a:pt x="62" y="16"/>
                      </a:cubicBezTo>
                      <a:cubicBezTo>
                        <a:pt x="80" y="16"/>
                        <a:pt x="94" y="32"/>
                        <a:pt x="94" y="48"/>
                      </a:cubicBezTo>
                      <a:cubicBezTo>
                        <a:pt x="94" y="134"/>
                        <a:pt x="94" y="134"/>
                        <a:pt x="94" y="134"/>
                      </a:cubicBezTo>
                      <a:cubicBezTo>
                        <a:pt x="94" y="214"/>
                        <a:pt x="94" y="214"/>
                        <a:pt x="94" y="214"/>
                      </a:cubicBezTo>
                      <a:cubicBezTo>
                        <a:pt x="94" y="265"/>
                        <a:pt x="94" y="265"/>
                        <a:pt x="94" y="265"/>
                      </a:cubicBezTo>
                      <a:cubicBezTo>
                        <a:pt x="94" y="268"/>
                        <a:pt x="94" y="273"/>
                        <a:pt x="94" y="278"/>
                      </a:cubicBezTo>
                      <a:cubicBezTo>
                        <a:pt x="110" y="273"/>
                        <a:pt x="121" y="254"/>
                        <a:pt x="121" y="236"/>
                      </a:cubicBezTo>
                      <a:cubicBezTo>
                        <a:pt x="121" y="48"/>
                        <a:pt x="121" y="48"/>
                        <a:pt x="121" y="48"/>
                      </a:cubicBezTo>
                      <a:cubicBezTo>
                        <a:pt x="121" y="22"/>
                        <a:pt x="99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36" name="Freeform 348"/>
                <p:cNvSpPr/>
                <p:nvPr/>
              </p:nvSpPr>
              <p:spPr>
                <a:xfrm>
                  <a:off x="2446" y="4674"/>
                  <a:ext cx="203" cy="166"/>
                </a:xfrm>
                <a:custGeom>
                  <a:avLst/>
                  <a:gdLst/>
                  <a:ahLst/>
                  <a:cxnLst>
                    <a:cxn ang="0">
                      <a:pos x="175" y="0"/>
                    </a:cxn>
                    <a:cxn ang="0">
                      <a:pos x="103" y="38"/>
                    </a:cxn>
                    <a:cxn ang="0">
                      <a:pos x="27" y="0"/>
                    </a:cxn>
                    <a:cxn ang="0">
                      <a:pos x="0" y="72"/>
                    </a:cxn>
                    <a:cxn ang="0">
                      <a:pos x="0" y="155"/>
                    </a:cxn>
                    <a:cxn ang="0">
                      <a:pos x="103" y="155"/>
                    </a:cxn>
                    <a:cxn ang="0">
                      <a:pos x="203" y="148"/>
                    </a:cxn>
                    <a:cxn ang="0">
                      <a:pos x="203" y="72"/>
                    </a:cxn>
                    <a:cxn ang="0">
                      <a:pos x="175" y="0"/>
                    </a:cxn>
                  </a:cxnLst>
                  <a:pathLst>
                    <a:path w="59" h="48">
                      <a:moveTo>
                        <a:pt x="51" y="0"/>
                      </a:moveTo>
                      <a:cubicBezTo>
                        <a:pt x="46" y="5"/>
                        <a:pt x="38" y="11"/>
                        <a:pt x="30" y="11"/>
                      </a:cubicBezTo>
                      <a:cubicBezTo>
                        <a:pt x="22" y="11"/>
                        <a:pt x="14" y="5"/>
                        <a:pt x="8" y="0"/>
                      </a:cubicBezTo>
                      <a:cubicBezTo>
                        <a:pt x="3" y="8"/>
                        <a:pt x="3" y="16"/>
                        <a:pt x="0" y="21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8" y="48"/>
                        <a:pt x="22" y="45"/>
                        <a:pt x="30" y="45"/>
                      </a:cubicBezTo>
                      <a:cubicBezTo>
                        <a:pt x="35" y="45"/>
                        <a:pt x="51" y="48"/>
                        <a:pt x="59" y="43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56" y="16"/>
                        <a:pt x="54" y="8"/>
                        <a:pt x="5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37" name="Freeform 349"/>
                <p:cNvSpPr/>
                <p:nvPr/>
              </p:nvSpPr>
              <p:spPr>
                <a:xfrm>
                  <a:off x="2446" y="5341"/>
                  <a:ext cx="203" cy="113"/>
                </a:xfrm>
                <a:custGeom>
                  <a:avLst/>
                  <a:gdLst/>
                  <a:ahLst/>
                  <a:cxnLst>
                    <a:cxn ang="0">
                      <a:pos x="103" y="0"/>
                    </a:cxn>
                    <a:cxn ang="0">
                      <a:pos x="0" y="0"/>
                    </a:cxn>
                    <a:cxn ang="0">
                      <a:pos x="0" y="20"/>
                    </a:cxn>
                    <a:cxn ang="0">
                      <a:pos x="82" y="113"/>
                    </a:cxn>
                    <a:cxn ang="0">
                      <a:pos x="120" y="113"/>
                    </a:cxn>
                    <a:cxn ang="0">
                      <a:pos x="203" y="20"/>
                    </a:cxn>
                    <a:cxn ang="0">
                      <a:pos x="203" y="0"/>
                    </a:cxn>
                    <a:cxn ang="0">
                      <a:pos x="103" y="0"/>
                    </a:cxn>
                  </a:cxnLst>
                  <a:pathLst>
                    <a:path w="59" h="33">
                      <a:moveTo>
                        <a:pt x="30" y="0"/>
                      </a:moveTo>
                      <a:cubicBezTo>
                        <a:pt x="19" y="0"/>
                        <a:pt x="8" y="0"/>
                        <a:pt x="0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2"/>
                        <a:pt x="11" y="33"/>
                        <a:pt x="24" y="33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46" y="33"/>
                        <a:pt x="59" y="22"/>
                        <a:pt x="59" y="6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1" y="0"/>
                        <a:pt x="40" y="0"/>
                        <a:pt x="3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38" name="Freeform 350"/>
                <p:cNvSpPr/>
                <p:nvPr/>
              </p:nvSpPr>
              <p:spPr>
                <a:xfrm>
                  <a:off x="2649" y="4591"/>
                  <a:ext cx="251" cy="731"/>
                </a:xfrm>
                <a:custGeom>
                  <a:avLst/>
                  <a:gdLst/>
                  <a:ahLst/>
                  <a:cxnLst>
                    <a:cxn ang="0">
                      <a:pos x="104" y="0"/>
                    </a:cxn>
                    <a:cxn ang="0">
                      <a:pos x="94" y="17"/>
                    </a:cxn>
                    <a:cxn ang="0">
                      <a:pos x="177" y="211"/>
                    </a:cxn>
                    <a:cxn ang="0">
                      <a:pos x="104" y="259"/>
                    </a:cxn>
                    <a:cxn ang="0">
                      <a:pos x="160" y="582"/>
                    </a:cxn>
                    <a:cxn ang="0">
                      <a:pos x="0" y="720"/>
                    </a:cxn>
                    <a:cxn ang="0">
                      <a:pos x="27" y="720"/>
                    </a:cxn>
                    <a:cxn ang="0">
                      <a:pos x="251" y="582"/>
                    </a:cxn>
                    <a:cxn ang="0">
                      <a:pos x="104" y="0"/>
                    </a:cxn>
                  </a:cxnLst>
                  <a:pathLst>
                    <a:path w="72" h="211">
                      <a:moveTo>
                        <a:pt x="30" y="0"/>
                      </a:moveTo>
                      <a:cubicBezTo>
                        <a:pt x="30" y="3"/>
                        <a:pt x="30" y="3"/>
                        <a:pt x="27" y="5"/>
                      </a:cubicBezTo>
                      <a:cubicBezTo>
                        <a:pt x="38" y="24"/>
                        <a:pt x="48" y="51"/>
                        <a:pt x="51" y="61"/>
                      </a:cubicBezTo>
                      <a:cubicBezTo>
                        <a:pt x="54" y="72"/>
                        <a:pt x="43" y="72"/>
                        <a:pt x="30" y="75"/>
                      </a:cubicBezTo>
                      <a:cubicBezTo>
                        <a:pt x="40" y="110"/>
                        <a:pt x="46" y="150"/>
                        <a:pt x="46" y="168"/>
                      </a:cubicBezTo>
                      <a:cubicBezTo>
                        <a:pt x="46" y="203"/>
                        <a:pt x="27" y="208"/>
                        <a:pt x="0" y="208"/>
                      </a:cubicBezTo>
                      <a:cubicBezTo>
                        <a:pt x="3" y="208"/>
                        <a:pt x="8" y="208"/>
                        <a:pt x="8" y="208"/>
                      </a:cubicBezTo>
                      <a:cubicBezTo>
                        <a:pt x="46" y="208"/>
                        <a:pt x="72" y="211"/>
                        <a:pt x="72" y="168"/>
                      </a:cubicBezTo>
                      <a:cubicBezTo>
                        <a:pt x="72" y="134"/>
                        <a:pt x="56" y="37"/>
                        <a:pt x="3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39" name="Freeform 351"/>
                <p:cNvSpPr/>
                <p:nvPr/>
              </p:nvSpPr>
              <p:spPr>
                <a:xfrm>
                  <a:off x="3244" y="3210"/>
                  <a:ext cx="387" cy="390"/>
                </a:xfrm>
                <a:custGeom>
                  <a:avLst/>
                  <a:gdLst/>
                  <a:ahLst/>
                  <a:cxnLst>
                    <a:cxn ang="0">
                      <a:pos x="387" y="184"/>
                    </a:cxn>
                    <a:cxn ang="0">
                      <a:pos x="193" y="390"/>
                    </a:cxn>
                    <a:cxn ang="0">
                      <a:pos x="0" y="184"/>
                    </a:cxn>
                    <a:cxn ang="0">
                      <a:pos x="193" y="0"/>
                    </a:cxn>
                    <a:cxn ang="0">
                      <a:pos x="387" y="184"/>
                    </a:cxn>
                  </a:cxnLst>
                  <a:pathLst>
                    <a:path w="112" h="112">
                      <a:moveTo>
                        <a:pt x="112" y="53"/>
                      </a:moveTo>
                      <a:cubicBezTo>
                        <a:pt x="112" y="85"/>
                        <a:pt x="88" y="112"/>
                        <a:pt x="56" y="112"/>
                      </a:cubicBezTo>
                      <a:cubicBezTo>
                        <a:pt x="24" y="112"/>
                        <a:pt x="0" y="85"/>
                        <a:pt x="0" y="53"/>
                      </a:cubicBezTo>
                      <a:cubicBezTo>
                        <a:pt x="0" y="24"/>
                        <a:pt x="24" y="0"/>
                        <a:pt x="56" y="0"/>
                      </a:cubicBezTo>
                      <a:cubicBezTo>
                        <a:pt x="88" y="0"/>
                        <a:pt x="112" y="24"/>
                        <a:pt x="112" y="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40" name="Freeform 352"/>
                <p:cNvSpPr/>
                <p:nvPr/>
              </p:nvSpPr>
              <p:spPr>
                <a:xfrm>
                  <a:off x="2965" y="3099"/>
                  <a:ext cx="399" cy="286"/>
                </a:xfrm>
                <a:custGeom>
                  <a:avLst/>
                  <a:gdLst/>
                  <a:ahLst/>
                  <a:cxnLst>
                    <a:cxn ang="0">
                      <a:pos x="399" y="129"/>
                    </a:cxn>
                    <a:cxn ang="0">
                      <a:pos x="270" y="0"/>
                    </a:cxn>
                    <a:cxn ang="0">
                      <a:pos x="138" y="129"/>
                    </a:cxn>
                    <a:cxn ang="0">
                      <a:pos x="0" y="129"/>
                    </a:cxn>
                    <a:cxn ang="0">
                      <a:pos x="166" y="167"/>
                    </a:cxn>
                    <a:cxn ang="0">
                      <a:pos x="399" y="129"/>
                    </a:cxn>
                  </a:cxnLst>
                  <a:pathLst>
                    <a:path w="115" h="82">
                      <a:moveTo>
                        <a:pt x="115" y="37"/>
                      </a:moveTo>
                      <a:cubicBezTo>
                        <a:pt x="115" y="37"/>
                        <a:pt x="115" y="0"/>
                        <a:pt x="78" y="0"/>
                      </a:cubicBezTo>
                      <a:cubicBezTo>
                        <a:pt x="40" y="0"/>
                        <a:pt x="40" y="37"/>
                        <a:pt x="40" y="37"/>
                      </a:cubicBezTo>
                      <a:cubicBezTo>
                        <a:pt x="40" y="37"/>
                        <a:pt x="24" y="74"/>
                        <a:pt x="0" y="37"/>
                      </a:cubicBezTo>
                      <a:cubicBezTo>
                        <a:pt x="0" y="37"/>
                        <a:pt x="19" y="82"/>
                        <a:pt x="48" y="48"/>
                      </a:cubicBezTo>
                      <a:cubicBezTo>
                        <a:pt x="80" y="16"/>
                        <a:pt x="88" y="21"/>
                        <a:pt x="115" y="3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41" name="Freeform 353"/>
                <p:cNvSpPr/>
                <p:nvPr/>
              </p:nvSpPr>
              <p:spPr>
                <a:xfrm>
                  <a:off x="3348" y="5062"/>
                  <a:ext cx="210" cy="355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261"/>
                    </a:cxn>
                    <a:cxn ang="0">
                      <a:pos x="89" y="355"/>
                    </a:cxn>
                    <a:cxn ang="0">
                      <a:pos x="117" y="355"/>
                    </a:cxn>
                    <a:cxn ang="0">
                      <a:pos x="210" y="261"/>
                    </a:cxn>
                    <a:cxn ang="0">
                      <a:pos x="210" y="27"/>
                    </a:cxn>
                    <a:cxn ang="0">
                      <a:pos x="110" y="0"/>
                    </a:cxn>
                    <a:cxn ang="0">
                      <a:pos x="0" y="27"/>
                    </a:cxn>
                  </a:cxnLst>
                  <a:pathLst>
                    <a:path w="61" h="102">
                      <a:moveTo>
                        <a:pt x="0" y="8"/>
                      </a:move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91"/>
                        <a:pt x="13" y="102"/>
                        <a:pt x="26" y="102"/>
                      </a:cubicBezTo>
                      <a:cubicBezTo>
                        <a:pt x="34" y="102"/>
                        <a:pt x="34" y="102"/>
                        <a:pt x="34" y="102"/>
                      </a:cubicBezTo>
                      <a:cubicBezTo>
                        <a:pt x="48" y="102"/>
                        <a:pt x="61" y="91"/>
                        <a:pt x="61" y="75"/>
                      </a:cubicBezTo>
                      <a:cubicBezTo>
                        <a:pt x="61" y="8"/>
                        <a:pt x="61" y="8"/>
                        <a:pt x="61" y="8"/>
                      </a:cubicBezTo>
                      <a:cubicBezTo>
                        <a:pt x="50" y="6"/>
                        <a:pt x="42" y="0"/>
                        <a:pt x="32" y="0"/>
                      </a:cubicBezTo>
                      <a:cubicBezTo>
                        <a:pt x="21" y="0"/>
                        <a:pt x="10" y="6"/>
                        <a:pt x="0" y="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42" name="Freeform 354"/>
                <p:cNvSpPr/>
                <p:nvPr/>
              </p:nvSpPr>
              <p:spPr>
                <a:xfrm>
                  <a:off x="3726" y="3999"/>
                  <a:ext cx="138" cy="351"/>
                </a:xfrm>
                <a:custGeom>
                  <a:avLst/>
                  <a:gdLst/>
                  <a:ahLst/>
                  <a:cxnLst>
                    <a:cxn ang="0">
                      <a:pos x="82" y="0"/>
                    </a:cxn>
                    <a:cxn ang="0">
                      <a:pos x="48" y="27"/>
                    </a:cxn>
                    <a:cxn ang="0">
                      <a:pos x="37" y="232"/>
                    </a:cxn>
                    <a:cxn ang="0">
                      <a:pos x="0" y="288"/>
                    </a:cxn>
                    <a:cxn ang="0">
                      <a:pos x="65" y="351"/>
                    </a:cxn>
                    <a:cxn ang="0">
                      <a:pos x="138" y="288"/>
                    </a:cxn>
                    <a:cxn ang="0">
                      <a:pos x="103" y="232"/>
                    </a:cxn>
                    <a:cxn ang="0">
                      <a:pos x="103" y="27"/>
                    </a:cxn>
                    <a:cxn ang="0">
                      <a:pos x="82" y="0"/>
                    </a:cxn>
                  </a:cxnLst>
                  <a:pathLst>
                    <a:path w="40" h="101">
                      <a:moveTo>
                        <a:pt x="24" y="0"/>
                      </a:moveTo>
                      <a:cubicBezTo>
                        <a:pt x="19" y="0"/>
                        <a:pt x="14" y="3"/>
                        <a:pt x="14" y="8"/>
                      </a:cubicBezTo>
                      <a:cubicBezTo>
                        <a:pt x="11" y="67"/>
                        <a:pt x="11" y="67"/>
                        <a:pt x="11" y="67"/>
                      </a:cubicBezTo>
                      <a:cubicBezTo>
                        <a:pt x="3" y="67"/>
                        <a:pt x="0" y="72"/>
                        <a:pt x="0" y="83"/>
                      </a:cubicBezTo>
                      <a:cubicBezTo>
                        <a:pt x="0" y="93"/>
                        <a:pt x="8" y="99"/>
                        <a:pt x="19" y="101"/>
                      </a:cubicBezTo>
                      <a:cubicBezTo>
                        <a:pt x="30" y="101"/>
                        <a:pt x="38" y="93"/>
                        <a:pt x="40" y="83"/>
                      </a:cubicBezTo>
                      <a:cubicBezTo>
                        <a:pt x="40" y="77"/>
                        <a:pt x="35" y="69"/>
                        <a:pt x="30" y="67"/>
                      </a:cubicBezTo>
                      <a:cubicBezTo>
                        <a:pt x="30" y="8"/>
                        <a:pt x="30" y="8"/>
                        <a:pt x="30" y="8"/>
                      </a:cubicBezTo>
                      <a:cubicBezTo>
                        <a:pt x="32" y="3"/>
                        <a:pt x="27" y="0"/>
                        <a:pt x="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43" name="Freeform 355"/>
                <p:cNvSpPr/>
                <p:nvPr/>
              </p:nvSpPr>
              <p:spPr>
                <a:xfrm>
                  <a:off x="3438" y="4220"/>
                  <a:ext cx="685" cy="415"/>
                </a:xfrm>
                <a:custGeom>
                  <a:avLst/>
                  <a:gdLst/>
                  <a:ahLst/>
                  <a:cxnLst>
                    <a:cxn ang="0">
                      <a:pos x="508" y="65"/>
                    </a:cxn>
                    <a:cxn ang="0">
                      <a:pos x="446" y="65"/>
                    </a:cxn>
                    <a:cxn ang="0">
                      <a:pos x="446" y="65"/>
                    </a:cxn>
                    <a:cxn ang="0">
                      <a:pos x="352" y="155"/>
                    </a:cxn>
                    <a:cxn ang="0">
                      <a:pos x="249" y="65"/>
                    </a:cxn>
                    <a:cxn ang="0">
                      <a:pos x="249" y="65"/>
                    </a:cxn>
                    <a:cxn ang="0">
                      <a:pos x="186" y="65"/>
                    </a:cxn>
                    <a:cxn ang="0">
                      <a:pos x="0" y="65"/>
                    </a:cxn>
                    <a:cxn ang="0">
                      <a:pos x="76" y="297"/>
                    </a:cxn>
                    <a:cxn ang="0">
                      <a:pos x="186" y="415"/>
                    </a:cxn>
                    <a:cxn ang="0">
                      <a:pos x="508" y="415"/>
                    </a:cxn>
                    <a:cxn ang="0">
                      <a:pos x="629" y="297"/>
                    </a:cxn>
                    <a:cxn ang="0">
                      <a:pos x="685" y="65"/>
                    </a:cxn>
                    <a:cxn ang="0">
                      <a:pos x="508" y="65"/>
                    </a:cxn>
                  </a:cxnLst>
                  <a:pathLst>
                    <a:path w="198" h="120">
                      <a:moveTo>
                        <a:pt x="147" y="19"/>
                      </a:moveTo>
                      <a:cubicBezTo>
                        <a:pt x="129" y="19"/>
                        <a:pt x="129" y="19"/>
                        <a:pt x="129" y="19"/>
                      </a:cubicBezTo>
                      <a:cubicBezTo>
                        <a:pt x="129" y="19"/>
                        <a:pt x="129" y="19"/>
                        <a:pt x="129" y="19"/>
                      </a:cubicBezTo>
                      <a:cubicBezTo>
                        <a:pt x="129" y="35"/>
                        <a:pt x="115" y="45"/>
                        <a:pt x="102" y="45"/>
                      </a:cubicBezTo>
                      <a:cubicBezTo>
                        <a:pt x="86" y="45"/>
                        <a:pt x="72" y="35"/>
                        <a:pt x="72" y="19"/>
                      </a:cubicBezTo>
                      <a:cubicBezTo>
                        <a:pt x="72" y="19"/>
                        <a:pt x="72" y="19"/>
                        <a:pt x="72" y="19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38" y="19"/>
                        <a:pt x="0" y="0"/>
                        <a:pt x="0" y="19"/>
                      </a:cubicBezTo>
                      <a:cubicBezTo>
                        <a:pt x="22" y="86"/>
                        <a:pt x="22" y="86"/>
                        <a:pt x="22" y="86"/>
                      </a:cubicBezTo>
                      <a:cubicBezTo>
                        <a:pt x="22" y="104"/>
                        <a:pt x="38" y="120"/>
                        <a:pt x="54" y="120"/>
                      </a:cubicBezTo>
                      <a:cubicBezTo>
                        <a:pt x="147" y="120"/>
                        <a:pt x="147" y="120"/>
                        <a:pt x="147" y="120"/>
                      </a:cubicBezTo>
                      <a:cubicBezTo>
                        <a:pt x="166" y="120"/>
                        <a:pt x="182" y="104"/>
                        <a:pt x="182" y="86"/>
                      </a:cubicBezTo>
                      <a:cubicBezTo>
                        <a:pt x="198" y="19"/>
                        <a:pt x="198" y="19"/>
                        <a:pt x="198" y="19"/>
                      </a:cubicBezTo>
                      <a:cubicBezTo>
                        <a:pt x="198" y="0"/>
                        <a:pt x="166" y="19"/>
                        <a:pt x="147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44" name="Freeform 356"/>
                <p:cNvSpPr/>
                <p:nvPr/>
              </p:nvSpPr>
              <p:spPr>
                <a:xfrm>
                  <a:off x="3143" y="3637"/>
                  <a:ext cx="620" cy="1446"/>
                </a:xfrm>
                <a:custGeom>
                  <a:avLst/>
                  <a:gdLst/>
                  <a:ahLst/>
                  <a:cxnLst>
                    <a:cxn ang="0">
                      <a:pos x="259" y="62"/>
                    </a:cxn>
                    <a:cxn ang="0">
                      <a:pos x="432" y="110"/>
                    </a:cxn>
                    <a:cxn ang="0">
                      <a:pos x="516" y="249"/>
                    </a:cxn>
                    <a:cxn ang="0">
                      <a:pos x="516" y="166"/>
                    </a:cxn>
                    <a:cxn ang="0">
                      <a:pos x="349" y="0"/>
                    </a:cxn>
                    <a:cxn ang="0">
                      <a:pos x="266" y="0"/>
                    </a:cxn>
                    <a:cxn ang="0">
                      <a:pos x="100" y="166"/>
                    </a:cxn>
                    <a:cxn ang="0">
                      <a:pos x="100" y="776"/>
                    </a:cxn>
                    <a:cxn ang="0">
                      <a:pos x="0" y="1390"/>
                    </a:cxn>
                    <a:cxn ang="0">
                      <a:pos x="93" y="1446"/>
                    </a:cxn>
                    <a:cxn ang="0">
                      <a:pos x="204" y="1425"/>
                    </a:cxn>
                    <a:cxn ang="0">
                      <a:pos x="315" y="1390"/>
                    </a:cxn>
                    <a:cxn ang="0">
                      <a:pos x="415" y="1425"/>
                    </a:cxn>
                    <a:cxn ang="0">
                      <a:pos x="526" y="1446"/>
                    </a:cxn>
                    <a:cxn ang="0">
                      <a:pos x="620" y="1390"/>
                    </a:cxn>
                    <a:cxn ang="0">
                      <a:pos x="564" y="1026"/>
                    </a:cxn>
                    <a:cxn ang="0">
                      <a:pos x="453" y="1026"/>
                    </a:cxn>
                    <a:cxn ang="0">
                      <a:pos x="315" y="887"/>
                    </a:cxn>
                    <a:cxn ang="0">
                      <a:pos x="221" y="610"/>
                    </a:cxn>
                    <a:cxn ang="0">
                      <a:pos x="453" y="610"/>
                    </a:cxn>
                    <a:cxn ang="0">
                      <a:pos x="221" y="239"/>
                    </a:cxn>
                    <a:cxn ang="0">
                      <a:pos x="259" y="62"/>
                    </a:cxn>
                  </a:cxnLst>
                  <a:pathLst>
                    <a:path w="179" h="417">
                      <a:moveTo>
                        <a:pt x="75" y="18"/>
                      </a:moveTo>
                      <a:cubicBezTo>
                        <a:pt x="91" y="8"/>
                        <a:pt x="115" y="13"/>
                        <a:pt x="125" y="32"/>
                      </a:cubicBezTo>
                      <a:cubicBezTo>
                        <a:pt x="149" y="72"/>
                        <a:pt x="149" y="72"/>
                        <a:pt x="149" y="72"/>
                      </a:cubicBezTo>
                      <a:cubicBezTo>
                        <a:pt x="149" y="48"/>
                        <a:pt x="149" y="48"/>
                        <a:pt x="149" y="48"/>
                      </a:cubicBezTo>
                      <a:cubicBezTo>
                        <a:pt x="149" y="21"/>
                        <a:pt x="128" y="0"/>
                        <a:pt x="101" y="0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1" y="0"/>
                        <a:pt x="29" y="21"/>
                        <a:pt x="29" y="48"/>
                      </a:cubicBezTo>
                      <a:cubicBezTo>
                        <a:pt x="29" y="224"/>
                        <a:pt x="29" y="224"/>
                        <a:pt x="29" y="224"/>
                      </a:cubicBezTo>
                      <a:cubicBezTo>
                        <a:pt x="0" y="401"/>
                        <a:pt x="0" y="401"/>
                        <a:pt x="0" y="401"/>
                      </a:cubicBezTo>
                      <a:cubicBezTo>
                        <a:pt x="10" y="417"/>
                        <a:pt x="27" y="417"/>
                        <a:pt x="27" y="417"/>
                      </a:cubicBezTo>
                      <a:cubicBezTo>
                        <a:pt x="43" y="417"/>
                        <a:pt x="53" y="414"/>
                        <a:pt x="59" y="411"/>
                      </a:cubicBezTo>
                      <a:cubicBezTo>
                        <a:pt x="69" y="406"/>
                        <a:pt x="80" y="403"/>
                        <a:pt x="91" y="401"/>
                      </a:cubicBezTo>
                      <a:cubicBezTo>
                        <a:pt x="101" y="403"/>
                        <a:pt x="109" y="406"/>
                        <a:pt x="120" y="411"/>
                      </a:cubicBezTo>
                      <a:cubicBezTo>
                        <a:pt x="128" y="414"/>
                        <a:pt x="139" y="417"/>
                        <a:pt x="152" y="417"/>
                      </a:cubicBezTo>
                      <a:cubicBezTo>
                        <a:pt x="152" y="417"/>
                        <a:pt x="171" y="417"/>
                        <a:pt x="179" y="401"/>
                      </a:cubicBezTo>
                      <a:cubicBezTo>
                        <a:pt x="163" y="296"/>
                        <a:pt x="163" y="296"/>
                        <a:pt x="163" y="296"/>
                      </a:cubicBezTo>
                      <a:cubicBezTo>
                        <a:pt x="131" y="296"/>
                        <a:pt x="131" y="296"/>
                        <a:pt x="131" y="296"/>
                      </a:cubicBezTo>
                      <a:cubicBezTo>
                        <a:pt x="109" y="296"/>
                        <a:pt x="91" y="278"/>
                        <a:pt x="91" y="256"/>
                      </a:cubicBezTo>
                      <a:cubicBezTo>
                        <a:pt x="64" y="176"/>
                        <a:pt x="64" y="176"/>
                        <a:pt x="64" y="176"/>
                      </a:cubicBezTo>
                      <a:cubicBezTo>
                        <a:pt x="64" y="155"/>
                        <a:pt x="107" y="176"/>
                        <a:pt x="131" y="176"/>
                      </a:cubicBezTo>
                      <a:cubicBezTo>
                        <a:pt x="64" y="69"/>
                        <a:pt x="64" y="69"/>
                        <a:pt x="64" y="69"/>
                      </a:cubicBezTo>
                      <a:cubicBezTo>
                        <a:pt x="53" y="50"/>
                        <a:pt x="59" y="26"/>
                        <a:pt x="75" y="1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45" name="Freeform 357"/>
                <p:cNvSpPr/>
                <p:nvPr/>
              </p:nvSpPr>
              <p:spPr>
                <a:xfrm>
                  <a:off x="3382" y="3720"/>
                  <a:ext cx="371" cy="510"/>
                </a:xfrm>
                <a:custGeom>
                  <a:avLst/>
                  <a:gdLst/>
                  <a:ahLst/>
                  <a:cxnLst>
                    <a:cxn ang="0">
                      <a:pos x="336" y="343"/>
                    </a:cxn>
                    <a:cxn ang="0">
                      <a:pos x="166" y="45"/>
                    </a:cxn>
                    <a:cxn ang="0">
                      <a:pos x="48" y="27"/>
                    </a:cxn>
                    <a:cxn ang="0">
                      <a:pos x="20" y="138"/>
                    </a:cxn>
                    <a:cxn ang="0">
                      <a:pos x="232" y="471"/>
                    </a:cxn>
                    <a:cxn ang="0">
                      <a:pos x="298" y="510"/>
                    </a:cxn>
                    <a:cxn ang="0">
                      <a:pos x="325" y="510"/>
                    </a:cxn>
                    <a:cxn ang="0">
                      <a:pos x="364" y="499"/>
                    </a:cxn>
                    <a:cxn ang="0">
                      <a:pos x="364" y="489"/>
                    </a:cxn>
                    <a:cxn ang="0">
                      <a:pos x="371" y="378"/>
                    </a:cxn>
                    <a:cxn ang="0">
                      <a:pos x="371" y="333"/>
                    </a:cxn>
                    <a:cxn ang="0">
                      <a:pos x="336" y="343"/>
                    </a:cxn>
                  </a:cxnLst>
                  <a:pathLst>
                    <a:path w="107" h="147">
                      <a:moveTo>
                        <a:pt x="97" y="99"/>
                      </a:move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0" y="2"/>
                        <a:pt x="27" y="0"/>
                        <a:pt x="14" y="8"/>
                      </a:cubicBezTo>
                      <a:cubicBezTo>
                        <a:pt x="3" y="13"/>
                        <a:pt x="0" y="29"/>
                        <a:pt x="6" y="40"/>
                      </a:cubicBezTo>
                      <a:cubicBezTo>
                        <a:pt x="67" y="136"/>
                        <a:pt x="67" y="136"/>
                        <a:pt x="67" y="136"/>
                      </a:cubicBezTo>
                      <a:cubicBezTo>
                        <a:pt x="70" y="144"/>
                        <a:pt x="80" y="147"/>
                        <a:pt x="86" y="147"/>
                      </a:cubicBezTo>
                      <a:cubicBezTo>
                        <a:pt x="88" y="147"/>
                        <a:pt x="91" y="147"/>
                        <a:pt x="94" y="147"/>
                      </a:cubicBezTo>
                      <a:cubicBezTo>
                        <a:pt x="105" y="144"/>
                        <a:pt x="105" y="144"/>
                        <a:pt x="105" y="144"/>
                      </a:cubicBezTo>
                      <a:cubicBezTo>
                        <a:pt x="105" y="141"/>
                        <a:pt x="105" y="141"/>
                        <a:pt x="105" y="141"/>
                      </a:cubicBezTo>
                      <a:cubicBezTo>
                        <a:pt x="107" y="109"/>
                        <a:pt x="107" y="109"/>
                        <a:pt x="107" y="109"/>
                      </a:cubicBezTo>
                      <a:cubicBezTo>
                        <a:pt x="107" y="96"/>
                        <a:pt x="107" y="96"/>
                        <a:pt x="107" y="96"/>
                      </a:cubicBezTo>
                      <a:lnTo>
                        <a:pt x="97" y="9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46" name="Freeform 358"/>
                <p:cNvSpPr/>
                <p:nvPr/>
              </p:nvSpPr>
              <p:spPr>
                <a:xfrm>
                  <a:off x="3846" y="3987"/>
                  <a:ext cx="221" cy="205"/>
                </a:xfrm>
                <a:custGeom>
                  <a:avLst/>
                  <a:gdLst/>
                  <a:ahLst/>
                  <a:cxnLst>
                    <a:cxn ang="0">
                      <a:pos x="221" y="66"/>
                    </a:cxn>
                    <a:cxn ang="0">
                      <a:pos x="120" y="0"/>
                    </a:cxn>
                    <a:cxn ang="0">
                      <a:pos x="10" y="38"/>
                    </a:cxn>
                    <a:cxn ang="0">
                      <a:pos x="0" y="205"/>
                    </a:cxn>
                    <a:cxn ang="0">
                      <a:pos x="165" y="166"/>
                    </a:cxn>
                    <a:cxn ang="0">
                      <a:pos x="221" y="66"/>
                    </a:cxn>
                  </a:cxnLst>
                  <a:pathLst>
                    <a:path w="64" h="59">
                      <a:moveTo>
                        <a:pt x="64" y="19"/>
                      </a:moveTo>
                      <a:cubicBezTo>
                        <a:pt x="59" y="6"/>
                        <a:pt x="48" y="0"/>
                        <a:pt x="35" y="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59" y="43"/>
                        <a:pt x="64" y="32"/>
                        <a:pt x="64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48" name="Freeform 359"/>
                <p:cNvSpPr/>
                <p:nvPr/>
              </p:nvSpPr>
              <p:spPr>
                <a:xfrm>
                  <a:off x="2956" y="3932"/>
                  <a:ext cx="221" cy="521"/>
                </a:xfrm>
                <a:custGeom>
                  <a:avLst/>
                  <a:gdLst/>
                  <a:ahLst/>
                  <a:cxnLst>
                    <a:cxn ang="0">
                      <a:pos x="138" y="65"/>
                    </a:cxn>
                    <a:cxn ang="0">
                      <a:pos x="110" y="93"/>
                    </a:cxn>
                    <a:cxn ang="0">
                      <a:pos x="110" y="93"/>
                    </a:cxn>
                    <a:cxn ang="0">
                      <a:pos x="110" y="111"/>
                    </a:cxn>
                    <a:cxn ang="0">
                      <a:pos x="110" y="111"/>
                    </a:cxn>
                    <a:cxn ang="0">
                      <a:pos x="20" y="409"/>
                    </a:cxn>
                    <a:cxn ang="0">
                      <a:pos x="75" y="500"/>
                    </a:cxn>
                    <a:cxn ang="0">
                      <a:pos x="169" y="444"/>
                    </a:cxn>
                    <a:cxn ang="0">
                      <a:pos x="221" y="277"/>
                    </a:cxn>
                    <a:cxn ang="0">
                      <a:pos x="221" y="0"/>
                    </a:cxn>
                    <a:cxn ang="0">
                      <a:pos x="138" y="65"/>
                    </a:cxn>
                  </a:cxnLst>
                  <a:pathLst>
                    <a:path w="64" h="150">
                      <a:moveTo>
                        <a:pt x="40" y="19"/>
                      </a:moveTo>
                      <a:cubicBezTo>
                        <a:pt x="38" y="22"/>
                        <a:pt x="32" y="27"/>
                        <a:pt x="32" y="27"/>
                      </a:cubicBezTo>
                      <a:cubicBezTo>
                        <a:pt x="32" y="27"/>
                        <a:pt x="32" y="27"/>
                        <a:pt x="32" y="27"/>
                      </a:cubicBezTo>
                      <a:cubicBezTo>
                        <a:pt x="32" y="30"/>
                        <a:pt x="32" y="30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ubicBezTo>
                        <a:pt x="6" y="118"/>
                        <a:pt x="6" y="118"/>
                        <a:pt x="6" y="118"/>
                      </a:cubicBezTo>
                      <a:cubicBezTo>
                        <a:pt x="0" y="128"/>
                        <a:pt x="8" y="142"/>
                        <a:pt x="22" y="144"/>
                      </a:cubicBezTo>
                      <a:cubicBezTo>
                        <a:pt x="32" y="150"/>
                        <a:pt x="46" y="144"/>
                        <a:pt x="49" y="128"/>
                      </a:cubicBezTo>
                      <a:cubicBezTo>
                        <a:pt x="64" y="80"/>
                        <a:pt x="64" y="80"/>
                        <a:pt x="64" y="80"/>
                      </a:cubicBezTo>
                      <a:cubicBezTo>
                        <a:pt x="64" y="0"/>
                        <a:pt x="64" y="0"/>
                        <a:pt x="64" y="0"/>
                      </a:cubicBezTo>
                      <a:lnTo>
                        <a:pt x="40" y="1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49" name="Freeform 360"/>
                <p:cNvSpPr/>
                <p:nvPr/>
              </p:nvSpPr>
              <p:spPr>
                <a:xfrm>
                  <a:off x="3253" y="5101"/>
                  <a:ext cx="129" cy="316"/>
                </a:xfrm>
                <a:custGeom>
                  <a:avLst/>
                  <a:gdLst/>
                  <a:ahLst/>
                  <a:cxnLst>
                    <a:cxn ang="0">
                      <a:pos x="0" y="222"/>
                    </a:cxn>
                    <a:cxn ang="0">
                      <a:pos x="94" y="316"/>
                    </a:cxn>
                    <a:cxn ang="0">
                      <a:pos x="122" y="316"/>
                    </a:cxn>
                    <a:cxn ang="0">
                      <a:pos x="129" y="316"/>
                    </a:cxn>
                    <a:cxn ang="0">
                      <a:pos x="45" y="222"/>
                    </a:cxn>
                    <a:cxn ang="0">
                      <a:pos x="45" y="0"/>
                    </a:cxn>
                    <a:cxn ang="0">
                      <a:pos x="0" y="10"/>
                    </a:cxn>
                    <a:cxn ang="0">
                      <a:pos x="0" y="222"/>
                    </a:cxn>
                  </a:cxnLst>
                  <a:pathLst>
                    <a:path w="37" h="91">
                      <a:moveTo>
                        <a:pt x="0" y="64"/>
                      </a:moveTo>
                      <a:cubicBezTo>
                        <a:pt x="0" y="80"/>
                        <a:pt x="13" y="91"/>
                        <a:pt x="27" y="91"/>
                      </a:cubicBezTo>
                      <a:cubicBezTo>
                        <a:pt x="35" y="91"/>
                        <a:pt x="35" y="91"/>
                        <a:pt x="35" y="91"/>
                      </a:cubicBezTo>
                      <a:cubicBezTo>
                        <a:pt x="37" y="91"/>
                        <a:pt x="37" y="91"/>
                        <a:pt x="37" y="91"/>
                      </a:cubicBezTo>
                      <a:cubicBezTo>
                        <a:pt x="24" y="91"/>
                        <a:pt x="13" y="80"/>
                        <a:pt x="13" y="6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3"/>
                        <a:pt x="5" y="3"/>
                        <a:pt x="0" y="3"/>
                      </a:cubicBez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0" name="Freeform 361"/>
                <p:cNvSpPr/>
                <p:nvPr/>
              </p:nvSpPr>
              <p:spPr>
                <a:xfrm>
                  <a:off x="4905" y="3300"/>
                  <a:ext cx="461" cy="623"/>
                </a:xfrm>
                <a:custGeom>
                  <a:avLst/>
                  <a:gdLst/>
                  <a:ahLst/>
                  <a:cxnLst>
                    <a:cxn ang="0">
                      <a:pos x="443" y="215"/>
                    </a:cxn>
                    <a:cxn ang="0">
                      <a:pos x="405" y="170"/>
                    </a:cxn>
                    <a:cxn ang="0">
                      <a:pos x="138" y="20"/>
                    </a:cxn>
                    <a:cxn ang="0">
                      <a:pos x="27" y="55"/>
                    </a:cxn>
                    <a:cxn ang="0">
                      <a:pos x="55" y="170"/>
                    </a:cxn>
                    <a:cxn ang="0">
                      <a:pos x="239" y="261"/>
                    </a:cxn>
                    <a:cxn ang="0">
                      <a:pos x="34" y="476"/>
                    </a:cxn>
                    <a:cxn ang="0">
                      <a:pos x="34" y="595"/>
                    </a:cxn>
                    <a:cxn ang="0">
                      <a:pos x="145" y="595"/>
                    </a:cxn>
                    <a:cxn ang="0">
                      <a:pos x="433" y="299"/>
                    </a:cxn>
                    <a:cxn ang="0">
                      <a:pos x="443" y="215"/>
                    </a:cxn>
                  </a:cxnLst>
                  <a:pathLst>
                    <a:path w="133" h="179">
                      <a:moveTo>
                        <a:pt x="128" y="62"/>
                      </a:moveTo>
                      <a:cubicBezTo>
                        <a:pt x="128" y="57"/>
                        <a:pt x="123" y="51"/>
                        <a:pt x="117" y="49"/>
                      </a:cubicBezTo>
                      <a:cubicBezTo>
                        <a:pt x="40" y="6"/>
                        <a:pt x="40" y="6"/>
                        <a:pt x="40" y="6"/>
                      </a:cubicBezTo>
                      <a:cubicBezTo>
                        <a:pt x="26" y="0"/>
                        <a:pt x="16" y="6"/>
                        <a:pt x="8" y="16"/>
                      </a:cubicBezTo>
                      <a:cubicBezTo>
                        <a:pt x="0" y="27"/>
                        <a:pt x="5" y="40"/>
                        <a:pt x="16" y="49"/>
                      </a:cubicBezTo>
                      <a:cubicBezTo>
                        <a:pt x="69" y="75"/>
                        <a:pt x="69" y="75"/>
                        <a:pt x="69" y="75"/>
                      </a:cubicBezTo>
                      <a:cubicBezTo>
                        <a:pt x="10" y="137"/>
                        <a:pt x="10" y="137"/>
                        <a:pt x="10" y="137"/>
                      </a:cubicBezTo>
                      <a:cubicBezTo>
                        <a:pt x="2" y="145"/>
                        <a:pt x="2" y="161"/>
                        <a:pt x="10" y="171"/>
                      </a:cubicBezTo>
                      <a:cubicBezTo>
                        <a:pt x="21" y="179"/>
                        <a:pt x="34" y="179"/>
                        <a:pt x="42" y="171"/>
                      </a:cubicBezTo>
                      <a:cubicBezTo>
                        <a:pt x="125" y="86"/>
                        <a:pt x="125" y="86"/>
                        <a:pt x="125" y="86"/>
                      </a:cubicBezTo>
                      <a:cubicBezTo>
                        <a:pt x="133" y="81"/>
                        <a:pt x="133" y="70"/>
                        <a:pt x="128" y="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1" name="Freeform 362"/>
                <p:cNvSpPr/>
                <p:nvPr/>
              </p:nvSpPr>
              <p:spPr>
                <a:xfrm>
                  <a:off x="4884" y="3406"/>
                  <a:ext cx="21" cy="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1" y="9"/>
                    </a:cxn>
                    <a:cxn ang="0">
                      <a:pos x="21" y="9"/>
                    </a:cxn>
                    <a:cxn ang="0">
                      <a:pos x="0" y="0"/>
                    </a:cxn>
                  </a:cxnLst>
                  <a:pathLst>
                    <a:path w="6" h="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3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2" name="Freeform 363"/>
                <p:cNvSpPr/>
                <p:nvPr/>
              </p:nvSpPr>
              <p:spPr>
                <a:xfrm>
                  <a:off x="4727" y="3265"/>
                  <a:ext cx="233" cy="150"/>
                </a:xfrm>
                <a:custGeom>
                  <a:avLst/>
                  <a:gdLst/>
                  <a:ahLst/>
                  <a:cxnLst>
                    <a:cxn ang="0">
                      <a:pos x="233" y="17"/>
                    </a:cxn>
                    <a:cxn ang="0">
                      <a:pos x="139" y="45"/>
                    </a:cxn>
                    <a:cxn ang="0">
                      <a:pos x="121" y="83"/>
                    </a:cxn>
                    <a:cxn ang="0">
                      <a:pos x="45" y="34"/>
                    </a:cxn>
                    <a:cxn ang="0">
                      <a:pos x="10" y="34"/>
                    </a:cxn>
                    <a:cxn ang="0">
                      <a:pos x="27" y="62"/>
                    </a:cxn>
                    <a:cxn ang="0">
                      <a:pos x="156" y="139"/>
                    </a:cxn>
                    <a:cxn ang="0">
                      <a:pos x="156" y="139"/>
                    </a:cxn>
                    <a:cxn ang="0">
                      <a:pos x="177" y="150"/>
                    </a:cxn>
                    <a:cxn ang="0">
                      <a:pos x="177" y="111"/>
                    </a:cxn>
                    <a:cxn ang="0">
                      <a:pos x="184" y="73"/>
                    </a:cxn>
                    <a:cxn ang="0">
                      <a:pos x="233" y="17"/>
                    </a:cxn>
                  </a:cxnLst>
                  <a:pathLst>
                    <a:path w="67" h="43">
                      <a:moveTo>
                        <a:pt x="67" y="5"/>
                      </a:moveTo>
                      <a:cubicBezTo>
                        <a:pt x="56" y="0"/>
                        <a:pt x="45" y="5"/>
                        <a:pt x="40" y="13"/>
                      </a:cubicBezTo>
                      <a:cubicBezTo>
                        <a:pt x="37" y="16"/>
                        <a:pt x="35" y="21"/>
                        <a:pt x="35" y="24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8" y="8"/>
                        <a:pt x="3" y="8"/>
                        <a:pt x="3" y="10"/>
                      </a:cubicBezTo>
                      <a:cubicBezTo>
                        <a:pt x="0" y="10"/>
                        <a:pt x="3" y="16"/>
                        <a:pt x="8" y="18"/>
                      </a:cubicBezTo>
                      <a:cubicBezTo>
                        <a:pt x="45" y="40"/>
                        <a:pt x="45" y="40"/>
                        <a:pt x="45" y="40"/>
                      </a:cubicBezTo>
                      <a:cubicBezTo>
                        <a:pt x="45" y="40"/>
                        <a:pt x="45" y="40"/>
                        <a:pt x="45" y="40"/>
                      </a:cubicBezTo>
                      <a:cubicBezTo>
                        <a:pt x="45" y="43"/>
                        <a:pt x="48" y="43"/>
                        <a:pt x="51" y="43"/>
                      </a:cubicBezTo>
                      <a:cubicBezTo>
                        <a:pt x="51" y="37"/>
                        <a:pt x="51" y="34"/>
                        <a:pt x="51" y="32"/>
                      </a:cubicBezTo>
                      <a:cubicBezTo>
                        <a:pt x="51" y="26"/>
                        <a:pt x="51" y="24"/>
                        <a:pt x="53" y="21"/>
                      </a:cubicBezTo>
                      <a:cubicBezTo>
                        <a:pt x="56" y="16"/>
                        <a:pt x="61" y="10"/>
                        <a:pt x="67" y="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3" name="Freeform 364"/>
                <p:cNvSpPr/>
                <p:nvPr/>
              </p:nvSpPr>
              <p:spPr>
                <a:xfrm>
                  <a:off x="4782" y="3173"/>
                  <a:ext cx="371" cy="155"/>
                </a:xfrm>
                <a:custGeom>
                  <a:avLst/>
                  <a:gdLst/>
                  <a:ahLst/>
                  <a:cxnLst>
                    <a:cxn ang="0">
                      <a:pos x="294" y="110"/>
                    </a:cxn>
                    <a:cxn ang="0">
                      <a:pos x="371" y="155"/>
                    </a:cxn>
                    <a:cxn ang="0">
                      <a:pos x="176" y="0"/>
                    </a:cxn>
                    <a:cxn ang="0">
                      <a:pos x="0" y="120"/>
                    </a:cxn>
                    <a:cxn ang="0">
                      <a:pos x="45" y="148"/>
                    </a:cxn>
                    <a:cxn ang="0">
                      <a:pos x="55" y="127"/>
                    </a:cxn>
                    <a:cxn ang="0">
                      <a:pos x="176" y="93"/>
                    </a:cxn>
                    <a:cxn ang="0">
                      <a:pos x="211" y="110"/>
                    </a:cxn>
                    <a:cxn ang="0">
                      <a:pos x="294" y="110"/>
                    </a:cxn>
                  </a:cxnLst>
                  <a:pathLst>
                    <a:path w="107" h="45">
                      <a:moveTo>
                        <a:pt x="85" y="32"/>
                      </a:moveTo>
                      <a:cubicBezTo>
                        <a:pt x="107" y="45"/>
                        <a:pt x="107" y="45"/>
                        <a:pt x="107" y="45"/>
                      </a:cubicBezTo>
                      <a:cubicBezTo>
                        <a:pt x="101" y="19"/>
                        <a:pt x="77" y="0"/>
                        <a:pt x="51" y="0"/>
                      </a:cubicBezTo>
                      <a:cubicBezTo>
                        <a:pt x="29" y="0"/>
                        <a:pt x="8" y="13"/>
                        <a:pt x="0" y="35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3" y="40"/>
                        <a:pt x="13" y="37"/>
                        <a:pt x="16" y="37"/>
                      </a:cubicBezTo>
                      <a:cubicBezTo>
                        <a:pt x="24" y="24"/>
                        <a:pt x="40" y="19"/>
                        <a:pt x="51" y="27"/>
                      </a:cubicBez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9"/>
                        <a:pt x="77" y="29"/>
                        <a:pt x="85" y="3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4" name="Freeform 365"/>
                <p:cNvSpPr/>
                <p:nvPr/>
              </p:nvSpPr>
              <p:spPr>
                <a:xfrm>
                  <a:off x="4773" y="3355"/>
                  <a:ext cx="258" cy="205"/>
                </a:xfrm>
                <a:custGeom>
                  <a:avLst/>
                  <a:gdLst/>
                  <a:ahLst/>
                  <a:cxnLst>
                    <a:cxn ang="0">
                      <a:pos x="130" y="83"/>
                    </a:cxn>
                    <a:cxn ang="0">
                      <a:pos x="103" y="66"/>
                    </a:cxn>
                    <a:cxn ang="0">
                      <a:pos x="75" y="3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185" y="205"/>
                    </a:cxn>
                    <a:cxn ang="0">
                      <a:pos x="258" y="187"/>
                    </a:cxn>
                    <a:cxn ang="0">
                      <a:pos x="185" y="149"/>
                    </a:cxn>
                    <a:cxn ang="0">
                      <a:pos x="130" y="83"/>
                    </a:cxn>
                  </a:cxnLst>
                  <a:pathLst>
                    <a:path w="75" h="59">
                      <a:moveTo>
                        <a:pt x="38" y="24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7" y="17"/>
                        <a:pt x="22" y="17"/>
                        <a:pt x="22" y="1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3"/>
                        <a:pt x="22" y="59"/>
                        <a:pt x="54" y="59"/>
                      </a:cubicBezTo>
                      <a:cubicBezTo>
                        <a:pt x="62" y="59"/>
                        <a:pt x="70" y="57"/>
                        <a:pt x="75" y="54"/>
                      </a:cubicBezTo>
                      <a:cubicBezTo>
                        <a:pt x="54" y="43"/>
                        <a:pt x="54" y="43"/>
                        <a:pt x="54" y="43"/>
                      </a:cubicBezTo>
                      <a:cubicBezTo>
                        <a:pt x="48" y="38"/>
                        <a:pt x="43" y="33"/>
                        <a:pt x="38" y="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5" name="Freeform 366"/>
                <p:cNvSpPr/>
                <p:nvPr/>
              </p:nvSpPr>
              <p:spPr>
                <a:xfrm>
                  <a:off x="4478" y="3888"/>
                  <a:ext cx="221" cy="517"/>
                </a:xfrm>
                <a:custGeom>
                  <a:avLst/>
                  <a:gdLst/>
                  <a:ahLst/>
                  <a:cxnLst>
                    <a:cxn ang="0">
                      <a:pos x="138" y="62"/>
                    </a:cxn>
                    <a:cxn ang="0">
                      <a:pos x="110" y="100"/>
                    </a:cxn>
                    <a:cxn ang="0">
                      <a:pos x="110" y="100"/>
                    </a:cxn>
                    <a:cxn ang="0">
                      <a:pos x="110" y="100"/>
                    </a:cxn>
                    <a:cxn ang="0">
                      <a:pos x="110" y="100"/>
                    </a:cxn>
                    <a:cxn ang="0">
                      <a:pos x="17" y="399"/>
                    </a:cxn>
                    <a:cxn ang="0">
                      <a:pos x="72" y="510"/>
                    </a:cxn>
                    <a:cxn ang="0">
                      <a:pos x="165" y="454"/>
                    </a:cxn>
                    <a:cxn ang="0">
                      <a:pos x="221" y="267"/>
                    </a:cxn>
                    <a:cxn ang="0">
                      <a:pos x="221" y="0"/>
                    </a:cxn>
                    <a:cxn ang="0">
                      <a:pos x="138" y="62"/>
                    </a:cxn>
                  </a:cxnLst>
                  <a:pathLst>
                    <a:path w="64" h="149">
                      <a:moveTo>
                        <a:pt x="40" y="18"/>
                      </a:moveTo>
                      <a:cubicBezTo>
                        <a:pt x="37" y="21"/>
                        <a:pt x="32" y="24"/>
                        <a:pt x="32" y="29"/>
                      </a:cubicBezTo>
                      <a:cubicBezTo>
                        <a:pt x="32" y="29"/>
                        <a:pt x="32" y="29"/>
                        <a:pt x="32" y="29"/>
                      </a:cubicBezTo>
                      <a:cubicBezTo>
                        <a:pt x="32" y="29"/>
                        <a:pt x="32" y="29"/>
                        <a:pt x="32" y="29"/>
                      </a:cubicBezTo>
                      <a:cubicBezTo>
                        <a:pt x="32" y="29"/>
                        <a:pt x="32" y="29"/>
                        <a:pt x="32" y="29"/>
                      </a:cubicBezTo>
                      <a:cubicBezTo>
                        <a:pt x="5" y="115"/>
                        <a:pt x="5" y="115"/>
                        <a:pt x="5" y="115"/>
                      </a:cubicBezTo>
                      <a:cubicBezTo>
                        <a:pt x="0" y="128"/>
                        <a:pt x="5" y="141"/>
                        <a:pt x="21" y="147"/>
                      </a:cubicBezTo>
                      <a:cubicBezTo>
                        <a:pt x="32" y="149"/>
                        <a:pt x="45" y="141"/>
                        <a:pt x="48" y="131"/>
                      </a:cubicBezTo>
                      <a:cubicBezTo>
                        <a:pt x="64" y="77"/>
                        <a:pt x="64" y="77"/>
                        <a:pt x="64" y="77"/>
                      </a:cubicBezTo>
                      <a:cubicBezTo>
                        <a:pt x="64" y="0"/>
                        <a:pt x="64" y="0"/>
                        <a:pt x="64" y="0"/>
                      </a:cubicBezTo>
                      <a:lnTo>
                        <a:pt x="40" y="1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6" name="Freeform 367"/>
                <p:cNvSpPr/>
                <p:nvPr/>
              </p:nvSpPr>
              <p:spPr>
                <a:xfrm>
                  <a:off x="4755" y="3616"/>
                  <a:ext cx="417" cy="837"/>
                </a:xfrm>
                <a:custGeom>
                  <a:avLst/>
                  <a:gdLst/>
                  <a:ahLst/>
                  <a:cxnLst>
                    <a:cxn ang="0">
                      <a:pos x="417" y="809"/>
                    </a:cxn>
                    <a:cxn ang="0">
                      <a:pos x="417" y="222"/>
                    </a:cxn>
                    <a:cxn ang="0">
                      <a:pos x="333" y="305"/>
                    </a:cxn>
                    <a:cxn ang="0">
                      <a:pos x="156" y="305"/>
                    </a:cxn>
                    <a:cxn ang="0">
                      <a:pos x="156" y="131"/>
                    </a:cxn>
                    <a:cxn ang="0">
                      <a:pos x="278" y="0"/>
                    </a:cxn>
                    <a:cxn ang="0">
                      <a:pos x="250" y="0"/>
                    </a:cxn>
                    <a:cxn ang="0">
                      <a:pos x="166" y="0"/>
                    </a:cxn>
                    <a:cxn ang="0">
                      <a:pos x="0" y="166"/>
                    </a:cxn>
                    <a:cxn ang="0">
                      <a:pos x="0" y="809"/>
                    </a:cxn>
                    <a:cxn ang="0">
                      <a:pos x="0" y="837"/>
                    </a:cxn>
                    <a:cxn ang="0">
                      <a:pos x="410" y="837"/>
                    </a:cxn>
                    <a:cxn ang="0">
                      <a:pos x="417" y="809"/>
                    </a:cxn>
                  </a:cxnLst>
                  <a:pathLst>
                    <a:path w="120" h="241">
                      <a:moveTo>
                        <a:pt x="120" y="233"/>
                      </a:moveTo>
                      <a:cubicBezTo>
                        <a:pt x="120" y="64"/>
                        <a:pt x="120" y="64"/>
                        <a:pt x="120" y="64"/>
                      </a:cubicBezTo>
                      <a:cubicBezTo>
                        <a:pt x="96" y="88"/>
                        <a:pt x="96" y="88"/>
                        <a:pt x="96" y="88"/>
                      </a:cubicBezTo>
                      <a:cubicBezTo>
                        <a:pt x="80" y="102"/>
                        <a:pt x="59" y="102"/>
                        <a:pt x="45" y="88"/>
                      </a:cubicBezTo>
                      <a:cubicBezTo>
                        <a:pt x="32" y="75"/>
                        <a:pt x="32" y="54"/>
                        <a:pt x="45" y="38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77" y="0"/>
                        <a:pt x="75" y="0"/>
                        <a:pt x="72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21" y="0"/>
                        <a:pt x="0" y="22"/>
                        <a:pt x="0" y="48"/>
                      </a:cubicBezTo>
                      <a:cubicBezTo>
                        <a:pt x="0" y="233"/>
                        <a:pt x="0" y="233"/>
                        <a:pt x="0" y="233"/>
                      </a:cubicBezTo>
                      <a:cubicBezTo>
                        <a:pt x="0" y="235"/>
                        <a:pt x="0" y="238"/>
                        <a:pt x="0" y="241"/>
                      </a:cubicBezTo>
                      <a:cubicBezTo>
                        <a:pt x="118" y="241"/>
                        <a:pt x="118" y="241"/>
                        <a:pt x="118" y="241"/>
                      </a:cubicBezTo>
                      <a:cubicBezTo>
                        <a:pt x="120" y="238"/>
                        <a:pt x="120" y="235"/>
                        <a:pt x="120" y="2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7" name="Freeform 368"/>
                <p:cNvSpPr/>
                <p:nvPr/>
              </p:nvSpPr>
              <p:spPr>
                <a:xfrm>
                  <a:off x="4810" y="4552"/>
                  <a:ext cx="295" cy="39"/>
                </a:xfrm>
                <a:custGeom>
                  <a:avLst/>
                  <a:gdLst/>
                  <a:ahLst/>
                  <a:cxnLst>
                    <a:cxn ang="0">
                      <a:pos x="194" y="39"/>
                    </a:cxn>
                    <a:cxn ang="0">
                      <a:pos x="295" y="0"/>
                    </a:cxn>
                    <a:cxn ang="0">
                      <a:pos x="0" y="0"/>
                    </a:cxn>
                    <a:cxn ang="0">
                      <a:pos x="111" y="39"/>
                    </a:cxn>
                    <a:cxn ang="0">
                      <a:pos x="194" y="39"/>
                    </a:cxn>
                  </a:cxnLst>
                  <a:pathLst>
                    <a:path w="85" h="11">
                      <a:moveTo>
                        <a:pt x="56" y="11"/>
                      </a:moveTo>
                      <a:cubicBezTo>
                        <a:pt x="69" y="11"/>
                        <a:pt x="80" y="8"/>
                        <a:pt x="8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8"/>
                        <a:pt x="19" y="11"/>
                        <a:pt x="32" y="11"/>
                      </a:cubicBezTo>
                      <a:lnTo>
                        <a:pt x="56" y="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8" name="Freeform 369"/>
                <p:cNvSpPr/>
                <p:nvPr/>
              </p:nvSpPr>
              <p:spPr>
                <a:xfrm>
                  <a:off x="5924" y="3014"/>
                  <a:ext cx="777" cy="392"/>
                </a:xfrm>
                <a:custGeom>
                  <a:avLst/>
                  <a:gdLst/>
                  <a:ahLst/>
                  <a:cxnLst>
                    <a:cxn ang="0">
                      <a:pos x="749" y="31"/>
                    </a:cxn>
                    <a:cxn ang="0">
                      <a:pos x="627" y="31"/>
                    </a:cxn>
                    <a:cxn ang="0">
                      <a:pos x="444" y="215"/>
                    </a:cxn>
                    <a:cxn ang="0">
                      <a:pos x="117" y="104"/>
                    </a:cxn>
                    <a:cxn ang="0">
                      <a:pos x="17" y="149"/>
                    </a:cxn>
                    <a:cxn ang="0">
                      <a:pos x="62" y="253"/>
                    </a:cxn>
                    <a:cxn ang="0">
                      <a:pos x="444" y="381"/>
                    </a:cxn>
                    <a:cxn ang="0">
                      <a:pos x="454" y="392"/>
                    </a:cxn>
                    <a:cxn ang="0">
                      <a:pos x="454" y="392"/>
                    </a:cxn>
                    <a:cxn ang="0">
                      <a:pos x="461" y="392"/>
                    </a:cxn>
                    <a:cxn ang="0">
                      <a:pos x="471" y="392"/>
                    </a:cxn>
                    <a:cxn ang="0">
                      <a:pos x="482" y="392"/>
                    </a:cxn>
                    <a:cxn ang="0">
                      <a:pos x="527" y="364"/>
                    </a:cxn>
                    <a:cxn ang="0">
                      <a:pos x="749" y="149"/>
                    </a:cxn>
                    <a:cxn ang="0">
                      <a:pos x="749" y="31"/>
                    </a:cxn>
                  </a:cxnLst>
                  <a:pathLst>
                    <a:path w="224" h="113">
                      <a:moveTo>
                        <a:pt x="216" y="9"/>
                      </a:moveTo>
                      <a:cubicBezTo>
                        <a:pt x="208" y="0"/>
                        <a:pt x="192" y="0"/>
                        <a:pt x="181" y="9"/>
                      </a:cubicBezTo>
                      <a:cubicBezTo>
                        <a:pt x="128" y="62"/>
                        <a:pt x="128" y="62"/>
                        <a:pt x="128" y="62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21" y="25"/>
                        <a:pt x="8" y="30"/>
                        <a:pt x="5" y="43"/>
                      </a:cubicBezTo>
                      <a:cubicBezTo>
                        <a:pt x="0" y="57"/>
                        <a:pt x="5" y="67"/>
                        <a:pt x="18" y="73"/>
                      </a:cubicBezTo>
                      <a:cubicBezTo>
                        <a:pt x="128" y="110"/>
                        <a:pt x="128" y="110"/>
                        <a:pt x="128" y="110"/>
                      </a:cubicBezTo>
                      <a:cubicBezTo>
                        <a:pt x="128" y="110"/>
                        <a:pt x="128" y="110"/>
                        <a:pt x="131" y="113"/>
                      </a:cubicBezTo>
                      <a:cubicBezTo>
                        <a:pt x="131" y="113"/>
                        <a:pt x="131" y="113"/>
                        <a:pt x="131" y="113"/>
                      </a:cubicBezTo>
                      <a:cubicBezTo>
                        <a:pt x="133" y="113"/>
                        <a:pt x="133" y="113"/>
                        <a:pt x="133" y="113"/>
                      </a:cubicBezTo>
                      <a:cubicBezTo>
                        <a:pt x="136" y="113"/>
                        <a:pt x="136" y="113"/>
                        <a:pt x="136" y="113"/>
                      </a:cubicBezTo>
                      <a:cubicBezTo>
                        <a:pt x="139" y="113"/>
                        <a:pt x="139" y="113"/>
                        <a:pt x="139" y="113"/>
                      </a:cubicBezTo>
                      <a:cubicBezTo>
                        <a:pt x="144" y="113"/>
                        <a:pt x="149" y="110"/>
                        <a:pt x="152" y="105"/>
                      </a:cubicBezTo>
                      <a:cubicBezTo>
                        <a:pt x="216" y="43"/>
                        <a:pt x="216" y="43"/>
                        <a:pt x="216" y="43"/>
                      </a:cubicBezTo>
                      <a:cubicBezTo>
                        <a:pt x="224" y="35"/>
                        <a:pt x="224" y="19"/>
                        <a:pt x="216" y="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59" name="Freeform 370"/>
                <p:cNvSpPr/>
                <p:nvPr/>
              </p:nvSpPr>
              <p:spPr>
                <a:xfrm>
                  <a:off x="5820" y="2989"/>
                  <a:ext cx="420" cy="879"/>
                </a:xfrm>
                <a:custGeom>
                  <a:avLst/>
                  <a:gdLst/>
                  <a:ahLst/>
                  <a:cxnLst>
                    <a:cxn ang="0">
                      <a:pos x="76" y="166"/>
                    </a:cxn>
                    <a:cxn ang="0">
                      <a:pos x="242" y="90"/>
                    </a:cxn>
                    <a:cxn ang="0">
                      <a:pos x="420" y="145"/>
                    </a:cxn>
                    <a:cxn ang="0">
                      <a:pos x="249" y="0"/>
                    </a:cxn>
                    <a:cxn ang="0">
                      <a:pos x="166" y="0"/>
                    </a:cxn>
                    <a:cxn ang="0">
                      <a:pos x="0" y="166"/>
                    </a:cxn>
                    <a:cxn ang="0">
                      <a:pos x="0" y="816"/>
                    </a:cxn>
                    <a:cxn ang="0">
                      <a:pos x="10" y="879"/>
                    </a:cxn>
                    <a:cxn ang="0">
                      <a:pos x="27" y="872"/>
                    </a:cxn>
                    <a:cxn ang="0">
                      <a:pos x="27" y="872"/>
                    </a:cxn>
                    <a:cxn ang="0">
                      <a:pos x="27" y="872"/>
                    </a:cxn>
                    <a:cxn ang="0">
                      <a:pos x="420" y="472"/>
                    </a:cxn>
                    <a:cxn ang="0">
                      <a:pos x="420" y="427"/>
                    </a:cxn>
                    <a:cxn ang="0">
                      <a:pos x="159" y="333"/>
                    </a:cxn>
                    <a:cxn ang="0">
                      <a:pos x="76" y="166"/>
                    </a:cxn>
                  </a:cxnLst>
                  <a:pathLst>
                    <a:path w="121" h="253">
                      <a:moveTo>
                        <a:pt x="22" y="48"/>
                      </a:moveTo>
                      <a:cubicBezTo>
                        <a:pt x="30" y="29"/>
                        <a:pt x="51" y="18"/>
                        <a:pt x="70" y="26"/>
                      </a:cubicBezTo>
                      <a:cubicBezTo>
                        <a:pt x="121" y="42"/>
                        <a:pt x="121" y="42"/>
                        <a:pt x="121" y="42"/>
                      </a:cubicBezTo>
                      <a:cubicBezTo>
                        <a:pt x="118" y="21"/>
                        <a:pt x="99" y="0"/>
                        <a:pt x="72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22" y="0"/>
                        <a:pt x="0" y="21"/>
                        <a:pt x="0" y="48"/>
                      </a:cubicBezTo>
                      <a:cubicBezTo>
                        <a:pt x="0" y="235"/>
                        <a:pt x="0" y="235"/>
                        <a:pt x="0" y="235"/>
                      </a:cubicBezTo>
                      <a:cubicBezTo>
                        <a:pt x="0" y="240"/>
                        <a:pt x="3" y="245"/>
                        <a:pt x="3" y="253"/>
                      </a:cubicBezTo>
                      <a:cubicBezTo>
                        <a:pt x="8" y="251"/>
                        <a:pt x="8" y="251"/>
                        <a:pt x="8" y="251"/>
                      </a:cubicBezTo>
                      <a:cubicBezTo>
                        <a:pt x="8" y="251"/>
                        <a:pt x="8" y="251"/>
                        <a:pt x="8" y="251"/>
                      </a:cubicBezTo>
                      <a:cubicBezTo>
                        <a:pt x="8" y="251"/>
                        <a:pt x="8" y="251"/>
                        <a:pt x="8" y="251"/>
                      </a:cubicBezTo>
                      <a:cubicBezTo>
                        <a:pt x="121" y="136"/>
                        <a:pt x="121" y="136"/>
                        <a:pt x="121" y="136"/>
                      </a:cubicBezTo>
                      <a:cubicBezTo>
                        <a:pt x="121" y="123"/>
                        <a:pt x="121" y="123"/>
                        <a:pt x="121" y="123"/>
                      </a:cubicBezTo>
                      <a:cubicBezTo>
                        <a:pt x="46" y="96"/>
                        <a:pt x="46" y="96"/>
                        <a:pt x="46" y="96"/>
                      </a:cubicBezTo>
                      <a:cubicBezTo>
                        <a:pt x="24" y="90"/>
                        <a:pt x="14" y="69"/>
                        <a:pt x="22" y="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60" name="Freeform 371"/>
                <p:cNvSpPr/>
                <p:nvPr/>
              </p:nvSpPr>
              <p:spPr>
                <a:xfrm>
                  <a:off x="5580" y="3210"/>
                  <a:ext cx="194" cy="650"/>
                </a:xfrm>
                <a:custGeom>
                  <a:avLst/>
                  <a:gdLst/>
                  <a:ahLst/>
                  <a:cxnLst>
                    <a:cxn ang="0">
                      <a:pos x="176" y="305"/>
                    </a:cxn>
                    <a:cxn ang="0">
                      <a:pos x="194" y="278"/>
                    </a:cxn>
                    <a:cxn ang="0">
                      <a:pos x="194" y="0"/>
                    </a:cxn>
                    <a:cxn ang="0">
                      <a:pos x="6" y="250"/>
                    </a:cxn>
                    <a:cxn ang="0">
                      <a:pos x="6" y="250"/>
                    </a:cxn>
                    <a:cxn ang="0">
                      <a:pos x="6" y="260"/>
                    </a:cxn>
                    <a:cxn ang="0">
                      <a:pos x="6" y="260"/>
                    </a:cxn>
                    <a:cxn ang="0">
                      <a:pos x="0" y="278"/>
                    </a:cxn>
                    <a:cxn ang="0">
                      <a:pos x="0" y="278"/>
                    </a:cxn>
                    <a:cxn ang="0">
                      <a:pos x="0" y="288"/>
                    </a:cxn>
                    <a:cxn ang="0">
                      <a:pos x="0" y="295"/>
                    </a:cxn>
                    <a:cxn ang="0">
                      <a:pos x="0" y="295"/>
                    </a:cxn>
                    <a:cxn ang="0">
                      <a:pos x="0" y="316"/>
                    </a:cxn>
                    <a:cxn ang="0">
                      <a:pos x="0" y="316"/>
                    </a:cxn>
                    <a:cxn ang="0">
                      <a:pos x="6" y="333"/>
                    </a:cxn>
                    <a:cxn ang="0">
                      <a:pos x="138" y="611"/>
                    </a:cxn>
                    <a:cxn ang="0">
                      <a:pos x="194" y="650"/>
                    </a:cxn>
                    <a:cxn ang="0">
                      <a:pos x="194" y="351"/>
                    </a:cxn>
                    <a:cxn ang="0">
                      <a:pos x="176" y="305"/>
                    </a:cxn>
                  </a:cxnLst>
                  <a:pathLst>
                    <a:path w="56" h="187">
                      <a:moveTo>
                        <a:pt x="51" y="88"/>
                      </a:moveTo>
                      <a:cubicBezTo>
                        <a:pt x="56" y="80"/>
                        <a:pt x="56" y="80"/>
                        <a:pt x="56" y="80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2" y="72"/>
                        <a:pt x="2" y="72"/>
                        <a:pt x="2" y="72"/>
                      </a:cubicBezTo>
                      <a:cubicBezTo>
                        <a:pt x="2" y="72"/>
                        <a:pt x="2" y="72"/>
                        <a:pt x="2" y="72"/>
                      </a:cubicBezTo>
                      <a:cubicBezTo>
                        <a:pt x="2" y="75"/>
                        <a:pt x="2" y="75"/>
                        <a:pt x="2" y="75"/>
                      </a:cubicBezTo>
                      <a:cubicBezTo>
                        <a:pt x="2" y="75"/>
                        <a:pt x="2" y="75"/>
                        <a:pt x="2" y="75"/>
                      </a:cubicBezTo>
                      <a:cubicBezTo>
                        <a:pt x="2" y="77"/>
                        <a:pt x="0" y="80"/>
                        <a:pt x="0" y="80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88"/>
                        <a:pt x="0" y="91"/>
                        <a:pt x="0" y="91"/>
                      </a:cubicBezTo>
                      <a:cubicBezTo>
                        <a:pt x="0" y="91"/>
                        <a:pt x="0" y="91"/>
                        <a:pt x="0" y="91"/>
                      </a:cubicBezTo>
                      <a:cubicBezTo>
                        <a:pt x="0" y="93"/>
                        <a:pt x="2" y="96"/>
                        <a:pt x="2" y="96"/>
                      </a:cubicBezTo>
                      <a:cubicBezTo>
                        <a:pt x="40" y="176"/>
                        <a:pt x="40" y="176"/>
                        <a:pt x="40" y="176"/>
                      </a:cubicBezTo>
                      <a:cubicBezTo>
                        <a:pt x="43" y="181"/>
                        <a:pt x="51" y="187"/>
                        <a:pt x="56" y="187"/>
                      </a:cubicBezTo>
                      <a:cubicBezTo>
                        <a:pt x="56" y="101"/>
                        <a:pt x="56" y="101"/>
                        <a:pt x="56" y="101"/>
                      </a:cubicBezTo>
                      <a:lnTo>
                        <a:pt x="51" y="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61" name="Rectangle 372"/>
                <p:cNvSpPr/>
                <p:nvPr/>
              </p:nvSpPr>
              <p:spPr>
                <a:xfrm>
                  <a:off x="8684" y="3217"/>
                  <a:ext cx="2398" cy="2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txBody>
                <a:bodyPr wrap="square" lIns="162517" tIns="81258" rIns="162517" bIns="81258" anchor="t"/>
                <a:p>
                  <a:endParaRPr lang="zh-CN" altLang="en-US" sz="5155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Freeform 373"/>
                <p:cNvSpPr/>
                <p:nvPr/>
              </p:nvSpPr>
              <p:spPr>
                <a:xfrm>
                  <a:off x="7831" y="2292"/>
                  <a:ext cx="150" cy="44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38" y="27"/>
                    </a:cxn>
                    <a:cxn ang="0">
                      <a:pos x="150" y="0"/>
                    </a:cxn>
                    <a:cxn ang="0">
                      <a:pos x="0" y="0"/>
                    </a:cxn>
                    <a:cxn ang="0">
                      <a:pos x="0" y="10"/>
                    </a:cxn>
                  </a:cxnLst>
                  <a:pathLst>
                    <a:path w="43" h="13">
                      <a:moveTo>
                        <a:pt x="0" y="3"/>
                      </a:move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22" y="13"/>
                        <a:pt x="38" y="11"/>
                        <a:pt x="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63" name="Freeform 374"/>
                <p:cNvSpPr/>
                <p:nvPr/>
              </p:nvSpPr>
              <p:spPr>
                <a:xfrm>
                  <a:off x="4180" y="2412"/>
                  <a:ext cx="4875" cy="2894"/>
                </a:xfrm>
                <a:custGeom>
                  <a:avLst/>
                  <a:gdLst/>
                  <a:ahLst/>
                  <a:cxnLst>
                    <a:cxn ang="0">
                      <a:pos x="4559" y="6"/>
                    </a:cxn>
                    <a:cxn ang="0">
                      <a:pos x="4226" y="6"/>
                    </a:cxn>
                    <a:cxn ang="0">
                      <a:pos x="3921" y="6"/>
                    </a:cxn>
                    <a:cxn ang="0">
                      <a:pos x="3595" y="6"/>
                    </a:cxn>
                    <a:cxn ang="0">
                      <a:pos x="3578" y="6"/>
                    </a:cxn>
                    <a:cxn ang="0">
                      <a:pos x="3345" y="100"/>
                    </a:cxn>
                    <a:cxn ang="0">
                      <a:pos x="2891" y="555"/>
                    </a:cxn>
                    <a:cxn ang="0">
                      <a:pos x="2874" y="576"/>
                    </a:cxn>
                    <a:cxn ang="0">
                      <a:pos x="2846" y="600"/>
                    </a:cxn>
                    <a:cxn ang="0">
                      <a:pos x="2503" y="943"/>
                    </a:cxn>
                    <a:cxn ang="0">
                      <a:pos x="2503" y="943"/>
                    </a:cxn>
                    <a:cxn ang="0">
                      <a:pos x="2392" y="1058"/>
                    </a:cxn>
                    <a:cxn ang="0">
                      <a:pos x="1945" y="1502"/>
                    </a:cxn>
                    <a:cxn ang="0">
                      <a:pos x="1945" y="1502"/>
                    </a:cxn>
                    <a:cxn ang="0">
                      <a:pos x="1556" y="1891"/>
                    </a:cxn>
                    <a:cxn ang="0">
                      <a:pos x="1549" y="1891"/>
                    </a:cxn>
                    <a:cxn ang="0">
                      <a:pos x="1549" y="1901"/>
                    </a:cxn>
                    <a:cxn ang="0">
                      <a:pos x="1196" y="2252"/>
                    </a:cxn>
                    <a:cxn ang="0">
                      <a:pos x="963" y="2252"/>
                    </a:cxn>
                    <a:cxn ang="0">
                      <a:pos x="696" y="2252"/>
                    </a:cxn>
                    <a:cxn ang="0">
                      <a:pos x="325" y="2252"/>
                    </a:cxn>
                    <a:cxn ang="0">
                      <a:pos x="0" y="2578"/>
                    </a:cxn>
                    <a:cxn ang="0">
                      <a:pos x="0" y="2578"/>
                    </a:cxn>
                    <a:cxn ang="0">
                      <a:pos x="325" y="2894"/>
                    </a:cxn>
                    <a:cxn ang="0">
                      <a:pos x="696" y="2894"/>
                    </a:cxn>
                    <a:cxn ang="0">
                      <a:pos x="963" y="2894"/>
                    </a:cxn>
                    <a:cxn ang="0">
                      <a:pos x="1334" y="2894"/>
                    </a:cxn>
                    <a:cxn ang="0">
                      <a:pos x="1577" y="2782"/>
                    </a:cxn>
                    <a:cxn ang="0">
                      <a:pos x="2000" y="2356"/>
                    </a:cxn>
                    <a:cxn ang="0">
                      <a:pos x="2000" y="2356"/>
                    </a:cxn>
                    <a:cxn ang="0">
                      <a:pos x="2000" y="2356"/>
                    </a:cxn>
                    <a:cxn ang="0">
                      <a:pos x="2392" y="1964"/>
                    </a:cxn>
                    <a:cxn ang="0">
                      <a:pos x="2392" y="1964"/>
                    </a:cxn>
                    <a:cxn ang="0">
                      <a:pos x="2503" y="1852"/>
                    </a:cxn>
                    <a:cxn ang="0">
                      <a:pos x="2957" y="1398"/>
                    </a:cxn>
                    <a:cxn ang="0">
                      <a:pos x="2957" y="1398"/>
                    </a:cxn>
                    <a:cxn ang="0">
                      <a:pos x="3300" y="1058"/>
                    </a:cxn>
                    <a:cxn ang="0">
                      <a:pos x="3318" y="1027"/>
                    </a:cxn>
                    <a:cxn ang="0">
                      <a:pos x="3356" y="1002"/>
                    </a:cxn>
                    <a:cxn ang="0">
                      <a:pos x="3706" y="648"/>
                    </a:cxn>
                    <a:cxn ang="0">
                      <a:pos x="3921" y="648"/>
                    </a:cxn>
                    <a:cxn ang="0">
                      <a:pos x="4226" y="648"/>
                    </a:cxn>
                    <a:cxn ang="0">
                      <a:pos x="4559" y="648"/>
                    </a:cxn>
                    <a:cxn ang="0">
                      <a:pos x="4875" y="333"/>
                    </a:cxn>
                    <a:cxn ang="0">
                      <a:pos x="4875" y="333"/>
                    </a:cxn>
                    <a:cxn ang="0">
                      <a:pos x="4559" y="6"/>
                    </a:cxn>
                  </a:cxnLst>
                  <a:pathLst>
                    <a:path w="1406" h="834">
                      <a:moveTo>
                        <a:pt x="1315" y="2"/>
                      </a:moveTo>
                      <a:cubicBezTo>
                        <a:pt x="1219" y="2"/>
                        <a:pt x="1219" y="2"/>
                        <a:pt x="1219" y="2"/>
                      </a:cubicBezTo>
                      <a:cubicBezTo>
                        <a:pt x="1131" y="2"/>
                        <a:pt x="1131" y="2"/>
                        <a:pt x="1131" y="2"/>
                      </a:cubicBezTo>
                      <a:cubicBezTo>
                        <a:pt x="1037" y="2"/>
                        <a:pt x="1037" y="2"/>
                        <a:pt x="1037" y="2"/>
                      </a:cubicBezTo>
                      <a:cubicBezTo>
                        <a:pt x="1037" y="2"/>
                        <a:pt x="1035" y="2"/>
                        <a:pt x="1032" y="2"/>
                      </a:cubicBezTo>
                      <a:cubicBezTo>
                        <a:pt x="1011" y="0"/>
                        <a:pt x="984" y="11"/>
                        <a:pt x="965" y="29"/>
                      </a:cubicBezTo>
                      <a:cubicBezTo>
                        <a:pt x="834" y="160"/>
                        <a:pt x="834" y="160"/>
                        <a:pt x="834" y="160"/>
                      </a:cubicBezTo>
                      <a:cubicBezTo>
                        <a:pt x="829" y="166"/>
                        <a:pt x="829" y="166"/>
                        <a:pt x="829" y="166"/>
                      </a:cubicBezTo>
                      <a:cubicBezTo>
                        <a:pt x="826" y="171"/>
                        <a:pt x="823" y="171"/>
                        <a:pt x="821" y="173"/>
                      </a:cubicBezTo>
                      <a:cubicBezTo>
                        <a:pt x="722" y="272"/>
                        <a:pt x="722" y="272"/>
                        <a:pt x="722" y="272"/>
                      </a:cubicBezTo>
                      <a:cubicBezTo>
                        <a:pt x="722" y="272"/>
                        <a:pt x="722" y="272"/>
                        <a:pt x="722" y="272"/>
                      </a:cubicBezTo>
                      <a:cubicBezTo>
                        <a:pt x="690" y="305"/>
                        <a:pt x="690" y="305"/>
                        <a:pt x="690" y="305"/>
                      </a:cubicBezTo>
                      <a:cubicBezTo>
                        <a:pt x="561" y="433"/>
                        <a:pt x="561" y="433"/>
                        <a:pt x="561" y="433"/>
                      </a:cubicBezTo>
                      <a:cubicBezTo>
                        <a:pt x="561" y="433"/>
                        <a:pt x="561" y="433"/>
                        <a:pt x="561" y="433"/>
                      </a:cubicBezTo>
                      <a:cubicBezTo>
                        <a:pt x="449" y="545"/>
                        <a:pt x="449" y="545"/>
                        <a:pt x="449" y="545"/>
                      </a:cubicBezTo>
                      <a:cubicBezTo>
                        <a:pt x="449" y="545"/>
                        <a:pt x="449" y="545"/>
                        <a:pt x="447" y="545"/>
                      </a:cubicBezTo>
                      <a:cubicBezTo>
                        <a:pt x="447" y="548"/>
                        <a:pt x="447" y="548"/>
                        <a:pt x="447" y="548"/>
                      </a:cubicBezTo>
                      <a:cubicBezTo>
                        <a:pt x="345" y="649"/>
                        <a:pt x="345" y="649"/>
                        <a:pt x="345" y="649"/>
                      </a:cubicBezTo>
                      <a:cubicBezTo>
                        <a:pt x="278" y="649"/>
                        <a:pt x="278" y="649"/>
                        <a:pt x="278" y="649"/>
                      </a:cubicBezTo>
                      <a:cubicBezTo>
                        <a:pt x="201" y="649"/>
                        <a:pt x="201" y="649"/>
                        <a:pt x="201" y="649"/>
                      </a:cubicBezTo>
                      <a:cubicBezTo>
                        <a:pt x="94" y="649"/>
                        <a:pt x="94" y="649"/>
                        <a:pt x="94" y="649"/>
                      </a:cubicBezTo>
                      <a:cubicBezTo>
                        <a:pt x="43" y="649"/>
                        <a:pt x="0" y="689"/>
                        <a:pt x="0" y="743"/>
                      </a:cubicBezTo>
                      <a:cubicBezTo>
                        <a:pt x="0" y="743"/>
                        <a:pt x="0" y="743"/>
                        <a:pt x="0" y="743"/>
                      </a:cubicBezTo>
                      <a:cubicBezTo>
                        <a:pt x="0" y="794"/>
                        <a:pt x="43" y="834"/>
                        <a:pt x="94" y="834"/>
                      </a:cubicBezTo>
                      <a:cubicBezTo>
                        <a:pt x="201" y="834"/>
                        <a:pt x="201" y="834"/>
                        <a:pt x="201" y="834"/>
                      </a:cubicBezTo>
                      <a:cubicBezTo>
                        <a:pt x="278" y="834"/>
                        <a:pt x="278" y="834"/>
                        <a:pt x="278" y="834"/>
                      </a:cubicBezTo>
                      <a:cubicBezTo>
                        <a:pt x="385" y="834"/>
                        <a:pt x="385" y="834"/>
                        <a:pt x="385" y="834"/>
                      </a:cubicBezTo>
                      <a:cubicBezTo>
                        <a:pt x="412" y="834"/>
                        <a:pt x="438" y="823"/>
                        <a:pt x="455" y="802"/>
                      </a:cubicBezTo>
                      <a:cubicBezTo>
                        <a:pt x="577" y="679"/>
                        <a:pt x="577" y="679"/>
                        <a:pt x="577" y="679"/>
                      </a:cubicBezTo>
                      <a:cubicBezTo>
                        <a:pt x="577" y="679"/>
                        <a:pt x="577" y="679"/>
                        <a:pt x="577" y="679"/>
                      </a:cubicBezTo>
                      <a:cubicBezTo>
                        <a:pt x="577" y="679"/>
                        <a:pt x="577" y="679"/>
                        <a:pt x="577" y="679"/>
                      </a:cubicBezTo>
                      <a:cubicBezTo>
                        <a:pt x="690" y="566"/>
                        <a:pt x="690" y="566"/>
                        <a:pt x="690" y="566"/>
                      </a:cubicBezTo>
                      <a:cubicBezTo>
                        <a:pt x="690" y="566"/>
                        <a:pt x="690" y="566"/>
                        <a:pt x="690" y="566"/>
                      </a:cubicBezTo>
                      <a:cubicBezTo>
                        <a:pt x="722" y="534"/>
                        <a:pt x="722" y="534"/>
                        <a:pt x="722" y="534"/>
                      </a:cubicBezTo>
                      <a:cubicBezTo>
                        <a:pt x="853" y="403"/>
                        <a:pt x="853" y="403"/>
                        <a:pt x="853" y="403"/>
                      </a:cubicBezTo>
                      <a:cubicBezTo>
                        <a:pt x="853" y="403"/>
                        <a:pt x="853" y="403"/>
                        <a:pt x="853" y="403"/>
                      </a:cubicBezTo>
                      <a:cubicBezTo>
                        <a:pt x="952" y="305"/>
                        <a:pt x="952" y="305"/>
                        <a:pt x="952" y="305"/>
                      </a:cubicBezTo>
                      <a:cubicBezTo>
                        <a:pt x="954" y="302"/>
                        <a:pt x="957" y="299"/>
                        <a:pt x="957" y="296"/>
                      </a:cubicBezTo>
                      <a:cubicBezTo>
                        <a:pt x="962" y="294"/>
                        <a:pt x="962" y="294"/>
                        <a:pt x="968" y="289"/>
                      </a:cubicBezTo>
                      <a:cubicBezTo>
                        <a:pt x="1069" y="187"/>
                        <a:pt x="1069" y="187"/>
                        <a:pt x="1069" y="187"/>
                      </a:cubicBezTo>
                      <a:cubicBezTo>
                        <a:pt x="1131" y="187"/>
                        <a:pt x="1131" y="187"/>
                        <a:pt x="1131" y="187"/>
                      </a:cubicBezTo>
                      <a:cubicBezTo>
                        <a:pt x="1219" y="187"/>
                        <a:pt x="1219" y="187"/>
                        <a:pt x="1219" y="187"/>
                      </a:cubicBezTo>
                      <a:cubicBezTo>
                        <a:pt x="1315" y="187"/>
                        <a:pt x="1315" y="187"/>
                        <a:pt x="1315" y="187"/>
                      </a:cubicBezTo>
                      <a:cubicBezTo>
                        <a:pt x="1366" y="187"/>
                        <a:pt x="1406" y="147"/>
                        <a:pt x="1406" y="96"/>
                      </a:cubicBezTo>
                      <a:cubicBezTo>
                        <a:pt x="1406" y="96"/>
                        <a:pt x="1406" y="96"/>
                        <a:pt x="1406" y="96"/>
                      </a:cubicBezTo>
                      <a:cubicBezTo>
                        <a:pt x="1406" y="43"/>
                        <a:pt x="1366" y="2"/>
                        <a:pt x="1315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64" name="Freeform 375"/>
                <p:cNvSpPr/>
                <p:nvPr/>
              </p:nvSpPr>
              <p:spPr>
                <a:xfrm>
                  <a:off x="9704" y="1116"/>
                  <a:ext cx="387" cy="387"/>
                </a:xfrm>
                <a:custGeom>
                  <a:avLst/>
                  <a:gdLst/>
                  <a:ahLst/>
                  <a:cxnLst>
                    <a:cxn ang="0">
                      <a:pos x="387" y="183"/>
                    </a:cxn>
                    <a:cxn ang="0">
                      <a:pos x="203" y="387"/>
                    </a:cxn>
                    <a:cxn ang="0">
                      <a:pos x="0" y="183"/>
                    </a:cxn>
                    <a:cxn ang="0">
                      <a:pos x="203" y="0"/>
                    </a:cxn>
                    <a:cxn ang="0">
                      <a:pos x="387" y="183"/>
                    </a:cxn>
                  </a:cxnLst>
                  <a:pathLst>
                    <a:path w="112" h="112">
                      <a:moveTo>
                        <a:pt x="112" y="53"/>
                      </a:moveTo>
                      <a:cubicBezTo>
                        <a:pt x="112" y="85"/>
                        <a:pt x="88" y="112"/>
                        <a:pt x="59" y="112"/>
                      </a:cubicBezTo>
                      <a:cubicBezTo>
                        <a:pt x="27" y="112"/>
                        <a:pt x="0" y="85"/>
                        <a:pt x="0" y="53"/>
                      </a:cubicBezTo>
                      <a:cubicBezTo>
                        <a:pt x="0" y="24"/>
                        <a:pt x="27" y="0"/>
                        <a:pt x="59" y="0"/>
                      </a:cubicBezTo>
                      <a:cubicBezTo>
                        <a:pt x="88" y="0"/>
                        <a:pt x="112" y="24"/>
                        <a:pt x="112" y="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65" name="Freeform 376"/>
                <p:cNvSpPr/>
                <p:nvPr/>
              </p:nvSpPr>
              <p:spPr>
                <a:xfrm>
                  <a:off x="9436" y="2553"/>
                  <a:ext cx="517" cy="636"/>
                </a:xfrm>
                <a:custGeom>
                  <a:avLst/>
                  <a:gdLst/>
                  <a:ahLst/>
                  <a:cxnLst>
                    <a:cxn ang="0">
                      <a:pos x="517" y="210"/>
                    </a:cxn>
                    <a:cxn ang="0">
                      <a:pos x="360" y="0"/>
                    </a:cxn>
                    <a:cxn ang="0">
                      <a:pos x="294" y="248"/>
                    </a:cxn>
                    <a:cxn ang="0">
                      <a:pos x="45" y="452"/>
                    </a:cxn>
                    <a:cxn ang="0">
                      <a:pos x="27" y="580"/>
                    </a:cxn>
                    <a:cxn ang="0">
                      <a:pos x="45" y="601"/>
                    </a:cxn>
                    <a:cxn ang="0">
                      <a:pos x="173" y="608"/>
                    </a:cxn>
                    <a:cxn ang="0">
                      <a:pos x="454" y="387"/>
                    </a:cxn>
                    <a:cxn ang="0">
                      <a:pos x="471" y="349"/>
                    </a:cxn>
                    <a:cxn ang="0">
                      <a:pos x="489" y="321"/>
                    </a:cxn>
                    <a:cxn ang="0">
                      <a:pos x="517" y="210"/>
                    </a:cxn>
                  </a:cxnLst>
                  <a:pathLst>
                    <a:path w="149" h="184">
                      <a:moveTo>
                        <a:pt x="149" y="61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85" y="72"/>
                        <a:pt x="85" y="72"/>
                        <a:pt x="85" y="72"/>
                      </a:cubicBezTo>
                      <a:cubicBezTo>
                        <a:pt x="13" y="131"/>
                        <a:pt x="13" y="131"/>
                        <a:pt x="13" y="131"/>
                      </a:cubicBezTo>
                      <a:cubicBezTo>
                        <a:pt x="2" y="139"/>
                        <a:pt x="0" y="155"/>
                        <a:pt x="8" y="168"/>
                      </a:cubicBezTo>
                      <a:cubicBezTo>
                        <a:pt x="13" y="174"/>
                        <a:pt x="13" y="174"/>
                        <a:pt x="13" y="174"/>
                      </a:cubicBezTo>
                      <a:cubicBezTo>
                        <a:pt x="24" y="184"/>
                        <a:pt x="40" y="184"/>
                        <a:pt x="50" y="176"/>
                      </a:cubicBezTo>
                      <a:cubicBezTo>
                        <a:pt x="131" y="112"/>
                        <a:pt x="131" y="112"/>
                        <a:pt x="131" y="112"/>
                      </a:cubicBezTo>
                      <a:cubicBezTo>
                        <a:pt x="133" y="109"/>
                        <a:pt x="136" y="104"/>
                        <a:pt x="136" y="101"/>
                      </a:cubicBezTo>
                      <a:cubicBezTo>
                        <a:pt x="139" y="99"/>
                        <a:pt x="141" y="93"/>
                        <a:pt x="141" y="93"/>
                      </a:cubicBezTo>
                      <a:lnTo>
                        <a:pt x="149" y="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66" name="Freeform 377"/>
                <p:cNvSpPr/>
                <p:nvPr/>
              </p:nvSpPr>
              <p:spPr>
                <a:xfrm>
                  <a:off x="9630" y="1626"/>
                  <a:ext cx="334" cy="844"/>
                </a:xfrm>
                <a:custGeom>
                  <a:avLst/>
                  <a:gdLst/>
                  <a:ahLst/>
                  <a:cxnLst>
                    <a:cxn ang="0">
                      <a:pos x="278" y="17"/>
                    </a:cxn>
                    <a:cxn ang="0">
                      <a:pos x="167" y="62"/>
                    </a:cxn>
                    <a:cxn ang="0">
                      <a:pos x="10" y="427"/>
                    </a:cxn>
                    <a:cxn ang="0">
                      <a:pos x="0" y="461"/>
                    </a:cxn>
                    <a:cxn ang="0">
                      <a:pos x="10" y="500"/>
                    </a:cxn>
                    <a:cxn ang="0">
                      <a:pos x="128" y="788"/>
                    </a:cxn>
                    <a:cxn ang="0">
                      <a:pos x="240" y="826"/>
                    </a:cxn>
                    <a:cxn ang="0">
                      <a:pos x="278" y="712"/>
                    </a:cxn>
                    <a:cxn ang="0">
                      <a:pos x="167" y="461"/>
                    </a:cxn>
                    <a:cxn ang="0">
                      <a:pos x="316" y="118"/>
                    </a:cxn>
                    <a:cxn ang="0">
                      <a:pos x="278" y="17"/>
                    </a:cxn>
                  </a:cxnLst>
                  <a:pathLst>
                    <a:path w="96" h="243">
                      <a:moveTo>
                        <a:pt x="80" y="5"/>
                      </a:moveTo>
                      <a:cubicBezTo>
                        <a:pt x="69" y="0"/>
                        <a:pt x="53" y="5"/>
                        <a:pt x="48" y="18"/>
                      </a:cubicBezTo>
                      <a:cubicBezTo>
                        <a:pt x="3" y="123"/>
                        <a:pt x="3" y="123"/>
                        <a:pt x="3" y="123"/>
                      </a:cubicBezTo>
                      <a:cubicBezTo>
                        <a:pt x="0" y="125"/>
                        <a:pt x="0" y="131"/>
                        <a:pt x="0" y="133"/>
                      </a:cubicBezTo>
                      <a:cubicBezTo>
                        <a:pt x="0" y="136"/>
                        <a:pt x="0" y="141"/>
                        <a:pt x="3" y="144"/>
                      </a:cubicBezTo>
                      <a:cubicBezTo>
                        <a:pt x="37" y="227"/>
                        <a:pt x="37" y="227"/>
                        <a:pt x="37" y="227"/>
                      </a:cubicBezTo>
                      <a:cubicBezTo>
                        <a:pt x="43" y="238"/>
                        <a:pt x="59" y="243"/>
                        <a:pt x="69" y="238"/>
                      </a:cubicBezTo>
                      <a:cubicBezTo>
                        <a:pt x="80" y="232"/>
                        <a:pt x="85" y="219"/>
                        <a:pt x="80" y="205"/>
                      </a:cubicBezTo>
                      <a:cubicBezTo>
                        <a:pt x="48" y="133"/>
                        <a:pt x="48" y="133"/>
                        <a:pt x="48" y="133"/>
                      </a:cubicBezTo>
                      <a:cubicBezTo>
                        <a:pt x="91" y="34"/>
                        <a:pt x="91" y="34"/>
                        <a:pt x="91" y="34"/>
                      </a:cubicBezTo>
                      <a:cubicBezTo>
                        <a:pt x="96" y="24"/>
                        <a:pt x="91" y="10"/>
                        <a:pt x="80" y="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67" name="Freeform 378"/>
                <p:cNvSpPr/>
                <p:nvPr/>
              </p:nvSpPr>
              <p:spPr>
                <a:xfrm>
                  <a:off x="9697" y="1522"/>
                  <a:ext cx="526" cy="1660"/>
                </a:xfrm>
                <a:custGeom>
                  <a:avLst/>
                  <a:gdLst/>
                  <a:ahLst/>
                  <a:cxnLst>
                    <a:cxn ang="0">
                      <a:pos x="515" y="1206"/>
                    </a:cxn>
                    <a:cxn ang="0">
                      <a:pos x="498" y="1150"/>
                    </a:cxn>
                    <a:cxn ang="0">
                      <a:pos x="339" y="946"/>
                    </a:cxn>
                    <a:cxn ang="0">
                      <a:pos x="415" y="807"/>
                    </a:cxn>
                    <a:cxn ang="0">
                      <a:pos x="415" y="166"/>
                    </a:cxn>
                    <a:cxn ang="0">
                      <a:pos x="249" y="0"/>
                    </a:cxn>
                    <a:cxn ang="0">
                      <a:pos x="166" y="0"/>
                    </a:cxn>
                    <a:cxn ang="0">
                      <a:pos x="0" y="166"/>
                    </a:cxn>
                    <a:cxn ang="0">
                      <a:pos x="0" y="277"/>
                    </a:cxn>
                    <a:cxn ang="0">
                      <a:pos x="0" y="277"/>
                    </a:cxn>
                    <a:cxn ang="0">
                      <a:pos x="62" y="149"/>
                    </a:cxn>
                    <a:cxn ang="0">
                      <a:pos x="228" y="76"/>
                    </a:cxn>
                    <a:cxn ang="0">
                      <a:pos x="294" y="242"/>
                    </a:cxn>
                    <a:cxn ang="0">
                      <a:pos x="155" y="564"/>
                    </a:cxn>
                    <a:cxn ang="0">
                      <a:pos x="249" y="797"/>
                    </a:cxn>
                    <a:cxn ang="0">
                      <a:pos x="193" y="963"/>
                    </a:cxn>
                    <a:cxn ang="0">
                      <a:pos x="100" y="973"/>
                    </a:cxn>
                    <a:cxn ang="0">
                      <a:pos x="311" y="1251"/>
                    </a:cxn>
                    <a:cxn ang="0">
                      <a:pos x="311" y="1576"/>
                    </a:cxn>
                    <a:cxn ang="0">
                      <a:pos x="404" y="1660"/>
                    </a:cxn>
                    <a:cxn ang="0">
                      <a:pos x="432" y="1660"/>
                    </a:cxn>
                    <a:cxn ang="0">
                      <a:pos x="526" y="1576"/>
                    </a:cxn>
                    <a:cxn ang="0">
                      <a:pos x="526" y="1223"/>
                    </a:cxn>
                    <a:cxn ang="0">
                      <a:pos x="515" y="1206"/>
                    </a:cxn>
                  </a:cxnLst>
                  <a:pathLst>
                    <a:path w="152" h="479">
                      <a:moveTo>
                        <a:pt x="149" y="348"/>
                      </a:moveTo>
                      <a:cubicBezTo>
                        <a:pt x="149" y="342"/>
                        <a:pt x="147" y="337"/>
                        <a:pt x="144" y="332"/>
                      </a:cubicBezTo>
                      <a:cubicBezTo>
                        <a:pt x="98" y="273"/>
                        <a:pt x="98" y="273"/>
                        <a:pt x="98" y="273"/>
                      </a:cubicBezTo>
                      <a:cubicBezTo>
                        <a:pt x="112" y="265"/>
                        <a:pt x="120" y="251"/>
                        <a:pt x="120" y="233"/>
                      </a:cubicBezTo>
                      <a:cubicBezTo>
                        <a:pt x="120" y="48"/>
                        <a:pt x="120" y="48"/>
                        <a:pt x="120" y="48"/>
                      </a:cubicBezTo>
                      <a:cubicBezTo>
                        <a:pt x="120" y="22"/>
                        <a:pt x="98" y="0"/>
                        <a:pt x="72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21" y="0"/>
                        <a:pt x="0" y="22"/>
                        <a:pt x="0" y="48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24" y="22"/>
                        <a:pt x="45" y="14"/>
                        <a:pt x="66" y="22"/>
                      </a:cubicBezTo>
                      <a:cubicBezTo>
                        <a:pt x="85" y="32"/>
                        <a:pt x="93" y="54"/>
                        <a:pt x="85" y="70"/>
                      </a:cubicBezTo>
                      <a:cubicBezTo>
                        <a:pt x="45" y="163"/>
                        <a:pt x="45" y="163"/>
                        <a:pt x="45" y="163"/>
                      </a:cubicBezTo>
                      <a:cubicBezTo>
                        <a:pt x="72" y="230"/>
                        <a:pt x="72" y="230"/>
                        <a:pt x="72" y="230"/>
                      </a:cubicBezTo>
                      <a:cubicBezTo>
                        <a:pt x="82" y="249"/>
                        <a:pt x="72" y="270"/>
                        <a:pt x="56" y="278"/>
                      </a:cubicBezTo>
                      <a:cubicBezTo>
                        <a:pt x="45" y="284"/>
                        <a:pt x="37" y="284"/>
                        <a:pt x="29" y="281"/>
                      </a:cubicBezTo>
                      <a:cubicBezTo>
                        <a:pt x="90" y="361"/>
                        <a:pt x="90" y="361"/>
                        <a:pt x="90" y="361"/>
                      </a:cubicBezTo>
                      <a:cubicBezTo>
                        <a:pt x="90" y="455"/>
                        <a:pt x="90" y="455"/>
                        <a:pt x="90" y="455"/>
                      </a:cubicBezTo>
                      <a:cubicBezTo>
                        <a:pt x="90" y="468"/>
                        <a:pt x="104" y="479"/>
                        <a:pt x="117" y="479"/>
                      </a:cubicBezTo>
                      <a:cubicBezTo>
                        <a:pt x="125" y="479"/>
                        <a:pt x="125" y="479"/>
                        <a:pt x="125" y="479"/>
                      </a:cubicBezTo>
                      <a:cubicBezTo>
                        <a:pt x="138" y="479"/>
                        <a:pt x="152" y="468"/>
                        <a:pt x="152" y="455"/>
                      </a:cubicBezTo>
                      <a:cubicBezTo>
                        <a:pt x="152" y="353"/>
                        <a:pt x="152" y="353"/>
                        <a:pt x="152" y="353"/>
                      </a:cubicBezTo>
                      <a:cubicBezTo>
                        <a:pt x="152" y="350"/>
                        <a:pt x="149" y="348"/>
                        <a:pt x="149" y="34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68" name="Freeform 379"/>
                <p:cNvSpPr/>
                <p:nvPr/>
              </p:nvSpPr>
              <p:spPr>
                <a:xfrm>
                  <a:off x="10167" y="2135"/>
                  <a:ext cx="168" cy="221"/>
                </a:xfrm>
                <a:custGeom>
                  <a:avLst/>
                  <a:gdLst/>
                  <a:ahLst/>
                  <a:cxnLst>
                    <a:cxn ang="0">
                      <a:pos x="112" y="55"/>
                    </a:cxn>
                    <a:cxn ang="0">
                      <a:pos x="0" y="0"/>
                    </a:cxn>
                    <a:cxn ang="0">
                      <a:pos x="0" y="183"/>
                    </a:cxn>
                    <a:cxn ang="0">
                      <a:pos x="38" y="200"/>
                    </a:cxn>
                    <a:cxn ang="0">
                      <a:pos x="150" y="165"/>
                    </a:cxn>
                    <a:cxn ang="0">
                      <a:pos x="112" y="55"/>
                    </a:cxn>
                  </a:cxnLst>
                  <a:pathLst>
                    <a:path w="48" h="64">
                      <a:moveTo>
                        <a:pt x="32" y="16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11" y="58"/>
                        <a:pt x="11" y="58"/>
                        <a:pt x="11" y="58"/>
                      </a:cubicBezTo>
                      <a:cubicBezTo>
                        <a:pt x="21" y="64"/>
                        <a:pt x="37" y="61"/>
                        <a:pt x="43" y="48"/>
                      </a:cubicBezTo>
                      <a:cubicBezTo>
                        <a:pt x="48" y="37"/>
                        <a:pt x="45" y="24"/>
                        <a:pt x="32" y="1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69" name="Freeform 380"/>
                <p:cNvSpPr/>
                <p:nvPr/>
              </p:nvSpPr>
              <p:spPr>
                <a:xfrm>
                  <a:off x="7377" y="1095"/>
                  <a:ext cx="392" cy="381"/>
                </a:xfrm>
                <a:custGeom>
                  <a:avLst/>
                  <a:gdLst/>
                  <a:ahLst/>
                  <a:cxnLst>
                    <a:cxn ang="0">
                      <a:pos x="392" y="187"/>
                    </a:cxn>
                    <a:cxn ang="0">
                      <a:pos x="194" y="381"/>
                    </a:cxn>
                    <a:cxn ang="0">
                      <a:pos x="0" y="187"/>
                    </a:cxn>
                    <a:cxn ang="0">
                      <a:pos x="194" y="0"/>
                    </a:cxn>
                    <a:cxn ang="0">
                      <a:pos x="392" y="187"/>
                    </a:cxn>
                  </a:cxnLst>
                  <a:pathLst>
                    <a:path w="113" h="110">
                      <a:moveTo>
                        <a:pt x="113" y="54"/>
                      </a:moveTo>
                      <a:cubicBezTo>
                        <a:pt x="113" y="86"/>
                        <a:pt x="89" y="110"/>
                        <a:pt x="56" y="110"/>
                      </a:cubicBezTo>
                      <a:cubicBezTo>
                        <a:pt x="24" y="110"/>
                        <a:pt x="0" y="86"/>
                        <a:pt x="0" y="54"/>
                      </a:cubicBezTo>
                      <a:cubicBezTo>
                        <a:pt x="0" y="24"/>
                        <a:pt x="24" y="0"/>
                        <a:pt x="56" y="0"/>
                      </a:cubicBezTo>
                      <a:cubicBezTo>
                        <a:pt x="89" y="0"/>
                        <a:pt x="113" y="24"/>
                        <a:pt x="113" y="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70" name="Freeform 381"/>
                <p:cNvSpPr/>
                <p:nvPr/>
              </p:nvSpPr>
              <p:spPr>
                <a:xfrm>
                  <a:off x="7294" y="1605"/>
                  <a:ext cx="344" cy="846"/>
                </a:xfrm>
                <a:custGeom>
                  <a:avLst/>
                  <a:gdLst/>
                  <a:ahLst/>
                  <a:cxnLst>
                    <a:cxn ang="0">
                      <a:pos x="277" y="20"/>
                    </a:cxn>
                    <a:cxn ang="0">
                      <a:pos x="177" y="65"/>
                    </a:cxn>
                    <a:cxn ang="0">
                      <a:pos x="20" y="426"/>
                    </a:cxn>
                    <a:cxn ang="0">
                      <a:pos x="0" y="464"/>
                    </a:cxn>
                    <a:cxn ang="0">
                      <a:pos x="20" y="492"/>
                    </a:cxn>
                    <a:cxn ang="0">
                      <a:pos x="138" y="787"/>
                    </a:cxn>
                    <a:cxn ang="0">
                      <a:pos x="243" y="825"/>
                    </a:cxn>
                    <a:cxn ang="0">
                      <a:pos x="288" y="714"/>
                    </a:cxn>
                    <a:cxn ang="0">
                      <a:pos x="177" y="464"/>
                    </a:cxn>
                    <a:cxn ang="0">
                      <a:pos x="326" y="121"/>
                    </a:cxn>
                    <a:cxn ang="0">
                      <a:pos x="277" y="20"/>
                    </a:cxn>
                  </a:cxnLst>
                  <a:pathLst>
                    <a:path w="99" h="244">
                      <a:moveTo>
                        <a:pt x="80" y="6"/>
                      </a:moveTo>
                      <a:cubicBezTo>
                        <a:pt x="70" y="0"/>
                        <a:pt x="56" y="6"/>
                        <a:pt x="51" y="19"/>
                      </a:cubicBezTo>
                      <a:cubicBezTo>
                        <a:pt x="6" y="123"/>
                        <a:pt x="6" y="123"/>
                        <a:pt x="6" y="123"/>
                      </a:cubicBezTo>
                      <a:cubicBezTo>
                        <a:pt x="3" y="126"/>
                        <a:pt x="0" y="131"/>
                        <a:pt x="0" y="134"/>
                      </a:cubicBezTo>
                      <a:cubicBezTo>
                        <a:pt x="0" y="137"/>
                        <a:pt x="3" y="142"/>
                        <a:pt x="6" y="142"/>
                      </a:cubicBezTo>
                      <a:cubicBezTo>
                        <a:pt x="40" y="227"/>
                        <a:pt x="40" y="227"/>
                        <a:pt x="40" y="227"/>
                      </a:cubicBezTo>
                      <a:cubicBezTo>
                        <a:pt x="46" y="238"/>
                        <a:pt x="59" y="244"/>
                        <a:pt x="70" y="238"/>
                      </a:cubicBezTo>
                      <a:cubicBezTo>
                        <a:pt x="83" y="233"/>
                        <a:pt x="88" y="219"/>
                        <a:pt x="83" y="206"/>
                      </a:cubicBezTo>
                      <a:cubicBezTo>
                        <a:pt x="51" y="134"/>
                        <a:pt x="51" y="134"/>
                        <a:pt x="51" y="134"/>
                      </a:cubicBezTo>
                      <a:cubicBezTo>
                        <a:pt x="94" y="35"/>
                        <a:pt x="94" y="35"/>
                        <a:pt x="94" y="35"/>
                      </a:cubicBezTo>
                      <a:cubicBezTo>
                        <a:pt x="99" y="24"/>
                        <a:pt x="94" y="11"/>
                        <a:pt x="80" y="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71" name="Freeform 382"/>
                <p:cNvSpPr/>
                <p:nvPr/>
              </p:nvSpPr>
              <p:spPr>
                <a:xfrm>
                  <a:off x="7358" y="1503"/>
                  <a:ext cx="427" cy="706"/>
                </a:xfrm>
                <a:custGeom>
                  <a:avLst/>
                  <a:gdLst/>
                  <a:ahLst/>
                  <a:cxnLst>
                    <a:cxn ang="0">
                      <a:pos x="354" y="688"/>
                    </a:cxn>
                    <a:cxn ang="0">
                      <a:pos x="427" y="688"/>
                    </a:cxn>
                    <a:cxn ang="0">
                      <a:pos x="427" y="166"/>
                    </a:cxn>
                    <a:cxn ang="0">
                      <a:pos x="249" y="0"/>
                    </a:cxn>
                    <a:cxn ang="0">
                      <a:pos x="177" y="0"/>
                    </a:cxn>
                    <a:cxn ang="0">
                      <a:pos x="0" y="166"/>
                    </a:cxn>
                    <a:cxn ang="0">
                      <a:pos x="0" y="278"/>
                    </a:cxn>
                    <a:cxn ang="0">
                      <a:pos x="10" y="278"/>
                    </a:cxn>
                    <a:cxn ang="0">
                      <a:pos x="65" y="149"/>
                    </a:cxn>
                    <a:cxn ang="0">
                      <a:pos x="232" y="73"/>
                    </a:cxn>
                    <a:cxn ang="0">
                      <a:pos x="305" y="239"/>
                    </a:cxn>
                    <a:cxn ang="0">
                      <a:pos x="156" y="566"/>
                    </a:cxn>
                    <a:cxn ang="0">
                      <a:pos x="211" y="706"/>
                    </a:cxn>
                    <a:cxn ang="0">
                      <a:pos x="343" y="688"/>
                    </a:cxn>
                    <a:cxn ang="0">
                      <a:pos x="354" y="688"/>
                    </a:cxn>
                  </a:cxnLst>
                  <a:pathLst>
                    <a:path w="123" h="203">
                      <a:moveTo>
                        <a:pt x="102" y="198"/>
                      </a:moveTo>
                      <a:cubicBezTo>
                        <a:pt x="123" y="198"/>
                        <a:pt x="123" y="198"/>
                        <a:pt x="123" y="198"/>
                      </a:cubicBezTo>
                      <a:cubicBezTo>
                        <a:pt x="123" y="48"/>
                        <a:pt x="123" y="48"/>
                        <a:pt x="123" y="48"/>
                      </a:cubicBezTo>
                      <a:cubicBezTo>
                        <a:pt x="123" y="21"/>
                        <a:pt x="99" y="0"/>
                        <a:pt x="72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24" y="0"/>
                        <a:pt x="0" y="21"/>
                        <a:pt x="0" y="48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3" y="80"/>
                        <a:pt x="3" y="80"/>
                        <a:pt x="3" y="80"/>
                      </a:cubicBezTo>
                      <a:cubicBezTo>
                        <a:pt x="19" y="43"/>
                        <a:pt x="19" y="43"/>
                        <a:pt x="19" y="43"/>
                      </a:cubicBezTo>
                      <a:cubicBezTo>
                        <a:pt x="27" y="21"/>
                        <a:pt x="48" y="13"/>
                        <a:pt x="67" y="21"/>
                      </a:cubicBezTo>
                      <a:cubicBezTo>
                        <a:pt x="85" y="32"/>
                        <a:pt x="94" y="53"/>
                        <a:pt x="88" y="69"/>
                      </a:cubicBezTo>
                      <a:cubicBezTo>
                        <a:pt x="45" y="163"/>
                        <a:pt x="45" y="163"/>
                        <a:pt x="45" y="163"/>
                      </a:cubicBezTo>
                      <a:cubicBezTo>
                        <a:pt x="61" y="203"/>
                        <a:pt x="61" y="203"/>
                        <a:pt x="61" y="203"/>
                      </a:cubicBezTo>
                      <a:cubicBezTo>
                        <a:pt x="77" y="198"/>
                        <a:pt x="88" y="198"/>
                        <a:pt x="99" y="198"/>
                      </a:cubicBezTo>
                      <a:cubicBezTo>
                        <a:pt x="102" y="198"/>
                        <a:pt x="102" y="198"/>
                        <a:pt x="102" y="1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72" name="Freeform 383"/>
                <p:cNvSpPr/>
                <p:nvPr/>
              </p:nvSpPr>
              <p:spPr>
                <a:xfrm>
                  <a:off x="7831" y="2108"/>
                  <a:ext cx="131" cy="83"/>
                </a:xfrm>
                <a:custGeom>
                  <a:avLst/>
                  <a:gdLst/>
                  <a:ahLst/>
                  <a:cxnLst>
                    <a:cxn ang="0">
                      <a:pos x="120" y="62"/>
                    </a:cxn>
                    <a:cxn ang="0">
                      <a:pos x="0" y="0"/>
                    </a:cxn>
                    <a:cxn ang="0">
                      <a:pos x="0" y="83"/>
                    </a:cxn>
                    <a:cxn ang="0">
                      <a:pos x="131" y="83"/>
                    </a:cxn>
                    <a:cxn ang="0">
                      <a:pos x="120" y="62"/>
                    </a:cxn>
                  </a:cxnLst>
                  <a:pathLst>
                    <a:path w="38" h="24">
                      <a:moveTo>
                        <a:pt x="35" y="18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38" y="24"/>
                        <a:pt x="38" y="24"/>
                        <a:pt x="38" y="24"/>
                      </a:cubicBezTo>
                      <a:cubicBezTo>
                        <a:pt x="38" y="24"/>
                        <a:pt x="38" y="21"/>
                        <a:pt x="35" y="1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73" name="Freeform 384"/>
                <p:cNvSpPr/>
                <p:nvPr/>
              </p:nvSpPr>
              <p:spPr>
                <a:xfrm>
                  <a:off x="3968" y="2225"/>
                  <a:ext cx="5290" cy="3284"/>
                </a:xfrm>
                <a:custGeom>
                  <a:avLst/>
                  <a:gdLst/>
                  <a:ahLst/>
                  <a:cxnLst>
                    <a:cxn ang="0">
                      <a:pos x="3771" y="0"/>
                    </a:cxn>
                    <a:cxn ang="0">
                      <a:pos x="3639" y="20"/>
                    </a:cxn>
                    <a:cxn ang="0">
                      <a:pos x="3678" y="131"/>
                    </a:cxn>
                    <a:cxn ang="0">
                      <a:pos x="3806" y="110"/>
                    </a:cxn>
                    <a:cxn ang="0">
                      <a:pos x="4603" y="110"/>
                    </a:cxn>
                    <a:cxn ang="0">
                      <a:pos x="5189" y="520"/>
                    </a:cxn>
                    <a:cxn ang="0">
                      <a:pos x="4790" y="929"/>
                    </a:cxn>
                    <a:cxn ang="0">
                      <a:pos x="4603" y="929"/>
                    </a:cxn>
                    <a:cxn ang="0">
                      <a:pos x="3501" y="1373"/>
                    </a:cxn>
                    <a:cxn ang="0">
                      <a:pos x="3435" y="1439"/>
                    </a:cxn>
                    <a:cxn ang="0">
                      <a:pos x="2863" y="2004"/>
                    </a:cxn>
                    <a:cxn ang="0">
                      <a:pos x="2298" y="2576"/>
                    </a:cxn>
                    <a:cxn ang="0">
                      <a:pos x="1844" y="3023"/>
                    </a:cxn>
                    <a:cxn ang="0">
                      <a:pos x="1528" y="3169"/>
                    </a:cxn>
                    <a:cxn ang="0">
                      <a:pos x="714" y="3169"/>
                    </a:cxn>
                    <a:cxn ang="0">
                      <a:pos x="117" y="2763"/>
                    </a:cxn>
                    <a:cxn ang="0">
                      <a:pos x="526" y="2354"/>
                    </a:cxn>
                    <a:cxn ang="0">
                      <a:pos x="1324" y="2354"/>
                    </a:cxn>
                    <a:cxn ang="0">
                      <a:pos x="1844" y="1883"/>
                    </a:cxn>
                    <a:cxn ang="0">
                      <a:pos x="1844" y="1883"/>
                    </a:cxn>
                    <a:cxn ang="0">
                      <a:pos x="2437" y="1279"/>
                    </a:cxn>
                    <a:cxn ang="0">
                      <a:pos x="3036" y="676"/>
                    </a:cxn>
                    <a:cxn ang="0">
                      <a:pos x="3473" y="249"/>
                    </a:cxn>
                    <a:cxn ang="0">
                      <a:pos x="3400" y="166"/>
                    </a:cxn>
                    <a:cxn ang="0">
                      <a:pos x="2714" y="964"/>
                    </a:cxn>
                    <a:cxn ang="0">
                      <a:pos x="2693" y="984"/>
                    </a:cxn>
                    <a:cxn ang="0">
                      <a:pos x="2371" y="1196"/>
                    </a:cxn>
                    <a:cxn ang="0">
                      <a:pos x="1899" y="1668"/>
                    </a:cxn>
                    <a:cxn ang="0">
                      <a:pos x="1306" y="2264"/>
                    </a:cxn>
                    <a:cxn ang="0">
                      <a:pos x="0" y="2763"/>
                    </a:cxn>
                    <a:cxn ang="0">
                      <a:pos x="509" y="3284"/>
                    </a:cxn>
                    <a:cxn ang="0">
                      <a:pos x="1851" y="3152"/>
                    </a:cxn>
                    <a:cxn ang="0">
                      <a:pos x="2620" y="2392"/>
                    </a:cxn>
                    <a:cxn ang="0">
                      <a:pos x="2620" y="2392"/>
                    </a:cxn>
                    <a:cxn ang="0">
                      <a:pos x="3372" y="1633"/>
                    </a:cxn>
                    <a:cxn ang="0">
                      <a:pos x="3972" y="1019"/>
                    </a:cxn>
                    <a:cxn ang="0">
                      <a:pos x="5290" y="520"/>
                    </a:cxn>
                    <a:cxn ang="0">
                      <a:pos x="4790" y="0"/>
                    </a:cxn>
                  </a:cxnLst>
                  <a:pathLst>
                    <a:path w="1526" h="947">
                      <a:moveTo>
                        <a:pt x="1382" y="0"/>
                      </a:moveTo>
                      <a:cubicBezTo>
                        <a:pt x="1088" y="0"/>
                        <a:pt x="1088" y="0"/>
                        <a:pt x="1088" y="0"/>
                      </a:cubicBezTo>
                      <a:cubicBezTo>
                        <a:pt x="1088" y="0"/>
                        <a:pt x="1088" y="0"/>
                        <a:pt x="1088" y="0"/>
                      </a:cubicBezTo>
                      <a:cubicBezTo>
                        <a:pt x="1077" y="0"/>
                        <a:pt x="1063" y="6"/>
                        <a:pt x="1050" y="6"/>
                      </a:cubicBezTo>
                      <a:cubicBezTo>
                        <a:pt x="1055" y="22"/>
                        <a:pt x="1055" y="22"/>
                        <a:pt x="1055" y="22"/>
                      </a:cubicBezTo>
                      <a:cubicBezTo>
                        <a:pt x="1061" y="27"/>
                        <a:pt x="1061" y="32"/>
                        <a:pt x="1061" y="38"/>
                      </a:cubicBezTo>
                      <a:cubicBezTo>
                        <a:pt x="1072" y="32"/>
                        <a:pt x="1082" y="32"/>
                        <a:pt x="1093" y="32"/>
                      </a:cubicBezTo>
                      <a:cubicBezTo>
                        <a:pt x="1096" y="32"/>
                        <a:pt x="1098" y="32"/>
                        <a:pt x="1098" y="32"/>
                      </a:cubicBezTo>
                      <a:cubicBezTo>
                        <a:pt x="1328" y="32"/>
                        <a:pt x="1328" y="32"/>
                        <a:pt x="1328" y="32"/>
                      </a:cubicBezTo>
                      <a:cubicBezTo>
                        <a:pt x="1328" y="32"/>
                        <a:pt x="1328" y="32"/>
                        <a:pt x="1328" y="32"/>
                      </a:cubicBezTo>
                      <a:cubicBezTo>
                        <a:pt x="1382" y="32"/>
                        <a:pt x="1382" y="32"/>
                        <a:pt x="1382" y="32"/>
                      </a:cubicBezTo>
                      <a:cubicBezTo>
                        <a:pt x="1446" y="32"/>
                        <a:pt x="1497" y="86"/>
                        <a:pt x="1497" y="150"/>
                      </a:cubicBezTo>
                      <a:cubicBezTo>
                        <a:pt x="1497" y="150"/>
                        <a:pt x="1497" y="150"/>
                        <a:pt x="1497" y="150"/>
                      </a:cubicBezTo>
                      <a:cubicBezTo>
                        <a:pt x="1497" y="214"/>
                        <a:pt x="1446" y="268"/>
                        <a:pt x="1382" y="268"/>
                      </a:cubicBezTo>
                      <a:cubicBezTo>
                        <a:pt x="1328" y="268"/>
                        <a:pt x="1328" y="268"/>
                        <a:pt x="1328" y="268"/>
                      </a:cubicBezTo>
                      <a:cubicBezTo>
                        <a:pt x="1328" y="268"/>
                        <a:pt x="1328" y="268"/>
                        <a:pt x="1328" y="268"/>
                      </a:cubicBezTo>
                      <a:cubicBezTo>
                        <a:pt x="1138" y="268"/>
                        <a:pt x="1138" y="268"/>
                        <a:pt x="1138" y="268"/>
                      </a:cubicBezTo>
                      <a:cubicBezTo>
                        <a:pt x="1010" y="396"/>
                        <a:pt x="1010" y="396"/>
                        <a:pt x="1010" y="396"/>
                      </a:cubicBezTo>
                      <a:cubicBezTo>
                        <a:pt x="1007" y="399"/>
                        <a:pt x="1002" y="401"/>
                        <a:pt x="999" y="404"/>
                      </a:cubicBezTo>
                      <a:cubicBezTo>
                        <a:pt x="997" y="407"/>
                        <a:pt x="994" y="412"/>
                        <a:pt x="991" y="415"/>
                      </a:cubicBezTo>
                      <a:cubicBezTo>
                        <a:pt x="826" y="578"/>
                        <a:pt x="826" y="578"/>
                        <a:pt x="826" y="578"/>
                      </a:cubicBezTo>
                      <a:cubicBezTo>
                        <a:pt x="826" y="578"/>
                        <a:pt x="826" y="578"/>
                        <a:pt x="826" y="578"/>
                      </a:cubicBezTo>
                      <a:cubicBezTo>
                        <a:pt x="826" y="578"/>
                        <a:pt x="826" y="578"/>
                        <a:pt x="826" y="578"/>
                      </a:cubicBezTo>
                      <a:cubicBezTo>
                        <a:pt x="663" y="743"/>
                        <a:pt x="663" y="743"/>
                        <a:pt x="663" y="743"/>
                      </a:cubicBezTo>
                      <a:cubicBezTo>
                        <a:pt x="660" y="746"/>
                        <a:pt x="655" y="749"/>
                        <a:pt x="649" y="754"/>
                      </a:cubicBezTo>
                      <a:cubicBezTo>
                        <a:pt x="532" y="872"/>
                        <a:pt x="532" y="872"/>
                        <a:pt x="532" y="872"/>
                      </a:cubicBezTo>
                      <a:cubicBezTo>
                        <a:pt x="526" y="877"/>
                        <a:pt x="524" y="880"/>
                        <a:pt x="521" y="882"/>
                      </a:cubicBezTo>
                      <a:cubicBezTo>
                        <a:pt x="499" y="904"/>
                        <a:pt x="470" y="914"/>
                        <a:pt x="441" y="914"/>
                      </a:cubicBezTo>
                      <a:cubicBezTo>
                        <a:pt x="382" y="914"/>
                        <a:pt x="382" y="914"/>
                        <a:pt x="382" y="914"/>
                      </a:cubicBezTo>
                      <a:cubicBezTo>
                        <a:pt x="206" y="914"/>
                        <a:pt x="206" y="914"/>
                        <a:pt x="206" y="914"/>
                      </a:cubicBezTo>
                      <a:cubicBezTo>
                        <a:pt x="152" y="914"/>
                        <a:pt x="152" y="914"/>
                        <a:pt x="152" y="914"/>
                      </a:cubicBezTo>
                      <a:cubicBezTo>
                        <a:pt x="88" y="914"/>
                        <a:pt x="34" y="861"/>
                        <a:pt x="34" y="797"/>
                      </a:cubicBezTo>
                      <a:cubicBezTo>
                        <a:pt x="34" y="797"/>
                        <a:pt x="34" y="797"/>
                        <a:pt x="34" y="797"/>
                      </a:cubicBezTo>
                      <a:cubicBezTo>
                        <a:pt x="34" y="733"/>
                        <a:pt x="88" y="679"/>
                        <a:pt x="152" y="679"/>
                      </a:cubicBezTo>
                      <a:cubicBezTo>
                        <a:pt x="206" y="679"/>
                        <a:pt x="206" y="679"/>
                        <a:pt x="206" y="679"/>
                      </a:cubicBezTo>
                      <a:cubicBezTo>
                        <a:pt x="382" y="679"/>
                        <a:pt x="382" y="679"/>
                        <a:pt x="382" y="679"/>
                      </a:cubicBezTo>
                      <a:cubicBezTo>
                        <a:pt x="393" y="679"/>
                        <a:pt x="393" y="679"/>
                        <a:pt x="393" y="679"/>
                      </a:cubicBezTo>
                      <a:cubicBezTo>
                        <a:pt x="532" y="543"/>
                        <a:pt x="532" y="543"/>
                        <a:pt x="532" y="543"/>
                      </a:cubicBezTo>
                      <a:cubicBezTo>
                        <a:pt x="532" y="543"/>
                        <a:pt x="532" y="543"/>
                        <a:pt x="532" y="543"/>
                      </a:cubicBezTo>
                      <a:cubicBezTo>
                        <a:pt x="532" y="543"/>
                        <a:pt x="532" y="543"/>
                        <a:pt x="532" y="543"/>
                      </a:cubicBezTo>
                      <a:cubicBezTo>
                        <a:pt x="692" y="380"/>
                        <a:pt x="692" y="380"/>
                        <a:pt x="692" y="380"/>
                      </a:cubicBezTo>
                      <a:cubicBezTo>
                        <a:pt x="697" y="375"/>
                        <a:pt x="700" y="372"/>
                        <a:pt x="703" y="369"/>
                      </a:cubicBezTo>
                      <a:cubicBezTo>
                        <a:pt x="708" y="367"/>
                        <a:pt x="708" y="364"/>
                        <a:pt x="713" y="359"/>
                      </a:cubicBezTo>
                      <a:cubicBezTo>
                        <a:pt x="876" y="195"/>
                        <a:pt x="876" y="195"/>
                        <a:pt x="876" y="195"/>
                      </a:cubicBezTo>
                      <a:cubicBezTo>
                        <a:pt x="879" y="193"/>
                        <a:pt x="884" y="187"/>
                        <a:pt x="890" y="187"/>
                      </a:cubicBezTo>
                      <a:cubicBezTo>
                        <a:pt x="1002" y="72"/>
                        <a:pt x="1002" y="72"/>
                        <a:pt x="1002" y="72"/>
                      </a:cubicBezTo>
                      <a:cubicBezTo>
                        <a:pt x="994" y="70"/>
                        <a:pt x="986" y="62"/>
                        <a:pt x="983" y="54"/>
                      </a:cubicBezTo>
                      <a:cubicBezTo>
                        <a:pt x="981" y="48"/>
                        <a:pt x="981" y="48"/>
                        <a:pt x="981" y="48"/>
                      </a:cubicBezTo>
                      <a:cubicBezTo>
                        <a:pt x="791" y="236"/>
                        <a:pt x="791" y="236"/>
                        <a:pt x="791" y="236"/>
                      </a:cubicBezTo>
                      <a:cubicBezTo>
                        <a:pt x="799" y="252"/>
                        <a:pt x="794" y="268"/>
                        <a:pt x="783" y="278"/>
                      </a:cubicBezTo>
                      <a:cubicBezTo>
                        <a:pt x="777" y="284"/>
                        <a:pt x="777" y="284"/>
                        <a:pt x="777" y="284"/>
                      </a:cubicBezTo>
                      <a:cubicBezTo>
                        <a:pt x="777" y="284"/>
                        <a:pt x="777" y="284"/>
                        <a:pt x="777" y="284"/>
                      </a:cubicBezTo>
                      <a:cubicBezTo>
                        <a:pt x="724" y="337"/>
                        <a:pt x="724" y="337"/>
                        <a:pt x="724" y="337"/>
                      </a:cubicBezTo>
                      <a:cubicBezTo>
                        <a:pt x="713" y="348"/>
                        <a:pt x="697" y="350"/>
                        <a:pt x="684" y="345"/>
                      </a:cubicBezTo>
                      <a:cubicBezTo>
                        <a:pt x="548" y="481"/>
                        <a:pt x="548" y="481"/>
                        <a:pt x="548" y="481"/>
                      </a:cubicBezTo>
                      <a:cubicBezTo>
                        <a:pt x="548" y="481"/>
                        <a:pt x="548" y="481"/>
                        <a:pt x="548" y="481"/>
                      </a:cubicBezTo>
                      <a:cubicBezTo>
                        <a:pt x="548" y="481"/>
                        <a:pt x="548" y="481"/>
                        <a:pt x="548" y="481"/>
                      </a:cubicBezTo>
                      <a:cubicBezTo>
                        <a:pt x="377" y="653"/>
                        <a:pt x="377" y="653"/>
                        <a:pt x="377" y="653"/>
                      </a:cubicBezTo>
                      <a:cubicBezTo>
                        <a:pt x="147" y="653"/>
                        <a:pt x="147" y="653"/>
                        <a:pt x="147" y="653"/>
                      </a:cubicBezTo>
                      <a:cubicBezTo>
                        <a:pt x="67" y="653"/>
                        <a:pt x="0" y="717"/>
                        <a:pt x="0" y="797"/>
                      </a:cubicBezTo>
                      <a:cubicBezTo>
                        <a:pt x="0" y="797"/>
                        <a:pt x="0" y="797"/>
                        <a:pt x="0" y="797"/>
                      </a:cubicBezTo>
                      <a:cubicBezTo>
                        <a:pt x="0" y="880"/>
                        <a:pt x="67" y="947"/>
                        <a:pt x="147" y="947"/>
                      </a:cubicBezTo>
                      <a:cubicBezTo>
                        <a:pt x="438" y="947"/>
                        <a:pt x="438" y="947"/>
                        <a:pt x="438" y="947"/>
                      </a:cubicBezTo>
                      <a:cubicBezTo>
                        <a:pt x="475" y="947"/>
                        <a:pt x="510" y="931"/>
                        <a:pt x="534" y="909"/>
                      </a:cubicBezTo>
                      <a:cubicBezTo>
                        <a:pt x="540" y="904"/>
                        <a:pt x="545" y="898"/>
                        <a:pt x="550" y="893"/>
                      </a:cubicBezTo>
                      <a:cubicBezTo>
                        <a:pt x="756" y="690"/>
                        <a:pt x="756" y="690"/>
                        <a:pt x="756" y="690"/>
                      </a:cubicBezTo>
                      <a:cubicBezTo>
                        <a:pt x="756" y="690"/>
                        <a:pt x="756" y="690"/>
                        <a:pt x="756" y="690"/>
                      </a:cubicBezTo>
                      <a:cubicBezTo>
                        <a:pt x="756" y="690"/>
                        <a:pt x="756" y="690"/>
                        <a:pt x="756" y="690"/>
                      </a:cubicBezTo>
                      <a:cubicBezTo>
                        <a:pt x="962" y="481"/>
                        <a:pt x="962" y="481"/>
                        <a:pt x="962" y="481"/>
                      </a:cubicBezTo>
                      <a:cubicBezTo>
                        <a:pt x="965" y="479"/>
                        <a:pt x="970" y="476"/>
                        <a:pt x="973" y="471"/>
                      </a:cubicBezTo>
                      <a:cubicBezTo>
                        <a:pt x="978" y="465"/>
                        <a:pt x="981" y="463"/>
                        <a:pt x="986" y="460"/>
                      </a:cubicBezTo>
                      <a:cubicBezTo>
                        <a:pt x="1146" y="294"/>
                        <a:pt x="1146" y="294"/>
                        <a:pt x="1146" y="294"/>
                      </a:cubicBezTo>
                      <a:cubicBezTo>
                        <a:pt x="1382" y="294"/>
                        <a:pt x="1382" y="294"/>
                        <a:pt x="1382" y="294"/>
                      </a:cubicBezTo>
                      <a:cubicBezTo>
                        <a:pt x="1462" y="294"/>
                        <a:pt x="1526" y="230"/>
                        <a:pt x="1526" y="150"/>
                      </a:cubicBezTo>
                      <a:cubicBezTo>
                        <a:pt x="1526" y="150"/>
                        <a:pt x="1526" y="150"/>
                        <a:pt x="1526" y="150"/>
                      </a:cubicBezTo>
                      <a:cubicBezTo>
                        <a:pt x="1526" y="67"/>
                        <a:pt x="1462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</p:grpSp>
          <p:grpSp>
            <p:nvGrpSpPr>
              <p:cNvPr id="74" name="组合 769"/>
              <p:cNvGrpSpPr/>
              <p:nvPr/>
            </p:nvGrpSpPr>
            <p:grpSpPr>
              <a:xfrm>
                <a:off x="3249" y="2108"/>
                <a:ext cx="706" cy="773"/>
                <a:chOff x="1318" y="3606"/>
                <a:chExt cx="957" cy="1045"/>
              </a:xfrm>
            </p:grpSpPr>
            <p:grpSp>
              <p:nvGrpSpPr>
                <p:cNvPr id="75" name="组合 770"/>
                <p:cNvGrpSpPr/>
                <p:nvPr/>
              </p:nvGrpSpPr>
              <p:grpSpPr>
                <a:xfrm>
                  <a:off x="1911" y="3606"/>
                  <a:ext cx="341" cy="457"/>
                  <a:chOff x="17297" y="2985"/>
                  <a:chExt cx="794" cy="1062"/>
                </a:xfrm>
              </p:grpSpPr>
              <p:sp>
                <p:nvSpPr>
                  <p:cNvPr id="76" name="Freeform 242"/>
                  <p:cNvSpPr>
                    <a:spLocks noEditPoints="1"/>
                  </p:cNvSpPr>
                  <p:nvPr/>
                </p:nvSpPr>
                <p:spPr>
                  <a:xfrm>
                    <a:off x="17297" y="3613"/>
                    <a:ext cx="795" cy="435"/>
                  </a:xfrm>
                  <a:custGeom>
                    <a:avLst/>
                    <a:gdLst/>
                    <a:ahLst/>
                    <a:cxnLst>
                      <a:cxn ang="0">
                        <a:pos x="26" y="220"/>
                      </a:cxn>
                      <a:cxn ang="0">
                        <a:pos x="6" y="361"/>
                      </a:cxn>
                      <a:cxn ang="0">
                        <a:pos x="47" y="414"/>
                      </a:cxn>
                      <a:cxn ang="0">
                        <a:pos x="101" y="421"/>
                      </a:cxn>
                      <a:cxn ang="0">
                        <a:pos x="154" y="368"/>
                      </a:cxn>
                      <a:cxn ang="0">
                        <a:pos x="235" y="435"/>
                      </a:cxn>
                      <a:cxn ang="0">
                        <a:pos x="397" y="435"/>
                      </a:cxn>
                      <a:cxn ang="0">
                        <a:pos x="397" y="435"/>
                      </a:cxn>
                      <a:cxn ang="0">
                        <a:pos x="397" y="435"/>
                      </a:cxn>
                      <a:cxn ang="0">
                        <a:pos x="397" y="435"/>
                      </a:cxn>
                      <a:cxn ang="0">
                        <a:pos x="565" y="435"/>
                      </a:cxn>
                      <a:cxn ang="0">
                        <a:pos x="640" y="368"/>
                      </a:cxn>
                      <a:cxn ang="0">
                        <a:pos x="693" y="421"/>
                      </a:cxn>
                      <a:cxn ang="0">
                        <a:pos x="747" y="414"/>
                      </a:cxn>
                      <a:cxn ang="0">
                        <a:pos x="788" y="361"/>
                      </a:cxn>
                      <a:cxn ang="0">
                        <a:pos x="768" y="220"/>
                      </a:cxn>
                      <a:cxn ang="0">
                        <a:pos x="532" y="0"/>
                      </a:cxn>
                      <a:cxn ang="0">
                        <a:pos x="552" y="73"/>
                      </a:cxn>
                      <a:cxn ang="0">
                        <a:pos x="410" y="240"/>
                      </a:cxn>
                      <a:cxn ang="0">
                        <a:pos x="410" y="207"/>
                      </a:cxn>
                      <a:cxn ang="0">
                        <a:pos x="397" y="194"/>
                      </a:cxn>
                      <a:cxn ang="0">
                        <a:pos x="384" y="207"/>
                      </a:cxn>
                      <a:cxn ang="0">
                        <a:pos x="384" y="240"/>
                      </a:cxn>
                      <a:cxn ang="0">
                        <a:pos x="242" y="73"/>
                      </a:cxn>
                      <a:cxn ang="0">
                        <a:pos x="262" y="0"/>
                      </a:cxn>
                      <a:cxn ang="0">
                        <a:pos x="26" y="220"/>
                      </a:cxn>
                      <a:cxn ang="0">
                        <a:pos x="195" y="334"/>
                      </a:cxn>
                      <a:cxn ang="0">
                        <a:pos x="195" y="40"/>
                      </a:cxn>
                      <a:cxn ang="0">
                        <a:pos x="229" y="26"/>
                      </a:cxn>
                      <a:cxn ang="0">
                        <a:pos x="229" y="220"/>
                      </a:cxn>
                      <a:cxn ang="0">
                        <a:pos x="397" y="294"/>
                      </a:cxn>
                      <a:cxn ang="0">
                        <a:pos x="565" y="220"/>
                      </a:cxn>
                      <a:cxn ang="0">
                        <a:pos x="565" y="20"/>
                      </a:cxn>
                      <a:cxn ang="0">
                        <a:pos x="599" y="40"/>
                      </a:cxn>
                      <a:cxn ang="0">
                        <a:pos x="599" y="334"/>
                      </a:cxn>
                      <a:cxn ang="0">
                        <a:pos x="599" y="408"/>
                      </a:cxn>
                      <a:cxn ang="0">
                        <a:pos x="565" y="421"/>
                      </a:cxn>
                      <a:cxn ang="0">
                        <a:pos x="397" y="421"/>
                      </a:cxn>
                      <a:cxn ang="0">
                        <a:pos x="235" y="421"/>
                      </a:cxn>
                      <a:cxn ang="0">
                        <a:pos x="195" y="408"/>
                      </a:cxn>
                      <a:cxn ang="0">
                        <a:pos x="195" y="334"/>
                      </a:cxn>
                    </a:cxnLst>
                    <a:pathLst>
                      <a:path w="118" h="65">
                        <a:moveTo>
                          <a:pt x="4" y="33"/>
                        </a:moveTo>
                        <a:cubicBezTo>
                          <a:pt x="2" y="38"/>
                          <a:pt x="1" y="54"/>
                          <a:pt x="1" y="54"/>
                        </a:cubicBezTo>
                        <a:cubicBezTo>
                          <a:pt x="0" y="58"/>
                          <a:pt x="3" y="61"/>
                          <a:pt x="7" y="62"/>
                        </a:cubicBezTo>
                        <a:cubicBezTo>
                          <a:pt x="7" y="62"/>
                          <a:pt x="10" y="63"/>
                          <a:pt x="15" y="63"/>
                        </a:cubicBezTo>
                        <a:cubicBezTo>
                          <a:pt x="21" y="64"/>
                          <a:pt x="23" y="55"/>
                          <a:pt x="23" y="55"/>
                        </a:cubicBezTo>
                        <a:cubicBezTo>
                          <a:pt x="25" y="59"/>
                          <a:pt x="28" y="64"/>
                          <a:pt x="35" y="65"/>
                        </a:cubicBezTo>
                        <a:cubicBezTo>
                          <a:pt x="42" y="65"/>
                          <a:pt x="50" y="65"/>
                          <a:pt x="59" y="65"/>
                        </a:cubicBezTo>
                        <a:cubicBezTo>
                          <a:pt x="59" y="65"/>
                          <a:pt x="59" y="65"/>
                          <a:pt x="59" y="65"/>
                        </a:cubicBezTo>
                        <a:cubicBezTo>
                          <a:pt x="59" y="65"/>
                          <a:pt x="59" y="65"/>
                          <a:pt x="59" y="65"/>
                        </a:cubicBezTo>
                        <a:cubicBezTo>
                          <a:pt x="59" y="65"/>
                          <a:pt x="59" y="65"/>
                          <a:pt x="59" y="65"/>
                        </a:cubicBezTo>
                        <a:cubicBezTo>
                          <a:pt x="69" y="65"/>
                          <a:pt x="77" y="65"/>
                          <a:pt x="84" y="65"/>
                        </a:cubicBezTo>
                        <a:cubicBezTo>
                          <a:pt x="90" y="64"/>
                          <a:pt x="93" y="59"/>
                          <a:pt x="95" y="55"/>
                        </a:cubicBezTo>
                        <a:cubicBezTo>
                          <a:pt x="95" y="55"/>
                          <a:pt x="96" y="64"/>
                          <a:pt x="103" y="63"/>
                        </a:cubicBezTo>
                        <a:cubicBezTo>
                          <a:pt x="108" y="63"/>
                          <a:pt x="111" y="62"/>
                          <a:pt x="111" y="62"/>
                        </a:cubicBezTo>
                        <a:cubicBezTo>
                          <a:pt x="115" y="61"/>
                          <a:pt x="118" y="58"/>
                          <a:pt x="117" y="54"/>
                        </a:cubicBezTo>
                        <a:cubicBezTo>
                          <a:pt x="117" y="54"/>
                          <a:pt x="116" y="38"/>
                          <a:pt x="114" y="33"/>
                        </a:cubicBezTo>
                        <a:cubicBezTo>
                          <a:pt x="109" y="19"/>
                          <a:pt x="98" y="5"/>
                          <a:pt x="79" y="0"/>
                        </a:cubicBezTo>
                        <a:cubicBezTo>
                          <a:pt x="81" y="3"/>
                          <a:pt x="82" y="7"/>
                          <a:pt x="82" y="11"/>
                        </a:cubicBezTo>
                        <a:cubicBezTo>
                          <a:pt x="82" y="24"/>
                          <a:pt x="73" y="35"/>
                          <a:pt x="61" y="36"/>
                        </a:cubicBezTo>
                        <a:cubicBezTo>
                          <a:pt x="61" y="31"/>
                          <a:pt x="61" y="31"/>
                          <a:pt x="61" y="31"/>
                        </a:cubicBezTo>
                        <a:cubicBezTo>
                          <a:pt x="61" y="30"/>
                          <a:pt x="61" y="29"/>
                          <a:pt x="59" y="29"/>
                        </a:cubicBezTo>
                        <a:cubicBezTo>
                          <a:pt x="58" y="29"/>
                          <a:pt x="57" y="30"/>
                          <a:pt x="57" y="31"/>
                        </a:cubicBezTo>
                        <a:cubicBezTo>
                          <a:pt x="57" y="36"/>
                          <a:pt x="57" y="36"/>
                          <a:pt x="57" y="36"/>
                        </a:cubicBezTo>
                        <a:cubicBezTo>
                          <a:pt x="46" y="35"/>
                          <a:pt x="36" y="24"/>
                          <a:pt x="36" y="11"/>
                        </a:cubicBezTo>
                        <a:cubicBezTo>
                          <a:pt x="36" y="7"/>
                          <a:pt x="37" y="3"/>
                          <a:pt x="39" y="0"/>
                        </a:cubicBezTo>
                        <a:cubicBezTo>
                          <a:pt x="20" y="5"/>
                          <a:pt x="10" y="19"/>
                          <a:pt x="4" y="33"/>
                        </a:cubicBezTo>
                        <a:close/>
                        <a:moveTo>
                          <a:pt x="29" y="50"/>
                        </a:moveTo>
                        <a:cubicBezTo>
                          <a:pt x="29" y="6"/>
                          <a:pt x="29" y="6"/>
                          <a:pt x="29" y="6"/>
                        </a:cubicBezTo>
                        <a:cubicBezTo>
                          <a:pt x="30" y="5"/>
                          <a:pt x="32" y="4"/>
                          <a:pt x="34" y="4"/>
                        </a:cubicBezTo>
                        <a:cubicBezTo>
                          <a:pt x="34" y="33"/>
                          <a:pt x="34" y="33"/>
                          <a:pt x="34" y="33"/>
                        </a:cubicBezTo>
                        <a:cubicBezTo>
                          <a:pt x="34" y="33"/>
                          <a:pt x="45" y="44"/>
                          <a:pt x="59" y="44"/>
                        </a:cubicBezTo>
                        <a:cubicBezTo>
                          <a:pt x="74" y="44"/>
                          <a:pt x="84" y="33"/>
                          <a:pt x="84" y="33"/>
                        </a:cubicBezTo>
                        <a:cubicBezTo>
                          <a:pt x="84" y="3"/>
                          <a:pt x="84" y="3"/>
                          <a:pt x="84" y="3"/>
                        </a:cubicBezTo>
                        <a:cubicBezTo>
                          <a:pt x="86" y="4"/>
                          <a:pt x="88" y="5"/>
                          <a:pt x="89" y="6"/>
                        </a:cubicBezTo>
                        <a:cubicBezTo>
                          <a:pt x="89" y="50"/>
                          <a:pt x="89" y="50"/>
                          <a:pt x="89" y="50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88" y="62"/>
                          <a:pt x="86" y="63"/>
                          <a:pt x="84" y="63"/>
                        </a:cubicBezTo>
                        <a:cubicBezTo>
                          <a:pt x="77" y="63"/>
                          <a:pt x="69" y="63"/>
                          <a:pt x="59" y="63"/>
                        </a:cubicBezTo>
                        <a:cubicBezTo>
                          <a:pt x="59" y="63"/>
                          <a:pt x="42" y="63"/>
                          <a:pt x="35" y="63"/>
                        </a:cubicBezTo>
                        <a:cubicBezTo>
                          <a:pt x="32" y="63"/>
                          <a:pt x="30" y="62"/>
                          <a:pt x="29" y="61"/>
                        </a:cubicBezTo>
                        <a:lnTo>
                          <a:pt x="29" y="5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 sz="5155"/>
                  </a:p>
                </p:txBody>
              </p:sp>
              <p:sp>
                <p:nvSpPr>
                  <p:cNvPr id="77" name="Freeform 243"/>
                  <p:cNvSpPr>
                    <a:spLocks noEditPoints="1"/>
                  </p:cNvSpPr>
                  <p:nvPr/>
                </p:nvSpPr>
                <p:spPr>
                  <a:xfrm>
                    <a:off x="17464" y="2985"/>
                    <a:ext cx="457" cy="585"/>
                  </a:xfrm>
                  <a:custGeom>
                    <a:avLst/>
                    <a:gdLst/>
                    <a:ahLst/>
                    <a:cxnLst>
                      <a:cxn ang="0">
                        <a:pos x="47" y="262"/>
                      </a:cxn>
                      <a:cxn ang="0">
                        <a:pos x="0" y="322"/>
                      </a:cxn>
                      <a:cxn ang="0">
                        <a:pos x="47" y="383"/>
                      </a:cxn>
                      <a:cxn ang="0">
                        <a:pos x="228" y="585"/>
                      </a:cxn>
                      <a:cxn ang="0">
                        <a:pos x="416" y="383"/>
                      </a:cxn>
                      <a:cxn ang="0">
                        <a:pos x="457" y="322"/>
                      </a:cxn>
                      <a:cxn ang="0">
                        <a:pos x="416" y="262"/>
                      </a:cxn>
                      <a:cxn ang="0">
                        <a:pos x="309" y="80"/>
                      </a:cxn>
                      <a:cxn ang="0">
                        <a:pos x="322" y="53"/>
                      </a:cxn>
                      <a:cxn ang="0">
                        <a:pos x="228" y="0"/>
                      </a:cxn>
                      <a:cxn ang="0">
                        <a:pos x="134" y="53"/>
                      </a:cxn>
                      <a:cxn ang="0">
                        <a:pos x="147" y="80"/>
                      </a:cxn>
                      <a:cxn ang="0">
                        <a:pos x="47" y="262"/>
                      </a:cxn>
                      <a:cxn ang="0">
                        <a:pos x="168" y="228"/>
                      </a:cxn>
                      <a:cxn ang="0">
                        <a:pos x="383" y="255"/>
                      </a:cxn>
                      <a:cxn ang="0">
                        <a:pos x="389" y="275"/>
                      </a:cxn>
                      <a:cxn ang="0">
                        <a:pos x="396" y="282"/>
                      </a:cxn>
                      <a:cxn ang="0">
                        <a:pos x="403" y="282"/>
                      </a:cxn>
                      <a:cxn ang="0">
                        <a:pos x="430" y="322"/>
                      </a:cxn>
                      <a:cxn ang="0">
                        <a:pos x="403" y="356"/>
                      </a:cxn>
                      <a:cxn ang="0">
                        <a:pos x="396" y="356"/>
                      </a:cxn>
                      <a:cxn ang="0">
                        <a:pos x="389" y="369"/>
                      </a:cxn>
                      <a:cxn ang="0">
                        <a:pos x="228" y="558"/>
                      </a:cxn>
                      <a:cxn ang="0">
                        <a:pos x="73" y="369"/>
                      </a:cxn>
                      <a:cxn ang="0">
                        <a:pos x="67" y="356"/>
                      </a:cxn>
                      <a:cxn ang="0">
                        <a:pos x="53" y="356"/>
                      </a:cxn>
                      <a:cxn ang="0">
                        <a:pos x="26" y="322"/>
                      </a:cxn>
                      <a:cxn ang="0">
                        <a:pos x="53" y="282"/>
                      </a:cxn>
                      <a:cxn ang="0">
                        <a:pos x="67" y="282"/>
                      </a:cxn>
                      <a:cxn ang="0">
                        <a:pos x="73" y="275"/>
                      </a:cxn>
                      <a:cxn ang="0">
                        <a:pos x="80" y="235"/>
                      </a:cxn>
                      <a:cxn ang="0">
                        <a:pos x="147" y="295"/>
                      </a:cxn>
                      <a:cxn ang="0">
                        <a:pos x="168" y="228"/>
                      </a:cxn>
                    </a:cxnLst>
                    <a:pathLst>
                      <a:path w="68" h="87">
                        <a:moveTo>
                          <a:pt x="7" y="39"/>
                        </a:moveTo>
                        <a:cubicBezTo>
                          <a:pt x="4" y="39"/>
                          <a:pt x="0" y="42"/>
                          <a:pt x="0" y="48"/>
                        </a:cubicBezTo>
                        <a:cubicBezTo>
                          <a:pt x="0" y="53"/>
                          <a:pt x="4" y="56"/>
                          <a:pt x="7" y="57"/>
                        </a:cubicBezTo>
                        <a:cubicBezTo>
                          <a:pt x="9" y="79"/>
                          <a:pt x="24" y="87"/>
                          <a:pt x="34" y="87"/>
                        </a:cubicBezTo>
                        <a:cubicBezTo>
                          <a:pt x="44" y="87"/>
                          <a:pt x="59" y="79"/>
                          <a:pt x="62" y="57"/>
                        </a:cubicBezTo>
                        <a:cubicBezTo>
                          <a:pt x="64" y="56"/>
                          <a:pt x="68" y="53"/>
                          <a:pt x="68" y="48"/>
                        </a:cubicBezTo>
                        <a:cubicBezTo>
                          <a:pt x="68" y="42"/>
                          <a:pt x="64" y="39"/>
                          <a:pt x="62" y="39"/>
                        </a:cubicBezTo>
                        <a:cubicBezTo>
                          <a:pt x="60" y="25"/>
                          <a:pt x="54" y="16"/>
                          <a:pt x="46" y="12"/>
                        </a:cubicBezTo>
                        <a:cubicBezTo>
                          <a:pt x="47" y="10"/>
                          <a:pt x="48" y="9"/>
                          <a:pt x="48" y="8"/>
                        </a:cubicBezTo>
                        <a:cubicBezTo>
                          <a:pt x="48" y="4"/>
                          <a:pt x="42" y="0"/>
                          <a:pt x="34" y="0"/>
                        </a:cubicBezTo>
                        <a:cubicBezTo>
                          <a:pt x="27" y="0"/>
                          <a:pt x="20" y="4"/>
                          <a:pt x="20" y="8"/>
                        </a:cubicBezTo>
                        <a:cubicBezTo>
                          <a:pt x="20" y="9"/>
                          <a:pt x="21" y="10"/>
                          <a:pt x="22" y="12"/>
                        </a:cubicBezTo>
                        <a:cubicBezTo>
                          <a:pt x="15" y="16"/>
                          <a:pt x="8" y="25"/>
                          <a:pt x="7" y="39"/>
                        </a:cubicBezTo>
                        <a:close/>
                        <a:moveTo>
                          <a:pt x="25" y="34"/>
                        </a:moveTo>
                        <a:cubicBezTo>
                          <a:pt x="32" y="46"/>
                          <a:pt x="49" y="36"/>
                          <a:pt x="57" y="38"/>
                        </a:cubicBezTo>
                        <a:cubicBezTo>
                          <a:pt x="58" y="39"/>
                          <a:pt x="58" y="40"/>
                          <a:pt x="58" y="41"/>
                        </a:cubicBezTo>
                        <a:cubicBezTo>
                          <a:pt x="58" y="41"/>
                          <a:pt x="58" y="42"/>
                          <a:pt x="59" y="42"/>
                        </a:cubicBezTo>
                        <a:cubicBezTo>
                          <a:pt x="59" y="42"/>
                          <a:pt x="60" y="42"/>
                          <a:pt x="60" y="42"/>
                        </a:cubicBezTo>
                        <a:cubicBezTo>
                          <a:pt x="61" y="42"/>
                          <a:pt x="64" y="43"/>
                          <a:pt x="64" y="48"/>
                        </a:cubicBezTo>
                        <a:cubicBezTo>
                          <a:pt x="64" y="52"/>
                          <a:pt x="61" y="53"/>
                          <a:pt x="60" y="53"/>
                        </a:cubicBezTo>
                        <a:cubicBezTo>
                          <a:pt x="60" y="53"/>
                          <a:pt x="59" y="53"/>
                          <a:pt x="59" y="53"/>
                        </a:cubicBezTo>
                        <a:cubicBezTo>
                          <a:pt x="58" y="53"/>
                          <a:pt x="58" y="54"/>
                          <a:pt x="58" y="55"/>
                        </a:cubicBezTo>
                        <a:cubicBezTo>
                          <a:pt x="56" y="74"/>
                          <a:pt x="45" y="83"/>
                          <a:pt x="34" y="83"/>
                        </a:cubicBezTo>
                        <a:cubicBezTo>
                          <a:pt x="24" y="83"/>
                          <a:pt x="12" y="74"/>
                          <a:pt x="11" y="55"/>
                        </a:cubicBezTo>
                        <a:cubicBezTo>
                          <a:pt x="11" y="54"/>
                          <a:pt x="10" y="53"/>
                          <a:pt x="10" y="53"/>
                        </a:cubicBezTo>
                        <a:cubicBezTo>
                          <a:pt x="9" y="53"/>
                          <a:pt x="9" y="53"/>
                          <a:pt x="8" y="53"/>
                        </a:cubicBezTo>
                        <a:cubicBezTo>
                          <a:pt x="8" y="53"/>
                          <a:pt x="4" y="52"/>
                          <a:pt x="4" y="48"/>
                        </a:cubicBezTo>
                        <a:cubicBezTo>
                          <a:pt x="4" y="43"/>
                          <a:pt x="8" y="42"/>
                          <a:pt x="8" y="42"/>
                        </a:cubicBezTo>
                        <a:cubicBezTo>
                          <a:pt x="9" y="42"/>
                          <a:pt x="9" y="42"/>
                          <a:pt x="10" y="42"/>
                        </a:cubicBezTo>
                        <a:cubicBezTo>
                          <a:pt x="10" y="42"/>
                          <a:pt x="11" y="41"/>
                          <a:pt x="11" y="41"/>
                        </a:cubicBezTo>
                        <a:cubicBezTo>
                          <a:pt x="11" y="39"/>
                          <a:pt x="11" y="37"/>
                          <a:pt x="12" y="35"/>
                        </a:cubicBezTo>
                        <a:cubicBezTo>
                          <a:pt x="14" y="35"/>
                          <a:pt x="16" y="41"/>
                          <a:pt x="22" y="44"/>
                        </a:cubicBezTo>
                        <a:cubicBezTo>
                          <a:pt x="21" y="38"/>
                          <a:pt x="22" y="35"/>
                          <a:pt x="25" y="3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 sz="5155"/>
                  </a:p>
                </p:txBody>
              </p:sp>
            </p:grpSp>
            <p:grpSp>
              <p:nvGrpSpPr>
                <p:cNvPr id="78" name="组合 773"/>
                <p:cNvGrpSpPr/>
                <p:nvPr/>
              </p:nvGrpSpPr>
              <p:grpSpPr>
                <a:xfrm>
                  <a:off x="1338" y="3618"/>
                  <a:ext cx="295" cy="432"/>
                  <a:chOff x="16126" y="2999"/>
                  <a:chExt cx="726" cy="1061"/>
                </a:xfrm>
              </p:grpSpPr>
              <p:sp>
                <p:nvSpPr>
                  <p:cNvPr id="79" name="Freeform 244"/>
                  <p:cNvSpPr>
                    <a:spLocks noEditPoints="1"/>
                  </p:cNvSpPr>
                  <p:nvPr/>
                </p:nvSpPr>
                <p:spPr>
                  <a:xfrm>
                    <a:off x="16126" y="3686"/>
                    <a:ext cx="727" cy="375"/>
                  </a:xfrm>
                  <a:custGeom>
                    <a:avLst/>
                    <a:gdLst/>
                    <a:ahLst/>
                    <a:cxnLst>
                      <a:cxn ang="0">
                        <a:pos x="316" y="167"/>
                      </a:cxn>
                      <a:cxn ang="0">
                        <a:pos x="302" y="174"/>
                      </a:cxn>
                      <a:cxn ang="0">
                        <a:pos x="235" y="0"/>
                      </a:cxn>
                      <a:cxn ang="0">
                        <a:pos x="20" y="234"/>
                      </a:cxn>
                      <a:cxn ang="0">
                        <a:pos x="6" y="294"/>
                      </a:cxn>
                      <a:cxn ang="0">
                        <a:pos x="40" y="348"/>
                      </a:cxn>
                      <a:cxn ang="0">
                        <a:pos x="363" y="375"/>
                      </a:cxn>
                      <a:cxn ang="0">
                        <a:pos x="686" y="348"/>
                      </a:cxn>
                      <a:cxn ang="0">
                        <a:pos x="727" y="294"/>
                      </a:cxn>
                      <a:cxn ang="0">
                        <a:pos x="713" y="247"/>
                      </a:cxn>
                      <a:cxn ang="0">
                        <a:pos x="491" y="0"/>
                      </a:cxn>
                      <a:cxn ang="0">
                        <a:pos x="424" y="174"/>
                      </a:cxn>
                      <a:cxn ang="0">
                        <a:pos x="417" y="167"/>
                      </a:cxn>
                      <a:cxn ang="0">
                        <a:pos x="397" y="93"/>
                      </a:cxn>
                      <a:cxn ang="0">
                        <a:pos x="403" y="60"/>
                      </a:cxn>
                      <a:cxn ang="0">
                        <a:pos x="410" y="53"/>
                      </a:cxn>
                      <a:cxn ang="0">
                        <a:pos x="410" y="20"/>
                      </a:cxn>
                      <a:cxn ang="0">
                        <a:pos x="383" y="0"/>
                      </a:cxn>
                      <a:cxn ang="0">
                        <a:pos x="383" y="0"/>
                      </a:cxn>
                      <a:cxn ang="0">
                        <a:pos x="343" y="0"/>
                      </a:cxn>
                      <a:cxn ang="0">
                        <a:pos x="343" y="0"/>
                      </a:cxn>
                      <a:cxn ang="0">
                        <a:pos x="316" y="20"/>
                      </a:cxn>
                      <a:cxn ang="0">
                        <a:pos x="316" y="53"/>
                      </a:cxn>
                      <a:cxn ang="0">
                        <a:pos x="323" y="60"/>
                      </a:cxn>
                      <a:cxn ang="0">
                        <a:pos x="336" y="93"/>
                      </a:cxn>
                      <a:cxn ang="0">
                        <a:pos x="316" y="167"/>
                      </a:cxn>
                      <a:cxn ang="0">
                        <a:pos x="370" y="227"/>
                      </a:cxn>
                      <a:cxn ang="0">
                        <a:pos x="538" y="154"/>
                      </a:cxn>
                      <a:cxn ang="0">
                        <a:pos x="538" y="33"/>
                      </a:cxn>
                      <a:cxn ang="0">
                        <a:pos x="565" y="53"/>
                      </a:cxn>
                      <a:cxn ang="0">
                        <a:pos x="565" y="314"/>
                      </a:cxn>
                      <a:cxn ang="0">
                        <a:pos x="565" y="354"/>
                      </a:cxn>
                      <a:cxn ang="0">
                        <a:pos x="363" y="361"/>
                      </a:cxn>
                      <a:cxn ang="0">
                        <a:pos x="161" y="354"/>
                      </a:cxn>
                      <a:cxn ang="0">
                        <a:pos x="161" y="314"/>
                      </a:cxn>
                      <a:cxn ang="0">
                        <a:pos x="161" y="53"/>
                      </a:cxn>
                      <a:cxn ang="0">
                        <a:pos x="195" y="33"/>
                      </a:cxn>
                      <a:cxn ang="0">
                        <a:pos x="195" y="154"/>
                      </a:cxn>
                      <a:cxn ang="0">
                        <a:pos x="370" y="227"/>
                      </a:cxn>
                    </a:cxnLst>
                    <a:pathLst>
                      <a:path w="108" h="56">
                        <a:moveTo>
                          <a:pt x="47" y="25"/>
                        </a:moveTo>
                        <a:cubicBezTo>
                          <a:pt x="47" y="27"/>
                          <a:pt x="46" y="27"/>
                          <a:pt x="45" y="26"/>
                        </a:cubicBezTo>
                        <a:cubicBezTo>
                          <a:pt x="35" y="0"/>
                          <a:pt x="35" y="0"/>
                          <a:pt x="35" y="0"/>
                        </a:cubicBezTo>
                        <a:cubicBezTo>
                          <a:pt x="18" y="5"/>
                          <a:pt x="9" y="20"/>
                          <a:pt x="3" y="35"/>
                        </a:cubicBezTo>
                        <a:cubicBezTo>
                          <a:pt x="2" y="40"/>
                          <a:pt x="1" y="44"/>
                          <a:pt x="1" y="44"/>
                        </a:cubicBezTo>
                        <a:cubicBezTo>
                          <a:pt x="0" y="48"/>
                          <a:pt x="2" y="52"/>
                          <a:pt x="6" y="52"/>
                        </a:cubicBezTo>
                        <a:cubicBezTo>
                          <a:pt x="6" y="52"/>
                          <a:pt x="24" y="56"/>
                          <a:pt x="54" y="56"/>
                        </a:cubicBezTo>
                        <a:cubicBezTo>
                          <a:pt x="84" y="56"/>
                          <a:pt x="102" y="52"/>
                          <a:pt x="102" y="52"/>
                        </a:cubicBezTo>
                        <a:cubicBezTo>
                          <a:pt x="106" y="52"/>
                          <a:pt x="108" y="48"/>
                          <a:pt x="108" y="44"/>
                        </a:cubicBezTo>
                        <a:cubicBezTo>
                          <a:pt x="108" y="44"/>
                          <a:pt x="107" y="42"/>
                          <a:pt x="106" y="37"/>
                        </a:cubicBezTo>
                        <a:cubicBezTo>
                          <a:pt x="101" y="21"/>
                          <a:pt x="91" y="6"/>
                          <a:pt x="73" y="0"/>
                        </a:cubicBezTo>
                        <a:cubicBezTo>
                          <a:pt x="63" y="26"/>
                          <a:pt x="63" y="26"/>
                          <a:pt x="63" y="26"/>
                        </a:cubicBezTo>
                        <a:cubicBezTo>
                          <a:pt x="63" y="27"/>
                          <a:pt x="62" y="27"/>
                          <a:pt x="62" y="25"/>
                        </a:cubicBezTo>
                        <a:cubicBezTo>
                          <a:pt x="59" y="14"/>
                          <a:pt x="59" y="14"/>
                          <a:pt x="59" y="14"/>
                        </a:cubicBezTo>
                        <a:cubicBezTo>
                          <a:pt x="58" y="13"/>
                          <a:pt x="59" y="11"/>
                          <a:pt x="60" y="9"/>
                        </a:cubicBezTo>
                        <a:cubicBezTo>
                          <a:pt x="61" y="8"/>
                          <a:pt x="61" y="8"/>
                          <a:pt x="61" y="8"/>
                        </a:cubicBezTo>
                        <a:cubicBezTo>
                          <a:pt x="62" y="7"/>
                          <a:pt x="62" y="5"/>
                          <a:pt x="61" y="3"/>
                        </a:cubicBezTo>
                        <a:cubicBezTo>
                          <a:pt x="61" y="2"/>
                          <a:pt x="59" y="1"/>
                          <a:pt x="57" y="0"/>
                        </a:cubicBezTo>
                        <a:cubicBezTo>
                          <a:pt x="57" y="0"/>
                          <a:pt x="57" y="0"/>
                          <a:pt x="57" y="0"/>
                        </a:cubicBezTo>
                        <a:cubicBezTo>
                          <a:pt x="55" y="0"/>
                          <a:pt x="53" y="0"/>
                          <a:pt x="51" y="0"/>
                        </a:cubicBezTo>
                        <a:cubicBezTo>
                          <a:pt x="51" y="0"/>
                          <a:pt x="51" y="0"/>
                          <a:pt x="51" y="0"/>
                        </a:cubicBezTo>
                        <a:cubicBezTo>
                          <a:pt x="50" y="1"/>
                          <a:pt x="48" y="2"/>
                          <a:pt x="47" y="3"/>
                        </a:cubicBezTo>
                        <a:cubicBezTo>
                          <a:pt x="46" y="5"/>
                          <a:pt x="46" y="7"/>
                          <a:pt x="47" y="8"/>
                        </a:cubicBezTo>
                        <a:cubicBezTo>
                          <a:pt x="48" y="9"/>
                          <a:pt x="48" y="9"/>
                          <a:pt x="48" y="9"/>
                        </a:cubicBezTo>
                        <a:cubicBezTo>
                          <a:pt x="49" y="11"/>
                          <a:pt x="50" y="13"/>
                          <a:pt x="50" y="14"/>
                        </a:cubicBezTo>
                        <a:lnTo>
                          <a:pt x="47" y="25"/>
                        </a:lnTo>
                        <a:close/>
                        <a:moveTo>
                          <a:pt x="55" y="34"/>
                        </a:moveTo>
                        <a:cubicBezTo>
                          <a:pt x="69" y="34"/>
                          <a:pt x="80" y="23"/>
                          <a:pt x="80" y="23"/>
                        </a:cubicBezTo>
                        <a:cubicBezTo>
                          <a:pt x="80" y="5"/>
                          <a:pt x="80" y="5"/>
                          <a:pt x="80" y="5"/>
                        </a:cubicBezTo>
                        <a:cubicBezTo>
                          <a:pt x="81" y="6"/>
                          <a:pt x="83" y="7"/>
                          <a:pt x="84" y="8"/>
                        </a:cubicBezTo>
                        <a:cubicBezTo>
                          <a:pt x="84" y="47"/>
                          <a:pt x="84" y="47"/>
                          <a:pt x="84" y="47"/>
                        </a:cubicBezTo>
                        <a:cubicBezTo>
                          <a:pt x="84" y="53"/>
                          <a:pt x="84" y="53"/>
                          <a:pt x="84" y="53"/>
                        </a:cubicBezTo>
                        <a:cubicBezTo>
                          <a:pt x="77" y="54"/>
                          <a:pt x="66" y="54"/>
                          <a:pt x="54" y="54"/>
                        </a:cubicBezTo>
                        <a:cubicBezTo>
                          <a:pt x="42" y="54"/>
                          <a:pt x="32" y="54"/>
                          <a:pt x="24" y="53"/>
                        </a:cubicBezTo>
                        <a:cubicBezTo>
                          <a:pt x="24" y="47"/>
                          <a:pt x="24" y="47"/>
                          <a:pt x="24" y="47"/>
                        </a:cubicBezTo>
                        <a:cubicBezTo>
                          <a:pt x="24" y="8"/>
                          <a:pt x="24" y="8"/>
                          <a:pt x="24" y="8"/>
                        </a:cubicBezTo>
                        <a:cubicBezTo>
                          <a:pt x="26" y="7"/>
                          <a:pt x="27" y="6"/>
                          <a:pt x="29" y="5"/>
                        </a:cubicBezTo>
                        <a:cubicBezTo>
                          <a:pt x="29" y="23"/>
                          <a:pt x="29" y="23"/>
                          <a:pt x="29" y="23"/>
                        </a:cubicBezTo>
                        <a:cubicBezTo>
                          <a:pt x="29" y="23"/>
                          <a:pt x="40" y="34"/>
                          <a:pt x="55" y="3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 sz="5155"/>
                  </a:p>
                </p:txBody>
              </p:sp>
              <p:sp>
                <p:nvSpPr>
                  <p:cNvPr id="80" name="Freeform 245"/>
                  <p:cNvSpPr>
                    <a:spLocks noEditPoints="1"/>
                  </p:cNvSpPr>
                  <p:nvPr/>
                </p:nvSpPr>
                <p:spPr>
                  <a:xfrm>
                    <a:off x="16195" y="2999"/>
                    <a:ext cx="625" cy="653"/>
                  </a:xfrm>
                  <a:custGeom>
                    <a:avLst/>
                    <a:gdLst/>
                    <a:ahLst/>
                    <a:cxnLst>
                      <a:cxn ang="0">
                        <a:pos x="0" y="323"/>
                      </a:cxn>
                      <a:cxn ang="0">
                        <a:pos x="60" y="397"/>
                      </a:cxn>
                      <a:cxn ang="0">
                        <a:pos x="309" y="653"/>
                      </a:cxn>
                      <a:cxn ang="0">
                        <a:pos x="564" y="397"/>
                      </a:cxn>
                      <a:cxn ang="0">
                        <a:pos x="591" y="383"/>
                      </a:cxn>
                      <a:cxn ang="0">
                        <a:pos x="625" y="323"/>
                      </a:cxn>
                      <a:cxn ang="0">
                        <a:pos x="564" y="249"/>
                      </a:cxn>
                      <a:cxn ang="0">
                        <a:pos x="517" y="74"/>
                      </a:cxn>
                      <a:cxn ang="0">
                        <a:pos x="510" y="60"/>
                      </a:cxn>
                      <a:cxn ang="0">
                        <a:pos x="309" y="0"/>
                      </a:cxn>
                      <a:cxn ang="0">
                        <a:pos x="60" y="249"/>
                      </a:cxn>
                      <a:cxn ang="0">
                        <a:pos x="0" y="323"/>
                      </a:cxn>
                      <a:cxn ang="0">
                        <a:pos x="73" y="282"/>
                      </a:cxn>
                      <a:cxn ang="0">
                        <a:pos x="80" y="282"/>
                      </a:cxn>
                      <a:cxn ang="0">
                        <a:pos x="87" y="269"/>
                      </a:cxn>
                      <a:cxn ang="0">
                        <a:pos x="100" y="188"/>
                      </a:cxn>
                      <a:cxn ang="0">
                        <a:pos x="161" y="134"/>
                      </a:cxn>
                      <a:cxn ang="0">
                        <a:pos x="510" y="141"/>
                      </a:cxn>
                      <a:cxn ang="0">
                        <a:pos x="530" y="269"/>
                      </a:cxn>
                      <a:cxn ang="0">
                        <a:pos x="537" y="282"/>
                      </a:cxn>
                      <a:cxn ang="0">
                        <a:pos x="551" y="282"/>
                      </a:cxn>
                      <a:cxn ang="0">
                        <a:pos x="591" y="323"/>
                      </a:cxn>
                      <a:cxn ang="0">
                        <a:pos x="577" y="363"/>
                      </a:cxn>
                      <a:cxn ang="0">
                        <a:pos x="551" y="370"/>
                      </a:cxn>
                      <a:cxn ang="0">
                        <a:pos x="537" y="370"/>
                      </a:cxn>
                      <a:cxn ang="0">
                        <a:pos x="530" y="383"/>
                      </a:cxn>
                      <a:cxn ang="0">
                        <a:pos x="309" y="619"/>
                      </a:cxn>
                      <a:cxn ang="0">
                        <a:pos x="87" y="383"/>
                      </a:cxn>
                      <a:cxn ang="0">
                        <a:pos x="80" y="370"/>
                      </a:cxn>
                      <a:cxn ang="0">
                        <a:pos x="73" y="370"/>
                      </a:cxn>
                      <a:cxn ang="0">
                        <a:pos x="73" y="370"/>
                      </a:cxn>
                      <a:cxn ang="0">
                        <a:pos x="26" y="323"/>
                      </a:cxn>
                      <a:cxn ang="0">
                        <a:pos x="73" y="282"/>
                      </a:cxn>
                    </a:cxnLst>
                    <a:pathLst>
                      <a:path w="93" h="97">
                        <a:moveTo>
                          <a:pt x="0" y="48"/>
                        </a:moveTo>
                        <a:cubicBezTo>
                          <a:pt x="0" y="56"/>
                          <a:pt x="5" y="59"/>
                          <a:pt x="9" y="59"/>
                        </a:cubicBezTo>
                        <a:cubicBezTo>
                          <a:pt x="12" y="83"/>
                          <a:pt x="25" y="97"/>
                          <a:pt x="46" y="97"/>
                        </a:cubicBezTo>
                        <a:cubicBezTo>
                          <a:pt x="62" y="97"/>
                          <a:pt x="80" y="87"/>
                          <a:pt x="84" y="59"/>
                        </a:cubicBezTo>
                        <a:cubicBezTo>
                          <a:pt x="85" y="59"/>
                          <a:pt x="86" y="59"/>
                          <a:pt x="88" y="57"/>
                        </a:cubicBezTo>
                        <a:cubicBezTo>
                          <a:pt x="90" y="56"/>
                          <a:pt x="93" y="53"/>
                          <a:pt x="93" y="48"/>
                        </a:cubicBezTo>
                        <a:cubicBezTo>
                          <a:pt x="93" y="41"/>
                          <a:pt x="87" y="38"/>
                          <a:pt x="84" y="37"/>
                        </a:cubicBezTo>
                        <a:cubicBezTo>
                          <a:pt x="82" y="26"/>
                          <a:pt x="81" y="17"/>
                          <a:pt x="77" y="11"/>
                        </a:cubicBezTo>
                        <a:cubicBezTo>
                          <a:pt x="76" y="10"/>
                          <a:pt x="76" y="10"/>
                          <a:pt x="76" y="9"/>
                        </a:cubicBezTo>
                        <a:cubicBezTo>
                          <a:pt x="71" y="3"/>
                          <a:pt x="62" y="0"/>
                          <a:pt x="46" y="0"/>
                        </a:cubicBezTo>
                        <a:cubicBezTo>
                          <a:pt x="17" y="0"/>
                          <a:pt x="11" y="11"/>
                          <a:pt x="9" y="37"/>
                        </a:cubicBezTo>
                        <a:cubicBezTo>
                          <a:pt x="5" y="38"/>
                          <a:pt x="0" y="41"/>
                          <a:pt x="0" y="48"/>
                        </a:cubicBezTo>
                        <a:close/>
                        <a:moveTo>
                          <a:pt x="11" y="42"/>
                        </a:moveTo>
                        <a:cubicBezTo>
                          <a:pt x="11" y="42"/>
                          <a:pt x="12" y="42"/>
                          <a:pt x="12" y="42"/>
                        </a:cubicBezTo>
                        <a:cubicBezTo>
                          <a:pt x="13" y="41"/>
                          <a:pt x="13" y="40"/>
                          <a:pt x="13" y="40"/>
                        </a:cubicBezTo>
                        <a:cubicBezTo>
                          <a:pt x="14" y="35"/>
                          <a:pt x="14" y="31"/>
                          <a:pt x="15" y="28"/>
                        </a:cubicBezTo>
                        <a:cubicBezTo>
                          <a:pt x="19" y="27"/>
                          <a:pt x="23" y="25"/>
                          <a:pt x="24" y="20"/>
                        </a:cubicBezTo>
                        <a:cubicBezTo>
                          <a:pt x="30" y="34"/>
                          <a:pt x="70" y="12"/>
                          <a:pt x="76" y="21"/>
                        </a:cubicBezTo>
                        <a:cubicBezTo>
                          <a:pt x="78" y="26"/>
                          <a:pt x="78" y="32"/>
                          <a:pt x="79" y="40"/>
                        </a:cubicBezTo>
                        <a:cubicBezTo>
                          <a:pt x="79" y="40"/>
                          <a:pt x="79" y="41"/>
                          <a:pt x="80" y="42"/>
                        </a:cubicBezTo>
                        <a:cubicBezTo>
                          <a:pt x="81" y="42"/>
                          <a:pt x="81" y="42"/>
                          <a:pt x="82" y="42"/>
                        </a:cubicBezTo>
                        <a:cubicBezTo>
                          <a:pt x="82" y="42"/>
                          <a:pt x="88" y="42"/>
                          <a:pt x="88" y="48"/>
                        </a:cubicBezTo>
                        <a:cubicBezTo>
                          <a:pt x="88" y="51"/>
                          <a:pt x="87" y="52"/>
                          <a:pt x="86" y="54"/>
                        </a:cubicBezTo>
                        <a:cubicBezTo>
                          <a:pt x="84" y="55"/>
                          <a:pt x="82" y="55"/>
                          <a:pt x="82" y="55"/>
                        </a:cubicBezTo>
                        <a:cubicBezTo>
                          <a:pt x="81" y="55"/>
                          <a:pt x="81" y="55"/>
                          <a:pt x="80" y="55"/>
                        </a:cubicBezTo>
                        <a:cubicBezTo>
                          <a:pt x="80" y="56"/>
                          <a:pt x="79" y="56"/>
                          <a:pt x="79" y="57"/>
                        </a:cubicBezTo>
                        <a:cubicBezTo>
                          <a:pt x="77" y="79"/>
                          <a:pt x="65" y="92"/>
                          <a:pt x="46" y="92"/>
                        </a:cubicBezTo>
                        <a:cubicBezTo>
                          <a:pt x="27" y="92"/>
                          <a:pt x="15" y="80"/>
                          <a:pt x="13" y="57"/>
                        </a:cubicBezTo>
                        <a:cubicBezTo>
                          <a:pt x="13" y="56"/>
                          <a:pt x="13" y="56"/>
                          <a:pt x="12" y="55"/>
                        </a:cubicBezTo>
                        <a:cubicBezTo>
                          <a:pt x="12" y="55"/>
                          <a:pt x="12" y="55"/>
                          <a:pt x="11" y="55"/>
                        </a:cubicBezTo>
                        <a:cubicBezTo>
                          <a:pt x="11" y="55"/>
                          <a:pt x="11" y="55"/>
                          <a:pt x="11" y="55"/>
                        </a:cubicBezTo>
                        <a:cubicBezTo>
                          <a:pt x="11" y="55"/>
                          <a:pt x="4" y="55"/>
                          <a:pt x="4" y="48"/>
                        </a:cubicBezTo>
                        <a:cubicBezTo>
                          <a:pt x="4" y="42"/>
                          <a:pt x="10" y="42"/>
                          <a:pt x="11" y="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 sz="5155"/>
                  </a:p>
                </p:txBody>
              </p:sp>
            </p:grpSp>
            <p:sp>
              <p:nvSpPr>
                <p:cNvPr id="81" name="Freeform 58"/>
                <p:cNvSpPr>
                  <a:spLocks noEditPoints="1"/>
                </p:cNvSpPr>
                <p:nvPr/>
              </p:nvSpPr>
              <p:spPr>
                <a:xfrm>
                  <a:off x="1888" y="4193"/>
                  <a:ext cx="387" cy="458"/>
                </a:xfrm>
                <a:custGeom>
                  <a:avLst/>
                  <a:gdLst>
                    <a:gd name="G0" fmla="val 0"/>
                  </a:gdLst>
                  <a:ahLst/>
                  <a:cxnLst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</a:cxnLst>
                  <a:pathLst>
                    <a:path w="92" h="102">
                      <a:moveTo>
                        <a:pt x="30" y="63"/>
                      </a:moveTo>
                      <a:cubicBezTo>
                        <a:pt x="32" y="62"/>
                        <a:pt x="35" y="61"/>
                        <a:pt x="37" y="60"/>
                      </a:cubicBezTo>
                      <a:cubicBezTo>
                        <a:pt x="37" y="59"/>
                        <a:pt x="38" y="58"/>
                        <a:pt x="38" y="57"/>
                      </a:cubicBezTo>
                      <a:cubicBezTo>
                        <a:pt x="38" y="57"/>
                        <a:pt x="37" y="56"/>
                        <a:pt x="37" y="56"/>
                      </a:cubicBezTo>
                      <a:cubicBezTo>
                        <a:pt x="31" y="50"/>
                        <a:pt x="30" y="41"/>
                        <a:pt x="30" y="30"/>
                      </a:cubicBezTo>
                      <a:cubicBezTo>
                        <a:pt x="31" y="30"/>
                        <a:pt x="61" y="30"/>
                        <a:pt x="63" y="30"/>
                      </a:cubicBezTo>
                      <a:cubicBezTo>
                        <a:pt x="63" y="42"/>
                        <a:pt x="62" y="50"/>
                        <a:pt x="55" y="57"/>
                      </a:cubicBezTo>
                      <a:cubicBezTo>
                        <a:pt x="55" y="57"/>
                        <a:pt x="55" y="57"/>
                        <a:pt x="55" y="57"/>
                      </a:cubicBezTo>
                      <a:cubicBezTo>
                        <a:pt x="55" y="58"/>
                        <a:pt x="55" y="59"/>
                        <a:pt x="56" y="60"/>
                      </a:cubicBezTo>
                      <a:cubicBezTo>
                        <a:pt x="58" y="61"/>
                        <a:pt x="60" y="62"/>
                        <a:pt x="62" y="63"/>
                      </a:cubicBezTo>
                      <a:cubicBezTo>
                        <a:pt x="58" y="76"/>
                        <a:pt x="54" y="83"/>
                        <a:pt x="50" y="85"/>
                      </a:cubicBezTo>
                      <a:cubicBezTo>
                        <a:pt x="49" y="83"/>
                        <a:pt x="49" y="80"/>
                        <a:pt x="50" y="77"/>
                      </a:cubicBezTo>
                      <a:cubicBezTo>
                        <a:pt x="49" y="77"/>
                        <a:pt x="49" y="77"/>
                        <a:pt x="48" y="77"/>
                      </a:cubicBezTo>
                      <a:cubicBezTo>
                        <a:pt x="48" y="77"/>
                        <a:pt x="47" y="78"/>
                        <a:pt x="47" y="79"/>
                      </a:cubicBezTo>
                      <a:cubicBezTo>
                        <a:pt x="46" y="78"/>
                        <a:pt x="46" y="77"/>
                        <a:pt x="45" y="77"/>
                      </a:cubicBezTo>
                      <a:cubicBezTo>
                        <a:pt x="45" y="77"/>
                        <a:pt x="44" y="77"/>
                        <a:pt x="44" y="77"/>
                      </a:cubicBezTo>
                      <a:cubicBezTo>
                        <a:pt x="44" y="81"/>
                        <a:pt x="44" y="83"/>
                        <a:pt x="44" y="86"/>
                      </a:cubicBezTo>
                      <a:cubicBezTo>
                        <a:pt x="39" y="84"/>
                        <a:pt x="34" y="76"/>
                        <a:pt x="30" y="63"/>
                      </a:cubicBezTo>
                      <a:close/>
                      <a:moveTo>
                        <a:pt x="75" y="65"/>
                      </a:moveTo>
                      <a:cubicBezTo>
                        <a:pt x="74" y="62"/>
                        <a:pt x="73" y="58"/>
                        <a:pt x="74" y="54"/>
                      </a:cubicBezTo>
                      <a:cubicBezTo>
                        <a:pt x="76" y="46"/>
                        <a:pt x="74" y="38"/>
                        <a:pt x="73" y="36"/>
                      </a:cubicBezTo>
                      <a:cubicBezTo>
                        <a:pt x="71" y="30"/>
                        <a:pt x="74" y="24"/>
                        <a:pt x="72" y="20"/>
                      </a:cubicBezTo>
                      <a:cubicBezTo>
                        <a:pt x="71" y="13"/>
                        <a:pt x="68" y="8"/>
                        <a:pt x="63" y="4"/>
                      </a:cubicBezTo>
                      <a:cubicBezTo>
                        <a:pt x="56" y="0"/>
                        <a:pt x="45" y="0"/>
                        <a:pt x="36" y="2"/>
                      </a:cubicBezTo>
                      <a:cubicBezTo>
                        <a:pt x="29" y="4"/>
                        <a:pt x="21" y="8"/>
                        <a:pt x="22" y="14"/>
                      </a:cubicBezTo>
                      <a:cubicBezTo>
                        <a:pt x="22" y="19"/>
                        <a:pt x="21" y="22"/>
                        <a:pt x="19" y="25"/>
                      </a:cubicBezTo>
                      <a:cubicBezTo>
                        <a:pt x="18" y="27"/>
                        <a:pt x="18" y="29"/>
                        <a:pt x="18" y="32"/>
                      </a:cubicBezTo>
                      <a:cubicBezTo>
                        <a:pt x="19" y="38"/>
                        <a:pt x="23" y="41"/>
                        <a:pt x="21" y="47"/>
                      </a:cubicBezTo>
                      <a:cubicBezTo>
                        <a:pt x="19" y="53"/>
                        <a:pt x="16" y="61"/>
                        <a:pt x="16" y="66"/>
                      </a:cubicBezTo>
                      <a:cubicBezTo>
                        <a:pt x="12" y="68"/>
                        <a:pt x="8" y="69"/>
                        <a:pt x="4" y="71"/>
                      </a:cubicBezTo>
                      <a:cubicBezTo>
                        <a:pt x="1" y="77"/>
                        <a:pt x="0" y="85"/>
                        <a:pt x="0" y="102"/>
                      </a:cubicBezTo>
                      <a:cubicBezTo>
                        <a:pt x="31" y="102"/>
                        <a:pt x="61" y="102"/>
                        <a:pt x="91" y="102"/>
                      </a:cubicBezTo>
                      <a:cubicBezTo>
                        <a:pt x="92" y="89"/>
                        <a:pt x="91" y="76"/>
                        <a:pt x="87" y="68"/>
                      </a:cubicBezTo>
                      <a:cubicBezTo>
                        <a:pt x="83" y="67"/>
                        <a:pt x="79" y="66"/>
                        <a:pt x="75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  <p:sp>
              <p:nvSpPr>
                <p:cNvPr id="82" name="Freeform 59"/>
                <p:cNvSpPr>
                  <a:spLocks noEditPoints="1"/>
                </p:cNvSpPr>
                <p:nvPr/>
              </p:nvSpPr>
              <p:spPr>
                <a:xfrm>
                  <a:off x="1318" y="4172"/>
                  <a:ext cx="386" cy="476"/>
                </a:xfrm>
                <a:custGeom>
                  <a:avLst/>
                  <a:gdLst>
                    <a:gd name="G0" fmla="val 0"/>
                  </a:gdLst>
                  <a:ahLst/>
                  <a:cxnLst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0" y="G0"/>
                    </a:cxn>
                    <a:cxn ang="0">
                      <a:pos x="0" y="G0"/>
                    </a:cxn>
                    <a:cxn ang="0">
                      <a:pos x="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  <a:cxn ang="0">
                      <a:pos x="G0" y="G0"/>
                    </a:cxn>
                  </a:cxnLst>
                  <a:pathLst>
                    <a:path w="90" h="103">
                      <a:moveTo>
                        <a:pt x="5" y="65"/>
                      </a:moveTo>
                      <a:cubicBezTo>
                        <a:pt x="27" y="56"/>
                        <a:pt x="27" y="56"/>
                        <a:pt x="27" y="56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8"/>
                        <a:pt x="35" y="58"/>
                        <a:pt x="35" y="58"/>
                      </a:cubicBezTo>
                      <a:cubicBezTo>
                        <a:pt x="30" y="61"/>
                        <a:pt x="30" y="61"/>
                        <a:pt x="30" y="61"/>
                      </a:cubicBezTo>
                      <a:cubicBezTo>
                        <a:pt x="30" y="61"/>
                        <a:pt x="30" y="61"/>
                        <a:pt x="30" y="61"/>
                      </a:cubicBezTo>
                      <a:cubicBezTo>
                        <a:pt x="29" y="62"/>
                        <a:pt x="29" y="62"/>
                        <a:pt x="29" y="62"/>
                      </a:cubicBezTo>
                      <a:cubicBezTo>
                        <a:pt x="8" y="70"/>
                        <a:pt x="8" y="70"/>
                        <a:pt x="8" y="70"/>
                      </a:cubicBezTo>
                      <a:cubicBezTo>
                        <a:pt x="7" y="72"/>
                        <a:pt x="7" y="76"/>
                        <a:pt x="6" y="80"/>
                      </a:cubicBezTo>
                      <a:cubicBezTo>
                        <a:pt x="6" y="85"/>
                        <a:pt x="5" y="91"/>
                        <a:pt x="6" y="98"/>
                      </a:cubicBezTo>
                      <a:cubicBezTo>
                        <a:pt x="39" y="98"/>
                        <a:pt x="39" y="98"/>
                        <a:pt x="39" y="98"/>
                      </a:cubicBezTo>
                      <a:cubicBezTo>
                        <a:pt x="35" y="95"/>
                        <a:pt x="35" y="95"/>
                        <a:pt x="35" y="95"/>
                      </a:cubicBezTo>
                      <a:cubicBezTo>
                        <a:pt x="42" y="65"/>
                        <a:pt x="42" y="65"/>
                        <a:pt x="42" y="65"/>
                      </a:cubicBezTo>
                      <a:cubicBezTo>
                        <a:pt x="39" y="65"/>
                        <a:pt x="39" y="65"/>
                        <a:pt x="39" y="65"/>
                      </a:cubicBezTo>
                      <a:cubicBezTo>
                        <a:pt x="39" y="59"/>
                        <a:pt x="39" y="59"/>
                        <a:pt x="39" y="59"/>
                      </a:cubicBezTo>
                      <a:cubicBezTo>
                        <a:pt x="50" y="59"/>
                        <a:pt x="50" y="59"/>
                        <a:pt x="50" y="59"/>
                      </a:cubicBezTo>
                      <a:cubicBezTo>
                        <a:pt x="50" y="65"/>
                        <a:pt x="50" y="65"/>
                        <a:pt x="50" y="65"/>
                      </a:cubicBezTo>
                      <a:cubicBezTo>
                        <a:pt x="47" y="65"/>
                        <a:pt x="47" y="65"/>
                        <a:pt x="47" y="65"/>
                      </a:cubicBezTo>
                      <a:cubicBezTo>
                        <a:pt x="54" y="95"/>
                        <a:pt x="54" y="95"/>
                        <a:pt x="54" y="95"/>
                      </a:cubicBezTo>
                      <a:cubicBezTo>
                        <a:pt x="51" y="98"/>
                        <a:pt x="51" y="98"/>
                        <a:pt x="51" y="98"/>
                      </a:cubicBezTo>
                      <a:cubicBezTo>
                        <a:pt x="85" y="98"/>
                        <a:pt x="85" y="98"/>
                        <a:pt x="85" y="98"/>
                      </a:cubicBezTo>
                      <a:cubicBezTo>
                        <a:pt x="85" y="92"/>
                        <a:pt x="85" y="87"/>
                        <a:pt x="84" y="83"/>
                      </a:cubicBezTo>
                      <a:cubicBezTo>
                        <a:pt x="84" y="78"/>
                        <a:pt x="83" y="73"/>
                        <a:pt x="81" y="70"/>
                      </a:cubicBezTo>
                      <a:cubicBezTo>
                        <a:pt x="60" y="62"/>
                        <a:pt x="60" y="62"/>
                        <a:pt x="60" y="62"/>
                      </a:cubicBezTo>
                      <a:cubicBezTo>
                        <a:pt x="60" y="61"/>
                        <a:pt x="60" y="61"/>
                        <a:pt x="60" y="61"/>
                      </a:cubicBezTo>
                      <a:cubicBezTo>
                        <a:pt x="59" y="61"/>
                        <a:pt x="59" y="61"/>
                        <a:pt x="59" y="61"/>
                      </a:cubicBezTo>
                      <a:cubicBezTo>
                        <a:pt x="54" y="58"/>
                        <a:pt x="54" y="58"/>
                        <a:pt x="54" y="58"/>
                      </a:cubicBezTo>
                      <a:cubicBezTo>
                        <a:pt x="56" y="52"/>
                        <a:pt x="56" y="52"/>
                        <a:pt x="56" y="52"/>
                      </a:cubicBezTo>
                      <a:cubicBezTo>
                        <a:pt x="57" y="53"/>
                        <a:pt x="57" y="53"/>
                        <a:pt x="57" y="53"/>
                      </a:cubicBezTo>
                      <a:cubicBezTo>
                        <a:pt x="62" y="56"/>
                        <a:pt x="62" y="56"/>
                        <a:pt x="62" y="56"/>
                      </a:cubicBezTo>
                      <a:cubicBezTo>
                        <a:pt x="84" y="65"/>
                        <a:pt x="84" y="65"/>
                        <a:pt x="84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6" y="66"/>
                        <a:pt x="86" y="66"/>
                        <a:pt x="86" y="66"/>
                      </a:cubicBezTo>
                      <a:cubicBezTo>
                        <a:pt x="88" y="71"/>
                        <a:pt x="89" y="76"/>
                        <a:pt x="90" y="82"/>
                      </a:cubicBezTo>
                      <a:cubicBezTo>
                        <a:pt x="90" y="88"/>
                        <a:pt x="90" y="94"/>
                        <a:pt x="90" y="101"/>
                      </a:cubicBezTo>
                      <a:cubicBezTo>
                        <a:pt x="90" y="103"/>
                        <a:pt x="90" y="103"/>
                        <a:pt x="90" y="103"/>
                      </a:cubicBezTo>
                      <a:cubicBezTo>
                        <a:pt x="88" y="103"/>
                        <a:pt x="88" y="103"/>
                        <a:pt x="88" y="103"/>
                      </a:cubicBezTo>
                      <a:cubicBezTo>
                        <a:pt x="3" y="103"/>
                        <a:pt x="3" y="103"/>
                        <a:pt x="3" y="103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0" y="92"/>
                        <a:pt x="0" y="86"/>
                        <a:pt x="0" y="80"/>
                      </a:cubicBezTo>
                      <a:cubicBezTo>
                        <a:pt x="1" y="74"/>
                        <a:pt x="2" y="69"/>
                        <a:pt x="4" y="66"/>
                      </a:cubicBezTo>
                      <a:cubicBezTo>
                        <a:pt x="4" y="65"/>
                        <a:pt x="4" y="65"/>
                        <a:pt x="4" y="65"/>
                      </a:cubicBezTo>
                      <a:cubicBezTo>
                        <a:pt x="5" y="65"/>
                        <a:pt x="5" y="65"/>
                        <a:pt x="5" y="65"/>
                      </a:cubicBezTo>
                      <a:close/>
                      <a:moveTo>
                        <a:pt x="29" y="35"/>
                      </a:moveTo>
                      <a:cubicBezTo>
                        <a:pt x="28" y="28"/>
                        <a:pt x="28" y="25"/>
                        <a:pt x="30" y="18"/>
                      </a:cubicBezTo>
                      <a:cubicBezTo>
                        <a:pt x="34" y="21"/>
                        <a:pt x="45" y="20"/>
                        <a:pt x="49" y="18"/>
                      </a:cubicBezTo>
                      <a:cubicBezTo>
                        <a:pt x="52" y="21"/>
                        <a:pt x="56" y="22"/>
                        <a:pt x="60" y="21"/>
                      </a:cubicBezTo>
                      <a:cubicBezTo>
                        <a:pt x="61" y="27"/>
                        <a:pt x="61" y="27"/>
                        <a:pt x="61" y="35"/>
                      </a:cubicBezTo>
                      <a:cubicBezTo>
                        <a:pt x="61" y="35"/>
                        <a:pt x="65" y="31"/>
                        <a:pt x="66" y="28"/>
                      </a:cubicBezTo>
                      <a:cubicBezTo>
                        <a:pt x="67" y="25"/>
                        <a:pt x="65" y="12"/>
                        <a:pt x="64" y="9"/>
                      </a:cubicBezTo>
                      <a:cubicBezTo>
                        <a:pt x="62" y="5"/>
                        <a:pt x="57" y="2"/>
                        <a:pt x="49" y="3"/>
                      </a:cubicBezTo>
                      <a:cubicBezTo>
                        <a:pt x="40" y="0"/>
                        <a:pt x="30" y="3"/>
                        <a:pt x="26" y="8"/>
                      </a:cubicBezTo>
                      <a:cubicBezTo>
                        <a:pt x="25" y="10"/>
                        <a:pt x="22" y="28"/>
                        <a:pt x="24" y="31"/>
                      </a:cubicBezTo>
                      <a:cubicBezTo>
                        <a:pt x="26" y="34"/>
                        <a:pt x="29" y="35"/>
                        <a:pt x="29" y="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5155"/>
                </a:p>
              </p:txBody>
            </p:sp>
          </p:grpSp>
        </p:grpSp>
        <p:cxnSp>
          <p:nvCxnSpPr>
            <p:cNvPr id="83" name="直接连接符 82"/>
            <p:cNvCxnSpPr/>
            <p:nvPr/>
          </p:nvCxnSpPr>
          <p:spPr>
            <a:xfrm flipH="1">
              <a:off x="9259" y="3592"/>
              <a:ext cx="331" cy="633"/>
            </a:xfrm>
            <a:prstGeom prst="line">
              <a:avLst/>
            </a:prstGeom>
            <a:ln w="19050" cmpd="sng">
              <a:solidFill>
                <a:srgbClr val="FFC000">
                  <a:alpha val="7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图片 83" descr="timg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4" y="3121"/>
              <a:ext cx="465" cy="465"/>
            </a:xfrm>
            <a:prstGeom prst="rect">
              <a:avLst/>
            </a:prstGeom>
          </p:spPr>
        </p:pic>
        <p:cxnSp>
          <p:nvCxnSpPr>
            <p:cNvPr id="85" name="直接连接符 84"/>
            <p:cNvCxnSpPr/>
            <p:nvPr/>
          </p:nvCxnSpPr>
          <p:spPr>
            <a:xfrm>
              <a:off x="5999" y="5588"/>
              <a:ext cx="4224" cy="0"/>
            </a:xfrm>
            <a:prstGeom prst="line">
              <a:avLst/>
            </a:prstGeom>
            <a:ln w="12700" cmpd="sng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文本框 33"/>
          <p:cNvSpPr txBox="1"/>
          <p:nvPr/>
        </p:nvSpPr>
        <p:spPr>
          <a:xfrm>
            <a:off x="7737499" y="3624988"/>
            <a:ext cx="2719535" cy="548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进店识别到会员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宋体" panose="02010600030101010101" pitchFamily="2" charset="-122"/>
            </a:endParaRPr>
          </a:p>
        </p:txBody>
      </p:sp>
      <p:sp>
        <p:nvSpPr>
          <p:cNvPr id="87" name="右箭头 86"/>
          <p:cNvSpPr/>
          <p:nvPr/>
        </p:nvSpPr>
        <p:spPr>
          <a:xfrm>
            <a:off x="5593839" y="5462771"/>
            <a:ext cx="686187" cy="32729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5155" strike="noStrike" noProof="1"/>
          </a:p>
        </p:txBody>
      </p:sp>
      <p:sp>
        <p:nvSpPr>
          <p:cNvPr id="88" name="右箭头 87"/>
          <p:cNvSpPr/>
          <p:nvPr/>
        </p:nvSpPr>
        <p:spPr>
          <a:xfrm>
            <a:off x="11530263" y="5858118"/>
            <a:ext cx="686187" cy="32729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5155" strike="noStrike" noProof="1"/>
          </a:p>
        </p:txBody>
      </p:sp>
      <p:sp>
        <p:nvSpPr>
          <p:cNvPr id="89" name="Freeform 48"/>
          <p:cNvSpPr/>
          <p:nvPr/>
        </p:nvSpPr>
        <p:spPr>
          <a:xfrm>
            <a:off x="13301545" y="4822780"/>
            <a:ext cx="1583423" cy="2898239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1334038655" y="2147483646"/>
              </a:cxn>
              <a:cxn ang="0">
                <a:pos x="0" y="2147483646"/>
              </a:cxn>
              <a:cxn ang="0">
                <a:pos x="0" y="1319343240"/>
              </a:cxn>
              <a:cxn ang="0">
                <a:pos x="1334038655" y="0"/>
              </a:cxn>
              <a:cxn ang="0">
                <a:pos x="2147483646" y="0"/>
              </a:cxn>
              <a:cxn ang="0">
                <a:pos x="2147483646" y="131934324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1656026055" y="2147483646"/>
              </a:cxn>
              <a:cxn ang="0">
                <a:pos x="1334038655" y="2147483646"/>
              </a:cxn>
              <a:cxn ang="0">
                <a:pos x="1334038655" y="2147483646"/>
              </a:cxn>
              <a:cxn ang="0">
                <a:pos x="1656026055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319" h="545">
                <a:moveTo>
                  <a:pt x="290" y="544"/>
                </a:moveTo>
                <a:lnTo>
                  <a:pt x="290" y="544"/>
                </a:lnTo>
                <a:cubicBezTo>
                  <a:pt x="29" y="544"/>
                  <a:pt x="29" y="544"/>
                  <a:pt x="29" y="544"/>
                </a:cubicBezTo>
                <a:cubicBezTo>
                  <a:pt x="15" y="544"/>
                  <a:pt x="0" y="530"/>
                  <a:pt x="0" y="515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"/>
                  <a:pt x="15" y="0"/>
                  <a:pt x="29" y="0"/>
                </a:cubicBezTo>
                <a:cubicBezTo>
                  <a:pt x="290" y="0"/>
                  <a:pt x="290" y="0"/>
                  <a:pt x="290" y="0"/>
                </a:cubicBezTo>
                <a:cubicBezTo>
                  <a:pt x="311" y="0"/>
                  <a:pt x="318" y="7"/>
                  <a:pt x="318" y="28"/>
                </a:cubicBezTo>
                <a:cubicBezTo>
                  <a:pt x="318" y="515"/>
                  <a:pt x="318" y="515"/>
                  <a:pt x="318" y="515"/>
                </a:cubicBezTo>
                <a:cubicBezTo>
                  <a:pt x="318" y="530"/>
                  <a:pt x="311" y="544"/>
                  <a:pt x="290" y="544"/>
                </a:cubicBezTo>
                <a:close/>
                <a:moveTo>
                  <a:pt x="163" y="515"/>
                </a:moveTo>
                <a:lnTo>
                  <a:pt x="163" y="515"/>
                </a:lnTo>
                <a:cubicBezTo>
                  <a:pt x="170" y="515"/>
                  <a:pt x="177" y="508"/>
                  <a:pt x="177" y="494"/>
                </a:cubicBezTo>
                <a:cubicBezTo>
                  <a:pt x="177" y="487"/>
                  <a:pt x="170" y="480"/>
                  <a:pt x="163" y="480"/>
                </a:cubicBezTo>
                <a:cubicBezTo>
                  <a:pt x="149" y="480"/>
                  <a:pt x="142" y="487"/>
                  <a:pt x="142" y="494"/>
                </a:cubicBezTo>
                <a:cubicBezTo>
                  <a:pt x="142" y="508"/>
                  <a:pt x="149" y="515"/>
                  <a:pt x="163" y="515"/>
                </a:cubicBezTo>
                <a:close/>
                <a:moveTo>
                  <a:pt x="290" y="56"/>
                </a:moveTo>
                <a:lnTo>
                  <a:pt x="290" y="56"/>
                </a:lnTo>
                <a:cubicBezTo>
                  <a:pt x="283" y="56"/>
                  <a:pt x="283" y="56"/>
                  <a:pt x="283" y="56"/>
                </a:cubicBezTo>
                <a:cubicBezTo>
                  <a:pt x="36" y="56"/>
                  <a:pt x="36" y="56"/>
                  <a:pt x="36" y="56"/>
                </a:cubicBezTo>
                <a:cubicBezTo>
                  <a:pt x="29" y="56"/>
                  <a:pt x="29" y="56"/>
                  <a:pt x="29" y="56"/>
                </a:cubicBezTo>
                <a:cubicBezTo>
                  <a:pt x="29" y="452"/>
                  <a:pt x="29" y="452"/>
                  <a:pt x="29" y="452"/>
                </a:cubicBezTo>
                <a:cubicBezTo>
                  <a:pt x="36" y="452"/>
                  <a:pt x="36" y="452"/>
                  <a:pt x="36" y="452"/>
                </a:cubicBezTo>
                <a:cubicBezTo>
                  <a:pt x="283" y="452"/>
                  <a:pt x="283" y="452"/>
                  <a:pt x="283" y="452"/>
                </a:cubicBezTo>
                <a:cubicBezTo>
                  <a:pt x="290" y="452"/>
                  <a:pt x="290" y="452"/>
                  <a:pt x="290" y="452"/>
                </a:cubicBezTo>
                <a:lnTo>
                  <a:pt x="290" y="56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 sz="5155"/>
          </a:p>
        </p:txBody>
      </p:sp>
      <p:sp>
        <p:nvSpPr>
          <p:cNvPr id="90" name="文本框 33"/>
          <p:cNvSpPr txBox="1"/>
          <p:nvPr/>
        </p:nvSpPr>
        <p:spPr>
          <a:xfrm>
            <a:off x="12593676" y="3624988"/>
            <a:ext cx="2719535" cy="548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  <a:sym typeface="宋体" panose="02010600030101010101" pitchFamily="2" charset="-122"/>
              </a:rPr>
              <a:t>会员收到推送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  <a:sym typeface="宋体" panose="02010600030101010101" pitchFamily="2" charset="-122"/>
            </a:endParaRP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" y="4168514"/>
            <a:ext cx="6291187" cy="605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人脸识别</a:t>
            </a:r>
            <a:r>
              <a:rPr lang="en-US" altLang="zh-CN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--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识别新客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4" name="图片 3" descr="502c8fbbdd8c7395b85f5037f8b874c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275" y="2322195"/>
            <a:ext cx="16256635" cy="78257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61581" y="1767134"/>
            <a:ext cx="11013387" cy="548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sz="28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入店顾客识别为新客户时，邀请顾客体验刷脸入会员，留存拉新</a:t>
            </a:r>
            <a:endParaRPr lang="zh-CN" sz="2800" b="1"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568960"/>
            <a:ext cx="946404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人脸识别</a:t>
            </a:r>
            <a:r>
              <a:rPr lang="en-US" altLang="zh-CN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--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刷脸打折</a:t>
            </a:r>
            <a:r>
              <a:rPr lang="en-US" altLang="zh-CN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/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付款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89191" y="1767769"/>
            <a:ext cx="14492334" cy="548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sz="2800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提高收银效率，免去排队困扰，减轻收银压力；本人付款，刷脸识别支付</a:t>
            </a:r>
            <a:endParaRPr lang="zh-CN" sz="2800" b="1"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2350770"/>
            <a:ext cx="16321405" cy="786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smtClean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</a:t>
            </a:r>
            <a:r>
              <a:rPr lang="zh-CN" altLang="en-US" sz="5400" b="1" dirty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-解决方案</a:t>
            </a:r>
            <a:endParaRPr lang="zh-CN" altLang="en-US" sz="5400" b="1" dirty="0" smtClean="0">
              <a:latin typeface="微软雅黑" panose="020B0503020204020204" pitchFamily="2" charset="-122"/>
              <a:ea typeface="微软雅黑" panose="020B0503020204020204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80962" y="1869990"/>
            <a:ext cx="13497351" cy="1605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痛点：</a:t>
            </a:r>
            <a:r>
              <a:rPr lang="zh-CN" altLang="en-US" sz="4800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会员进店时如何快速预知会员需求？</a:t>
            </a:r>
            <a:endParaRPr lang="zh-CN" altLang="en-US" sz="4800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  <a:p>
            <a:pPr algn="l"/>
            <a:endParaRPr lang="zh-CN" altLang="en-US" sz="4800" b="1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2188" y="3913260"/>
            <a:ext cx="9058344" cy="446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965" b="1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</a:rPr>
              <a:t>—</a:t>
            </a:r>
            <a:r>
              <a:rPr lang="zh-CN" altLang="en-US" sz="3965" b="1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人</a:t>
            </a:r>
            <a:r>
              <a:rPr lang="zh-CN" altLang="en-US" sz="3965" b="1" smtClean="0">
                <a:latin typeface="微软雅黑" panose="020B0503020204020204" pitchFamily="2" charset="-122"/>
                <a:ea typeface="微软雅黑" panose="020B0503020204020204" pitchFamily="2" charset="-122"/>
                <a:cs typeface="微软雅黑" panose="020B0503020204020204" pitchFamily="2" charset="-122"/>
                <a:sym typeface="+mn-ea"/>
              </a:rPr>
              <a:t>脸识别，进店营销</a:t>
            </a:r>
            <a:endParaRPr lang="zh-CN" altLang="en-US" sz="3965" b="1" smtClean="0"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  <a:sym typeface="+mn-ea"/>
            </a:endParaRPr>
          </a:p>
          <a:p>
            <a:endParaRPr lang="en-US" altLang="zh-CN" sz="5155" dirty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  <a:p>
            <a:r>
              <a:rPr lang="en-US" altLang="zh-CN" sz="3245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1</a:t>
            </a:r>
            <a:r>
              <a:rPr lang="zh-CN" altLang="en-US" sz="3245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、会员进入门店，人脸系统快速识别身份</a:t>
            </a:r>
            <a:endParaRPr lang="en-US" altLang="zh-CN" sz="324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en-US" altLang="zh-CN" sz="3245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2</a:t>
            </a:r>
            <a:r>
              <a:rPr lang="zh-CN" altLang="en-US" sz="3245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、通过短消息将会员信息推送到导购手机上</a:t>
            </a:r>
            <a:endParaRPr lang="en-US" altLang="zh-CN" sz="324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r>
              <a:rPr lang="en-US" altLang="zh-CN" sz="3245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3</a:t>
            </a:r>
            <a:r>
              <a:rPr lang="zh-CN" altLang="en-US" sz="3245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、导购快速了解会员购物喜好、上次消费时间、平均客单价等等</a:t>
            </a:r>
            <a:r>
              <a:rPr lang="zh-CN" altLang="en-US" sz="3245" smtClean="0">
                <a:latin typeface="微软雅黑" panose="020B0503020204020204" pitchFamily="2" charset="-122"/>
                <a:ea typeface="微软雅黑" panose="020B0503020204020204" pitchFamily="2" charset="-122"/>
                <a:sym typeface="+mn-ea"/>
              </a:rPr>
              <a:t>，精准推销</a:t>
            </a:r>
            <a:endParaRPr lang="en-US" altLang="zh-CN" sz="5155" b="1" dirty="0" smtClean="0">
              <a:solidFill>
                <a:schemeClr val="tx1"/>
              </a:solidFill>
              <a:latin typeface="微软雅黑" panose="020B0503020204020204" pitchFamily="2" charset="-122"/>
              <a:ea typeface="微软雅黑" panose="020B0503020204020204" pitchFamily="2" charset="-122"/>
              <a:cs typeface="微软雅黑" panose="020B0503020204020204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792535" y="2957122"/>
            <a:ext cx="14399206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13" y="3913260"/>
            <a:ext cx="5313348" cy="4630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82550" y="-105410"/>
            <a:ext cx="16476345" cy="1027176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1" name="任意多边形 10"/>
          <p:cNvSpPr/>
          <p:nvPr/>
        </p:nvSpPr>
        <p:spPr>
          <a:xfrm>
            <a:off x="-82550" y="-105410"/>
            <a:ext cx="16525240" cy="7969885"/>
          </a:xfrm>
          <a:custGeom>
            <a:avLst/>
            <a:gdLst>
              <a:gd name="connsiteX0" fmla="*/ 1 w 25837"/>
              <a:gd name="connsiteY0" fmla="*/ 0 h 12551"/>
              <a:gd name="connsiteX1" fmla="*/ 25794 w 25837"/>
              <a:gd name="connsiteY1" fmla="*/ 0 h 12551"/>
              <a:gd name="connsiteX2" fmla="*/ 25837 w 25837"/>
              <a:gd name="connsiteY2" fmla="*/ 11495 h 12551"/>
              <a:gd name="connsiteX3" fmla="*/ 0 w 25837"/>
              <a:gd name="connsiteY3" fmla="*/ 12551 h 12551"/>
              <a:gd name="connsiteX4" fmla="*/ 1 w 25837"/>
              <a:gd name="connsiteY4" fmla="*/ 0 h 1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7" h="12551">
                <a:moveTo>
                  <a:pt x="1" y="0"/>
                </a:moveTo>
                <a:lnTo>
                  <a:pt x="25794" y="0"/>
                </a:lnTo>
                <a:lnTo>
                  <a:pt x="25837" y="11495"/>
                </a:lnTo>
                <a:lnTo>
                  <a:pt x="0" y="12551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rgbClr val="0B6E38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F:\siss-yoti\问题处理\解决方案\LOGO\二维码专卖.jpg二维码专卖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06643" y="5962015"/>
            <a:ext cx="2236470" cy="2236470"/>
          </a:xfrm>
          <a:prstGeom prst="rect">
            <a:avLst/>
          </a:prstGeom>
        </p:spPr>
      </p:pic>
      <p:pic>
        <p:nvPicPr>
          <p:cNvPr id="6" name="图片 5" descr="F:\siss-yoti\问题处理\解决方案\LOGO\孕婴童专业版logo-07.png孕婴童专业版logo-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07615" y="1492885"/>
            <a:ext cx="9058275" cy="2355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10605" y="4575175"/>
            <a:ext cx="3840480" cy="11887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7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谢谢观看</a:t>
            </a:r>
            <a:endParaRPr lang="zh-CN" altLang="en-US" sz="7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4880" y="254635"/>
            <a:ext cx="3657600" cy="608965"/>
          </a:xfrm>
          <a:prstGeom prst="rect">
            <a:avLst/>
          </a:prstGeom>
        </p:spPr>
      </p:pic>
      <p:pic>
        <p:nvPicPr>
          <p:cNvPr id="10" name="图片 9" descr="sixun-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54635"/>
            <a:ext cx="365760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" descr="思迅六行业图标-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15" y="9032240"/>
            <a:ext cx="15471140" cy="9169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"/>
  <p:tag name="KSO_WM_TEMPLATE_CATEGORY" val="diagram"/>
  <p:tag name="KSO_WM_TEMPLATE_INDEX" val="783"/>
  <p:tag name="KSO_WM_UNIT_INDEX" val="1"/>
</p:tagLst>
</file>

<file path=ppt/tags/tag1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7"/>
  <p:tag name="KSO_WM_UNIT_ID" val="257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8"/>
  <p:tag name="KSO_WM_UNIT_ID" val="257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9"/>
  <p:tag name="KSO_WM_UNIT_ID" val="257*l_i*1_9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9"/>
  <p:tag name="KSO_WM_TEMPLATE_CATEGORY" val="diagram"/>
  <p:tag name="KSO_WM_TEMPLATE_INDEX" val="783"/>
  <p:tag name="KSO_WM_UNIT_INDEX" val="19"/>
</p:tagLst>
</file>

<file path=ppt/tags/tag1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0"/>
  <p:tag name="KSO_WM_UNIT_ID" val="257*l_i*1_10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1"/>
  <p:tag name="KSO_WM_UNIT_ID" val="257*l_i*1_1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24"/>
  <p:tag name="KSO_WM_TEMPLATE_CATEGORY" val="diagram"/>
  <p:tag name="KSO_WM_TEMPLATE_INDEX" val="783"/>
  <p:tag name="KSO_WM_UNIT_INDEX" val="24"/>
</p:tagLst>
</file>

<file path=ppt/tags/tag1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2"/>
  <p:tag name="KSO_WM_UNIT_ID" val="257*l_i*1_1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1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3"/>
  <p:tag name="KSO_WM_UNIT_ID" val="257*l_i*1_1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1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4"/>
  <p:tag name="KSO_WM_UNIT_ID" val="257*l_i*1_1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"/>
  <p:tag name="KSO_WM_UNIT_ID" val="257*l_i*1_1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5"/>
  <p:tag name="KSO_WM_UNIT_ID" val="257*l_i*1_1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1_1"/>
  <p:tag name="KSO_WM_UNIT_ID" val="257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1_1"/>
  <p:tag name="KSO_WM_UNIT_ID" val="257*l_h_a*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5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3_1"/>
  <p:tag name="KSO_WM_UNIT_ID" val="257*l_h_f*1_3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3_1"/>
  <p:tag name="KSO_WM_UNIT_ID" val="257*l_h_a*1_3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6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4_1"/>
  <p:tag name="KSO_WM_UNIT_ID" val="257*l_h_f*1_4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4_1"/>
  <p:tag name="KSO_WM_UNIT_ID" val="257*l_h_a*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9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2_1"/>
  <p:tag name="KSO_WM_UNIT_ID" val="257*l_h_f*1_2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2_1"/>
  <p:tag name="KSO_WM_UNIT_ID" val="257*l_h_a*1_2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8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6"/>
  <p:tag name="KSO_WM_UNIT_ID" val="257*l_i*1_16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"/>
  <p:tag name="KSO_WM_UNIT_ID" val="257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7"/>
  <p:tag name="KSO_WM_UNIT_ID" val="257*l_i*1_17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8"/>
  <p:tag name="KSO_WM_UNIT_ID" val="257*l_i*1_18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9"/>
  <p:tag name="KSO_WM_UNIT_ID" val="257*l_i*1_19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0"/>
  <p:tag name="KSO_WM_UNIT_ID" val="257*l_i*1_20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45"/>
  <p:tag name="KSO_WM_TEMPLATE_CATEGORY" val="diagram"/>
  <p:tag name="KSO_WM_TEMPLATE_INDEX" val="783"/>
  <p:tag name="KSO_WM_UNIT_INDEX" val="45"/>
</p:tagLst>
</file>

<file path=ppt/tags/tag3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1"/>
  <p:tag name="KSO_WM_UNIT_ID" val="257*l_i*1_21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2"/>
  <p:tag name="KSO_WM_UNIT_ID" val="257*l_i*1_2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0"/>
  <p:tag name="KSO_WM_TEMPLATE_CATEGORY" val="diagram"/>
  <p:tag name="KSO_WM_TEMPLATE_INDEX" val="783"/>
  <p:tag name="KSO_WM_UNIT_INDEX" val="50"/>
</p:tagLst>
</file>

<file path=ppt/tags/tag3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3"/>
  <p:tag name="KSO_WM_UNIT_ID" val="257*l_i*1_23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4"/>
  <p:tag name="KSO_WM_UNIT_ID" val="257*l_i*1_2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6"/>
  <p:tag name="KSO_WM_TEMPLATE_CATEGORY" val="diagram"/>
  <p:tag name="KSO_WM_TEMPLATE_INDEX" val="783"/>
  <p:tag name="KSO_WM_UNIT_INDEX" val="6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5"/>
  <p:tag name="KSO_WM_TEMPLATE_CATEGORY" val="diagram"/>
  <p:tag name="KSO_WM_TEMPLATE_INDEX" val="783"/>
  <p:tag name="KSO_WM_UNIT_INDEX" val="55"/>
</p:tagLst>
</file>

<file path=ppt/tags/tag4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5"/>
  <p:tag name="KSO_WM_UNIT_ID" val="257*l_i*1_2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6"/>
  <p:tag name="KSO_WM_UNIT_ID" val="257*l_i*1_26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7"/>
  <p:tag name="KSO_WM_UNIT_ID" val="257*l_i*1_27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5_1"/>
  <p:tag name="KSO_WM_UNIT_ID" val="257*l_h_f*1_5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5_1"/>
  <p:tag name="KSO_WM_UNIT_ID" val="257*l_h_a*1_5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7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64"/>
  <p:tag name="KSO_WM_TEMPLATE_CATEGORY" val="diagram"/>
  <p:tag name="KSO_WM_TEMPLATE_INDEX" val="783"/>
  <p:tag name="KSO_WM_UNIT_INDEX" val="64"/>
</p:tagLst>
</file>

<file path=ppt/tags/tag4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8"/>
  <p:tag name="KSO_WM_UNIT_ID" val="257*l_i*1_28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9"/>
  <p:tag name="KSO_WM_UNIT_ID" val="257*l_i*1_29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0"/>
  <p:tag name="KSO_WM_UNIT_ID" val="257*l_i*1_30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"/>
  <p:tag name="KSO_WM_UNIT_ID" val="257*l_i*1_3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1"/>
  <p:tag name="KSO_WM_UNIT_ID" val="257*l_i*1_31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72"/>
  <p:tag name="KSO_WM_TEMPLATE_CATEGORY" val="diagram"/>
  <p:tag name="KSO_WM_TEMPLATE_INDEX" val="783"/>
  <p:tag name="KSO_WM_UNIT_INDEX" val="72"/>
</p:tagLst>
</file>

<file path=ppt/tags/tag5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2"/>
  <p:tag name="KSO_WM_UNIT_ID" val="257*l_i*1_3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3"/>
  <p:tag name="KSO_WM_UNIT_ID" val="257*l_i*1_3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4"/>
  <p:tag name="KSO_WM_UNIT_ID" val="257*l_i*1_3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6_1"/>
  <p:tag name="KSO_WM_UNIT_ID" val="257*l_h_f*1_6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5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6_1"/>
  <p:tag name="KSO_WM_UNIT_ID" val="257*l_h_a*1_6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10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"/>
  <p:tag name="KSO_WM_UNIT_ID" val="259*l_i*1_1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"/>
  <p:tag name="KSO_WM_UNIT_ID" val="259*l_i*1_3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5"/>
  <p:tag name="KSO_WM_UNIT_ID" val="259*l_i*1_5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4"/>
  <p:tag name="KSO_WM_UNIT_ID" val="257*l_i*1_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4*i*16"/>
  <p:tag name="KSO_WM_TEMPLATE_CATEGORY" val="diagram"/>
  <p:tag name="KSO_WM_TEMPLATE_INDEX" val="783"/>
  <p:tag name="KSO_WM_UNIT_INDEX" val="16"/>
</p:tagLst>
</file>

<file path=ppt/tags/tag6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7"/>
  <p:tag name="KSO_WM_UNIT_ID" val="259*l_i*1_7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8"/>
  <p:tag name="KSO_WM_UNIT_ID" val="259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4*i*21"/>
  <p:tag name="KSO_WM_TEMPLATE_CATEGORY" val="diagram"/>
  <p:tag name="KSO_WM_TEMPLATE_INDEX" val="783"/>
  <p:tag name="KSO_WM_UNIT_INDEX" val="21"/>
</p:tagLst>
</file>

<file path=ppt/tags/tag6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9"/>
  <p:tag name="KSO_WM_UNIT_ID" val="259*l_i*1_9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6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0"/>
  <p:tag name="KSO_WM_UNIT_ID" val="259*l_i*1_10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6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1"/>
  <p:tag name="KSO_WM_UNIT_ID" val="259*l_i*1_11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4*i*28"/>
  <p:tag name="KSO_WM_TEMPLATE_CATEGORY" val="diagram"/>
  <p:tag name="KSO_WM_TEMPLATE_INDEX" val="783"/>
  <p:tag name="KSO_WM_UNIT_INDEX" val="28"/>
</p:tagLst>
</file>

<file path=ppt/tags/tag6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2"/>
  <p:tag name="KSO_WM_UNIT_ID" val="259*l_i*1_1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6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3"/>
  <p:tag name="KSO_WM_UNIT_ID" val="259*l_i*1_1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1"/>
  <p:tag name="KSO_WM_TEMPLATE_CATEGORY" val="diagram"/>
  <p:tag name="KSO_WM_TEMPLATE_INDEX" val="783"/>
  <p:tag name="KSO_WM_UNIT_INDEX" val="11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4*i*33"/>
  <p:tag name="KSO_WM_TEMPLATE_CATEGORY" val="diagram"/>
  <p:tag name="KSO_WM_TEMPLATE_INDEX" val="783"/>
  <p:tag name="KSO_WM_UNIT_INDEX" val="33"/>
</p:tagLst>
</file>

<file path=ppt/tags/tag7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4"/>
  <p:tag name="KSO_WM_UNIT_ID" val="259*l_i*1_1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7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5"/>
  <p:tag name="KSO_WM_UNIT_ID" val="259*l_i*1_1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7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1_1"/>
  <p:tag name="KSO_WM_UNIT_ID" val="259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5"/>
  <p:tag name="KSO_WM_UNIT_TEXT_FILL_TYPE" val="1"/>
</p:tagLst>
</file>

<file path=ppt/tags/tag7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2_1"/>
  <p:tag name="KSO_WM_UNIT_ID" val="259*l_h_f*1_2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8"/>
  <p:tag name="KSO_WM_UNIT_TEXT_FILL_TYPE" val="1"/>
</p:tagLst>
</file>

<file path=ppt/tags/tag7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6"/>
  <p:tag name="KSO_WM_UNIT_ID" val="259*l_i*1_16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7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7"/>
  <p:tag name="KSO_WM_UNIT_ID" val="259*l_i*1_1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8"/>
  <p:tag name="KSO_WM_UNIT_ID" val="259*l_i*1_18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5"/>
  <p:tag name="KSO_WM_UNIT_ID" val="257*l_i*1_5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1_1"/>
  <p:tag name="KSO_WM_UNIT_ID" val="259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5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6"/>
  <p:tag name="KSO_WM_UNIT_ID" val="257*l_i*1_6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11104</Words>
  <Application>WPS 演示</Application>
  <PresentationFormat>自定义</PresentationFormat>
  <Paragraphs>1547</Paragraphs>
  <Slides>98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98</vt:i4>
      </vt:variant>
    </vt:vector>
  </HeadingPairs>
  <TitlesOfParts>
    <vt:vector size="122" baseType="lpstr">
      <vt:lpstr>Arial</vt:lpstr>
      <vt:lpstr>宋体</vt:lpstr>
      <vt:lpstr>Wingdings</vt:lpstr>
      <vt:lpstr>微软雅黑</vt:lpstr>
      <vt:lpstr>楷体</vt:lpstr>
      <vt:lpstr>Open Sans Semibold</vt:lpstr>
      <vt:lpstr>Gotham Light</vt:lpstr>
      <vt:lpstr>Arial Unicode MS</vt:lpstr>
      <vt:lpstr>Calibri</vt:lpstr>
      <vt:lpstr>黑体</vt:lpstr>
      <vt:lpstr>Wingdings</vt:lpstr>
      <vt:lpstr>方正魏碑简体</vt:lpstr>
      <vt:lpstr>Arial Black</vt:lpstr>
      <vt:lpstr>Aharoni</vt:lpstr>
      <vt:lpstr>Times New Roman</vt:lpstr>
      <vt:lpstr>Bebas</vt:lpstr>
      <vt:lpstr>华文仿宋</vt:lpstr>
      <vt:lpstr>Open Sans Light</vt:lpstr>
      <vt:lpstr>Open Sans</vt:lpstr>
      <vt:lpstr>方正兰亭粗黑_GBK</vt:lpstr>
      <vt:lpstr>Arial</vt:lpstr>
      <vt:lpstr>华文细黑</vt:lpstr>
      <vt:lpstr>Segoe Print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乐茵连锁母婴</vt:lpstr>
      <vt:lpstr>爱婴岛儿童百货</vt:lpstr>
      <vt:lpstr>更多的客户</vt:lpstr>
      <vt:lpstr>更多的客户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leic</dc:creator>
  <cp:lastModifiedBy>思迅软件-戈伟</cp:lastModifiedBy>
  <cp:revision>865</cp:revision>
  <dcterms:created xsi:type="dcterms:W3CDTF">2015-04-03T01:59:00Z</dcterms:created>
  <dcterms:modified xsi:type="dcterms:W3CDTF">2018-09-10T09:39:26Z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