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3" r:id="rId5"/>
    <p:sldMasterId id="2147483695" r:id="rId6"/>
  </p:sldMasterIdLst>
  <p:notesMasterIdLst>
    <p:notesMasterId r:id="rId79"/>
  </p:notesMasterIdLst>
  <p:handoutMasterIdLst>
    <p:handoutMasterId r:id="rId80"/>
  </p:handoutMasterIdLst>
  <p:sldIdLst>
    <p:sldId id="262" r:id="rId7"/>
    <p:sldId id="319" r:id="rId8"/>
    <p:sldId id="320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96" r:id="rId21"/>
    <p:sldId id="406" r:id="rId22"/>
    <p:sldId id="394" r:id="rId23"/>
    <p:sldId id="334" r:id="rId24"/>
    <p:sldId id="335" r:id="rId25"/>
    <p:sldId id="336" r:id="rId26"/>
    <p:sldId id="392" r:id="rId27"/>
    <p:sldId id="338" r:id="rId28"/>
    <p:sldId id="393" r:id="rId29"/>
    <p:sldId id="395" r:id="rId30"/>
    <p:sldId id="339" r:id="rId31"/>
    <p:sldId id="340" r:id="rId32"/>
    <p:sldId id="342" r:id="rId33"/>
    <p:sldId id="348" r:id="rId34"/>
    <p:sldId id="343" r:id="rId35"/>
    <p:sldId id="391" r:id="rId36"/>
    <p:sldId id="345" r:id="rId37"/>
    <p:sldId id="344" r:id="rId38"/>
    <p:sldId id="346" r:id="rId39"/>
    <p:sldId id="347" r:id="rId40"/>
    <p:sldId id="350" r:id="rId41"/>
    <p:sldId id="351" r:id="rId42"/>
    <p:sldId id="352" r:id="rId43"/>
    <p:sldId id="382" r:id="rId44"/>
    <p:sldId id="353" r:id="rId45"/>
    <p:sldId id="358" r:id="rId46"/>
    <p:sldId id="359" r:id="rId47"/>
    <p:sldId id="400" r:id="rId48"/>
    <p:sldId id="401" r:id="rId49"/>
    <p:sldId id="402" r:id="rId50"/>
    <p:sldId id="361" r:id="rId51"/>
    <p:sldId id="384" r:id="rId52"/>
    <p:sldId id="398" r:id="rId53"/>
    <p:sldId id="397" r:id="rId54"/>
    <p:sldId id="399" r:id="rId55"/>
    <p:sldId id="373" r:id="rId56"/>
    <p:sldId id="374" r:id="rId57"/>
    <p:sldId id="362" r:id="rId58"/>
    <p:sldId id="363" r:id="rId59"/>
    <p:sldId id="365" r:id="rId60"/>
    <p:sldId id="366" r:id="rId61"/>
    <p:sldId id="367" r:id="rId62"/>
    <p:sldId id="368" r:id="rId63"/>
    <p:sldId id="369" r:id="rId64"/>
    <p:sldId id="371" r:id="rId65"/>
    <p:sldId id="387" r:id="rId66"/>
    <p:sldId id="375" r:id="rId67"/>
    <p:sldId id="389" r:id="rId68"/>
    <p:sldId id="388" r:id="rId69"/>
    <p:sldId id="405" r:id="rId70"/>
    <p:sldId id="404" r:id="rId71"/>
    <p:sldId id="377" r:id="rId72"/>
    <p:sldId id="378" r:id="rId73"/>
    <p:sldId id="403" r:id="rId74"/>
    <p:sldId id="379" r:id="rId75"/>
    <p:sldId id="463" r:id="rId76"/>
    <p:sldId id="464" r:id="rId77"/>
    <p:sldId id="465" r:id="rId7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5941C"/>
    <a:srgbClr val="81A21E"/>
    <a:srgbClr val="81FF98"/>
    <a:srgbClr val="A2BB2A"/>
    <a:srgbClr val="008000"/>
    <a:srgbClr val="9AE73D"/>
    <a:srgbClr val="702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85" autoAdjust="0"/>
    <p:restoredTop sz="95077" autoAdjust="0"/>
  </p:normalViewPr>
  <p:slideViewPr>
    <p:cSldViewPr>
      <p:cViewPr>
        <p:scale>
          <a:sx n="84" d="100"/>
          <a:sy n="84" d="100"/>
        </p:scale>
        <p:origin x="-888" y="330"/>
      </p:cViewPr>
      <p:guideLst>
        <p:guide orient="horz" pos="2157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88" y="-90"/>
      </p:cViewPr>
      <p:guideLst>
        <p:guide orient="horz" pos="2876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3" Type="http://schemas.openxmlformats.org/officeDocument/2006/relationships/tableStyles" Target="tableStyles.xml"/><Relationship Id="rId82" Type="http://schemas.openxmlformats.org/officeDocument/2006/relationships/viewProps" Target="viewProps.xml"/><Relationship Id="rId81" Type="http://schemas.openxmlformats.org/officeDocument/2006/relationships/presProps" Target="presProps.xml"/><Relationship Id="rId80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79" Type="http://schemas.openxmlformats.org/officeDocument/2006/relationships/notesMaster" Target="notesMasters/notesMaster1.xml"/><Relationship Id="rId78" Type="http://schemas.openxmlformats.org/officeDocument/2006/relationships/slide" Target="slides/slide72.xml"/><Relationship Id="rId77" Type="http://schemas.openxmlformats.org/officeDocument/2006/relationships/slide" Target="slides/slide71.xml"/><Relationship Id="rId76" Type="http://schemas.openxmlformats.org/officeDocument/2006/relationships/slide" Target="slides/slide70.xml"/><Relationship Id="rId75" Type="http://schemas.openxmlformats.org/officeDocument/2006/relationships/slide" Target="slides/slide69.xml"/><Relationship Id="rId74" Type="http://schemas.openxmlformats.org/officeDocument/2006/relationships/slide" Target="slides/slide68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7" Type="http://schemas.openxmlformats.org/officeDocument/2006/relationships/slide" Target="slides/slide1.xml"/><Relationship Id="rId69" Type="http://schemas.openxmlformats.org/officeDocument/2006/relationships/slide" Target="slides/slide63.xml"/><Relationship Id="rId68" Type="http://schemas.openxmlformats.org/officeDocument/2006/relationships/slide" Target="slides/slide62.xml"/><Relationship Id="rId67" Type="http://schemas.openxmlformats.org/officeDocument/2006/relationships/slide" Target="slides/slide61.xml"/><Relationship Id="rId66" Type="http://schemas.openxmlformats.org/officeDocument/2006/relationships/slide" Target="slides/slide60.xml"/><Relationship Id="rId65" Type="http://schemas.openxmlformats.org/officeDocument/2006/relationships/slide" Target="slides/slide59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60" Type="http://schemas.openxmlformats.org/officeDocument/2006/relationships/slide" Target="slides/slide54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53.xml"/><Relationship Id="rId58" Type="http://schemas.openxmlformats.org/officeDocument/2006/relationships/slide" Target="slides/slide52.xml"/><Relationship Id="rId57" Type="http://schemas.openxmlformats.org/officeDocument/2006/relationships/slide" Target="slides/slide51.xml"/><Relationship Id="rId56" Type="http://schemas.openxmlformats.org/officeDocument/2006/relationships/slide" Target="slides/slide50.xml"/><Relationship Id="rId55" Type="http://schemas.openxmlformats.org/officeDocument/2006/relationships/slide" Target="slides/slide49.xml"/><Relationship Id="rId54" Type="http://schemas.openxmlformats.org/officeDocument/2006/relationships/slide" Target="slides/slide48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0" Type="http://schemas.openxmlformats.org/officeDocument/2006/relationships/slide" Target="slides/slide34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52E3B9E-7A34-4FB1-BBB2-EC8C083A2CB9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DCA4E15-F70C-4CBB-B742-ECE6CA58521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B71D8-4F2E-457E-9A11-D24DF1935F8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4B4F1-B162-4778-8991-4B6ADDE14F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5CC74-E51C-4300-A9C6-77DB3D076A95}" type="datetimeFigureOut">
              <a:rPr lang="zh-CN" altLang="en-US"/>
            </a:fld>
            <a:endParaRPr lang="es-ES" altLang="zh-C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8353A-903F-48B3-9FA7-940951C71DB7}" type="slidenum">
              <a:rPr lang="zh-CN" altLang="es-ES"/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9219F-C120-462E-AD0C-F83412F46E7B}" type="datetimeFigureOut">
              <a:rPr lang="zh-CN" altLang="en-US"/>
            </a:fld>
            <a:endParaRPr lang="es-ES" altLang="zh-C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777A5-EF52-478B-AEDB-CAAE1DBA0641}" type="slidenum">
              <a:rPr lang="zh-CN" altLang="es-ES"/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BED05-12ED-4B57-9D24-91C99B083039}" type="datetimeFigureOut">
              <a:rPr lang="zh-CN" altLang="en-US"/>
            </a:fld>
            <a:endParaRPr lang="es-ES" altLang="zh-C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99B3D-8488-430A-BB01-0779EFF9875B}" type="slidenum">
              <a:rPr lang="zh-CN" altLang="es-ES"/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FC8F5-D400-4610-8055-6D0DF9D5D1DE}" type="datetimeFigureOut">
              <a:rPr lang="zh-CN" altLang="en-US"/>
            </a:fld>
            <a:endParaRPr lang="es-ES" altLang="zh-C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5669-3782-4957-8639-1A33DBA60C11}" type="slidenum">
              <a:rPr lang="zh-CN" altLang="es-ES"/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1E725-C118-4458-B743-C241858F1931}" type="datetimeFigureOut">
              <a:rPr lang="zh-CN" altLang="en-US"/>
            </a:fld>
            <a:endParaRPr lang="es-ES" altLang="zh-C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C06F7-E995-4C80-BA0F-6E4CF62BF06A}" type="slidenum">
              <a:rPr lang="zh-CN" altLang="es-ES"/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EAC12-C748-47E7-A1AB-3EAC9E318E9E}" type="datetimeFigureOut">
              <a:rPr lang="zh-CN" altLang="en-US"/>
            </a:fld>
            <a:endParaRPr lang="es-ES" altLang="zh-CN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0AD0B-8296-40B7-90D1-68FEEF7E5CD3}" type="slidenum">
              <a:rPr lang="zh-CN" altLang="es-ES"/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8"/>
          <p:cNvSpPr>
            <a:spLocks noChangeShapeType="1"/>
          </p:cNvSpPr>
          <p:nvPr userDrawn="1"/>
        </p:nvSpPr>
        <p:spPr bwMode="auto">
          <a:xfrm>
            <a:off x="323850" y="6453188"/>
            <a:ext cx="8340725" cy="63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矩形 7"/>
          <p:cNvSpPr>
            <a:spLocks noChangeArrowheads="1"/>
          </p:cNvSpPr>
          <p:nvPr userDrawn="1"/>
        </p:nvSpPr>
        <p:spPr bwMode="auto">
          <a:xfrm>
            <a:off x="8388350" y="6459538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fld id="{99E6443E-25B0-4D0B-AD4F-9DC536C48BFA}" type="slidenum">
              <a:rPr lang="zh-CN" altLang="en-US" sz="10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en-US" altLang="zh-CN" sz="10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8"/>
          <p:cNvSpPr>
            <a:spLocks noChangeArrowheads="1"/>
          </p:cNvSpPr>
          <p:nvPr userDrawn="1"/>
        </p:nvSpPr>
        <p:spPr bwMode="auto">
          <a:xfrm>
            <a:off x="250825" y="6453188"/>
            <a:ext cx="4572000" cy="2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©2010-2012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深圳思迅软件股份有限公司</a:t>
            </a:r>
            <a:endParaRPr lang="zh-CN" altLang="en-US" sz="1000" b="1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8"/>
          <p:cNvSpPr>
            <a:spLocks noChangeShapeType="1"/>
          </p:cNvSpPr>
          <p:nvPr userDrawn="1"/>
        </p:nvSpPr>
        <p:spPr bwMode="auto">
          <a:xfrm>
            <a:off x="323850" y="6453188"/>
            <a:ext cx="8340725" cy="63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矩形 7"/>
          <p:cNvSpPr>
            <a:spLocks noChangeArrowheads="1"/>
          </p:cNvSpPr>
          <p:nvPr userDrawn="1"/>
        </p:nvSpPr>
        <p:spPr bwMode="auto">
          <a:xfrm>
            <a:off x="8388350" y="6459538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fld id="{D038C6B2-6ED2-4095-90FC-E28AB33BFABD}" type="slidenum">
              <a:rPr lang="zh-CN" altLang="en-US" sz="10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en-US" altLang="zh-CN" sz="10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8"/>
          <p:cNvSpPr>
            <a:spLocks noChangeArrowheads="1"/>
          </p:cNvSpPr>
          <p:nvPr userDrawn="1"/>
        </p:nvSpPr>
        <p:spPr bwMode="auto">
          <a:xfrm>
            <a:off x="250825" y="6453188"/>
            <a:ext cx="4572000" cy="24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版权所有 </a:t>
            </a:r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©2010-2012 </a:t>
            </a:r>
            <a:r>
              <a:rPr lang="zh-CN" altLang="en-US" sz="10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深圳思迅软件股份有限公司</a:t>
            </a:r>
            <a:endParaRPr lang="zh-CN" altLang="en-US" sz="1000" b="1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5760640"/>
          </a:xfrm>
        </p:spPr>
        <p:txBody>
          <a:bodyPr/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n"/>
              <a:defRPr/>
            </a:lvl1pPr>
            <a:lvl2pPr marL="742950" indent="-285750">
              <a:buClr>
                <a:schemeClr val="accent3"/>
              </a:buClr>
              <a:buFont typeface="Wingdings" panose="05000000000000000000" pitchFamily="2" charset="2"/>
              <a:buChar char="n"/>
              <a:defRPr/>
            </a:lvl2pPr>
            <a:lvl3pPr marL="1200150" indent="-285750">
              <a:buClr>
                <a:schemeClr val="accent3"/>
              </a:buClr>
              <a:buFont typeface="Wingdings" panose="05000000000000000000" pitchFamily="2" charset="2"/>
              <a:buChar char="n"/>
              <a:defRPr/>
            </a:lvl3pPr>
            <a:lvl4pPr marL="1657350" indent="-285750">
              <a:buClr>
                <a:schemeClr val="accent3"/>
              </a:buClr>
              <a:buFont typeface="Wingdings" panose="05000000000000000000" pitchFamily="2" charset="2"/>
              <a:buChar char="n"/>
              <a:defRPr/>
            </a:lvl4pPr>
            <a:lvl5pPr marL="2114550" indent="-285750">
              <a:buClr>
                <a:schemeClr val="accent3"/>
              </a:buClr>
              <a:buFont typeface="Wingdings" panose="05000000000000000000" pitchFamily="2" charset="2"/>
              <a:buChar char="n"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版权所有 </a:t>
            </a:r>
            <a:r>
              <a:rPr lang="en-US" altLang="zh-CN"/>
              <a:t>©2010-2012 </a:t>
            </a:r>
            <a:r>
              <a:rPr lang="zh-CN" altLang="en-US"/>
              <a:t>深圳万国思迅软件有限公司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301" y="44450"/>
            <a:ext cx="5626844" cy="49053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版权所有 </a:t>
            </a:r>
            <a:r>
              <a:rPr lang="en-US" altLang="zh-CN"/>
              <a:t>©2010-2012 </a:t>
            </a:r>
            <a:r>
              <a:rPr lang="zh-CN" altLang="en-US"/>
              <a:t>深圳万国思迅软件有限公司</a:t>
            </a:r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1"/>
          </p:nvPr>
        </p:nvSpPr>
        <p:spPr>
          <a:xfrm>
            <a:off x="6227763" y="5229225"/>
            <a:ext cx="2133600" cy="2682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1800"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92E9533-9803-4100-94A0-1ABDC8546DE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版权所有 </a:t>
            </a:r>
            <a:r>
              <a:rPr lang="en-US" altLang="zh-CN"/>
              <a:t>©2010-2012 </a:t>
            </a:r>
            <a:r>
              <a:rPr lang="zh-CN" altLang="en-US"/>
              <a:t>深圳万国思迅软件有限公司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301" y="44450"/>
            <a:ext cx="5626844" cy="49053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版权所有 </a:t>
            </a:r>
            <a:r>
              <a:rPr lang="en-US" altLang="zh-CN"/>
              <a:t>©2010-2012 </a:t>
            </a:r>
            <a:r>
              <a:rPr lang="zh-CN" altLang="en-US"/>
              <a:t>深圳万国思迅软件有限公司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96D2A-4BB0-4837-A3BC-E11208A9FFFC}" type="datetimeFigureOut">
              <a:rPr lang="zh-CN" altLang="en-US"/>
            </a:fld>
            <a:endParaRPr lang="es-ES" altLang="zh-CN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4BD6-C137-4CF5-92F8-20AAF4DF0B8D}" type="slidenum">
              <a:rPr lang="zh-CN" altLang="es-ES"/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版权所有 </a:t>
            </a:r>
            <a:r>
              <a:rPr lang="en-US" altLang="zh-CN"/>
              <a:t>©2010-2012 </a:t>
            </a:r>
            <a:r>
              <a:rPr lang="zh-CN" altLang="en-US"/>
              <a:t>深圳万国思迅软件有限公司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版权所有 </a:t>
            </a:r>
            <a:r>
              <a:rPr lang="en-US" altLang="zh-CN"/>
              <a:t>©2010-2012 </a:t>
            </a:r>
            <a:r>
              <a:rPr lang="zh-CN" altLang="en-US"/>
              <a:t>深圳万国思迅软件有限公司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版权所有 </a:t>
            </a:r>
            <a:r>
              <a:rPr lang="en-US" altLang="zh-CN"/>
              <a:t>©2010-2012 </a:t>
            </a:r>
            <a:r>
              <a:rPr lang="zh-CN" altLang="en-US"/>
              <a:t>深圳万国思迅软件有限公司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301" y="44450"/>
            <a:ext cx="5626844" cy="490538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版权所有 </a:t>
            </a:r>
            <a:r>
              <a:rPr lang="en-US" altLang="zh-CN"/>
              <a:t>©2010-2012 </a:t>
            </a:r>
            <a:r>
              <a:rPr lang="zh-CN" altLang="en-US"/>
              <a:t>深圳万国思迅软件有限公司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版权所有 </a:t>
            </a:r>
            <a:r>
              <a:rPr lang="en-US" altLang="zh-CN"/>
              <a:t>©2010-2012 </a:t>
            </a:r>
            <a:r>
              <a:rPr lang="zh-CN" altLang="en-US"/>
              <a:t>深圳万国思迅软件有限公司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1837690"/>
            <a:ext cx="8229600" cy="42887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2B994-8647-494B-B601-0C9E35C851F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CDBA0-5409-4D6C-8A7D-1C7D827A2285}" type="datetimeFigureOut">
              <a:rPr lang="zh-CN" altLang="en-US"/>
            </a:fld>
            <a:endParaRPr lang="es-ES" altLang="zh-CN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84D6C-D226-48D7-BE2A-53622BBD38F3}" type="slidenum">
              <a:rPr lang="zh-CN" altLang="es-ES"/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16BE6-2A42-42DD-93AE-40D5879E7DBF}" type="datetimeFigureOut">
              <a:rPr lang="zh-CN" altLang="en-US"/>
            </a:fld>
            <a:endParaRPr lang="es-ES" altLang="zh-CN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CEB2C-A905-427A-B435-37ABD6F83C8A}" type="slidenum">
              <a:rPr lang="zh-CN" altLang="es-ES"/>
            </a:fld>
            <a:endParaRPr lang="es-ES" altLang="zh-CN"/>
          </a:p>
        </p:txBody>
      </p:sp>
      <p:pic>
        <p:nvPicPr>
          <p:cNvPr id="7" name="图片 6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" y="-33655"/>
            <a:ext cx="9158605" cy="6915150"/>
          </a:xfrm>
          <a:prstGeom prst="rect">
            <a:avLst/>
          </a:prstGeom>
        </p:spPr>
      </p:pic>
      <p:pic>
        <p:nvPicPr>
          <p:cNvPr id="9" name="图片 8" descr="sixun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365" y="6496685"/>
            <a:ext cx="1682750" cy="3848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  <a:p>
            <a:pPr lvl="1"/>
            <a:r>
              <a:rPr lang="es-ES" smtClean="0"/>
              <a:t>Segundo nivel</a:t>
            </a:r>
            <a:endParaRPr lang="es-ES" smtClean="0"/>
          </a:p>
          <a:p>
            <a:pPr lvl="2"/>
            <a:r>
              <a:rPr lang="es-ES" smtClean="0"/>
              <a:t>Tercer nivel</a:t>
            </a:r>
            <a:endParaRPr lang="es-ES" smtClean="0"/>
          </a:p>
          <a:p>
            <a:pPr lvl="3"/>
            <a:r>
              <a:rPr lang="es-ES" smtClean="0"/>
              <a:t>Cuarto nivel</a:t>
            </a:r>
            <a:endParaRPr lang="es-ES" smtClean="0"/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8CA09-9D86-4A9F-BA12-E56AAC474B0C}" type="datetimeFigureOut">
              <a:rPr lang="zh-CN" altLang="en-US"/>
            </a:fld>
            <a:endParaRPr lang="es-ES" altLang="zh-CN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E99D-A390-46BF-948B-534952954650}" type="slidenum">
              <a:rPr lang="zh-CN" altLang="es-ES"/>
            </a:fld>
            <a:endParaRPr lang="es-E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  <a:endParaRPr lang="es-ES" smtClean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1CB20-B6CE-4E93-9E55-928EAE3694C5}" type="datetimeFigureOut">
              <a:rPr lang="zh-CN" altLang="en-US"/>
            </a:fld>
            <a:endParaRPr lang="es-ES" altLang="zh-CN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2D9C0-CB36-4C1D-A433-0C5FD6832E2E}" type="slidenum">
              <a:rPr lang="zh-CN" altLang="es-ES"/>
            </a:fld>
            <a:endParaRPr lang="es-E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39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0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4" Type="http://schemas.openxmlformats.org/officeDocument/2006/relationships/theme" Target="../theme/theme5.xml"/><Relationship Id="rId13" Type="http://schemas.openxmlformats.org/officeDocument/2006/relationships/image" Target="../media/image3.png"/><Relationship Id="rId12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s-ES" altLang="zh-CN" smtClean="0"/>
              <a:t>Haga clic para modificar el estilo de título del patrón</a:t>
            </a:r>
            <a:endParaRPr lang="es-ES" altLang="zh-CN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altLang="zh-CN" smtClean="0"/>
              <a:t>Haga clic para modificar el estilo de texto del patrón</a:t>
            </a:r>
            <a:endParaRPr lang="es-ES" altLang="zh-CN" smtClean="0"/>
          </a:p>
          <a:p>
            <a:pPr lvl="1"/>
            <a:r>
              <a:rPr lang="es-ES" altLang="zh-CN" smtClean="0"/>
              <a:t>Segundo nivel</a:t>
            </a:r>
            <a:endParaRPr lang="es-ES" altLang="zh-CN" smtClean="0"/>
          </a:p>
          <a:p>
            <a:pPr lvl="2"/>
            <a:r>
              <a:rPr lang="es-ES" altLang="zh-CN" smtClean="0"/>
              <a:t>Tercer nivel</a:t>
            </a:r>
            <a:endParaRPr lang="es-ES" altLang="zh-CN" smtClean="0"/>
          </a:p>
          <a:p>
            <a:pPr lvl="3"/>
            <a:r>
              <a:rPr lang="es-ES" altLang="zh-CN" smtClean="0"/>
              <a:t>Cuarto nivel</a:t>
            </a:r>
            <a:endParaRPr lang="es-ES" altLang="zh-CN" smtClean="0"/>
          </a:p>
          <a:p>
            <a:pPr lvl="4"/>
            <a:r>
              <a:rPr lang="es-ES" altLang="zh-CN" smtClean="0"/>
              <a:t>Quinto nivel</a:t>
            </a:r>
            <a:endParaRPr lang="es-ES" altLang="zh-CN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1A3C64-1302-49E6-B4AB-1CA8B6BAF226}" type="datetimeFigureOut">
              <a:rPr lang="zh-CN" altLang="en-US"/>
            </a:fld>
            <a:endParaRPr lang="es-ES" altLang="zh-C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D06AFFA-F87D-4D8D-8974-74FECCE73282}" type="slidenum">
              <a:rPr lang="zh-CN" altLang="es-ES"/>
            </a:fld>
            <a:endParaRPr lang="es-E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250825" y="620713"/>
            <a:ext cx="8569325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2052" name="Line 58"/>
          <p:cNvSpPr>
            <a:spLocks noChangeShapeType="1"/>
          </p:cNvSpPr>
          <p:nvPr userDrawn="1"/>
        </p:nvSpPr>
        <p:spPr bwMode="auto">
          <a:xfrm>
            <a:off x="323850" y="6453188"/>
            <a:ext cx="8340725" cy="635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3" name="矩形 7"/>
          <p:cNvSpPr>
            <a:spLocks noChangeArrowheads="1"/>
          </p:cNvSpPr>
          <p:nvPr userDrawn="1"/>
        </p:nvSpPr>
        <p:spPr bwMode="auto">
          <a:xfrm>
            <a:off x="8388350" y="6459538"/>
            <a:ext cx="4413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0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fld id="{9CBE4F0A-7800-405A-9704-02DCE4F836DC}" type="slidenum">
              <a:rPr lang="zh-CN" altLang="en-US" sz="1000" b="1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en-US" altLang="zh-CN" sz="10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250825" y="6453188"/>
            <a:ext cx="3960813" cy="26828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0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>
              <a:defRPr/>
            </a:pPr>
            <a:r>
              <a:rPr lang="zh-CN" altLang="en-US"/>
              <a:t>版权所有 </a:t>
            </a:r>
            <a:r>
              <a:rPr lang="en-US" altLang="zh-CN"/>
              <a:t>©2010-2012 </a:t>
            </a:r>
            <a:r>
              <a:rPr lang="zh-CN" altLang="en-US"/>
              <a:t>深圳万国思迅软件有限公司</a:t>
            </a:r>
            <a:endParaRPr lang="zh-CN" altLang="en-US"/>
          </a:p>
        </p:txBody>
      </p:sp>
      <p:sp>
        <p:nvSpPr>
          <p:cNvPr id="8" name="Text Box 2"/>
          <p:cNvSpPr txBox="1">
            <a:spLocks noChangeArrowheads="1"/>
          </p:cNvSpPr>
          <p:nvPr userDrawn="1"/>
        </p:nvSpPr>
        <p:spPr bwMode="auto">
          <a:xfrm>
            <a:off x="0" y="-27384"/>
            <a:ext cx="65532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600" b="1" dirty="0" smtClean="0">
                <a:solidFill>
                  <a:schemeClr val="bg1"/>
                </a:solidFill>
              </a:rPr>
              <a:t>孕婴童</a:t>
            </a:r>
            <a:r>
              <a:rPr lang="en-US" altLang="zh-CN" sz="2600" b="1" dirty="0" smtClean="0">
                <a:solidFill>
                  <a:schemeClr val="bg1"/>
                </a:solidFill>
              </a:rPr>
              <a:t>3</a:t>
            </a:r>
            <a:r>
              <a:rPr lang="zh-CN" altLang="en-US" sz="2600" b="1" dirty="0" smtClean="0">
                <a:solidFill>
                  <a:schemeClr val="bg1"/>
                </a:solidFill>
              </a:rPr>
              <a:t>产品</a:t>
            </a:r>
            <a:r>
              <a:rPr lang="zh-CN" altLang="en-US" sz="2600" b="1" dirty="0">
                <a:solidFill>
                  <a:schemeClr val="bg1"/>
                </a:solidFill>
              </a:rPr>
              <a:t>介绍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4F6228"/>
        </a:buClr>
        <a:buFont typeface="Wingdings" panose="05000000000000000000" pitchFamily="2" charset="2"/>
        <a:buChar char="n"/>
        <a:defRPr sz="24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F6228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200150" indent="-285750" algn="l" rtl="0" eaLnBrk="0" fontAlgn="base" hangingPunct="0">
        <a:spcBef>
          <a:spcPct val="20000"/>
        </a:spcBef>
        <a:spcAft>
          <a:spcPct val="0"/>
        </a:spcAft>
        <a:buClr>
          <a:srgbClr val="4F6228"/>
        </a:buClr>
        <a:buFont typeface="Wingdings" panose="05000000000000000000" pitchFamily="2" charset="2"/>
        <a:buChar char="n"/>
        <a:defRPr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57350" indent="-285750" algn="l" rtl="0" eaLnBrk="0" fontAlgn="base" hangingPunct="0">
        <a:spcBef>
          <a:spcPct val="20000"/>
        </a:spcBef>
        <a:spcAft>
          <a:spcPct val="0"/>
        </a:spcAft>
        <a:buClr>
          <a:srgbClr val="4F6228"/>
        </a:buClr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114550" indent="-285750" algn="l" rtl="0" eaLnBrk="0" fontAlgn="base" hangingPunct="0">
        <a:spcBef>
          <a:spcPct val="20000"/>
        </a:spcBef>
        <a:spcAft>
          <a:spcPct val="0"/>
        </a:spcAft>
        <a:buClr>
          <a:srgbClr val="4F6228"/>
        </a:buClr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" Target="slide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4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image" Target="../media/image30.png"/><Relationship Id="rId1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5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4.xml"/><Relationship Id="rId4" Type="http://schemas.openxmlformats.org/officeDocument/2006/relationships/image" Target="../media/image34.png"/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4.xml"/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4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5.xml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image" Target="../media/image27.png"/><Relationship Id="rId1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image" Target="../media/image4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image" Target="../media/image4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4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5.xml"/><Relationship Id="rId3" Type="http://schemas.openxmlformats.org/officeDocument/2006/relationships/image" Target="../media/image40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5.xml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27.png"/><Relationship Id="rId1" Type="http://schemas.openxmlformats.org/officeDocument/2006/relationships/image" Target="../media/image2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5.xml"/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5.xml"/><Relationship Id="rId5" Type="http://schemas.openxmlformats.org/officeDocument/2006/relationships/image" Target="../media/image40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27.png"/><Relationship Id="rId1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44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e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9.emf"/><Relationship Id="rId1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5.xml"/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image" Target="../media/image2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5.xml"/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image" Target="../media/image2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12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4294967295"/>
          </p:nvPr>
        </p:nvSpPr>
        <p:spPr>
          <a:xfrm>
            <a:off x="1835150" y="1628775"/>
            <a:ext cx="5616575" cy="6477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zh-CN" altLang="en-US" sz="3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思迅</a:t>
            </a:r>
            <a:r>
              <a:rPr lang="zh-CN" altLang="en-US" sz="3600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孕婴</a:t>
            </a:r>
            <a:r>
              <a:rPr lang="zh-CN" altLang="en-US" sz="3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童</a:t>
            </a:r>
            <a:r>
              <a:rPr lang="en-US" altLang="zh-CN" sz="3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600" dirty="0" smtClean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产品介绍</a:t>
            </a:r>
            <a:endParaRPr lang="zh-CN" altLang="es-ES" sz="3600" dirty="0" smtClean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387" name="Group 3"/>
          <p:cNvGrpSpPr/>
          <p:nvPr/>
        </p:nvGrpSpPr>
        <p:grpSpPr bwMode="auto">
          <a:xfrm>
            <a:off x="2987675" y="3357563"/>
            <a:ext cx="3508375" cy="485775"/>
            <a:chOff x="1791" y="1483"/>
            <a:chExt cx="2210" cy="306"/>
          </a:xfrm>
        </p:grpSpPr>
        <p:pic>
          <p:nvPicPr>
            <p:cNvPr id="16399" name="11 Imagen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1525"/>
              <a:ext cx="181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0" name="2 Subtítulo">
              <a:hlinkClick r:id="rId2" action="ppaction://hlinksldjump"/>
            </p:cNvPr>
            <p:cNvSpPr txBox="1"/>
            <p:nvPr/>
          </p:nvSpPr>
          <p:spPr bwMode="auto">
            <a:xfrm>
              <a:off x="1980" y="1483"/>
              <a:ext cx="2021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</a:pPr>
              <a:r>
                <a:rPr lang="zh-CN" altLang="es-HN" sz="2000" b="1" dirty="0">
                  <a:solidFill>
                    <a:srgbClr val="595959"/>
                  </a:solidFill>
                </a:rPr>
                <a:t>思迅</a:t>
              </a:r>
              <a:r>
                <a:rPr lang="zh-CN" altLang="es-HN" sz="2000" b="1" dirty="0" smtClean="0">
                  <a:solidFill>
                    <a:srgbClr val="595959"/>
                  </a:solidFill>
                </a:rPr>
                <a:t>软件</a:t>
              </a:r>
              <a:r>
                <a:rPr lang="zh-CN" altLang="en-US" sz="2000" b="1" dirty="0" smtClean="0">
                  <a:solidFill>
                    <a:srgbClr val="595959"/>
                  </a:solidFill>
                </a:rPr>
                <a:t>产品规划部</a:t>
              </a:r>
              <a:endParaRPr lang="zh-CN" altLang="es-ES" sz="2000" dirty="0">
                <a:solidFill>
                  <a:srgbClr val="595959"/>
                </a:solidFill>
              </a:endParaRPr>
            </a:p>
          </p:txBody>
        </p:sp>
      </p:grp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7380288" y="6453188"/>
            <a:ext cx="17322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600">
                <a:solidFill>
                  <a:schemeClr val="bg1"/>
                </a:solidFill>
              </a:rPr>
              <a:t>www.sixun.com.cn</a:t>
            </a:r>
            <a:endParaRPr lang="en-US" altLang="zh-CN" sz="1600">
              <a:solidFill>
                <a:schemeClr val="bg1"/>
              </a:solidFill>
            </a:endParaRPr>
          </a:p>
        </p:txBody>
      </p:sp>
      <p:grpSp>
        <p:nvGrpSpPr>
          <p:cNvPr id="16390" name="组合 14"/>
          <p:cNvGrpSpPr/>
          <p:nvPr/>
        </p:nvGrpSpPr>
        <p:grpSpPr bwMode="auto">
          <a:xfrm>
            <a:off x="322263" y="5178425"/>
            <a:ext cx="8570912" cy="582613"/>
            <a:chOff x="322932" y="5178009"/>
            <a:chExt cx="8569548" cy="583029"/>
          </a:xfrm>
        </p:grpSpPr>
        <p:sp>
          <p:nvSpPr>
            <p:cNvPr id="16391" name="3 CuadroTexto"/>
            <p:cNvSpPr txBox="1">
              <a:spLocks noChangeArrowheads="1"/>
            </p:cNvSpPr>
            <p:nvPr/>
          </p:nvSpPr>
          <p:spPr bwMode="auto">
            <a:xfrm>
              <a:off x="467395" y="5180013"/>
              <a:ext cx="15113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CN" altLang="es-H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零售行业软件</a:t>
              </a:r>
              <a:endParaRPr lang="zh-CN" altLang="es-E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92" name="4 CuadroTexto"/>
            <p:cNvSpPr txBox="1">
              <a:spLocks noChangeArrowheads="1"/>
            </p:cNvSpPr>
            <p:nvPr/>
          </p:nvSpPr>
          <p:spPr bwMode="auto">
            <a:xfrm>
              <a:off x="322932" y="5489575"/>
              <a:ext cx="1728788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CN" altLang="en-US" sz="1000">
                  <a:solidFill>
                    <a:schemeClr val="bg1"/>
                  </a:solidFill>
                </a:rPr>
                <a:t>以零售企业为本的专业品质</a:t>
              </a:r>
              <a:endParaRPr lang="zh-CN" altLang="es-ES" sz="1000">
                <a:solidFill>
                  <a:schemeClr val="bg1"/>
                </a:solidFill>
              </a:endParaRPr>
            </a:p>
          </p:txBody>
        </p:sp>
        <p:sp>
          <p:nvSpPr>
            <p:cNvPr id="16393" name="3 CuadroTexto"/>
            <p:cNvSpPr txBox="1">
              <a:spLocks noChangeArrowheads="1"/>
            </p:cNvSpPr>
            <p:nvPr/>
          </p:nvSpPr>
          <p:spPr bwMode="auto">
            <a:xfrm>
              <a:off x="2555751" y="5180013"/>
              <a:ext cx="18732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CN" altLang="es-H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餐饮娱乐行业软件</a:t>
              </a:r>
              <a:endParaRPr lang="zh-CN" altLang="es-E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94" name="3 CuadroTexto"/>
            <p:cNvSpPr txBox="1">
              <a:spLocks noChangeArrowheads="1"/>
            </p:cNvSpPr>
            <p:nvPr/>
          </p:nvSpPr>
          <p:spPr bwMode="auto">
            <a:xfrm>
              <a:off x="5002758" y="5180013"/>
              <a:ext cx="14414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CN" altLang="es-H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专卖行业软件</a:t>
              </a:r>
              <a:endParaRPr lang="zh-CN" altLang="es-E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95" name="4 CuadroTexto"/>
            <p:cNvSpPr txBox="1">
              <a:spLocks noChangeArrowheads="1"/>
            </p:cNvSpPr>
            <p:nvPr/>
          </p:nvSpPr>
          <p:spPr bwMode="auto">
            <a:xfrm>
              <a:off x="4932040" y="5516563"/>
              <a:ext cx="15843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CN" altLang="en-US" sz="1000">
                  <a:solidFill>
                    <a:schemeClr val="bg1"/>
                  </a:solidFill>
                </a:rPr>
                <a:t>应行业发展的个性化方案 </a:t>
              </a:r>
              <a:endParaRPr lang="zh-CN" altLang="es-ES" sz="1000">
                <a:solidFill>
                  <a:schemeClr val="bg1"/>
                </a:solidFill>
              </a:endParaRPr>
            </a:p>
          </p:txBody>
        </p:sp>
        <p:sp>
          <p:nvSpPr>
            <p:cNvPr id="16396" name="4 CuadroTexto"/>
            <p:cNvSpPr txBox="1">
              <a:spLocks noChangeArrowheads="1"/>
            </p:cNvSpPr>
            <p:nvPr/>
          </p:nvSpPr>
          <p:spPr bwMode="auto">
            <a:xfrm>
              <a:off x="2628776" y="5516563"/>
              <a:ext cx="17272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CN" altLang="en-US" sz="1000">
                  <a:solidFill>
                    <a:schemeClr val="bg1"/>
                  </a:solidFill>
                </a:rPr>
                <a:t>面向餐饮娱乐业的智能管理</a:t>
              </a:r>
              <a:endParaRPr lang="zh-CN" altLang="es-ES" sz="1000">
                <a:solidFill>
                  <a:schemeClr val="bg1"/>
                </a:solidFill>
              </a:endParaRPr>
            </a:p>
          </p:txBody>
        </p:sp>
        <p:sp>
          <p:nvSpPr>
            <p:cNvPr id="16397" name="3 CuadroTexto"/>
            <p:cNvSpPr txBox="1">
              <a:spLocks noChangeArrowheads="1"/>
            </p:cNvSpPr>
            <p:nvPr/>
          </p:nvSpPr>
          <p:spPr bwMode="auto">
            <a:xfrm>
              <a:off x="7329612" y="5178009"/>
              <a:ext cx="15628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在线商务</a:t>
              </a:r>
              <a:r>
                <a:rPr lang="zh-CN" altLang="es-H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软件</a:t>
              </a:r>
              <a:endParaRPr lang="zh-CN" altLang="es-E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98" name="4 CuadroTexto"/>
            <p:cNvSpPr txBox="1">
              <a:spLocks noChangeArrowheads="1"/>
            </p:cNvSpPr>
            <p:nvPr/>
          </p:nvSpPr>
          <p:spPr bwMode="auto">
            <a:xfrm>
              <a:off x="7165280" y="5516563"/>
              <a:ext cx="17272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CN" altLang="en-US" sz="1000">
                  <a:solidFill>
                    <a:schemeClr val="bg1"/>
                  </a:solidFill>
                </a:rPr>
                <a:t>面向餐饮娱乐业的智能管理</a:t>
              </a:r>
              <a:endParaRPr lang="zh-CN" altLang="es-ES" sz="10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8625" y="928688"/>
            <a:ext cx="8572500" cy="5500687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n"/>
              <a:defRPr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思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迅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孕婴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童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连锁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系统是思迅软件在多年行业经验的基础上，专门针对品牌专卖连锁行业开发的现代化信息管理系统。它重点突出了品牌专卖连锁行业个性化、特色化的管理需求，实现了“总部集中式统一管理、门店独立销售及核算、总部与各门间实时共享数据、多层管理架构、多门店类型连锁”的经营模式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n"/>
              <a:defRPr/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n"/>
              <a:defRPr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系统设计目标是满足企业“管理规范化、业务自动化，功能先进化”需求。总部系统包含了企业的商品流、信息流、资金流的所有业务管理思想，它与门店系统、配送中心系统、决策支持系统等相辅相成，共同构筑了企业强大的管理信息网络系统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n"/>
              <a:defRPr/>
            </a:pP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8313" y="571500"/>
            <a:ext cx="8247062" cy="5810250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适用范围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n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孕婴童用品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、玩具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、皮具、运动用品、高端服装、鞋帽专卖行业</a:t>
            </a:r>
            <a:r>
              <a:rPr lang="zh-CN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zh-CN" altLang="en-US" sz="1000" dirty="0">
              <a:solidFill>
                <a:srgbClr val="5F5F5F"/>
              </a:solidFill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zh-CN" sz="3200" dirty="0">
              <a:solidFill>
                <a:srgbClr val="5F5F5F"/>
              </a:solidFill>
              <a:latin typeface="+mn-lt"/>
              <a:cs typeface="+mn-cs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140" y="2001520"/>
            <a:ext cx="6480048" cy="3642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 txBox="1">
            <a:spLocks noChangeArrowheads="1"/>
          </p:cNvSpPr>
          <p:nvPr/>
        </p:nvSpPr>
        <p:spPr bwMode="auto">
          <a:xfrm>
            <a:off x="2051050" y="2997200"/>
            <a:ext cx="48244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74ACE4"/>
              </a:buClr>
              <a:buFont typeface="Wingdings" panose="05000000000000000000" pitchFamily="2" charset="2"/>
              <a:buNone/>
            </a:pPr>
            <a:r>
              <a:rPr lang="zh-CN" altLang="en-US" sz="44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系统特色</a:t>
            </a:r>
            <a:r>
              <a:rPr lang="zh-CN" altLang="en-US" sz="32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sz="320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23528" y="909538"/>
            <a:ext cx="8607425" cy="5111750"/>
          </a:xfrm>
          <a:prstGeom prst="rect">
            <a:avLst/>
          </a:prstGeom>
        </p:spPr>
        <p:txBody>
          <a:bodyPr/>
          <a:lstStyle/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  <a:defRPr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全新的界面呈现和系统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架构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融合花色尺码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、批次管理的特色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独具特色的婴幼儿活动计次管理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强化婴幼儿食品使用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天数管理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  <a:defRPr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更加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专业的促销流程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  <a:defRPr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更为易用的零售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全面俱到的会员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营销管理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独立集中的行业特性关注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  <a:defRPr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完善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的考核管理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机制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微店管理，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对接落地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  <a:defRPr/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  <a:defRPr/>
            </a:pP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  <a:defRPr/>
            </a:pPr>
            <a:endParaRPr lang="en-US" altLang="zh-CN" sz="2000" dirty="0"/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  <a:defRPr/>
            </a:pPr>
            <a:endParaRPr lang="zh-CN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  <a:defRPr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9701" name="Picture 5" descr="C:\Users\yuwq\AppData\Roaming\Tencent\QQ\Temp\U7D()[9%O8A225[X5LF(1)D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18"/>
            <a:ext cx="5253469" cy="302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512" y="1504915"/>
            <a:ext cx="6912768" cy="4194175"/>
          </a:xfrm>
          <a:prstGeom prst="rect">
            <a:avLst/>
          </a:prstGeom>
        </p:spPr>
        <p:txBody>
          <a:bodyPr/>
          <a:lstStyle/>
          <a:p>
            <a:pPr marL="800100" lvl="1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精简化的门店机构，完全满足门店日常业务需求；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支持全系列的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SQL Server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版本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完美兼容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Windows 8;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触摸屏操作和键盘操作一体化支持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完美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解决因分布式数据库带来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的传输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相关问题；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自动升级，无维护烦恼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endParaRPr lang="zh-CN" altLang="en-US" sz="360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468313" y="857250"/>
            <a:ext cx="7848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全新的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界面</a:t>
            </a:r>
            <a:r>
              <a:rPr lang="zh-CN" altLang="en-US" sz="24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呈现和系统架构</a:t>
            </a:r>
            <a:endParaRPr lang="zh-CN" altLang="en-US" sz="2400" b="1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4810" y="3176905"/>
            <a:ext cx="4680034" cy="3232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 txBox="1">
            <a:spLocks noChangeArrowheads="1"/>
          </p:cNvSpPr>
          <p:nvPr/>
        </p:nvSpPr>
        <p:spPr bwMode="auto">
          <a:xfrm>
            <a:off x="611188" y="857250"/>
            <a:ext cx="79930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融合花色尺码、批次管理的特色管理方案</a:t>
            </a:r>
            <a:endParaRPr lang="zh-CN" altLang="en-US" sz="2400" b="1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143446" y="1268760"/>
            <a:ext cx="8461002" cy="175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90000"/>
              </a:lnSpc>
            </a:pPr>
            <a:endParaRPr lang="en-US" altLang="zh-CN" sz="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商品类别提供属性设置、服装、批次、标准分别针对不同类型商品进行类别定义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商品档案，根据对应类别属性确定服装属性商品，进行服装的花色、尺码、子码管理。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所有单据功能支持对应服装子码、批次管理功能；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6197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15232"/>
            <a:ext cx="525440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 txBox="1">
            <a:spLocks noChangeArrowheads="1"/>
          </p:cNvSpPr>
          <p:nvPr/>
        </p:nvSpPr>
        <p:spPr bwMode="auto">
          <a:xfrm>
            <a:off x="611188" y="692696"/>
            <a:ext cx="79930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n"/>
              <a:defRPr/>
            </a:pPr>
            <a:r>
              <a:rPr lang="zh-CN" altLang="en-US" sz="24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独具特色</a:t>
            </a:r>
            <a:r>
              <a:rPr lang="zh-CN" altLang="en-US" sz="24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的婴幼儿活动计次管理</a:t>
            </a:r>
            <a:endParaRPr lang="en-US" altLang="zh-CN" sz="2400" b="1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71438" y="1340768"/>
            <a:ext cx="8461002" cy="175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90000"/>
              </a:lnSpc>
            </a:pPr>
            <a:endParaRPr lang="en-US" altLang="zh-CN" sz="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1268760"/>
            <a:ext cx="843528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应用场景：</a:t>
            </a:r>
            <a:endParaRPr lang="en-US" altLang="zh-CN" sz="2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371600" lvl="2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主要应用于母婴行业婴幼儿洗澡、游泳、游乐场等服务性项目；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371600" lvl="2" indent="-4572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不挂钩现有商品，无对应成本管理，更加简单易用；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dirty="0">
                <a:latin typeface="宋体" panose="02010600030101010101" pitchFamily="2" charset="-122"/>
              </a:rPr>
              <a:t>	</a:t>
            </a:r>
            <a:r>
              <a:rPr lang="en-US" altLang="zh-CN" dirty="0" smtClean="0">
                <a:latin typeface="宋体" panose="02010600030101010101" pitchFamily="2" charset="-122"/>
              </a:rPr>
              <a:t>  </a:t>
            </a:r>
            <a:endParaRPr lang="en-US" altLang="zh-CN" dirty="0">
              <a:latin typeface="宋体" panose="02010600030101010101" pitchFamily="2" charset="-122"/>
            </a:endParaRPr>
          </a:p>
          <a:p>
            <a:pPr marL="342900" indent="-342900">
              <a:buFont typeface="+mj-lt"/>
              <a:buAutoNum type="arabicPeriod"/>
            </a:pPr>
            <a:endParaRPr lang="zh-CN" altLang="en-US" dirty="0">
              <a:latin typeface="宋体" panose="02010600030101010101" pitchFamily="2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800" y="2779395"/>
            <a:ext cx="6573648" cy="3560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 txBox="1">
            <a:spLocks noChangeArrowheads="1"/>
          </p:cNvSpPr>
          <p:nvPr/>
        </p:nvSpPr>
        <p:spPr bwMode="auto">
          <a:xfrm>
            <a:off x="611188" y="857250"/>
            <a:ext cx="79930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强化婴幼儿食品天数管理</a:t>
            </a:r>
            <a:endParaRPr lang="zh-CN" altLang="en-US" sz="2400" b="1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143248" y="1340768"/>
            <a:ext cx="8461002" cy="8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90000"/>
              </a:lnSpc>
            </a:pPr>
            <a:endParaRPr lang="en-US" altLang="zh-CN" sz="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商品属性中增加使用天数属性，可预知单位消费时间；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用户购买之后，根据对应购买数量可预期对应消费完成时间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每日提醒中提供，使用天数即将到期提醒，便于客户关怀，及时通知客户相关信息进行消费</a:t>
            </a:r>
            <a:endParaRPr lang="zh-CN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80" y="2922783"/>
            <a:ext cx="66865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 txBox="1">
            <a:spLocks noChangeArrowheads="1"/>
          </p:cNvSpPr>
          <p:nvPr/>
        </p:nvSpPr>
        <p:spPr bwMode="auto">
          <a:xfrm>
            <a:off x="611188" y="857250"/>
            <a:ext cx="799306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zh-CN" sz="24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更加专业的促销流程</a:t>
            </a:r>
            <a:endParaRPr lang="zh-CN" altLang="en-US" sz="2400" b="1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127236" y="1340768"/>
            <a:ext cx="8461002" cy="8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90000"/>
              </a:lnSpc>
            </a:pPr>
            <a:endParaRPr lang="en-US" altLang="zh-CN" sz="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促销方案化，系统化，再也不用为在大量促销名称中寻找而费力；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折扣、特价、买满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、买满送混合四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类促销信息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折扣、买满送方式下提供全场，类别，品牌，商品四种促销不同的促销范围；</a:t>
            </a:r>
            <a:endParaRPr lang="zh-CN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/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4063"/>
            <a:ext cx="4266853" cy="338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438" y="2564904"/>
            <a:ext cx="45362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 startAt="4"/>
            </a:pP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特价方式可直接针对商品进行直接特价，件数特价，偶数特价，时段特价，条件组合特价等不同特价方式；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+mj-lt"/>
              <a:buAutoNum type="arabicPeriod" startAt="4"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买满混合支持并列、交叉买满，促销更多选择</a:t>
            </a:r>
            <a:endParaRPr lang="zh-CN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1438" y="1268760"/>
            <a:ext cx="8748712" cy="4786312"/>
          </a:xfrm>
          <a:prstGeom prst="rect">
            <a:avLst/>
          </a:prstGeom>
        </p:spPr>
        <p:txBody>
          <a:bodyPr/>
          <a:lstStyle/>
          <a:p>
            <a:pPr marL="800100" lvl="1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支持硬件（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POS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小票打印机，客显，钱箱）自定义，只要明确硬件指令类型，即可自行增加，完美兼容；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一个门店（仓库）进行一次设置前台硬件设置之后，其他门店即可完美引用，无需二次逐个设置；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更加完善的小票设计，票头，票中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，票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尾以及其他服务信息的独立设置；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在总部安装好对应门店（仓库）系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统之后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可从总部直接登录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至指定门店，仓库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95" name="Rectangle 7"/>
          <p:cNvSpPr>
            <a:spLocks noChangeArrowheads="1"/>
          </p:cNvSpPr>
          <p:nvPr/>
        </p:nvSpPr>
        <p:spPr bwMode="auto">
          <a:xfrm>
            <a:off x="468313" y="764704"/>
            <a:ext cx="7848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更为易用的零售管理</a:t>
            </a:r>
            <a:endParaRPr lang="zh-CN" altLang="en-US" sz="2400" b="1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2935" y="2869565"/>
            <a:ext cx="4680034" cy="3593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ChangeArrowheads="1"/>
          </p:cNvSpPr>
          <p:nvPr/>
        </p:nvSpPr>
        <p:spPr bwMode="auto">
          <a:xfrm>
            <a:off x="544513" y="981075"/>
            <a:ext cx="7772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>
                <a:solidFill>
                  <a:schemeClr val="tx2"/>
                </a:solidFill>
              </a:rPr>
              <a:t>目录</a:t>
            </a:r>
            <a:endParaRPr lang="zh-CN" altLang="en-US" sz="3600" b="1">
              <a:solidFill>
                <a:schemeClr val="accent2"/>
              </a:solidFill>
              <a:ea typeface="楷体_GB2312" pitchFamily="49" charset="-122"/>
            </a:endParaRPr>
          </a:p>
        </p:txBody>
      </p:sp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3130550" y="1773238"/>
            <a:ext cx="2519363" cy="9048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79388" y="2205038"/>
            <a:ext cx="8362950" cy="3124200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74ACE4"/>
              </a:buClr>
              <a:buFont typeface="Wingdings" panose="05000000000000000000" pitchFamily="2" charset="2"/>
              <a:buChar char="v"/>
              <a:defRPr/>
            </a:pPr>
            <a:r>
              <a:rPr lang="en-US" altLang="zh-CN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 </a:t>
            </a:r>
            <a:r>
              <a:rPr lang="zh-CN" altLang="en-US" sz="3200" b="1" dirty="0">
                <a:solidFill>
                  <a:srgbClr val="5F5F5F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公司简介 </a:t>
            </a:r>
            <a:endParaRPr lang="zh-CN" altLang="en-US" sz="3200" b="1" dirty="0">
              <a:solidFill>
                <a:srgbClr val="5F5F5F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rgbClr val="74ACE4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3200" b="1" dirty="0">
                <a:solidFill>
                  <a:srgbClr val="5F5F5F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 产品概述 </a:t>
            </a:r>
            <a:endParaRPr lang="zh-CN" altLang="en-US" sz="3200" b="1" dirty="0">
              <a:solidFill>
                <a:srgbClr val="5F5F5F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rgbClr val="74ACE4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3200" b="1" dirty="0">
                <a:solidFill>
                  <a:srgbClr val="5F5F5F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 系统特色</a:t>
            </a:r>
            <a:endParaRPr lang="zh-CN" altLang="en-US" sz="3200" b="1" dirty="0">
              <a:solidFill>
                <a:srgbClr val="5F5F5F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rgbClr val="74ACE4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3200" b="1" dirty="0">
                <a:solidFill>
                  <a:srgbClr val="5F5F5F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 功能介绍</a:t>
            </a:r>
            <a:endParaRPr lang="zh-CN" altLang="en-US" sz="3200" b="1" dirty="0">
              <a:solidFill>
                <a:srgbClr val="5F5F5F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rgbClr val="74ACE4"/>
              </a:buClr>
              <a:buFont typeface="Wingdings" panose="05000000000000000000" pitchFamily="2" charset="2"/>
              <a:buChar char="v"/>
              <a:defRPr/>
            </a:pPr>
            <a:r>
              <a:rPr lang="zh-CN" altLang="en-US" sz="3200" b="1" dirty="0">
                <a:solidFill>
                  <a:srgbClr val="5F5F5F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 客户案例</a:t>
            </a:r>
            <a:endParaRPr lang="zh-CN" altLang="en-US" sz="3200" b="1" dirty="0">
              <a:solidFill>
                <a:srgbClr val="5F5F5F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468313" y="928688"/>
            <a:ext cx="7848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全面俱到的会员营销管理</a:t>
            </a:r>
            <a:endParaRPr lang="zh-CN" altLang="en-US" sz="2400" b="1" dirty="0" smtClean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buFontTx/>
              <a:buChar char="•"/>
            </a:pPr>
            <a:endParaRPr lang="en-US" altLang="zh-CN" sz="24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buFontTx/>
              <a:buChar char="•"/>
            </a:pPr>
            <a:endParaRPr lang="zh-CN" altLang="en-US" sz="2400" b="1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576388"/>
            <a:ext cx="6840760" cy="464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、赠送商品、礼券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系列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新会员赠送设置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赠送礼品范围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消费会员赠送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休眠会员赠送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会员礼券赠送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…..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、积分相关 系列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积分兑换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积分规则单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积分赠送单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…..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5245" y="2646680"/>
            <a:ext cx="4878036" cy="3753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468313" y="928688"/>
            <a:ext cx="7848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全面俱到的会员营销管理</a:t>
            </a:r>
            <a:endParaRPr lang="zh-CN" altLang="en-US" sz="2400" b="1" dirty="0" smtClean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buFontTx/>
              <a:buChar char="•"/>
            </a:pPr>
            <a:endParaRPr lang="en-US" altLang="zh-CN" sz="2400" b="1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buFontTx/>
              <a:buChar char="•"/>
            </a:pPr>
            <a:endParaRPr lang="zh-CN" altLang="en-US" sz="2400" b="1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1297" y="1576388"/>
            <a:ext cx="684076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、储值赠送系列功能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储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值批量赠送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储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值批量赠送清零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充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值优惠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、生日促销、升降级系列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会员生日促销单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会员升、降级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会员批量停用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zh-CN" altLang="en-US" dirty="0"/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7015" y="2503805"/>
            <a:ext cx="4878036" cy="3753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1431044"/>
            <a:ext cx="8002587" cy="4500562"/>
          </a:xfrm>
          <a:prstGeom prst="rect">
            <a:avLst/>
          </a:prstGeom>
        </p:spPr>
        <p:txBody>
          <a:bodyPr/>
          <a:lstStyle/>
          <a:p>
            <a:pPr lvl="1" eaLnBrk="0" hangingPunct="0">
              <a:spcBef>
                <a:spcPct val="20000"/>
              </a:spcBef>
              <a:defRPr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、寄存、计次管理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57300" lvl="2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计次方案   计次充值   计次消费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257300" lvl="2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商品寄存   商品取货   寄存查询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257300" lvl="2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对应功能在前台完整体现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257300" lvl="2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1" eaLnBrk="0" hangingPunct="0">
              <a:spcBef>
                <a:spcPct val="20000"/>
              </a:spcBef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、服装、批次管理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200150" lvl="2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子码库存查询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200150" lvl="2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批次库存查询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1200150" lvl="2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子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码出入库明细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	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867" name="Rectangle 3"/>
          <p:cNvSpPr txBox="1">
            <a:spLocks noChangeArrowheads="1"/>
          </p:cNvSpPr>
          <p:nvPr/>
        </p:nvSpPr>
        <p:spPr bwMode="auto">
          <a:xfrm>
            <a:off x="457200" y="909638"/>
            <a:ext cx="8147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独立集中的行业特性关注</a:t>
            </a:r>
            <a:endParaRPr lang="zh-CN" altLang="en-US" sz="2400" b="1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1280" y="2971165"/>
            <a:ext cx="4881636" cy="3469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1464910"/>
            <a:ext cx="8002587" cy="4500562"/>
          </a:xfrm>
          <a:prstGeom prst="rect">
            <a:avLst/>
          </a:prstGeom>
        </p:spPr>
        <p:txBody>
          <a:bodyPr/>
          <a:lstStyle/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提供按照门店、品牌、类别、营业员、业务员等多维度目标考核；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提供按照年度，月度两种时间段相应考核区间，针对性强；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 eaLnBrk="0" hangingPunct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提供按照销售额，毛利等多角度考核方式</a:t>
            </a:r>
            <a:r>
              <a:rPr lang="zh-CN" altLang="zh-CN" dirty="0"/>
              <a:t>；</a:t>
            </a:r>
            <a:endParaRPr lang="zh-CN" altLang="zh-CN" dirty="0"/>
          </a:p>
          <a:p>
            <a:pPr lvl="1" eaLnBrk="0" hangingPunct="0">
              <a:spcBef>
                <a:spcPct val="20000"/>
              </a:spcBef>
              <a:defRPr/>
            </a:pPr>
            <a:endParaRPr lang="zh-CN" altLang="en-US" sz="2000" b="1" dirty="0">
              <a:solidFill>
                <a:srgbClr val="5F5F5F"/>
              </a:solidFill>
              <a:latin typeface="+mn-lt"/>
              <a:cs typeface="+mn-cs"/>
            </a:endParaRPr>
          </a:p>
        </p:txBody>
      </p:sp>
      <p:sp>
        <p:nvSpPr>
          <p:cNvPr id="36867" name="Rectangle 3"/>
          <p:cNvSpPr txBox="1">
            <a:spLocks noChangeArrowheads="1"/>
          </p:cNvSpPr>
          <p:nvPr/>
        </p:nvSpPr>
        <p:spPr bwMode="auto">
          <a:xfrm>
            <a:off x="457200" y="909638"/>
            <a:ext cx="8147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完善的考核管理机制</a:t>
            </a:r>
            <a:endParaRPr lang="zh-CN" altLang="en-US" sz="2400" b="1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7935" y="2832735"/>
            <a:ext cx="4878070" cy="3617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7188" y="1464910"/>
            <a:ext cx="8002587" cy="4500562"/>
          </a:xfrm>
          <a:prstGeom prst="rect">
            <a:avLst/>
          </a:prstGeom>
        </p:spPr>
        <p:txBody>
          <a:bodyPr/>
          <a:lstStyle/>
          <a:p>
            <a:pPr marL="800100" lvl="1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CN" altLang="en-US" sz="2000" dirty="0" smtClean="0"/>
              <a:t>与公司微商店完美对接；</a:t>
            </a:r>
            <a:endParaRPr lang="en-US" altLang="zh-CN" sz="2000" dirty="0" smtClean="0"/>
          </a:p>
          <a:p>
            <a:pPr marL="800100" lvl="1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CN" altLang="en-US" sz="2000" dirty="0" smtClean="0"/>
              <a:t>支持商户门店、商品类别、商品、会员、优惠信息上下架</a:t>
            </a:r>
            <a:endParaRPr lang="en-US" altLang="zh-CN" sz="2000" dirty="0" smtClean="0"/>
          </a:p>
          <a:p>
            <a:pPr marL="800100" lvl="1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CN" altLang="en-US" sz="2000" dirty="0" smtClean="0"/>
              <a:t>支持订单独立管理</a:t>
            </a:r>
            <a:endParaRPr lang="en-US" altLang="zh-CN" sz="2000" dirty="0" smtClean="0"/>
          </a:p>
          <a:p>
            <a:pPr marL="800100" lvl="1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CN" altLang="en-US" sz="2000" dirty="0" smtClean="0"/>
              <a:t>订单自动下载</a:t>
            </a:r>
            <a:endParaRPr lang="en-US" altLang="zh-CN" sz="2000" dirty="0" smtClean="0"/>
          </a:p>
          <a:p>
            <a:pPr marL="800100" lvl="1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CN" altLang="en-US" sz="2000" dirty="0" smtClean="0"/>
              <a:t>订单前台送货</a:t>
            </a:r>
            <a:endParaRPr lang="en-US" altLang="zh-CN" sz="2000" dirty="0" smtClean="0"/>
          </a:p>
          <a:p>
            <a:pPr marL="800100" lvl="1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CN" altLang="en-US" sz="2000" dirty="0" smtClean="0"/>
              <a:t>订单前台结算</a:t>
            </a:r>
            <a:endParaRPr lang="en-US" altLang="zh-CN" sz="2000" dirty="0" smtClean="0"/>
          </a:p>
          <a:p>
            <a:pPr marL="800100" lvl="1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CN" altLang="en-US" sz="2000" dirty="0"/>
              <a:t>支付宝支付</a:t>
            </a:r>
            <a:endParaRPr lang="en-US" altLang="zh-CN" sz="2000" dirty="0"/>
          </a:p>
          <a:p>
            <a:pPr marL="800100" lvl="1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CN" altLang="en-US" sz="2000" dirty="0" smtClean="0"/>
              <a:t>微信支付</a:t>
            </a:r>
            <a:endParaRPr lang="en-US" altLang="zh-CN" sz="2000" dirty="0" smtClean="0"/>
          </a:p>
          <a:p>
            <a:pPr marL="800100" lvl="1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CN" altLang="en-US" sz="2000" dirty="0" smtClean="0"/>
              <a:t>微信推送</a:t>
            </a:r>
            <a:endParaRPr lang="zh-CN" altLang="zh-CN" sz="2000" dirty="0"/>
          </a:p>
          <a:p>
            <a:pPr lvl="1" eaLnBrk="0" hangingPunct="0">
              <a:spcBef>
                <a:spcPct val="20000"/>
              </a:spcBef>
              <a:defRPr/>
            </a:pPr>
            <a:endParaRPr lang="zh-CN" altLang="en-US" sz="2000" b="1" dirty="0">
              <a:solidFill>
                <a:srgbClr val="5F5F5F"/>
              </a:solidFill>
              <a:latin typeface="+mn-lt"/>
              <a:cs typeface="+mn-cs"/>
            </a:endParaRPr>
          </a:p>
        </p:txBody>
      </p:sp>
      <p:sp>
        <p:nvSpPr>
          <p:cNvPr id="36867" name="Rectangle 3"/>
          <p:cNvSpPr txBox="1">
            <a:spLocks noChangeArrowheads="1"/>
          </p:cNvSpPr>
          <p:nvPr/>
        </p:nvSpPr>
        <p:spPr bwMode="auto">
          <a:xfrm>
            <a:off x="457200" y="909638"/>
            <a:ext cx="8147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Char char="n"/>
            </a:pPr>
            <a:r>
              <a:rPr lang="zh-CN" altLang="en-US" sz="24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微店管理让</a:t>
            </a:r>
            <a:r>
              <a:rPr lang="en-US" altLang="zh-CN" sz="24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O2O</a:t>
            </a:r>
            <a:r>
              <a:rPr lang="zh-CN" altLang="en-US" sz="2400" b="1" dirty="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管理实际落地</a:t>
            </a:r>
            <a:endParaRPr lang="zh-CN" altLang="en-US" sz="2400" b="1" dirty="0">
              <a:solidFill>
                <a:srgbClr val="00006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4105" y="2595245"/>
            <a:ext cx="4878036" cy="3764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 txBox="1">
            <a:spLocks noChangeArrowheads="1"/>
          </p:cNvSpPr>
          <p:nvPr/>
        </p:nvSpPr>
        <p:spPr bwMode="auto">
          <a:xfrm>
            <a:off x="2051050" y="2997200"/>
            <a:ext cx="48244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74ACE4"/>
              </a:buClr>
              <a:buFont typeface="Wingdings" panose="05000000000000000000" pitchFamily="2" charset="2"/>
              <a:buNone/>
            </a:pPr>
            <a:r>
              <a:rPr lang="zh-CN" altLang="en-US" sz="4400" b="1">
                <a:solidFill>
                  <a:srgbClr val="5F5F5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功能介绍</a:t>
            </a:r>
            <a:r>
              <a:rPr lang="zh-CN" altLang="en-US" sz="3200" b="1">
                <a:solidFill>
                  <a:srgbClr val="5F5F5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endParaRPr lang="zh-CN" altLang="en-US" sz="3200" b="1">
              <a:solidFill>
                <a:srgbClr val="5F5F5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8"/>
          <p:cNvGrpSpPr/>
          <p:nvPr/>
        </p:nvGrpSpPr>
        <p:grpSpPr bwMode="auto">
          <a:xfrm>
            <a:off x="3571875" y="4163368"/>
            <a:ext cx="1878013" cy="657225"/>
            <a:chOff x="1519" y="1706"/>
            <a:chExt cx="816" cy="275"/>
          </a:xfrm>
        </p:grpSpPr>
        <p:pic>
          <p:nvPicPr>
            <p:cNvPr id="38950" name="Picture 9" descr="gold-top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51" name="Text Box 10"/>
            <p:cNvSpPr txBox="1">
              <a:spLocks noChangeArrowheads="1"/>
            </p:cNvSpPr>
            <p:nvPr/>
          </p:nvSpPr>
          <p:spPr bwMode="auto">
            <a:xfrm>
              <a:off x="1634" y="1772"/>
              <a:ext cx="60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rgbClr val="1045F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考核管理</a:t>
              </a:r>
              <a:endParaRPr lang="zh-CN" altLang="en-US" sz="2000">
                <a:solidFill>
                  <a:srgbClr val="1045F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38915" name="Group 11"/>
          <p:cNvGrpSpPr/>
          <p:nvPr/>
        </p:nvGrpSpPr>
        <p:grpSpPr bwMode="auto">
          <a:xfrm>
            <a:off x="1550988" y="4149080"/>
            <a:ext cx="1878012" cy="657225"/>
            <a:chOff x="1541" y="1706"/>
            <a:chExt cx="816" cy="275"/>
          </a:xfrm>
        </p:grpSpPr>
        <p:pic>
          <p:nvPicPr>
            <p:cNvPr id="38948" name="Picture 12" descr="gold-top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" y="1706"/>
              <a:ext cx="816" cy="27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49" name="Text Box 13"/>
            <p:cNvSpPr txBox="1">
              <a:spLocks noChangeArrowheads="1"/>
            </p:cNvSpPr>
            <p:nvPr/>
          </p:nvSpPr>
          <p:spPr bwMode="auto">
            <a:xfrm>
              <a:off x="1634" y="1773"/>
              <a:ext cx="60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rgbClr val="1045F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连锁配送</a:t>
              </a:r>
              <a:endParaRPr lang="zh-CN" altLang="en-US" sz="2000">
                <a:solidFill>
                  <a:srgbClr val="1045F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38916" name="Group 38"/>
          <p:cNvGrpSpPr/>
          <p:nvPr/>
        </p:nvGrpSpPr>
        <p:grpSpPr bwMode="auto">
          <a:xfrm>
            <a:off x="5580112" y="4165675"/>
            <a:ext cx="1878012" cy="657225"/>
            <a:chOff x="1519" y="1706"/>
            <a:chExt cx="816" cy="275"/>
          </a:xfrm>
        </p:grpSpPr>
        <p:pic>
          <p:nvPicPr>
            <p:cNvPr id="38946" name="Picture 39" descr="gold-top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47" name="Text Box 40"/>
            <p:cNvSpPr txBox="1">
              <a:spLocks noChangeArrowheads="1"/>
            </p:cNvSpPr>
            <p:nvPr/>
          </p:nvSpPr>
          <p:spPr bwMode="auto">
            <a:xfrm>
              <a:off x="1634" y="1772"/>
              <a:ext cx="60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 dirty="0">
                  <a:solidFill>
                    <a:srgbClr val="1045F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决策支持</a:t>
              </a:r>
              <a:endParaRPr lang="zh-CN" altLang="en-US" sz="2000" dirty="0">
                <a:solidFill>
                  <a:srgbClr val="1045F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38917" name="Group 5"/>
          <p:cNvGrpSpPr/>
          <p:nvPr/>
        </p:nvGrpSpPr>
        <p:grpSpPr bwMode="auto">
          <a:xfrm>
            <a:off x="3571875" y="1928813"/>
            <a:ext cx="1878013" cy="657225"/>
            <a:chOff x="1519" y="1706"/>
            <a:chExt cx="816" cy="275"/>
          </a:xfrm>
        </p:grpSpPr>
        <p:pic>
          <p:nvPicPr>
            <p:cNvPr id="38944" name="Picture 6" descr="gold-top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45" name="Text Box 7"/>
            <p:cNvSpPr txBox="1">
              <a:spLocks noChangeArrowheads="1"/>
            </p:cNvSpPr>
            <p:nvPr/>
          </p:nvSpPr>
          <p:spPr bwMode="auto">
            <a:xfrm>
              <a:off x="1634" y="1772"/>
              <a:ext cx="60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rgbClr val="1045F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基本档案</a:t>
              </a:r>
              <a:endParaRPr lang="zh-CN" altLang="en-US" sz="2000">
                <a:solidFill>
                  <a:srgbClr val="1045F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38918" name="Group 14"/>
          <p:cNvGrpSpPr/>
          <p:nvPr/>
        </p:nvGrpSpPr>
        <p:grpSpPr bwMode="auto">
          <a:xfrm>
            <a:off x="1531938" y="2708920"/>
            <a:ext cx="1878012" cy="657225"/>
            <a:chOff x="1519" y="1706"/>
            <a:chExt cx="816" cy="275"/>
          </a:xfrm>
        </p:grpSpPr>
        <p:pic>
          <p:nvPicPr>
            <p:cNvPr id="38942" name="Picture 15" descr="gold-top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43" name="Text Box 16"/>
            <p:cNvSpPr txBox="1">
              <a:spLocks noChangeArrowheads="1"/>
            </p:cNvSpPr>
            <p:nvPr/>
          </p:nvSpPr>
          <p:spPr bwMode="auto">
            <a:xfrm>
              <a:off x="1634" y="1772"/>
              <a:ext cx="60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rgbClr val="1045F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零售管理</a:t>
              </a:r>
              <a:endParaRPr lang="zh-CN" altLang="en-US" sz="2000">
                <a:solidFill>
                  <a:srgbClr val="1045F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38919" name="Group 17"/>
          <p:cNvGrpSpPr/>
          <p:nvPr/>
        </p:nvGrpSpPr>
        <p:grpSpPr bwMode="auto">
          <a:xfrm>
            <a:off x="5600749" y="1916832"/>
            <a:ext cx="1878013" cy="657225"/>
            <a:chOff x="1519" y="1706"/>
            <a:chExt cx="816" cy="275"/>
          </a:xfrm>
        </p:grpSpPr>
        <p:pic>
          <p:nvPicPr>
            <p:cNvPr id="38940" name="Picture 18" descr="gold-top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41" name="Text Box 19"/>
            <p:cNvSpPr txBox="1">
              <a:spLocks noChangeArrowheads="1"/>
            </p:cNvSpPr>
            <p:nvPr/>
          </p:nvSpPr>
          <p:spPr bwMode="auto">
            <a:xfrm>
              <a:off x="1634" y="1772"/>
              <a:ext cx="60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rgbClr val="1045F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促销管理</a:t>
              </a:r>
              <a:endParaRPr lang="zh-CN" altLang="en-US" sz="2000">
                <a:solidFill>
                  <a:srgbClr val="1045F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38920" name="Group 20"/>
          <p:cNvGrpSpPr/>
          <p:nvPr/>
        </p:nvGrpSpPr>
        <p:grpSpPr bwMode="auto">
          <a:xfrm>
            <a:off x="5600749" y="3431307"/>
            <a:ext cx="1878013" cy="657225"/>
            <a:chOff x="1519" y="1706"/>
            <a:chExt cx="816" cy="275"/>
          </a:xfrm>
        </p:grpSpPr>
        <p:pic>
          <p:nvPicPr>
            <p:cNvPr id="38938" name="Picture 21" descr="gold-top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9" name="Text Box 22"/>
            <p:cNvSpPr txBox="1">
              <a:spLocks noChangeArrowheads="1"/>
            </p:cNvSpPr>
            <p:nvPr/>
          </p:nvSpPr>
          <p:spPr bwMode="auto">
            <a:xfrm>
              <a:off x="1634" y="1772"/>
              <a:ext cx="60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rgbClr val="1045F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结算管理</a:t>
              </a:r>
              <a:endParaRPr lang="zh-CN" altLang="en-US" sz="2000">
                <a:solidFill>
                  <a:srgbClr val="1045F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38921" name="Group 26"/>
          <p:cNvGrpSpPr/>
          <p:nvPr/>
        </p:nvGrpSpPr>
        <p:grpSpPr bwMode="auto">
          <a:xfrm>
            <a:off x="3571875" y="2710507"/>
            <a:ext cx="1878013" cy="657225"/>
            <a:chOff x="1519" y="1344"/>
            <a:chExt cx="816" cy="275"/>
          </a:xfrm>
        </p:grpSpPr>
        <p:pic>
          <p:nvPicPr>
            <p:cNvPr id="38936" name="Picture 27" descr="gold-top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344"/>
              <a:ext cx="816" cy="27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7" name="Text Box 28"/>
            <p:cNvSpPr txBox="1">
              <a:spLocks noChangeArrowheads="1"/>
            </p:cNvSpPr>
            <p:nvPr/>
          </p:nvSpPr>
          <p:spPr bwMode="auto">
            <a:xfrm>
              <a:off x="1634" y="1410"/>
              <a:ext cx="605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rgbClr val="1045F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采购管理</a:t>
              </a:r>
              <a:endParaRPr lang="zh-CN" altLang="en-US" sz="2000">
                <a:solidFill>
                  <a:srgbClr val="1045F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38922" name="Group 29"/>
          <p:cNvGrpSpPr/>
          <p:nvPr/>
        </p:nvGrpSpPr>
        <p:grpSpPr bwMode="auto">
          <a:xfrm>
            <a:off x="5600749" y="2712814"/>
            <a:ext cx="1878013" cy="657225"/>
            <a:chOff x="1519" y="1706"/>
            <a:chExt cx="816" cy="275"/>
          </a:xfrm>
        </p:grpSpPr>
        <p:pic>
          <p:nvPicPr>
            <p:cNvPr id="38934" name="Picture 30" descr="gold-top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5" name="Text Box 31"/>
            <p:cNvSpPr txBox="1">
              <a:spLocks noChangeArrowheads="1"/>
            </p:cNvSpPr>
            <p:nvPr/>
          </p:nvSpPr>
          <p:spPr bwMode="auto">
            <a:xfrm>
              <a:off x="1634" y="1773"/>
              <a:ext cx="60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rgbClr val="1045F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会员管理</a:t>
              </a:r>
              <a:endParaRPr lang="zh-CN" altLang="en-US" sz="2000">
                <a:solidFill>
                  <a:srgbClr val="1045F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38923" name="Group 32"/>
          <p:cNvGrpSpPr/>
          <p:nvPr/>
        </p:nvGrpSpPr>
        <p:grpSpPr bwMode="auto">
          <a:xfrm>
            <a:off x="3571875" y="3443288"/>
            <a:ext cx="1878013" cy="657225"/>
            <a:chOff x="1519" y="1706"/>
            <a:chExt cx="816" cy="275"/>
          </a:xfrm>
        </p:grpSpPr>
        <p:pic>
          <p:nvPicPr>
            <p:cNvPr id="38932" name="Picture 33" descr="gold-top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3" name="Text Box 34"/>
            <p:cNvSpPr txBox="1">
              <a:spLocks noChangeArrowheads="1"/>
            </p:cNvSpPr>
            <p:nvPr/>
          </p:nvSpPr>
          <p:spPr bwMode="auto">
            <a:xfrm>
              <a:off x="1634" y="1772"/>
              <a:ext cx="60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rgbClr val="1045F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仓库管理</a:t>
              </a:r>
              <a:endParaRPr lang="zh-CN" altLang="en-US" sz="2000">
                <a:solidFill>
                  <a:srgbClr val="1045F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38924" name="Group 35"/>
          <p:cNvGrpSpPr/>
          <p:nvPr/>
        </p:nvGrpSpPr>
        <p:grpSpPr bwMode="auto">
          <a:xfrm>
            <a:off x="1550988" y="3429000"/>
            <a:ext cx="1878012" cy="657225"/>
            <a:chOff x="1519" y="1706"/>
            <a:chExt cx="816" cy="275"/>
          </a:xfrm>
        </p:grpSpPr>
        <p:pic>
          <p:nvPicPr>
            <p:cNvPr id="38930" name="Picture 36" descr="gold-top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31" name="Text Box 37"/>
            <p:cNvSpPr txBox="1">
              <a:spLocks noChangeArrowheads="1"/>
            </p:cNvSpPr>
            <p:nvPr/>
          </p:nvSpPr>
          <p:spPr bwMode="auto">
            <a:xfrm>
              <a:off x="1634" y="1772"/>
              <a:ext cx="60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rgbClr val="1045F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批发团购</a:t>
              </a:r>
              <a:endParaRPr lang="zh-CN" altLang="en-US" sz="2000">
                <a:solidFill>
                  <a:srgbClr val="1045F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38925" name="Group 23"/>
          <p:cNvGrpSpPr/>
          <p:nvPr/>
        </p:nvGrpSpPr>
        <p:grpSpPr bwMode="auto">
          <a:xfrm>
            <a:off x="5604073" y="4871467"/>
            <a:ext cx="1878012" cy="671513"/>
            <a:chOff x="1519" y="1706"/>
            <a:chExt cx="816" cy="275"/>
          </a:xfrm>
        </p:grpSpPr>
        <p:pic>
          <p:nvPicPr>
            <p:cNvPr id="38928" name="Picture 24" descr="gold-top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9" name="Text Box 25"/>
            <p:cNvSpPr txBox="1">
              <a:spLocks noChangeArrowheads="1"/>
            </p:cNvSpPr>
            <p:nvPr/>
          </p:nvSpPr>
          <p:spPr bwMode="auto">
            <a:xfrm>
              <a:off x="1634" y="1773"/>
              <a:ext cx="60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rgbClr val="1045F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系统管理</a:t>
              </a:r>
              <a:endParaRPr lang="zh-CN" altLang="en-US" sz="2000">
                <a:solidFill>
                  <a:srgbClr val="1045F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38926" name="Rectangle 4"/>
          <p:cNvSpPr>
            <a:spLocks noChangeArrowheads="1"/>
          </p:cNvSpPr>
          <p:nvPr/>
        </p:nvSpPr>
        <p:spPr bwMode="auto">
          <a:xfrm>
            <a:off x="708025" y="825500"/>
            <a:ext cx="7772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>
                <a:solidFill>
                  <a:schemeClr val="tx2"/>
                </a:solidFill>
              </a:rPr>
              <a:t>功能组成</a:t>
            </a:r>
            <a:endParaRPr lang="zh-CN" altLang="en-US" sz="3600" b="1">
              <a:solidFill>
                <a:schemeClr val="tx2"/>
              </a:solidFill>
            </a:endParaRPr>
          </a:p>
        </p:txBody>
      </p:sp>
      <p:grpSp>
        <p:nvGrpSpPr>
          <p:cNvPr id="43" name="Group 38"/>
          <p:cNvGrpSpPr/>
          <p:nvPr/>
        </p:nvGrpSpPr>
        <p:grpSpPr bwMode="auto">
          <a:xfrm>
            <a:off x="1549761" y="4918902"/>
            <a:ext cx="1878012" cy="657225"/>
            <a:chOff x="1519" y="1706"/>
            <a:chExt cx="816" cy="275"/>
          </a:xfrm>
        </p:grpSpPr>
        <p:pic>
          <p:nvPicPr>
            <p:cNvPr id="44" name="Picture 39" descr="gold-top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40"/>
            <p:cNvSpPr txBox="1">
              <a:spLocks noChangeArrowheads="1"/>
            </p:cNvSpPr>
            <p:nvPr/>
          </p:nvSpPr>
          <p:spPr bwMode="auto">
            <a:xfrm>
              <a:off x="1634" y="1772"/>
              <a:ext cx="60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 dirty="0" smtClean="0">
                  <a:solidFill>
                    <a:srgbClr val="1045F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特性关注</a:t>
              </a:r>
              <a:endParaRPr lang="zh-CN" altLang="en-US" sz="2000" dirty="0">
                <a:solidFill>
                  <a:srgbClr val="1045F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6" name="Group 38"/>
          <p:cNvGrpSpPr/>
          <p:nvPr/>
        </p:nvGrpSpPr>
        <p:grpSpPr bwMode="auto">
          <a:xfrm>
            <a:off x="3595836" y="4918903"/>
            <a:ext cx="1878012" cy="657225"/>
            <a:chOff x="1519" y="1706"/>
            <a:chExt cx="816" cy="275"/>
          </a:xfrm>
        </p:grpSpPr>
        <p:pic>
          <p:nvPicPr>
            <p:cNvPr id="47" name="Picture 39" descr="gold-top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 Box 40"/>
            <p:cNvSpPr txBox="1">
              <a:spLocks noChangeArrowheads="1"/>
            </p:cNvSpPr>
            <p:nvPr/>
          </p:nvSpPr>
          <p:spPr bwMode="auto">
            <a:xfrm>
              <a:off x="1634" y="1772"/>
              <a:ext cx="60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 dirty="0" smtClean="0">
                  <a:solidFill>
                    <a:srgbClr val="1045F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微店管理</a:t>
              </a:r>
              <a:endParaRPr lang="zh-CN" altLang="en-US" sz="2000" dirty="0">
                <a:solidFill>
                  <a:srgbClr val="1045F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9" name="Group 5"/>
          <p:cNvGrpSpPr/>
          <p:nvPr/>
        </p:nvGrpSpPr>
        <p:grpSpPr bwMode="auto">
          <a:xfrm>
            <a:off x="1547664" y="1928813"/>
            <a:ext cx="1878013" cy="657225"/>
            <a:chOff x="1519" y="1706"/>
            <a:chExt cx="816" cy="275"/>
          </a:xfrm>
        </p:grpSpPr>
        <p:pic>
          <p:nvPicPr>
            <p:cNvPr id="50" name="Picture 6" descr="gold-top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1634" y="1772"/>
              <a:ext cx="60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 dirty="0" smtClean="0">
                  <a:solidFill>
                    <a:srgbClr val="1045F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我的桌面</a:t>
              </a:r>
              <a:endParaRPr lang="zh-CN" altLang="en-US" sz="2000" dirty="0">
                <a:solidFill>
                  <a:srgbClr val="1045F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5800" y="681038"/>
            <a:ext cx="77724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>
                <a:solidFill>
                  <a:schemeClr val="tx2"/>
                </a:solidFill>
              </a:rPr>
              <a:t>基本档案</a:t>
            </a:r>
            <a:endParaRPr lang="zh-CN" altLang="en-US" sz="3600">
              <a:solidFill>
                <a:schemeClr val="tx2"/>
              </a:solidFill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132138" y="1412875"/>
            <a:ext cx="2879725" cy="714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9940" name="Group 4"/>
          <p:cNvGrpSpPr/>
          <p:nvPr/>
        </p:nvGrpSpPr>
        <p:grpSpPr bwMode="auto">
          <a:xfrm>
            <a:off x="3663950" y="3429000"/>
            <a:ext cx="1295400" cy="503238"/>
            <a:chOff x="328" y="2395"/>
            <a:chExt cx="877" cy="477"/>
          </a:xfrm>
        </p:grpSpPr>
        <p:pic>
          <p:nvPicPr>
            <p:cNvPr id="39982" name="Picture 5" descr="blue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395"/>
              <a:ext cx="85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83" name="Text Box 6"/>
            <p:cNvSpPr txBox="1">
              <a:spLocks noChangeArrowheads="1"/>
            </p:cNvSpPr>
            <p:nvPr/>
          </p:nvSpPr>
          <p:spPr bwMode="auto">
            <a:xfrm>
              <a:off x="328" y="2509"/>
              <a:ext cx="877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商品档案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39941" name="AutoShape 7"/>
          <p:cNvCxnSpPr>
            <a:cxnSpLocks noChangeShapeType="1"/>
          </p:cNvCxnSpPr>
          <p:nvPr/>
        </p:nvCxnSpPr>
        <p:spPr bwMode="auto">
          <a:xfrm>
            <a:off x="2486025" y="2887663"/>
            <a:ext cx="1222375" cy="757237"/>
          </a:xfrm>
          <a:prstGeom prst="bentConnector3">
            <a:avLst>
              <a:gd name="adj1" fmla="val 46884"/>
            </a:avLst>
          </a:prstGeom>
          <a:noFill/>
          <a:ln w="50800">
            <a:solidFill>
              <a:schemeClr val="accent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2" name="AutoShape 8"/>
          <p:cNvCxnSpPr>
            <a:cxnSpLocks noChangeShapeType="1"/>
          </p:cNvCxnSpPr>
          <p:nvPr/>
        </p:nvCxnSpPr>
        <p:spPr bwMode="auto">
          <a:xfrm rot="5400000">
            <a:off x="3933825" y="4311650"/>
            <a:ext cx="755650" cy="0"/>
          </a:xfrm>
          <a:prstGeom prst="straightConnector1">
            <a:avLst/>
          </a:prstGeom>
          <a:noFill/>
          <a:ln w="50800">
            <a:solidFill>
              <a:srgbClr val="3399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943" name="Group 10"/>
          <p:cNvGrpSpPr/>
          <p:nvPr/>
        </p:nvGrpSpPr>
        <p:grpSpPr bwMode="auto">
          <a:xfrm>
            <a:off x="1190625" y="2638425"/>
            <a:ext cx="1295400" cy="503238"/>
            <a:chOff x="1474" y="2840"/>
            <a:chExt cx="816" cy="317"/>
          </a:xfrm>
        </p:grpSpPr>
        <p:pic>
          <p:nvPicPr>
            <p:cNvPr id="39980" name="Picture 11" descr="green-short-top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81" name="Text Box 12"/>
            <p:cNvSpPr txBox="1">
              <a:spLocks noChangeArrowheads="1"/>
            </p:cNvSpPr>
            <p:nvPr/>
          </p:nvSpPr>
          <p:spPr bwMode="auto">
            <a:xfrm>
              <a:off x="1588" y="2927"/>
              <a:ext cx="60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供应商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39944" name="Group 13"/>
          <p:cNvGrpSpPr/>
          <p:nvPr/>
        </p:nvGrpSpPr>
        <p:grpSpPr bwMode="auto">
          <a:xfrm>
            <a:off x="1190625" y="3430588"/>
            <a:ext cx="1295400" cy="503237"/>
            <a:chOff x="1474" y="2840"/>
            <a:chExt cx="816" cy="317"/>
          </a:xfrm>
        </p:grpSpPr>
        <p:pic>
          <p:nvPicPr>
            <p:cNvPr id="39978" name="Picture 14" descr="green-short-top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79" name="Text Box 15"/>
            <p:cNvSpPr txBox="1">
              <a:spLocks noChangeArrowheads="1"/>
            </p:cNvSpPr>
            <p:nvPr/>
          </p:nvSpPr>
          <p:spPr bwMode="auto">
            <a:xfrm>
              <a:off x="1588" y="2927"/>
              <a:ext cx="60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品类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39945" name="AutoShape 16"/>
          <p:cNvCxnSpPr>
            <a:cxnSpLocks noChangeShapeType="1"/>
          </p:cNvCxnSpPr>
          <p:nvPr/>
        </p:nvCxnSpPr>
        <p:spPr bwMode="auto">
          <a:xfrm>
            <a:off x="2498725" y="3646488"/>
            <a:ext cx="576263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946" name="Group 17"/>
          <p:cNvGrpSpPr/>
          <p:nvPr/>
        </p:nvGrpSpPr>
        <p:grpSpPr bwMode="auto">
          <a:xfrm>
            <a:off x="6516688" y="2984500"/>
            <a:ext cx="1295400" cy="503238"/>
            <a:chOff x="328" y="2395"/>
            <a:chExt cx="877" cy="477"/>
          </a:xfrm>
        </p:grpSpPr>
        <p:pic>
          <p:nvPicPr>
            <p:cNvPr id="39976" name="Picture 18" descr="blue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395"/>
              <a:ext cx="85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77" name="Text Box 19"/>
            <p:cNvSpPr txBox="1">
              <a:spLocks noChangeArrowheads="1"/>
            </p:cNvSpPr>
            <p:nvPr/>
          </p:nvSpPr>
          <p:spPr bwMode="auto">
            <a:xfrm>
              <a:off x="328" y="2509"/>
              <a:ext cx="877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组合商品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39947" name="Group 20"/>
          <p:cNvGrpSpPr/>
          <p:nvPr/>
        </p:nvGrpSpPr>
        <p:grpSpPr bwMode="auto">
          <a:xfrm>
            <a:off x="3636963" y="4724400"/>
            <a:ext cx="1296987" cy="684213"/>
            <a:chOff x="1519" y="1627"/>
            <a:chExt cx="816" cy="373"/>
          </a:xfrm>
        </p:grpSpPr>
        <p:pic>
          <p:nvPicPr>
            <p:cNvPr id="39974" name="Picture 21" descr="gold-top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627"/>
              <a:ext cx="816" cy="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75" name="Text Box 22"/>
            <p:cNvSpPr txBox="1">
              <a:spLocks noChangeArrowheads="1"/>
            </p:cNvSpPr>
            <p:nvPr/>
          </p:nvSpPr>
          <p:spPr bwMode="auto">
            <a:xfrm>
              <a:off x="1632" y="1700"/>
              <a:ext cx="60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商品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调价单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39948" name="AutoShape 23"/>
          <p:cNvCxnSpPr>
            <a:cxnSpLocks noChangeShapeType="1"/>
          </p:cNvCxnSpPr>
          <p:nvPr/>
        </p:nvCxnSpPr>
        <p:spPr bwMode="auto">
          <a:xfrm flipV="1">
            <a:off x="4932363" y="3225800"/>
            <a:ext cx="1620837" cy="360363"/>
          </a:xfrm>
          <a:prstGeom prst="bentConnector3">
            <a:avLst>
              <a:gd name="adj1" fmla="val 48968"/>
            </a:avLst>
          </a:prstGeom>
          <a:noFill/>
          <a:ln w="50800">
            <a:solidFill>
              <a:srgbClr val="FF9900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9" name="AutoShape 24"/>
          <p:cNvCxnSpPr>
            <a:cxnSpLocks noChangeShapeType="1"/>
          </p:cNvCxnSpPr>
          <p:nvPr/>
        </p:nvCxnSpPr>
        <p:spPr bwMode="auto">
          <a:xfrm>
            <a:off x="4932363" y="5013325"/>
            <a:ext cx="1511300" cy="0"/>
          </a:xfrm>
          <a:prstGeom prst="straightConnector1">
            <a:avLst/>
          </a:prstGeom>
          <a:noFill/>
          <a:ln w="50800">
            <a:solidFill>
              <a:srgbClr val="3399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950" name="Group 25"/>
          <p:cNvGrpSpPr/>
          <p:nvPr/>
        </p:nvGrpSpPr>
        <p:grpSpPr bwMode="auto">
          <a:xfrm>
            <a:off x="1181100" y="4149725"/>
            <a:ext cx="1295400" cy="503238"/>
            <a:chOff x="1474" y="2840"/>
            <a:chExt cx="816" cy="317"/>
          </a:xfrm>
        </p:grpSpPr>
        <p:pic>
          <p:nvPicPr>
            <p:cNvPr id="39972" name="Picture 26" descr="green-short-top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73" name="Text Box 27"/>
            <p:cNvSpPr txBox="1">
              <a:spLocks noChangeArrowheads="1"/>
            </p:cNvSpPr>
            <p:nvPr/>
          </p:nvSpPr>
          <p:spPr bwMode="auto">
            <a:xfrm>
              <a:off x="1588" y="2927"/>
              <a:ext cx="60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品牌</a:t>
              </a:r>
              <a:endParaRPr lang="zh-CN" altLang="en-US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39951" name="Group 28"/>
          <p:cNvGrpSpPr/>
          <p:nvPr/>
        </p:nvGrpSpPr>
        <p:grpSpPr bwMode="auto">
          <a:xfrm>
            <a:off x="1204913" y="4941888"/>
            <a:ext cx="1295400" cy="503237"/>
            <a:chOff x="1474" y="2840"/>
            <a:chExt cx="816" cy="317"/>
          </a:xfrm>
        </p:grpSpPr>
        <p:pic>
          <p:nvPicPr>
            <p:cNvPr id="39970" name="Picture 29" descr="green-short-top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71" name="Text Box 30"/>
            <p:cNvSpPr txBox="1">
              <a:spLocks noChangeArrowheads="1"/>
            </p:cNvSpPr>
            <p:nvPr/>
          </p:nvSpPr>
          <p:spPr bwMode="auto">
            <a:xfrm>
              <a:off x="1588" y="2927"/>
              <a:ext cx="60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商品设置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39952" name="AutoShape 31"/>
          <p:cNvCxnSpPr>
            <a:cxnSpLocks noChangeShapeType="1"/>
          </p:cNvCxnSpPr>
          <p:nvPr/>
        </p:nvCxnSpPr>
        <p:spPr bwMode="auto">
          <a:xfrm>
            <a:off x="2484438" y="4365625"/>
            <a:ext cx="558800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3" name="AutoShape 32"/>
          <p:cNvCxnSpPr>
            <a:cxnSpLocks noChangeShapeType="1"/>
          </p:cNvCxnSpPr>
          <p:nvPr/>
        </p:nvCxnSpPr>
        <p:spPr bwMode="auto">
          <a:xfrm flipV="1">
            <a:off x="2500313" y="3284538"/>
            <a:ext cx="558800" cy="1924050"/>
          </a:xfrm>
          <a:prstGeom prst="bentConnector2">
            <a:avLst/>
          </a:prstGeom>
          <a:noFill/>
          <a:ln w="50800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4" name="AutoShape 33"/>
          <p:cNvCxnSpPr>
            <a:cxnSpLocks noChangeShapeType="1"/>
          </p:cNvCxnSpPr>
          <p:nvPr/>
        </p:nvCxnSpPr>
        <p:spPr bwMode="auto">
          <a:xfrm>
            <a:off x="4978400" y="3600450"/>
            <a:ext cx="1512888" cy="360363"/>
          </a:xfrm>
          <a:prstGeom prst="bentConnector3">
            <a:avLst>
              <a:gd name="adj1" fmla="val 49949"/>
            </a:avLst>
          </a:prstGeom>
          <a:noFill/>
          <a:ln w="50800">
            <a:solidFill>
              <a:srgbClr val="FF9900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955" name="Group 34"/>
          <p:cNvGrpSpPr/>
          <p:nvPr/>
        </p:nvGrpSpPr>
        <p:grpSpPr bwMode="auto">
          <a:xfrm>
            <a:off x="1212850" y="1773238"/>
            <a:ext cx="1296988" cy="503237"/>
            <a:chOff x="1519" y="1706"/>
            <a:chExt cx="816" cy="275"/>
          </a:xfrm>
        </p:grpSpPr>
        <p:pic>
          <p:nvPicPr>
            <p:cNvPr id="39968" name="Picture 35" descr="gold-top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9" name="Text Box 36"/>
            <p:cNvSpPr txBox="1">
              <a:spLocks noChangeArrowheads="1"/>
            </p:cNvSpPr>
            <p:nvPr/>
          </p:nvSpPr>
          <p:spPr bwMode="auto">
            <a:xfrm>
              <a:off x="1632" y="1764"/>
              <a:ext cx="60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分店区域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39956" name="Group 37"/>
          <p:cNvGrpSpPr/>
          <p:nvPr/>
        </p:nvGrpSpPr>
        <p:grpSpPr bwMode="auto">
          <a:xfrm>
            <a:off x="3673475" y="1773238"/>
            <a:ext cx="1296988" cy="503237"/>
            <a:chOff x="1519" y="1706"/>
            <a:chExt cx="816" cy="275"/>
          </a:xfrm>
        </p:grpSpPr>
        <p:pic>
          <p:nvPicPr>
            <p:cNvPr id="39966" name="Picture 38" descr="gold-top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7" name="Text Box 39"/>
            <p:cNvSpPr txBox="1">
              <a:spLocks noChangeArrowheads="1"/>
            </p:cNvSpPr>
            <p:nvPr/>
          </p:nvSpPr>
          <p:spPr bwMode="auto">
            <a:xfrm>
              <a:off x="1632" y="1764"/>
              <a:ext cx="60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分店仓库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39957" name="AutoShape 40"/>
          <p:cNvCxnSpPr>
            <a:cxnSpLocks noChangeShapeType="1"/>
          </p:cNvCxnSpPr>
          <p:nvPr/>
        </p:nvCxnSpPr>
        <p:spPr bwMode="auto">
          <a:xfrm>
            <a:off x="2555875" y="2001838"/>
            <a:ext cx="1152525" cy="158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rgbClr val="99CC00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58" name="AutoShape 41"/>
          <p:cNvCxnSpPr>
            <a:cxnSpLocks noChangeShapeType="1"/>
          </p:cNvCxnSpPr>
          <p:nvPr/>
        </p:nvCxnSpPr>
        <p:spPr bwMode="auto">
          <a:xfrm rot="16200000" flipH="1">
            <a:off x="3747294" y="2851944"/>
            <a:ext cx="1152525" cy="1587"/>
          </a:xfrm>
          <a:prstGeom prst="bentConnector3">
            <a:avLst>
              <a:gd name="adj1" fmla="val 49861"/>
            </a:avLst>
          </a:prstGeom>
          <a:noFill/>
          <a:ln w="50800">
            <a:solidFill>
              <a:srgbClr val="99CC00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959" name="Group 42"/>
          <p:cNvGrpSpPr/>
          <p:nvPr/>
        </p:nvGrpSpPr>
        <p:grpSpPr bwMode="auto">
          <a:xfrm>
            <a:off x="6443663" y="4797425"/>
            <a:ext cx="1296987" cy="503238"/>
            <a:chOff x="1519" y="1706"/>
            <a:chExt cx="816" cy="275"/>
          </a:xfrm>
        </p:grpSpPr>
        <p:pic>
          <p:nvPicPr>
            <p:cNvPr id="39964" name="Picture 43" descr="gold-top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5" name="Text Box 44"/>
            <p:cNvSpPr txBox="1">
              <a:spLocks noChangeArrowheads="1"/>
            </p:cNvSpPr>
            <p:nvPr/>
          </p:nvSpPr>
          <p:spPr bwMode="auto">
            <a:xfrm>
              <a:off x="1632" y="1764"/>
              <a:ext cx="60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调价查询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39960" name="Group 45"/>
          <p:cNvGrpSpPr/>
          <p:nvPr/>
        </p:nvGrpSpPr>
        <p:grpSpPr bwMode="auto">
          <a:xfrm>
            <a:off x="6516688" y="3683000"/>
            <a:ext cx="1295400" cy="503238"/>
            <a:chOff x="328" y="2395"/>
            <a:chExt cx="877" cy="477"/>
          </a:xfrm>
        </p:grpSpPr>
        <p:pic>
          <p:nvPicPr>
            <p:cNvPr id="39962" name="Picture 46" descr="blue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395"/>
              <a:ext cx="85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3" name="Text Box 47"/>
            <p:cNvSpPr txBox="1">
              <a:spLocks noChangeArrowheads="1"/>
            </p:cNvSpPr>
            <p:nvPr/>
          </p:nvSpPr>
          <p:spPr bwMode="auto">
            <a:xfrm>
              <a:off x="328" y="2509"/>
              <a:ext cx="877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商品淘汰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5"/>
          <p:cNvSpPr>
            <a:spLocks noChangeArrowheads="1"/>
          </p:cNvSpPr>
          <p:nvPr/>
        </p:nvSpPr>
        <p:spPr bwMode="auto">
          <a:xfrm>
            <a:off x="685800" y="825500"/>
            <a:ext cx="7772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>
                <a:solidFill>
                  <a:schemeClr val="tx2"/>
                </a:solidFill>
              </a:rPr>
              <a:t>基础资料</a:t>
            </a:r>
            <a:endParaRPr lang="zh-CN" altLang="en-US" sz="3600" b="1">
              <a:solidFill>
                <a:schemeClr val="tx2"/>
              </a:solidFill>
            </a:endParaRPr>
          </a:p>
        </p:txBody>
      </p:sp>
      <p:sp>
        <p:nvSpPr>
          <p:cNvPr id="41987" name="Rectangle 26"/>
          <p:cNvSpPr>
            <a:spLocks noChangeArrowheads="1"/>
          </p:cNvSpPr>
          <p:nvPr/>
        </p:nvSpPr>
        <p:spPr bwMode="auto">
          <a:xfrm>
            <a:off x="3132138" y="1628775"/>
            <a:ext cx="2952750" cy="714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95288" y="1412776"/>
            <a:ext cx="8062912" cy="4746625"/>
          </a:xfrm>
          <a:prstGeom prst="rect">
            <a:avLst/>
          </a:prstGeom>
        </p:spPr>
        <p:txBody>
          <a:bodyPr/>
          <a:lstStyle/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endParaRPr lang="en-US" altLang="zh-CN" sz="2000" b="1" dirty="0">
              <a:solidFill>
                <a:srgbClr val="5F5F5F"/>
              </a:solidFill>
              <a:latin typeface="+mn-lt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商品档案新增“允许促销”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属性，可以根据商品确定是否参与促销；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商品档案新增“管理串号”属性，前台可根据此属性记录商品串号；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商品淘汰功能，流程化管理，可以通过“单独商品”，“滞销商品”，按“库存为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且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天未进货”，“停购商品”，“停售商品”等进行商品淘汰；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一次性所有门店调价将不再困难，支持所有门店一次调价，再也不必为多门店需要多次调价而困扰；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调价支持多批发价，多会员价调价；更加方便简洁；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优化支持门店仓库类型，支持自营店，加盟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店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门店模式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商品支持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服装花色尺码、食品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批次、普通商品的混合管理；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批次属性商品支持 使用天数管理，主要针对婴幼儿奶粉食品管理，提供相应的管理机制；</a:t>
            </a:r>
            <a:endParaRPr lang="zh-CN" alt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5"/>
          <p:cNvGrpSpPr/>
          <p:nvPr/>
        </p:nvGrpSpPr>
        <p:grpSpPr bwMode="auto">
          <a:xfrm>
            <a:off x="797476" y="3561838"/>
            <a:ext cx="2020888" cy="657225"/>
            <a:chOff x="1519" y="1706"/>
            <a:chExt cx="816" cy="275"/>
          </a:xfrm>
        </p:grpSpPr>
        <p:pic>
          <p:nvPicPr>
            <p:cNvPr id="43024" name="Picture 6" descr="gold-top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5" name="Text Box 7"/>
            <p:cNvSpPr txBox="1">
              <a:spLocks noChangeArrowheads="1"/>
            </p:cNvSpPr>
            <p:nvPr/>
          </p:nvSpPr>
          <p:spPr bwMode="auto">
            <a:xfrm>
              <a:off x="1584" y="1772"/>
              <a:ext cx="70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rgbClr val="1045F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促销销售查询</a:t>
              </a:r>
              <a:endParaRPr lang="zh-CN" altLang="en-US" sz="2000">
                <a:solidFill>
                  <a:srgbClr val="1045F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3011" name="Group 14"/>
          <p:cNvGrpSpPr/>
          <p:nvPr/>
        </p:nvGrpSpPr>
        <p:grpSpPr bwMode="auto">
          <a:xfrm>
            <a:off x="806946" y="4355951"/>
            <a:ext cx="2020888" cy="657225"/>
            <a:chOff x="1519" y="1706"/>
            <a:chExt cx="816" cy="275"/>
          </a:xfrm>
        </p:grpSpPr>
        <p:pic>
          <p:nvPicPr>
            <p:cNvPr id="43022" name="Picture 15" descr="gold-top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3" name="Text Box 16"/>
            <p:cNvSpPr txBox="1">
              <a:spLocks noChangeArrowheads="1"/>
            </p:cNvSpPr>
            <p:nvPr/>
          </p:nvSpPr>
          <p:spPr bwMode="auto">
            <a:xfrm>
              <a:off x="1634" y="1772"/>
              <a:ext cx="60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rgbClr val="1045F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礼券发放</a:t>
              </a:r>
              <a:endParaRPr lang="zh-CN" altLang="en-US" sz="2000">
                <a:solidFill>
                  <a:srgbClr val="1045F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3012" name="Group 17"/>
          <p:cNvGrpSpPr/>
          <p:nvPr/>
        </p:nvGrpSpPr>
        <p:grpSpPr bwMode="auto">
          <a:xfrm>
            <a:off x="827584" y="5148039"/>
            <a:ext cx="1979613" cy="729233"/>
            <a:chOff x="1519" y="1706"/>
            <a:chExt cx="816" cy="275"/>
          </a:xfrm>
        </p:grpSpPr>
        <p:pic>
          <p:nvPicPr>
            <p:cNvPr id="43020" name="Picture 18" descr="gold-top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1" name="Text Box 19"/>
            <p:cNvSpPr txBox="1">
              <a:spLocks noChangeArrowheads="1"/>
            </p:cNvSpPr>
            <p:nvPr/>
          </p:nvSpPr>
          <p:spPr bwMode="auto">
            <a:xfrm>
              <a:off x="1584" y="1782"/>
              <a:ext cx="70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rgbClr val="1045F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礼券发放统计</a:t>
              </a:r>
              <a:endParaRPr lang="zh-CN" altLang="en-US" sz="2000">
                <a:solidFill>
                  <a:srgbClr val="1045F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3013" name="Group 23"/>
          <p:cNvGrpSpPr/>
          <p:nvPr/>
        </p:nvGrpSpPr>
        <p:grpSpPr bwMode="auto">
          <a:xfrm>
            <a:off x="822325" y="1989138"/>
            <a:ext cx="2020888" cy="657225"/>
            <a:chOff x="1519" y="1706"/>
            <a:chExt cx="816" cy="275"/>
          </a:xfrm>
        </p:grpSpPr>
        <p:pic>
          <p:nvPicPr>
            <p:cNvPr id="43018" name="Picture 24" descr="gold-top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9" name="Text Box 25"/>
            <p:cNvSpPr txBox="1">
              <a:spLocks noChangeArrowheads="1"/>
            </p:cNvSpPr>
            <p:nvPr/>
          </p:nvSpPr>
          <p:spPr bwMode="auto">
            <a:xfrm>
              <a:off x="1634" y="1773"/>
              <a:ext cx="605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 dirty="0">
                  <a:solidFill>
                    <a:srgbClr val="1045F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促销方案</a:t>
              </a:r>
              <a:endParaRPr lang="zh-CN" altLang="en-US" sz="2000" dirty="0">
                <a:solidFill>
                  <a:srgbClr val="1045F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43014" name="Rectangle 25"/>
          <p:cNvSpPr>
            <a:spLocks noChangeArrowheads="1"/>
          </p:cNvSpPr>
          <p:nvPr/>
        </p:nvSpPr>
        <p:spPr bwMode="auto">
          <a:xfrm>
            <a:off x="685800" y="825500"/>
            <a:ext cx="7772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b="1">
                <a:solidFill>
                  <a:schemeClr val="tx2"/>
                </a:solidFill>
              </a:rPr>
              <a:t>促销管理</a:t>
            </a:r>
            <a:endParaRPr lang="en-US" altLang="zh-CN" sz="3600" b="1">
              <a:solidFill>
                <a:schemeClr val="tx2"/>
              </a:solidFill>
            </a:endParaRPr>
          </a:p>
        </p:txBody>
      </p:sp>
      <p:sp>
        <p:nvSpPr>
          <p:cNvPr id="43015" name="Rectangle 26"/>
          <p:cNvSpPr>
            <a:spLocks noChangeArrowheads="1"/>
          </p:cNvSpPr>
          <p:nvPr/>
        </p:nvSpPr>
        <p:spPr bwMode="auto">
          <a:xfrm>
            <a:off x="3132138" y="1628775"/>
            <a:ext cx="2952750" cy="714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8" name="Group 5"/>
          <p:cNvGrpSpPr/>
          <p:nvPr/>
        </p:nvGrpSpPr>
        <p:grpSpPr bwMode="auto">
          <a:xfrm>
            <a:off x="797476" y="2780928"/>
            <a:ext cx="2020888" cy="657225"/>
            <a:chOff x="1519" y="1706"/>
            <a:chExt cx="816" cy="275"/>
          </a:xfrm>
        </p:grpSpPr>
        <p:pic>
          <p:nvPicPr>
            <p:cNvPr id="19" name="Picture 6" descr="gold-top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1584" y="1772"/>
              <a:ext cx="701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 dirty="0" smtClean="0">
                  <a:solidFill>
                    <a:srgbClr val="1045F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促销历史查询</a:t>
              </a:r>
              <a:endParaRPr lang="zh-CN" altLang="en-US" sz="2000" dirty="0">
                <a:solidFill>
                  <a:srgbClr val="1045F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pic>
        <p:nvPicPr>
          <p:cNvPr id="43026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96" y="2259245"/>
            <a:ext cx="5097911" cy="391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051050" y="2997200"/>
            <a:ext cx="4824413" cy="719138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74ACE4"/>
              </a:buClr>
              <a:buFont typeface="Wingdings" panose="05000000000000000000" pitchFamily="2" charset="2"/>
              <a:buNone/>
              <a:defRPr/>
            </a:pPr>
            <a:r>
              <a:rPr lang="zh-CN" altLang="en-US" sz="4400" b="1" dirty="0">
                <a:solidFill>
                  <a:srgbClr val="5F5F5F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思迅简介</a:t>
            </a:r>
            <a:r>
              <a:rPr lang="zh-CN" altLang="en-US" sz="3200" b="1" dirty="0">
                <a:solidFill>
                  <a:srgbClr val="5F5F5F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  </a:t>
            </a:r>
            <a:endParaRPr lang="zh-CN" altLang="en-US" sz="3200" b="1" dirty="0">
              <a:solidFill>
                <a:srgbClr val="5F5F5F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85800" y="825500"/>
            <a:ext cx="7772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>
                <a:solidFill>
                  <a:schemeClr val="tx2"/>
                </a:solidFill>
              </a:rPr>
              <a:t>促销流程</a:t>
            </a:r>
            <a:endParaRPr lang="zh-CN" altLang="en-US" sz="3600">
              <a:solidFill>
                <a:schemeClr val="tx2"/>
              </a:solidFill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3276600" y="1628775"/>
            <a:ext cx="2663825" cy="714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4036" name="Group 5"/>
          <p:cNvGrpSpPr/>
          <p:nvPr/>
        </p:nvGrpSpPr>
        <p:grpSpPr bwMode="auto">
          <a:xfrm>
            <a:off x="3386138" y="1773238"/>
            <a:ext cx="1800225" cy="576262"/>
            <a:chOff x="1474" y="2840"/>
            <a:chExt cx="816" cy="317"/>
          </a:xfrm>
        </p:grpSpPr>
        <p:pic>
          <p:nvPicPr>
            <p:cNvPr id="44067" name="Picture 6" descr="green-short-top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68" name="Text Box 7"/>
            <p:cNvSpPr txBox="1">
              <a:spLocks noChangeArrowheads="1"/>
            </p:cNvSpPr>
            <p:nvPr/>
          </p:nvSpPr>
          <p:spPr bwMode="auto">
            <a:xfrm>
              <a:off x="1588" y="2942"/>
              <a:ext cx="60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制订促销计划</a:t>
              </a:r>
              <a:endParaRPr lang="zh-CN" altLang="en-US" sz="16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4037" name="Group 8"/>
          <p:cNvGrpSpPr/>
          <p:nvPr/>
        </p:nvGrpSpPr>
        <p:grpSpPr bwMode="auto">
          <a:xfrm>
            <a:off x="900113" y="3094038"/>
            <a:ext cx="1584325" cy="639762"/>
            <a:chOff x="249" y="3113"/>
            <a:chExt cx="998" cy="403"/>
          </a:xfrm>
        </p:grpSpPr>
        <p:pic>
          <p:nvPicPr>
            <p:cNvPr id="44065" name="Picture 9" descr="blue-short-top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3113"/>
              <a:ext cx="998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66" name="Text Box 10"/>
            <p:cNvSpPr txBox="1">
              <a:spLocks noChangeArrowheads="1"/>
            </p:cNvSpPr>
            <p:nvPr/>
          </p:nvSpPr>
          <p:spPr bwMode="auto">
            <a:xfrm>
              <a:off x="279" y="3246"/>
              <a:ext cx="923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促销进价特价单</a:t>
              </a:r>
              <a:endParaRPr lang="zh-CN" altLang="en-US" sz="16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4038" name="Group 11"/>
          <p:cNvGrpSpPr/>
          <p:nvPr/>
        </p:nvGrpSpPr>
        <p:grpSpPr bwMode="auto">
          <a:xfrm>
            <a:off x="6084888" y="3094038"/>
            <a:ext cx="1584325" cy="639762"/>
            <a:chOff x="249" y="3113"/>
            <a:chExt cx="998" cy="403"/>
          </a:xfrm>
        </p:grpSpPr>
        <p:pic>
          <p:nvPicPr>
            <p:cNvPr id="44063" name="Picture 12" descr="blue-short-top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3113"/>
              <a:ext cx="998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64" name="Text Box 13"/>
            <p:cNvSpPr txBox="1">
              <a:spLocks noChangeArrowheads="1"/>
            </p:cNvSpPr>
            <p:nvPr/>
          </p:nvSpPr>
          <p:spPr bwMode="auto">
            <a:xfrm>
              <a:off x="279" y="3246"/>
              <a:ext cx="923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扣补单</a:t>
              </a:r>
              <a:endParaRPr lang="zh-CN" altLang="en-US" sz="16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4039" name="Group 14"/>
          <p:cNvGrpSpPr/>
          <p:nvPr/>
        </p:nvGrpSpPr>
        <p:grpSpPr bwMode="auto">
          <a:xfrm>
            <a:off x="3492500" y="4102100"/>
            <a:ext cx="1584325" cy="639763"/>
            <a:chOff x="249" y="3113"/>
            <a:chExt cx="998" cy="403"/>
          </a:xfrm>
        </p:grpSpPr>
        <p:pic>
          <p:nvPicPr>
            <p:cNvPr id="44061" name="Picture 15" descr="blue-short-top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3113"/>
              <a:ext cx="998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62" name="Text Box 16"/>
            <p:cNvSpPr txBox="1">
              <a:spLocks noChangeArrowheads="1"/>
            </p:cNvSpPr>
            <p:nvPr/>
          </p:nvSpPr>
          <p:spPr bwMode="auto">
            <a:xfrm>
              <a:off x="279" y="3246"/>
              <a:ext cx="923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制定促销单</a:t>
              </a:r>
              <a:endParaRPr lang="zh-CN" altLang="en-US" sz="16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4040" name="Group 17"/>
          <p:cNvGrpSpPr/>
          <p:nvPr/>
        </p:nvGrpSpPr>
        <p:grpSpPr bwMode="auto">
          <a:xfrm>
            <a:off x="3563938" y="5775325"/>
            <a:ext cx="1447800" cy="533400"/>
            <a:chOff x="1519" y="1706"/>
            <a:chExt cx="816" cy="275"/>
          </a:xfrm>
        </p:grpSpPr>
        <p:pic>
          <p:nvPicPr>
            <p:cNvPr id="44059" name="Picture 18" descr="gold-to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60" name="Text Box 19"/>
            <p:cNvSpPr txBox="1">
              <a:spLocks noChangeArrowheads="1"/>
            </p:cNvSpPr>
            <p:nvPr/>
          </p:nvSpPr>
          <p:spPr bwMode="auto">
            <a:xfrm>
              <a:off x="1632" y="1767"/>
              <a:ext cx="60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促销分析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4041" name="Group 20"/>
          <p:cNvGrpSpPr/>
          <p:nvPr/>
        </p:nvGrpSpPr>
        <p:grpSpPr bwMode="auto">
          <a:xfrm>
            <a:off x="3492500" y="4983163"/>
            <a:ext cx="1636713" cy="533400"/>
            <a:chOff x="4150" y="3294"/>
            <a:chExt cx="1134" cy="336"/>
          </a:xfrm>
        </p:grpSpPr>
        <p:pic>
          <p:nvPicPr>
            <p:cNvPr id="44057" name="Picture 21" descr="gold-to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294"/>
              <a:ext cx="113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8" name="Text Box 22"/>
            <p:cNvSpPr txBox="1">
              <a:spLocks noChangeArrowheads="1"/>
            </p:cNvSpPr>
            <p:nvPr/>
          </p:nvSpPr>
          <p:spPr bwMode="auto">
            <a:xfrm>
              <a:off x="4195" y="3377"/>
              <a:ext cx="1042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前台销售</a:t>
              </a:r>
              <a:endParaRPr lang="zh-CN" altLang="en-US" sz="16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44042" name="AutoShape 23"/>
          <p:cNvCxnSpPr>
            <a:cxnSpLocks noChangeShapeType="1"/>
          </p:cNvCxnSpPr>
          <p:nvPr/>
        </p:nvCxnSpPr>
        <p:spPr bwMode="auto">
          <a:xfrm rot="10800000" flipV="1">
            <a:off x="1692275" y="2889250"/>
            <a:ext cx="1458913" cy="204788"/>
          </a:xfrm>
          <a:prstGeom prst="bentConnector2">
            <a:avLst/>
          </a:prstGeom>
          <a:noFill/>
          <a:ln w="50800">
            <a:solidFill>
              <a:schemeClr val="accent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3" name="AutoShape 24"/>
          <p:cNvCxnSpPr>
            <a:cxnSpLocks noChangeShapeType="1"/>
          </p:cNvCxnSpPr>
          <p:nvPr/>
        </p:nvCxnSpPr>
        <p:spPr bwMode="auto">
          <a:xfrm>
            <a:off x="5421313" y="2889250"/>
            <a:ext cx="1455737" cy="204788"/>
          </a:xfrm>
          <a:prstGeom prst="bentConnector2">
            <a:avLst/>
          </a:prstGeom>
          <a:noFill/>
          <a:ln w="50800">
            <a:solidFill>
              <a:schemeClr val="accent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4" name="AutoShape 25"/>
          <p:cNvCxnSpPr>
            <a:cxnSpLocks noChangeShapeType="1"/>
          </p:cNvCxnSpPr>
          <p:nvPr/>
        </p:nvCxnSpPr>
        <p:spPr bwMode="auto">
          <a:xfrm rot="16200000" flipH="1">
            <a:off x="2804319" y="2621756"/>
            <a:ext cx="368300" cy="2592388"/>
          </a:xfrm>
          <a:prstGeom prst="bentConnector3">
            <a:avLst>
              <a:gd name="adj1" fmla="val 49569"/>
            </a:avLst>
          </a:prstGeom>
          <a:noFill/>
          <a:ln w="50800">
            <a:solidFill>
              <a:schemeClr val="accent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5" name="AutoShape 26"/>
          <p:cNvCxnSpPr>
            <a:cxnSpLocks noChangeShapeType="1"/>
          </p:cNvCxnSpPr>
          <p:nvPr/>
        </p:nvCxnSpPr>
        <p:spPr bwMode="auto">
          <a:xfrm rot="5400000">
            <a:off x="5396707" y="2621756"/>
            <a:ext cx="368300" cy="2592387"/>
          </a:xfrm>
          <a:prstGeom prst="bentConnector3">
            <a:avLst>
              <a:gd name="adj1" fmla="val 49569"/>
            </a:avLst>
          </a:prstGeom>
          <a:noFill/>
          <a:ln w="50800">
            <a:solidFill>
              <a:schemeClr val="accent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6" name="AutoShape 29"/>
          <p:cNvCxnSpPr>
            <a:cxnSpLocks noChangeShapeType="1"/>
          </p:cNvCxnSpPr>
          <p:nvPr/>
        </p:nvCxnSpPr>
        <p:spPr bwMode="auto">
          <a:xfrm>
            <a:off x="4286250" y="2349500"/>
            <a:ext cx="0" cy="242888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47" name="Text Box 30"/>
          <p:cNvSpPr txBox="1">
            <a:spLocks noChangeArrowheads="1"/>
          </p:cNvSpPr>
          <p:nvPr/>
        </p:nvSpPr>
        <p:spPr bwMode="auto">
          <a:xfrm>
            <a:off x="2195513" y="2836863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400" b="1">
                <a:latin typeface="Arial" panose="020B0604020202020204" pitchFamily="34" charset="0"/>
              </a:rPr>
              <a:t>是</a:t>
            </a:r>
            <a:endParaRPr lang="zh-CN" altLang="en-US" sz="1400" b="1">
              <a:latin typeface="Arial" panose="020B0604020202020204" pitchFamily="34" charset="0"/>
            </a:endParaRPr>
          </a:p>
        </p:txBody>
      </p:sp>
      <p:sp>
        <p:nvSpPr>
          <p:cNvPr id="44048" name="Text Box 31"/>
          <p:cNvSpPr txBox="1">
            <a:spLocks noChangeArrowheads="1"/>
          </p:cNvSpPr>
          <p:nvPr/>
        </p:nvSpPr>
        <p:spPr bwMode="auto">
          <a:xfrm>
            <a:off x="5795963" y="2836863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400" b="1">
                <a:latin typeface="Arial" panose="020B0604020202020204" pitchFamily="34" charset="0"/>
              </a:rPr>
              <a:t>否</a:t>
            </a:r>
            <a:endParaRPr lang="zh-CN" altLang="en-US" sz="1400" b="1">
              <a:latin typeface="Arial" panose="020B0604020202020204" pitchFamily="34" charset="0"/>
            </a:endParaRPr>
          </a:p>
        </p:txBody>
      </p:sp>
      <p:grpSp>
        <p:nvGrpSpPr>
          <p:cNvPr id="44049" name="Group 32"/>
          <p:cNvGrpSpPr/>
          <p:nvPr/>
        </p:nvGrpSpPr>
        <p:grpSpPr bwMode="auto">
          <a:xfrm>
            <a:off x="3170238" y="2492375"/>
            <a:ext cx="2232025" cy="792163"/>
            <a:chOff x="4014" y="2568"/>
            <a:chExt cx="1633" cy="590"/>
          </a:xfrm>
        </p:grpSpPr>
        <p:sp>
          <p:nvSpPr>
            <p:cNvPr id="171041" name="AutoShape 33"/>
            <p:cNvSpPr>
              <a:spLocks noChangeArrowheads="1"/>
            </p:cNvSpPr>
            <p:nvPr/>
          </p:nvSpPr>
          <p:spPr bwMode="auto">
            <a:xfrm>
              <a:off x="4014" y="2568"/>
              <a:ext cx="1633" cy="590"/>
            </a:xfrm>
            <a:prstGeom prst="flowChartDecision">
              <a:avLst/>
            </a:prstGeom>
            <a:gradFill rotWithShape="1">
              <a:gsLst>
                <a:gs pos="0">
                  <a:srgbClr val="CC9900">
                    <a:gamma/>
                    <a:shade val="46275"/>
                    <a:invGamma/>
                  </a:srgbClr>
                </a:gs>
                <a:gs pos="50000">
                  <a:srgbClr val="CC9900">
                    <a:alpha val="95000"/>
                  </a:srgbClr>
                </a:gs>
                <a:gs pos="100000">
                  <a:srgbClr val="CC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dbl" algn="ctr">
              <a:solidFill>
                <a:srgbClr val="FFCC00"/>
              </a:solidFill>
              <a:miter lim="800000"/>
            </a:ln>
            <a:effectLst/>
          </p:spPr>
          <p:txBody>
            <a:bodyPr wrap="none" anchor="ctr"/>
            <a:lstStyle/>
            <a:p>
              <a:pPr marL="609600" indent="-609600" algn="ctr">
                <a:defRPr/>
              </a:pPr>
              <a:endParaRPr lang="zh-CN" altLang="zh-CN" sz="1600"/>
            </a:p>
          </p:txBody>
        </p:sp>
        <p:sp>
          <p:nvSpPr>
            <p:cNvPr id="44056" name="Text Box 34"/>
            <p:cNvSpPr txBox="1">
              <a:spLocks noChangeArrowheads="1"/>
            </p:cNvSpPr>
            <p:nvPr/>
          </p:nvSpPr>
          <p:spPr bwMode="auto">
            <a:xfrm>
              <a:off x="4378" y="2802"/>
              <a:ext cx="86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Arial" panose="020B0604020202020204" pitchFamily="34" charset="0"/>
                </a:rPr>
                <a:t>需要进货</a:t>
              </a:r>
              <a:endParaRPr lang="zh-CN" altLang="en-US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44050" name="AutoShape 29"/>
          <p:cNvCxnSpPr>
            <a:cxnSpLocks noChangeShapeType="1"/>
          </p:cNvCxnSpPr>
          <p:nvPr/>
        </p:nvCxnSpPr>
        <p:spPr bwMode="auto">
          <a:xfrm>
            <a:off x="4287838" y="4730750"/>
            <a:ext cx="0" cy="26670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51" name="AutoShape 29"/>
          <p:cNvCxnSpPr>
            <a:cxnSpLocks noChangeShapeType="1"/>
          </p:cNvCxnSpPr>
          <p:nvPr/>
        </p:nvCxnSpPr>
        <p:spPr bwMode="auto">
          <a:xfrm>
            <a:off x="4303713" y="5511800"/>
            <a:ext cx="0" cy="293688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850" y="1844675"/>
            <a:ext cx="822960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F6228"/>
              </a:buClr>
              <a:buFont typeface="Wingdings" panose="05000000000000000000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F6228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F6228"/>
              </a:buClr>
              <a:buFont typeface="Wingdings" panose="05000000000000000000" pitchFamily="2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F6228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F6228"/>
              </a:buClr>
              <a:buFont typeface="Wingdings" panose="05000000000000000000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lnSpc>
                <a:spcPct val="80000"/>
              </a:lnSpc>
              <a:buClrTx/>
              <a:buFont typeface="+mj-lt"/>
              <a:buAutoNum type="arabicPeriod"/>
              <a:defRPr/>
            </a:pPr>
            <a:r>
              <a:rPr lang="zh-CN" altLang="en-US" sz="1800" dirty="0">
                <a:solidFill>
                  <a:srgbClr val="5F5F5F"/>
                </a:solidFill>
                <a:latin typeface="+mn-lt"/>
                <a:ea typeface="+mn-ea"/>
              </a:rPr>
              <a:t>按库存量指标、或安全库存自动补货。</a:t>
            </a:r>
            <a:endParaRPr lang="zh-CN" altLang="en-US" sz="1800" dirty="0">
              <a:solidFill>
                <a:srgbClr val="5F5F5F"/>
              </a:solidFill>
              <a:latin typeface="+mn-lt"/>
              <a:ea typeface="+mn-ea"/>
            </a:endParaRPr>
          </a:p>
          <a:p>
            <a:pPr marL="800100" lvl="1" indent="-342900" algn="l">
              <a:lnSpc>
                <a:spcPct val="80000"/>
              </a:lnSpc>
              <a:buClrTx/>
              <a:buFont typeface="+mj-lt"/>
              <a:buAutoNum type="arabicPeriod"/>
              <a:defRPr/>
            </a:pPr>
            <a:r>
              <a:rPr lang="zh-CN" altLang="en-US" sz="1800" dirty="0">
                <a:solidFill>
                  <a:srgbClr val="5F5F5F"/>
                </a:solidFill>
                <a:latin typeface="+mn-lt"/>
                <a:ea typeface="+mn-ea"/>
              </a:rPr>
              <a:t>采购收货单审核后，自动更新商品档案进货价、主供应商。</a:t>
            </a:r>
            <a:endParaRPr lang="zh-CN" altLang="en-US" sz="1800" dirty="0">
              <a:solidFill>
                <a:srgbClr val="5F5F5F"/>
              </a:solidFill>
              <a:latin typeface="+mn-lt"/>
              <a:ea typeface="+mn-ea"/>
            </a:endParaRPr>
          </a:p>
          <a:p>
            <a:pPr marL="800100" lvl="1" indent="-342900" algn="l">
              <a:lnSpc>
                <a:spcPct val="80000"/>
              </a:lnSpc>
              <a:buClrTx/>
              <a:buFont typeface="+mj-lt"/>
              <a:buAutoNum type="arabicPeriod"/>
              <a:defRPr/>
            </a:pPr>
            <a:r>
              <a:rPr lang="zh-CN" altLang="en-US" sz="1800" dirty="0">
                <a:solidFill>
                  <a:srgbClr val="5F5F5F"/>
                </a:solidFill>
                <a:latin typeface="+mn-lt"/>
                <a:ea typeface="+mn-ea"/>
              </a:rPr>
              <a:t>采购时，如果商品不存在，自动从标准库中加入新品。</a:t>
            </a:r>
            <a:endParaRPr lang="zh-CN" altLang="en-US" sz="1800" dirty="0">
              <a:solidFill>
                <a:srgbClr val="5F5F5F"/>
              </a:solidFill>
              <a:latin typeface="+mn-lt"/>
              <a:ea typeface="+mn-ea"/>
            </a:endParaRPr>
          </a:p>
          <a:p>
            <a:pPr marL="800100" lvl="1" indent="-342900" algn="l">
              <a:lnSpc>
                <a:spcPct val="80000"/>
              </a:lnSpc>
              <a:buClrTx/>
              <a:buFont typeface="+mj-lt"/>
              <a:buAutoNum type="arabicPeriod"/>
              <a:defRPr/>
            </a:pPr>
            <a:r>
              <a:rPr lang="zh-CN" altLang="en-US" sz="1800" dirty="0">
                <a:solidFill>
                  <a:srgbClr val="5F5F5F"/>
                </a:solidFill>
                <a:latin typeface="+mn-lt"/>
                <a:ea typeface="+mn-ea"/>
              </a:rPr>
              <a:t>进价默认值可根据实际需要灵活设置（最近进价、约定价格、进货价、供应商最新进价等）。</a:t>
            </a:r>
            <a:endParaRPr lang="zh-CN" altLang="en-US" sz="1800" dirty="0">
              <a:solidFill>
                <a:srgbClr val="5F5F5F"/>
              </a:solidFill>
              <a:latin typeface="+mn-lt"/>
              <a:ea typeface="+mn-ea"/>
            </a:endParaRPr>
          </a:p>
          <a:p>
            <a:pPr marL="800100" lvl="1" indent="-342900" algn="l">
              <a:lnSpc>
                <a:spcPct val="80000"/>
              </a:lnSpc>
              <a:buClrTx/>
              <a:buFont typeface="+mj-lt"/>
              <a:buAutoNum type="arabicPeriod"/>
              <a:defRPr/>
            </a:pPr>
            <a:r>
              <a:rPr lang="zh-CN" altLang="en-US" sz="1800" dirty="0">
                <a:solidFill>
                  <a:srgbClr val="5F5F5F"/>
                </a:solidFill>
                <a:latin typeface="+mn-lt"/>
                <a:ea typeface="+mn-ea"/>
              </a:rPr>
              <a:t>采购入库时可录入数量、</a:t>
            </a:r>
            <a:r>
              <a:rPr lang="zh-CN" altLang="en-US" sz="1800" dirty="0" smtClean="0">
                <a:solidFill>
                  <a:srgbClr val="5F5F5F"/>
                </a:solidFill>
                <a:latin typeface="+mn-lt"/>
                <a:ea typeface="+mn-ea"/>
              </a:rPr>
              <a:t>总价；</a:t>
            </a:r>
            <a:endParaRPr lang="zh-CN" altLang="en-US" sz="1800" dirty="0">
              <a:solidFill>
                <a:srgbClr val="5F5F5F"/>
              </a:solidFill>
              <a:latin typeface="+mn-lt"/>
              <a:ea typeface="+mn-ea"/>
            </a:endParaRPr>
          </a:p>
          <a:p>
            <a:pPr marL="800100" lvl="1" indent="-342900" algn="l">
              <a:lnSpc>
                <a:spcPct val="80000"/>
              </a:lnSpc>
              <a:buClrTx/>
              <a:buFont typeface="+mj-lt"/>
              <a:buAutoNum type="arabicPeriod"/>
              <a:defRPr/>
            </a:pPr>
            <a:r>
              <a:rPr lang="zh-CN" altLang="en-US" sz="1800" dirty="0">
                <a:solidFill>
                  <a:srgbClr val="5F5F5F"/>
                </a:solidFill>
                <a:latin typeface="+mn-lt"/>
                <a:ea typeface="+mn-ea"/>
              </a:rPr>
              <a:t>采购订单有效天数设置、入库次数限制、入库数量限制、有效期内商品重复</a:t>
            </a:r>
            <a:r>
              <a:rPr lang="zh-CN" altLang="en-US" sz="1800" dirty="0" smtClean="0">
                <a:solidFill>
                  <a:srgbClr val="5F5F5F"/>
                </a:solidFill>
                <a:latin typeface="+mn-lt"/>
                <a:ea typeface="+mn-ea"/>
              </a:rPr>
              <a:t>提示；</a:t>
            </a:r>
            <a:endParaRPr lang="zh-CN" altLang="en-US" sz="1800" dirty="0">
              <a:solidFill>
                <a:srgbClr val="5F5F5F"/>
              </a:solidFill>
              <a:latin typeface="+mn-lt"/>
              <a:ea typeface="+mn-ea"/>
            </a:endParaRPr>
          </a:p>
          <a:p>
            <a:pPr marL="800100" lvl="1" indent="-342900" algn="l">
              <a:lnSpc>
                <a:spcPct val="80000"/>
              </a:lnSpc>
              <a:buClrTx/>
              <a:buFont typeface="+mj-lt"/>
              <a:buAutoNum type="arabicPeriod"/>
              <a:defRPr/>
            </a:pPr>
            <a:r>
              <a:rPr lang="zh-CN" altLang="en-US" sz="1800" dirty="0">
                <a:solidFill>
                  <a:srgbClr val="5F5F5F"/>
                </a:solidFill>
                <a:latin typeface="+mn-lt"/>
                <a:ea typeface="+mn-ea"/>
              </a:rPr>
              <a:t>必须按单采购、退货的</a:t>
            </a:r>
            <a:r>
              <a:rPr lang="zh-CN" altLang="en-US" sz="1800" dirty="0" smtClean="0">
                <a:solidFill>
                  <a:srgbClr val="5F5F5F"/>
                </a:solidFill>
                <a:latin typeface="+mn-lt"/>
                <a:ea typeface="+mn-ea"/>
              </a:rPr>
              <a:t>限制；</a:t>
            </a:r>
            <a:endParaRPr lang="zh-CN" altLang="en-US" sz="1800" dirty="0">
              <a:solidFill>
                <a:srgbClr val="5F5F5F"/>
              </a:solidFill>
              <a:latin typeface="+mn-lt"/>
              <a:ea typeface="+mn-ea"/>
            </a:endParaRPr>
          </a:p>
          <a:p>
            <a:pPr marL="800100" lvl="1" indent="-342900" algn="l">
              <a:lnSpc>
                <a:spcPct val="80000"/>
              </a:lnSpc>
              <a:buClrTx/>
              <a:buFont typeface="+mj-lt"/>
              <a:buAutoNum type="arabicPeriod"/>
              <a:defRPr/>
            </a:pPr>
            <a:r>
              <a:rPr lang="zh-CN" altLang="en-US" sz="1800" dirty="0">
                <a:solidFill>
                  <a:srgbClr val="5F5F5F"/>
                </a:solidFill>
                <a:latin typeface="+mn-lt"/>
                <a:ea typeface="+mn-ea"/>
              </a:rPr>
              <a:t>提供进货价、退货价与成本价或进价相比较的</a:t>
            </a:r>
            <a:r>
              <a:rPr lang="zh-CN" altLang="en-US" sz="1800" dirty="0" smtClean="0">
                <a:solidFill>
                  <a:srgbClr val="5F5F5F"/>
                </a:solidFill>
                <a:latin typeface="+mn-lt"/>
                <a:ea typeface="+mn-ea"/>
              </a:rPr>
              <a:t>功能；</a:t>
            </a:r>
            <a:endParaRPr lang="en-US" altLang="zh-CN" sz="1800" dirty="0" smtClean="0">
              <a:solidFill>
                <a:srgbClr val="5F5F5F"/>
              </a:solidFill>
              <a:latin typeface="+mn-lt"/>
              <a:ea typeface="+mn-ea"/>
            </a:endParaRPr>
          </a:p>
          <a:p>
            <a:pPr marL="800100" lvl="1" indent="-342900" algn="l">
              <a:lnSpc>
                <a:spcPct val="80000"/>
              </a:lnSpc>
              <a:buClrTx/>
              <a:buFont typeface="+mj-lt"/>
              <a:buAutoNum type="arabicPeriod"/>
              <a:defRPr/>
            </a:pPr>
            <a:r>
              <a:rPr lang="zh-CN" altLang="en-US" sz="1800" dirty="0" smtClean="0">
                <a:solidFill>
                  <a:srgbClr val="5F5F5F"/>
                </a:solidFill>
                <a:latin typeface="+mn-lt"/>
                <a:ea typeface="+mn-ea"/>
              </a:rPr>
              <a:t>提供按子码、批次进行采购；</a:t>
            </a:r>
            <a:endParaRPr lang="en-US" altLang="zh-CN" sz="1800" dirty="0" smtClean="0">
              <a:solidFill>
                <a:srgbClr val="5F5F5F"/>
              </a:solidFill>
              <a:latin typeface="+mn-lt"/>
              <a:ea typeface="+mn-ea"/>
            </a:endParaRPr>
          </a:p>
          <a:p>
            <a:pPr marL="800100" lvl="1" indent="-342900" algn="l">
              <a:lnSpc>
                <a:spcPct val="80000"/>
              </a:lnSpc>
              <a:buClrTx/>
              <a:buFont typeface="+mj-lt"/>
              <a:buAutoNum type="arabicPeriod"/>
              <a:defRPr/>
            </a:pPr>
            <a:r>
              <a:rPr lang="zh-CN" altLang="en-US" sz="1800" dirty="0" smtClean="0">
                <a:solidFill>
                  <a:srgbClr val="5F5F5F"/>
                </a:solidFill>
                <a:latin typeface="+mn-lt"/>
                <a:ea typeface="+mn-ea"/>
              </a:rPr>
              <a:t>采购向导提供对应子码、批次管理；</a:t>
            </a:r>
            <a:endParaRPr lang="zh-CN" altLang="en-US" sz="1800" dirty="0">
              <a:solidFill>
                <a:srgbClr val="5F5F5F"/>
              </a:solidFill>
              <a:latin typeface="+mn-lt"/>
              <a:ea typeface="+mn-ea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>
                <a:solidFill>
                  <a:schemeClr val="tx2"/>
                </a:solidFill>
              </a:rPr>
              <a:t>采购管理</a:t>
            </a:r>
            <a:endParaRPr lang="zh-CN" altLang="en-US" sz="3600">
              <a:solidFill>
                <a:schemeClr val="tx2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430588" y="1485900"/>
            <a:ext cx="2212975" cy="714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>
                <a:solidFill>
                  <a:schemeClr val="tx2"/>
                </a:solidFill>
              </a:rPr>
              <a:t>采购流程</a:t>
            </a:r>
            <a:endParaRPr lang="zh-CN" altLang="en-US" sz="3600">
              <a:solidFill>
                <a:schemeClr val="tx2"/>
              </a:solidFill>
            </a:endParaRPr>
          </a:p>
        </p:txBody>
      </p:sp>
      <p:grpSp>
        <p:nvGrpSpPr>
          <p:cNvPr id="46083" name="Group 55"/>
          <p:cNvGrpSpPr/>
          <p:nvPr/>
        </p:nvGrpSpPr>
        <p:grpSpPr bwMode="auto">
          <a:xfrm>
            <a:off x="381000" y="2636838"/>
            <a:ext cx="1447800" cy="539750"/>
            <a:chOff x="68" y="1434"/>
            <a:chExt cx="912" cy="318"/>
          </a:xfrm>
        </p:grpSpPr>
        <p:pic>
          <p:nvPicPr>
            <p:cNvPr id="46128" name="Picture 6" descr="gold-top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1434"/>
              <a:ext cx="912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29" name="Text Box 7"/>
            <p:cNvSpPr txBox="1">
              <a:spLocks noChangeArrowheads="1"/>
            </p:cNvSpPr>
            <p:nvPr/>
          </p:nvSpPr>
          <p:spPr bwMode="auto">
            <a:xfrm>
              <a:off x="194" y="1503"/>
              <a:ext cx="679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补货分析</a:t>
              </a:r>
              <a:endParaRPr lang="zh-CN" altLang="en-US" sz="20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6084" name="Group 8"/>
          <p:cNvGrpSpPr/>
          <p:nvPr/>
        </p:nvGrpSpPr>
        <p:grpSpPr bwMode="auto">
          <a:xfrm>
            <a:off x="2246313" y="3319463"/>
            <a:ext cx="1441450" cy="539750"/>
            <a:chOff x="1474" y="2840"/>
            <a:chExt cx="816" cy="317"/>
          </a:xfrm>
        </p:grpSpPr>
        <p:pic>
          <p:nvPicPr>
            <p:cNvPr id="46126" name="Picture 9" descr="green-short-top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27" name="Text Box 10"/>
            <p:cNvSpPr txBox="1">
              <a:spLocks noChangeArrowheads="1"/>
            </p:cNvSpPr>
            <p:nvPr/>
          </p:nvSpPr>
          <p:spPr bwMode="auto">
            <a:xfrm>
              <a:off x="1588" y="2924"/>
              <a:ext cx="606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订货</a:t>
              </a:r>
              <a:endParaRPr lang="zh-CN" altLang="en-US" sz="20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6085" name="Group 54"/>
          <p:cNvGrpSpPr/>
          <p:nvPr/>
        </p:nvGrpSpPr>
        <p:grpSpPr bwMode="auto">
          <a:xfrm>
            <a:off x="2270125" y="5084763"/>
            <a:ext cx="1392238" cy="792162"/>
            <a:chOff x="1413" y="3257"/>
            <a:chExt cx="877" cy="499"/>
          </a:xfrm>
        </p:grpSpPr>
        <p:pic>
          <p:nvPicPr>
            <p:cNvPr id="46124" name="Picture 11" descr="blue-short-top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" y="3257"/>
              <a:ext cx="854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25" name="Text Box 12"/>
            <p:cNvSpPr txBox="1">
              <a:spLocks noChangeArrowheads="1"/>
            </p:cNvSpPr>
            <p:nvPr/>
          </p:nvSpPr>
          <p:spPr bwMode="auto">
            <a:xfrm>
              <a:off x="1413" y="3334"/>
              <a:ext cx="87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供应商</a:t>
              </a:r>
              <a:endParaRPr lang="zh-CN" altLang="en-US" sz="20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供货关系</a:t>
              </a:r>
              <a:endParaRPr lang="zh-CN" altLang="en-US" sz="20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6086" name="Group 56"/>
          <p:cNvGrpSpPr/>
          <p:nvPr/>
        </p:nvGrpSpPr>
        <p:grpSpPr bwMode="auto">
          <a:xfrm>
            <a:off x="317500" y="4149725"/>
            <a:ext cx="1497013" cy="539750"/>
            <a:chOff x="68" y="2750"/>
            <a:chExt cx="943" cy="408"/>
          </a:xfrm>
        </p:grpSpPr>
        <p:pic>
          <p:nvPicPr>
            <p:cNvPr id="46122" name="Picture 13" descr="blue-short-top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2750"/>
              <a:ext cx="943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23" name="Text Box 14"/>
            <p:cNvSpPr txBox="1">
              <a:spLocks noChangeArrowheads="1"/>
            </p:cNvSpPr>
            <p:nvPr/>
          </p:nvSpPr>
          <p:spPr bwMode="auto">
            <a:xfrm>
              <a:off x="98" y="2844"/>
              <a:ext cx="877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导购</a:t>
              </a:r>
              <a:endParaRPr lang="zh-CN" altLang="en-US" sz="20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6087" name="Group 15"/>
          <p:cNvGrpSpPr/>
          <p:nvPr/>
        </p:nvGrpSpPr>
        <p:grpSpPr bwMode="auto">
          <a:xfrm>
            <a:off x="3954463" y="3319463"/>
            <a:ext cx="1368425" cy="539750"/>
            <a:chOff x="1474" y="2840"/>
            <a:chExt cx="816" cy="317"/>
          </a:xfrm>
        </p:grpSpPr>
        <p:pic>
          <p:nvPicPr>
            <p:cNvPr id="46120" name="Picture 16" descr="green-short-top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21" name="Text Box 17"/>
            <p:cNvSpPr txBox="1">
              <a:spLocks noChangeArrowheads="1"/>
            </p:cNvSpPr>
            <p:nvPr/>
          </p:nvSpPr>
          <p:spPr bwMode="auto">
            <a:xfrm>
              <a:off x="1588" y="2924"/>
              <a:ext cx="608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收货入库</a:t>
              </a:r>
              <a:endParaRPr lang="zh-CN" altLang="en-US" sz="20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6088" name="Group 21"/>
          <p:cNvGrpSpPr/>
          <p:nvPr/>
        </p:nvGrpSpPr>
        <p:grpSpPr bwMode="auto">
          <a:xfrm>
            <a:off x="5645150" y="4437063"/>
            <a:ext cx="1223963" cy="576262"/>
            <a:chOff x="1474" y="2840"/>
            <a:chExt cx="816" cy="317"/>
          </a:xfrm>
        </p:grpSpPr>
        <p:pic>
          <p:nvPicPr>
            <p:cNvPr id="46118" name="Picture 22" descr="green-short-top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19" name="Text Box 23"/>
            <p:cNvSpPr txBox="1">
              <a:spLocks noChangeArrowheads="1"/>
            </p:cNvSpPr>
            <p:nvPr/>
          </p:nvSpPr>
          <p:spPr bwMode="auto">
            <a:xfrm>
              <a:off x="1588" y="2928"/>
              <a:ext cx="60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退货</a:t>
              </a:r>
              <a:endParaRPr lang="zh-CN" altLang="en-US" sz="20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6089" name="Group 53"/>
          <p:cNvGrpSpPr/>
          <p:nvPr/>
        </p:nvGrpSpPr>
        <p:grpSpPr bwMode="auto">
          <a:xfrm>
            <a:off x="2252663" y="1916113"/>
            <a:ext cx="1447800" cy="539750"/>
            <a:chOff x="1384" y="1162"/>
            <a:chExt cx="912" cy="336"/>
          </a:xfrm>
        </p:grpSpPr>
        <p:pic>
          <p:nvPicPr>
            <p:cNvPr id="46116" name="Picture 25" descr="gold-top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4" y="1162"/>
              <a:ext cx="91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17" name="Text Box 26"/>
            <p:cNvSpPr txBox="1">
              <a:spLocks noChangeArrowheads="1"/>
            </p:cNvSpPr>
            <p:nvPr/>
          </p:nvSpPr>
          <p:spPr bwMode="auto">
            <a:xfrm>
              <a:off x="1510" y="1257"/>
              <a:ext cx="679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订单跟踪</a:t>
              </a:r>
              <a:endParaRPr lang="zh-CN" altLang="en-US" sz="20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6090" name="Group 27"/>
          <p:cNvGrpSpPr/>
          <p:nvPr/>
        </p:nvGrpSpPr>
        <p:grpSpPr bwMode="auto">
          <a:xfrm>
            <a:off x="5645150" y="3357563"/>
            <a:ext cx="1223963" cy="503237"/>
            <a:chOff x="1519" y="1706"/>
            <a:chExt cx="816" cy="275"/>
          </a:xfrm>
        </p:grpSpPr>
        <p:pic>
          <p:nvPicPr>
            <p:cNvPr id="46114" name="Picture 28" descr="gold-to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15" name="Text Box 29"/>
            <p:cNvSpPr txBox="1">
              <a:spLocks noChangeArrowheads="1"/>
            </p:cNvSpPr>
            <p:nvPr/>
          </p:nvSpPr>
          <p:spPr bwMode="auto">
            <a:xfrm>
              <a:off x="1632" y="1757"/>
              <a:ext cx="607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库存</a:t>
              </a:r>
              <a:endParaRPr lang="zh-CN" altLang="en-US" sz="20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6091" name="Group 30"/>
          <p:cNvGrpSpPr/>
          <p:nvPr/>
        </p:nvGrpSpPr>
        <p:grpSpPr bwMode="auto">
          <a:xfrm>
            <a:off x="7156450" y="3357563"/>
            <a:ext cx="1447800" cy="539750"/>
            <a:chOff x="1519" y="1706"/>
            <a:chExt cx="816" cy="275"/>
          </a:xfrm>
        </p:grpSpPr>
        <p:pic>
          <p:nvPicPr>
            <p:cNvPr id="46112" name="Picture 31" descr="gold-top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13" name="Text Box 32"/>
            <p:cNvSpPr txBox="1">
              <a:spLocks noChangeArrowheads="1"/>
            </p:cNvSpPr>
            <p:nvPr/>
          </p:nvSpPr>
          <p:spPr bwMode="auto">
            <a:xfrm>
              <a:off x="1632" y="1763"/>
              <a:ext cx="607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批次库存</a:t>
              </a:r>
              <a:endParaRPr lang="zh-CN" altLang="en-US" sz="20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6092" name="Group 33"/>
          <p:cNvGrpSpPr/>
          <p:nvPr/>
        </p:nvGrpSpPr>
        <p:grpSpPr bwMode="auto">
          <a:xfrm>
            <a:off x="7156450" y="4437063"/>
            <a:ext cx="1447800" cy="539750"/>
            <a:chOff x="1519" y="1706"/>
            <a:chExt cx="816" cy="275"/>
          </a:xfrm>
        </p:grpSpPr>
        <p:pic>
          <p:nvPicPr>
            <p:cNvPr id="46110" name="Picture 34" descr="gold-top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11" name="Text Box 35"/>
            <p:cNvSpPr txBox="1">
              <a:spLocks noChangeArrowheads="1"/>
            </p:cNvSpPr>
            <p:nvPr/>
          </p:nvSpPr>
          <p:spPr bwMode="auto">
            <a:xfrm>
              <a:off x="1632" y="1762"/>
              <a:ext cx="60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采购查询</a:t>
              </a:r>
              <a:endParaRPr lang="zh-CN" altLang="en-US" sz="20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6093" name="Group 36"/>
          <p:cNvGrpSpPr/>
          <p:nvPr/>
        </p:nvGrpSpPr>
        <p:grpSpPr bwMode="auto">
          <a:xfrm>
            <a:off x="7156450" y="5516563"/>
            <a:ext cx="1447800" cy="539750"/>
            <a:chOff x="1519" y="1706"/>
            <a:chExt cx="816" cy="275"/>
          </a:xfrm>
        </p:grpSpPr>
        <p:pic>
          <p:nvPicPr>
            <p:cNvPr id="46108" name="Picture 37" descr="gold-top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09" name="Text Box 38"/>
            <p:cNvSpPr txBox="1">
              <a:spLocks noChangeArrowheads="1"/>
            </p:cNvSpPr>
            <p:nvPr/>
          </p:nvSpPr>
          <p:spPr bwMode="auto">
            <a:xfrm>
              <a:off x="1632" y="1762"/>
              <a:ext cx="60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批量打单</a:t>
              </a:r>
              <a:endParaRPr lang="zh-CN" altLang="en-US" sz="20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46094" name="AutoShape 39"/>
          <p:cNvCxnSpPr>
            <a:cxnSpLocks noChangeShapeType="1"/>
          </p:cNvCxnSpPr>
          <p:nvPr/>
        </p:nvCxnSpPr>
        <p:spPr bwMode="auto">
          <a:xfrm>
            <a:off x="1828800" y="2906713"/>
            <a:ext cx="417513" cy="682625"/>
          </a:xfrm>
          <a:prstGeom prst="bentConnector3">
            <a:avLst>
              <a:gd name="adj1" fmla="val 49810"/>
            </a:avLst>
          </a:prstGeom>
          <a:noFill/>
          <a:ln w="57150">
            <a:solidFill>
              <a:schemeClr val="accent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5" name="AutoShape 40"/>
          <p:cNvCxnSpPr>
            <a:cxnSpLocks noChangeShapeType="1"/>
          </p:cNvCxnSpPr>
          <p:nvPr/>
        </p:nvCxnSpPr>
        <p:spPr bwMode="auto">
          <a:xfrm flipV="1">
            <a:off x="1814513" y="3589338"/>
            <a:ext cx="431800" cy="830262"/>
          </a:xfrm>
          <a:prstGeom prst="bentConnector3">
            <a:avLst>
              <a:gd name="adj1" fmla="val 49634"/>
            </a:avLst>
          </a:prstGeom>
          <a:noFill/>
          <a:ln w="57150">
            <a:solidFill>
              <a:schemeClr val="accent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6" name="AutoShape 41"/>
          <p:cNvCxnSpPr>
            <a:cxnSpLocks noChangeShapeType="1"/>
          </p:cNvCxnSpPr>
          <p:nvPr/>
        </p:nvCxnSpPr>
        <p:spPr bwMode="auto">
          <a:xfrm flipV="1">
            <a:off x="2957513" y="3859213"/>
            <a:ext cx="9525" cy="122555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7" name="AutoShape 42"/>
          <p:cNvCxnSpPr>
            <a:cxnSpLocks noChangeShapeType="1"/>
          </p:cNvCxnSpPr>
          <p:nvPr/>
        </p:nvCxnSpPr>
        <p:spPr bwMode="auto">
          <a:xfrm>
            <a:off x="3687763" y="3589338"/>
            <a:ext cx="266700" cy="0"/>
          </a:xfrm>
          <a:prstGeom prst="straightConnector1">
            <a:avLst/>
          </a:prstGeom>
          <a:noFill/>
          <a:ln w="57150">
            <a:solidFill>
              <a:srgbClr val="3399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8" name="AutoShape 43"/>
          <p:cNvCxnSpPr>
            <a:cxnSpLocks noChangeShapeType="1"/>
          </p:cNvCxnSpPr>
          <p:nvPr/>
        </p:nvCxnSpPr>
        <p:spPr bwMode="auto">
          <a:xfrm flipV="1">
            <a:off x="2967038" y="2455863"/>
            <a:ext cx="9525" cy="863600"/>
          </a:xfrm>
          <a:prstGeom prst="straightConnector1">
            <a:avLst/>
          </a:prstGeom>
          <a:noFill/>
          <a:ln w="57150">
            <a:solidFill>
              <a:srgbClr val="FF99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9" name="AutoShape 44"/>
          <p:cNvCxnSpPr>
            <a:cxnSpLocks noChangeShapeType="1"/>
          </p:cNvCxnSpPr>
          <p:nvPr/>
        </p:nvCxnSpPr>
        <p:spPr bwMode="auto">
          <a:xfrm rot="5400000" flipH="1">
            <a:off x="3602831" y="2283620"/>
            <a:ext cx="1133475" cy="938212"/>
          </a:xfrm>
          <a:prstGeom prst="bentConnector2">
            <a:avLst/>
          </a:prstGeom>
          <a:noFill/>
          <a:ln w="57150">
            <a:solidFill>
              <a:srgbClr val="FF9900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0" name="AutoShape 46"/>
          <p:cNvCxnSpPr>
            <a:cxnSpLocks noChangeShapeType="1"/>
          </p:cNvCxnSpPr>
          <p:nvPr/>
        </p:nvCxnSpPr>
        <p:spPr bwMode="auto">
          <a:xfrm>
            <a:off x="5322888" y="3589338"/>
            <a:ext cx="322262" cy="20637"/>
          </a:xfrm>
          <a:prstGeom prst="straightConnector1">
            <a:avLst/>
          </a:prstGeom>
          <a:noFill/>
          <a:ln w="57150">
            <a:solidFill>
              <a:srgbClr val="FF99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1" name="AutoShape 47"/>
          <p:cNvCxnSpPr>
            <a:cxnSpLocks noChangeShapeType="1"/>
          </p:cNvCxnSpPr>
          <p:nvPr/>
        </p:nvCxnSpPr>
        <p:spPr bwMode="auto">
          <a:xfrm rot="16200000" flipH="1">
            <a:off x="4708525" y="3789363"/>
            <a:ext cx="866775" cy="1006475"/>
          </a:xfrm>
          <a:prstGeom prst="curvedConnector2">
            <a:avLst/>
          </a:prstGeom>
          <a:noFill/>
          <a:ln w="57150">
            <a:solidFill>
              <a:srgbClr val="3399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2" name="AutoShape 48"/>
          <p:cNvCxnSpPr>
            <a:cxnSpLocks noChangeShapeType="1"/>
          </p:cNvCxnSpPr>
          <p:nvPr/>
        </p:nvCxnSpPr>
        <p:spPr bwMode="auto">
          <a:xfrm flipV="1">
            <a:off x="6257925" y="3860800"/>
            <a:ext cx="0" cy="576263"/>
          </a:xfrm>
          <a:prstGeom prst="straightConnector1">
            <a:avLst/>
          </a:prstGeom>
          <a:noFill/>
          <a:ln w="57150">
            <a:solidFill>
              <a:srgbClr val="FF99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3" name="AutoShape 49"/>
          <p:cNvCxnSpPr>
            <a:cxnSpLocks noChangeShapeType="1"/>
          </p:cNvCxnSpPr>
          <p:nvPr/>
        </p:nvCxnSpPr>
        <p:spPr bwMode="auto">
          <a:xfrm>
            <a:off x="6869113" y="3609975"/>
            <a:ext cx="287337" cy="17463"/>
          </a:xfrm>
          <a:prstGeom prst="straightConnector1">
            <a:avLst/>
          </a:prstGeom>
          <a:noFill/>
          <a:ln w="57150">
            <a:solidFill>
              <a:srgbClr val="FF99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4" name="AutoShape 50"/>
          <p:cNvCxnSpPr>
            <a:cxnSpLocks noChangeShapeType="1"/>
          </p:cNvCxnSpPr>
          <p:nvPr/>
        </p:nvCxnSpPr>
        <p:spPr bwMode="auto">
          <a:xfrm>
            <a:off x="7880350" y="3897313"/>
            <a:ext cx="0" cy="539750"/>
          </a:xfrm>
          <a:prstGeom prst="straightConnector1">
            <a:avLst/>
          </a:prstGeom>
          <a:noFill/>
          <a:ln w="57150">
            <a:solidFill>
              <a:srgbClr val="FF99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5" name="AutoShape 51"/>
          <p:cNvCxnSpPr>
            <a:cxnSpLocks noChangeShapeType="1"/>
          </p:cNvCxnSpPr>
          <p:nvPr/>
        </p:nvCxnSpPr>
        <p:spPr bwMode="auto">
          <a:xfrm>
            <a:off x="7880350" y="4976813"/>
            <a:ext cx="0" cy="539750"/>
          </a:xfrm>
          <a:prstGeom prst="straightConnector1">
            <a:avLst/>
          </a:prstGeom>
          <a:noFill/>
          <a:ln w="57150">
            <a:solidFill>
              <a:srgbClr val="FF99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06" name="Rectangle 52"/>
          <p:cNvSpPr>
            <a:spLocks noChangeArrowheads="1"/>
          </p:cNvSpPr>
          <p:nvPr/>
        </p:nvSpPr>
        <p:spPr bwMode="auto">
          <a:xfrm>
            <a:off x="3203575" y="1484313"/>
            <a:ext cx="2808288" cy="7302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>
                <a:solidFill>
                  <a:schemeClr val="tx2"/>
                </a:solidFill>
              </a:rPr>
              <a:t>自动补货</a:t>
            </a:r>
            <a:endParaRPr lang="zh-CN" altLang="en-US" sz="3600">
              <a:solidFill>
                <a:schemeClr val="tx2"/>
              </a:solidFill>
            </a:endParaRPr>
          </a:p>
        </p:txBody>
      </p:sp>
      <p:sp>
        <p:nvSpPr>
          <p:cNvPr id="47107" name="Rectangle 51"/>
          <p:cNvSpPr>
            <a:spLocks noChangeArrowheads="1"/>
          </p:cNvSpPr>
          <p:nvPr/>
        </p:nvSpPr>
        <p:spPr bwMode="auto">
          <a:xfrm>
            <a:off x="3421063" y="1555750"/>
            <a:ext cx="2374900" cy="7302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7108" name="Group 89"/>
          <p:cNvGrpSpPr/>
          <p:nvPr/>
        </p:nvGrpSpPr>
        <p:grpSpPr bwMode="auto">
          <a:xfrm>
            <a:off x="2555875" y="3357563"/>
            <a:ext cx="1800225" cy="639762"/>
            <a:chOff x="1413" y="3257"/>
            <a:chExt cx="877" cy="499"/>
          </a:xfrm>
        </p:grpSpPr>
        <p:pic>
          <p:nvPicPr>
            <p:cNvPr id="47137" name="Picture 90" descr="blue-short-top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" y="3257"/>
              <a:ext cx="854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91"/>
            <p:cNvSpPr txBox="1">
              <a:spLocks noChangeArrowheads="1"/>
            </p:cNvSpPr>
            <p:nvPr/>
          </p:nvSpPr>
          <p:spPr bwMode="auto">
            <a:xfrm>
              <a:off x="1413" y="3401"/>
              <a:ext cx="877" cy="19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zh-CN" alt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按安全库存</a:t>
              </a:r>
              <a:endParaRPr lang="zh-CN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47109" name="Group 92"/>
          <p:cNvGrpSpPr/>
          <p:nvPr/>
        </p:nvGrpSpPr>
        <p:grpSpPr bwMode="auto">
          <a:xfrm>
            <a:off x="4572000" y="3357563"/>
            <a:ext cx="1800225" cy="647700"/>
            <a:chOff x="1413" y="3257"/>
            <a:chExt cx="877" cy="499"/>
          </a:xfrm>
        </p:grpSpPr>
        <p:pic>
          <p:nvPicPr>
            <p:cNvPr id="47135" name="Picture 93" descr="blue-short-top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" y="3257"/>
              <a:ext cx="854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94"/>
            <p:cNvSpPr txBox="1">
              <a:spLocks noChangeArrowheads="1"/>
            </p:cNvSpPr>
            <p:nvPr/>
          </p:nvSpPr>
          <p:spPr bwMode="auto">
            <a:xfrm>
              <a:off x="1413" y="3403"/>
              <a:ext cx="877" cy="1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zh-CN" alt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按最近</a:t>
              </a:r>
              <a:r>
                <a:rPr lang="en-US" altLang="zh-CN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XX</a:t>
              </a:r>
              <a:r>
                <a:rPr lang="zh-CN" alt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天销量</a:t>
              </a:r>
              <a:endParaRPr lang="zh-CN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47110" name="Group 95"/>
          <p:cNvGrpSpPr/>
          <p:nvPr/>
        </p:nvGrpSpPr>
        <p:grpSpPr bwMode="auto">
          <a:xfrm>
            <a:off x="6586538" y="3357563"/>
            <a:ext cx="1657350" cy="647700"/>
            <a:chOff x="1413" y="3257"/>
            <a:chExt cx="877" cy="499"/>
          </a:xfrm>
        </p:grpSpPr>
        <p:pic>
          <p:nvPicPr>
            <p:cNvPr id="47133" name="Picture 96" descr="blue-short-top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" y="3257"/>
              <a:ext cx="854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97"/>
            <p:cNvSpPr txBox="1">
              <a:spLocks noChangeArrowheads="1"/>
            </p:cNvSpPr>
            <p:nvPr/>
          </p:nvSpPr>
          <p:spPr bwMode="auto">
            <a:xfrm>
              <a:off x="1413" y="3403"/>
              <a:ext cx="877" cy="18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 fontAlgn="t">
                <a:buClr>
                  <a:schemeClr val="hlink"/>
                </a:buClr>
                <a:buSzPct val="70000"/>
                <a:buFont typeface="Wingdings" panose="05000000000000000000" pitchFamily="2" charset="2"/>
                <a:buNone/>
                <a:defRPr/>
              </a:pPr>
              <a:r>
                <a:rPr lang="zh-CN" alt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按库存指标</a:t>
              </a:r>
              <a:endParaRPr lang="zh-CN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47111" name="Group 101"/>
          <p:cNvGrpSpPr/>
          <p:nvPr/>
        </p:nvGrpSpPr>
        <p:grpSpPr bwMode="auto">
          <a:xfrm>
            <a:off x="4211638" y="4797425"/>
            <a:ext cx="1800225" cy="1595438"/>
            <a:chOff x="2925" y="3157"/>
            <a:chExt cx="1134" cy="1051"/>
          </a:xfrm>
        </p:grpSpPr>
        <p:pic>
          <p:nvPicPr>
            <p:cNvPr id="47131" name="Picture 99" descr="green-short-top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3157"/>
              <a:ext cx="1134" cy="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100"/>
            <p:cNvSpPr txBox="1">
              <a:spLocks noChangeArrowheads="1"/>
            </p:cNvSpPr>
            <p:nvPr/>
          </p:nvSpPr>
          <p:spPr bwMode="auto">
            <a:xfrm>
              <a:off x="3012" y="3273"/>
              <a:ext cx="947" cy="93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zh-CN" alt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采购周期</a:t>
              </a:r>
              <a:endParaRPr lang="zh-CN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>
                <a:defRPr/>
              </a:pPr>
              <a:r>
                <a:rPr lang="zh-CN" alt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当前库存</a:t>
              </a:r>
              <a:endParaRPr lang="zh-CN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>
                <a:defRPr/>
              </a:pPr>
              <a:r>
                <a:rPr lang="zh-CN" alt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在途库存</a:t>
              </a:r>
              <a:endParaRPr lang="zh-CN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>
                <a:defRPr/>
              </a:pPr>
              <a:r>
                <a:rPr lang="zh-CN" alt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进货规格</a:t>
              </a:r>
              <a:endParaRPr lang="zh-CN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>
                <a:defRPr/>
              </a:pPr>
              <a:r>
                <a:rPr lang="en-US" altLang="zh-CN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…</a:t>
              </a:r>
              <a:endParaRPr lang="en-US" altLang="zh-CN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47112" name="Group 102"/>
          <p:cNvGrpSpPr/>
          <p:nvPr/>
        </p:nvGrpSpPr>
        <p:grpSpPr bwMode="auto">
          <a:xfrm>
            <a:off x="1042988" y="5229225"/>
            <a:ext cx="1447800" cy="792163"/>
            <a:chOff x="68" y="1434"/>
            <a:chExt cx="912" cy="318"/>
          </a:xfrm>
        </p:grpSpPr>
        <p:pic>
          <p:nvPicPr>
            <p:cNvPr id="47129" name="Picture 103" descr="gold-to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1434"/>
              <a:ext cx="912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 Box 104"/>
            <p:cNvSpPr txBox="1">
              <a:spLocks noChangeArrowheads="1"/>
            </p:cNvSpPr>
            <p:nvPr/>
          </p:nvSpPr>
          <p:spPr bwMode="auto">
            <a:xfrm>
              <a:off x="194" y="1472"/>
              <a:ext cx="679" cy="216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zh-CN" alt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生成订单</a:t>
              </a:r>
              <a:endParaRPr lang="zh-CN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>
                <a:defRPr/>
              </a:pPr>
              <a:r>
                <a:rPr lang="zh-CN" alt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或要货单</a:t>
              </a:r>
              <a:endParaRPr lang="zh-CN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cxnSp>
        <p:nvCxnSpPr>
          <p:cNvPr id="47113" name="AutoShape 113"/>
          <p:cNvCxnSpPr>
            <a:cxnSpLocks noChangeShapeType="1"/>
          </p:cNvCxnSpPr>
          <p:nvPr/>
        </p:nvCxnSpPr>
        <p:spPr bwMode="auto">
          <a:xfrm flipH="1">
            <a:off x="2490788" y="5589588"/>
            <a:ext cx="1720850" cy="36512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4" name="AutoShape 114"/>
          <p:cNvCxnSpPr>
            <a:cxnSpLocks noChangeShapeType="1"/>
          </p:cNvCxnSpPr>
          <p:nvPr/>
        </p:nvCxnSpPr>
        <p:spPr bwMode="auto">
          <a:xfrm rot="16200000" flipH="1">
            <a:off x="3878263" y="3563937"/>
            <a:ext cx="800100" cy="1666875"/>
          </a:xfrm>
          <a:prstGeom prst="bentConnector3">
            <a:avLst>
              <a:gd name="adj1" fmla="val 49801"/>
            </a:avLst>
          </a:prstGeom>
          <a:noFill/>
          <a:ln w="57150">
            <a:solidFill>
              <a:schemeClr val="accent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5" name="AutoShape 115"/>
          <p:cNvCxnSpPr>
            <a:cxnSpLocks noChangeShapeType="1"/>
          </p:cNvCxnSpPr>
          <p:nvPr/>
        </p:nvCxnSpPr>
        <p:spPr bwMode="auto">
          <a:xfrm rot="5400000">
            <a:off x="5862638" y="3254375"/>
            <a:ext cx="792162" cy="2293938"/>
          </a:xfrm>
          <a:prstGeom prst="bentConnector3">
            <a:avLst>
              <a:gd name="adj1" fmla="val 49898"/>
            </a:avLst>
          </a:prstGeom>
          <a:noFill/>
          <a:ln w="57150">
            <a:solidFill>
              <a:schemeClr val="accent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6" name="AutoShape 116"/>
          <p:cNvCxnSpPr>
            <a:cxnSpLocks noChangeShapeType="1"/>
          </p:cNvCxnSpPr>
          <p:nvPr/>
        </p:nvCxnSpPr>
        <p:spPr bwMode="auto">
          <a:xfrm rot="5400000">
            <a:off x="4890294" y="4226719"/>
            <a:ext cx="792162" cy="349250"/>
          </a:xfrm>
          <a:prstGeom prst="bentConnector3">
            <a:avLst>
              <a:gd name="adj1" fmla="val 49898"/>
            </a:avLst>
          </a:prstGeom>
          <a:noFill/>
          <a:ln w="57150">
            <a:solidFill>
              <a:schemeClr val="accent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7117" name="Group 121"/>
          <p:cNvGrpSpPr/>
          <p:nvPr/>
        </p:nvGrpSpPr>
        <p:grpSpPr bwMode="auto">
          <a:xfrm>
            <a:off x="539750" y="3365500"/>
            <a:ext cx="1800225" cy="639763"/>
            <a:chOff x="1413" y="3257"/>
            <a:chExt cx="877" cy="499"/>
          </a:xfrm>
        </p:grpSpPr>
        <p:pic>
          <p:nvPicPr>
            <p:cNvPr id="47127" name="Picture 122" descr="blue-short-top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" y="3257"/>
              <a:ext cx="854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123"/>
            <p:cNvSpPr txBox="1">
              <a:spLocks noChangeArrowheads="1"/>
            </p:cNvSpPr>
            <p:nvPr/>
          </p:nvSpPr>
          <p:spPr bwMode="auto">
            <a:xfrm>
              <a:off x="1413" y="3401"/>
              <a:ext cx="877" cy="192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zh-CN" altLang="en-US" sz="16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按要货单</a:t>
              </a:r>
              <a:endParaRPr lang="zh-CN" altLang="en-US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47118" name="Group 127"/>
          <p:cNvGrpSpPr/>
          <p:nvPr/>
        </p:nvGrpSpPr>
        <p:grpSpPr bwMode="auto">
          <a:xfrm>
            <a:off x="3708400" y="1916113"/>
            <a:ext cx="1800225" cy="576262"/>
            <a:chOff x="2381" y="1207"/>
            <a:chExt cx="1134" cy="363"/>
          </a:xfrm>
        </p:grpSpPr>
        <p:pic>
          <p:nvPicPr>
            <p:cNvPr id="47125" name="Picture 125" descr="green-short-top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1207"/>
              <a:ext cx="1134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126"/>
            <p:cNvSpPr txBox="1">
              <a:spLocks noChangeArrowheads="1"/>
            </p:cNvSpPr>
            <p:nvPr/>
          </p:nvSpPr>
          <p:spPr bwMode="auto">
            <a:xfrm>
              <a:off x="2468" y="1298"/>
              <a:ext cx="947" cy="173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自动补货</a:t>
              </a:r>
              <a:endPara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cxnSp>
        <p:nvCxnSpPr>
          <p:cNvPr id="47119" name="AutoShape 128"/>
          <p:cNvCxnSpPr>
            <a:cxnSpLocks noChangeShapeType="1"/>
          </p:cNvCxnSpPr>
          <p:nvPr/>
        </p:nvCxnSpPr>
        <p:spPr bwMode="auto">
          <a:xfrm rot="16200000" flipH="1">
            <a:off x="2874169" y="2559844"/>
            <a:ext cx="792162" cy="3683000"/>
          </a:xfrm>
          <a:prstGeom prst="bentConnector3">
            <a:avLst>
              <a:gd name="adj1" fmla="val 49898"/>
            </a:avLst>
          </a:prstGeom>
          <a:noFill/>
          <a:ln w="57150">
            <a:solidFill>
              <a:schemeClr val="accent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0" name="AutoShape 130"/>
          <p:cNvCxnSpPr>
            <a:cxnSpLocks noChangeShapeType="1"/>
          </p:cNvCxnSpPr>
          <p:nvPr/>
        </p:nvCxnSpPr>
        <p:spPr bwMode="auto">
          <a:xfrm rot="5400000">
            <a:off x="2582069" y="1339056"/>
            <a:ext cx="873125" cy="3179763"/>
          </a:xfrm>
          <a:prstGeom prst="bentConnector3">
            <a:avLst>
              <a:gd name="adj1" fmla="val 49819"/>
            </a:avLst>
          </a:prstGeom>
          <a:noFill/>
          <a:ln w="57150">
            <a:solidFill>
              <a:srgbClr val="339966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1" name="AutoShape 131"/>
          <p:cNvCxnSpPr>
            <a:cxnSpLocks noChangeShapeType="1"/>
          </p:cNvCxnSpPr>
          <p:nvPr/>
        </p:nvCxnSpPr>
        <p:spPr bwMode="auto">
          <a:xfrm rot="5400000">
            <a:off x="3594100" y="2343150"/>
            <a:ext cx="865188" cy="1163638"/>
          </a:xfrm>
          <a:prstGeom prst="bentConnector3">
            <a:avLst>
              <a:gd name="adj1" fmla="val 49907"/>
            </a:avLst>
          </a:prstGeom>
          <a:noFill/>
          <a:ln w="57150">
            <a:solidFill>
              <a:srgbClr val="339966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2" name="AutoShape 132"/>
          <p:cNvCxnSpPr>
            <a:cxnSpLocks noChangeShapeType="1"/>
          </p:cNvCxnSpPr>
          <p:nvPr/>
        </p:nvCxnSpPr>
        <p:spPr bwMode="auto">
          <a:xfrm rot="16200000" flipH="1">
            <a:off x="4602163" y="2498725"/>
            <a:ext cx="865188" cy="852487"/>
          </a:xfrm>
          <a:prstGeom prst="bentConnector3">
            <a:avLst>
              <a:gd name="adj1" fmla="val 49907"/>
            </a:avLst>
          </a:prstGeom>
          <a:noFill/>
          <a:ln w="57150">
            <a:solidFill>
              <a:srgbClr val="339966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3" name="AutoShape 133"/>
          <p:cNvCxnSpPr>
            <a:cxnSpLocks noChangeShapeType="1"/>
          </p:cNvCxnSpPr>
          <p:nvPr/>
        </p:nvCxnSpPr>
        <p:spPr bwMode="auto">
          <a:xfrm rot="16200000" flipH="1">
            <a:off x="5574507" y="1526381"/>
            <a:ext cx="865188" cy="2797175"/>
          </a:xfrm>
          <a:prstGeom prst="bentConnector3">
            <a:avLst>
              <a:gd name="adj1" fmla="val 49907"/>
            </a:avLst>
          </a:prstGeom>
          <a:noFill/>
          <a:ln w="57150">
            <a:solidFill>
              <a:srgbClr val="339966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7" name="Rectangle 58"/>
          <p:cNvSpPr>
            <a:spLocks noChangeArrowheads="1"/>
          </p:cNvSpPr>
          <p:nvPr/>
        </p:nvSpPr>
        <p:spPr bwMode="auto">
          <a:xfrm>
            <a:off x="685800" y="825500"/>
            <a:ext cx="7772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>
                <a:solidFill>
                  <a:schemeClr val="tx2"/>
                </a:solidFill>
              </a:rPr>
              <a:t>零售管理</a:t>
            </a:r>
            <a:endParaRPr lang="zh-CN" altLang="en-US" sz="3600">
              <a:solidFill>
                <a:schemeClr val="tx2"/>
              </a:solidFill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6525" y="1666240"/>
            <a:ext cx="6330315" cy="4747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685800" y="836613"/>
            <a:ext cx="77724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>
                <a:solidFill>
                  <a:schemeClr val="tx2"/>
                </a:solidFill>
              </a:rPr>
              <a:t>零售管理</a:t>
            </a:r>
            <a:endParaRPr lang="zh-CN" altLang="en-US" sz="3600">
              <a:solidFill>
                <a:schemeClr val="tx2"/>
              </a:solidFill>
            </a:endParaRPr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3132138" y="1568450"/>
            <a:ext cx="2879725" cy="714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9157" name="Group 4"/>
          <p:cNvGrpSpPr/>
          <p:nvPr/>
        </p:nvGrpSpPr>
        <p:grpSpPr bwMode="auto">
          <a:xfrm>
            <a:off x="3663950" y="3429000"/>
            <a:ext cx="1295400" cy="503238"/>
            <a:chOff x="328" y="2395"/>
            <a:chExt cx="877" cy="477"/>
          </a:xfrm>
        </p:grpSpPr>
        <p:pic>
          <p:nvPicPr>
            <p:cNvPr id="49212" name="Picture 5" descr="blue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395"/>
              <a:ext cx="85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13" name="Text Box 6"/>
            <p:cNvSpPr txBox="1">
              <a:spLocks noChangeArrowheads="1"/>
            </p:cNvSpPr>
            <p:nvPr/>
          </p:nvSpPr>
          <p:spPr bwMode="auto">
            <a:xfrm>
              <a:off x="328" y="2509"/>
              <a:ext cx="877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zh-CN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POS</a:t>
              </a: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销售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49158" name="AutoShape 7"/>
          <p:cNvCxnSpPr>
            <a:cxnSpLocks noChangeShapeType="1"/>
          </p:cNvCxnSpPr>
          <p:nvPr/>
        </p:nvCxnSpPr>
        <p:spPr bwMode="auto">
          <a:xfrm rot="5400000">
            <a:off x="3933825" y="4311650"/>
            <a:ext cx="755650" cy="0"/>
          </a:xfrm>
          <a:prstGeom prst="straightConnector1">
            <a:avLst/>
          </a:prstGeom>
          <a:noFill/>
          <a:ln w="50800">
            <a:solidFill>
              <a:srgbClr val="3399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9159" name="Group 9"/>
          <p:cNvGrpSpPr/>
          <p:nvPr/>
        </p:nvGrpSpPr>
        <p:grpSpPr bwMode="auto">
          <a:xfrm>
            <a:off x="1042988" y="2133600"/>
            <a:ext cx="1295400" cy="503238"/>
            <a:chOff x="1474" y="2840"/>
            <a:chExt cx="816" cy="317"/>
          </a:xfrm>
        </p:grpSpPr>
        <p:pic>
          <p:nvPicPr>
            <p:cNvPr id="49210" name="Picture 10" descr="green-short-top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11" name="Text Box 11"/>
            <p:cNvSpPr txBox="1">
              <a:spLocks noChangeArrowheads="1"/>
            </p:cNvSpPr>
            <p:nvPr/>
          </p:nvSpPr>
          <p:spPr bwMode="auto">
            <a:xfrm>
              <a:off x="1588" y="2927"/>
              <a:ext cx="60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zh-CN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POS</a:t>
              </a:r>
              <a:r>
                <a:rPr lang="zh-CN" altLang="en-US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设置</a:t>
              </a:r>
              <a:endParaRPr lang="zh-CN" altLang="en-US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9160" name="Group 12"/>
          <p:cNvGrpSpPr/>
          <p:nvPr/>
        </p:nvGrpSpPr>
        <p:grpSpPr bwMode="auto">
          <a:xfrm>
            <a:off x="1042988" y="2925763"/>
            <a:ext cx="1295400" cy="503237"/>
            <a:chOff x="1474" y="2840"/>
            <a:chExt cx="816" cy="317"/>
          </a:xfrm>
        </p:grpSpPr>
        <p:pic>
          <p:nvPicPr>
            <p:cNvPr id="49208" name="Picture 13" descr="green-short-top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09" name="Text Box 14"/>
            <p:cNvSpPr txBox="1">
              <a:spLocks noChangeArrowheads="1"/>
            </p:cNvSpPr>
            <p:nvPr/>
          </p:nvSpPr>
          <p:spPr bwMode="auto">
            <a:xfrm>
              <a:off x="1588" y="2854"/>
              <a:ext cx="606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zh-CN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POS</a:t>
              </a:r>
              <a:r>
                <a:rPr lang="zh-CN" altLang="en-US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系统设置</a:t>
              </a:r>
              <a:endParaRPr lang="zh-CN" altLang="en-US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49161" name="AutoShape 15"/>
          <p:cNvCxnSpPr>
            <a:cxnSpLocks noChangeShapeType="1"/>
          </p:cNvCxnSpPr>
          <p:nvPr/>
        </p:nvCxnSpPr>
        <p:spPr bwMode="auto">
          <a:xfrm>
            <a:off x="3059113" y="2347913"/>
            <a:ext cx="0" cy="273685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9162" name="Group 16"/>
          <p:cNvGrpSpPr/>
          <p:nvPr/>
        </p:nvGrpSpPr>
        <p:grpSpPr bwMode="auto">
          <a:xfrm>
            <a:off x="3636963" y="4716463"/>
            <a:ext cx="1296987" cy="512762"/>
            <a:chOff x="1519" y="1701"/>
            <a:chExt cx="816" cy="280"/>
          </a:xfrm>
        </p:grpSpPr>
        <p:pic>
          <p:nvPicPr>
            <p:cNvPr id="49206" name="Picture 17" descr="gold-top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07" name="Text Box 18"/>
            <p:cNvSpPr txBox="1">
              <a:spLocks noChangeArrowheads="1"/>
            </p:cNvSpPr>
            <p:nvPr/>
          </p:nvSpPr>
          <p:spPr bwMode="auto">
            <a:xfrm>
              <a:off x="1632" y="1701"/>
              <a:ext cx="607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zh-CN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POS</a:t>
              </a:r>
              <a:r>
                <a:rPr lang="zh-CN" altLang="en-US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销售分析</a:t>
              </a:r>
              <a:endParaRPr lang="zh-CN" altLang="en-US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9163" name="Group 19"/>
          <p:cNvGrpSpPr/>
          <p:nvPr/>
        </p:nvGrpSpPr>
        <p:grpSpPr bwMode="auto">
          <a:xfrm>
            <a:off x="1042988" y="3860800"/>
            <a:ext cx="1295400" cy="503238"/>
            <a:chOff x="1474" y="2840"/>
            <a:chExt cx="816" cy="317"/>
          </a:xfrm>
        </p:grpSpPr>
        <p:pic>
          <p:nvPicPr>
            <p:cNvPr id="49204" name="Picture 20" descr="green-short-top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05" name="Text Box 21"/>
            <p:cNvSpPr txBox="1">
              <a:spLocks noChangeArrowheads="1"/>
            </p:cNvSpPr>
            <p:nvPr/>
          </p:nvSpPr>
          <p:spPr bwMode="auto">
            <a:xfrm>
              <a:off x="1588" y="2854"/>
              <a:ext cx="606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zh-CN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POS</a:t>
              </a:r>
              <a:r>
                <a:rPr lang="zh-CN" altLang="en-US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功能预设</a:t>
              </a:r>
              <a:endParaRPr lang="zh-CN" altLang="en-US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9164" name="Group 22"/>
          <p:cNvGrpSpPr/>
          <p:nvPr/>
        </p:nvGrpSpPr>
        <p:grpSpPr bwMode="auto">
          <a:xfrm>
            <a:off x="1042988" y="4797425"/>
            <a:ext cx="1295400" cy="503238"/>
            <a:chOff x="1474" y="2840"/>
            <a:chExt cx="816" cy="317"/>
          </a:xfrm>
        </p:grpSpPr>
        <p:pic>
          <p:nvPicPr>
            <p:cNvPr id="49202" name="Picture 23" descr="green-short-top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03" name="Text Box 24"/>
            <p:cNvSpPr txBox="1">
              <a:spLocks noChangeArrowheads="1"/>
            </p:cNvSpPr>
            <p:nvPr/>
          </p:nvSpPr>
          <p:spPr bwMode="auto">
            <a:xfrm>
              <a:off x="1588" y="2854"/>
              <a:ext cx="606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altLang="zh-CN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POS</a:t>
              </a:r>
              <a:r>
                <a:rPr lang="zh-CN" altLang="en-US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机</a:t>
              </a:r>
              <a:endParaRPr lang="zh-CN" altLang="en-US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 eaLnBrk="1" hangingPunct="1">
                <a:lnSpc>
                  <a:spcPct val="85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登记</a:t>
              </a:r>
              <a:endParaRPr lang="zh-CN" altLang="en-US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9165" name="Group 25"/>
          <p:cNvGrpSpPr/>
          <p:nvPr/>
        </p:nvGrpSpPr>
        <p:grpSpPr bwMode="auto">
          <a:xfrm>
            <a:off x="3673475" y="2205038"/>
            <a:ext cx="1296988" cy="503237"/>
            <a:chOff x="1519" y="1706"/>
            <a:chExt cx="816" cy="275"/>
          </a:xfrm>
        </p:grpSpPr>
        <p:pic>
          <p:nvPicPr>
            <p:cNvPr id="49200" name="Picture 26" descr="gold-top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201" name="Text Box 27"/>
            <p:cNvSpPr txBox="1">
              <a:spLocks noChangeArrowheads="1"/>
            </p:cNvSpPr>
            <p:nvPr/>
          </p:nvSpPr>
          <p:spPr bwMode="auto">
            <a:xfrm>
              <a:off x="1632" y="1764"/>
              <a:ext cx="60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营业员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49166" name="AutoShape 28"/>
          <p:cNvCxnSpPr>
            <a:cxnSpLocks noChangeShapeType="1"/>
          </p:cNvCxnSpPr>
          <p:nvPr/>
        </p:nvCxnSpPr>
        <p:spPr bwMode="auto">
          <a:xfrm rot="16200000" flipH="1">
            <a:off x="3963988" y="3067050"/>
            <a:ext cx="719138" cy="1587"/>
          </a:xfrm>
          <a:prstGeom prst="bentConnector3">
            <a:avLst>
              <a:gd name="adj1" fmla="val 49861"/>
            </a:avLst>
          </a:prstGeom>
          <a:noFill/>
          <a:ln w="50800">
            <a:solidFill>
              <a:srgbClr val="99CC00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9167" name="Group 29"/>
          <p:cNvGrpSpPr/>
          <p:nvPr/>
        </p:nvGrpSpPr>
        <p:grpSpPr bwMode="auto">
          <a:xfrm>
            <a:off x="6300788" y="4873625"/>
            <a:ext cx="1295400" cy="503238"/>
            <a:chOff x="328" y="2395"/>
            <a:chExt cx="877" cy="477"/>
          </a:xfrm>
        </p:grpSpPr>
        <p:pic>
          <p:nvPicPr>
            <p:cNvPr id="49198" name="Picture 30" descr="blue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395"/>
              <a:ext cx="85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99" name="Text Box 31"/>
            <p:cNvSpPr txBox="1">
              <a:spLocks noChangeArrowheads="1"/>
            </p:cNvSpPr>
            <p:nvPr/>
          </p:nvSpPr>
          <p:spPr bwMode="auto">
            <a:xfrm>
              <a:off x="328" y="2509"/>
              <a:ext cx="877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毛利汇总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49168" name="AutoShape 32"/>
          <p:cNvCxnSpPr>
            <a:cxnSpLocks noChangeShapeType="1"/>
          </p:cNvCxnSpPr>
          <p:nvPr/>
        </p:nvCxnSpPr>
        <p:spPr bwMode="auto">
          <a:xfrm>
            <a:off x="3059113" y="3716338"/>
            <a:ext cx="576262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69" name="AutoShape 33"/>
          <p:cNvCxnSpPr>
            <a:cxnSpLocks noChangeShapeType="1"/>
          </p:cNvCxnSpPr>
          <p:nvPr/>
        </p:nvCxnSpPr>
        <p:spPr bwMode="auto">
          <a:xfrm>
            <a:off x="2338388" y="5062538"/>
            <a:ext cx="719137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0" name="AutoShape 34"/>
          <p:cNvCxnSpPr>
            <a:cxnSpLocks noChangeShapeType="1"/>
          </p:cNvCxnSpPr>
          <p:nvPr/>
        </p:nvCxnSpPr>
        <p:spPr bwMode="auto">
          <a:xfrm>
            <a:off x="2338388" y="4148138"/>
            <a:ext cx="719137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1" name="AutoShape 35"/>
          <p:cNvCxnSpPr>
            <a:cxnSpLocks noChangeShapeType="1"/>
          </p:cNvCxnSpPr>
          <p:nvPr/>
        </p:nvCxnSpPr>
        <p:spPr bwMode="auto">
          <a:xfrm>
            <a:off x="2338388" y="3211513"/>
            <a:ext cx="719137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2" name="AutoShape 36"/>
          <p:cNvCxnSpPr>
            <a:cxnSpLocks noChangeShapeType="1"/>
          </p:cNvCxnSpPr>
          <p:nvPr/>
        </p:nvCxnSpPr>
        <p:spPr bwMode="auto">
          <a:xfrm>
            <a:off x="2338388" y="2347913"/>
            <a:ext cx="719137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3" name="AutoShape 37"/>
          <p:cNvCxnSpPr>
            <a:cxnSpLocks noChangeShapeType="1"/>
          </p:cNvCxnSpPr>
          <p:nvPr/>
        </p:nvCxnSpPr>
        <p:spPr bwMode="auto">
          <a:xfrm>
            <a:off x="5003800" y="3683000"/>
            <a:ext cx="576263" cy="0"/>
          </a:xfrm>
          <a:prstGeom prst="straightConnector1">
            <a:avLst/>
          </a:prstGeom>
          <a:noFill/>
          <a:ln w="50800">
            <a:solidFill>
              <a:srgbClr val="FF99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4" name="AutoShape 38"/>
          <p:cNvCxnSpPr>
            <a:cxnSpLocks noChangeShapeType="1"/>
          </p:cNvCxnSpPr>
          <p:nvPr/>
        </p:nvCxnSpPr>
        <p:spPr bwMode="auto">
          <a:xfrm>
            <a:off x="5580063" y="2276475"/>
            <a:ext cx="0" cy="2879725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5" name="AutoShape 39"/>
          <p:cNvCxnSpPr>
            <a:cxnSpLocks noChangeShapeType="1"/>
          </p:cNvCxnSpPr>
          <p:nvPr/>
        </p:nvCxnSpPr>
        <p:spPr bwMode="auto">
          <a:xfrm>
            <a:off x="5580063" y="2289175"/>
            <a:ext cx="719137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6" name="AutoShape 40"/>
          <p:cNvCxnSpPr>
            <a:cxnSpLocks noChangeShapeType="1"/>
          </p:cNvCxnSpPr>
          <p:nvPr/>
        </p:nvCxnSpPr>
        <p:spPr bwMode="auto">
          <a:xfrm>
            <a:off x="5580063" y="2959100"/>
            <a:ext cx="719137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7" name="AutoShape 41"/>
          <p:cNvCxnSpPr>
            <a:cxnSpLocks noChangeShapeType="1"/>
          </p:cNvCxnSpPr>
          <p:nvPr/>
        </p:nvCxnSpPr>
        <p:spPr bwMode="auto">
          <a:xfrm>
            <a:off x="5580063" y="3662363"/>
            <a:ext cx="719137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8" name="AutoShape 42"/>
          <p:cNvCxnSpPr>
            <a:cxnSpLocks noChangeShapeType="1"/>
          </p:cNvCxnSpPr>
          <p:nvPr/>
        </p:nvCxnSpPr>
        <p:spPr bwMode="auto">
          <a:xfrm>
            <a:off x="5580063" y="4352925"/>
            <a:ext cx="719137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79" name="AutoShape 43"/>
          <p:cNvCxnSpPr>
            <a:cxnSpLocks noChangeShapeType="1"/>
          </p:cNvCxnSpPr>
          <p:nvPr/>
        </p:nvCxnSpPr>
        <p:spPr bwMode="auto">
          <a:xfrm>
            <a:off x="5600700" y="5135563"/>
            <a:ext cx="719138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9180" name="Group 44"/>
          <p:cNvGrpSpPr/>
          <p:nvPr/>
        </p:nvGrpSpPr>
        <p:grpSpPr bwMode="auto">
          <a:xfrm>
            <a:off x="6288088" y="4124325"/>
            <a:ext cx="1295400" cy="503238"/>
            <a:chOff x="328" y="2395"/>
            <a:chExt cx="877" cy="477"/>
          </a:xfrm>
        </p:grpSpPr>
        <p:pic>
          <p:nvPicPr>
            <p:cNvPr id="49196" name="Picture 45" descr="blue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395"/>
              <a:ext cx="85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97" name="Text Box 46"/>
            <p:cNvSpPr txBox="1">
              <a:spLocks noChangeArrowheads="1"/>
            </p:cNvSpPr>
            <p:nvPr/>
          </p:nvSpPr>
          <p:spPr bwMode="auto">
            <a:xfrm>
              <a:off x="328" y="2400"/>
              <a:ext cx="87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品牌销售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汇总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9181" name="Group 47"/>
          <p:cNvGrpSpPr/>
          <p:nvPr/>
        </p:nvGrpSpPr>
        <p:grpSpPr bwMode="auto">
          <a:xfrm>
            <a:off x="6296025" y="3362325"/>
            <a:ext cx="1295400" cy="503238"/>
            <a:chOff x="328" y="2395"/>
            <a:chExt cx="877" cy="477"/>
          </a:xfrm>
        </p:grpSpPr>
        <p:pic>
          <p:nvPicPr>
            <p:cNvPr id="49194" name="Picture 48" descr="blue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395"/>
              <a:ext cx="85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95" name="Text Box 49"/>
            <p:cNvSpPr txBox="1">
              <a:spLocks noChangeArrowheads="1"/>
            </p:cNvSpPr>
            <p:nvPr/>
          </p:nvSpPr>
          <p:spPr bwMode="auto">
            <a:xfrm>
              <a:off x="328" y="2509"/>
              <a:ext cx="877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销售汇总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9182" name="Group 50"/>
          <p:cNvGrpSpPr/>
          <p:nvPr/>
        </p:nvGrpSpPr>
        <p:grpSpPr bwMode="auto">
          <a:xfrm>
            <a:off x="6288088" y="2697163"/>
            <a:ext cx="1295400" cy="503237"/>
            <a:chOff x="328" y="2395"/>
            <a:chExt cx="877" cy="477"/>
          </a:xfrm>
        </p:grpSpPr>
        <p:pic>
          <p:nvPicPr>
            <p:cNvPr id="49192" name="Picture 51" descr="blue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395"/>
              <a:ext cx="85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93" name="Text Box 52"/>
            <p:cNvSpPr txBox="1">
              <a:spLocks noChangeArrowheads="1"/>
            </p:cNvSpPr>
            <p:nvPr/>
          </p:nvSpPr>
          <p:spPr bwMode="auto">
            <a:xfrm>
              <a:off x="328" y="2509"/>
              <a:ext cx="877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收银对账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9183" name="Group 53"/>
          <p:cNvGrpSpPr/>
          <p:nvPr/>
        </p:nvGrpSpPr>
        <p:grpSpPr bwMode="auto">
          <a:xfrm>
            <a:off x="6275388" y="2035175"/>
            <a:ext cx="1295400" cy="503238"/>
            <a:chOff x="328" y="2395"/>
            <a:chExt cx="877" cy="477"/>
          </a:xfrm>
        </p:grpSpPr>
        <p:pic>
          <p:nvPicPr>
            <p:cNvPr id="49190" name="Picture 54" descr="blue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395"/>
              <a:ext cx="85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91" name="Text Box 55"/>
            <p:cNvSpPr txBox="1">
              <a:spLocks noChangeArrowheads="1"/>
            </p:cNvSpPr>
            <p:nvPr/>
          </p:nvSpPr>
          <p:spPr bwMode="auto">
            <a:xfrm>
              <a:off x="328" y="2509"/>
              <a:ext cx="877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流水查询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49184" name="AutoShape 56"/>
          <p:cNvCxnSpPr>
            <a:cxnSpLocks noChangeShapeType="1"/>
          </p:cNvCxnSpPr>
          <p:nvPr/>
        </p:nvCxnSpPr>
        <p:spPr bwMode="auto">
          <a:xfrm>
            <a:off x="5580063" y="2276475"/>
            <a:ext cx="0" cy="2879725"/>
          </a:xfrm>
          <a:prstGeom prst="straightConnector1">
            <a:avLst/>
          </a:prstGeom>
          <a:noFill/>
          <a:ln w="50800">
            <a:solidFill>
              <a:srgbClr val="FF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85" name="AutoShape 57"/>
          <p:cNvCxnSpPr>
            <a:cxnSpLocks noChangeShapeType="1"/>
          </p:cNvCxnSpPr>
          <p:nvPr/>
        </p:nvCxnSpPr>
        <p:spPr bwMode="auto">
          <a:xfrm>
            <a:off x="5580063" y="2289175"/>
            <a:ext cx="719137" cy="0"/>
          </a:xfrm>
          <a:prstGeom prst="straightConnector1">
            <a:avLst/>
          </a:prstGeom>
          <a:noFill/>
          <a:ln w="50800">
            <a:solidFill>
              <a:srgbClr val="FF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86" name="AutoShape 58"/>
          <p:cNvCxnSpPr>
            <a:cxnSpLocks noChangeShapeType="1"/>
          </p:cNvCxnSpPr>
          <p:nvPr/>
        </p:nvCxnSpPr>
        <p:spPr bwMode="auto">
          <a:xfrm>
            <a:off x="5580063" y="2959100"/>
            <a:ext cx="719137" cy="0"/>
          </a:xfrm>
          <a:prstGeom prst="straightConnector1">
            <a:avLst/>
          </a:prstGeom>
          <a:noFill/>
          <a:ln w="50800">
            <a:solidFill>
              <a:srgbClr val="FF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87" name="AutoShape 59"/>
          <p:cNvCxnSpPr>
            <a:cxnSpLocks noChangeShapeType="1"/>
          </p:cNvCxnSpPr>
          <p:nvPr/>
        </p:nvCxnSpPr>
        <p:spPr bwMode="auto">
          <a:xfrm>
            <a:off x="5580063" y="3662363"/>
            <a:ext cx="719137" cy="0"/>
          </a:xfrm>
          <a:prstGeom prst="straightConnector1">
            <a:avLst/>
          </a:prstGeom>
          <a:noFill/>
          <a:ln w="50800">
            <a:solidFill>
              <a:srgbClr val="FF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88" name="AutoShape 60"/>
          <p:cNvCxnSpPr>
            <a:cxnSpLocks noChangeShapeType="1"/>
          </p:cNvCxnSpPr>
          <p:nvPr/>
        </p:nvCxnSpPr>
        <p:spPr bwMode="auto">
          <a:xfrm>
            <a:off x="5580063" y="4352925"/>
            <a:ext cx="719137" cy="0"/>
          </a:xfrm>
          <a:prstGeom prst="straightConnector1">
            <a:avLst/>
          </a:prstGeom>
          <a:noFill/>
          <a:ln w="50800">
            <a:solidFill>
              <a:srgbClr val="FF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89" name="AutoShape 61"/>
          <p:cNvCxnSpPr>
            <a:cxnSpLocks noChangeShapeType="1"/>
          </p:cNvCxnSpPr>
          <p:nvPr/>
        </p:nvCxnSpPr>
        <p:spPr bwMode="auto">
          <a:xfrm>
            <a:off x="5600700" y="5135563"/>
            <a:ext cx="719138" cy="0"/>
          </a:xfrm>
          <a:prstGeom prst="straightConnector1">
            <a:avLst/>
          </a:prstGeom>
          <a:noFill/>
          <a:ln w="50800">
            <a:solidFill>
              <a:srgbClr val="FF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 txBox="1">
            <a:spLocks noChangeArrowheads="1"/>
          </p:cNvSpPr>
          <p:nvPr/>
        </p:nvSpPr>
        <p:spPr bwMode="auto">
          <a:xfrm>
            <a:off x="663575" y="1557338"/>
            <a:ext cx="80121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zh-CN" altLang="en-US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商品销售查询</a:t>
            </a:r>
            <a:r>
              <a:rPr lang="en-US" altLang="zh-CN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从各种角度统计商品零售情况，包括：商品、类别、分部销售汇总等等。</a:t>
            </a:r>
            <a:endParaRPr lang="zh-CN" altLang="en-US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zh-CN" altLang="en-US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收银对帐</a:t>
            </a:r>
            <a:r>
              <a:rPr lang="en-US" altLang="zh-CN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包括：收银员对帐表、收银员让利表、营业员对帐表等。</a:t>
            </a:r>
            <a:endParaRPr lang="zh-CN" altLang="en-US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zh-CN" altLang="en-US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流水查询</a:t>
            </a:r>
            <a:r>
              <a:rPr lang="en-US" altLang="zh-CN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查询商品销售流水和收银流水，并可在电脑上还原小票。</a:t>
            </a:r>
            <a:endParaRPr lang="zh-CN" altLang="en-US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zh-CN" altLang="en-US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条码标签打印</a:t>
            </a:r>
            <a:r>
              <a:rPr lang="en-US" altLang="zh-CN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代理收银，总部或者办事处可以对没有电脑系统的门店代录销售信息，以便总部统计销售。</a:t>
            </a:r>
            <a:endParaRPr lang="zh-CN" altLang="en-US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zh-CN" altLang="en-US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</a:t>
            </a:r>
            <a:r>
              <a:rPr lang="en-US" altLang="zh-CN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包括时段销售分析，客单分析，营业员销售提成，品牌销售汇总。</a:t>
            </a:r>
            <a:endParaRPr lang="zh-CN" altLang="en-US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eaLnBrk="1" hangingPunct="1">
              <a:spcBef>
                <a:spcPct val="20000"/>
              </a:spcBef>
              <a:buFont typeface="+mj-lt"/>
              <a:buAutoNum type="arabicPeriod"/>
            </a:pPr>
            <a:r>
              <a:rPr lang="zh-CN" altLang="en-US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销售报表</a:t>
            </a:r>
            <a:r>
              <a:rPr lang="en-US" altLang="zh-CN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提供了从不同角度统计的销售报表，供企业作为销售分析和决策的依据</a:t>
            </a:r>
            <a:r>
              <a:rPr lang="zh-CN" altLang="en-US" dirty="0" smtClean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685800" y="620713"/>
            <a:ext cx="77724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>
                <a:solidFill>
                  <a:schemeClr val="tx2"/>
                </a:solidFill>
              </a:rPr>
              <a:t>零售管理</a:t>
            </a:r>
            <a:endParaRPr lang="zh-CN" altLang="en-US" sz="3600">
              <a:solidFill>
                <a:schemeClr val="tx2"/>
              </a:solidFill>
            </a:endParaRP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3132138" y="1423988"/>
            <a:ext cx="2952750" cy="7143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85800" y="825500"/>
            <a:ext cx="7772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>
                <a:solidFill>
                  <a:schemeClr val="tx2"/>
                </a:solidFill>
              </a:rPr>
              <a:t>前台</a:t>
            </a:r>
            <a:r>
              <a:rPr lang="en-US" altLang="zh-CN" sz="3600">
                <a:solidFill>
                  <a:schemeClr val="tx2"/>
                </a:solidFill>
              </a:rPr>
              <a:t>POS</a:t>
            </a:r>
            <a:r>
              <a:rPr lang="zh-CN" altLang="en-US" sz="3600">
                <a:solidFill>
                  <a:schemeClr val="tx2"/>
                </a:solidFill>
              </a:rPr>
              <a:t>销售</a:t>
            </a:r>
            <a:endParaRPr lang="en-US" altLang="zh-CN" sz="3600">
              <a:solidFill>
                <a:schemeClr val="tx2"/>
              </a:solidFill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132138" y="1628775"/>
            <a:ext cx="2952750" cy="714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684213" y="1773238"/>
            <a:ext cx="374491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zh-CN" altLang="en-US" sz="2000"/>
              <a:t>触摸屏</a:t>
            </a:r>
            <a:r>
              <a:rPr lang="en-US" altLang="zh-CN" sz="2000"/>
              <a:t>POS</a:t>
            </a:r>
            <a:r>
              <a:rPr lang="zh-CN" altLang="en-US" sz="2000"/>
              <a:t>销售</a:t>
            </a:r>
            <a:r>
              <a:rPr lang="en-US" altLang="zh-CN" sz="2000"/>
              <a:t>——</a:t>
            </a:r>
            <a:r>
              <a:rPr lang="zh-CN" altLang="en-US" sz="2000"/>
              <a:t>触屏输入</a:t>
            </a:r>
            <a:endParaRPr lang="en-US" altLang="zh-CN" sz="1000"/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2470" y="2310130"/>
            <a:ext cx="5482590" cy="4112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825500"/>
            <a:ext cx="7772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>
                <a:solidFill>
                  <a:schemeClr val="tx2"/>
                </a:solidFill>
              </a:rPr>
              <a:t>前台</a:t>
            </a:r>
            <a:r>
              <a:rPr lang="en-US" altLang="zh-CN" sz="3600">
                <a:solidFill>
                  <a:schemeClr val="tx2"/>
                </a:solidFill>
              </a:rPr>
              <a:t>POS</a:t>
            </a:r>
            <a:r>
              <a:rPr lang="zh-CN" altLang="en-US" sz="3600">
                <a:solidFill>
                  <a:schemeClr val="tx2"/>
                </a:solidFill>
              </a:rPr>
              <a:t>销售</a:t>
            </a:r>
            <a:endParaRPr lang="en-US" altLang="zh-CN" sz="3600">
              <a:solidFill>
                <a:schemeClr val="tx2"/>
              </a:solidFill>
            </a:endParaRP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132138" y="1628775"/>
            <a:ext cx="2952750" cy="714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684213" y="1773238"/>
            <a:ext cx="374491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zh-CN" altLang="en-US" sz="2000"/>
              <a:t>触摸屏</a:t>
            </a:r>
            <a:r>
              <a:rPr lang="en-US" altLang="zh-CN" sz="2000"/>
              <a:t>POS</a:t>
            </a:r>
            <a:r>
              <a:rPr lang="zh-CN" altLang="en-US" sz="2000"/>
              <a:t>销售</a:t>
            </a:r>
            <a:r>
              <a:rPr lang="en-US" altLang="zh-CN" sz="2000"/>
              <a:t>——</a:t>
            </a:r>
            <a:r>
              <a:rPr lang="zh-CN" altLang="en-US" sz="2000"/>
              <a:t>扫描输入</a:t>
            </a:r>
            <a:endParaRPr lang="en-US" altLang="zh-CN" sz="1000"/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7810" y="2380615"/>
            <a:ext cx="6384290" cy="3589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685800" y="825500"/>
            <a:ext cx="7772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>
                <a:solidFill>
                  <a:schemeClr val="tx2"/>
                </a:solidFill>
              </a:rPr>
              <a:t>前台</a:t>
            </a:r>
            <a:r>
              <a:rPr lang="en-US" altLang="zh-CN" sz="3600">
                <a:solidFill>
                  <a:schemeClr val="tx2"/>
                </a:solidFill>
              </a:rPr>
              <a:t>POS</a:t>
            </a:r>
            <a:r>
              <a:rPr lang="zh-CN" altLang="en-US" sz="3600">
                <a:solidFill>
                  <a:schemeClr val="tx2"/>
                </a:solidFill>
              </a:rPr>
              <a:t>销售</a:t>
            </a:r>
            <a:endParaRPr lang="en-US" altLang="zh-CN" sz="3600">
              <a:solidFill>
                <a:schemeClr val="tx2"/>
              </a:solidFill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132138" y="1628775"/>
            <a:ext cx="2952750" cy="714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684213" y="1773238"/>
            <a:ext cx="374491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/>
            <a:r>
              <a:rPr lang="zh-CN" altLang="en-US" sz="2000"/>
              <a:t>触摸屏</a:t>
            </a:r>
            <a:r>
              <a:rPr lang="en-US" altLang="zh-CN" sz="2000"/>
              <a:t>POS</a:t>
            </a:r>
            <a:r>
              <a:rPr lang="zh-CN" altLang="en-US" sz="2000"/>
              <a:t>结算</a:t>
            </a:r>
            <a:endParaRPr lang="zh-CN" altLang="en-US" sz="2000"/>
          </a:p>
          <a:p>
            <a:pPr marL="342900" indent="-342900"/>
            <a:endParaRPr lang="en-US" altLang="zh-CN" sz="1000"/>
          </a:p>
        </p:txBody>
      </p:sp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55" y="2221865"/>
            <a:ext cx="7323455" cy="422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/>
          <p:nvPr/>
        </p:nvSpPr>
        <p:spPr>
          <a:xfrm>
            <a:off x="323850" y="974725"/>
            <a:ext cx="8424863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零售流通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餐饮娱乐管理软件供应商；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国家级高新技术企业；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注册资金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IBM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全球一级合作伙伴；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18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年专注于流通行业信息化；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截至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年底，思迅软件的用户已达到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万家，居国内同行业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首位；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零售信息化解决方案十大供应商（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IDC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数据）；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POS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行业十大品牌企业；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产品覆盖零售、专卖和餐饮三大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行业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;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思迅软件旗下拥有知名品牌“思迅”、“美世家”、“美食家”、“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eShop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“天店”。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685800" y="825500"/>
            <a:ext cx="7772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>
                <a:solidFill>
                  <a:schemeClr val="tx2"/>
                </a:solidFill>
              </a:rPr>
              <a:t>批发团购</a:t>
            </a:r>
            <a:endParaRPr lang="zh-CN" altLang="en-US" sz="3600">
              <a:solidFill>
                <a:schemeClr val="tx2"/>
              </a:solidFill>
            </a:endParaRPr>
          </a:p>
        </p:txBody>
      </p:sp>
      <p:sp>
        <p:nvSpPr>
          <p:cNvPr id="54275" name="Rectangle 5"/>
          <p:cNvSpPr>
            <a:spLocks noChangeArrowheads="1"/>
          </p:cNvSpPr>
          <p:nvPr/>
        </p:nvSpPr>
        <p:spPr bwMode="auto">
          <a:xfrm flipV="1">
            <a:off x="3419475" y="1628775"/>
            <a:ext cx="2303463" cy="714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rot="10800000" wrap="none" anchor="ctr"/>
          <a:lstStyle/>
          <a:p>
            <a:pPr marL="609600" indent="-609600" algn="ctr"/>
            <a:endParaRPr lang="zh-CN" altLang="zh-CN">
              <a:solidFill>
                <a:schemeClr val="bg1"/>
              </a:solidFill>
            </a:endParaRPr>
          </a:p>
        </p:txBody>
      </p:sp>
      <p:grpSp>
        <p:nvGrpSpPr>
          <p:cNvPr id="54276" name="Group 46"/>
          <p:cNvGrpSpPr/>
          <p:nvPr/>
        </p:nvGrpSpPr>
        <p:grpSpPr bwMode="auto">
          <a:xfrm>
            <a:off x="611188" y="4292600"/>
            <a:ext cx="1392237" cy="755650"/>
            <a:chOff x="419" y="2795"/>
            <a:chExt cx="877" cy="476"/>
          </a:xfrm>
        </p:grpSpPr>
        <p:pic>
          <p:nvPicPr>
            <p:cNvPr id="54315" name="Picture 7" descr="blue-short-top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795"/>
              <a:ext cx="854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16" name="Text Box 8"/>
            <p:cNvSpPr txBox="1">
              <a:spLocks noChangeArrowheads="1"/>
            </p:cNvSpPr>
            <p:nvPr/>
          </p:nvSpPr>
          <p:spPr bwMode="auto">
            <a:xfrm>
              <a:off x="419" y="2840"/>
              <a:ext cx="87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客户</a:t>
              </a:r>
              <a:endParaRPr lang="zh-CN" altLang="en-US" sz="20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商品关系</a:t>
              </a:r>
              <a:endParaRPr lang="zh-CN" altLang="en-US" sz="20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54277" name="Group 45"/>
          <p:cNvGrpSpPr/>
          <p:nvPr/>
        </p:nvGrpSpPr>
        <p:grpSpPr bwMode="auto">
          <a:xfrm>
            <a:off x="539750" y="2674938"/>
            <a:ext cx="1446213" cy="576262"/>
            <a:chOff x="340" y="1684"/>
            <a:chExt cx="911" cy="476"/>
          </a:xfrm>
        </p:grpSpPr>
        <p:pic>
          <p:nvPicPr>
            <p:cNvPr id="54313" name="Picture 9" descr="blue-short-top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684"/>
              <a:ext cx="911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14" name="Text Box 10"/>
            <p:cNvSpPr txBox="1">
              <a:spLocks noChangeArrowheads="1"/>
            </p:cNvSpPr>
            <p:nvPr/>
          </p:nvSpPr>
          <p:spPr bwMode="auto">
            <a:xfrm>
              <a:off x="370" y="1818"/>
              <a:ext cx="87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客户</a:t>
              </a:r>
              <a:endParaRPr lang="zh-CN" altLang="en-US" sz="20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54278" name="Group 11"/>
          <p:cNvGrpSpPr/>
          <p:nvPr/>
        </p:nvGrpSpPr>
        <p:grpSpPr bwMode="auto">
          <a:xfrm>
            <a:off x="4581525" y="3430588"/>
            <a:ext cx="1439863" cy="576262"/>
            <a:chOff x="1474" y="2840"/>
            <a:chExt cx="816" cy="317"/>
          </a:xfrm>
        </p:grpSpPr>
        <p:pic>
          <p:nvPicPr>
            <p:cNvPr id="54311" name="Picture 12" descr="green-short-top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12" name="Text Box 13"/>
            <p:cNvSpPr txBox="1">
              <a:spLocks noChangeArrowheads="1"/>
            </p:cNvSpPr>
            <p:nvPr/>
          </p:nvSpPr>
          <p:spPr bwMode="auto">
            <a:xfrm>
              <a:off x="1588" y="2928"/>
              <a:ext cx="60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销售</a:t>
              </a:r>
              <a:endParaRPr lang="zh-CN" altLang="en-US" sz="20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54279" name="Group 14"/>
          <p:cNvGrpSpPr/>
          <p:nvPr/>
        </p:nvGrpSpPr>
        <p:grpSpPr bwMode="auto">
          <a:xfrm>
            <a:off x="2555875" y="3438525"/>
            <a:ext cx="1439863" cy="576263"/>
            <a:chOff x="1474" y="2840"/>
            <a:chExt cx="816" cy="317"/>
          </a:xfrm>
        </p:grpSpPr>
        <p:pic>
          <p:nvPicPr>
            <p:cNvPr id="54309" name="Picture 15" descr="green-short-top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10" name="Text Box 16"/>
            <p:cNvSpPr txBox="1">
              <a:spLocks noChangeArrowheads="1"/>
            </p:cNvSpPr>
            <p:nvPr/>
          </p:nvSpPr>
          <p:spPr bwMode="auto">
            <a:xfrm>
              <a:off x="1588" y="2928"/>
              <a:ext cx="60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订货</a:t>
              </a:r>
              <a:endParaRPr lang="zh-CN" altLang="en-US" sz="20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54280" name="Group 17"/>
          <p:cNvGrpSpPr/>
          <p:nvPr/>
        </p:nvGrpSpPr>
        <p:grpSpPr bwMode="auto">
          <a:xfrm>
            <a:off x="2286000" y="5359400"/>
            <a:ext cx="1447800" cy="719138"/>
            <a:chOff x="1519" y="1706"/>
            <a:chExt cx="816" cy="275"/>
          </a:xfrm>
        </p:grpSpPr>
        <p:pic>
          <p:nvPicPr>
            <p:cNvPr id="54307" name="Picture 18" descr="gold-to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8" name="Text Box 19"/>
            <p:cNvSpPr txBox="1">
              <a:spLocks noChangeArrowheads="1"/>
            </p:cNvSpPr>
            <p:nvPr/>
          </p:nvSpPr>
          <p:spPr bwMode="auto">
            <a:xfrm>
              <a:off x="1632" y="1728"/>
              <a:ext cx="607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批发销售查询</a:t>
              </a:r>
              <a:endParaRPr lang="zh-CN" altLang="en-US" sz="20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54281" name="Group 20"/>
          <p:cNvGrpSpPr/>
          <p:nvPr/>
        </p:nvGrpSpPr>
        <p:grpSpPr bwMode="auto">
          <a:xfrm>
            <a:off x="6781800" y="3443288"/>
            <a:ext cx="1447800" cy="576262"/>
            <a:chOff x="1519" y="1706"/>
            <a:chExt cx="816" cy="275"/>
          </a:xfrm>
        </p:grpSpPr>
        <p:pic>
          <p:nvPicPr>
            <p:cNvPr id="54305" name="Picture 21" descr="gold-to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6" name="Text Box 22"/>
            <p:cNvSpPr txBox="1">
              <a:spLocks noChangeArrowheads="1"/>
            </p:cNvSpPr>
            <p:nvPr/>
          </p:nvSpPr>
          <p:spPr bwMode="auto">
            <a:xfrm>
              <a:off x="1632" y="1767"/>
              <a:ext cx="607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库存</a:t>
              </a:r>
              <a:endParaRPr lang="zh-CN" altLang="en-US" sz="20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54282" name="AutoShape 23"/>
          <p:cNvCxnSpPr>
            <a:cxnSpLocks noChangeShapeType="1"/>
          </p:cNvCxnSpPr>
          <p:nvPr/>
        </p:nvCxnSpPr>
        <p:spPr bwMode="auto">
          <a:xfrm flipV="1">
            <a:off x="3995738" y="3719513"/>
            <a:ext cx="585787" cy="7937"/>
          </a:xfrm>
          <a:prstGeom prst="straightConnector1">
            <a:avLst/>
          </a:prstGeom>
          <a:noFill/>
          <a:ln w="57150">
            <a:solidFill>
              <a:srgbClr val="3399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3" name="AutoShape 24"/>
          <p:cNvCxnSpPr>
            <a:cxnSpLocks noChangeShapeType="1"/>
          </p:cNvCxnSpPr>
          <p:nvPr/>
        </p:nvCxnSpPr>
        <p:spPr bwMode="auto">
          <a:xfrm>
            <a:off x="6021388" y="3719513"/>
            <a:ext cx="760412" cy="12700"/>
          </a:xfrm>
          <a:prstGeom prst="straightConnector1">
            <a:avLst/>
          </a:prstGeom>
          <a:noFill/>
          <a:ln w="57150">
            <a:solidFill>
              <a:srgbClr val="FF99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4284" name="Group 25"/>
          <p:cNvGrpSpPr/>
          <p:nvPr/>
        </p:nvGrpSpPr>
        <p:grpSpPr bwMode="auto">
          <a:xfrm>
            <a:off x="3886200" y="5359400"/>
            <a:ext cx="1447800" cy="719138"/>
            <a:chOff x="1519" y="1706"/>
            <a:chExt cx="816" cy="275"/>
          </a:xfrm>
        </p:grpSpPr>
        <p:pic>
          <p:nvPicPr>
            <p:cNvPr id="54303" name="Picture 26" descr="gold-to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4" name="Text Box 27"/>
            <p:cNvSpPr txBox="1">
              <a:spLocks noChangeArrowheads="1"/>
            </p:cNvSpPr>
            <p:nvPr/>
          </p:nvSpPr>
          <p:spPr bwMode="auto">
            <a:xfrm>
              <a:off x="1632" y="1728"/>
              <a:ext cx="607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客户销售查询</a:t>
              </a:r>
              <a:endParaRPr lang="zh-CN" altLang="en-US" sz="20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54285" name="Group 28"/>
          <p:cNvGrpSpPr/>
          <p:nvPr/>
        </p:nvGrpSpPr>
        <p:grpSpPr bwMode="auto">
          <a:xfrm>
            <a:off x="5486400" y="5359400"/>
            <a:ext cx="1447800" cy="719138"/>
            <a:chOff x="1519" y="1706"/>
            <a:chExt cx="816" cy="275"/>
          </a:xfrm>
        </p:grpSpPr>
        <p:pic>
          <p:nvPicPr>
            <p:cNvPr id="54301" name="Picture 29" descr="gold-to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2" name="Text Box 30"/>
            <p:cNvSpPr txBox="1">
              <a:spLocks noChangeArrowheads="1"/>
            </p:cNvSpPr>
            <p:nvPr/>
          </p:nvSpPr>
          <p:spPr bwMode="auto">
            <a:xfrm>
              <a:off x="1632" y="1728"/>
              <a:ext cx="607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业务员</a:t>
              </a:r>
              <a:endParaRPr lang="zh-CN" altLang="en-US" sz="20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销售提成</a:t>
              </a:r>
              <a:endParaRPr lang="zh-CN" altLang="en-US" sz="20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54286" name="Group 31"/>
          <p:cNvGrpSpPr/>
          <p:nvPr/>
        </p:nvGrpSpPr>
        <p:grpSpPr bwMode="auto">
          <a:xfrm>
            <a:off x="7086600" y="5359400"/>
            <a:ext cx="1447800" cy="719138"/>
            <a:chOff x="1519" y="1706"/>
            <a:chExt cx="816" cy="275"/>
          </a:xfrm>
        </p:grpSpPr>
        <p:pic>
          <p:nvPicPr>
            <p:cNvPr id="54299" name="Picture 32" descr="gold-to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0" name="Text Box 33"/>
            <p:cNvSpPr txBox="1">
              <a:spLocks noChangeArrowheads="1"/>
            </p:cNvSpPr>
            <p:nvPr/>
          </p:nvSpPr>
          <p:spPr bwMode="auto">
            <a:xfrm>
              <a:off x="1632" y="1778"/>
              <a:ext cx="607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应收账款</a:t>
              </a:r>
              <a:endParaRPr lang="zh-CN" altLang="en-US" sz="20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54287" name="Group 34"/>
          <p:cNvGrpSpPr/>
          <p:nvPr/>
        </p:nvGrpSpPr>
        <p:grpSpPr bwMode="auto">
          <a:xfrm>
            <a:off x="4572000" y="2133600"/>
            <a:ext cx="1439863" cy="576263"/>
            <a:chOff x="1474" y="2840"/>
            <a:chExt cx="816" cy="317"/>
          </a:xfrm>
        </p:grpSpPr>
        <p:pic>
          <p:nvPicPr>
            <p:cNvPr id="54297" name="Picture 35" descr="green-short-top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8" name="Text Box 36"/>
            <p:cNvSpPr txBox="1">
              <a:spLocks noChangeArrowheads="1"/>
            </p:cNvSpPr>
            <p:nvPr/>
          </p:nvSpPr>
          <p:spPr bwMode="auto">
            <a:xfrm>
              <a:off x="1588" y="2928"/>
              <a:ext cx="60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200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退货</a:t>
              </a:r>
              <a:endParaRPr lang="zh-CN" altLang="en-US" sz="20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54288" name="AutoShape 37"/>
          <p:cNvCxnSpPr>
            <a:cxnSpLocks noChangeShapeType="1"/>
          </p:cNvCxnSpPr>
          <p:nvPr/>
        </p:nvCxnSpPr>
        <p:spPr bwMode="auto">
          <a:xfrm flipH="1" flipV="1">
            <a:off x="5292725" y="2709863"/>
            <a:ext cx="9525" cy="720725"/>
          </a:xfrm>
          <a:prstGeom prst="straightConnector1">
            <a:avLst/>
          </a:prstGeom>
          <a:noFill/>
          <a:ln w="57150">
            <a:solidFill>
              <a:srgbClr val="3399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9" name="AutoShape 38"/>
          <p:cNvCxnSpPr>
            <a:cxnSpLocks noChangeShapeType="1"/>
          </p:cNvCxnSpPr>
          <p:nvPr/>
        </p:nvCxnSpPr>
        <p:spPr bwMode="auto">
          <a:xfrm>
            <a:off x="6011863" y="2422525"/>
            <a:ext cx="1493837" cy="1020763"/>
          </a:xfrm>
          <a:prstGeom prst="bentConnector2">
            <a:avLst/>
          </a:prstGeom>
          <a:noFill/>
          <a:ln w="57150">
            <a:solidFill>
              <a:srgbClr val="FF9900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90" name="AutoShape 39"/>
          <p:cNvCxnSpPr>
            <a:cxnSpLocks noChangeShapeType="1"/>
          </p:cNvCxnSpPr>
          <p:nvPr/>
        </p:nvCxnSpPr>
        <p:spPr bwMode="auto">
          <a:xfrm rot="5400000">
            <a:off x="3479800" y="3536950"/>
            <a:ext cx="1352550" cy="2292350"/>
          </a:xfrm>
          <a:prstGeom prst="bentConnector3">
            <a:avLst>
              <a:gd name="adj1" fmla="val 49884"/>
            </a:avLst>
          </a:prstGeom>
          <a:noFill/>
          <a:ln w="57150">
            <a:solidFill>
              <a:srgbClr val="FF9900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91" name="AutoShape 40"/>
          <p:cNvCxnSpPr>
            <a:cxnSpLocks noChangeShapeType="1"/>
          </p:cNvCxnSpPr>
          <p:nvPr/>
        </p:nvCxnSpPr>
        <p:spPr bwMode="auto">
          <a:xfrm rot="5400000">
            <a:off x="4279900" y="4337050"/>
            <a:ext cx="1352550" cy="692150"/>
          </a:xfrm>
          <a:prstGeom prst="bentConnector3">
            <a:avLst>
              <a:gd name="adj1" fmla="val 49884"/>
            </a:avLst>
          </a:prstGeom>
          <a:noFill/>
          <a:ln w="57150">
            <a:solidFill>
              <a:srgbClr val="FF9900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92" name="AutoShape 41"/>
          <p:cNvCxnSpPr>
            <a:cxnSpLocks noChangeShapeType="1"/>
          </p:cNvCxnSpPr>
          <p:nvPr/>
        </p:nvCxnSpPr>
        <p:spPr bwMode="auto">
          <a:xfrm rot="16200000" flipH="1">
            <a:off x="5080000" y="4229100"/>
            <a:ext cx="1352550" cy="908050"/>
          </a:xfrm>
          <a:prstGeom prst="bentConnector3">
            <a:avLst>
              <a:gd name="adj1" fmla="val 49884"/>
            </a:avLst>
          </a:prstGeom>
          <a:noFill/>
          <a:ln w="57150">
            <a:solidFill>
              <a:srgbClr val="FF9900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93" name="AutoShape 42"/>
          <p:cNvCxnSpPr>
            <a:cxnSpLocks noChangeShapeType="1"/>
          </p:cNvCxnSpPr>
          <p:nvPr/>
        </p:nvCxnSpPr>
        <p:spPr bwMode="auto">
          <a:xfrm rot="16200000" flipH="1">
            <a:off x="5880100" y="3429000"/>
            <a:ext cx="1352550" cy="2508250"/>
          </a:xfrm>
          <a:prstGeom prst="bentConnector3">
            <a:avLst>
              <a:gd name="adj1" fmla="val 49884"/>
            </a:avLst>
          </a:prstGeom>
          <a:noFill/>
          <a:ln w="57150">
            <a:solidFill>
              <a:srgbClr val="FF9900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94" name="AutoShape 43"/>
          <p:cNvCxnSpPr>
            <a:cxnSpLocks noChangeShapeType="1"/>
          </p:cNvCxnSpPr>
          <p:nvPr/>
        </p:nvCxnSpPr>
        <p:spPr bwMode="auto">
          <a:xfrm>
            <a:off x="1985963" y="2963863"/>
            <a:ext cx="569912" cy="763587"/>
          </a:xfrm>
          <a:prstGeom prst="bentConnector3">
            <a:avLst>
              <a:gd name="adj1" fmla="val 49861"/>
            </a:avLst>
          </a:prstGeom>
          <a:noFill/>
          <a:ln w="57150">
            <a:solidFill>
              <a:schemeClr val="accent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95" name="AutoShape 44"/>
          <p:cNvCxnSpPr>
            <a:cxnSpLocks noChangeShapeType="1"/>
            <a:stCxn id="54316" idx="3"/>
          </p:cNvCxnSpPr>
          <p:nvPr/>
        </p:nvCxnSpPr>
        <p:spPr bwMode="auto">
          <a:xfrm flipV="1">
            <a:off x="2003425" y="3727450"/>
            <a:ext cx="552450" cy="895350"/>
          </a:xfrm>
          <a:prstGeom prst="bentConnector3">
            <a:avLst>
              <a:gd name="adj1" fmla="val 49713"/>
            </a:avLst>
          </a:prstGeom>
          <a:noFill/>
          <a:ln w="57150">
            <a:solidFill>
              <a:schemeClr val="accent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57375"/>
            <a:ext cx="8578850" cy="4137025"/>
          </a:xfrm>
        </p:spPr>
        <p:txBody>
          <a:bodyPr/>
          <a:lstStyle/>
          <a:p>
            <a:pPr eaLnBrk="1" hangingPunct="1">
              <a:buClrTx/>
              <a:buFont typeface="Wingdings" panose="05000000000000000000" pitchFamily="2" charset="2"/>
              <a:buChar char="u"/>
              <a:defRPr/>
            </a:pPr>
            <a:r>
              <a:rPr lang="zh-CN" altLang="en-US" sz="2000" dirty="0" smtClean="0">
                <a:solidFill>
                  <a:srgbClr val="5F5F5F"/>
                </a:solidFill>
                <a:latin typeface="宋体" panose="02010600030101010101" pitchFamily="2" charset="-122"/>
              </a:rPr>
              <a:t>批发销售单具有快速录入功能，可迅速实现大量商品的录入，省时省力</a:t>
            </a:r>
            <a:endParaRPr lang="zh-CN" altLang="en-US" sz="2000" dirty="0" smtClean="0">
              <a:solidFill>
                <a:srgbClr val="5F5F5F"/>
              </a:solidFill>
              <a:latin typeface="宋体" panose="02010600030101010101" pitchFamily="2" charset="-122"/>
            </a:endParaRPr>
          </a:p>
          <a:p>
            <a:pPr eaLnBrk="1" hangingPunct="1">
              <a:buClrTx/>
              <a:buFont typeface="Wingdings" panose="05000000000000000000" pitchFamily="2" charset="2"/>
              <a:buChar char="u"/>
              <a:defRPr/>
            </a:pPr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批发</a:t>
            </a:r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</a:rPr>
              <a:t>销售</a:t>
            </a:r>
            <a:r>
              <a:rPr lang="zh-CN" altLang="zh-CN" sz="2000" dirty="0">
                <a:solidFill>
                  <a:srgbClr val="FF0000"/>
                </a:solidFill>
                <a:latin typeface="宋体" panose="02010600030101010101" pitchFamily="2" charset="-122"/>
              </a:rPr>
              <a:t>增加客户对应类别，品牌优惠；</a:t>
            </a:r>
            <a:endParaRPr lang="zh-CN" altLang="zh-CN" sz="2000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eaLnBrk="1" hangingPunct="1">
              <a:buClrTx/>
              <a:buFont typeface="Wingdings" panose="05000000000000000000" pitchFamily="2" charset="2"/>
              <a:buChar char="u"/>
              <a:defRPr/>
            </a:pPr>
            <a:r>
              <a:rPr lang="zh-CN" altLang="zh-CN" sz="2000" dirty="0">
                <a:solidFill>
                  <a:srgbClr val="FF0000"/>
                </a:solidFill>
                <a:latin typeface="宋体" panose="02010600030101010101" pitchFamily="2" charset="-122"/>
              </a:rPr>
              <a:t>突出某一个商品的约定价格，实际批发销售过程中取商品约定</a:t>
            </a:r>
            <a:r>
              <a:rPr lang="zh-CN" altLang="zh-CN" sz="20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价格</a:t>
            </a:r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；</a:t>
            </a:r>
            <a:endParaRPr lang="en-US" altLang="zh-CN" sz="2000" dirty="0" smtClean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eaLnBrk="1" hangingPunct="1">
              <a:buClrTx/>
              <a:buFont typeface="Wingdings" panose="05000000000000000000" pitchFamily="2" charset="2"/>
              <a:buChar char="u"/>
              <a:defRPr/>
            </a:pPr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</a:rPr>
              <a:t>调价</a:t>
            </a:r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单支持多批发价一次性调整；</a:t>
            </a:r>
            <a:endParaRPr lang="en-US" altLang="zh-CN" sz="2000" dirty="0" smtClean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eaLnBrk="1" hangingPunct="1">
              <a:buClrTx/>
              <a:buFont typeface="Wingdings" panose="05000000000000000000" pitchFamily="2" charset="2"/>
              <a:buChar char="u"/>
              <a:defRPr/>
            </a:pPr>
            <a:r>
              <a:rPr lang="zh-CN" altLang="zh-CN" sz="2000" dirty="0">
                <a:solidFill>
                  <a:srgbClr val="FF0000"/>
                </a:solidFill>
                <a:latin typeface="宋体" panose="02010600030101010101" pitchFamily="2" charset="-122"/>
              </a:rPr>
              <a:t>增加整单优惠，可</a:t>
            </a:r>
            <a:r>
              <a:rPr lang="zh-CN" altLang="zh-CN" sz="20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输入</a:t>
            </a:r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优惠</a:t>
            </a:r>
            <a:r>
              <a:rPr lang="zh-CN" altLang="zh-CN" sz="20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总额</a:t>
            </a:r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；</a:t>
            </a:r>
            <a:endParaRPr lang="en-US" altLang="zh-CN" sz="2000" dirty="0" smtClean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eaLnBrk="1" hangingPunct="1">
              <a:buClrTx/>
              <a:buFont typeface="Wingdings" panose="05000000000000000000" pitchFamily="2" charset="2"/>
              <a:buChar char="u"/>
              <a:defRPr/>
            </a:pPr>
            <a:r>
              <a:rPr lang="zh-CN" altLang="zh-CN" sz="2000" dirty="0">
                <a:solidFill>
                  <a:srgbClr val="FF0000"/>
                </a:solidFill>
                <a:latin typeface="宋体" panose="02010600030101010101" pitchFamily="2" charset="-122"/>
              </a:rPr>
              <a:t>批发销售参考功能中增加一个订货数量参考</a:t>
            </a:r>
            <a:endParaRPr lang="zh-CN" altLang="en-US" sz="2000" dirty="0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eaLnBrk="1" hangingPunct="1">
              <a:buClrTx/>
              <a:buFont typeface="Wingdings" panose="05000000000000000000" pitchFamily="2" charset="2"/>
              <a:buChar char="u"/>
              <a:defRPr/>
            </a:pPr>
            <a:r>
              <a:rPr lang="zh-CN" altLang="en-US" sz="2000" dirty="0" smtClean="0">
                <a:solidFill>
                  <a:srgbClr val="5F5F5F"/>
                </a:solidFill>
                <a:latin typeface="宋体" panose="02010600030101010101" pitchFamily="2" charset="-122"/>
              </a:rPr>
              <a:t>批发销售订单状态跟踪</a:t>
            </a:r>
            <a:endParaRPr lang="en-US" altLang="zh-CN" sz="2000" dirty="0" smtClean="0">
              <a:solidFill>
                <a:srgbClr val="5F5F5F"/>
              </a:solidFill>
              <a:latin typeface="宋体" panose="02010600030101010101" pitchFamily="2" charset="-122"/>
            </a:endParaRPr>
          </a:p>
          <a:p>
            <a:pPr eaLnBrk="1" hangingPunct="1">
              <a:buClrTx/>
              <a:buFont typeface="Wingdings" panose="05000000000000000000" pitchFamily="2" charset="2"/>
              <a:buChar char="u"/>
              <a:defRPr/>
            </a:pPr>
            <a:r>
              <a:rPr lang="zh-CN" altLang="en-US" sz="2000" dirty="0" smtClean="0">
                <a:solidFill>
                  <a:srgbClr val="5F5F5F"/>
                </a:solidFill>
                <a:latin typeface="宋体" panose="02010600030101010101" pitchFamily="2" charset="-122"/>
              </a:rPr>
              <a:t>客户预收款</a:t>
            </a:r>
            <a:endParaRPr lang="zh-CN" altLang="en-US" sz="2000" dirty="0" smtClean="0">
              <a:solidFill>
                <a:srgbClr val="5F5F5F"/>
              </a:solidFill>
              <a:latin typeface="宋体" panose="02010600030101010101" pitchFamily="2" charset="-122"/>
            </a:endParaRPr>
          </a:p>
          <a:p>
            <a:pPr eaLnBrk="1" hangingPunct="1">
              <a:buClrTx/>
              <a:buFont typeface="Wingdings" panose="05000000000000000000" pitchFamily="2" charset="2"/>
              <a:buChar char="u"/>
              <a:defRPr/>
            </a:pPr>
            <a:r>
              <a:rPr lang="zh-CN" altLang="en-US" sz="2000" dirty="0" smtClean="0">
                <a:solidFill>
                  <a:srgbClr val="5F5F5F"/>
                </a:solidFill>
                <a:latin typeface="宋体" panose="02010600030101010101" pitchFamily="2" charset="-122"/>
              </a:rPr>
              <a:t>客户费用单、客户结算单</a:t>
            </a:r>
            <a:endParaRPr lang="zh-CN" altLang="en-US" sz="2000" dirty="0" smtClean="0">
              <a:solidFill>
                <a:srgbClr val="5F5F5F"/>
              </a:solidFill>
              <a:latin typeface="宋体" panose="02010600030101010101" pitchFamily="2" charset="-122"/>
            </a:endParaRPr>
          </a:p>
          <a:p>
            <a:pPr eaLnBrk="1" hangingPunct="1">
              <a:buClrTx/>
              <a:buFont typeface="Wingdings" panose="05000000000000000000" pitchFamily="2" charset="2"/>
              <a:buChar char="u"/>
              <a:defRPr/>
            </a:pPr>
            <a:r>
              <a:rPr lang="zh-CN" altLang="en-US" sz="2000" dirty="0" smtClean="0">
                <a:solidFill>
                  <a:srgbClr val="5F5F5F"/>
                </a:solidFill>
                <a:latin typeface="宋体" panose="02010600030101010101" pitchFamily="2" charset="-122"/>
              </a:rPr>
              <a:t>批发销售单据审核即刻提示结算，提高效率</a:t>
            </a:r>
            <a:endParaRPr lang="zh-CN" altLang="en-US" sz="2000" dirty="0" smtClean="0">
              <a:solidFill>
                <a:srgbClr val="5F5F5F"/>
              </a:solidFill>
              <a:latin typeface="宋体" panose="02010600030101010101" pitchFamily="2" charset="-122"/>
            </a:endParaRPr>
          </a:p>
          <a:p>
            <a:pPr eaLnBrk="1" hangingPunct="1">
              <a:buClrTx/>
              <a:buFont typeface="Wingdings" panose="05000000000000000000" pitchFamily="2" charset="2"/>
              <a:buChar char="u"/>
              <a:defRPr/>
            </a:pPr>
            <a:r>
              <a:rPr lang="zh-CN" altLang="en-US" sz="2000" dirty="0" smtClean="0">
                <a:solidFill>
                  <a:srgbClr val="5F5F5F"/>
                </a:solidFill>
                <a:latin typeface="宋体" panose="02010600030101010101" pitchFamily="2" charset="-122"/>
              </a:rPr>
              <a:t>批发销售报表，批发毛利报表</a:t>
            </a:r>
            <a:endParaRPr lang="zh-CN" altLang="en-US" sz="2000" dirty="0" smtClean="0">
              <a:solidFill>
                <a:srgbClr val="5F5F5F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zh-CN" sz="2000" dirty="0" smtClean="0">
              <a:solidFill>
                <a:srgbClr val="5F5F5F"/>
              </a:solidFill>
            </a:endParaRP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685800" y="825500"/>
            <a:ext cx="7772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>
                <a:solidFill>
                  <a:schemeClr val="tx2"/>
                </a:solidFill>
              </a:rPr>
              <a:t>批发管理</a:t>
            </a:r>
            <a:endParaRPr lang="zh-CN" altLang="en-US" sz="3600">
              <a:solidFill>
                <a:schemeClr val="tx2"/>
              </a:solidFill>
            </a:endParaRP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3132138" y="1628775"/>
            <a:ext cx="2952750" cy="714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685800" y="681038"/>
            <a:ext cx="77724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dirty="0" smtClean="0">
                <a:solidFill>
                  <a:schemeClr val="tx2"/>
                </a:solidFill>
              </a:rPr>
              <a:t>特性关注</a:t>
            </a:r>
            <a:endParaRPr lang="zh-CN" altLang="en-US" sz="3600" dirty="0">
              <a:solidFill>
                <a:schemeClr val="tx2"/>
              </a:solidFill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132138" y="1412875"/>
            <a:ext cx="2879725" cy="714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9636" name="Group 5"/>
          <p:cNvGrpSpPr/>
          <p:nvPr/>
        </p:nvGrpSpPr>
        <p:grpSpPr bwMode="auto">
          <a:xfrm>
            <a:off x="988485" y="2853754"/>
            <a:ext cx="1368953" cy="503238"/>
            <a:chOff x="1474" y="2840"/>
            <a:chExt cx="816" cy="317"/>
          </a:xfrm>
        </p:grpSpPr>
        <p:pic>
          <p:nvPicPr>
            <p:cNvPr id="69682" name="Picture 6" descr="green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83" name="Text Box 7"/>
            <p:cNvSpPr txBox="1">
              <a:spLocks noChangeArrowheads="1"/>
            </p:cNvSpPr>
            <p:nvPr/>
          </p:nvSpPr>
          <p:spPr bwMode="auto">
            <a:xfrm>
              <a:off x="1588" y="2927"/>
              <a:ext cx="60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计次消费</a:t>
              </a:r>
              <a:endParaRPr lang="zh-CN" altLang="en-US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69637" name="Group 8"/>
          <p:cNvGrpSpPr/>
          <p:nvPr/>
        </p:nvGrpSpPr>
        <p:grpSpPr bwMode="auto">
          <a:xfrm>
            <a:off x="1047750" y="4437931"/>
            <a:ext cx="1295400" cy="503237"/>
            <a:chOff x="1474" y="2840"/>
            <a:chExt cx="816" cy="317"/>
          </a:xfrm>
        </p:grpSpPr>
        <p:pic>
          <p:nvPicPr>
            <p:cNvPr id="69680" name="Picture 9" descr="green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81" name="Text Box 10"/>
            <p:cNvSpPr txBox="1">
              <a:spLocks noChangeArrowheads="1"/>
            </p:cNvSpPr>
            <p:nvPr/>
          </p:nvSpPr>
          <p:spPr bwMode="auto">
            <a:xfrm>
              <a:off x="1588" y="2927"/>
              <a:ext cx="60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商品取货</a:t>
              </a:r>
              <a:endParaRPr lang="zh-CN" altLang="en-US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69640" name="Group 15"/>
          <p:cNvGrpSpPr/>
          <p:nvPr/>
        </p:nvGrpSpPr>
        <p:grpSpPr bwMode="auto">
          <a:xfrm>
            <a:off x="1002772" y="5313461"/>
            <a:ext cx="1767494" cy="779835"/>
            <a:chOff x="1474" y="2840"/>
            <a:chExt cx="816" cy="317"/>
          </a:xfrm>
        </p:grpSpPr>
        <p:pic>
          <p:nvPicPr>
            <p:cNvPr id="69676" name="Picture 16" descr="green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77" name="Text Box 17"/>
            <p:cNvSpPr txBox="1">
              <a:spLocks noChangeArrowheads="1"/>
            </p:cNvSpPr>
            <p:nvPr/>
          </p:nvSpPr>
          <p:spPr bwMode="auto">
            <a:xfrm>
              <a:off x="1588" y="2852"/>
              <a:ext cx="606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花色尺码</a:t>
              </a:r>
              <a:endParaRPr lang="en-US" altLang="zh-CN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 eaLnBrk="1" hangingPunct="1">
                <a:lnSpc>
                  <a:spcPct val="85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库存查询</a:t>
              </a:r>
              <a:endParaRPr lang="zh-CN" altLang="en-US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69642" name="Group 21"/>
          <p:cNvGrpSpPr/>
          <p:nvPr/>
        </p:nvGrpSpPr>
        <p:grpSpPr bwMode="auto">
          <a:xfrm>
            <a:off x="4381376" y="2060724"/>
            <a:ext cx="1630487" cy="792212"/>
            <a:chOff x="1519" y="1706"/>
            <a:chExt cx="816" cy="275"/>
          </a:xfrm>
        </p:grpSpPr>
        <p:pic>
          <p:nvPicPr>
            <p:cNvPr id="69672" name="Picture 22" descr="gold-top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73" name="Text Box 23"/>
            <p:cNvSpPr txBox="1">
              <a:spLocks noChangeArrowheads="1"/>
            </p:cNvSpPr>
            <p:nvPr/>
          </p:nvSpPr>
          <p:spPr bwMode="auto">
            <a:xfrm>
              <a:off x="1632" y="1764"/>
              <a:ext cx="60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计次查询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69653" name="Group 41"/>
          <p:cNvGrpSpPr/>
          <p:nvPr/>
        </p:nvGrpSpPr>
        <p:grpSpPr bwMode="auto">
          <a:xfrm>
            <a:off x="4436811" y="3973163"/>
            <a:ext cx="1575349" cy="720354"/>
            <a:chOff x="1519" y="1706"/>
            <a:chExt cx="816" cy="275"/>
          </a:xfrm>
        </p:grpSpPr>
        <p:pic>
          <p:nvPicPr>
            <p:cNvPr id="69664" name="Picture 42" descr="gold-top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65" name="Text Box 43"/>
            <p:cNvSpPr txBox="1">
              <a:spLocks noChangeArrowheads="1"/>
            </p:cNvSpPr>
            <p:nvPr/>
          </p:nvSpPr>
          <p:spPr bwMode="auto">
            <a:xfrm>
              <a:off x="1632" y="1739"/>
              <a:ext cx="607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商品寄</a:t>
              </a:r>
              <a:endParaRPr lang="en-US" altLang="zh-CN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 eaLnBrk="1" hangingPunct="1">
                <a:lnSpc>
                  <a:spcPct val="85000"/>
                </a:lnSpc>
              </a:pP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存查询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69654" name="Group 5"/>
          <p:cNvGrpSpPr/>
          <p:nvPr/>
        </p:nvGrpSpPr>
        <p:grpSpPr bwMode="auto">
          <a:xfrm>
            <a:off x="988485" y="1551582"/>
            <a:ext cx="1295400" cy="503238"/>
            <a:chOff x="1474" y="2840"/>
            <a:chExt cx="816" cy="317"/>
          </a:xfrm>
        </p:grpSpPr>
        <p:pic>
          <p:nvPicPr>
            <p:cNvPr id="69662" name="Picture 6" descr="green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63" name="Text Box 7"/>
            <p:cNvSpPr txBox="1">
              <a:spLocks noChangeArrowheads="1"/>
            </p:cNvSpPr>
            <p:nvPr/>
          </p:nvSpPr>
          <p:spPr bwMode="auto">
            <a:xfrm>
              <a:off x="1588" y="2927"/>
              <a:ext cx="60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计次定义</a:t>
              </a:r>
              <a:endParaRPr lang="zh-CN" altLang="en-US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69655" name="肘形连接符 50"/>
          <p:cNvCxnSpPr>
            <a:cxnSpLocks noChangeShapeType="1"/>
            <a:stCxn id="53" idx="3"/>
            <a:endCxn id="69672" idx="1"/>
          </p:cNvCxnSpPr>
          <p:nvPr/>
        </p:nvCxnSpPr>
        <p:spPr bwMode="auto">
          <a:xfrm>
            <a:off x="2283885" y="2451273"/>
            <a:ext cx="2097491" cy="5557"/>
          </a:xfrm>
          <a:prstGeom prst="bentConnector3">
            <a:avLst>
              <a:gd name="adj1" fmla="val 50000"/>
            </a:avLst>
          </a:prstGeom>
          <a:noFill/>
          <a:ln w="50800" algn="ctr">
            <a:solidFill>
              <a:srgbClr val="2A8654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656" name="肘形连接符 53"/>
          <p:cNvCxnSpPr>
            <a:cxnSpLocks noChangeShapeType="1"/>
            <a:stCxn id="69682" idx="3"/>
            <a:endCxn id="69672" idx="1"/>
          </p:cNvCxnSpPr>
          <p:nvPr/>
        </p:nvCxnSpPr>
        <p:spPr bwMode="auto">
          <a:xfrm flipV="1">
            <a:off x="2357438" y="2456830"/>
            <a:ext cx="2023938" cy="648543"/>
          </a:xfrm>
          <a:prstGeom prst="bentConnector3">
            <a:avLst>
              <a:gd name="adj1" fmla="val 47769"/>
            </a:avLst>
          </a:prstGeom>
          <a:noFill/>
          <a:ln w="50800" algn="ctr">
            <a:solidFill>
              <a:srgbClr val="2A8654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9657" name="Group 15"/>
          <p:cNvGrpSpPr/>
          <p:nvPr/>
        </p:nvGrpSpPr>
        <p:grpSpPr bwMode="auto">
          <a:xfrm>
            <a:off x="1062038" y="3645843"/>
            <a:ext cx="1295400" cy="503238"/>
            <a:chOff x="1390" y="3065"/>
            <a:chExt cx="816" cy="317"/>
          </a:xfrm>
        </p:grpSpPr>
        <p:pic>
          <p:nvPicPr>
            <p:cNvPr id="69660" name="Picture 16" descr="green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" y="3065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61" name="Text Box 17"/>
            <p:cNvSpPr txBox="1">
              <a:spLocks noChangeArrowheads="1"/>
            </p:cNvSpPr>
            <p:nvPr/>
          </p:nvSpPr>
          <p:spPr bwMode="auto">
            <a:xfrm>
              <a:off x="1486" y="3143"/>
              <a:ext cx="60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商品寄存</a:t>
              </a:r>
              <a:endParaRPr lang="zh-CN" altLang="en-US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52" name="Group 5"/>
          <p:cNvGrpSpPr/>
          <p:nvPr/>
        </p:nvGrpSpPr>
        <p:grpSpPr bwMode="auto">
          <a:xfrm>
            <a:off x="988485" y="2199654"/>
            <a:ext cx="1295400" cy="503238"/>
            <a:chOff x="1474" y="2840"/>
            <a:chExt cx="816" cy="317"/>
          </a:xfrm>
        </p:grpSpPr>
        <p:pic>
          <p:nvPicPr>
            <p:cNvPr id="53" name="Picture 6" descr="green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1588" y="2927"/>
              <a:ext cx="60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计次充值</a:t>
              </a:r>
              <a:endParaRPr lang="zh-CN" altLang="en-US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55" name="肘形连接符 50"/>
          <p:cNvCxnSpPr>
            <a:cxnSpLocks noChangeShapeType="1"/>
            <a:stCxn id="69662" idx="3"/>
            <a:endCxn id="69672" idx="1"/>
          </p:cNvCxnSpPr>
          <p:nvPr/>
        </p:nvCxnSpPr>
        <p:spPr bwMode="auto">
          <a:xfrm>
            <a:off x="2283885" y="1803201"/>
            <a:ext cx="2097491" cy="653629"/>
          </a:xfrm>
          <a:prstGeom prst="bentConnector3">
            <a:avLst>
              <a:gd name="adj1" fmla="val 50000"/>
            </a:avLst>
          </a:prstGeom>
          <a:noFill/>
          <a:ln w="50800" algn="ctr">
            <a:solidFill>
              <a:srgbClr val="2A8654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5" name="Group 15"/>
          <p:cNvGrpSpPr/>
          <p:nvPr/>
        </p:nvGrpSpPr>
        <p:grpSpPr bwMode="auto">
          <a:xfrm>
            <a:off x="3376717" y="5304213"/>
            <a:ext cx="1767494" cy="750314"/>
            <a:chOff x="1474" y="2840"/>
            <a:chExt cx="816" cy="317"/>
          </a:xfrm>
        </p:grpSpPr>
        <p:pic>
          <p:nvPicPr>
            <p:cNvPr id="66" name="Picture 16" descr="green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Text Box 17"/>
            <p:cNvSpPr txBox="1">
              <a:spLocks noChangeArrowheads="1"/>
            </p:cNvSpPr>
            <p:nvPr/>
          </p:nvSpPr>
          <p:spPr bwMode="auto">
            <a:xfrm>
              <a:off x="1588" y="2905"/>
              <a:ext cx="60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批次</a:t>
              </a:r>
              <a:endParaRPr lang="en-US" altLang="zh-CN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 eaLnBrk="1" hangingPunct="1">
                <a:lnSpc>
                  <a:spcPct val="85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库存查询</a:t>
              </a:r>
              <a:endParaRPr lang="zh-CN" altLang="en-US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68" name="Group 15"/>
          <p:cNvGrpSpPr/>
          <p:nvPr/>
        </p:nvGrpSpPr>
        <p:grpSpPr bwMode="auto">
          <a:xfrm>
            <a:off x="5704378" y="5263843"/>
            <a:ext cx="1767494" cy="760155"/>
            <a:chOff x="1474" y="2840"/>
            <a:chExt cx="816" cy="317"/>
          </a:xfrm>
        </p:grpSpPr>
        <p:pic>
          <p:nvPicPr>
            <p:cNvPr id="69" name="Picture 16" descr="green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Text Box 17"/>
            <p:cNvSpPr txBox="1">
              <a:spLocks noChangeArrowheads="1"/>
            </p:cNvSpPr>
            <p:nvPr/>
          </p:nvSpPr>
          <p:spPr bwMode="auto">
            <a:xfrm>
              <a:off x="1588" y="2905"/>
              <a:ext cx="60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子</a:t>
              </a:r>
              <a:r>
                <a:rPr lang="zh-CN" altLang="en-US" b="1" dirty="0" smtClean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码</a:t>
              </a:r>
              <a:r>
                <a:rPr lang="zh-CN" altLang="en-US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出</a:t>
              </a:r>
              <a:r>
                <a:rPr lang="zh-CN" altLang="en-US" b="1" dirty="0" smtClean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入库明细查询</a:t>
              </a:r>
              <a:endParaRPr lang="zh-CN" altLang="en-US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73" name="肘形连接符 50"/>
          <p:cNvCxnSpPr>
            <a:cxnSpLocks noChangeShapeType="1"/>
            <a:stCxn id="69660" idx="3"/>
            <a:endCxn id="69664" idx="1"/>
          </p:cNvCxnSpPr>
          <p:nvPr/>
        </p:nvCxnSpPr>
        <p:spPr bwMode="auto">
          <a:xfrm>
            <a:off x="2357438" y="3897462"/>
            <a:ext cx="2079373" cy="435878"/>
          </a:xfrm>
          <a:prstGeom prst="bentConnector3">
            <a:avLst>
              <a:gd name="adj1" fmla="val 45114"/>
            </a:avLst>
          </a:prstGeom>
          <a:noFill/>
          <a:ln w="50800" algn="ctr">
            <a:solidFill>
              <a:srgbClr val="2A8654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肘形连接符 53"/>
          <p:cNvCxnSpPr>
            <a:cxnSpLocks noChangeShapeType="1"/>
            <a:stCxn id="69680" idx="3"/>
            <a:endCxn id="69664" idx="1"/>
          </p:cNvCxnSpPr>
          <p:nvPr/>
        </p:nvCxnSpPr>
        <p:spPr bwMode="auto">
          <a:xfrm flipV="1">
            <a:off x="2343150" y="4333340"/>
            <a:ext cx="2093661" cy="356210"/>
          </a:xfrm>
          <a:prstGeom prst="bentConnector3">
            <a:avLst>
              <a:gd name="adj1" fmla="val 45148"/>
            </a:avLst>
          </a:prstGeom>
          <a:noFill/>
          <a:ln w="50800" algn="ctr">
            <a:solidFill>
              <a:srgbClr val="2A8654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685800" y="825500"/>
            <a:ext cx="7772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dirty="0" smtClean="0">
                <a:solidFill>
                  <a:schemeClr val="tx2"/>
                </a:solidFill>
              </a:rPr>
              <a:t>特性关注</a:t>
            </a:r>
            <a:endParaRPr lang="zh-CN" altLang="en-US" sz="3600" dirty="0">
              <a:solidFill>
                <a:schemeClr val="tx2"/>
              </a:solidFill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132138" y="1628775"/>
            <a:ext cx="2952750" cy="714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7200" y="1773238"/>
            <a:ext cx="82296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宋体" panose="02010600030101010101" pitchFamily="2" charset="-122"/>
              </a:rPr>
              <a:t>计次管理</a:t>
            </a:r>
            <a:endParaRPr lang="en-US" altLang="zh-CN" sz="2400" dirty="0" smtClean="0">
              <a:latin typeface="宋体" panose="02010600030101010101" pitchFamily="2" charset="-122"/>
            </a:endParaRPr>
          </a:p>
          <a:p>
            <a:pPr lvl="1"/>
            <a:r>
              <a:rPr lang="zh-CN" altLang="en-US" sz="2000" dirty="0" smtClean="0">
                <a:latin typeface="宋体" panose="02010600030101010101" pitchFamily="2" charset="-122"/>
              </a:rPr>
              <a:t>主要应用于母婴行业婴幼儿洗澡、游泳、游乐场等服务性项目，与商品不做挂钩，无对应成本管理；</a:t>
            </a:r>
            <a:endParaRPr lang="en-US" altLang="zh-CN" sz="2000" dirty="0" smtClean="0">
              <a:latin typeface="宋体" panose="02010600030101010101" pitchFamily="2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2000" dirty="0" smtClean="0">
                <a:latin typeface="宋体" panose="02010600030101010101" pitchFamily="2" charset="-122"/>
              </a:rPr>
              <a:t>计次定义：针对计次消费的服务项目进行预先定义和处理；</a:t>
            </a:r>
            <a:endParaRPr lang="en-US" altLang="zh-CN" sz="2000" dirty="0" smtClean="0">
              <a:latin typeface="宋体" panose="02010600030101010101" pitchFamily="2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2000" dirty="0" smtClean="0">
                <a:latin typeface="宋体" panose="02010600030101010101" pitchFamily="2" charset="-122"/>
              </a:rPr>
              <a:t>计次充值：针对定义好的服务项目进行一次性充值管理；</a:t>
            </a:r>
            <a:endParaRPr lang="en-US" altLang="zh-CN" sz="2000" dirty="0" smtClean="0">
              <a:latin typeface="宋体" panose="02010600030101010101" pitchFamily="2" charset="-12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zh-CN" altLang="en-US" sz="2000" dirty="0" smtClean="0">
                <a:latin typeface="宋体" panose="02010600030101010101" pitchFamily="2" charset="-122"/>
              </a:rPr>
              <a:t>计次消费：针对已经充值的服务项目进行次数消费扣减；</a:t>
            </a:r>
            <a:endParaRPr lang="en-US" altLang="zh-CN" sz="2000" dirty="0" smtClean="0">
              <a:latin typeface="宋体" panose="02010600030101010101" pitchFamily="2" charset="-122"/>
            </a:endParaRPr>
          </a:p>
          <a:p>
            <a:pPr lvl="1"/>
            <a:r>
              <a:rPr lang="en-US" altLang="zh-CN" dirty="0">
                <a:latin typeface="宋体" panose="02010600030101010101" pitchFamily="2" charset="-122"/>
              </a:rPr>
              <a:t> </a:t>
            </a:r>
            <a:r>
              <a:rPr lang="en-US" altLang="zh-CN" dirty="0" smtClean="0">
                <a:latin typeface="宋体" panose="02010600030101010101" pitchFamily="2" charset="-122"/>
              </a:rPr>
              <a:t> </a:t>
            </a:r>
            <a:endParaRPr lang="en-US" altLang="zh-CN" dirty="0">
              <a:latin typeface="宋体" panose="02010600030101010101" pitchFamily="2" charset="-122"/>
            </a:endParaRPr>
          </a:p>
          <a:p>
            <a:pPr marL="342900" indent="-342900">
              <a:buFont typeface="+mj-lt"/>
              <a:buAutoNum type="arabicPeriod"/>
            </a:pPr>
            <a:endParaRPr lang="zh-CN" altLang="en-US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685800" y="825500"/>
            <a:ext cx="7772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dirty="0" smtClean="0">
                <a:solidFill>
                  <a:schemeClr val="tx2"/>
                </a:solidFill>
              </a:rPr>
              <a:t>特性关注</a:t>
            </a:r>
            <a:endParaRPr lang="zh-CN" altLang="en-US" sz="3600" dirty="0">
              <a:solidFill>
                <a:schemeClr val="tx2"/>
              </a:solidFill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132138" y="1628775"/>
            <a:ext cx="2952750" cy="714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7200" y="1773238"/>
            <a:ext cx="82296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宋体" panose="02010600030101010101" pitchFamily="2" charset="-122"/>
              </a:rPr>
              <a:t>商品寄存管理</a:t>
            </a:r>
            <a:endParaRPr lang="en-US" altLang="zh-CN" sz="2400" dirty="0">
              <a:latin typeface="宋体" panose="02010600030101010101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>
                <a:latin typeface="宋体" panose="02010600030101010101" pitchFamily="2" charset="-122"/>
              </a:rPr>
              <a:t>商品寄存：</a:t>
            </a:r>
            <a:br>
              <a:rPr lang="en-US" altLang="zh-CN" dirty="0" smtClean="0">
                <a:latin typeface="宋体" panose="02010600030101010101" pitchFamily="2" charset="-122"/>
              </a:rPr>
            </a:br>
            <a:r>
              <a:rPr lang="en-US" altLang="zh-CN" dirty="0" smtClean="0">
                <a:latin typeface="宋体" panose="02010600030101010101" pitchFamily="2" charset="-122"/>
              </a:rPr>
              <a:t> 	</a:t>
            </a:r>
            <a:r>
              <a:rPr lang="zh-CN" altLang="en-US" dirty="0" smtClean="0">
                <a:latin typeface="宋体" panose="02010600030101010101" pitchFamily="2" charset="-122"/>
              </a:rPr>
              <a:t>针对客户已购买商品，不一次性提取的情况下，将部分商品寄存在商家，后续根据寄存小票、会员卡号、手机号等信息进行分开提取；</a:t>
            </a:r>
            <a:endParaRPr lang="en-US" altLang="zh-CN" dirty="0" smtClean="0">
              <a:latin typeface="宋体" panose="02010600030101010101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>
                <a:latin typeface="宋体" panose="02010600030101010101" pitchFamily="2" charset="-122"/>
              </a:rPr>
              <a:t>商品取货：</a:t>
            </a:r>
            <a:br>
              <a:rPr lang="en-US" altLang="zh-CN" dirty="0" smtClean="0">
                <a:latin typeface="宋体" panose="02010600030101010101" pitchFamily="2" charset="-122"/>
              </a:rPr>
            </a:br>
            <a:r>
              <a:rPr lang="en-US" altLang="zh-CN" dirty="0" smtClean="0">
                <a:latin typeface="宋体" panose="02010600030101010101" pitchFamily="2" charset="-122"/>
              </a:rPr>
              <a:t>   </a:t>
            </a:r>
            <a:r>
              <a:rPr lang="zh-CN" altLang="en-US" dirty="0" smtClean="0">
                <a:latin typeface="宋体" panose="02010600030101010101" pitchFamily="2" charset="-122"/>
              </a:rPr>
              <a:t>针对客户寄存在商家的商品，进行分次提取；</a:t>
            </a:r>
            <a:endParaRPr lang="en-US" altLang="zh-CN" dirty="0" smtClean="0">
              <a:latin typeface="宋体" panose="02010600030101010101" pitchFamily="2" charset="-122"/>
            </a:endParaRPr>
          </a:p>
          <a:p>
            <a:endParaRPr lang="en-US" altLang="zh-CN" dirty="0">
              <a:latin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宋体" panose="02010600030101010101" pitchFamily="2" charset="-122"/>
              </a:rPr>
              <a:t>子</a:t>
            </a:r>
            <a:r>
              <a:rPr lang="zh-CN" altLang="en-US" sz="2400" dirty="0" smtClean="0">
                <a:latin typeface="宋体" panose="02010600030101010101" pitchFamily="2" charset="-122"/>
              </a:rPr>
              <a:t>码批次查询</a:t>
            </a:r>
            <a:endParaRPr lang="en-US" altLang="zh-CN" sz="2400" dirty="0" smtClean="0">
              <a:latin typeface="宋体" panose="02010600030101010101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>
                <a:latin typeface="宋体" panose="02010600030101010101" pitchFamily="2" charset="-122"/>
              </a:rPr>
              <a:t>服装子码库存查询： </a:t>
            </a:r>
            <a:br>
              <a:rPr lang="en-US" altLang="zh-CN" dirty="0" smtClean="0">
                <a:latin typeface="宋体" panose="02010600030101010101" pitchFamily="2" charset="-122"/>
              </a:rPr>
            </a:br>
            <a:r>
              <a:rPr lang="en-US" altLang="zh-CN" dirty="0" smtClean="0">
                <a:latin typeface="宋体" panose="02010600030101010101" pitchFamily="2" charset="-122"/>
              </a:rPr>
              <a:t>    </a:t>
            </a:r>
            <a:r>
              <a:rPr lang="zh-CN" altLang="en-US" dirty="0" smtClean="0">
                <a:latin typeface="宋体" panose="02010600030101010101" pitchFamily="2" charset="-122"/>
              </a:rPr>
              <a:t>针对母婴行业服装类别管理的商品，查询其子码库存信息；</a:t>
            </a:r>
            <a:endParaRPr lang="en-US" altLang="zh-CN" dirty="0" smtClean="0">
              <a:latin typeface="宋体" panose="02010600030101010101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 smtClean="0">
                <a:latin typeface="宋体" panose="02010600030101010101" pitchFamily="2" charset="-122"/>
              </a:rPr>
              <a:t>批次库存查询：</a:t>
            </a:r>
            <a:endParaRPr lang="en-US" altLang="zh-CN" dirty="0" smtClean="0">
              <a:latin typeface="宋体" panose="02010600030101010101" pitchFamily="2" charset="-122"/>
            </a:endParaRPr>
          </a:p>
          <a:p>
            <a:pPr lvl="1"/>
            <a:r>
              <a:rPr lang="en-US" altLang="zh-CN" dirty="0">
                <a:latin typeface="宋体" panose="02010600030101010101" pitchFamily="2" charset="-122"/>
              </a:rPr>
              <a:t> </a:t>
            </a:r>
            <a:r>
              <a:rPr lang="en-US" altLang="zh-CN" dirty="0" smtClean="0">
                <a:latin typeface="宋体" panose="02010600030101010101" pitchFamily="2" charset="-122"/>
              </a:rPr>
              <a:t>  </a:t>
            </a:r>
            <a:r>
              <a:rPr lang="zh-CN" altLang="en-US" dirty="0" smtClean="0">
                <a:latin typeface="宋体" panose="02010600030101010101" pitchFamily="2" charset="-122"/>
              </a:rPr>
              <a:t>针对婴幼儿奶粉、商品等批次管理商品，批次库存信息的明细查询；</a:t>
            </a:r>
            <a:endParaRPr lang="en-US" altLang="zh-CN" dirty="0" smtClean="0">
              <a:latin typeface="宋体" panose="02010600030101010101" pitchFamily="2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dirty="0">
                <a:latin typeface="宋体" panose="02010600030101010101" pitchFamily="2" charset="-122"/>
              </a:rPr>
              <a:t>子</a:t>
            </a:r>
            <a:r>
              <a:rPr lang="zh-CN" altLang="en-US" dirty="0" smtClean="0">
                <a:latin typeface="宋体" panose="02010600030101010101" pitchFamily="2" charset="-122"/>
              </a:rPr>
              <a:t>码出入库明细：</a:t>
            </a:r>
            <a:br>
              <a:rPr lang="en-US" altLang="zh-CN" dirty="0" smtClean="0">
                <a:latin typeface="宋体" panose="02010600030101010101" pitchFamily="2" charset="-122"/>
              </a:rPr>
            </a:br>
            <a:r>
              <a:rPr lang="en-US" altLang="zh-CN" dirty="0" smtClean="0">
                <a:latin typeface="宋体" panose="02010600030101010101" pitchFamily="2" charset="-122"/>
              </a:rPr>
              <a:t>    </a:t>
            </a:r>
            <a:r>
              <a:rPr lang="zh-CN" altLang="en-US" dirty="0" smtClean="0">
                <a:latin typeface="宋体" panose="02010600030101010101" pitchFamily="2" charset="-122"/>
              </a:rPr>
              <a:t>针对服装、批次管理商品对应的子码、批次出入库明细独立查询</a:t>
            </a:r>
            <a:endParaRPr lang="en-US" altLang="zh-CN" dirty="0" smtClean="0">
              <a:latin typeface="宋体" panose="02010600030101010101" pitchFamily="2" charset="-122"/>
            </a:endParaRPr>
          </a:p>
          <a:p>
            <a:pPr marL="342900" indent="-342900">
              <a:buFont typeface="+mj-lt"/>
              <a:buAutoNum type="arabicPeriod"/>
            </a:pPr>
            <a:endParaRPr lang="zh-CN" altLang="en-US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685800" y="681038"/>
            <a:ext cx="77724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>
                <a:solidFill>
                  <a:schemeClr val="tx2"/>
                </a:solidFill>
              </a:rPr>
              <a:t>会员管理</a:t>
            </a:r>
            <a:endParaRPr lang="zh-CN" altLang="en-US" sz="3600">
              <a:solidFill>
                <a:schemeClr val="tx2"/>
              </a:solidFill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132138" y="1412875"/>
            <a:ext cx="2879725" cy="714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4212332" y="3220441"/>
            <a:ext cx="12954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项目储值</a:t>
            </a:r>
            <a:endParaRPr lang="zh-CN" altLang="en-US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6325" name="Text Box 13"/>
          <p:cNvSpPr txBox="1">
            <a:spLocks noChangeArrowheads="1"/>
          </p:cNvSpPr>
          <p:nvPr/>
        </p:nvSpPr>
        <p:spPr bwMode="auto">
          <a:xfrm>
            <a:off x="1644948" y="4923830"/>
            <a:ext cx="9652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会员消费</a:t>
            </a:r>
            <a:endParaRPr lang="zh-CN" altLang="en-US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56326" name="Group 14"/>
          <p:cNvGrpSpPr/>
          <p:nvPr/>
        </p:nvGrpSpPr>
        <p:grpSpPr bwMode="auto">
          <a:xfrm>
            <a:off x="1403648" y="1772816"/>
            <a:ext cx="2157412" cy="650875"/>
            <a:chOff x="1474" y="2840"/>
            <a:chExt cx="816" cy="317"/>
          </a:xfrm>
        </p:grpSpPr>
        <p:pic>
          <p:nvPicPr>
            <p:cNvPr id="56349" name="Picture 15" descr="green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50" name="Text Box 16"/>
            <p:cNvSpPr txBox="1">
              <a:spLocks noChangeArrowheads="1"/>
            </p:cNvSpPr>
            <p:nvPr/>
          </p:nvSpPr>
          <p:spPr bwMode="auto">
            <a:xfrm>
              <a:off x="1588" y="2927"/>
              <a:ext cx="60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基础设置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56327" name="Group 17"/>
          <p:cNvGrpSpPr/>
          <p:nvPr/>
        </p:nvGrpSpPr>
        <p:grpSpPr bwMode="auto">
          <a:xfrm>
            <a:off x="1411585" y="3495030"/>
            <a:ext cx="2124075" cy="654050"/>
            <a:chOff x="1474" y="2840"/>
            <a:chExt cx="816" cy="317"/>
          </a:xfrm>
        </p:grpSpPr>
        <p:pic>
          <p:nvPicPr>
            <p:cNvPr id="56347" name="Picture 18" descr="green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8" name="Text Box 19"/>
            <p:cNvSpPr txBox="1">
              <a:spLocks noChangeArrowheads="1"/>
            </p:cNvSpPr>
            <p:nvPr/>
          </p:nvSpPr>
          <p:spPr bwMode="auto">
            <a:xfrm>
              <a:off x="1588" y="2926"/>
              <a:ext cx="60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积分储值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56328" name="Group 20"/>
          <p:cNvGrpSpPr/>
          <p:nvPr/>
        </p:nvGrpSpPr>
        <p:grpSpPr bwMode="auto">
          <a:xfrm>
            <a:off x="1403648" y="2636912"/>
            <a:ext cx="2139950" cy="654050"/>
            <a:chOff x="1474" y="2840"/>
            <a:chExt cx="816" cy="317"/>
          </a:xfrm>
        </p:grpSpPr>
        <p:pic>
          <p:nvPicPr>
            <p:cNvPr id="56345" name="Picture 21" descr="green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6" name="Text Box 22"/>
            <p:cNvSpPr txBox="1">
              <a:spLocks noChangeArrowheads="1"/>
            </p:cNvSpPr>
            <p:nvPr/>
          </p:nvSpPr>
          <p:spPr bwMode="auto">
            <a:xfrm>
              <a:off x="1588" y="2927"/>
              <a:ext cx="60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基础信息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56330" name="Group 27"/>
          <p:cNvGrpSpPr/>
          <p:nvPr/>
        </p:nvGrpSpPr>
        <p:grpSpPr bwMode="auto">
          <a:xfrm>
            <a:off x="4831843" y="3927068"/>
            <a:ext cx="2387749" cy="726068"/>
            <a:chOff x="328" y="2395"/>
            <a:chExt cx="877" cy="477"/>
          </a:xfrm>
        </p:grpSpPr>
        <p:pic>
          <p:nvPicPr>
            <p:cNvPr id="56341" name="Picture 28" descr="blue-short-top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395"/>
              <a:ext cx="85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2" name="Text Box 29"/>
            <p:cNvSpPr txBox="1">
              <a:spLocks noChangeArrowheads="1"/>
            </p:cNvSpPr>
            <p:nvPr/>
          </p:nvSpPr>
          <p:spPr bwMode="auto">
            <a:xfrm>
              <a:off x="328" y="2509"/>
              <a:ext cx="877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会员查询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56331" name="Group 30"/>
          <p:cNvGrpSpPr/>
          <p:nvPr/>
        </p:nvGrpSpPr>
        <p:grpSpPr bwMode="auto">
          <a:xfrm>
            <a:off x="1403648" y="4736927"/>
            <a:ext cx="2085975" cy="669925"/>
            <a:chOff x="328" y="2395"/>
            <a:chExt cx="877" cy="477"/>
          </a:xfrm>
        </p:grpSpPr>
        <p:pic>
          <p:nvPicPr>
            <p:cNvPr id="56339" name="Picture 31" descr="blue-short-top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395"/>
              <a:ext cx="85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0" name="Text Box 32"/>
            <p:cNvSpPr txBox="1">
              <a:spLocks noChangeArrowheads="1"/>
            </p:cNvSpPr>
            <p:nvPr/>
          </p:nvSpPr>
          <p:spPr bwMode="auto">
            <a:xfrm>
              <a:off x="328" y="2509"/>
              <a:ext cx="877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会员短信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56332" name="Group 42"/>
          <p:cNvGrpSpPr/>
          <p:nvPr/>
        </p:nvGrpSpPr>
        <p:grpSpPr bwMode="auto">
          <a:xfrm>
            <a:off x="4809052" y="4736928"/>
            <a:ext cx="2427243" cy="669925"/>
            <a:chOff x="328" y="2395"/>
            <a:chExt cx="877" cy="477"/>
          </a:xfrm>
        </p:grpSpPr>
        <p:pic>
          <p:nvPicPr>
            <p:cNvPr id="56337" name="Picture 43" descr="blue-short-top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395"/>
              <a:ext cx="85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8" name="Text Box 44"/>
            <p:cNvSpPr txBox="1">
              <a:spLocks noChangeArrowheads="1"/>
            </p:cNvSpPr>
            <p:nvPr/>
          </p:nvSpPr>
          <p:spPr bwMode="auto">
            <a:xfrm>
              <a:off x="328" y="2509"/>
              <a:ext cx="877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会员回访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56333" name="Group 17"/>
          <p:cNvGrpSpPr/>
          <p:nvPr/>
        </p:nvGrpSpPr>
        <p:grpSpPr bwMode="auto">
          <a:xfrm>
            <a:off x="4860032" y="2526882"/>
            <a:ext cx="2376264" cy="879318"/>
            <a:chOff x="1474" y="2840"/>
            <a:chExt cx="816" cy="317"/>
          </a:xfrm>
        </p:grpSpPr>
        <p:pic>
          <p:nvPicPr>
            <p:cNvPr id="56335" name="Picture 18" descr="green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6" name="Text Box 19"/>
            <p:cNvSpPr txBox="1">
              <a:spLocks noChangeArrowheads="1"/>
            </p:cNvSpPr>
            <p:nvPr/>
          </p:nvSpPr>
          <p:spPr bwMode="auto">
            <a:xfrm>
              <a:off x="1588" y="2942"/>
              <a:ext cx="6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会员营销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18250" y="5734749"/>
            <a:ext cx="6157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说明：本产品不提供会员项目储值功能、会员销售功能模块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AutoShape 43"/>
          <p:cNvCxnSpPr>
            <a:cxnSpLocks noChangeShapeType="1"/>
            <a:stCxn id="56349" idx="3"/>
            <a:endCxn id="56335" idx="1"/>
          </p:cNvCxnSpPr>
          <p:nvPr/>
        </p:nvCxnSpPr>
        <p:spPr bwMode="auto">
          <a:xfrm>
            <a:off x="3561060" y="2098254"/>
            <a:ext cx="1298972" cy="868287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accent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44"/>
          <p:cNvCxnSpPr>
            <a:cxnSpLocks noChangeShapeType="1"/>
            <a:stCxn id="56347" idx="3"/>
            <a:endCxn id="56335" idx="1"/>
          </p:cNvCxnSpPr>
          <p:nvPr/>
        </p:nvCxnSpPr>
        <p:spPr bwMode="auto">
          <a:xfrm flipV="1">
            <a:off x="3535660" y="2966541"/>
            <a:ext cx="1324372" cy="855514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accent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AutoShape 38"/>
          <p:cNvCxnSpPr>
            <a:cxnSpLocks noChangeShapeType="1"/>
            <a:stCxn id="56335" idx="2"/>
            <a:endCxn id="56341" idx="0"/>
          </p:cNvCxnSpPr>
          <p:nvPr/>
        </p:nvCxnSpPr>
        <p:spPr bwMode="auto">
          <a:xfrm rot="16200000" flipH="1">
            <a:off x="5788078" y="3666286"/>
            <a:ext cx="520868" cy="696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rgbClr val="FF9900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43"/>
          <p:cNvCxnSpPr>
            <a:cxnSpLocks noChangeShapeType="1"/>
            <a:stCxn id="56345" idx="3"/>
            <a:endCxn id="56335" idx="1"/>
          </p:cNvCxnSpPr>
          <p:nvPr/>
        </p:nvCxnSpPr>
        <p:spPr bwMode="auto">
          <a:xfrm>
            <a:off x="3543598" y="2963937"/>
            <a:ext cx="1316434" cy="2604"/>
          </a:xfrm>
          <a:prstGeom prst="bentConnector3">
            <a:avLst>
              <a:gd name="adj1" fmla="val 50000"/>
            </a:avLst>
          </a:prstGeom>
          <a:noFill/>
          <a:ln w="57150">
            <a:solidFill>
              <a:schemeClr val="accent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85800" y="681038"/>
            <a:ext cx="77724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dirty="0" smtClean="0">
                <a:solidFill>
                  <a:schemeClr val="tx2"/>
                </a:solidFill>
              </a:rPr>
              <a:t>会员营销功能</a:t>
            </a:r>
            <a:endParaRPr lang="zh-CN" altLang="en-US" sz="3600" dirty="0">
              <a:solidFill>
                <a:schemeClr val="tx2"/>
              </a:solidFill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132138" y="1412875"/>
            <a:ext cx="2879725" cy="714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76920" y="1619827"/>
            <a:ext cx="4572000" cy="3071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赠送商品、礼券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系列功能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赠送礼品范围设置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消费会员赠送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休眠会员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赠送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会员赠送设置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会员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礼券赠送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赠送商品查询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…..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17" y="2132856"/>
            <a:ext cx="569595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85800" y="681038"/>
            <a:ext cx="77724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dirty="0" smtClean="0">
                <a:solidFill>
                  <a:schemeClr val="tx2"/>
                </a:solidFill>
              </a:rPr>
              <a:t>会员营销功能</a:t>
            </a:r>
            <a:endParaRPr lang="zh-CN" altLang="en-US" sz="3600" dirty="0">
              <a:solidFill>
                <a:schemeClr val="tx2"/>
              </a:solidFill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132138" y="1412875"/>
            <a:ext cx="2879725" cy="714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76920" y="1619827"/>
            <a:ext cx="4572000" cy="27053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、积分营销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系列功能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积分礼品兑换设置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积分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兑换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积分规则单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积分赠送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积分兑换查询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…….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342" y="1648531"/>
            <a:ext cx="569595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85800" y="681038"/>
            <a:ext cx="77724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dirty="0" smtClean="0">
                <a:solidFill>
                  <a:schemeClr val="tx2"/>
                </a:solidFill>
              </a:rPr>
              <a:t>会员营销功能</a:t>
            </a:r>
            <a:endParaRPr lang="zh-CN" altLang="en-US" sz="3600" dirty="0">
              <a:solidFill>
                <a:schemeClr val="tx2"/>
              </a:solidFill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132138" y="1412875"/>
            <a:ext cx="2879725" cy="714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76920" y="1619827"/>
            <a:ext cx="4572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、储值赠送营销功能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储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值批量赠送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储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值批量赠送清零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会员赠送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储值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查询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充值优惠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…….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07" y="1628846"/>
            <a:ext cx="569595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685800" y="681038"/>
            <a:ext cx="77724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dirty="0" smtClean="0">
                <a:solidFill>
                  <a:schemeClr val="tx2"/>
                </a:solidFill>
              </a:rPr>
              <a:t>会员营销功能</a:t>
            </a:r>
            <a:endParaRPr lang="zh-CN" altLang="en-US" sz="3600" dirty="0">
              <a:solidFill>
                <a:schemeClr val="tx2"/>
              </a:solidFill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132138" y="1412875"/>
            <a:ext cx="2879725" cy="714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76920" y="1619827"/>
            <a:ext cx="4572000" cy="27053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、其他会员营销功能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会员升级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会员降级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会员生日促销单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会员批量停用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会员近期消费查询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…….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888" y="1988839"/>
            <a:ext cx="569595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5750" y="1428750"/>
            <a:ext cx="8143875" cy="3286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990600" lvl="1" indent="-533400">
              <a:buFont typeface="Wingdings" panose="05000000000000000000" pitchFamily="2" charset="2"/>
              <a:buChar char="u"/>
              <a:defRPr/>
            </a:pPr>
            <a:r>
              <a:rPr lang="en-US" altLang="zh-CN" sz="2000" dirty="0">
                <a:latin typeface="宋体" panose="02010600030101010101" pitchFamily="2" charset="-122"/>
                <a:cs typeface="+mn-cs"/>
              </a:rPr>
              <a:t>2010</a:t>
            </a:r>
            <a:r>
              <a:rPr lang="zh-CN" altLang="en-US" sz="2000" dirty="0">
                <a:latin typeface="宋体" panose="02010600030101010101" pitchFamily="2" charset="-122"/>
                <a:cs typeface="+mn-cs"/>
              </a:rPr>
              <a:t>年  被评为行业”十大品牌企业奖”</a:t>
            </a:r>
            <a:endParaRPr lang="zh-CN" altLang="en-US" sz="2000" dirty="0">
              <a:latin typeface="宋体" panose="02010600030101010101" pitchFamily="2" charset="-122"/>
              <a:cs typeface="+mn-cs"/>
            </a:endParaRPr>
          </a:p>
          <a:p>
            <a:pPr marL="990600" lvl="1" indent="-533400">
              <a:buFont typeface="Wingdings" panose="05000000000000000000" pitchFamily="2" charset="2"/>
              <a:buChar char="u"/>
              <a:defRPr/>
            </a:pPr>
            <a:r>
              <a:rPr lang="en-US" altLang="zh-CN" sz="2000" dirty="0">
                <a:latin typeface="宋体" panose="02010600030101010101" pitchFamily="2" charset="-122"/>
                <a:cs typeface="+mn-cs"/>
              </a:rPr>
              <a:t>2009</a:t>
            </a:r>
            <a:r>
              <a:rPr lang="zh-CN" altLang="en-US" sz="2000" dirty="0">
                <a:latin typeface="宋体" panose="02010600030101010101" pitchFamily="2" charset="-122"/>
                <a:cs typeface="+mn-cs"/>
              </a:rPr>
              <a:t>年</a:t>
            </a:r>
            <a:r>
              <a:rPr lang="en-US" altLang="zh-CN" sz="2000" dirty="0">
                <a:latin typeface="宋体" panose="02010600030101010101" pitchFamily="2" charset="-122"/>
                <a:cs typeface="+mn-cs"/>
              </a:rPr>
              <a:t>, </a:t>
            </a:r>
            <a:r>
              <a:rPr lang="zh-CN" altLang="en-US" sz="2000" dirty="0">
                <a:latin typeface="宋体" panose="02010600030101010101" pitchFamily="2" charset="-122"/>
                <a:cs typeface="+mn-cs"/>
              </a:rPr>
              <a:t>荣获国家级高新技术企业资质</a:t>
            </a:r>
            <a:endParaRPr lang="zh-CN" altLang="en-US" sz="2000" dirty="0">
              <a:latin typeface="宋体" panose="02010600030101010101" pitchFamily="2" charset="-122"/>
              <a:cs typeface="+mn-cs"/>
            </a:endParaRPr>
          </a:p>
          <a:p>
            <a:pPr marL="990600" lvl="1" indent="-533400">
              <a:buFont typeface="Wingdings" panose="05000000000000000000" pitchFamily="2" charset="2"/>
              <a:buChar char="u"/>
              <a:defRPr/>
            </a:pPr>
            <a:r>
              <a:rPr lang="en-US" altLang="zh-CN" sz="2000" dirty="0">
                <a:latin typeface="宋体" panose="02010600030101010101" pitchFamily="2" charset="-122"/>
                <a:cs typeface="+mn-cs"/>
              </a:rPr>
              <a:t>2008</a:t>
            </a:r>
            <a:r>
              <a:rPr lang="zh-CN" altLang="en-US" sz="2000" dirty="0">
                <a:latin typeface="宋体" panose="02010600030101010101" pitchFamily="2" charset="-122"/>
                <a:cs typeface="+mn-cs"/>
              </a:rPr>
              <a:t>年</a:t>
            </a:r>
            <a:r>
              <a:rPr lang="en-US" altLang="zh-CN" sz="2000" dirty="0">
                <a:latin typeface="宋体" panose="02010600030101010101" pitchFamily="2" charset="-122"/>
                <a:cs typeface="+mn-cs"/>
              </a:rPr>
              <a:t>, </a:t>
            </a:r>
            <a:r>
              <a:rPr lang="zh-CN" altLang="en-US" sz="2000" dirty="0">
                <a:latin typeface="宋体" panose="02010600030101010101" pitchFamily="2" charset="-122"/>
                <a:cs typeface="+mn-cs"/>
              </a:rPr>
              <a:t>评为”零售业最受好评十佳</a:t>
            </a:r>
            <a:r>
              <a:rPr lang="en-US" altLang="zh-CN" sz="2000" dirty="0">
                <a:latin typeface="宋体" panose="02010600030101010101" pitchFamily="2" charset="-122"/>
                <a:cs typeface="+mn-cs"/>
              </a:rPr>
              <a:t>IT</a:t>
            </a:r>
            <a:r>
              <a:rPr lang="zh-CN" altLang="en-US" sz="2000" dirty="0">
                <a:latin typeface="宋体" panose="02010600030101010101" pitchFamily="2" charset="-122"/>
                <a:cs typeface="+mn-cs"/>
              </a:rPr>
              <a:t>软件服务商”</a:t>
            </a:r>
            <a:endParaRPr lang="zh-CN" altLang="en-US" sz="2000" dirty="0">
              <a:latin typeface="宋体" panose="02010600030101010101" pitchFamily="2" charset="-122"/>
              <a:cs typeface="+mn-cs"/>
            </a:endParaRPr>
          </a:p>
          <a:p>
            <a:pPr marL="990600" lvl="1" indent="-533400">
              <a:buFont typeface="Wingdings" panose="05000000000000000000" pitchFamily="2" charset="2"/>
              <a:buChar char="u"/>
              <a:defRPr/>
            </a:pPr>
            <a:r>
              <a:rPr lang="en-US" altLang="zh-CN" sz="2000" dirty="0">
                <a:latin typeface="宋体" panose="02010600030101010101" pitchFamily="2" charset="-122"/>
                <a:cs typeface="+mn-cs"/>
              </a:rPr>
              <a:t>2008</a:t>
            </a:r>
            <a:r>
              <a:rPr lang="zh-CN" altLang="en-US" sz="2000" dirty="0">
                <a:latin typeface="宋体" panose="02010600030101010101" pitchFamily="2" charset="-122"/>
                <a:cs typeface="+mn-cs"/>
              </a:rPr>
              <a:t>年</a:t>
            </a:r>
            <a:r>
              <a:rPr lang="en-US" altLang="zh-CN" sz="2000" dirty="0">
                <a:latin typeface="宋体" panose="02010600030101010101" pitchFamily="2" charset="-122"/>
                <a:cs typeface="+mn-cs"/>
              </a:rPr>
              <a:t>, </a:t>
            </a:r>
            <a:r>
              <a:rPr lang="zh-CN" altLang="en-US" sz="2000" dirty="0">
                <a:latin typeface="宋体" panose="02010600030101010101" pitchFamily="2" charset="-122"/>
                <a:cs typeface="+mn-cs"/>
              </a:rPr>
              <a:t>荣获</a:t>
            </a:r>
            <a:r>
              <a:rPr lang="en-US" altLang="zh-CN" sz="2000" dirty="0">
                <a:latin typeface="宋体" panose="02010600030101010101" pitchFamily="2" charset="-122"/>
                <a:cs typeface="+mn-cs"/>
              </a:rPr>
              <a:t>07</a:t>
            </a:r>
            <a:r>
              <a:rPr lang="zh-CN" altLang="en-US" sz="2000" dirty="0">
                <a:latin typeface="宋体" panose="02010600030101010101" pitchFamily="2" charset="-122"/>
                <a:cs typeface="+mn-cs"/>
              </a:rPr>
              <a:t>年度</a:t>
            </a:r>
            <a:r>
              <a:rPr lang="en-US" altLang="zh-CN" sz="2000" dirty="0">
                <a:latin typeface="宋体" panose="02010600030101010101" pitchFamily="2" charset="-122"/>
                <a:cs typeface="+mn-cs"/>
              </a:rPr>
              <a:t>IBM</a:t>
            </a:r>
            <a:r>
              <a:rPr lang="zh-CN" altLang="en-US" sz="2000" dirty="0">
                <a:latin typeface="宋体" panose="02010600030101010101" pitchFamily="2" charset="-122"/>
                <a:cs typeface="+mn-cs"/>
              </a:rPr>
              <a:t>最佳市场增长奖</a:t>
            </a:r>
            <a:endParaRPr lang="zh-CN" altLang="en-US" sz="2000" dirty="0">
              <a:latin typeface="宋体" panose="02010600030101010101" pitchFamily="2" charset="-122"/>
              <a:cs typeface="+mn-cs"/>
            </a:endParaRPr>
          </a:p>
          <a:p>
            <a:pPr marL="990600" lvl="1" indent="-533400">
              <a:buFont typeface="Wingdings" panose="05000000000000000000" pitchFamily="2" charset="2"/>
              <a:buChar char="u"/>
              <a:defRPr/>
            </a:pPr>
            <a:r>
              <a:rPr lang="en-US" altLang="zh-CN" sz="2000" dirty="0">
                <a:latin typeface="宋体" panose="02010600030101010101" pitchFamily="2" charset="-122"/>
                <a:cs typeface="+mn-cs"/>
              </a:rPr>
              <a:t>2007</a:t>
            </a:r>
            <a:r>
              <a:rPr lang="zh-CN" altLang="en-US" sz="2000" dirty="0">
                <a:latin typeface="宋体" panose="02010600030101010101" pitchFamily="2" charset="-122"/>
                <a:cs typeface="+mn-cs"/>
              </a:rPr>
              <a:t>年</a:t>
            </a:r>
            <a:r>
              <a:rPr lang="en-US" altLang="zh-CN" sz="2000" dirty="0">
                <a:latin typeface="宋体" panose="02010600030101010101" pitchFamily="2" charset="-122"/>
                <a:cs typeface="+mn-cs"/>
              </a:rPr>
              <a:t>, </a:t>
            </a:r>
            <a:r>
              <a:rPr lang="zh-CN" altLang="en-US" sz="2000" dirty="0">
                <a:latin typeface="宋体" panose="02010600030101010101" pitchFamily="2" charset="-122"/>
                <a:cs typeface="+mn-cs"/>
              </a:rPr>
              <a:t>荣获</a:t>
            </a:r>
            <a:r>
              <a:rPr lang="en-US" altLang="zh-CN" sz="2000" dirty="0">
                <a:latin typeface="宋体" panose="02010600030101010101" pitchFamily="2" charset="-122"/>
                <a:cs typeface="+mn-cs"/>
              </a:rPr>
              <a:t>IBM</a:t>
            </a:r>
            <a:r>
              <a:rPr lang="zh-CN" altLang="en-US" sz="2000" dirty="0">
                <a:latin typeface="宋体" panose="02010600030101010101" pitchFamily="2" charset="-122"/>
                <a:cs typeface="+mn-cs"/>
              </a:rPr>
              <a:t>最佳合作伙伴奖</a:t>
            </a:r>
            <a:endParaRPr lang="zh-CN" altLang="en-US" sz="2000" dirty="0">
              <a:latin typeface="宋体" panose="02010600030101010101" pitchFamily="2" charset="-122"/>
              <a:cs typeface="+mn-cs"/>
            </a:endParaRPr>
          </a:p>
          <a:p>
            <a:pPr marL="990600" lvl="1" indent="-533400">
              <a:buFont typeface="Wingdings" panose="05000000000000000000" pitchFamily="2" charset="2"/>
              <a:buChar char="u"/>
              <a:defRPr/>
            </a:pPr>
            <a:r>
              <a:rPr lang="en-US" altLang="zh-CN" sz="2000" dirty="0">
                <a:latin typeface="宋体" panose="02010600030101010101" pitchFamily="2" charset="-122"/>
                <a:cs typeface="+mn-cs"/>
              </a:rPr>
              <a:t>2006</a:t>
            </a:r>
            <a:r>
              <a:rPr lang="zh-CN" altLang="en-US" sz="2000" dirty="0">
                <a:latin typeface="宋体" panose="02010600030101010101" pitchFamily="2" charset="-122"/>
                <a:cs typeface="+mn-cs"/>
              </a:rPr>
              <a:t>年，多项产品荣获优秀软件称号</a:t>
            </a:r>
            <a:endParaRPr lang="zh-CN" altLang="en-US" sz="2000" dirty="0">
              <a:latin typeface="宋体" panose="02010600030101010101" pitchFamily="2" charset="-122"/>
              <a:cs typeface="+mn-cs"/>
            </a:endParaRPr>
          </a:p>
          <a:p>
            <a:pPr marL="990600" lvl="1" indent="-533400">
              <a:buFont typeface="Wingdings" panose="05000000000000000000" pitchFamily="2" charset="2"/>
              <a:buChar char="u"/>
              <a:defRPr/>
            </a:pPr>
            <a:r>
              <a:rPr lang="en-US" altLang="zh-CN" sz="2000" dirty="0">
                <a:latin typeface="宋体" panose="02010600030101010101" pitchFamily="2" charset="-122"/>
                <a:cs typeface="+mn-cs"/>
              </a:rPr>
              <a:t>2005</a:t>
            </a:r>
            <a:r>
              <a:rPr lang="zh-CN" altLang="en-US" sz="2000" dirty="0">
                <a:latin typeface="宋体" panose="02010600030101010101" pitchFamily="2" charset="-122"/>
                <a:cs typeface="+mn-cs"/>
              </a:rPr>
              <a:t>年，</a:t>
            </a:r>
            <a:r>
              <a:rPr lang="en-US" altLang="zh-CN" sz="2000" dirty="0">
                <a:latin typeface="宋体" panose="02010600030101010101" pitchFamily="2" charset="-122"/>
                <a:cs typeface="+mn-cs"/>
              </a:rPr>
              <a:t>IBM</a:t>
            </a:r>
            <a:r>
              <a:rPr lang="zh-CN" altLang="en-US" sz="2000" dirty="0">
                <a:latin typeface="宋体" panose="02010600030101010101" pitchFamily="2" charset="-122"/>
                <a:cs typeface="+mn-cs"/>
              </a:rPr>
              <a:t>零售业市场增长成就奖</a:t>
            </a:r>
            <a:endParaRPr lang="zh-CN" altLang="en-US" sz="2000" dirty="0">
              <a:latin typeface="宋体" panose="02010600030101010101" pitchFamily="2" charset="-122"/>
              <a:cs typeface="+mn-cs"/>
            </a:endParaRPr>
          </a:p>
          <a:p>
            <a:pPr marL="990600" lvl="1" indent="-533400">
              <a:buFont typeface="Wingdings" panose="05000000000000000000" pitchFamily="2" charset="2"/>
              <a:buChar char="u"/>
              <a:defRPr/>
            </a:pPr>
            <a:r>
              <a:rPr lang="en-US" altLang="zh-CN" sz="2000" dirty="0">
                <a:latin typeface="宋体" panose="02010600030101010101" pitchFamily="2" charset="-122"/>
                <a:cs typeface="+mn-cs"/>
              </a:rPr>
              <a:t>2004</a:t>
            </a:r>
            <a:r>
              <a:rPr lang="zh-CN" altLang="en-US" sz="2000" dirty="0">
                <a:latin typeface="宋体" panose="02010600030101010101" pitchFamily="2" charset="-122"/>
                <a:cs typeface="+mn-cs"/>
              </a:rPr>
              <a:t>年</a:t>
            </a:r>
            <a:r>
              <a:rPr lang="en-US" altLang="zh-CN" sz="2000" dirty="0">
                <a:latin typeface="宋体" panose="02010600030101010101" pitchFamily="2" charset="-122"/>
                <a:cs typeface="+mn-cs"/>
              </a:rPr>
              <a:t>, </a:t>
            </a:r>
            <a:r>
              <a:rPr lang="zh-CN" altLang="en-US" sz="2000" dirty="0">
                <a:latin typeface="宋体" panose="02010600030101010101" pitchFamily="2" charset="-122"/>
                <a:cs typeface="+mn-cs"/>
              </a:rPr>
              <a:t>全国商业科技创新奖</a:t>
            </a:r>
            <a:endParaRPr lang="zh-CN" altLang="en-US" sz="2000" dirty="0">
              <a:latin typeface="宋体" panose="02010600030101010101" pitchFamily="2" charset="-122"/>
              <a:cs typeface="+mn-cs"/>
            </a:endParaRPr>
          </a:p>
          <a:p>
            <a:pPr marL="990600" lvl="1" indent="-533400">
              <a:buFont typeface="Wingdings" panose="05000000000000000000" pitchFamily="2" charset="2"/>
              <a:buChar char="u"/>
              <a:defRPr/>
            </a:pPr>
            <a:r>
              <a:rPr lang="en-US" altLang="zh-CN" sz="2000" dirty="0">
                <a:latin typeface="宋体" panose="02010600030101010101" pitchFamily="2" charset="-122"/>
                <a:cs typeface="+mn-cs"/>
              </a:rPr>
              <a:t>2003</a:t>
            </a:r>
            <a:r>
              <a:rPr lang="zh-CN" altLang="en-US" sz="2000" dirty="0">
                <a:latin typeface="宋体" panose="02010600030101010101" pitchFamily="2" charset="-122"/>
                <a:cs typeface="+mn-cs"/>
              </a:rPr>
              <a:t>年，信息系统集成资质证书贰级</a:t>
            </a:r>
            <a:endParaRPr lang="zh-CN" altLang="en-US" sz="2000" dirty="0">
              <a:latin typeface="宋体" panose="02010600030101010101" pitchFamily="2" charset="-122"/>
              <a:cs typeface="+mn-cs"/>
            </a:endParaRPr>
          </a:p>
          <a:p>
            <a:pPr marL="990600" lvl="1" indent="-533400">
              <a:buFont typeface="Wingdings" panose="05000000000000000000" pitchFamily="2" charset="2"/>
              <a:buChar char="u"/>
              <a:defRPr/>
            </a:pPr>
            <a:r>
              <a:rPr lang="en-US" altLang="zh-CN" sz="2000" dirty="0">
                <a:latin typeface="宋体" panose="02010600030101010101" pitchFamily="2" charset="-122"/>
                <a:cs typeface="+mn-cs"/>
              </a:rPr>
              <a:t>2002</a:t>
            </a:r>
            <a:r>
              <a:rPr lang="zh-CN" altLang="en-US" sz="2000" dirty="0">
                <a:latin typeface="宋体" panose="02010600030101010101" pitchFamily="2" charset="-122"/>
                <a:cs typeface="+mn-cs"/>
              </a:rPr>
              <a:t>年，</a:t>
            </a:r>
            <a:r>
              <a:rPr lang="en-US" altLang="zh-CN" sz="2000" dirty="0">
                <a:latin typeface="宋体" panose="02010600030101010101" pitchFamily="2" charset="-122"/>
                <a:cs typeface="+mn-cs"/>
              </a:rPr>
              <a:t>2002</a:t>
            </a:r>
            <a:r>
              <a:rPr lang="zh-CN" altLang="en-US" sz="2000" dirty="0">
                <a:latin typeface="宋体" panose="02010600030101010101" pitchFamily="2" charset="-122"/>
                <a:cs typeface="+mn-cs"/>
              </a:rPr>
              <a:t>年度科技企业</a:t>
            </a:r>
            <a:r>
              <a:rPr lang="en-US" altLang="zh-CN" sz="2000" dirty="0">
                <a:latin typeface="宋体" panose="02010600030101010101" pitchFamily="2" charset="-122"/>
                <a:cs typeface="+mn-cs"/>
              </a:rPr>
              <a:t>50</a:t>
            </a:r>
            <a:r>
              <a:rPr lang="zh-CN" altLang="en-US" sz="2000" dirty="0">
                <a:latin typeface="宋体" panose="02010600030101010101" pitchFamily="2" charset="-122"/>
                <a:cs typeface="+mn-cs"/>
              </a:rPr>
              <a:t>强</a:t>
            </a:r>
            <a:endParaRPr lang="zh-CN" altLang="en-US" sz="2000" dirty="0">
              <a:latin typeface="宋体" panose="02010600030101010101" pitchFamily="2" charset="-122"/>
              <a:cs typeface="+mn-cs"/>
            </a:endParaRPr>
          </a:p>
          <a:p>
            <a:pPr marL="990600" lvl="1" indent="-533400">
              <a:lnSpc>
                <a:spcPct val="80000"/>
              </a:lnSpc>
              <a:defRPr/>
            </a:pPr>
            <a:endParaRPr lang="en-US" altLang="zh-CN" sz="2400" dirty="0">
              <a:solidFill>
                <a:srgbClr val="5F5F5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1507" name="Picture 5" descr="cx_zm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013325"/>
            <a:ext cx="20828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ry_y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013325"/>
            <a:ext cx="20955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2009国家高新技术企业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062538"/>
            <a:ext cx="20161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0" name="Group 8"/>
          <p:cNvGrpSpPr/>
          <p:nvPr/>
        </p:nvGrpSpPr>
        <p:grpSpPr bwMode="auto">
          <a:xfrm>
            <a:off x="7073900" y="4149725"/>
            <a:ext cx="1784350" cy="2422525"/>
            <a:chOff x="4456" y="2160"/>
            <a:chExt cx="1009" cy="1406"/>
          </a:xfrm>
        </p:grpSpPr>
        <p:sp>
          <p:nvSpPr>
            <p:cNvPr id="21512" name="Rectangle 9"/>
            <p:cNvSpPr>
              <a:spLocks noChangeArrowheads="1"/>
            </p:cNvSpPr>
            <p:nvPr/>
          </p:nvSpPr>
          <p:spPr bwMode="auto">
            <a:xfrm>
              <a:off x="4467" y="2205"/>
              <a:ext cx="998" cy="136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accent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21513" name="Picture 10" descr="IBM解决方案供应商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6" y="2160"/>
              <a:ext cx="963" cy="1361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685800" y="825500"/>
            <a:ext cx="7772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>
                <a:solidFill>
                  <a:schemeClr val="tx2"/>
                </a:solidFill>
              </a:rPr>
              <a:t>短信管理流程</a:t>
            </a:r>
            <a:endParaRPr lang="zh-CN" altLang="en-US" sz="3600">
              <a:solidFill>
                <a:schemeClr val="tx2"/>
              </a:solidFill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065463" y="1557338"/>
            <a:ext cx="3162300" cy="7143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1444" name="Group 4"/>
          <p:cNvGrpSpPr/>
          <p:nvPr/>
        </p:nvGrpSpPr>
        <p:grpSpPr bwMode="auto">
          <a:xfrm>
            <a:off x="1379538" y="3213100"/>
            <a:ext cx="1392237" cy="755650"/>
            <a:chOff x="328" y="2395"/>
            <a:chExt cx="877" cy="477"/>
          </a:xfrm>
        </p:grpSpPr>
        <p:pic>
          <p:nvPicPr>
            <p:cNvPr id="61468" name="Picture 5" descr="blue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395"/>
              <a:ext cx="85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69" name="Text Box 6"/>
            <p:cNvSpPr txBox="1">
              <a:spLocks noChangeArrowheads="1"/>
            </p:cNvSpPr>
            <p:nvPr/>
          </p:nvSpPr>
          <p:spPr bwMode="auto">
            <a:xfrm>
              <a:off x="328" y="2473"/>
              <a:ext cx="877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短信组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成员管理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61445" name="Group 7"/>
          <p:cNvGrpSpPr/>
          <p:nvPr/>
        </p:nvGrpSpPr>
        <p:grpSpPr bwMode="auto">
          <a:xfrm>
            <a:off x="4284663" y="3227388"/>
            <a:ext cx="1366837" cy="576262"/>
            <a:chOff x="1474" y="2840"/>
            <a:chExt cx="816" cy="317"/>
          </a:xfrm>
        </p:grpSpPr>
        <p:pic>
          <p:nvPicPr>
            <p:cNvPr id="61466" name="Picture 8" descr="green-short-top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67" name="Text Box 9"/>
            <p:cNvSpPr txBox="1">
              <a:spLocks noChangeArrowheads="1"/>
            </p:cNvSpPr>
            <p:nvPr/>
          </p:nvSpPr>
          <p:spPr bwMode="auto">
            <a:xfrm>
              <a:off x="1588" y="2935"/>
              <a:ext cx="608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短信单发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61446" name="Group 10"/>
          <p:cNvGrpSpPr/>
          <p:nvPr/>
        </p:nvGrpSpPr>
        <p:grpSpPr bwMode="auto">
          <a:xfrm>
            <a:off x="4284663" y="5084763"/>
            <a:ext cx="1366837" cy="576262"/>
            <a:chOff x="1474" y="2840"/>
            <a:chExt cx="816" cy="317"/>
          </a:xfrm>
        </p:grpSpPr>
        <p:pic>
          <p:nvPicPr>
            <p:cNvPr id="61464" name="Picture 11" descr="green-short-top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65" name="Text Box 12"/>
            <p:cNvSpPr txBox="1">
              <a:spLocks noChangeArrowheads="1"/>
            </p:cNvSpPr>
            <p:nvPr/>
          </p:nvSpPr>
          <p:spPr bwMode="auto">
            <a:xfrm>
              <a:off x="1588" y="2934"/>
              <a:ext cx="606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短信群发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61447" name="AutoShape 13"/>
          <p:cNvCxnSpPr>
            <a:cxnSpLocks noChangeShapeType="1"/>
          </p:cNvCxnSpPr>
          <p:nvPr/>
        </p:nvCxnSpPr>
        <p:spPr bwMode="auto">
          <a:xfrm flipV="1">
            <a:off x="2695575" y="4451350"/>
            <a:ext cx="871538" cy="92233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rgbClr val="339966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8" name="AutoShape 14"/>
          <p:cNvCxnSpPr>
            <a:cxnSpLocks noChangeShapeType="1"/>
          </p:cNvCxnSpPr>
          <p:nvPr/>
        </p:nvCxnSpPr>
        <p:spPr bwMode="auto">
          <a:xfrm>
            <a:off x="2697163" y="3573463"/>
            <a:ext cx="871537" cy="863600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rgbClr val="339966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49" name="AutoShape 15"/>
          <p:cNvCxnSpPr>
            <a:cxnSpLocks noChangeShapeType="1"/>
          </p:cNvCxnSpPr>
          <p:nvPr/>
        </p:nvCxnSpPr>
        <p:spPr bwMode="auto">
          <a:xfrm flipV="1">
            <a:off x="5651500" y="4510088"/>
            <a:ext cx="784225" cy="863600"/>
          </a:xfrm>
          <a:prstGeom prst="bentConnector3">
            <a:avLst>
              <a:gd name="adj1" fmla="val 49796"/>
            </a:avLst>
          </a:prstGeom>
          <a:noFill/>
          <a:ln w="50800">
            <a:solidFill>
              <a:srgbClr val="FF9900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1450" name="Group 16"/>
          <p:cNvGrpSpPr/>
          <p:nvPr/>
        </p:nvGrpSpPr>
        <p:grpSpPr bwMode="auto">
          <a:xfrm>
            <a:off x="6435725" y="4221163"/>
            <a:ext cx="1447800" cy="576262"/>
            <a:chOff x="1519" y="1706"/>
            <a:chExt cx="816" cy="275"/>
          </a:xfrm>
        </p:grpSpPr>
        <p:pic>
          <p:nvPicPr>
            <p:cNvPr id="61462" name="Picture 17" descr="gold-top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63" name="Text Box 18"/>
            <p:cNvSpPr txBox="1">
              <a:spLocks noChangeArrowheads="1"/>
            </p:cNvSpPr>
            <p:nvPr/>
          </p:nvSpPr>
          <p:spPr bwMode="auto">
            <a:xfrm>
              <a:off x="1632" y="1772"/>
              <a:ext cx="607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短信查询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61451" name="AutoShape 19"/>
          <p:cNvCxnSpPr>
            <a:cxnSpLocks noChangeShapeType="1"/>
          </p:cNvCxnSpPr>
          <p:nvPr/>
        </p:nvCxnSpPr>
        <p:spPr bwMode="auto">
          <a:xfrm flipH="1">
            <a:off x="2119313" y="2708275"/>
            <a:ext cx="4762" cy="53975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2" name="AutoShape 20"/>
          <p:cNvCxnSpPr>
            <a:cxnSpLocks noChangeShapeType="1"/>
          </p:cNvCxnSpPr>
          <p:nvPr/>
        </p:nvCxnSpPr>
        <p:spPr bwMode="auto">
          <a:xfrm rot="-5400000">
            <a:off x="3475038" y="3640137"/>
            <a:ext cx="935038" cy="684213"/>
          </a:xfrm>
          <a:prstGeom prst="bentConnector2">
            <a:avLst/>
          </a:prstGeom>
          <a:noFill/>
          <a:ln w="50800">
            <a:solidFill>
              <a:schemeClr val="accent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3" name="AutoShape 21"/>
          <p:cNvCxnSpPr>
            <a:cxnSpLocks noChangeShapeType="1"/>
          </p:cNvCxnSpPr>
          <p:nvPr/>
        </p:nvCxnSpPr>
        <p:spPr bwMode="auto">
          <a:xfrm rot="16200000" flipH="1">
            <a:off x="3475038" y="4562475"/>
            <a:ext cx="935037" cy="684213"/>
          </a:xfrm>
          <a:prstGeom prst="bentConnector2">
            <a:avLst/>
          </a:prstGeom>
          <a:noFill/>
          <a:ln w="50800">
            <a:solidFill>
              <a:schemeClr val="accent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4" name="AutoShape 23"/>
          <p:cNvCxnSpPr>
            <a:cxnSpLocks noChangeShapeType="1"/>
          </p:cNvCxnSpPr>
          <p:nvPr/>
        </p:nvCxnSpPr>
        <p:spPr bwMode="auto">
          <a:xfrm>
            <a:off x="5651500" y="3500438"/>
            <a:ext cx="792163" cy="1008062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rgbClr val="FF9900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1455" name="Group 24"/>
          <p:cNvGrpSpPr/>
          <p:nvPr/>
        </p:nvGrpSpPr>
        <p:grpSpPr bwMode="auto">
          <a:xfrm>
            <a:off x="1331913" y="5013325"/>
            <a:ext cx="1392237" cy="755650"/>
            <a:chOff x="328" y="2395"/>
            <a:chExt cx="877" cy="477"/>
          </a:xfrm>
        </p:grpSpPr>
        <p:pic>
          <p:nvPicPr>
            <p:cNvPr id="61460" name="Picture 25" descr="blue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395"/>
              <a:ext cx="85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61" name="Text Box 26"/>
            <p:cNvSpPr txBox="1">
              <a:spLocks noChangeArrowheads="1"/>
            </p:cNvSpPr>
            <p:nvPr/>
          </p:nvSpPr>
          <p:spPr bwMode="auto">
            <a:xfrm>
              <a:off x="328" y="2546"/>
              <a:ext cx="877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短信设置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61456" name="Group 27"/>
          <p:cNvGrpSpPr/>
          <p:nvPr/>
        </p:nvGrpSpPr>
        <p:grpSpPr bwMode="auto">
          <a:xfrm>
            <a:off x="1403350" y="1916113"/>
            <a:ext cx="1392238" cy="755650"/>
            <a:chOff x="328" y="2395"/>
            <a:chExt cx="877" cy="477"/>
          </a:xfrm>
        </p:grpSpPr>
        <p:pic>
          <p:nvPicPr>
            <p:cNvPr id="61458" name="Picture 28" descr="blue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395"/>
              <a:ext cx="85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59" name="Text Box 29"/>
            <p:cNvSpPr txBox="1">
              <a:spLocks noChangeArrowheads="1"/>
            </p:cNvSpPr>
            <p:nvPr/>
          </p:nvSpPr>
          <p:spPr bwMode="auto">
            <a:xfrm>
              <a:off x="328" y="2473"/>
              <a:ext cx="877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短信组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管理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685800" y="620713"/>
            <a:ext cx="77724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>
                <a:solidFill>
                  <a:schemeClr val="tx2"/>
                </a:solidFill>
              </a:rPr>
              <a:t>短信管理</a:t>
            </a:r>
            <a:endParaRPr lang="zh-CN" altLang="en-US" sz="3600">
              <a:solidFill>
                <a:schemeClr val="tx2"/>
              </a:solidFill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132138" y="1423988"/>
            <a:ext cx="2952750" cy="7143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539750" y="1628775"/>
            <a:ext cx="79311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50000"/>
              </a:lnSpc>
            </a:pPr>
            <a:r>
              <a:rPr lang="zh-CN" altLang="en-US">
                <a:latin typeface="宋体" panose="02010600030101010101" pitchFamily="2" charset="-122"/>
              </a:rPr>
              <a:t>短信组管理：管理短信群组信息。</a:t>
            </a:r>
            <a:endParaRPr lang="zh-CN" altLang="en-US"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zh-CN" altLang="en-US">
                <a:latin typeface="宋体" panose="02010600030101010101" pitchFamily="2" charset="-122"/>
              </a:rPr>
              <a:t>短信成员管理：管理短信群组成员信息。</a:t>
            </a:r>
            <a:endParaRPr lang="zh-CN" altLang="en-US"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zh-CN" altLang="en-US">
                <a:latin typeface="宋体" panose="02010600030101010101" pitchFamily="2" charset="-122"/>
              </a:rPr>
              <a:t>短信设置：设置短信网关、用户密码等信息。</a:t>
            </a:r>
            <a:endParaRPr lang="zh-CN" altLang="en-US"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zh-CN" altLang="en-US">
                <a:latin typeface="宋体" panose="02010600030101010101" pitchFamily="2" charset="-122"/>
              </a:rPr>
              <a:t>短信单发：单个短信发送。</a:t>
            </a:r>
            <a:endParaRPr lang="zh-CN" altLang="en-US"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zh-CN" altLang="en-US">
                <a:latin typeface="宋体" panose="02010600030101010101" pitchFamily="2" charset="-122"/>
              </a:rPr>
              <a:t>短信群发：将短信发送到指定群组。</a:t>
            </a:r>
            <a:endParaRPr lang="zh-CN" altLang="en-US"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zh-CN" altLang="en-US">
                <a:latin typeface="宋体" panose="02010600030101010101" pitchFamily="2" charset="-122"/>
              </a:rPr>
              <a:t>短信查询：查询短信历史记录，及发送未发送的短信。</a:t>
            </a:r>
            <a:endParaRPr lang="en-US" altLang="zh-CN">
              <a:latin typeface="宋体" panose="02010600030101010101" pitchFamily="2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zh-CN" altLang="en-US">
                <a:latin typeface="宋体" panose="02010600030101010101" pitchFamily="2" charset="-122"/>
              </a:rPr>
              <a:t>全新自动短信发送系统。</a:t>
            </a:r>
            <a:endParaRPr lang="zh-CN" altLang="en-US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685800" y="681038"/>
            <a:ext cx="77724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>
                <a:solidFill>
                  <a:schemeClr val="tx2"/>
                </a:solidFill>
              </a:rPr>
              <a:t>会员回访管理</a:t>
            </a:r>
            <a:endParaRPr lang="zh-CN" altLang="en-US" sz="3600">
              <a:solidFill>
                <a:schemeClr val="tx2"/>
              </a:solidFill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132138" y="1412875"/>
            <a:ext cx="2879725" cy="714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3492" name="Group 4"/>
          <p:cNvGrpSpPr/>
          <p:nvPr/>
        </p:nvGrpSpPr>
        <p:grpSpPr bwMode="auto">
          <a:xfrm>
            <a:off x="3633788" y="3286125"/>
            <a:ext cx="1295400" cy="503238"/>
            <a:chOff x="328" y="2395"/>
            <a:chExt cx="877" cy="477"/>
          </a:xfrm>
        </p:grpSpPr>
        <p:pic>
          <p:nvPicPr>
            <p:cNvPr id="63519" name="Picture 5" descr="blue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395"/>
              <a:ext cx="85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20" name="Text Box 6"/>
            <p:cNvSpPr txBox="1">
              <a:spLocks noChangeArrowheads="1"/>
            </p:cNvSpPr>
            <p:nvPr/>
          </p:nvSpPr>
          <p:spPr bwMode="auto">
            <a:xfrm>
              <a:off x="328" y="2509"/>
              <a:ext cx="877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会员回访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63493" name="Group 14"/>
          <p:cNvGrpSpPr/>
          <p:nvPr/>
        </p:nvGrpSpPr>
        <p:grpSpPr bwMode="auto">
          <a:xfrm>
            <a:off x="1190625" y="1916113"/>
            <a:ext cx="1524000" cy="503237"/>
            <a:chOff x="1474" y="2840"/>
            <a:chExt cx="960" cy="317"/>
          </a:xfrm>
        </p:grpSpPr>
        <p:pic>
          <p:nvPicPr>
            <p:cNvPr id="63517" name="Picture 15" descr="green-short-top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960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18" name="Text Box 16"/>
            <p:cNvSpPr txBox="1">
              <a:spLocks noChangeArrowheads="1"/>
            </p:cNvSpPr>
            <p:nvPr/>
          </p:nvSpPr>
          <p:spPr bwMode="auto">
            <a:xfrm>
              <a:off x="1489" y="2927"/>
              <a:ext cx="900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回访主题类型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63494" name="Group 20"/>
          <p:cNvGrpSpPr/>
          <p:nvPr/>
        </p:nvGrpSpPr>
        <p:grpSpPr bwMode="auto">
          <a:xfrm>
            <a:off x="1190625" y="3282950"/>
            <a:ext cx="1524000" cy="503238"/>
            <a:chOff x="1474" y="2840"/>
            <a:chExt cx="816" cy="317"/>
          </a:xfrm>
        </p:grpSpPr>
        <p:pic>
          <p:nvPicPr>
            <p:cNvPr id="63515" name="Picture 21" descr="green-short-top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16" name="Text Box 22"/>
            <p:cNvSpPr txBox="1">
              <a:spLocks noChangeArrowheads="1"/>
            </p:cNvSpPr>
            <p:nvPr/>
          </p:nvSpPr>
          <p:spPr bwMode="auto">
            <a:xfrm>
              <a:off x="1487" y="2927"/>
              <a:ext cx="765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回访主题维护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63495" name="Text Box 26"/>
          <p:cNvSpPr txBox="1">
            <a:spLocks noChangeArrowheads="1"/>
          </p:cNvSpPr>
          <p:nvPr/>
        </p:nvSpPr>
        <p:spPr bwMode="auto">
          <a:xfrm>
            <a:off x="6805613" y="1892300"/>
            <a:ext cx="12954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充值卡管理</a:t>
            </a:r>
            <a:endParaRPr lang="zh-CN" altLang="en-US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63496" name="Group 27"/>
          <p:cNvGrpSpPr/>
          <p:nvPr/>
        </p:nvGrpSpPr>
        <p:grpSpPr bwMode="auto">
          <a:xfrm>
            <a:off x="6805613" y="2419350"/>
            <a:ext cx="1295400" cy="503238"/>
            <a:chOff x="328" y="2395"/>
            <a:chExt cx="877" cy="477"/>
          </a:xfrm>
        </p:grpSpPr>
        <p:pic>
          <p:nvPicPr>
            <p:cNvPr id="63513" name="Picture 28" descr="blue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395"/>
              <a:ext cx="85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14" name="Text Box 29"/>
            <p:cNvSpPr txBox="1">
              <a:spLocks noChangeArrowheads="1"/>
            </p:cNvSpPr>
            <p:nvPr/>
          </p:nvSpPr>
          <p:spPr bwMode="auto">
            <a:xfrm>
              <a:off x="328" y="2509"/>
              <a:ext cx="877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回访查询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63497" name="Text Box 38"/>
          <p:cNvSpPr txBox="1">
            <a:spLocks noChangeArrowheads="1"/>
          </p:cNvSpPr>
          <p:nvPr/>
        </p:nvSpPr>
        <p:spPr bwMode="auto">
          <a:xfrm>
            <a:off x="3786188" y="5106988"/>
            <a:ext cx="9652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储值消费</a:t>
            </a:r>
            <a:endParaRPr lang="zh-CN" altLang="en-US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63498" name="Group 42"/>
          <p:cNvGrpSpPr/>
          <p:nvPr/>
        </p:nvGrpSpPr>
        <p:grpSpPr bwMode="auto">
          <a:xfrm>
            <a:off x="6804025" y="3787775"/>
            <a:ext cx="1295400" cy="503238"/>
            <a:chOff x="328" y="2395"/>
            <a:chExt cx="877" cy="477"/>
          </a:xfrm>
        </p:grpSpPr>
        <p:pic>
          <p:nvPicPr>
            <p:cNvPr id="63511" name="Picture 43" descr="blue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395"/>
              <a:ext cx="85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12" name="Text Box 44"/>
            <p:cNvSpPr txBox="1">
              <a:spLocks noChangeArrowheads="1"/>
            </p:cNvSpPr>
            <p:nvPr/>
          </p:nvSpPr>
          <p:spPr bwMode="auto">
            <a:xfrm>
              <a:off x="328" y="2509"/>
              <a:ext cx="877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回访分析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63499" name="AutoShape 51"/>
          <p:cNvCxnSpPr>
            <a:cxnSpLocks noChangeShapeType="1"/>
          </p:cNvCxnSpPr>
          <p:nvPr/>
        </p:nvCxnSpPr>
        <p:spPr bwMode="auto">
          <a:xfrm>
            <a:off x="5003800" y="3500438"/>
            <a:ext cx="720725" cy="0"/>
          </a:xfrm>
          <a:prstGeom prst="straightConnector1">
            <a:avLst/>
          </a:prstGeom>
          <a:noFill/>
          <a:ln w="50800">
            <a:solidFill>
              <a:srgbClr val="FF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0" name="AutoShape 52"/>
          <p:cNvCxnSpPr>
            <a:cxnSpLocks noChangeShapeType="1"/>
          </p:cNvCxnSpPr>
          <p:nvPr/>
        </p:nvCxnSpPr>
        <p:spPr bwMode="auto">
          <a:xfrm rot="5400000">
            <a:off x="5010944" y="3358356"/>
            <a:ext cx="1417638" cy="9525"/>
          </a:xfrm>
          <a:prstGeom prst="straightConnector1">
            <a:avLst/>
          </a:prstGeom>
          <a:noFill/>
          <a:ln w="50800">
            <a:solidFill>
              <a:srgbClr val="FF99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1" name="AutoShape 54"/>
          <p:cNvCxnSpPr>
            <a:cxnSpLocks noChangeShapeType="1"/>
          </p:cNvCxnSpPr>
          <p:nvPr/>
        </p:nvCxnSpPr>
        <p:spPr bwMode="auto">
          <a:xfrm>
            <a:off x="5702300" y="2681288"/>
            <a:ext cx="1079500" cy="0"/>
          </a:xfrm>
          <a:prstGeom prst="straightConnector1">
            <a:avLst/>
          </a:prstGeom>
          <a:noFill/>
          <a:ln w="50800">
            <a:solidFill>
              <a:srgbClr val="FF99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2" name="AutoShape 56"/>
          <p:cNvCxnSpPr>
            <a:cxnSpLocks noChangeShapeType="1"/>
          </p:cNvCxnSpPr>
          <p:nvPr/>
        </p:nvCxnSpPr>
        <p:spPr bwMode="auto">
          <a:xfrm>
            <a:off x="5702300" y="4049713"/>
            <a:ext cx="1079500" cy="0"/>
          </a:xfrm>
          <a:prstGeom prst="straightConnector1">
            <a:avLst/>
          </a:prstGeom>
          <a:noFill/>
          <a:ln w="50800">
            <a:solidFill>
              <a:srgbClr val="FF99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3" name="AutoShape 9"/>
          <p:cNvCxnSpPr>
            <a:cxnSpLocks noChangeShapeType="1"/>
          </p:cNvCxnSpPr>
          <p:nvPr/>
        </p:nvCxnSpPr>
        <p:spPr bwMode="auto">
          <a:xfrm rot="5400000">
            <a:off x="1519238" y="2851150"/>
            <a:ext cx="865188" cy="1587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4" name="肘形连接符 90"/>
          <p:cNvCxnSpPr>
            <a:cxnSpLocks noChangeShapeType="1"/>
          </p:cNvCxnSpPr>
          <p:nvPr/>
        </p:nvCxnSpPr>
        <p:spPr bwMode="auto">
          <a:xfrm>
            <a:off x="2714625" y="3535363"/>
            <a:ext cx="949325" cy="1587"/>
          </a:xfrm>
          <a:prstGeom prst="bentConnector3">
            <a:avLst>
              <a:gd name="adj1" fmla="val 50000"/>
            </a:avLst>
          </a:prstGeom>
          <a:noFill/>
          <a:ln w="57150" algn="ctr">
            <a:solidFill>
              <a:srgbClr val="FF9933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3505" name="Group 20"/>
          <p:cNvGrpSpPr/>
          <p:nvPr/>
        </p:nvGrpSpPr>
        <p:grpSpPr bwMode="auto">
          <a:xfrm>
            <a:off x="1214438" y="4643438"/>
            <a:ext cx="1524000" cy="503237"/>
            <a:chOff x="1474" y="2840"/>
            <a:chExt cx="816" cy="317"/>
          </a:xfrm>
        </p:grpSpPr>
        <p:pic>
          <p:nvPicPr>
            <p:cNvPr id="63509" name="Picture 21" descr="green-short-top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10" name="Text Box 22"/>
            <p:cNvSpPr txBox="1">
              <a:spLocks noChangeArrowheads="1"/>
            </p:cNvSpPr>
            <p:nvPr/>
          </p:nvSpPr>
          <p:spPr bwMode="auto">
            <a:xfrm>
              <a:off x="1487" y="2927"/>
              <a:ext cx="765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新增回访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63506" name="AutoShape 9"/>
          <p:cNvCxnSpPr>
            <a:cxnSpLocks noChangeShapeType="1"/>
          </p:cNvCxnSpPr>
          <p:nvPr/>
        </p:nvCxnSpPr>
        <p:spPr bwMode="auto">
          <a:xfrm rot="5400000">
            <a:off x="1497807" y="4217194"/>
            <a:ext cx="863600" cy="1587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7" name="肘形连接符 58"/>
          <p:cNvCxnSpPr>
            <a:cxnSpLocks noChangeShapeType="1"/>
          </p:cNvCxnSpPr>
          <p:nvPr/>
        </p:nvCxnSpPr>
        <p:spPr bwMode="auto">
          <a:xfrm flipV="1">
            <a:off x="2714625" y="3789363"/>
            <a:ext cx="1579563" cy="1139825"/>
          </a:xfrm>
          <a:prstGeom prst="bentConnector2">
            <a:avLst/>
          </a:prstGeom>
          <a:noFill/>
          <a:ln w="57150" algn="ctr">
            <a:solidFill>
              <a:srgbClr val="FF9933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1370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1800" b="0" dirty="0" smtClean="0">
                <a:solidFill>
                  <a:srgbClr val="5F5F5F"/>
                </a:solidFill>
              </a:rPr>
              <a:t>回访主题类型，设置不同的主题类型，方便区分</a:t>
            </a:r>
            <a:endParaRPr lang="en-US" altLang="zh-CN" sz="1800" b="0" dirty="0" smtClean="0">
              <a:solidFill>
                <a:srgbClr val="5F5F5F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1800" b="0" dirty="0" smtClean="0">
                <a:solidFill>
                  <a:srgbClr val="5F5F5F"/>
                </a:solidFill>
              </a:rPr>
              <a:t>回访主题维护，可设置不同回访主题，回访更直观</a:t>
            </a:r>
            <a:endParaRPr lang="en-US" altLang="zh-CN" sz="1800" b="0" dirty="0" smtClean="0">
              <a:solidFill>
                <a:srgbClr val="5F5F5F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1800" b="0" dirty="0" smtClean="0">
                <a:solidFill>
                  <a:srgbClr val="5F5F5F"/>
                </a:solidFill>
              </a:rPr>
              <a:t>向导式新增回访，方便易用</a:t>
            </a:r>
            <a:endParaRPr lang="en-US" altLang="zh-CN" sz="1800" b="0" dirty="0" smtClean="0">
              <a:solidFill>
                <a:srgbClr val="5F5F5F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1800" b="0" dirty="0" smtClean="0">
                <a:solidFill>
                  <a:srgbClr val="5F5F5F"/>
                </a:solidFill>
              </a:rPr>
              <a:t>会员回访，全新回访界面，回访易操作，效率更高</a:t>
            </a:r>
            <a:endParaRPr lang="en-US" altLang="zh-CN" sz="1800" b="0" dirty="0" smtClean="0">
              <a:solidFill>
                <a:srgbClr val="5F5F5F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1800" b="0" dirty="0" smtClean="0">
                <a:solidFill>
                  <a:srgbClr val="5F5F5F"/>
                </a:solidFill>
              </a:rPr>
              <a:t>会员回访分析，回访结果一目了然</a:t>
            </a:r>
            <a:endParaRPr lang="en-US" altLang="zh-CN" sz="1800" b="0" dirty="0" smtClean="0">
              <a:solidFill>
                <a:srgbClr val="5F5F5F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1800" b="0" dirty="0" smtClean="0">
                <a:solidFill>
                  <a:srgbClr val="5F5F5F"/>
                </a:solidFill>
              </a:rPr>
              <a:t>回访查询，查询回访的详细情况</a:t>
            </a:r>
            <a:endParaRPr lang="en-US" altLang="zh-CN" sz="1800" b="0" dirty="0" smtClean="0">
              <a:solidFill>
                <a:srgbClr val="5F5F5F"/>
              </a:solidFill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685800" y="825500"/>
            <a:ext cx="7772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>
                <a:solidFill>
                  <a:schemeClr val="tx2"/>
                </a:solidFill>
              </a:rPr>
              <a:t>会员回访管理</a:t>
            </a:r>
            <a:endParaRPr lang="zh-CN" altLang="en-US" sz="3600">
              <a:solidFill>
                <a:schemeClr val="tx2"/>
              </a:solidFill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3132138" y="1628775"/>
            <a:ext cx="2952750" cy="714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685800" y="825500"/>
            <a:ext cx="7772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>
                <a:solidFill>
                  <a:schemeClr val="tx2"/>
                </a:solidFill>
              </a:rPr>
              <a:t>仓库管理</a:t>
            </a:r>
            <a:endParaRPr lang="zh-CN" altLang="en-US" sz="3600">
              <a:solidFill>
                <a:schemeClr val="tx2"/>
              </a:solidFill>
            </a:endParaRP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3132138" y="1628775"/>
            <a:ext cx="2952750" cy="714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144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989138"/>
            <a:ext cx="7689850" cy="4137025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1800" b="0" dirty="0" smtClean="0">
                <a:solidFill>
                  <a:srgbClr val="5F5F5F"/>
                </a:solidFill>
              </a:rPr>
              <a:t>按商品、类别、机构、供应商查询库存</a:t>
            </a:r>
            <a:endParaRPr lang="zh-CN" altLang="en-US" sz="1800" b="0" dirty="0" smtClean="0">
              <a:solidFill>
                <a:srgbClr val="5F5F5F"/>
              </a:solidFill>
            </a:endParaRPr>
          </a:p>
          <a:p>
            <a:pPr eaLnBrk="1" hangingPunct="1">
              <a:defRPr/>
            </a:pPr>
            <a:r>
              <a:rPr lang="zh-CN" altLang="en-US" sz="1800" b="0" dirty="0" smtClean="0">
                <a:solidFill>
                  <a:srgbClr val="5F5F5F"/>
                </a:solidFill>
              </a:rPr>
              <a:t>出入库汇总和明细</a:t>
            </a:r>
            <a:endParaRPr lang="zh-CN" altLang="en-US" sz="1800" b="0" dirty="0" smtClean="0">
              <a:solidFill>
                <a:srgbClr val="5F5F5F"/>
              </a:solidFill>
            </a:endParaRPr>
          </a:p>
          <a:p>
            <a:pPr eaLnBrk="1" hangingPunct="1">
              <a:defRPr/>
            </a:pPr>
            <a:r>
              <a:rPr lang="zh-CN" altLang="en-US" sz="1800" b="0" dirty="0" smtClean="0">
                <a:solidFill>
                  <a:srgbClr val="5F5F5F"/>
                </a:solidFill>
              </a:rPr>
              <a:t>实时库存</a:t>
            </a:r>
            <a:endParaRPr lang="zh-CN" altLang="en-US" sz="1800" b="0" dirty="0" smtClean="0">
              <a:solidFill>
                <a:srgbClr val="5F5F5F"/>
              </a:solidFill>
            </a:endParaRPr>
          </a:p>
          <a:p>
            <a:pPr eaLnBrk="1" hangingPunct="1">
              <a:defRPr/>
            </a:pPr>
            <a:r>
              <a:rPr lang="zh-CN" altLang="en-US" sz="1800" b="0" dirty="0" smtClean="0">
                <a:solidFill>
                  <a:srgbClr val="5F5F5F"/>
                </a:solidFill>
              </a:rPr>
              <a:t>盘点</a:t>
            </a:r>
            <a:endParaRPr lang="zh-CN" altLang="en-US" sz="1800" b="0" dirty="0" smtClean="0">
              <a:solidFill>
                <a:srgbClr val="5F5F5F"/>
              </a:solidFill>
            </a:endParaRPr>
          </a:p>
          <a:p>
            <a:pPr eaLnBrk="1" hangingPunct="1">
              <a:defRPr/>
            </a:pPr>
            <a:r>
              <a:rPr lang="zh-CN" altLang="en-US" sz="1800" b="0" dirty="0" smtClean="0">
                <a:solidFill>
                  <a:srgbClr val="5F5F5F"/>
                </a:solidFill>
              </a:rPr>
              <a:t>库存异常与告警</a:t>
            </a:r>
            <a:endParaRPr lang="zh-CN" altLang="en-US" sz="1800" b="0" dirty="0" smtClean="0">
              <a:solidFill>
                <a:srgbClr val="5F5F5F"/>
              </a:solidFill>
            </a:endParaRPr>
          </a:p>
          <a:p>
            <a:pPr eaLnBrk="1" hangingPunct="1">
              <a:defRPr/>
            </a:pPr>
            <a:r>
              <a:rPr lang="zh-CN" altLang="en-US" sz="1800" b="0" dirty="0" smtClean="0">
                <a:solidFill>
                  <a:srgbClr val="5F5F5F"/>
                </a:solidFill>
              </a:rPr>
              <a:t>库存调整单</a:t>
            </a:r>
            <a:endParaRPr lang="zh-CN" altLang="en-US" sz="1800" b="0" dirty="0" smtClean="0">
              <a:solidFill>
                <a:srgbClr val="5F5F5F"/>
              </a:solidFill>
            </a:endParaRPr>
          </a:p>
          <a:p>
            <a:pPr eaLnBrk="1" hangingPunct="1">
              <a:defRPr/>
            </a:pPr>
            <a:r>
              <a:rPr lang="zh-CN" altLang="en-US" sz="1800" b="0" dirty="0" smtClean="0">
                <a:solidFill>
                  <a:srgbClr val="5F5F5F"/>
                </a:solidFill>
              </a:rPr>
              <a:t>成本调价单</a:t>
            </a:r>
            <a:endParaRPr lang="zh-CN" altLang="en-US" sz="1800" b="0" dirty="0" smtClean="0">
              <a:solidFill>
                <a:srgbClr val="5F5F5F"/>
              </a:solidFill>
            </a:endParaRPr>
          </a:p>
          <a:p>
            <a:pPr eaLnBrk="1" hangingPunct="1">
              <a:defRPr/>
            </a:pPr>
            <a:r>
              <a:rPr lang="zh-CN" altLang="en-US" sz="1800" b="0" dirty="0" smtClean="0">
                <a:solidFill>
                  <a:srgbClr val="5F5F5F"/>
                </a:solidFill>
              </a:rPr>
              <a:t>其它库存相关业务</a:t>
            </a:r>
            <a:endParaRPr lang="zh-CN" altLang="en-US" sz="1800" b="0" dirty="0" smtClean="0">
              <a:solidFill>
                <a:srgbClr val="5F5F5F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zh-CN" sz="2000" dirty="0" smtClean="0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44"/>
          <p:cNvGrpSpPr/>
          <p:nvPr/>
        </p:nvGrpSpPr>
        <p:grpSpPr bwMode="auto">
          <a:xfrm>
            <a:off x="1908175" y="1989138"/>
            <a:ext cx="1800225" cy="574675"/>
            <a:chOff x="1111" y="799"/>
            <a:chExt cx="1134" cy="272"/>
          </a:xfrm>
        </p:grpSpPr>
        <p:pic>
          <p:nvPicPr>
            <p:cNvPr id="67635" name="Picture 8" descr="green-short-top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" y="799"/>
              <a:ext cx="1134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36" name="Text Box 9"/>
            <p:cNvSpPr txBox="1">
              <a:spLocks noChangeArrowheads="1"/>
            </p:cNvSpPr>
            <p:nvPr/>
          </p:nvSpPr>
          <p:spPr bwMode="auto">
            <a:xfrm>
              <a:off x="1264" y="866"/>
              <a:ext cx="845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制订盘点计划</a:t>
              </a:r>
              <a:endParaRPr lang="zh-CN" altLang="en-US" sz="16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7587" name="Group 10"/>
          <p:cNvGrpSpPr/>
          <p:nvPr/>
        </p:nvGrpSpPr>
        <p:grpSpPr bwMode="auto">
          <a:xfrm>
            <a:off x="4859338" y="2205038"/>
            <a:ext cx="1873250" cy="647700"/>
            <a:chOff x="249" y="3113"/>
            <a:chExt cx="998" cy="403"/>
          </a:xfrm>
        </p:grpSpPr>
        <p:pic>
          <p:nvPicPr>
            <p:cNvPr id="67633" name="Picture 11" descr="blue-short-top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3113"/>
              <a:ext cx="998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34" name="Text Box 12"/>
            <p:cNvSpPr txBox="1">
              <a:spLocks noChangeArrowheads="1"/>
            </p:cNvSpPr>
            <p:nvPr/>
          </p:nvSpPr>
          <p:spPr bwMode="auto">
            <a:xfrm>
              <a:off x="279" y="3164"/>
              <a:ext cx="923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zh-CN" altLang="en-US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查询盘点汇总报表</a:t>
              </a:r>
              <a:endParaRPr lang="zh-CN" altLang="en-US" sz="1400" b="1">
                <a:solidFill>
                  <a:schemeClr val="bg1"/>
                </a:solidFill>
                <a:latin typeface="Arial" panose="020B0604020202020204" pitchFamily="34" charset="0"/>
              </a:endParaRPr>
            </a:p>
            <a:p>
              <a:pPr algn="ctr" eaLnBrk="1" hangingPunct="1"/>
              <a:r>
                <a:rPr lang="zh-CN" altLang="en-US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盘点差异报表</a:t>
              </a:r>
              <a:endParaRPr lang="zh-CN" altLang="en-US" sz="140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67588" name="Group 62"/>
          <p:cNvGrpSpPr/>
          <p:nvPr/>
        </p:nvGrpSpPr>
        <p:grpSpPr bwMode="auto">
          <a:xfrm>
            <a:off x="5005388" y="4651375"/>
            <a:ext cx="1584325" cy="577850"/>
            <a:chOff x="3243" y="2205"/>
            <a:chExt cx="998" cy="318"/>
          </a:xfrm>
        </p:grpSpPr>
        <p:pic>
          <p:nvPicPr>
            <p:cNvPr id="67631" name="Picture 14" descr="blue-short-top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2205"/>
              <a:ext cx="99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32" name="Text Box 15"/>
            <p:cNvSpPr txBox="1">
              <a:spLocks noChangeArrowheads="1"/>
            </p:cNvSpPr>
            <p:nvPr/>
          </p:nvSpPr>
          <p:spPr bwMode="auto">
            <a:xfrm>
              <a:off x="3273" y="2305"/>
              <a:ext cx="923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盘点差异处理</a:t>
              </a:r>
              <a:endParaRPr lang="zh-CN" altLang="en-US" sz="16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7589" name="Group 16"/>
          <p:cNvGrpSpPr/>
          <p:nvPr/>
        </p:nvGrpSpPr>
        <p:grpSpPr bwMode="auto">
          <a:xfrm>
            <a:off x="1979613" y="3716338"/>
            <a:ext cx="1728787" cy="576262"/>
            <a:chOff x="249" y="3113"/>
            <a:chExt cx="998" cy="403"/>
          </a:xfrm>
        </p:grpSpPr>
        <p:pic>
          <p:nvPicPr>
            <p:cNvPr id="67629" name="Picture 17" descr="blue-short-top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3113"/>
              <a:ext cx="998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30" name="Text Box 18"/>
            <p:cNvSpPr txBox="1">
              <a:spLocks noChangeArrowheads="1"/>
            </p:cNvSpPr>
            <p:nvPr/>
          </p:nvSpPr>
          <p:spPr bwMode="auto">
            <a:xfrm>
              <a:off x="279" y="3241"/>
              <a:ext cx="92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生成盘点批号</a:t>
              </a:r>
              <a:endParaRPr lang="zh-CN" altLang="en-US" sz="16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67590" name="AutoShape 25"/>
          <p:cNvCxnSpPr>
            <a:cxnSpLocks noChangeShapeType="1"/>
            <a:endCxn id="67634" idx="1"/>
          </p:cNvCxnSpPr>
          <p:nvPr/>
        </p:nvCxnSpPr>
        <p:spPr bwMode="auto">
          <a:xfrm rot="5400000" flipH="1" flipV="1">
            <a:off x="2130425" y="3308351"/>
            <a:ext cx="3570287" cy="1998662"/>
          </a:xfrm>
          <a:prstGeom prst="bentConnector4">
            <a:avLst>
              <a:gd name="adj1" fmla="val -6403"/>
              <a:gd name="adj2" fmla="val 73394"/>
            </a:avLst>
          </a:prstGeom>
          <a:noFill/>
          <a:ln w="50800">
            <a:solidFill>
              <a:schemeClr val="accent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7591" name="Group 43"/>
          <p:cNvGrpSpPr/>
          <p:nvPr/>
        </p:nvGrpSpPr>
        <p:grpSpPr bwMode="auto">
          <a:xfrm>
            <a:off x="1458913" y="2851150"/>
            <a:ext cx="2709862" cy="576263"/>
            <a:chOff x="1989" y="1439"/>
            <a:chExt cx="1707" cy="441"/>
          </a:xfrm>
        </p:grpSpPr>
        <p:pic>
          <p:nvPicPr>
            <p:cNvPr id="67627" name="Picture 27" descr="gold-to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9" y="1439"/>
              <a:ext cx="1707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28" name="Text Box 28"/>
            <p:cNvSpPr txBox="1">
              <a:spLocks noChangeArrowheads="1"/>
            </p:cNvSpPr>
            <p:nvPr/>
          </p:nvSpPr>
          <p:spPr bwMode="auto">
            <a:xfrm>
              <a:off x="2064" y="1513"/>
              <a:ext cx="1587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盘点准备：补录并审核业务单据，暂停出入库业务，综合日结</a:t>
              </a:r>
              <a:endParaRPr lang="zh-CN" altLang="en-US" sz="14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67592" name="AutoShape 30"/>
          <p:cNvCxnSpPr>
            <a:cxnSpLocks noChangeShapeType="1"/>
          </p:cNvCxnSpPr>
          <p:nvPr/>
        </p:nvCxnSpPr>
        <p:spPr bwMode="auto">
          <a:xfrm>
            <a:off x="7112000" y="3679825"/>
            <a:ext cx="520700" cy="903288"/>
          </a:xfrm>
          <a:prstGeom prst="bentConnector2">
            <a:avLst/>
          </a:prstGeom>
          <a:noFill/>
          <a:ln w="50800">
            <a:solidFill>
              <a:schemeClr val="accent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3" name="AutoShape 34"/>
          <p:cNvCxnSpPr>
            <a:cxnSpLocks noChangeShapeType="1"/>
          </p:cNvCxnSpPr>
          <p:nvPr/>
        </p:nvCxnSpPr>
        <p:spPr bwMode="auto">
          <a:xfrm>
            <a:off x="2838450" y="2563813"/>
            <a:ext cx="6350" cy="28733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594" name="Text Box 35"/>
          <p:cNvSpPr txBox="1">
            <a:spLocks noChangeArrowheads="1"/>
          </p:cNvSpPr>
          <p:nvPr/>
        </p:nvSpPr>
        <p:spPr bwMode="auto">
          <a:xfrm>
            <a:off x="7308850" y="3338513"/>
            <a:ext cx="360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400" b="1">
                <a:latin typeface="Arial" panose="020B0604020202020204" pitchFamily="34" charset="0"/>
              </a:rPr>
              <a:t>是</a:t>
            </a:r>
            <a:endParaRPr lang="zh-CN" altLang="en-US" sz="1400" b="1">
              <a:latin typeface="Arial" panose="020B0604020202020204" pitchFamily="34" charset="0"/>
            </a:endParaRPr>
          </a:p>
        </p:txBody>
      </p:sp>
      <p:sp>
        <p:nvSpPr>
          <p:cNvPr id="67595" name="Text Box 36"/>
          <p:cNvSpPr txBox="1">
            <a:spLocks noChangeArrowheads="1"/>
          </p:cNvSpPr>
          <p:nvPr/>
        </p:nvSpPr>
        <p:spPr bwMode="auto">
          <a:xfrm>
            <a:off x="5364163" y="4219575"/>
            <a:ext cx="36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400" b="1">
                <a:latin typeface="Arial" panose="020B0604020202020204" pitchFamily="34" charset="0"/>
              </a:rPr>
              <a:t>否</a:t>
            </a:r>
            <a:endParaRPr lang="zh-CN" altLang="en-US" sz="1400" b="1">
              <a:latin typeface="Arial" panose="020B0604020202020204" pitchFamily="34" charset="0"/>
            </a:endParaRPr>
          </a:p>
        </p:txBody>
      </p:sp>
      <p:grpSp>
        <p:nvGrpSpPr>
          <p:cNvPr id="67596" name="Group 37"/>
          <p:cNvGrpSpPr/>
          <p:nvPr/>
        </p:nvGrpSpPr>
        <p:grpSpPr bwMode="auto">
          <a:xfrm>
            <a:off x="1979613" y="4579938"/>
            <a:ext cx="1800225" cy="576262"/>
            <a:chOff x="249" y="3113"/>
            <a:chExt cx="998" cy="403"/>
          </a:xfrm>
        </p:grpSpPr>
        <p:pic>
          <p:nvPicPr>
            <p:cNvPr id="67625" name="Picture 38" descr="blue-short-top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3113"/>
              <a:ext cx="998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26" name="Text Box 39"/>
            <p:cNvSpPr txBox="1">
              <a:spLocks noChangeArrowheads="1"/>
            </p:cNvSpPr>
            <p:nvPr/>
          </p:nvSpPr>
          <p:spPr bwMode="auto">
            <a:xfrm>
              <a:off x="279" y="3240"/>
              <a:ext cx="92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手工或盘点机点货</a:t>
              </a:r>
              <a:endParaRPr lang="zh-CN" altLang="en-US" sz="16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7597" name="Group 40"/>
          <p:cNvGrpSpPr/>
          <p:nvPr/>
        </p:nvGrpSpPr>
        <p:grpSpPr bwMode="auto">
          <a:xfrm>
            <a:off x="1979613" y="5445125"/>
            <a:ext cx="1871662" cy="647700"/>
            <a:chOff x="249" y="3113"/>
            <a:chExt cx="998" cy="403"/>
          </a:xfrm>
        </p:grpSpPr>
        <p:pic>
          <p:nvPicPr>
            <p:cNvPr id="67623" name="Picture 41" descr="blue-short-top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3113"/>
              <a:ext cx="998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24" name="Text Box 42"/>
            <p:cNvSpPr txBox="1">
              <a:spLocks noChangeArrowheads="1"/>
            </p:cNvSpPr>
            <p:nvPr/>
          </p:nvSpPr>
          <p:spPr bwMode="auto">
            <a:xfrm>
              <a:off x="279" y="3183"/>
              <a:ext cx="92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录入或导入盘点数据</a:t>
              </a:r>
              <a:endParaRPr lang="zh-CN" altLang="en-US" sz="16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7598" name="Group 47"/>
          <p:cNvGrpSpPr/>
          <p:nvPr/>
        </p:nvGrpSpPr>
        <p:grpSpPr bwMode="auto">
          <a:xfrm>
            <a:off x="4500563" y="3211513"/>
            <a:ext cx="2592387" cy="936625"/>
            <a:chOff x="4014" y="2568"/>
            <a:chExt cx="1633" cy="590"/>
          </a:xfrm>
        </p:grpSpPr>
        <p:sp>
          <p:nvSpPr>
            <p:cNvPr id="118830" name="AutoShape 46"/>
            <p:cNvSpPr>
              <a:spLocks noChangeArrowheads="1"/>
            </p:cNvSpPr>
            <p:nvPr/>
          </p:nvSpPr>
          <p:spPr bwMode="auto">
            <a:xfrm>
              <a:off x="4014" y="2568"/>
              <a:ext cx="1633" cy="590"/>
            </a:xfrm>
            <a:prstGeom prst="flowChartDecision">
              <a:avLst/>
            </a:prstGeom>
            <a:gradFill rotWithShape="1">
              <a:gsLst>
                <a:gs pos="0">
                  <a:srgbClr val="CC9900">
                    <a:gamma/>
                    <a:shade val="46275"/>
                    <a:invGamma/>
                  </a:srgbClr>
                </a:gs>
                <a:gs pos="50000">
                  <a:srgbClr val="CC9900">
                    <a:alpha val="95000"/>
                  </a:srgbClr>
                </a:gs>
                <a:gs pos="100000">
                  <a:srgbClr val="CC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dbl" algn="ctr">
              <a:solidFill>
                <a:srgbClr val="FFCC00"/>
              </a:solidFill>
              <a:miter lim="800000"/>
            </a:ln>
            <a:effectLst/>
          </p:spPr>
          <p:txBody>
            <a:bodyPr wrap="none" anchor="ctr"/>
            <a:lstStyle/>
            <a:p>
              <a:pPr marL="609600" indent="-609600" algn="ctr">
                <a:defRPr/>
              </a:pPr>
              <a:endParaRPr lang="zh-CN" altLang="zh-CN" sz="1600"/>
            </a:p>
          </p:txBody>
        </p:sp>
        <p:sp>
          <p:nvSpPr>
            <p:cNvPr id="67622" name="Text Box 21"/>
            <p:cNvSpPr txBox="1">
              <a:spLocks noChangeArrowheads="1"/>
            </p:cNvSpPr>
            <p:nvPr/>
          </p:nvSpPr>
          <p:spPr bwMode="auto">
            <a:xfrm>
              <a:off x="4378" y="2719"/>
              <a:ext cx="861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查找差异原因</a:t>
              </a:r>
              <a:r>
                <a:rPr lang="en-US" altLang="zh-CN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,</a:t>
              </a:r>
              <a:r>
                <a:rPr lang="zh-CN" altLang="en-US" sz="1400" b="1">
                  <a:solidFill>
                    <a:schemeClr val="bg1"/>
                  </a:solidFill>
                  <a:latin typeface="Arial" panose="020B0604020202020204" pitchFamily="34" charset="0"/>
                </a:rPr>
                <a:t>判断是否有遗漏或录入错误</a:t>
              </a:r>
              <a:endParaRPr lang="zh-CN" altLang="en-US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67599" name="AutoShape 49"/>
          <p:cNvCxnSpPr>
            <a:cxnSpLocks noChangeShapeType="1"/>
          </p:cNvCxnSpPr>
          <p:nvPr/>
        </p:nvCxnSpPr>
        <p:spPr bwMode="auto">
          <a:xfrm>
            <a:off x="2844800" y="3429000"/>
            <a:ext cx="6350" cy="287338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0" name="AutoShape 50"/>
          <p:cNvCxnSpPr>
            <a:cxnSpLocks noChangeShapeType="1"/>
          </p:cNvCxnSpPr>
          <p:nvPr/>
        </p:nvCxnSpPr>
        <p:spPr bwMode="auto">
          <a:xfrm>
            <a:off x="2838450" y="4294188"/>
            <a:ext cx="6350" cy="28733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1" name="AutoShape 51"/>
          <p:cNvCxnSpPr>
            <a:cxnSpLocks noChangeShapeType="1"/>
          </p:cNvCxnSpPr>
          <p:nvPr/>
        </p:nvCxnSpPr>
        <p:spPr bwMode="auto">
          <a:xfrm>
            <a:off x="2838450" y="5157788"/>
            <a:ext cx="6350" cy="28733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7602" name="Group 52"/>
          <p:cNvGrpSpPr/>
          <p:nvPr/>
        </p:nvGrpSpPr>
        <p:grpSpPr bwMode="auto">
          <a:xfrm>
            <a:off x="5003800" y="5661025"/>
            <a:ext cx="1584325" cy="504825"/>
            <a:chOff x="249" y="3113"/>
            <a:chExt cx="998" cy="403"/>
          </a:xfrm>
        </p:grpSpPr>
        <p:pic>
          <p:nvPicPr>
            <p:cNvPr id="67617" name="Picture 53" descr="blue-short-top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3113"/>
              <a:ext cx="998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18" name="Text Box 54"/>
            <p:cNvSpPr txBox="1">
              <a:spLocks noChangeArrowheads="1"/>
            </p:cNvSpPr>
            <p:nvPr/>
          </p:nvSpPr>
          <p:spPr bwMode="auto">
            <a:xfrm>
              <a:off x="279" y="3230"/>
              <a:ext cx="923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关闭盘点号</a:t>
              </a:r>
              <a:endParaRPr lang="zh-CN" altLang="en-US" sz="16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67603" name="AutoShape 55"/>
          <p:cNvCxnSpPr>
            <a:cxnSpLocks noChangeShapeType="1"/>
          </p:cNvCxnSpPr>
          <p:nvPr/>
        </p:nvCxnSpPr>
        <p:spPr bwMode="auto">
          <a:xfrm>
            <a:off x="5794375" y="5229225"/>
            <a:ext cx="1588" cy="43180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4" name="AutoShape 56"/>
          <p:cNvCxnSpPr>
            <a:cxnSpLocks noChangeShapeType="1"/>
          </p:cNvCxnSpPr>
          <p:nvPr/>
        </p:nvCxnSpPr>
        <p:spPr bwMode="auto">
          <a:xfrm>
            <a:off x="5797550" y="2924175"/>
            <a:ext cx="6350" cy="287338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5" name="AutoShape 57"/>
          <p:cNvCxnSpPr>
            <a:cxnSpLocks noChangeShapeType="1"/>
          </p:cNvCxnSpPr>
          <p:nvPr/>
        </p:nvCxnSpPr>
        <p:spPr bwMode="auto">
          <a:xfrm>
            <a:off x="5797550" y="4148138"/>
            <a:ext cx="0" cy="50323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7606" name="Group 61"/>
          <p:cNvGrpSpPr/>
          <p:nvPr/>
        </p:nvGrpSpPr>
        <p:grpSpPr bwMode="auto">
          <a:xfrm>
            <a:off x="6877050" y="4583113"/>
            <a:ext cx="1511300" cy="646112"/>
            <a:chOff x="4558" y="2187"/>
            <a:chExt cx="912" cy="336"/>
          </a:xfrm>
        </p:grpSpPr>
        <p:pic>
          <p:nvPicPr>
            <p:cNvPr id="67615" name="Picture 20" descr="gold-to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2187"/>
              <a:ext cx="91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16" name="Text Box 60"/>
            <p:cNvSpPr txBox="1">
              <a:spLocks noChangeArrowheads="1"/>
            </p:cNvSpPr>
            <p:nvPr/>
          </p:nvSpPr>
          <p:spPr bwMode="auto">
            <a:xfrm>
              <a:off x="4694" y="2211"/>
              <a:ext cx="635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1600" b="1">
                  <a:solidFill>
                    <a:schemeClr val="bg1"/>
                  </a:solidFill>
                  <a:latin typeface="Arial" panose="020B0604020202020204" pitchFamily="34" charset="0"/>
                </a:rPr>
                <a:t>补录或修改盘点单</a:t>
              </a:r>
              <a:endParaRPr lang="zh-CN" altLang="en-US" sz="1600" b="1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cxnSp>
        <p:nvCxnSpPr>
          <p:cNvPr id="67607" name="AutoShape 63"/>
          <p:cNvCxnSpPr>
            <a:cxnSpLocks noChangeShapeType="1"/>
          </p:cNvCxnSpPr>
          <p:nvPr/>
        </p:nvCxnSpPr>
        <p:spPr bwMode="auto">
          <a:xfrm flipH="1" flipV="1">
            <a:off x="6732588" y="2528888"/>
            <a:ext cx="1655762" cy="2378075"/>
          </a:xfrm>
          <a:prstGeom prst="bentConnector3">
            <a:avLst>
              <a:gd name="adj1" fmla="val -13806"/>
            </a:avLst>
          </a:prstGeom>
          <a:noFill/>
          <a:ln w="50800">
            <a:solidFill>
              <a:schemeClr val="accent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608" name="Rectangle 64"/>
          <p:cNvSpPr>
            <a:spLocks noChangeArrowheads="1"/>
          </p:cNvSpPr>
          <p:nvPr/>
        </p:nvSpPr>
        <p:spPr bwMode="auto">
          <a:xfrm>
            <a:off x="685800" y="825500"/>
            <a:ext cx="7772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>
                <a:solidFill>
                  <a:schemeClr val="tx2"/>
                </a:solidFill>
              </a:rPr>
              <a:t>盘点流程</a:t>
            </a:r>
            <a:endParaRPr lang="zh-CN" altLang="en-US" sz="3600">
              <a:solidFill>
                <a:schemeClr val="tx2"/>
              </a:solidFill>
            </a:endParaRPr>
          </a:p>
        </p:txBody>
      </p:sp>
      <p:sp>
        <p:nvSpPr>
          <p:cNvPr id="67609" name="Rectangle 65"/>
          <p:cNvSpPr>
            <a:spLocks noChangeArrowheads="1"/>
          </p:cNvSpPr>
          <p:nvPr/>
        </p:nvSpPr>
        <p:spPr bwMode="auto">
          <a:xfrm>
            <a:off x="3276600" y="1628775"/>
            <a:ext cx="2663825" cy="714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7610" name="AutoShape 67"/>
          <p:cNvSpPr>
            <a:spLocks noChangeArrowheads="1"/>
          </p:cNvSpPr>
          <p:nvPr/>
        </p:nvSpPr>
        <p:spPr bwMode="auto">
          <a:xfrm>
            <a:off x="179388" y="3405188"/>
            <a:ext cx="1349375" cy="600075"/>
          </a:xfrm>
          <a:prstGeom prst="wedgeRoundRectCallout">
            <a:avLst>
              <a:gd name="adj1" fmla="val 81764"/>
              <a:gd name="adj2" fmla="val 42329"/>
              <a:gd name="adj3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/>
            <a:r>
              <a:rPr lang="zh-CN" altLang="en-US" sz="1400"/>
              <a:t>开始前限制</a:t>
            </a:r>
            <a:endParaRPr lang="zh-CN" altLang="en-US" sz="1400"/>
          </a:p>
        </p:txBody>
      </p:sp>
      <p:sp>
        <p:nvSpPr>
          <p:cNvPr id="67611" name="Text Box 68"/>
          <p:cNvSpPr txBox="1">
            <a:spLocks noChangeArrowheads="1"/>
          </p:cNvSpPr>
          <p:nvPr/>
        </p:nvSpPr>
        <p:spPr bwMode="auto">
          <a:xfrm>
            <a:off x="433388" y="3644900"/>
            <a:ext cx="1008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400" b="1">
                <a:solidFill>
                  <a:srgbClr val="5F5F5F"/>
                </a:solidFill>
                <a:latin typeface="Arial" panose="020B0604020202020204" pitchFamily="34" charset="0"/>
              </a:rPr>
              <a:t>库存业务</a:t>
            </a:r>
            <a:endParaRPr lang="zh-CN" altLang="en-US" sz="1400" b="1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sp>
        <p:nvSpPr>
          <p:cNvPr id="67612" name="AutoShape 69"/>
          <p:cNvSpPr>
            <a:spLocks noChangeArrowheads="1"/>
          </p:cNvSpPr>
          <p:nvPr/>
        </p:nvSpPr>
        <p:spPr bwMode="auto">
          <a:xfrm>
            <a:off x="179388" y="4221163"/>
            <a:ext cx="1349375" cy="600075"/>
          </a:xfrm>
          <a:prstGeom prst="wedgeRoundRectCallout">
            <a:avLst>
              <a:gd name="adj1" fmla="val 86472"/>
              <a:gd name="adj2" fmla="val 42329"/>
              <a:gd name="adj3" fmla="val 16667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 algn="ctr"/>
            <a:r>
              <a:rPr lang="zh-CN" altLang="en-US" sz="1400"/>
              <a:t>完成后开放</a:t>
            </a:r>
            <a:endParaRPr lang="zh-CN" altLang="en-US" sz="1400"/>
          </a:p>
        </p:txBody>
      </p:sp>
      <p:sp>
        <p:nvSpPr>
          <p:cNvPr id="67613" name="Text Box 70"/>
          <p:cNvSpPr txBox="1">
            <a:spLocks noChangeArrowheads="1"/>
          </p:cNvSpPr>
          <p:nvPr/>
        </p:nvSpPr>
        <p:spPr bwMode="auto">
          <a:xfrm>
            <a:off x="433388" y="4460875"/>
            <a:ext cx="1008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400" b="1">
                <a:solidFill>
                  <a:srgbClr val="5F5F5F"/>
                </a:solidFill>
                <a:latin typeface="Arial" panose="020B0604020202020204" pitchFamily="34" charset="0"/>
              </a:rPr>
              <a:t>库存业务</a:t>
            </a:r>
            <a:endParaRPr lang="zh-CN" altLang="en-US" sz="1400" b="1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685800" y="536575"/>
            <a:ext cx="7772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>
                <a:solidFill>
                  <a:schemeClr val="tx2"/>
                </a:solidFill>
              </a:rPr>
              <a:t>结算管理</a:t>
            </a:r>
            <a:endParaRPr lang="zh-CN" altLang="en-US" sz="3600">
              <a:solidFill>
                <a:schemeClr val="tx2"/>
              </a:solidFill>
            </a:endParaRP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3132138" y="1339850"/>
            <a:ext cx="2952750" cy="714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675687" cy="4967287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1800" b="0" dirty="0" smtClean="0">
                <a:solidFill>
                  <a:srgbClr val="5F5F5F"/>
                </a:solidFill>
                <a:latin typeface="+mn-ea"/>
                <a:ea typeface="+mn-ea"/>
              </a:rPr>
              <a:t>供应商费用</a:t>
            </a:r>
            <a:r>
              <a:rPr lang="en-US" altLang="zh-CN" sz="1800" b="0" dirty="0" smtClean="0">
                <a:solidFill>
                  <a:srgbClr val="5F5F5F"/>
                </a:solidFill>
                <a:latin typeface="+mn-ea"/>
                <a:ea typeface="+mn-ea"/>
              </a:rPr>
              <a:t>:</a:t>
            </a:r>
            <a:r>
              <a:rPr lang="zh-CN" altLang="en-US" sz="1800" b="0" dirty="0" smtClean="0">
                <a:solidFill>
                  <a:srgbClr val="5F5F5F"/>
                </a:solidFill>
                <a:latin typeface="+mn-ea"/>
                <a:ea typeface="+mn-ea"/>
              </a:rPr>
              <a:t>将供应商进场费、店庆费等费用纳入应付款管理。</a:t>
            </a:r>
            <a:endParaRPr lang="zh-CN" altLang="en-US" sz="1800" b="0" dirty="0" smtClean="0">
              <a:solidFill>
                <a:srgbClr val="5F5F5F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CN" altLang="en-US" sz="1800" b="0" dirty="0" smtClean="0">
                <a:solidFill>
                  <a:srgbClr val="5F5F5F"/>
                </a:solidFill>
                <a:latin typeface="+mn-ea"/>
                <a:ea typeface="+mn-ea"/>
              </a:rPr>
              <a:t>供应商结算</a:t>
            </a:r>
            <a:r>
              <a:rPr lang="en-US" altLang="zh-CN" sz="1800" b="0" dirty="0" smtClean="0">
                <a:solidFill>
                  <a:srgbClr val="5F5F5F"/>
                </a:solidFill>
                <a:latin typeface="+mn-ea"/>
                <a:ea typeface="+mn-ea"/>
              </a:rPr>
              <a:t>:</a:t>
            </a:r>
            <a:r>
              <a:rPr lang="zh-CN" altLang="en-US" sz="1800" b="0" dirty="0" smtClean="0">
                <a:solidFill>
                  <a:srgbClr val="5F5F5F"/>
                </a:solidFill>
                <a:latin typeface="+mn-ea"/>
                <a:ea typeface="+mn-ea"/>
              </a:rPr>
              <a:t>用于同供应商结算应付货款及费用等。</a:t>
            </a:r>
            <a:endParaRPr lang="zh-CN" altLang="en-US" sz="1800" b="0" dirty="0" smtClean="0">
              <a:solidFill>
                <a:srgbClr val="5F5F5F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CN" altLang="en-US" sz="1800" b="0" dirty="0" smtClean="0">
                <a:solidFill>
                  <a:srgbClr val="5F5F5F"/>
                </a:solidFill>
                <a:latin typeface="+mn-ea"/>
                <a:ea typeface="+mn-ea"/>
              </a:rPr>
              <a:t>客户费用</a:t>
            </a:r>
            <a:r>
              <a:rPr lang="en-US" altLang="zh-CN" sz="1800" b="0" dirty="0" smtClean="0">
                <a:solidFill>
                  <a:srgbClr val="5F5F5F"/>
                </a:solidFill>
                <a:latin typeface="+mn-ea"/>
                <a:ea typeface="+mn-ea"/>
              </a:rPr>
              <a:t>:</a:t>
            </a:r>
            <a:r>
              <a:rPr lang="zh-CN" altLang="en-US" sz="1800" b="0" dirty="0" smtClean="0">
                <a:solidFill>
                  <a:srgbClr val="5F5F5F"/>
                </a:solidFill>
                <a:latin typeface="+mn-ea"/>
                <a:ea typeface="+mn-ea"/>
              </a:rPr>
              <a:t>将客户费用纳入应收款管理。</a:t>
            </a:r>
            <a:endParaRPr lang="zh-CN" altLang="en-US" sz="1800" b="0" dirty="0" smtClean="0">
              <a:solidFill>
                <a:srgbClr val="5F5F5F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CN" altLang="en-US" sz="1800" b="0" dirty="0" smtClean="0">
                <a:solidFill>
                  <a:srgbClr val="5F5F5F"/>
                </a:solidFill>
                <a:latin typeface="+mn-ea"/>
                <a:ea typeface="+mn-ea"/>
              </a:rPr>
              <a:t>客户结算</a:t>
            </a:r>
            <a:r>
              <a:rPr lang="en-US" altLang="zh-CN" sz="1800" b="0" dirty="0" smtClean="0">
                <a:solidFill>
                  <a:srgbClr val="5F5F5F"/>
                </a:solidFill>
                <a:latin typeface="+mn-ea"/>
                <a:ea typeface="+mn-ea"/>
              </a:rPr>
              <a:t>:</a:t>
            </a:r>
            <a:r>
              <a:rPr lang="zh-CN" altLang="en-US" sz="1800" b="0" dirty="0" smtClean="0">
                <a:solidFill>
                  <a:srgbClr val="5F5F5F"/>
                </a:solidFill>
                <a:latin typeface="+mn-ea"/>
                <a:ea typeface="+mn-ea"/>
              </a:rPr>
              <a:t>用于同客户结算应收货款及费用等。</a:t>
            </a:r>
            <a:endParaRPr lang="zh-CN" altLang="en-US" sz="1800" b="0" dirty="0" smtClean="0">
              <a:solidFill>
                <a:srgbClr val="5F5F5F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CN" altLang="en-US" sz="1800" b="0" dirty="0" smtClean="0">
                <a:solidFill>
                  <a:srgbClr val="5F5F5F"/>
                </a:solidFill>
                <a:latin typeface="+mn-ea"/>
                <a:ea typeface="+mn-ea"/>
              </a:rPr>
              <a:t>商场费用结算表</a:t>
            </a:r>
            <a:r>
              <a:rPr lang="en-US" altLang="zh-CN" sz="1800" b="0" dirty="0" smtClean="0">
                <a:solidFill>
                  <a:srgbClr val="5F5F5F"/>
                </a:solidFill>
                <a:latin typeface="+mn-ea"/>
                <a:ea typeface="+mn-ea"/>
              </a:rPr>
              <a:t>:</a:t>
            </a:r>
            <a:r>
              <a:rPr lang="zh-CN" altLang="en-US" sz="1800" b="0" dirty="0" smtClean="0">
                <a:solidFill>
                  <a:srgbClr val="5F5F5F"/>
                </a:solidFill>
                <a:latin typeface="+mn-ea"/>
                <a:ea typeface="+mn-ea"/>
              </a:rPr>
              <a:t>用于和商场进行结算。</a:t>
            </a:r>
            <a:endParaRPr lang="zh-CN" altLang="en-US" sz="1800" b="0" dirty="0" smtClean="0">
              <a:solidFill>
                <a:srgbClr val="5F5F5F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CN" altLang="en-US" sz="1800" b="0" dirty="0" smtClean="0">
                <a:solidFill>
                  <a:srgbClr val="5F5F5F"/>
                </a:solidFill>
                <a:latin typeface="+mn-ea"/>
                <a:ea typeface="+mn-ea"/>
              </a:rPr>
              <a:t>机构费用</a:t>
            </a:r>
            <a:r>
              <a:rPr lang="en-US" altLang="zh-CN" sz="1800" b="0" dirty="0" smtClean="0">
                <a:solidFill>
                  <a:srgbClr val="5F5F5F"/>
                </a:solidFill>
                <a:latin typeface="+mn-ea"/>
                <a:ea typeface="+mn-ea"/>
              </a:rPr>
              <a:t>:</a:t>
            </a:r>
            <a:r>
              <a:rPr lang="zh-CN" altLang="en-US" sz="1800" b="0" dirty="0" smtClean="0">
                <a:solidFill>
                  <a:srgbClr val="5F5F5F"/>
                </a:solidFill>
                <a:latin typeface="+mn-ea"/>
                <a:ea typeface="+mn-ea"/>
              </a:rPr>
              <a:t>将价格费用纳入帐款管理。</a:t>
            </a:r>
            <a:endParaRPr lang="zh-CN" altLang="en-US" sz="1800" b="0" dirty="0" smtClean="0">
              <a:solidFill>
                <a:srgbClr val="5F5F5F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CN" altLang="en-US" sz="1800" b="0" dirty="0" smtClean="0">
                <a:solidFill>
                  <a:srgbClr val="5F5F5F"/>
                </a:solidFill>
                <a:latin typeface="+mn-ea"/>
                <a:ea typeface="+mn-ea"/>
              </a:rPr>
              <a:t>机构结算</a:t>
            </a:r>
            <a:r>
              <a:rPr lang="en-US" altLang="zh-CN" sz="1800" b="0" dirty="0" smtClean="0">
                <a:solidFill>
                  <a:srgbClr val="5F5F5F"/>
                </a:solidFill>
                <a:latin typeface="+mn-ea"/>
                <a:ea typeface="+mn-ea"/>
              </a:rPr>
              <a:t>:</a:t>
            </a:r>
            <a:r>
              <a:rPr lang="zh-CN" altLang="en-US" sz="1800" b="0" dirty="0" smtClean="0">
                <a:solidFill>
                  <a:srgbClr val="5F5F5F"/>
                </a:solidFill>
                <a:latin typeface="+mn-ea"/>
                <a:ea typeface="+mn-ea"/>
              </a:rPr>
              <a:t>用于同机构结算帐款。</a:t>
            </a:r>
            <a:endParaRPr lang="zh-CN" altLang="en-US" sz="1800" b="0" dirty="0" smtClean="0">
              <a:solidFill>
                <a:srgbClr val="5F5F5F"/>
              </a:solidFill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zh-CN" altLang="en-US" sz="1800" b="0" dirty="0" smtClean="0">
                <a:solidFill>
                  <a:srgbClr val="5F5F5F"/>
                </a:solidFill>
                <a:latin typeface="+mn-ea"/>
                <a:ea typeface="+mn-ea"/>
              </a:rPr>
              <a:t>帐款查询</a:t>
            </a:r>
            <a:r>
              <a:rPr lang="en-US" altLang="zh-CN" sz="1800" b="0" dirty="0" smtClean="0">
                <a:solidFill>
                  <a:srgbClr val="5F5F5F"/>
                </a:solidFill>
                <a:latin typeface="+mn-ea"/>
                <a:ea typeface="+mn-ea"/>
              </a:rPr>
              <a:t>:</a:t>
            </a:r>
            <a:r>
              <a:rPr lang="zh-CN" altLang="en-US" sz="1800" b="0" dirty="0" smtClean="0">
                <a:solidFill>
                  <a:srgbClr val="5F5F5F"/>
                </a:solidFill>
                <a:latin typeface="+mn-ea"/>
                <a:ea typeface="+mn-ea"/>
              </a:rPr>
              <a:t>包括供应商往来帐款，客户往来帐款，机构往来帐款。每种往来帐款包括到期帐款、应收付帐款汇总和明细、历史往来帐等。</a:t>
            </a:r>
            <a:endParaRPr lang="zh-CN" altLang="en-US" sz="1800" b="0" dirty="0" smtClean="0">
              <a:solidFill>
                <a:srgbClr val="5F5F5F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685800" y="681038"/>
            <a:ext cx="77724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>
                <a:solidFill>
                  <a:schemeClr val="tx2"/>
                </a:solidFill>
              </a:rPr>
              <a:t>结算管理</a:t>
            </a:r>
            <a:endParaRPr lang="zh-CN" altLang="en-US" sz="3600">
              <a:solidFill>
                <a:schemeClr val="tx2"/>
              </a:solidFill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132138" y="1412875"/>
            <a:ext cx="2879725" cy="714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9636" name="Group 5"/>
          <p:cNvGrpSpPr/>
          <p:nvPr/>
        </p:nvGrpSpPr>
        <p:grpSpPr bwMode="auto">
          <a:xfrm>
            <a:off x="1042988" y="2571750"/>
            <a:ext cx="1295400" cy="503238"/>
            <a:chOff x="1474" y="2840"/>
            <a:chExt cx="816" cy="317"/>
          </a:xfrm>
        </p:grpSpPr>
        <p:pic>
          <p:nvPicPr>
            <p:cNvPr id="69682" name="Picture 6" descr="green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83" name="Text Box 7"/>
            <p:cNvSpPr txBox="1">
              <a:spLocks noChangeArrowheads="1"/>
            </p:cNvSpPr>
            <p:nvPr/>
          </p:nvSpPr>
          <p:spPr bwMode="auto">
            <a:xfrm>
              <a:off x="1588" y="2927"/>
              <a:ext cx="60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客户费用</a:t>
              </a:r>
              <a:endParaRPr lang="zh-CN" altLang="en-US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69637" name="Group 8"/>
          <p:cNvGrpSpPr/>
          <p:nvPr/>
        </p:nvGrpSpPr>
        <p:grpSpPr bwMode="auto">
          <a:xfrm>
            <a:off x="1042988" y="3783013"/>
            <a:ext cx="1295400" cy="503237"/>
            <a:chOff x="1474" y="2840"/>
            <a:chExt cx="816" cy="317"/>
          </a:xfrm>
        </p:grpSpPr>
        <p:pic>
          <p:nvPicPr>
            <p:cNvPr id="69680" name="Picture 9" descr="green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81" name="Text Box 10"/>
            <p:cNvSpPr txBox="1">
              <a:spLocks noChangeArrowheads="1"/>
            </p:cNvSpPr>
            <p:nvPr/>
          </p:nvSpPr>
          <p:spPr bwMode="auto">
            <a:xfrm>
              <a:off x="1588" y="2854"/>
              <a:ext cx="606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供应商</a:t>
              </a:r>
              <a:endParaRPr lang="zh-CN" altLang="en-US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 eaLnBrk="1" hangingPunct="1">
                <a:lnSpc>
                  <a:spcPct val="85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费用</a:t>
              </a:r>
              <a:endParaRPr lang="zh-CN" altLang="en-US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69638" name="AutoShape 11"/>
          <p:cNvCxnSpPr>
            <a:cxnSpLocks noChangeShapeType="1"/>
          </p:cNvCxnSpPr>
          <p:nvPr/>
        </p:nvCxnSpPr>
        <p:spPr bwMode="auto">
          <a:xfrm>
            <a:off x="3059113" y="3482975"/>
            <a:ext cx="0" cy="971550"/>
          </a:xfrm>
          <a:prstGeom prst="straightConnector1">
            <a:avLst/>
          </a:prstGeom>
          <a:noFill/>
          <a:ln w="50800">
            <a:solidFill>
              <a:srgbClr val="3399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9639" name="Group 12"/>
          <p:cNvGrpSpPr/>
          <p:nvPr/>
        </p:nvGrpSpPr>
        <p:grpSpPr bwMode="auto">
          <a:xfrm>
            <a:off x="3648075" y="4954588"/>
            <a:ext cx="1296988" cy="503237"/>
            <a:chOff x="1519" y="1706"/>
            <a:chExt cx="816" cy="275"/>
          </a:xfrm>
        </p:grpSpPr>
        <p:pic>
          <p:nvPicPr>
            <p:cNvPr id="69678" name="Picture 13" descr="gold-top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79" name="Text Box 14"/>
            <p:cNvSpPr txBox="1">
              <a:spLocks noChangeArrowheads="1"/>
            </p:cNvSpPr>
            <p:nvPr/>
          </p:nvSpPr>
          <p:spPr bwMode="auto">
            <a:xfrm>
              <a:off x="1632" y="1764"/>
              <a:ext cx="60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机构结算</a:t>
              </a:r>
              <a:endParaRPr lang="zh-CN" altLang="en-US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69640" name="Group 15"/>
          <p:cNvGrpSpPr/>
          <p:nvPr/>
        </p:nvGrpSpPr>
        <p:grpSpPr bwMode="auto">
          <a:xfrm>
            <a:off x="1042988" y="4354513"/>
            <a:ext cx="1295400" cy="503237"/>
            <a:chOff x="1474" y="2840"/>
            <a:chExt cx="816" cy="317"/>
          </a:xfrm>
        </p:grpSpPr>
        <p:pic>
          <p:nvPicPr>
            <p:cNvPr id="69676" name="Picture 16" descr="green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77" name="Text Box 17"/>
            <p:cNvSpPr txBox="1">
              <a:spLocks noChangeArrowheads="1"/>
            </p:cNvSpPr>
            <p:nvPr/>
          </p:nvSpPr>
          <p:spPr bwMode="auto">
            <a:xfrm>
              <a:off x="1588" y="2927"/>
              <a:ext cx="60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联营账款</a:t>
              </a:r>
              <a:endParaRPr lang="zh-CN" altLang="en-US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69641" name="Group 18"/>
          <p:cNvGrpSpPr/>
          <p:nvPr/>
        </p:nvGrpSpPr>
        <p:grpSpPr bwMode="auto">
          <a:xfrm>
            <a:off x="1042988" y="4997450"/>
            <a:ext cx="1295400" cy="503238"/>
            <a:chOff x="1474" y="2840"/>
            <a:chExt cx="816" cy="317"/>
          </a:xfrm>
        </p:grpSpPr>
        <p:pic>
          <p:nvPicPr>
            <p:cNvPr id="69674" name="Picture 19" descr="green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75" name="Text Box 20"/>
            <p:cNvSpPr txBox="1">
              <a:spLocks noChangeArrowheads="1"/>
            </p:cNvSpPr>
            <p:nvPr/>
          </p:nvSpPr>
          <p:spPr bwMode="auto">
            <a:xfrm>
              <a:off x="1588" y="2854"/>
              <a:ext cx="606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机构</a:t>
              </a:r>
              <a:endParaRPr lang="zh-CN" altLang="en-US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 eaLnBrk="1" hangingPunct="1">
                <a:lnSpc>
                  <a:spcPct val="85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费用单</a:t>
              </a:r>
              <a:endParaRPr lang="zh-CN" altLang="en-US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69642" name="Group 21"/>
          <p:cNvGrpSpPr/>
          <p:nvPr/>
        </p:nvGrpSpPr>
        <p:grpSpPr bwMode="auto">
          <a:xfrm>
            <a:off x="3673475" y="2093913"/>
            <a:ext cx="1296988" cy="503237"/>
            <a:chOff x="1519" y="1706"/>
            <a:chExt cx="816" cy="275"/>
          </a:xfrm>
        </p:grpSpPr>
        <p:pic>
          <p:nvPicPr>
            <p:cNvPr id="69672" name="Picture 22" descr="gold-top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73" name="Text Box 23"/>
            <p:cNvSpPr txBox="1">
              <a:spLocks noChangeArrowheads="1"/>
            </p:cNvSpPr>
            <p:nvPr/>
          </p:nvSpPr>
          <p:spPr bwMode="auto">
            <a:xfrm>
              <a:off x="1632" y="1764"/>
              <a:ext cx="60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客户结算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69643" name="AutoShape 24"/>
          <p:cNvCxnSpPr>
            <a:cxnSpLocks noChangeShapeType="1"/>
          </p:cNvCxnSpPr>
          <p:nvPr/>
        </p:nvCxnSpPr>
        <p:spPr bwMode="auto">
          <a:xfrm>
            <a:off x="3059113" y="3995738"/>
            <a:ext cx="576262" cy="0"/>
          </a:xfrm>
          <a:prstGeom prst="straightConnector1">
            <a:avLst/>
          </a:prstGeom>
          <a:noFill/>
          <a:ln w="50800">
            <a:solidFill>
              <a:srgbClr val="3399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644" name="AutoShape 25"/>
          <p:cNvCxnSpPr>
            <a:cxnSpLocks noChangeShapeType="1"/>
          </p:cNvCxnSpPr>
          <p:nvPr/>
        </p:nvCxnSpPr>
        <p:spPr bwMode="auto">
          <a:xfrm>
            <a:off x="2376488" y="5224463"/>
            <a:ext cx="1258887" cy="0"/>
          </a:xfrm>
          <a:prstGeom prst="straightConnector1">
            <a:avLst/>
          </a:prstGeom>
          <a:noFill/>
          <a:ln w="50800">
            <a:solidFill>
              <a:srgbClr val="339966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645" name="AutoShape 26"/>
          <p:cNvCxnSpPr>
            <a:cxnSpLocks noChangeShapeType="1"/>
          </p:cNvCxnSpPr>
          <p:nvPr/>
        </p:nvCxnSpPr>
        <p:spPr bwMode="auto">
          <a:xfrm>
            <a:off x="2338388" y="4427538"/>
            <a:ext cx="719137" cy="0"/>
          </a:xfrm>
          <a:prstGeom prst="straightConnector1">
            <a:avLst/>
          </a:prstGeom>
          <a:noFill/>
          <a:ln w="50800">
            <a:solidFill>
              <a:srgbClr val="3399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646" name="AutoShape 27"/>
          <p:cNvCxnSpPr>
            <a:cxnSpLocks noChangeShapeType="1"/>
          </p:cNvCxnSpPr>
          <p:nvPr/>
        </p:nvCxnSpPr>
        <p:spPr bwMode="auto">
          <a:xfrm>
            <a:off x="2338388" y="3490913"/>
            <a:ext cx="719137" cy="0"/>
          </a:xfrm>
          <a:prstGeom prst="straightConnector1">
            <a:avLst/>
          </a:prstGeom>
          <a:noFill/>
          <a:ln w="50800">
            <a:solidFill>
              <a:srgbClr val="3399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9647" name="Group 28"/>
          <p:cNvGrpSpPr/>
          <p:nvPr/>
        </p:nvGrpSpPr>
        <p:grpSpPr bwMode="auto">
          <a:xfrm>
            <a:off x="6156325" y="2124075"/>
            <a:ext cx="2085975" cy="512763"/>
            <a:chOff x="328" y="2395"/>
            <a:chExt cx="877" cy="477"/>
          </a:xfrm>
        </p:grpSpPr>
        <p:pic>
          <p:nvPicPr>
            <p:cNvPr id="69670" name="Picture 29" descr="blue-short-top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395"/>
              <a:ext cx="85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71" name="Text Box 30"/>
            <p:cNvSpPr txBox="1">
              <a:spLocks noChangeArrowheads="1"/>
            </p:cNvSpPr>
            <p:nvPr/>
          </p:nvSpPr>
          <p:spPr bwMode="auto">
            <a:xfrm>
              <a:off x="328" y="2546"/>
              <a:ext cx="877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客户往来账款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69648" name="AutoShape 32"/>
          <p:cNvCxnSpPr>
            <a:cxnSpLocks noChangeShapeType="1"/>
          </p:cNvCxnSpPr>
          <p:nvPr/>
        </p:nvCxnSpPr>
        <p:spPr bwMode="auto">
          <a:xfrm>
            <a:off x="5005388" y="2347913"/>
            <a:ext cx="1258887" cy="0"/>
          </a:xfrm>
          <a:prstGeom prst="straightConnector1">
            <a:avLst/>
          </a:prstGeom>
          <a:noFill/>
          <a:ln w="50800">
            <a:solidFill>
              <a:srgbClr val="FF99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9649" name="Group 33"/>
          <p:cNvGrpSpPr/>
          <p:nvPr/>
        </p:nvGrpSpPr>
        <p:grpSpPr bwMode="auto">
          <a:xfrm>
            <a:off x="6230938" y="3689350"/>
            <a:ext cx="2085975" cy="503238"/>
            <a:chOff x="328" y="2395"/>
            <a:chExt cx="877" cy="477"/>
          </a:xfrm>
        </p:grpSpPr>
        <p:pic>
          <p:nvPicPr>
            <p:cNvPr id="69668" name="Picture 34" descr="blue-short-top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395"/>
              <a:ext cx="85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69" name="Text Box 35"/>
            <p:cNvSpPr txBox="1">
              <a:spLocks noChangeArrowheads="1"/>
            </p:cNvSpPr>
            <p:nvPr/>
          </p:nvSpPr>
          <p:spPr bwMode="auto">
            <a:xfrm>
              <a:off x="328" y="2509"/>
              <a:ext cx="87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供应商往来账款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69650" name="AutoShape 36"/>
          <p:cNvCxnSpPr>
            <a:cxnSpLocks noChangeShapeType="1"/>
          </p:cNvCxnSpPr>
          <p:nvPr/>
        </p:nvCxnSpPr>
        <p:spPr bwMode="auto">
          <a:xfrm>
            <a:off x="4991100" y="3965575"/>
            <a:ext cx="1258888" cy="0"/>
          </a:xfrm>
          <a:prstGeom prst="straightConnector1">
            <a:avLst/>
          </a:prstGeom>
          <a:noFill/>
          <a:ln w="50800">
            <a:solidFill>
              <a:srgbClr val="FF99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9651" name="Group 37"/>
          <p:cNvGrpSpPr/>
          <p:nvPr/>
        </p:nvGrpSpPr>
        <p:grpSpPr bwMode="auto">
          <a:xfrm>
            <a:off x="6230938" y="4927600"/>
            <a:ext cx="2085975" cy="503238"/>
            <a:chOff x="328" y="2395"/>
            <a:chExt cx="877" cy="477"/>
          </a:xfrm>
        </p:grpSpPr>
        <p:pic>
          <p:nvPicPr>
            <p:cNvPr id="69666" name="Picture 38" descr="blue-short-top"/>
            <p:cNvPicPr preferRelativeResize="0"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395"/>
              <a:ext cx="85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67" name="Text Box 39"/>
            <p:cNvSpPr txBox="1">
              <a:spLocks noChangeArrowheads="1"/>
            </p:cNvSpPr>
            <p:nvPr/>
          </p:nvSpPr>
          <p:spPr bwMode="auto">
            <a:xfrm>
              <a:off x="328" y="2509"/>
              <a:ext cx="87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机构往来账款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69652" name="AutoShape 40"/>
          <p:cNvCxnSpPr>
            <a:cxnSpLocks noChangeShapeType="1"/>
          </p:cNvCxnSpPr>
          <p:nvPr/>
        </p:nvCxnSpPr>
        <p:spPr bwMode="auto">
          <a:xfrm>
            <a:off x="4978400" y="5203825"/>
            <a:ext cx="1258888" cy="0"/>
          </a:xfrm>
          <a:prstGeom prst="straightConnector1">
            <a:avLst/>
          </a:prstGeom>
          <a:noFill/>
          <a:ln w="50800">
            <a:solidFill>
              <a:srgbClr val="FF99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9653" name="Group 41"/>
          <p:cNvGrpSpPr/>
          <p:nvPr/>
        </p:nvGrpSpPr>
        <p:grpSpPr bwMode="auto">
          <a:xfrm>
            <a:off x="3648075" y="3714750"/>
            <a:ext cx="1296988" cy="512763"/>
            <a:chOff x="1519" y="1701"/>
            <a:chExt cx="816" cy="280"/>
          </a:xfrm>
        </p:grpSpPr>
        <p:pic>
          <p:nvPicPr>
            <p:cNvPr id="69664" name="Picture 42" descr="gold-top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65" name="Text Box 43"/>
            <p:cNvSpPr txBox="1">
              <a:spLocks noChangeArrowheads="1"/>
            </p:cNvSpPr>
            <p:nvPr/>
          </p:nvSpPr>
          <p:spPr bwMode="auto">
            <a:xfrm>
              <a:off x="1632" y="1701"/>
              <a:ext cx="607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供应商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结算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69654" name="Group 5"/>
          <p:cNvGrpSpPr/>
          <p:nvPr/>
        </p:nvGrpSpPr>
        <p:grpSpPr bwMode="auto">
          <a:xfrm>
            <a:off x="1000125" y="1714500"/>
            <a:ext cx="1295400" cy="503238"/>
            <a:chOff x="1474" y="2840"/>
            <a:chExt cx="816" cy="317"/>
          </a:xfrm>
        </p:grpSpPr>
        <p:pic>
          <p:nvPicPr>
            <p:cNvPr id="69662" name="Picture 6" descr="green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63" name="Text Box 7"/>
            <p:cNvSpPr txBox="1">
              <a:spLocks noChangeArrowheads="1"/>
            </p:cNvSpPr>
            <p:nvPr/>
          </p:nvSpPr>
          <p:spPr bwMode="auto">
            <a:xfrm>
              <a:off x="1588" y="2927"/>
              <a:ext cx="60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预收款</a:t>
              </a:r>
              <a:endParaRPr lang="zh-CN" altLang="en-US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69655" name="肘形连接符 50"/>
          <p:cNvCxnSpPr>
            <a:cxnSpLocks noChangeShapeType="1"/>
          </p:cNvCxnSpPr>
          <p:nvPr/>
        </p:nvCxnSpPr>
        <p:spPr bwMode="auto">
          <a:xfrm>
            <a:off x="2286000" y="2000250"/>
            <a:ext cx="1377950" cy="379413"/>
          </a:xfrm>
          <a:prstGeom prst="bentConnector3">
            <a:avLst>
              <a:gd name="adj1" fmla="val 50000"/>
            </a:avLst>
          </a:prstGeom>
          <a:noFill/>
          <a:ln w="50800" algn="ctr">
            <a:solidFill>
              <a:srgbClr val="2A8654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656" name="肘形连接符 53"/>
          <p:cNvCxnSpPr>
            <a:cxnSpLocks noChangeShapeType="1"/>
          </p:cNvCxnSpPr>
          <p:nvPr/>
        </p:nvCxnSpPr>
        <p:spPr bwMode="auto">
          <a:xfrm flipV="1">
            <a:off x="2308225" y="2379663"/>
            <a:ext cx="1335088" cy="477837"/>
          </a:xfrm>
          <a:prstGeom prst="bentConnector3">
            <a:avLst>
              <a:gd name="adj1" fmla="val 50000"/>
            </a:avLst>
          </a:prstGeom>
          <a:noFill/>
          <a:ln w="50800" algn="ctr">
            <a:solidFill>
              <a:srgbClr val="2A8654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9657" name="Group 15"/>
          <p:cNvGrpSpPr/>
          <p:nvPr/>
        </p:nvGrpSpPr>
        <p:grpSpPr bwMode="auto">
          <a:xfrm>
            <a:off x="1062038" y="3143250"/>
            <a:ext cx="1295400" cy="503238"/>
            <a:chOff x="1390" y="3065"/>
            <a:chExt cx="816" cy="317"/>
          </a:xfrm>
        </p:grpSpPr>
        <p:pic>
          <p:nvPicPr>
            <p:cNvPr id="69660" name="Picture 16" descr="green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" y="3065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61" name="Text Box 17"/>
            <p:cNvSpPr txBox="1">
              <a:spLocks noChangeArrowheads="1"/>
            </p:cNvSpPr>
            <p:nvPr/>
          </p:nvSpPr>
          <p:spPr bwMode="auto">
            <a:xfrm>
              <a:off x="1486" y="3143"/>
              <a:ext cx="60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预付款</a:t>
              </a:r>
              <a:endParaRPr lang="zh-CN" altLang="en-US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69658" name="AutoShape 27"/>
          <p:cNvCxnSpPr>
            <a:cxnSpLocks noChangeShapeType="1"/>
          </p:cNvCxnSpPr>
          <p:nvPr/>
        </p:nvCxnSpPr>
        <p:spPr bwMode="auto">
          <a:xfrm>
            <a:off x="2357438" y="4000500"/>
            <a:ext cx="719137" cy="0"/>
          </a:xfrm>
          <a:prstGeom prst="straightConnector1">
            <a:avLst/>
          </a:prstGeom>
          <a:noFill/>
          <a:ln w="50800">
            <a:solidFill>
              <a:srgbClr val="3399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685800" y="825500"/>
            <a:ext cx="7772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>
                <a:solidFill>
                  <a:schemeClr val="tx2"/>
                </a:solidFill>
              </a:rPr>
              <a:t>结算管理</a:t>
            </a:r>
            <a:endParaRPr lang="zh-CN" altLang="en-US" sz="3600">
              <a:solidFill>
                <a:schemeClr val="tx2"/>
              </a:solidFill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132138" y="1628775"/>
            <a:ext cx="2952750" cy="714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57200" y="1773238"/>
            <a:ext cx="822960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dirty="0">
                <a:latin typeface="宋体" panose="02010600030101010101" pitchFamily="2" charset="-122"/>
              </a:rPr>
              <a:t>可以在分店进行供应商和客户结算。</a:t>
            </a:r>
            <a:endParaRPr lang="en-US" altLang="zh-CN" dirty="0">
              <a:latin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dirty="0">
                <a:latin typeface="宋体" panose="02010600030101010101" pitchFamily="2" charset="-122"/>
              </a:rPr>
              <a:t>使用预收款或预付款进行结算</a:t>
            </a:r>
            <a:endParaRPr lang="zh-CN" altLang="en-US" dirty="0">
              <a:latin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dirty="0">
                <a:latin typeface="宋体" panose="02010600030101010101" pitchFamily="2" charset="-122"/>
              </a:rPr>
              <a:t>同一商品在不同机构可以由不同供应商供货、经营方式也可不同。</a:t>
            </a:r>
            <a:endParaRPr lang="zh-CN" altLang="en-US" dirty="0">
              <a:latin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dirty="0">
                <a:latin typeface="宋体" panose="02010600030101010101" pitchFamily="2" charset="-122"/>
              </a:rPr>
              <a:t>代销可以选择按批次或按销售两种方式结算。</a:t>
            </a:r>
            <a:endParaRPr lang="zh-CN" altLang="en-US" dirty="0">
              <a:latin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dirty="0">
                <a:latin typeface="宋体" panose="02010600030101010101" pitchFamily="2" charset="-122"/>
              </a:rPr>
              <a:t>同加盟店之间的调拨会生成账款。</a:t>
            </a:r>
            <a:endParaRPr lang="zh-CN" altLang="en-US" dirty="0">
              <a:latin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dirty="0">
                <a:latin typeface="宋体" panose="02010600030101010101" pitchFamily="2" charset="-122"/>
              </a:rPr>
              <a:t>未到期账款可设定为不允许结算。</a:t>
            </a:r>
            <a:endParaRPr lang="zh-CN" altLang="en-US" dirty="0">
              <a:latin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dirty="0">
                <a:latin typeface="宋体" panose="02010600030101010101" pitchFamily="2" charset="-122"/>
              </a:rPr>
              <a:t>对于促销进价提供扣补功能。</a:t>
            </a:r>
            <a:endParaRPr lang="zh-CN" altLang="en-US" dirty="0">
              <a:latin typeface="宋体" panose="02010600030101010101" pitchFamily="2" charset="-122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dirty="0">
                <a:latin typeface="宋体" panose="02010600030101010101" pitchFamily="2" charset="-122"/>
              </a:rPr>
              <a:t>提供增值功能财务接口。</a:t>
            </a:r>
            <a:endParaRPr lang="zh-CN" altLang="en-US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ChangeArrowheads="1"/>
          </p:cNvSpPr>
          <p:nvPr/>
        </p:nvSpPr>
        <p:spPr bwMode="auto">
          <a:xfrm>
            <a:off x="685800" y="825500"/>
            <a:ext cx="7772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>
                <a:solidFill>
                  <a:schemeClr val="tx2"/>
                </a:solidFill>
              </a:rPr>
              <a:t>配送流程</a:t>
            </a:r>
            <a:endParaRPr lang="zh-CN" altLang="en-US" sz="3600">
              <a:solidFill>
                <a:schemeClr val="tx2"/>
              </a:solidFill>
            </a:endParaRPr>
          </a:p>
        </p:txBody>
      </p:sp>
      <p:sp>
        <p:nvSpPr>
          <p:cNvPr id="71683" name="Rectangle 4"/>
          <p:cNvSpPr>
            <a:spLocks noChangeArrowheads="1"/>
          </p:cNvSpPr>
          <p:nvPr/>
        </p:nvSpPr>
        <p:spPr bwMode="auto">
          <a:xfrm>
            <a:off x="3419475" y="1557338"/>
            <a:ext cx="2376488" cy="7143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1684" name="Group 7"/>
          <p:cNvGrpSpPr/>
          <p:nvPr/>
        </p:nvGrpSpPr>
        <p:grpSpPr bwMode="auto">
          <a:xfrm>
            <a:off x="2124075" y="3429000"/>
            <a:ext cx="1366838" cy="720725"/>
            <a:chOff x="1474" y="2840"/>
            <a:chExt cx="816" cy="317"/>
          </a:xfrm>
        </p:grpSpPr>
        <p:pic>
          <p:nvPicPr>
            <p:cNvPr id="71722" name="Picture 8" descr="green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23" name="Text Box 9"/>
            <p:cNvSpPr txBox="1">
              <a:spLocks noChangeArrowheads="1"/>
            </p:cNvSpPr>
            <p:nvPr/>
          </p:nvSpPr>
          <p:spPr bwMode="auto">
            <a:xfrm>
              <a:off x="1588" y="2936"/>
              <a:ext cx="60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直配订单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pic>
        <p:nvPicPr>
          <p:cNvPr id="71685" name="Picture 10" descr="blue-short-top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005263"/>
            <a:ext cx="136683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Text Box 11"/>
          <p:cNvSpPr txBox="1">
            <a:spLocks noChangeArrowheads="1"/>
          </p:cNvSpPr>
          <p:nvPr/>
        </p:nvSpPr>
        <p:spPr bwMode="auto">
          <a:xfrm>
            <a:off x="4356100" y="4149725"/>
            <a:ext cx="139223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</a:pPr>
            <a:r>
              <a: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总部审核</a:t>
            </a:r>
            <a:endParaRPr lang="zh-CN" altLang="en-US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71687" name="Group 49"/>
          <p:cNvGrpSpPr/>
          <p:nvPr/>
        </p:nvGrpSpPr>
        <p:grpSpPr bwMode="auto">
          <a:xfrm>
            <a:off x="250825" y="3429000"/>
            <a:ext cx="1392238" cy="720725"/>
            <a:chOff x="328" y="2395"/>
            <a:chExt cx="877" cy="477"/>
          </a:xfrm>
        </p:grpSpPr>
        <p:pic>
          <p:nvPicPr>
            <p:cNvPr id="71720" name="Picture 12" descr="blue-short-top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395"/>
              <a:ext cx="85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21" name="Text Box 13"/>
            <p:cNvSpPr txBox="1">
              <a:spLocks noChangeArrowheads="1"/>
            </p:cNvSpPr>
            <p:nvPr/>
          </p:nvSpPr>
          <p:spPr bwMode="auto">
            <a:xfrm>
              <a:off x="328" y="2473"/>
              <a:ext cx="877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自动配送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处理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71688" name="Group 14"/>
          <p:cNvGrpSpPr/>
          <p:nvPr/>
        </p:nvGrpSpPr>
        <p:grpSpPr bwMode="auto">
          <a:xfrm>
            <a:off x="5357813" y="3227388"/>
            <a:ext cx="1366837" cy="576262"/>
            <a:chOff x="1474" y="2840"/>
            <a:chExt cx="816" cy="317"/>
          </a:xfrm>
        </p:grpSpPr>
        <p:pic>
          <p:nvPicPr>
            <p:cNvPr id="71718" name="Picture 15" descr="green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19" name="Text Box 16"/>
            <p:cNvSpPr txBox="1">
              <a:spLocks noChangeArrowheads="1"/>
            </p:cNvSpPr>
            <p:nvPr/>
          </p:nvSpPr>
          <p:spPr bwMode="auto">
            <a:xfrm>
              <a:off x="1588" y="2935"/>
              <a:ext cx="608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门店收货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71689" name="Group 17"/>
          <p:cNvGrpSpPr/>
          <p:nvPr/>
        </p:nvGrpSpPr>
        <p:grpSpPr bwMode="auto">
          <a:xfrm>
            <a:off x="2168525" y="5084763"/>
            <a:ext cx="1323975" cy="576262"/>
            <a:chOff x="1474" y="2840"/>
            <a:chExt cx="816" cy="317"/>
          </a:xfrm>
        </p:grpSpPr>
        <p:pic>
          <p:nvPicPr>
            <p:cNvPr id="71716" name="Picture 18" descr="green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17" name="Text Box 19"/>
            <p:cNvSpPr txBox="1">
              <a:spLocks noChangeArrowheads="1"/>
            </p:cNvSpPr>
            <p:nvPr/>
          </p:nvSpPr>
          <p:spPr bwMode="auto">
            <a:xfrm>
              <a:off x="1588" y="2869"/>
              <a:ext cx="608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店间直调申请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71690" name="Group 20"/>
          <p:cNvGrpSpPr/>
          <p:nvPr/>
        </p:nvGrpSpPr>
        <p:grpSpPr bwMode="auto">
          <a:xfrm>
            <a:off x="5357813" y="4797425"/>
            <a:ext cx="1366837" cy="576263"/>
            <a:chOff x="1474" y="2840"/>
            <a:chExt cx="816" cy="317"/>
          </a:xfrm>
        </p:grpSpPr>
        <p:pic>
          <p:nvPicPr>
            <p:cNvPr id="71714" name="Picture 21" descr="green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15" name="Text Box 22"/>
            <p:cNvSpPr txBox="1">
              <a:spLocks noChangeArrowheads="1"/>
            </p:cNvSpPr>
            <p:nvPr/>
          </p:nvSpPr>
          <p:spPr bwMode="auto">
            <a:xfrm>
              <a:off x="1588" y="2934"/>
              <a:ext cx="606" cy="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直调收货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71691" name="Group 23"/>
          <p:cNvGrpSpPr/>
          <p:nvPr/>
        </p:nvGrpSpPr>
        <p:grpSpPr bwMode="auto">
          <a:xfrm>
            <a:off x="6951663" y="3213100"/>
            <a:ext cx="1366837" cy="576263"/>
            <a:chOff x="1519" y="1706"/>
            <a:chExt cx="816" cy="275"/>
          </a:xfrm>
        </p:grpSpPr>
        <p:pic>
          <p:nvPicPr>
            <p:cNvPr id="71712" name="Picture 24" descr="gold-top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13" name="Text Box 25"/>
            <p:cNvSpPr txBox="1">
              <a:spLocks noChangeArrowheads="1"/>
            </p:cNvSpPr>
            <p:nvPr/>
          </p:nvSpPr>
          <p:spPr bwMode="auto">
            <a:xfrm>
              <a:off x="1632" y="1771"/>
              <a:ext cx="607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库存查询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71692" name="Group 26"/>
          <p:cNvGrpSpPr/>
          <p:nvPr/>
        </p:nvGrpSpPr>
        <p:grpSpPr bwMode="auto">
          <a:xfrm>
            <a:off x="3989388" y="2278063"/>
            <a:ext cx="1447800" cy="663575"/>
            <a:chOff x="1519" y="1706"/>
            <a:chExt cx="816" cy="275"/>
          </a:xfrm>
        </p:grpSpPr>
        <p:pic>
          <p:nvPicPr>
            <p:cNvPr id="71710" name="Picture 27" descr="gold-top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11" name="Text Box 28"/>
            <p:cNvSpPr txBox="1">
              <a:spLocks noChangeArrowheads="1"/>
            </p:cNvSpPr>
            <p:nvPr/>
          </p:nvSpPr>
          <p:spPr bwMode="auto">
            <a:xfrm>
              <a:off x="1632" y="1765"/>
              <a:ext cx="60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订单状态监控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71693" name="AutoShape 29"/>
          <p:cNvCxnSpPr>
            <a:cxnSpLocks noChangeShapeType="1"/>
            <a:endCxn id="71722" idx="1"/>
          </p:cNvCxnSpPr>
          <p:nvPr/>
        </p:nvCxnSpPr>
        <p:spPr bwMode="auto">
          <a:xfrm flipV="1">
            <a:off x="1570038" y="3789363"/>
            <a:ext cx="554037" cy="0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94" name="AutoShape 31"/>
          <p:cNvCxnSpPr>
            <a:cxnSpLocks noChangeShapeType="1"/>
          </p:cNvCxnSpPr>
          <p:nvPr/>
        </p:nvCxnSpPr>
        <p:spPr bwMode="auto">
          <a:xfrm flipV="1">
            <a:off x="3492500" y="4294188"/>
            <a:ext cx="865188" cy="115093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rgbClr val="339966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95" name="AutoShape 32"/>
          <p:cNvCxnSpPr>
            <a:cxnSpLocks noChangeShapeType="1"/>
          </p:cNvCxnSpPr>
          <p:nvPr/>
        </p:nvCxnSpPr>
        <p:spPr bwMode="auto">
          <a:xfrm>
            <a:off x="3490913" y="3860800"/>
            <a:ext cx="866775" cy="431800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rgbClr val="339966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96" name="AutoShape 33"/>
          <p:cNvCxnSpPr>
            <a:cxnSpLocks noChangeShapeType="1"/>
            <a:stCxn id="71714" idx="2"/>
            <a:endCxn id="71708" idx="0"/>
          </p:cNvCxnSpPr>
          <p:nvPr/>
        </p:nvCxnSpPr>
        <p:spPr bwMode="auto">
          <a:xfrm flipH="1">
            <a:off x="6034088" y="5373688"/>
            <a:ext cx="7937" cy="431800"/>
          </a:xfrm>
          <a:prstGeom prst="straightConnector1">
            <a:avLst/>
          </a:prstGeom>
          <a:noFill/>
          <a:ln w="50800">
            <a:solidFill>
              <a:srgbClr val="FF99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97" name="AutoShape 34"/>
          <p:cNvCxnSpPr>
            <a:cxnSpLocks noChangeShapeType="1"/>
            <a:stCxn id="71714" idx="3"/>
          </p:cNvCxnSpPr>
          <p:nvPr/>
        </p:nvCxnSpPr>
        <p:spPr bwMode="auto">
          <a:xfrm flipV="1">
            <a:off x="6724650" y="3789363"/>
            <a:ext cx="911225" cy="1295400"/>
          </a:xfrm>
          <a:prstGeom prst="bentConnector2">
            <a:avLst/>
          </a:prstGeom>
          <a:noFill/>
          <a:ln w="50800">
            <a:solidFill>
              <a:srgbClr val="FF9900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1698" name="Group 35"/>
          <p:cNvGrpSpPr/>
          <p:nvPr/>
        </p:nvGrpSpPr>
        <p:grpSpPr bwMode="auto">
          <a:xfrm>
            <a:off x="5435600" y="5805488"/>
            <a:ext cx="1196975" cy="576262"/>
            <a:chOff x="1480" y="1706"/>
            <a:chExt cx="816" cy="275"/>
          </a:xfrm>
        </p:grpSpPr>
        <p:pic>
          <p:nvPicPr>
            <p:cNvPr id="71708" name="Picture 36" descr="gold-top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" y="1706"/>
              <a:ext cx="81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09" name="Text Box 37"/>
            <p:cNvSpPr txBox="1">
              <a:spLocks noChangeArrowheads="1"/>
            </p:cNvSpPr>
            <p:nvPr/>
          </p:nvSpPr>
          <p:spPr bwMode="auto">
            <a:xfrm>
              <a:off x="1548" y="1775"/>
              <a:ext cx="735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状态跟踪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71699" name="AutoShape 39"/>
          <p:cNvCxnSpPr>
            <a:cxnSpLocks noChangeShapeType="1"/>
          </p:cNvCxnSpPr>
          <p:nvPr/>
        </p:nvCxnSpPr>
        <p:spPr bwMode="auto">
          <a:xfrm flipV="1">
            <a:off x="6724650" y="3502025"/>
            <a:ext cx="227013" cy="14288"/>
          </a:xfrm>
          <a:prstGeom prst="straightConnector1">
            <a:avLst/>
          </a:prstGeom>
          <a:noFill/>
          <a:ln w="50800">
            <a:solidFill>
              <a:srgbClr val="FF99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00" name="AutoShape 40"/>
          <p:cNvCxnSpPr>
            <a:cxnSpLocks noChangeShapeType="1"/>
          </p:cNvCxnSpPr>
          <p:nvPr/>
        </p:nvCxnSpPr>
        <p:spPr bwMode="auto">
          <a:xfrm rot="5400000" flipH="1">
            <a:off x="5453857" y="2639219"/>
            <a:ext cx="571500" cy="604837"/>
          </a:xfrm>
          <a:prstGeom prst="bentConnector2">
            <a:avLst/>
          </a:prstGeom>
          <a:noFill/>
          <a:ln w="50800">
            <a:solidFill>
              <a:srgbClr val="FF9933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01" name="AutoShape 41"/>
          <p:cNvCxnSpPr>
            <a:cxnSpLocks noChangeShapeType="1"/>
            <a:endCxn id="71720" idx="0"/>
          </p:cNvCxnSpPr>
          <p:nvPr/>
        </p:nvCxnSpPr>
        <p:spPr bwMode="auto">
          <a:xfrm flipH="1">
            <a:off x="960438" y="2601913"/>
            <a:ext cx="9525" cy="827087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1702" name="Group 42"/>
          <p:cNvGrpSpPr/>
          <p:nvPr/>
        </p:nvGrpSpPr>
        <p:grpSpPr bwMode="auto">
          <a:xfrm>
            <a:off x="285750" y="2420938"/>
            <a:ext cx="1366838" cy="576262"/>
            <a:chOff x="1474" y="2840"/>
            <a:chExt cx="816" cy="317"/>
          </a:xfrm>
        </p:grpSpPr>
        <p:pic>
          <p:nvPicPr>
            <p:cNvPr id="71706" name="Picture 43" descr="green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07" name="Text Box 44"/>
            <p:cNvSpPr txBox="1">
              <a:spLocks noChangeArrowheads="1"/>
            </p:cNvSpPr>
            <p:nvPr/>
          </p:nvSpPr>
          <p:spPr bwMode="auto">
            <a:xfrm>
              <a:off x="1588" y="2936"/>
              <a:ext cx="606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门店要货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71703" name="AutoShape 45"/>
          <p:cNvCxnSpPr>
            <a:cxnSpLocks noChangeShapeType="1"/>
            <a:stCxn id="71685" idx="0"/>
            <a:endCxn id="71718" idx="1"/>
          </p:cNvCxnSpPr>
          <p:nvPr/>
        </p:nvCxnSpPr>
        <p:spPr bwMode="auto">
          <a:xfrm rot="5400000" flipH="1" flipV="1">
            <a:off x="4954588" y="3602038"/>
            <a:ext cx="488950" cy="317500"/>
          </a:xfrm>
          <a:prstGeom prst="bentConnector2">
            <a:avLst/>
          </a:prstGeom>
          <a:noFill/>
          <a:ln w="50800">
            <a:solidFill>
              <a:schemeClr val="accent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04" name="AutoShape 46"/>
          <p:cNvCxnSpPr>
            <a:cxnSpLocks noChangeShapeType="1"/>
            <a:stCxn id="71685" idx="2"/>
            <a:endCxn id="71714" idx="1"/>
          </p:cNvCxnSpPr>
          <p:nvPr/>
        </p:nvCxnSpPr>
        <p:spPr bwMode="auto">
          <a:xfrm rot="16200000" flipH="1">
            <a:off x="4947444" y="4674394"/>
            <a:ext cx="503238" cy="317500"/>
          </a:xfrm>
          <a:prstGeom prst="bentConnector2">
            <a:avLst/>
          </a:prstGeom>
          <a:noFill/>
          <a:ln w="50800">
            <a:solidFill>
              <a:schemeClr val="accent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900113" y="1989138"/>
          <a:ext cx="2087562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8" name="CorelDRAW" r:id="rId1" imgW="2913380" imgH="1954530" progId="CorelDraw.Graphic.9">
                  <p:embed/>
                </p:oleObj>
              </mc:Choice>
              <mc:Fallback>
                <p:oleObj name="CorelDRAW" r:id="rId1" imgW="2913380" imgH="1954530" progId="CorelDraw.Graphic.9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989138"/>
                        <a:ext cx="2087562" cy="1395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27088" y="981075"/>
            <a:ext cx="2376487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零售行业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以零售企业为本的专业品质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348038" y="981075"/>
            <a:ext cx="2376487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FF99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餐饮娱乐行业</a:t>
            </a:r>
            <a:endParaRPr lang="zh-CN" altLang="en-US" dirty="0">
              <a:solidFill>
                <a:srgbClr val="FF99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面向餐饮娱乐业的智能化管理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2533" name="Object 6"/>
          <p:cNvGraphicFramePr>
            <a:graphicFrameLocks noChangeAspect="1"/>
          </p:cNvGraphicFramePr>
          <p:nvPr/>
        </p:nvGraphicFramePr>
        <p:xfrm>
          <a:off x="3492500" y="1989138"/>
          <a:ext cx="19431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9" name="CorelDRAW" r:id="rId3" imgW="2734310" imgH="1954530" progId="CorelDraw.Graphic.9">
                  <p:embed/>
                </p:oleObj>
              </mc:Choice>
              <mc:Fallback>
                <p:oleObj name="CorelDRAW" r:id="rId3" imgW="2734310" imgH="1954530" progId="CorelDraw.Graphic.9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989138"/>
                        <a:ext cx="19431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7"/>
          <p:cNvGraphicFramePr>
            <a:graphicFrameLocks noChangeAspect="1"/>
          </p:cNvGraphicFramePr>
          <p:nvPr/>
        </p:nvGraphicFramePr>
        <p:xfrm>
          <a:off x="6300788" y="1916113"/>
          <a:ext cx="2087562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0" name="CorelDRAW" r:id="rId5" imgW="2895600" imgH="1954530" progId="CorelDraw.Graphic.9">
                  <p:embed/>
                </p:oleObj>
              </mc:Choice>
              <mc:Fallback>
                <p:oleObj name="CorelDRAW" r:id="rId5" imgW="2895600" imgH="1954530" progId="CorelDraw.Graphic.9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1916113"/>
                        <a:ext cx="2087562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156325" y="981075"/>
            <a:ext cx="2592388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33CC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专卖店、专业店行业</a:t>
            </a:r>
            <a:endParaRPr lang="zh-CN" altLang="en-US" dirty="0">
              <a:solidFill>
                <a:srgbClr val="33CC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应零售细分的个性化产品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900113" y="3573463"/>
            <a:ext cx="20161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产品：</a:t>
            </a:r>
            <a:endParaRPr lang="en-US" altLang="zh-CN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Clr>
                <a:srgbClr val="C0504D"/>
              </a:buClr>
              <a:buFont typeface="Wingdings" panose="05000000000000000000" pitchFamily="2" charset="2"/>
              <a:buChar char="l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商云</a:t>
            </a:r>
            <a:endParaRPr lang="zh-CN" altLang="en-US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商锐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商业之星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批发之星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易捷通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大型超市、百货、购物中心、便利店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7" name="Text Box 10"/>
          <p:cNvSpPr txBox="1">
            <a:spLocks noChangeArrowheads="1"/>
          </p:cNvSpPr>
          <p:nvPr/>
        </p:nvSpPr>
        <p:spPr bwMode="auto">
          <a:xfrm>
            <a:off x="3276600" y="3500438"/>
            <a:ext cx="2663825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>
                <a:solidFill>
                  <a:srgbClr val="FF99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产品：</a:t>
            </a:r>
            <a:endParaRPr lang="zh-CN" altLang="en-US">
              <a:solidFill>
                <a:srgbClr val="FF99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Clr>
                <a:srgbClr val="FF9933"/>
              </a:buClr>
              <a:buFont typeface="Wingdings" panose="05000000000000000000" pitchFamily="2" charset="2"/>
              <a:buChar char="l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美世家餐饮系统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Clr>
                <a:srgbClr val="FF9933"/>
              </a:buClr>
              <a:buFont typeface="Wingdings" panose="05000000000000000000" pitchFamily="2" charset="2"/>
              <a:buChar char="l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美食通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Clr>
                <a:srgbClr val="FF9933"/>
              </a:buClr>
              <a:buFont typeface="Wingdings" panose="05000000000000000000" pitchFamily="2" charset="2"/>
              <a:buChar char="l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美食广场系统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Clr>
                <a:srgbClr val="FF9933"/>
              </a:buClr>
              <a:buFont typeface="Wingdings" panose="05000000000000000000" pitchFamily="2" charset="2"/>
              <a:buChar char="l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桑拿足浴系统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Clr>
                <a:srgbClr val="FF9933"/>
              </a:buClr>
              <a:buFont typeface="Wingdings" panose="05000000000000000000" pitchFamily="2" charset="2"/>
              <a:buChar char="l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美容美发系统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Clr>
                <a:srgbClr val="FF9933"/>
              </a:buClr>
              <a:buFont typeface="Wingdings" panose="05000000000000000000" pitchFamily="2" charset="2"/>
              <a:buChar char="l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客房管理系统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>
                <a:solidFill>
                  <a:srgbClr val="FF99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适用于：</a:t>
            </a:r>
            <a:endParaRPr lang="zh-CN" altLang="en-US">
              <a:solidFill>
                <a:srgbClr val="FF99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酒楼、餐厅、连锁快餐、火锅、酒店、桑拿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洗浴中心、美容美发店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8" name="Text Box 11"/>
          <p:cNvSpPr txBox="1">
            <a:spLocks noChangeArrowheads="1"/>
          </p:cNvSpPr>
          <p:nvPr/>
        </p:nvSpPr>
        <p:spPr bwMode="auto">
          <a:xfrm>
            <a:off x="6300788" y="3470275"/>
            <a:ext cx="2232025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33CC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产品：</a:t>
            </a:r>
            <a:endParaRPr lang="zh-CN" altLang="en-US" dirty="0">
              <a:solidFill>
                <a:srgbClr val="33CC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Clr>
                <a:srgbClr val="33CC33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专卖店系统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Clr>
                <a:srgbClr val="33CC33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服装之星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Clr>
                <a:srgbClr val="33CC33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医药之星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Clr>
                <a:srgbClr val="33CC33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烘焙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Clr>
                <a:srgbClr val="33CC33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秤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心管家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Clr>
                <a:srgbClr val="33CC33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孕婴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童系统</a:t>
            </a:r>
            <a:endParaRPr lang="zh-CN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dirty="0">
                <a:solidFill>
                  <a:srgbClr val="33CC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适用于：</a:t>
            </a:r>
            <a:endParaRPr lang="zh-CN" altLang="en-US" dirty="0">
              <a:solidFill>
                <a:srgbClr val="33CC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各类品牌专卖店、专业店、连锁服装店、药店、面包店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685800" y="681038"/>
            <a:ext cx="77724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>
                <a:solidFill>
                  <a:schemeClr val="tx2"/>
                </a:solidFill>
              </a:rPr>
              <a:t>考核管理</a:t>
            </a:r>
            <a:endParaRPr lang="zh-CN" altLang="en-US" sz="3600">
              <a:solidFill>
                <a:schemeClr val="tx2"/>
              </a:solidFill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132138" y="1412875"/>
            <a:ext cx="2879725" cy="714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2708" name="Group 5"/>
          <p:cNvGrpSpPr/>
          <p:nvPr/>
        </p:nvGrpSpPr>
        <p:grpSpPr bwMode="auto">
          <a:xfrm>
            <a:off x="684213" y="2638425"/>
            <a:ext cx="1671637" cy="503238"/>
            <a:chOff x="1474" y="2840"/>
            <a:chExt cx="816" cy="317"/>
          </a:xfrm>
        </p:grpSpPr>
        <p:pic>
          <p:nvPicPr>
            <p:cNvPr id="72750" name="Picture 6" descr="green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51" name="Text Box 7"/>
            <p:cNvSpPr txBox="1">
              <a:spLocks noChangeArrowheads="1"/>
            </p:cNvSpPr>
            <p:nvPr/>
          </p:nvSpPr>
          <p:spPr bwMode="auto">
            <a:xfrm>
              <a:off x="1588" y="2926"/>
              <a:ext cx="60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类别计划</a:t>
              </a:r>
              <a:endParaRPr lang="zh-CN" altLang="en-US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72709" name="Group 28"/>
          <p:cNvGrpSpPr/>
          <p:nvPr/>
        </p:nvGrpSpPr>
        <p:grpSpPr bwMode="auto">
          <a:xfrm>
            <a:off x="6156325" y="1763713"/>
            <a:ext cx="2085975" cy="512762"/>
            <a:chOff x="328" y="2395"/>
            <a:chExt cx="877" cy="477"/>
          </a:xfrm>
        </p:grpSpPr>
        <p:pic>
          <p:nvPicPr>
            <p:cNvPr id="72748" name="Picture 29" descr="blue-short-top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395"/>
              <a:ext cx="85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9" name="Text Box 30"/>
            <p:cNvSpPr txBox="1">
              <a:spLocks noChangeArrowheads="1"/>
            </p:cNvSpPr>
            <p:nvPr/>
          </p:nvSpPr>
          <p:spPr bwMode="auto">
            <a:xfrm>
              <a:off x="328" y="2511"/>
              <a:ext cx="87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门店销售计划分析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72710" name="Group 5"/>
          <p:cNvGrpSpPr/>
          <p:nvPr/>
        </p:nvGrpSpPr>
        <p:grpSpPr bwMode="auto">
          <a:xfrm>
            <a:off x="684213" y="1714500"/>
            <a:ext cx="1671637" cy="503238"/>
            <a:chOff x="1474" y="2840"/>
            <a:chExt cx="816" cy="317"/>
          </a:xfrm>
        </p:grpSpPr>
        <p:pic>
          <p:nvPicPr>
            <p:cNvPr id="72746" name="Picture 6" descr="green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7" name="Text Box 7"/>
            <p:cNvSpPr txBox="1">
              <a:spLocks noChangeArrowheads="1"/>
            </p:cNvSpPr>
            <p:nvPr/>
          </p:nvSpPr>
          <p:spPr bwMode="auto">
            <a:xfrm>
              <a:off x="1588" y="2926"/>
              <a:ext cx="60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门店计划</a:t>
              </a:r>
              <a:endParaRPr lang="zh-CN" altLang="en-US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72711" name="肘形连接符 50"/>
          <p:cNvCxnSpPr>
            <a:cxnSpLocks noChangeShapeType="1"/>
            <a:stCxn id="72746" idx="3"/>
            <a:endCxn id="72742" idx="1"/>
          </p:cNvCxnSpPr>
          <p:nvPr/>
        </p:nvCxnSpPr>
        <p:spPr bwMode="auto">
          <a:xfrm>
            <a:off x="2355850" y="1966913"/>
            <a:ext cx="1062038" cy="2076450"/>
          </a:xfrm>
          <a:prstGeom prst="bentConnector3">
            <a:avLst>
              <a:gd name="adj1" fmla="val 50000"/>
            </a:avLst>
          </a:prstGeom>
          <a:noFill/>
          <a:ln w="50800" algn="ctr">
            <a:solidFill>
              <a:srgbClr val="2A8654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2" name="肘形连接符 53"/>
          <p:cNvCxnSpPr>
            <a:cxnSpLocks noChangeShapeType="1"/>
            <a:stCxn id="72750" idx="3"/>
            <a:endCxn id="72742" idx="1"/>
          </p:cNvCxnSpPr>
          <p:nvPr/>
        </p:nvCxnSpPr>
        <p:spPr bwMode="auto">
          <a:xfrm>
            <a:off x="2355850" y="2889250"/>
            <a:ext cx="1062038" cy="1154113"/>
          </a:xfrm>
          <a:prstGeom prst="bentConnector3">
            <a:avLst>
              <a:gd name="adj1" fmla="val 50000"/>
            </a:avLst>
          </a:prstGeom>
          <a:noFill/>
          <a:ln w="50800" algn="ctr">
            <a:solidFill>
              <a:srgbClr val="2A8654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2713" name="Group 5"/>
          <p:cNvGrpSpPr/>
          <p:nvPr/>
        </p:nvGrpSpPr>
        <p:grpSpPr bwMode="auto">
          <a:xfrm>
            <a:off x="684213" y="4654550"/>
            <a:ext cx="1671637" cy="503238"/>
            <a:chOff x="1474" y="2840"/>
            <a:chExt cx="816" cy="317"/>
          </a:xfrm>
        </p:grpSpPr>
        <p:pic>
          <p:nvPicPr>
            <p:cNvPr id="72744" name="Picture 6" descr="green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5" name="Text Box 7"/>
            <p:cNvSpPr txBox="1">
              <a:spLocks noChangeArrowheads="1"/>
            </p:cNvSpPr>
            <p:nvPr/>
          </p:nvSpPr>
          <p:spPr bwMode="auto">
            <a:xfrm>
              <a:off x="1588" y="2926"/>
              <a:ext cx="60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营业员计划</a:t>
              </a:r>
              <a:endParaRPr lang="zh-CN" altLang="en-US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72714" name="Group 21"/>
          <p:cNvGrpSpPr/>
          <p:nvPr/>
        </p:nvGrpSpPr>
        <p:grpSpPr bwMode="auto">
          <a:xfrm>
            <a:off x="3417888" y="3730625"/>
            <a:ext cx="1874837" cy="625475"/>
            <a:chOff x="1519" y="1706"/>
            <a:chExt cx="816" cy="275"/>
          </a:xfrm>
        </p:grpSpPr>
        <p:pic>
          <p:nvPicPr>
            <p:cNvPr id="72742" name="Picture 22" descr="gold-top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706"/>
              <a:ext cx="81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3" name="Text Box 23"/>
            <p:cNvSpPr txBox="1">
              <a:spLocks noChangeArrowheads="1"/>
            </p:cNvSpPr>
            <p:nvPr/>
          </p:nvSpPr>
          <p:spPr bwMode="auto">
            <a:xfrm>
              <a:off x="1632" y="1785"/>
              <a:ext cx="607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计划实施考核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72715" name="Group 28"/>
          <p:cNvGrpSpPr/>
          <p:nvPr/>
        </p:nvGrpSpPr>
        <p:grpSpPr bwMode="auto">
          <a:xfrm>
            <a:off x="6154738" y="2636838"/>
            <a:ext cx="2085975" cy="512762"/>
            <a:chOff x="328" y="2395"/>
            <a:chExt cx="877" cy="477"/>
          </a:xfrm>
        </p:grpSpPr>
        <p:pic>
          <p:nvPicPr>
            <p:cNvPr id="72740" name="Picture 29" descr="blue-short-top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395"/>
              <a:ext cx="85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1" name="Text Box 30"/>
            <p:cNvSpPr txBox="1">
              <a:spLocks noChangeArrowheads="1"/>
            </p:cNvSpPr>
            <p:nvPr/>
          </p:nvSpPr>
          <p:spPr bwMode="auto">
            <a:xfrm>
              <a:off x="328" y="2511"/>
              <a:ext cx="87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类别销售计划分析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72716" name="Group 5"/>
          <p:cNvGrpSpPr/>
          <p:nvPr/>
        </p:nvGrpSpPr>
        <p:grpSpPr bwMode="auto">
          <a:xfrm>
            <a:off x="684213" y="3789363"/>
            <a:ext cx="1671637" cy="503237"/>
            <a:chOff x="1474" y="2840"/>
            <a:chExt cx="816" cy="317"/>
          </a:xfrm>
        </p:grpSpPr>
        <p:pic>
          <p:nvPicPr>
            <p:cNvPr id="72738" name="Picture 6" descr="green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9" name="Text Box 7"/>
            <p:cNvSpPr txBox="1">
              <a:spLocks noChangeArrowheads="1"/>
            </p:cNvSpPr>
            <p:nvPr/>
          </p:nvSpPr>
          <p:spPr bwMode="auto">
            <a:xfrm>
              <a:off x="1588" y="2926"/>
              <a:ext cx="60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品牌计划</a:t>
              </a:r>
              <a:endParaRPr lang="zh-CN" altLang="en-US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72717" name="肘形连接符 50"/>
          <p:cNvCxnSpPr>
            <a:cxnSpLocks noChangeShapeType="1"/>
            <a:stCxn id="72738" idx="3"/>
            <a:endCxn id="72742" idx="1"/>
          </p:cNvCxnSpPr>
          <p:nvPr/>
        </p:nvCxnSpPr>
        <p:spPr bwMode="auto">
          <a:xfrm>
            <a:off x="2355850" y="4041775"/>
            <a:ext cx="1062038" cy="1588"/>
          </a:xfrm>
          <a:prstGeom prst="bentConnector3">
            <a:avLst>
              <a:gd name="adj1" fmla="val 50000"/>
            </a:avLst>
          </a:prstGeom>
          <a:noFill/>
          <a:ln w="50800" algn="ctr">
            <a:solidFill>
              <a:srgbClr val="2A8654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8" name="肘形连接符 53"/>
          <p:cNvCxnSpPr>
            <a:cxnSpLocks noChangeShapeType="1"/>
            <a:stCxn id="72744" idx="3"/>
            <a:endCxn id="72742" idx="1"/>
          </p:cNvCxnSpPr>
          <p:nvPr/>
        </p:nvCxnSpPr>
        <p:spPr bwMode="auto">
          <a:xfrm flipV="1">
            <a:off x="2355850" y="4043363"/>
            <a:ext cx="1062038" cy="862012"/>
          </a:xfrm>
          <a:prstGeom prst="bentConnector3">
            <a:avLst>
              <a:gd name="adj1" fmla="val 50000"/>
            </a:avLst>
          </a:prstGeom>
          <a:noFill/>
          <a:ln w="50800" algn="ctr">
            <a:solidFill>
              <a:srgbClr val="2A8654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2719" name="Group 28"/>
          <p:cNvGrpSpPr/>
          <p:nvPr/>
        </p:nvGrpSpPr>
        <p:grpSpPr bwMode="auto">
          <a:xfrm>
            <a:off x="6154738" y="3779838"/>
            <a:ext cx="2085975" cy="512762"/>
            <a:chOff x="328" y="2395"/>
            <a:chExt cx="877" cy="477"/>
          </a:xfrm>
        </p:grpSpPr>
        <p:pic>
          <p:nvPicPr>
            <p:cNvPr id="72736" name="Picture 29" descr="blue-short-top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395"/>
              <a:ext cx="85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7" name="Text Box 30"/>
            <p:cNvSpPr txBox="1">
              <a:spLocks noChangeArrowheads="1"/>
            </p:cNvSpPr>
            <p:nvPr/>
          </p:nvSpPr>
          <p:spPr bwMode="auto">
            <a:xfrm>
              <a:off x="328" y="2511"/>
              <a:ext cx="87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品牌销售计划分析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72720" name="Group 5"/>
          <p:cNvGrpSpPr/>
          <p:nvPr/>
        </p:nvGrpSpPr>
        <p:grpSpPr bwMode="auto">
          <a:xfrm>
            <a:off x="684213" y="5589588"/>
            <a:ext cx="1671637" cy="503237"/>
            <a:chOff x="1474" y="2840"/>
            <a:chExt cx="816" cy="317"/>
          </a:xfrm>
        </p:grpSpPr>
        <p:pic>
          <p:nvPicPr>
            <p:cNvPr id="72734" name="Picture 6" descr="green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5" name="Text Box 7"/>
            <p:cNvSpPr txBox="1">
              <a:spLocks noChangeArrowheads="1"/>
            </p:cNvSpPr>
            <p:nvPr/>
          </p:nvSpPr>
          <p:spPr bwMode="auto">
            <a:xfrm>
              <a:off x="1588" y="2926"/>
              <a:ext cx="60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b="1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业务员计划</a:t>
              </a:r>
              <a:endParaRPr lang="zh-CN" altLang="en-US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72721" name="肘形连接符 50"/>
          <p:cNvCxnSpPr>
            <a:cxnSpLocks noChangeShapeType="1"/>
            <a:stCxn id="72734" idx="3"/>
            <a:endCxn id="72742" idx="1"/>
          </p:cNvCxnSpPr>
          <p:nvPr/>
        </p:nvCxnSpPr>
        <p:spPr bwMode="auto">
          <a:xfrm flipV="1">
            <a:off x="2355850" y="4043363"/>
            <a:ext cx="1062038" cy="1798637"/>
          </a:xfrm>
          <a:prstGeom prst="bentConnector3">
            <a:avLst>
              <a:gd name="adj1" fmla="val 50000"/>
            </a:avLst>
          </a:prstGeom>
          <a:noFill/>
          <a:ln w="50800" algn="ctr">
            <a:solidFill>
              <a:srgbClr val="2A8654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2722" name="Group 28"/>
          <p:cNvGrpSpPr/>
          <p:nvPr/>
        </p:nvGrpSpPr>
        <p:grpSpPr bwMode="auto">
          <a:xfrm>
            <a:off x="6156325" y="4724400"/>
            <a:ext cx="2085975" cy="514350"/>
            <a:chOff x="328" y="2395"/>
            <a:chExt cx="877" cy="477"/>
          </a:xfrm>
        </p:grpSpPr>
        <p:pic>
          <p:nvPicPr>
            <p:cNvPr id="72732" name="Picture 29" descr="blue-short-top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395"/>
              <a:ext cx="85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3" name="Text Box 30"/>
            <p:cNvSpPr txBox="1">
              <a:spLocks noChangeArrowheads="1"/>
            </p:cNvSpPr>
            <p:nvPr/>
          </p:nvSpPr>
          <p:spPr bwMode="auto">
            <a:xfrm>
              <a:off x="328" y="2511"/>
              <a:ext cx="87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品牌销售计划分析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72723" name="Group 28"/>
          <p:cNvGrpSpPr/>
          <p:nvPr/>
        </p:nvGrpSpPr>
        <p:grpSpPr bwMode="auto">
          <a:xfrm>
            <a:off x="6156325" y="5508625"/>
            <a:ext cx="2085975" cy="512763"/>
            <a:chOff x="328" y="2395"/>
            <a:chExt cx="877" cy="477"/>
          </a:xfrm>
        </p:grpSpPr>
        <p:pic>
          <p:nvPicPr>
            <p:cNvPr id="72730" name="Picture 29" descr="blue-short-top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395"/>
              <a:ext cx="85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1" name="Text Box 30"/>
            <p:cNvSpPr txBox="1">
              <a:spLocks noChangeArrowheads="1"/>
            </p:cNvSpPr>
            <p:nvPr/>
          </p:nvSpPr>
          <p:spPr bwMode="auto">
            <a:xfrm>
              <a:off x="328" y="2511"/>
              <a:ext cx="87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品牌销售计划分析</a:t>
              </a:r>
              <a:endParaRPr lang="zh-CN" altLang="en-US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72724" name="肘形连接符 50"/>
          <p:cNvCxnSpPr>
            <a:cxnSpLocks noChangeShapeType="1"/>
            <a:stCxn id="72742" idx="3"/>
            <a:endCxn id="72749" idx="1"/>
          </p:cNvCxnSpPr>
          <p:nvPr/>
        </p:nvCxnSpPr>
        <p:spPr bwMode="auto">
          <a:xfrm flipV="1">
            <a:off x="5292725" y="2006600"/>
            <a:ext cx="863600" cy="2036763"/>
          </a:xfrm>
          <a:prstGeom prst="bentConnector3">
            <a:avLst>
              <a:gd name="adj1" fmla="val 50000"/>
            </a:avLst>
          </a:prstGeom>
          <a:noFill/>
          <a:ln w="50800" algn="ctr">
            <a:solidFill>
              <a:srgbClr val="2A8654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5" name="肘形连接符 53"/>
          <p:cNvCxnSpPr>
            <a:cxnSpLocks noChangeShapeType="1"/>
            <a:stCxn id="72742" idx="3"/>
            <a:endCxn id="72737" idx="1"/>
          </p:cNvCxnSpPr>
          <p:nvPr/>
        </p:nvCxnSpPr>
        <p:spPr bwMode="auto">
          <a:xfrm flipV="1">
            <a:off x="5292725" y="4022725"/>
            <a:ext cx="862013" cy="20638"/>
          </a:xfrm>
          <a:prstGeom prst="bentConnector3">
            <a:avLst>
              <a:gd name="adj1" fmla="val 50000"/>
            </a:avLst>
          </a:prstGeom>
          <a:noFill/>
          <a:ln w="50800" algn="ctr">
            <a:solidFill>
              <a:srgbClr val="2A8654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6" name="肘形连接符 53"/>
          <p:cNvCxnSpPr>
            <a:cxnSpLocks noChangeShapeType="1"/>
            <a:stCxn id="72742" idx="3"/>
            <a:endCxn id="72741" idx="1"/>
          </p:cNvCxnSpPr>
          <p:nvPr/>
        </p:nvCxnSpPr>
        <p:spPr bwMode="auto">
          <a:xfrm flipV="1">
            <a:off x="5292725" y="2879725"/>
            <a:ext cx="862013" cy="1163638"/>
          </a:xfrm>
          <a:prstGeom prst="bentConnector3">
            <a:avLst>
              <a:gd name="adj1" fmla="val 50000"/>
            </a:avLst>
          </a:prstGeom>
          <a:noFill/>
          <a:ln w="50800" algn="ctr">
            <a:solidFill>
              <a:srgbClr val="2A8654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7" name="肘形连接符 53"/>
          <p:cNvCxnSpPr>
            <a:cxnSpLocks noChangeShapeType="1"/>
            <a:stCxn id="72742" idx="3"/>
            <a:endCxn id="72733" idx="1"/>
          </p:cNvCxnSpPr>
          <p:nvPr/>
        </p:nvCxnSpPr>
        <p:spPr bwMode="auto">
          <a:xfrm>
            <a:off x="5292725" y="4043363"/>
            <a:ext cx="863600" cy="923925"/>
          </a:xfrm>
          <a:prstGeom prst="bentConnector3">
            <a:avLst>
              <a:gd name="adj1" fmla="val 50000"/>
            </a:avLst>
          </a:prstGeom>
          <a:noFill/>
          <a:ln w="50800" algn="ctr">
            <a:solidFill>
              <a:srgbClr val="2A8654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28" name="肘形连接符 53"/>
          <p:cNvCxnSpPr>
            <a:cxnSpLocks noChangeShapeType="1"/>
            <a:stCxn id="72742" idx="3"/>
            <a:endCxn id="72731" idx="1"/>
          </p:cNvCxnSpPr>
          <p:nvPr/>
        </p:nvCxnSpPr>
        <p:spPr bwMode="auto">
          <a:xfrm>
            <a:off x="5292725" y="4043363"/>
            <a:ext cx="863600" cy="1706562"/>
          </a:xfrm>
          <a:prstGeom prst="bentConnector3">
            <a:avLst>
              <a:gd name="adj1" fmla="val 50000"/>
            </a:avLst>
          </a:prstGeom>
          <a:noFill/>
          <a:ln w="50800" algn="ctr">
            <a:solidFill>
              <a:srgbClr val="2A8654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ChangeArrowheads="1"/>
          </p:cNvSpPr>
          <p:nvPr/>
        </p:nvSpPr>
        <p:spPr bwMode="auto">
          <a:xfrm>
            <a:off x="685800" y="825500"/>
            <a:ext cx="7772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>
                <a:solidFill>
                  <a:schemeClr val="tx2"/>
                </a:solidFill>
              </a:rPr>
              <a:t>考核管理</a:t>
            </a:r>
            <a:endParaRPr lang="zh-CN" altLang="en-US" sz="3600">
              <a:solidFill>
                <a:schemeClr val="tx2"/>
              </a:solidFill>
            </a:endParaRPr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3132138" y="1628775"/>
            <a:ext cx="2952750" cy="714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3732" name="Rectangle 5"/>
          <p:cNvSpPr>
            <a:spLocks noChangeArrowheads="1"/>
          </p:cNvSpPr>
          <p:nvPr/>
        </p:nvSpPr>
        <p:spPr bwMode="auto">
          <a:xfrm>
            <a:off x="395288" y="1916113"/>
            <a:ext cx="856932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提供门店销售计划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——可设定门店月、年销售额以及毛利目标，可查询门店销售完成度；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提供类别销售计划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——可设置类别月、年销售额以及毛利目标，可查询商品类别销售完成度；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提供品牌销售计划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——可设置品牌月、年销售额以及毛利目标，可查询商品品牌销售完成度；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提供营业员销售计划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——可设置营业员月、年销售额以及毛利目标，可查询营业员销售完成度；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提供业务员销售计划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——可设置业务员月、年销售额以及毛利目标，可查询营业员销售完成度；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ChangeArrowheads="1"/>
          </p:cNvSpPr>
          <p:nvPr/>
        </p:nvSpPr>
        <p:spPr bwMode="auto">
          <a:xfrm>
            <a:off x="685800" y="825500"/>
            <a:ext cx="7772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>
                <a:solidFill>
                  <a:schemeClr val="tx2"/>
                </a:solidFill>
              </a:rPr>
              <a:t>决策支持</a:t>
            </a:r>
            <a:endParaRPr lang="en-US" altLang="zh-CN" sz="3600">
              <a:solidFill>
                <a:schemeClr val="tx2"/>
              </a:solidFill>
            </a:endParaRPr>
          </a:p>
        </p:txBody>
      </p:sp>
      <p:sp>
        <p:nvSpPr>
          <p:cNvPr id="74755" name="Rectangle 4"/>
          <p:cNvSpPr>
            <a:spLocks noChangeArrowheads="1"/>
          </p:cNvSpPr>
          <p:nvPr/>
        </p:nvSpPr>
        <p:spPr bwMode="auto">
          <a:xfrm>
            <a:off x="3132138" y="1628775"/>
            <a:ext cx="2952750" cy="714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4756" name="Rectangle 5"/>
          <p:cNvSpPr>
            <a:spLocks noChangeArrowheads="1"/>
          </p:cNvSpPr>
          <p:nvPr/>
        </p:nvSpPr>
        <p:spPr bwMode="auto">
          <a:xfrm>
            <a:off x="395288" y="1916113"/>
            <a:ext cx="80756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销售报表：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	——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分店销售报表、大类销售报表、类别销售报表商品销售报表、品牌销售报表、供应商销售报表、区域销售报表。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销售排行：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类别销售排行、商品销售排行、品牌销售排行、供应商销售排行、滞销商品排行。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分析报表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商品价格分析、让利分析、对比分析、日销售分析、月销售分析、分店坪效分析、销售目标设置、销售目标分析、库存周转率、分店月销售运营指标。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进销存报表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进销存日报表、周结、进销存周报表、月结、进销存月报表</a:t>
            </a:r>
            <a:r>
              <a:rPr lang="zh-CN" altLang="en-US" dirty="0"/>
              <a:t>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ChangeArrowheads="1"/>
          </p:cNvSpPr>
          <p:nvPr/>
        </p:nvSpPr>
        <p:spPr bwMode="auto">
          <a:xfrm>
            <a:off x="685800" y="825500"/>
            <a:ext cx="7772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dirty="0">
                <a:solidFill>
                  <a:schemeClr val="tx2"/>
                </a:solidFill>
              </a:rPr>
              <a:t>微店</a:t>
            </a:r>
            <a:r>
              <a:rPr lang="zh-CN" altLang="en-US" sz="3600" dirty="0" smtClean="0">
                <a:solidFill>
                  <a:schemeClr val="tx2"/>
                </a:solidFill>
              </a:rPr>
              <a:t>管理</a:t>
            </a:r>
            <a:endParaRPr lang="zh-CN" altLang="en-US" sz="3600" dirty="0">
              <a:solidFill>
                <a:schemeClr val="tx2"/>
              </a:solidFill>
            </a:endParaRP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3132138" y="1628775"/>
            <a:ext cx="2952750" cy="714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5780" name="Rectangle 5"/>
          <p:cNvSpPr>
            <a:spLocks noChangeArrowheads="1"/>
          </p:cNvSpPr>
          <p:nvPr/>
        </p:nvSpPr>
        <p:spPr bwMode="auto">
          <a:xfrm>
            <a:off x="395288" y="1916113"/>
            <a:ext cx="80756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  <p:grpSp>
        <p:nvGrpSpPr>
          <p:cNvPr id="6" name="Group 5"/>
          <p:cNvGrpSpPr/>
          <p:nvPr/>
        </p:nvGrpSpPr>
        <p:grpSpPr bwMode="auto">
          <a:xfrm>
            <a:off x="562370" y="3685225"/>
            <a:ext cx="1671637" cy="967911"/>
            <a:chOff x="1474" y="2816"/>
            <a:chExt cx="816" cy="317"/>
          </a:xfrm>
        </p:grpSpPr>
        <p:pic>
          <p:nvPicPr>
            <p:cNvPr id="7" name="Picture 6" descr="green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16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588" y="2893"/>
              <a:ext cx="60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微商店</a:t>
              </a:r>
              <a:br>
                <a:rPr lang="en-US" altLang="zh-CN" b="1" dirty="0" smtClean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</a:br>
              <a:r>
                <a:rPr lang="zh-CN" altLang="en-US" b="1" dirty="0" smtClean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配置向导</a:t>
              </a:r>
              <a:endParaRPr lang="zh-CN" altLang="en-US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9" name="Group 28"/>
          <p:cNvGrpSpPr/>
          <p:nvPr/>
        </p:nvGrpSpPr>
        <p:grpSpPr bwMode="auto">
          <a:xfrm>
            <a:off x="3421459" y="2140977"/>
            <a:ext cx="1723946" cy="620442"/>
            <a:chOff x="328" y="2395"/>
            <a:chExt cx="877" cy="477"/>
          </a:xfrm>
        </p:grpSpPr>
        <p:pic>
          <p:nvPicPr>
            <p:cNvPr id="10" name="Picture 29" descr="blue-short-top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395"/>
              <a:ext cx="85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328" y="2511"/>
              <a:ext cx="87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店铺上下架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12" name="Group 5"/>
          <p:cNvGrpSpPr/>
          <p:nvPr/>
        </p:nvGrpSpPr>
        <p:grpSpPr bwMode="auto">
          <a:xfrm>
            <a:off x="604455" y="2185800"/>
            <a:ext cx="1629552" cy="797280"/>
            <a:chOff x="1474" y="2840"/>
            <a:chExt cx="816" cy="317"/>
          </a:xfrm>
        </p:grpSpPr>
        <p:pic>
          <p:nvPicPr>
            <p:cNvPr id="13" name="Picture 6" descr="green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588" y="2926"/>
              <a:ext cx="60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微</a:t>
              </a:r>
              <a:r>
                <a:rPr lang="zh-CN" altLang="en-US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商店</a:t>
              </a:r>
              <a:r>
                <a:rPr lang="zh-CN" altLang="en-US" b="1" dirty="0" smtClean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说明</a:t>
              </a:r>
              <a:endParaRPr lang="zh-CN" altLang="en-US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20" name="Group 21"/>
          <p:cNvGrpSpPr/>
          <p:nvPr/>
        </p:nvGrpSpPr>
        <p:grpSpPr bwMode="auto">
          <a:xfrm>
            <a:off x="6156176" y="3356992"/>
            <a:ext cx="1874837" cy="922016"/>
            <a:chOff x="1327" y="1583"/>
            <a:chExt cx="816" cy="275"/>
          </a:xfrm>
        </p:grpSpPr>
        <p:pic>
          <p:nvPicPr>
            <p:cNvPr id="21" name="Picture 22" descr="gold-top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7" y="1583"/>
              <a:ext cx="81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1455" y="1682"/>
              <a:ext cx="607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订单管理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23" name="Group 28"/>
          <p:cNvGrpSpPr/>
          <p:nvPr/>
        </p:nvGrpSpPr>
        <p:grpSpPr bwMode="auto">
          <a:xfrm>
            <a:off x="3419872" y="2983080"/>
            <a:ext cx="1723946" cy="682486"/>
            <a:chOff x="328" y="2395"/>
            <a:chExt cx="877" cy="477"/>
          </a:xfrm>
        </p:grpSpPr>
        <p:pic>
          <p:nvPicPr>
            <p:cNvPr id="24" name="Picture 29" descr="blue-short-top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395"/>
              <a:ext cx="85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30"/>
            <p:cNvSpPr txBox="1">
              <a:spLocks noChangeArrowheads="1"/>
            </p:cNvSpPr>
            <p:nvPr/>
          </p:nvSpPr>
          <p:spPr bwMode="auto">
            <a:xfrm>
              <a:off x="328" y="2511"/>
              <a:ext cx="87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类别上下架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26" name="Group 5"/>
          <p:cNvGrpSpPr/>
          <p:nvPr/>
        </p:nvGrpSpPr>
        <p:grpSpPr bwMode="auto">
          <a:xfrm>
            <a:off x="539552" y="5269507"/>
            <a:ext cx="1671637" cy="823789"/>
            <a:chOff x="1474" y="2840"/>
            <a:chExt cx="816" cy="317"/>
          </a:xfrm>
        </p:grpSpPr>
        <p:pic>
          <p:nvPicPr>
            <p:cNvPr id="27" name="Picture 6" descr="green-short-top"/>
            <p:cNvPicPr preferRelativeResize="0"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816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1588" y="2926"/>
              <a:ext cx="606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b="1" dirty="0" smtClean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微店信息</a:t>
              </a:r>
              <a:endParaRPr lang="zh-CN" altLang="en-US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31" name="Group 28"/>
          <p:cNvGrpSpPr/>
          <p:nvPr/>
        </p:nvGrpSpPr>
        <p:grpSpPr bwMode="auto">
          <a:xfrm>
            <a:off x="3419872" y="3847350"/>
            <a:ext cx="1723946" cy="682486"/>
            <a:chOff x="328" y="2395"/>
            <a:chExt cx="877" cy="477"/>
          </a:xfrm>
        </p:grpSpPr>
        <p:pic>
          <p:nvPicPr>
            <p:cNvPr id="32" name="Picture 29" descr="blue-short-top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395"/>
              <a:ext cx="85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 Box 30"/>
            <p:cNvSpPr txBox="1">
              <a:spLocks noChangeArrowheads="1"/>
            </p:cNvSpPr>
            <p:nvPr/>
          </p:nvSpPr>
          <p:spPr bwMode="auto">
            <a:xfrm>
              <a:off x="328" y="2511"/>
              <a:ext cx="87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商品上下架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38" name="Group 28"/>
          <p:cNvGrpSpPr/>
          <p:nvPr/>
        </p:nvGrpSpPr>
        <p:grpSpPr bwMode="auto">
          <a:xfrm>
            <a:off x="3421459" y="4639175"/>
            <a:ext cx="1723946" cy="684600"/>
            <a:chOff x="328" y="2395"/>
            <a:chExt cx="877" cy="477"/>
          </a:xfrm>
        </p:grpSpPr>
        <p:pic>
          <p:nvPicPr>
            <p:cNvPr id="39" name="Picture 29" descr="blue-short-top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395"/>
              <a:ext cx="85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 Box 30"/>
            <p:cNvSpPr txBox="1">
              <a:spLocks noChangeArrowheads="1"/>
            </p:cNvSpPr>
            <p:nvPr/>
          </p:nvSpPr>
          <p:spPr bwMode="auto">
            <a:xfrm>
              <a:off x="328" y="2511"/>
              <a:ext cx="87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会员上下架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1" name="Group 28"/>
          <p:cNvGrpSpPr/>
          <p:nvPr/>
        </p:nvGrpSpPr>
        <p:grpSpPr bwMode="auto">
          <a:xfrm>
            <a:off x="3421459" y="5423663"/>
            <a:ext cx="1723946" cy="682487"/>
            <a:chOff x="328" y="2395"/>
            <a:chExt cx="877" cy="477"/>
          </a:xfrm>
        </p:grpSpPr>
        <p:pic>
          <p:nvPicPr>
            <p:cNvPr id="42" name="Picture 29" descr="blue-short-top"/>
            <p:cNvPicPr preferRelativeResize="0"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" y="2395"/>
              <a:ext cx="854" cy="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 Box 30"/>
            <p:cNvSpPr txBox="1">
              <a:spLocks noChangeArrowheads="1"/>
            </p:cNvSpPr>
            <p:nvPr/>
          </p:nvSpPr>
          <p:spPr bwMode="auto">
            <a:xfrm>
              <a:off x="328" y="2511"/>
              <a:ext cx="87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zh-CN" altLang="en-US" dirty="0" smtClean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优惠</a:t>
              </a:r>
              <a:r>
                <a:rPr lang="zh-CN" altLang="en-US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发布</a:t>
              </a:r>
              <a:endParaRPr lang="zh-CN" altLang="en-US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cxnSp>
        <p:nvCxnSpPr>
          <p:cNvPr id="66" name="AutoShape 7"/>
          <p:cNvCxnSpPr>
            <a:cxnSpLocks noChangeShapeType="1"/>
            <a:stCxn id="13" idx="3"/>
            <a:endCxn id="33" idx="1"/>
          </p:cNvCxnSpPr>
          <p:nvPr/>
        </p:nvCxnSpPr>
        <p:spPr bwMode="auto">
          <a:xfrm>
            <a:off x="2234007" y="2584440"/>
            <a:ext cx="1185865" cy="1585553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AutoShape 7"/>
          <p:cNvCxnSpPr>
            <a:cxnSpLocks noChangeShapeType="1"/>
          </p:cNvCxnSpPr>
          <p:nvPr/>
        </p:nvCxnSpPr>
        <p:spPr bwMode="auto">
          <a:xfrm>
            <a:off x="5149651" y="2451198"/>
            <a:ext cx="1016668" cy="1366802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AutoShape 7"/>
          <p:cNvCxnSpPr>
            <a:cxnSpLocks noChangeShapeType="1"/>
          </p:cNvCxnSpPr>
          <p:nvPr/>
        </p:nvCxnSpPr>
        <p:spPr bwMode="auto">
          <a:xfrm flipV="1">
            <a:off x="5149651" y="3818000"/>
            <a:ext cx="1016668" cy="194690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6" name="AutoShape 7"/>
          <p:cNvCxnSpPr>
            <a:cxnSpLocks noChangeShapeType="1"/>
          </p:cNvCxnSpPr>
          <p:nvPr/>
        </p:nvCxnSpPr>
        <p:spPr bwMode="auto">
          <a:xfrm>
            <a:off x="5148064" y="3324323"/>
            <a:ext cx="1018255" cy="493677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9" name="AutoShape 7"/>
          <p:cNvCxnSpPr>
            <a:cxnSpLocks noChangeShapeType="1"/>
          </p:cNvCxnSpPr>
          <p:nvPr/>
        </p:nvCxnSpPr>
        <p:spPr bwMode="auto">
          <a:xfrm flipV="1">
            <a:off x="5148064" y="3818000"/>
            <a:ext cx="1018255" cy="370593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" name="AutoShape 7"/>
          <p:cNvCxnSpPr>
            <a:cxnSpLocks noChangeShapeType="1"/>
          </p:cNvCxnSpPr>
          <p:nvPr/>
        </p:nvCxnSpPr>
        <p:spPr bwMode="auto">
          <a:xfrm flipV="1">
            <a:off x="5155548" y="3818000"/>
            <a:ext cx="1010771" cy="1144818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0" name="AutoShape 7"/>
          <p:cNvCxnSpPr>
            <a:cxnSpLocks noChangeShapeType="1"/>
            <a:stCxn id="27" idx="3"/>
            <a:endCxn id="33" idx="1"/>
          </p:cNvCxnSpPr>
          <p:nvPr/>
        </p:nvCxnSpPr>
        <p:spPr bwMode="auto">
          <a:xfrm flipV="1">
            <a:off x="2211189" y="4169993"/>
            <a:ext cx="1208683" cy="1511409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0" name="AutoShape 7"/>
          <p:cNvCxnSpPr>
            <a:cxnSpLocks noChangeShapeType="1"/>
            <a:stCxn id="7" idx="3"/>
            <a:endCxn id="33" idx="1"/>
          </p:cNvCxnSpPr>
          <p:nvPr/>
        </p:nvCxnSpPr>
        <p:spPr bwMode="auto">
          <a:xfrm>
            <a:off x="2234007" y="4169181"/>
            <a:ext cx="1185865" cy="812"/>
          </a:xfrm>
          <a:prstGeom prst="bentConnector3">
            <a:avLst>
              <a:gd name="adj1" fmla="val 50000"/>
            </a:avLst>
          </a:prstGeom>
          <a:noFill/>
          <a:ln w="50800">
            <a:solidFill>
              <a:schemeClr val="accent1"/>
            </a:solidFill>
            <a:miter lim="800000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ChangeArrowheads="1"/>
          </p:cNvSpPr>
          <p:nvPr/>
        </p:nvSpPr>
        <p:spPr bwMode="auto">
          <a:xfrm>
            <a:off x="685800" y="825500"/>
            <a:ext cx="7772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 dirty="0">
                <a:solidFill>
                  <a:schemeClr val="tx2"/>
                </a:solidFill>
              </a:rPr>
              <a:t>微店</a:t>
            </a:r>
            <a:r>
              <a:rPr lang="zh-CN" altLang="en-US" sz="3600" dirty="0" smtClean="0">
                <a:solidFill>
                  <a:schemeClr val="tx2"/>
                </a:solidFill>
              </a:rPr>
              <a:t>管理</a:t>
            </a:r>
            <a:endParaRPr lang="zh-CN" altLang="en-US" sz="3600" dirty="0">
              <a:solidFill>
                <a:schemeClr val="tx2"/>
              </a:solidFill>
            </a:endParaRP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3132138" y="1628775"/>
            <a:ext cx="2952750" cy="714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5780" name="Rectangle 5"/>
          <p:cNvSpPr>
            <a:spLocks noChangeArrowheads="1"/>
          </p:cNvSpPr>
          <p:nvPr/>
        </p:nvSpPr>
        <p:spPr bwMode="auto">
          <a:xfrm>
            <a:off x="409978" y="1773238"/>
            <a:ext cx="80756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altLang="zh-CN" sz="2400" dirty="0"/>
              <a:t> </a:t>
            </a:r>
            <a:r>
              <a:rPr lang="zh-CN" altLang="en-US" sz="2400" dirty="0" smtClean="0"/>
              <a:t>微商店管理形成</a:t>
            </a:r>
            <a:r>
              <a:rPr lang="en-US" altLang="zh-CN" sz="2400" dirty="0" smtClean="0"/>
              <a:t>O2O</a:t>
            </a:r>
            <a:r>
              <a:rPr lang="zh-CN" altLang="en-US" sz="2400" dirty="0" smtClean="0"/>
              <a:t>闭环功能；</a:t>
            </a:r>
            <a:endParaRPr lang="en-US" altLang="zh-CN" sz="24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zh-CN" altLang="en-US" sz="2400" dirty="0" smtClean="0"/>
              <a:t>支持线下线上针对门店、类别、商品、会员、优惠信息等的上传和同步工作；</a:t>
            </a:r>
            <a:endParaRPr lang="en-US" altLang="zh-CN" sz="24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zh-CN" altLang="en-US" sz="2400" dirty="0" smtClean="0"/>
              <a:t>支持微信端会员注册、绑定相关功能；</a:t>
            </a:r>
            <a:endParaRPr lang="en-US" altLang="zh-CN" sz="2400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zh-CN" altLang="en-US" sz="2400" dirty="0" smtClean="0"/>
              <a:t>支持微信端微商店下单</a:t>
            </a:r>
            <a:endParaRPr lang="en-US" altLang="zh-CN" sz="2400" dirty="0" smtClean="0"/>
          </a:p>
          <a:p>
            <a:pPr marL="800100" lvl="1" indent="-342900"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rgbClr val="FF0000"/>
                </a:solidFill>
              </a:rPr>
              <a:t>下</a:t>
            </a:r>
            <a:r>
              <a:rPr lang="zh-CN" altLang="en-US" dirty="0" smtClean="0">
                <a:solidFill>
                  <a:srgbClr val="FF0000"/>
                </a:solidFill>
              </a:rPr>
              <a:t>单支持线上付款、到店支付的付款方式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rgbClr val="FF0000"/>
                </a:solidFill>
              </a:rPr>
              <a:t>下</a:t>
            </a:r>
            <a:r>
              <a:rPr lang="zh-CN" altLang="en-US" dirty="0" smtClean="0">
                <a:solidFill>
                  <a:srgbClr val="FF0000"/>
                </a:solidFill>
              </a:rPr>
              <a:t>单支持送货上门、上门取货的配送方式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zh-CN" altLang="en-US" sz="2400" dirty="0"/>
              <a:t>支持微信支付功能</a:t>
            </a:r>
            <a:endParaRPr lang="en-US" altLang="zh-CN" sz="2400" dirty="0"/>
          </a:p>
          <a:p>
            <a:pPr marL="742950" lvl="1" indent="-285750"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rgbClr val="FF0000"/>
                </a:solidFill>
              </a:rPr>
              <a:t>微</a:t>
            </a:r>
            <a:r>
              <a:rPr lang="zh-CN" altLang="en-US" dirty="0" smtClean="0">
                <a:solidFill>
                  <a:srgbClr val="FF0000"/>
                </a:solidFill>
              </a:rPr>
              <a:t>信端下单线上付款支持微信支付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rgbClr val="FF0000"/>
                </a:solidFill>
              </a:rPr>
              <a:t>客户</a:t>
            </a:r>
            <a:r>
              <a:rPr lang="zh-CN" altLang="en-US" dirty="0" smtClean="0">
                <a:solidFill>
                  <a:srgbClr val="FF0000"/>
                </a:solidFill>
              </a:rPr>
              <a:t>端线下付款同步支持微信支付功能；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zh-CN" altLang="en-US" sz="2400" dirty="0"/>
              <a:t>支持支付宝支付功能</a:t>
            </a:r>
            <a:endParaRPr lang="en-US" altLang="zh-CN" sz="2400" dirty="0"/>
          </a:p>
          <a:p>
            <a:pPr marL="742950" lvl="1" indent="-285750">
              <a:buFont typeface="Wingdings" panose="05000000000000000000" pitchFamily="2" charset="2"/>
              <a:buChar char="l"/>
              <a:defRPr/>
            </a:pPr>
            <a:r>
              <a:rPr lang="zh-CN" altLang="en-US" dirty="0">
                <a:solidFill>
                  <a:srgbClr val="FF0000"/>
                </a:solidFill>
              </a:rPr>
              <a:t>线下付款支持支付宝付款</a:t>
            </a:r>
            <a:endParaRPr lang="zh-CN" alt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ChangeArrowheads="1"/>
          </p:cNvSpPr>
          <p:nvPr/>
        </p:nvSpPr>
        <p:spPr bwMode="auto">
          <a:xfrm>
            <a:off x="685800" y="825500"/>
            <a:ext cx="7772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3600">
                <a:solidFill>
                  <a:schemeClr val="tx2"/>
                </a:solidFill>
              </a:rPr>
              <a:t>系统管理</a:t>
            </a:r>
            <a:endParaRPr lang="zh-CN" altLang="en-US" sz="3600">
              <a:solidFill>
                <a:schemeClr val="tx2"/>
              </a:solidFill>
            </a:endParaRP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3132138" y="1628775"/>
            <a:ext cx="2952750" cy="714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5780" name="Rectangle 5"/>
          <p:cNvSpPr>
            <a:spLocks noChangeArrowheads="1"/>
          </p:cNvSpPr>
          <p:nvPr/>
        </p:nvSpPr>
        <p:spPr bwMode="auto">
          <a:xfrm>
            <a:off x="395288" y="1916113"/>
            <a:ext cx="80756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u"/>
              <a:defRPr/>
            </a:pPr>
            <a:r>
              <a:rPr lang="zh-CN" altLang="en-US" dirty="0"/>
              <a:t>系统设置</a:t>
            </a:r>
            <a:endParaRPr lang="en-US" altLang="zh-CN" dirty="0"/>
          </a:p>
          <a:p>
            <a:pPr>
              <a:defRPr/>
            </a:pPr>
            <a:r>
              <a:rPr lang="en-US" altLang="zh-CN" dirty="0"/>
              <a:t>        ——</a:t>
            </a:r>
            <a:r>
              <a:rPr lang="zh-CN" altLang="zh-CN" dirty="0"/>
              <a:t>用于设置重要的系统参数，包括一般设置、公司</a:t>
            </a:r>
            <a:r>
              <a:rPr lang="en-US" altLang="zh-CN" dirty="0"/>
              <a:t>/</a:t>
            </a:r>
            <a:r>
              <a:rPr lang="zh-CN" altLang="zh-CN" dirty="0"/>
              <a:t>分店信息、月</a:t>
            </a:r>
            <a:r>
              <a:rPr lang="en-US" altLang="zh-CN" dirty="0"/>
              <a:t>/</a:t>
            </a:r>
            <a:r>
              <a:rPr lang="zh-CN" altLang="zh-CN" dirty="0"/>
              <a:t>周结设</a:t>
            </a:r>
            <a:endParaRPr lang="en-US" altLang="zh-CN" dirty="0"/>
          </a:p>
          <a:p>
            <a:pPr>
              <a:defRPr/>
            </a:pPr>
            <a:r>
              <a:rPr lang="en-US" altLang="zh-CN" dirty="0"/>
              <a:t>        </a:t>
            </a:r>
            <a:r>
              <a:rPr lang="zh-CN" altLang="zh-CN" dirty="0"/>
              <a:t>置、单据设置以及公共选项。</a:t>
            </a:r>
            <a:endParaRPr lang="zh-CN" altLang="zh-CN" dirty="0"/>
          </a:p>
          <a:p>
            <a:pPr marL="342900" indent="-342900">
              <a:buFont typeface="Wingdings" panose="05000000000000000000" pitchFamily="2" charset="2"/>
              <a:buChar char="u"/>
              <a:defRPr/>
            </a:pPr>
            <a:r>
              <a:rPr lang="zh-CN" altLang="zh-CN" dirty="0"/>
              <a:t>系统数据管理</a:t>
            </a:r>
            <a:endParaRPr lang="zh-CN" altLang="zh-CN" dirty="0"/>
          </a:p>
          <a:p>
            <a:pPr>
              <a:defRPr/>
            </a:pPr>
            <a:r>
              <a:rPr lang="en-US" altLang="zh-CN" dirty="0"/>
              <a:t>        ——</a:t>
            </a:r>
            <a:r>
              <a:rPr lang="zh-CN" altLang="zh-CN" dirty="0"/>
              <a:t>用于将基础数据导入、导出系统。</a:t>
            </a:r>
            <a:endParaRPr lang="zh-CN" altLang="zh-CN" dirty="0"/>
          </a:p>
          <a:p>
            <a:pPr marL="342900" indent="-342900">
              <a:buFont typeface="Wingdings" panose="05000000000000000000" pitchFamily="2" charset="2"/>
              <a:buChar char="u"/>
              <a:defRPr/>
            </a:pPr>
            <a:r>
              <a:rPr lang="zh-CN" altLang="en-US" dirty="0">
                <a:solidFill>
                  <a:srgbClr val="FF0000"/>
                </a:solidFill>
              </a:rPr>
              <a:t>密码和端口</a:t>
            </a:r>
            <a:br>
              <a:rPr lang="en-US" altLang="zh-CN" dirty="0">
                <a:solidFill>
                  <a:srgbClr val="FF0000"/>
                </a:solidFill>
              </a:rPr>
            </a:br>
            <a:r>
              <a:rPr lang="en-US" altLang="zh-CN" dirty="0">
                <a:solidFill>
                  <a:srgbClr val="FF0000"/>
                </a:solidFill>
              </a:rPr>
              <a:t>——</a:t>
            </a:r>
            <a:r>
              <a:rPr lang="zh-CN" altLang="en-US" dirty="0">
                <a:solidFill>
                  <a:srgbClr val="FF0000"/>
                </a:solidFill>
              </a:rPr>
              <a:t> 用于修改数据库登陆用户密码，以及登陆端口</a:t>
            </a:r>
            <a:endParaRPr lang="zh-CN" alt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39850"/>
            <a:ext cx="8002588" cy="50419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zh-CN" altLang="en-US" dirty="0" smtClean="0">
                <a:solidFill>
                  <a:srgbClr val="000066"/>
                </a:solidFill>
              </a:rPr>
              <a:t>可扩充的增值功能接口</a:t>
            </a:r>
            <a:endParaRPr lang="zh-CN" altLang="en-US" dirty="0" smtClean="0">
              <a:solidFill>
                <a:srgbClr val="000066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zh-CN" altLang="en-US" sz="1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zh-CN" altLang="en-US" dirty="0" smtClean="0"/>
              <a:t>财务接口：支持用友、金蝶全线产品的无缝财务凭证的导入。</a:t>
            </a:r>
            <a:endParaRPr lang="zh-CN" altLang="en-US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zh-CN" altLang="en-US" dirty="0" smtClean="0"/>
              <a:t>数据采集器（盘点机）接口：支持所有盘点机的通用文本接口导入。</a:t>
            </a:r>
            <a:endParaRPr lang="zh-CN" altLang="en-US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zh-CN" altLang="en-US" dirty="0" smtClean="0"/>
              <a:t>支持所有市面主流的</a:t>
            </a:r>
            <a:r>
              <a:rPr lang="en-US" altLang="zh-CN" dirty="0" smtClean="0"/>
              <a:t>POS</a:t>
            </a:r>
            <a:r>
              <a:rPr lang="zh-CN" altLang="en-US" dirty="0" smtClean="0"/>
              <a:t>机，支持打印机，客显等硬件自定义；</a:t>
            </a:r>
            <a:endParaRPr lang="zh-CN" altLang="en-US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zh-CN" altLang="en-US" dirty="0" smtClean="0"/>
              <a:t>支持明华</a:t>
            </a:r>
            <a:r>
              <a:rPr lang="en-US" altLang="zh-CN" dirty="0" smtClean="0"/>
              <a:t>RF IC</a:t>
            </a:r>
            <a:r>
              <a:rPr lang="zh-CN" altLang="en-US" dirty="0" smtClean="0"/>
              <a:t>卡读卡器；</a:t>
            </a:r>
            <a:endParaRPr lang="zh-CN" altLang="en-US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altLang="zh-CN" sz="2200" dirty="0" smtClean="0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39850"/>
            <a:ext cx="8362950" cy="4968875"/>
          </a:xfrm>
        </p:spPr>
        <p:txBody>
          <a:bodyPr/>
          <a:lstStyle/>
          <a:p>
            <a:pPr algn="just" eaLnBrk="1" hangingPunct="1">
              <a:defRPr/>
            </a:pPr>
            <a:r>
              <a:rPr lang="zh-CN" altLang="en-US" dirty="0" smtClean="0">
                <a:solidFill>
                  <a:srgbClr val="000066"/>
                </a:solidFill>
              </a:rPr>
              <a:t>可扩充的增值功能接口</a:t>
            </a:r>
            <a:endParaRPr lang="zh-CN" altLang="en-US" dirty="0" smtClean="0">
              <a:solidFill>
                <a:srgbClr val="000066"/>
              </a:solidFill>
            </a:endParaRPr>
          </a:p>
          <a:p>
            <a:pPr lvl="1" eaLnBrk="1" hangingPunct="1">
              <a:defRPr/>
            </a:pPr>
            <a:endParaRPr lang="zh-CN" altLang="en-US" sz="1000" dirty="0" smtClean="0">
              <a:solidFill>
                <a:srgbClr val="5F5F5F"/>
              </a:solidFill>
            </a:endParaRPr>
          </a:p>
          <a:p>
            <a:pPr lvl="1" eaLnBrk="1" hangingPunct="1">
              <a:defRPr/>
            </a:pPr>
            <a:r>
              <a:rPr lang="zh-CN" altLang="zh-CN" dirty="0" smtClean="0"/>
              <a:t>支持</a:t>
            </a:r>
            <a:r>
              <a:rPr lang="zh-CN" altLang="zh-CN" dirty="0"/>
              <a:t>市场主流平板电脑（</a:t>
            </a:r>
            <a:r>
              <a:rPr lang="en-US" altLang="zh-CN" dirty="0" err="1"/>
              <a:t>iPad</a:t>
            </a:r>
            <a:r>
              <a:rPr lang="zh-CN" altLang="zh-CN" dirty="0"/>
              <a:t>和安卓）；</a:t>
            </a:r>
            <a:endParaRPr lang="zh-CN" altLang="zh-CN" dirty="0"/>
          </a:p>
          <a:p>
            <a:pPr lvl="1" eaLnBrk="1" hangingPunct="1">
              <a:defRPr/>
            </a:pPr>
            <a:r>
              <a:rPr lang="zh-CN" altLang="zh-CN" dirty="0"/>
              <a:t>与《思迅库存助手》完美对接；</a:t>
            </a:r>
            <a:endParaRPr lang="zh-CN" altLang="zh-CN" dirty="0"/>
          </a:p>
          <a:p>
            <a:pPr lvl="1" eaLnBrk="1" hangingPunct="1">
              <a:defRPr/>
            </a:pPr>
            <a:r>
              <a:rPr lang="zh-CN" altLang="zh-CN" dirty="0"/>
              <a:t>与《思迅零售系统系统》完美对接；</a:t>
            </a:r>
            <a:endParaRPr lang="zh-CN" altLang="zh-CN" dirty="0"/>
          </a:p>
          <a:p>
            <a:pPr lvl="1" eaLnBrk="1" hangingPunct="1">
              <a:defRPr/>
            </a:pPr>
            <a:r>
              <a:rPr lang="zh-CN" altLang="zh-CN" dirty="0"/>
              <a:t>与《老板助手》完美对接</a:t>
            </a:r>
            <a:r>
              <a:rPr lang="zh-CN" altLang="zh-CN" dirty="0" smtClean="0"/>
              <a:t>；</a:t>
            </a:r>
            <a:endParaRPr lang="zh-CN" altLang="en-US" dirty="0" smtClean="0"/>
          </a:p>
          <a:p>
            <a:pPr lvl="1" eaLnBrk="1" hangingPunct="1">
              <a:defRPr/>
            </a:pPr>
            <a:r>
              <a:rPr lang="zh-CN" altLang="en-US" dirty="0" smtClean="0"/>
              <a:t>支持短信平台接口。</a:t>
            </a:r>
            <a:endParaRPr lang="zh-CN" altLang="en-US" dirty="0" smtClean="0"/>
          </a:p>
          <a:p>
            <a:pPr lvl="1" eaLnBrk="1" hangingPunct="1">
              <a:defRPr/>
            </a:pPr>
            <a:r>
              <a:rPr lang="zh-CN" altLang="en-US" dirty="0" smtClean="0"/>
              <a:t>支持</a:t>
            </a:r>
            <a:r>
              <a:rPr lang="en-US" altLang="zh-CN" dirty="0" smtClean="0"/>
              <a:t>call </a:t>
            </a:r>
            <a:r>
              <a:rPr lang="en-US" altLang="zh-CN" dirty="0" err="1" smtClean="0"/>
              <a:t>cener</a:t>
            </a:r>
            <a:r>
              <a:rPr lang="zh-CN" altLang="en-US" dirty="0" smtClean="0"/>
              <a:t>呼叫中心、网上电子商城接口</a:t>
            </a:r>
            <a:r>
              <a:rPr lang="zh-CN" altLang="en-US" sz="2400" dirty="0" smtClean="0">
                <a:solidFill>
                  <a:srgbClr val="5F5F5F"/>
                </a:solidFill>
              </a:rPr>
              <a:t>。</a:t>
            </a:r>
            <a:endParaRPr lang="zh-CN" altLang="en-US" sz="2400" dirty="0" smtClean="0">
              <a:solidFill>
                <a:srgbClr val="5F5F5F"/>
              </a:solidFill>
            </a:endParaRPr>
          </a:p>
          <a:p>
            <a:pPr lvl="1" eaLnBrk="1" hangingPunct="1">
              <a:defRPr/>
            </a:pPr>
            <a:endParaRPr lang="zh-CN" altLang="en-US" sz="300" dirty="0" smtClean="0">
              <a:solidFill>
                <a:srgbClr val="5F5F5F"/>
              </a:solidFill>
            </a:endParaRPr>
          </a:p>
          <a:p>
            <a:pPr lvl="1" eaLnBrk="1" hangingPunct="1">
              <a:defRPr/>
            </a:pPr>
            <a:endParaRPr lang="zh-CN" altLang="en-US" sz="300" dirty="0" smtClean="0">
              <a:solidFill>
                <a:srgbClr val="5F5F5F"/>
              </a:solidFill>
            </a:endParaRPr>
          </a:p>
          <a:p>
            <a:pPr lvl="1" eaLnBrk="1" hangingPunct="1">
              <a:defRPr/>
            </a:pPr>
            <a:endParaRPr lang="en-US" altLang="zh-CN" sz="1800" dirty="0" smtClean="0">
              <a:solidFill>
                <a:srgbClr val="5F5F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39850"/>
            <a:ext cx="8362950" cy="4968875"/>
          </a:xfrm>
        </p:spPr>
        <p:txBody>
          <a:bodyPr/>
          <a:lstStyle/>
          <a:p>
            <a:pPr algn="just" eaLnBrk="1" hangingPunct="1">
              <a:defRPr/>
            </a:pPr>
            <a:r>
              <a:rPr lang="zh-CN" altLang="en-US" dirty="0" smtClean="0">
                <a:solidFill>
                  <a:srgbClr val="000066"/>
                </a:solidFill>
              </a:rPr>
              <a:t>特别申明不支持功能</a:t>
            </a:r>
            <a:endParaRPr lang="en-US" altLang="zh-CN" dirty="0" smtClean="0">
              <a:solidFill>
                <a:srgbClr val="000066"/>
              </a:solidFill>
            </a:endParaRPr>
          </a:p>
          <a:p>
            <a:pPr lvl="1" algn="just" eaLnBrk="1" hangingPunct="1">
              <a:defRPr/>
            </a:pPr>
            <a:r>
              <a:rPr lang="zh-CN" altLang="en-US" dirty="0" smtClean="0">
                <a:solidFill>
                  <a:srgbClr val="FF0000"/>
                </a:solidFill>
              </a:rPr>
              <a:t>不支持计价秤、</a:t>
            </a:r>
            <a:r>
              <a:rPr lang="en-US" altLang="zh-CN" dirty="0" smtClean="0">
                <a:solidFill>
                  <a:srgbClr val="FF0000"/>
                </a:solidFill>
              </a:rPr>
              <a:t>PC</a:t>
            </a:r>
            <a:r>
              <a:rPr lang="zh-CN" altLang="en-US" dirty="0" smtClean="0">
                <a:solidFill>
                  <a:srgbClr val="FF0000"/>
                </a:solidFill>
              </a:rPr>
              <a:t>秤、电子秤等一切称重商品相关功能需求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 algn="just" eaLnBrk="1" hangingPunct="1">
              <a:defRPr/>
            </a:pPr>
            <a:r>
              <a:rPr lang="zh-CN" altLang="en-US" dirty="0" smtClean="0">
                <a:solidFill>
                  <a:srgbClr val="FF0000"/>
                </a:solidFill>
              </a:rPr>
              <a:t>不支持会员消费订单、会员消费单等单据需求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 algn="just" eaLnBrk="1" hangingPunct="1">
              <a:defRPr/>
            </a:pPr>
            <a:r>
              <a:rPr lang="zh-CN" altLang="en-US" dirty="0" smtClean="0">
                <a:solidFill>
                  <a:srgbClr val="FF0000"/>
                </a:solidFill>
              </a:rPr>
              <a:t>不支持项目储值对应相关功能；</a:t>
            </a:r>
            <a:endParaRPr lang="en-US" altLang="zh-CN" dirty="0">
              <a:solidFill>
                <a:srgbClr val="FF0000"/>
              </a:solidFill>
            </a:endParaRPr>
          </a:p>
          <a:p>
            <a:pPr lvl="1" algn="just" eaLnBrk="1" hangingPunct="1">
              <a:defRPr/>
            </a:pPr>
            <a:r>
              <a:rPr lang="zh-CN" altLang="en-US" dirty="0" smtClean="0">
                <a:solidFill>
                  <a:srgbClr val="FF0000"/>
                </a:solidFill>
              </a:rPr>
              <a:t>另有部分功能参数有相应调整或者取消，不再另行通知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51050" y="2997200"/>
            <a:ext cx="4824413" cy="71913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Clr>
                <a:srgbClr val="74ACE4"/>
              </a:buClr>
              <a:buFont typeface="Wingdings" panose="05000000000000000000" pitchFamily="2" charset="2"/>
              <a:buNone/>
            </a:pPr>
            <a:r>
              <a:rPr lang="zh-CN" altLang="en-US" sz="4400" smtClean="0">
                <a:solidFill>
                  <a:srgbClr val="5F5F5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客户案例</a:t>
            </a:r>
            <a:r>
              <a:rPr lang="zh-CN" altLang="en-US" smtClean="0">
                <a:solidFill>
                  <a:srgbClr val="5F5F5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endParaRPr lang="zh-CN" altLang="en-US" smtClean="0">
              <a:solidFill>
                <a:srgbClr val="5F5F5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C:\Documents and Settings\leic\桌面\PPT\平时用的.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060575"/>
            <a:ext cx="5735955" cy="438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1"/>
          <p:cNvSpPr txBox="1"/>
          <p:nvPr/>
        </p:nvSpPr>
        <p:spPr>
          <a:xfrm>
            <a:off x="395288" y="1125538"/>
            <a:ext cx="5905500" cy="407828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000" b="1" dirty="0">
                <a:latin typeface="宋体" panose="02010600030101010101" pitchFamily="2" charset="-122"/>
                <a:cs typeface="+mn-cs"/>
              </a:rPr>
              <a:t>遍布全国省份，覆盖</a:t>
            </a:r>
            <a:r>
              <a:rPr lang="en-US" altLang="zh-CN" sz="2000" b="1" dirty="0">
                <a:latin typeface="宋体" panose="02010600030101010101" pitchFamily="2" charset="-122"/>
                <a:cs typeface="+mn-cs"/>
              </a:rPr>
              <a:t>300</a:t>
            </a:r>
            <a:r>
              <a:rPr lang="zh-CN" altLang="en-US" sz="2000" b="1" dirty="0">
                <a:latin typeface="宋体" panose="02010600030101010101" pitchFamily="2" charset="-122"/>
                <a:cs typeface="+mn-cs"/>
              </a:rPr>
              <a:t>多个大中城市；</a:t>
            </a:r>
            <a:endParaRPr lang="zh-CN" altLang="en-US" sz="2000" b="1" dirty="0">
              <a:latin typeface="宋体" panose="02010600030101010101" pitchFamily="2" charset="-122"/>
              <a:cs typeface="+mn-cs"/>
            </a:endParaRP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u"/>
              <a:defRPr/>
            </a:pPr>
            <a:r>
              <a:rPr lang="en-US" altLang="zh-CN" sz="2000" b="1" dirty="0">
                <a:latin typeface="宋体" panose="02010600030101010101" pitchFamily="2" charset="-122"/>
                <a:cs typeface="+mn-cs"/>
              </a:rPr>
              <a:t>700</a:t>
            </a:r>
            <a:r>
              <a:rPr lang="zh-CN" altLang="en-US" sz="2000" b="1" dirty="0">
                <a:latin typeface="宋体" panose="02010600030101010101" pitchFamily="2" charset="-122"/>
                <a:cs typeface="+mn-cs"/>
              </a:rPr>
              <a:t>多家合作伙伴及服务机构；</a:t>
            </a:r>
            <a:endParaRPr lang="en-US" altLang="zh-CN" sz="2000" b="1" dirty="0">
              <a:latin typeface="宋体" panose="02010600030101010101" pitchFamily="2" charset="-122"/>
              <a:cs typeface="+mn-cs"/>
            </a:endParaRPr>
          </a:p>
          <a:p>
            <a:pPr marL="342900" indent="-342900">
              <a:spcBef>
                <a:spcPts val="80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000" b="1" dirty="0">
                <a:latin typeface="宋体" panose="02010600030101010101" pitchFamily="2" charset="-122"/>
                <a:cs typeface="+mn-cs"/>
              </a:rPr>
              <a:t>强大的服务支持网络。</a:t>
            </a:r>
            <a:endParaRPr lang="zh-CN" altLang="en-US" sz="2000" b="1" dirty="0">
              <a:latin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194" name="Group 898"/>
          <p:cNvGraphicFramePr>
            <a:graphicFrameLocks noGrp="1"/>
          </p:cNvGraphicFramePr>
          <p:nvPr>
            <p:ph/>
          </p:nvPr>
        </p:nvGraphicFramePr>
        <p:xfrm>
          <a:off x="468313" y="1628775"/>
          <a:ext cx="8218487" cy="4681541"/>
        </p:xfrm>
        <a:graphic>
          <a:graphicData uri="http://schemas.openxmlformats.org/drawingml/2006/table">
            <a:tbl>
              <a:tblPr/>
              <a:tblGrid>
                <a:gridCol w="1308100"/>
                <a:gridCol w="1622425"/>
                <a:gridCol w="1722437"/>
                <a:gridCol w="1722438"/>
                <a:gridCol w="1843087"/>
              </a:tblGrid>
              <a:tr h="504768">
                <a:tc rowSpan="2"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母婴用品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行业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新疆喜洋洋母婴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长沙咿呀孕婴童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宝莲灯母婴用品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无锡阳光亲子母婴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181">
                <a:tc vMerge="1">
                  <a:tcPr/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淄博七彩虹亲子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成都华亿婴孕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杭州贝因美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厦门妈咪宝贝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10">
                <a:tc rowSpan="2"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化妆、护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肤、日用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品行业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雅芳化妆品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哈尔滨瑞丽化妆品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西昌华泰化妆品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禹州雅丽化妆品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10">
                <a:tc vMerge="1">
                  <a:tcPr/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宁夏仙蒂化妆品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南充范氏化妆品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天水绿世界化妆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深圳荟韵化妆品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10">
                <a:tc rowSpan="2"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家居、家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电行业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东莞易居屋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KS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十字绣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上海乐巢家居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上海依曼琪家居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10">
                <a:tc vMerge="1">
                  <a:tcPr/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宁波嘉士厨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成都东方明珠家居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深圳顺电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长虹电器绵阳专卖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10">
                <a:tc rowSpan="2"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珠宝礼品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饰品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成都联连珠宝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泉州安盈颖礼品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北京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08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奥运品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焱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本命年饰品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10">
                <a:tc vMerge="1">
                  <a:tcPr/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莎啦啦饰品专卖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成都铨盈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109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饰品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谭木匠专卖店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云南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紫轩珠宝专卖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22">
                <a:tc rowSpan="2"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烟酒、糖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茶行业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深圳烟草公司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贵阳烟草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南宁烟草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西安西铁烟草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10">
                <a:tc vMerge="1">
                  <a:tcPr/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峨嵋山竹叶青茶叶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上海采云间大世界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杭州福海堂茶业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八马茶业深圳连锁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970" name="Rectangle 655"/>
          <p:cNvSpPr>
            <a:spLocks noChangeArrowheads="1"/>
          </p:cNvSpPr>
          <p:nvPr/>
        </p:nvSpPr>
        <p:spPr bwMode="auto">
          <a:xfrm>
            <a:off x="2411413" y="1341438"/>
            <a:ext cx="4248150" cy="7143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p>
            <a:endParaRPr lang="zh-CN" altLang="en-US"/>
          </a:p>
        </p:txBody>
      </p:sp>
      <p:sp>
        <p:nvSpPr>
          <p:cNvPr id="80969" name="Rectangle 654"/>
          <p:cNvSpPr>
            <a:spLocks noChangeArrowheads="1"/>
          </p:cNvSpPr>
          <p:nvPr/>
        </p:nvSpPr>
        <p:spPr bwMode="auto">
          <a:xfrm>
            <a:off x="685800" y="609600"/>
            <a:ext cx="7772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p>
            <a:pPr algn="ctr"/>
            <a:r>
              <a:rPr lang="zh-CN" altLang="en-US" sz="3200">
                <a:solidFill>
                  <a:schemeClr val="tx2"/>
                </a:solidFill>
              </a:rPr>
              <a:t>专卖店</a:t>
            </a:r>
            <a:r>
              <a:rPr lang="en-US" altLang="zh-CN" sz="3200">
                <a:solidFill>
                  <a:schemeClr val="tx2"/>
                </a:solidFill>
              </a:rPr>
              <a:t>/</a:t>
            </a:r>
            <a:r>
              <a:rPr lang="zh-CN" altLang="en-US" sz="3200">
                <a:solidFill>
                  <a:schemeClr val="tx2"/>
                </a:solidFill>
              </a:rPr>
              <a:t>专业店行业用户</a:t>
            </a:r>
            <a:endParaRPr lang="zh-CN" altLang="en-US" sz="32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9" name="Rectangle 81"/>
          <p:cNvSpPr>
            <a:spLocks noChangeArrowheads="1"/>
          </p:cNvSpPr>
          <p:nvPr/>
        </p:nvSpPr>
        <p:spPr bwMode="auto">
          <a:xfrm>
            <a:off x="2411413" y="1341438"/>
            <a:ext cx="4248150" cy="7143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9B407"/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</a:ln>
        </p:spPr>
        <p:txBody>
          <a:bodyPr wrap="none" anchor="ctr"/>
          <a:p>
            <a:endParaRPr lang="zh-CN" altLang="en-US"/>
          </a:p>
        </p:txBody>
      </p:sp>
      <p:graphicFrame>
        <p:nvGraphicFramePr>
          <p:cNvPr id="185695" name="Group 351"/>
          <p:cNvGraphicFramePr>
            <a:graphicFrameLocks noGrp="1"/>
          </p:cNvGraphicFramePr>
          <p:nvPr/>
        </p:nvGraphicFramePr>
        <p:xfrm>
          <a:off x="395288" y="1484313"/>
          <a:ext cx="8229600" cy="1223962"/>
        </p:xfrm>
        <a:graphic>
          <a:graphicData uri="http://schemas.openxmlformats.org/drawingml/2006/table">
            <a:tbl>
              <a:tblPr/>
              <a:tblGrid>
                <a:gridCol w="1319212"/>
                <a:gridCol w="1622425"/>
                <a:gridCol w="1722438"/>
                <a:gridCol w="1722437"/>
                <a:gridCol w="1843088"/>
              </a:tblGrid>
              <a:tr h="57927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水果、休闲食品业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泰纳国际果业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鲜八里休闲食尚屋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太湖农业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绿色食品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内蒙大牧场食品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692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文化音像制品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深圳立信办公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宁波韵升音像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梅州鸿基音像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贵阳磁带天地音像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928" name="Rectangle 80"/>
          <p:cNvSpPr>
            <a:spLocks noChangeArrowheads="1"/>
          </p:cNvSpPr>
          <p:nvPr/>
        </p:nvSpPr>
        <p:spPr bwMode="auto">
          <a:xfrm>
            <a:off x="685800" y="609600"/>
            <a:ext cx="7772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p>
            <a:pPr algn="ctr"/>
            <a:r>
              <a:rPr lang="zh-CN" altLang="en-US" sz="3200">
                <a:solidFill>
                  <a:schemeClr val="tx2"/>
                </a:solidFill>
              </a:rPr>
              <a:t>专卖店</a:t>
            </a:r>
            <a:r>
              <a:rPr lang="en-US" altLang="zh-CN" sz="3200">
                <a:solidFill>
                  <a:schemeClr val="tx2"/>
                </a:solidFill>
              </a:rPr>
              <a:t>/</a:t>
            </a:r>
            <a:r>
              <a:rPr lang="zh-CN" altLang="en-US" sz="3200">
                <a:solidFill>
                  <a:schemeClr val="tx2"/>
                </a:solidFill>
              </a:rPr>
              <a:t>专业店行业用户</a:t>
            </a:r>
            <a:endParaRPr lang="zh-CN" altLang="en-US" sz="32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Rectangle 7"/>
          <p:cNvSpPr txBox="1">
            <a:spLocks noChangeArrowheads="1"/>
          </p:cNvSpPr>
          <p:nvPr/>
        </p:nvSpPr>
        <p:spPr>
          <a:xfrm>
            <a:off x="685483" y="2438400"/>
            <a:ext cx="7772400" cy="1470025"/>
          </a:xfrm>
          <a:prstGeom prst="rect">
            <a:avLst/>
          </a:prstGeom>
          <a:noFill/>
        </p:spPr>
        <p:txBody>
          <a:bodyPr/>
          <a:p>
            <a:pPr algn="ctr" eaLnBrk="0" hangingPunct="0">
              <a:defRPr/>
            </a:pPr>
            <a:r>
              <a:rPr lang="zh-CN" altLang="en-US" sz="4400" b="1" dirty="0">
                <a:solidFill>
                  <a:srgbClr val="75941C"/>
                </a:solidFill>
                <a:latin typeface="华文楷体" pitchFamily="2" charset="-122"/>
                <a:ea typeface="华文楷体" pitchFamily="2" charset="-122"/>
                <a:cs typeface="+mj-cs"/>
              </a:rPr>
              <a:t>感谢您的聆听！</a:t>
            </a:r>
            <a:endParaRPr lang="zh-CN" altLang="en-US" sz="4400" b="1" dirty="0">
              <a:solidFill>
                <a:srgbClr val="75941C"/>
              </a:solidFill>
              <a:latin typeface="华文楷体" pitchFamily="2" charset="-122"/>
              <a:ea typeface="华文楷体" pitchFamily="2" charset="-122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1"/>
          <p:cNvSpPr txBox="1"/>
          <p:nvPr/>
        </p:nvSpPr>
        <p:spPr>
          <a:xfrm>
            <a:off x="407353" y="1337310"/>
            <a:ext cx="8329612" cy="50006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4000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黑体" panose="02010609060101010101" pitchFamily="2" charset="-122"/>
                <a:cs typeface="+mn-cs"/>
              </a:rPr>
              <a:t>服务体系</a:t>
            </a:r>
            <a:endParaRPr lang="zh-CN" altLang="en-US" sz="2400" b="1" dirty="0">
              <a:latin typeface="黑体" panose="02010609060101010101" pitchFamily="2" charset="-122"/>
              <a:cs typeface="+mn-cs"/>
            </a:endParaRPr>
          </a:p>
          <a:p>
            <a:pPr marL="742950" lvl="1" indent="-285750"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2000" dirty="0">
                <a:latin typeface="宋体" panose="02010600030101010101" pitchFamily="2" charset="-122"/>
                <a:cs typeface="+mn-cs"/>
              </a:rPr>
              <a:t>三层架构的服务体系</a:t>
            </a:r>
            <a:endParaRPr lang="en-US" altLang="zh-CN" sz="2000" dirty="0">
              <a:latin typeface="宋体" panose="02010600030101010101" pitchFamily="2" charset="-122"/>
              <a:cs typeface="+mn-cs"/>
            </a:endParaRPr>
          </a:p>
          <a:p>
            <a:pPr marL="742950" lvl="1" indent="-285750"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2000" dirty="0">
                <a:latin typeface="宋体" panose="02010600030101010101" pitchFamily="2" charset="-122"/>
                <a:cs typeface="+mn-cs"/>
              </a:rPr>
              <a:t>专业、完善、高效、超值</a:t>
            </a:r>
            <a:endParaRPr lang="en-US" altLang="zh-CN" sz="2000" dirty="0">
              <a:latin typeface="宋体" panose="02010600030101010101" pitchFamily="2" charset="-122"/>
              <a:cs typeface="+mn-cs"/>
            </a:endParaRPr>
          </a:p>
          <a:p>
            <a:pPr marL="742950" lvl="1" indent="-285750"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latin typeface="宋体" panose="02010600030101010101" pitchFamily="2" charset="-122"/>
                <a:cs typeface="+mn-cs"/>
              </a:rPr>
              <a:t>7*24</a:t>
            </a:r>
            <a:r>
              <a:rPr lang="zh-CN" altLang="en-US" sz="2000" dirty="0">
                <a:latin typeface="宋体" panose="02010600030101010101" pitchFamily="2" charset="-122"/>
                <a:cs typeface="+mn-cs"/>
              </a:rPr>
              <a:t>小时全方位本地服务</a:t>
            </a:r>
            <a:endParaRPr lang="zh-CN" altLang="en-US" sz="2000" dirty="0">
              <a:latin typeface="宋体" panose="02010600030101010101" pitchFamily="2" charset="-122"/>
              <a:cs typeface="+mn-cs"/>
            </a:endParaRPr>
          </a:p>
          <a:p>
            <a:pPr marL="342900" indent="-342900">
              <a:spcBef>
                <a:spcPct val="4000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黑体" panose="02010609060101010101" pitchFamily="2" charset="-122"/>
                <a:cs typeface="+mn-cs"/>
              </a:rPr>
              <a:t>服务理念：</a:t>
            </a:r>
            <a:r>
              <a:rPr lang="zh-CN" altLang="en-US" sz="2000" b="1" dirty="0">
                <a:latin typeface="宋体" panose="02010600030101010101" pitchFamily="2" charset="-122"/>
                <a:cs typeface="+mn-cs"/>
              </a:rPr>
              <a:t>让领先的服务成为思迅核心竞争力</a:t>
            </a:r>
            <a:endParaRPr lang="zh-CN" altLang="en-US" sz="2000" b="1" dirty="0">
              <a:latin typeface="宋体" panose="02010600030101010101" pitchFamily="2" charset="-122"/>
              <a:cs typeface="+mn-cs"/>
            </a:endParaRPr>
          </a:p>
          <a:p>
            <a:pPr marL="342900" indent="-342900">
              <a:spcBef>
                <a:spcPct val="40000"/>
              </a:spcBef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黑体" panose="02010609060101010101" pitchFamily="2" charset="-122"/>
                <a:cs typeface="+mn-cs"/>
              </a:rPr>
              <a:t>服务方式：</a:t>
            </a:r>
            <a:endParaRPr lang="en-US" altLang="zh-CN" sz="2400" b="1" dirty="0">
              <a:latin typeface="黑体" panose="02010609060101010101" pitchFamily="2" charset="-122"/>
              <a:cs typeface="+mn-cs"/>
            </a:endParaRPr>
          </a:p>
          <a:p>
            <a:pPr marL="742950" lvl="1" indent="-285750"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2000" dirty="0">
                <a:latin typeface="宋体" panose="02010600030101010101" pitchFamily="2" charset="-122"/>
                <a:cs typeface="+mn-cs"/>
              </a:rPr>
              <a:t>Call center</a:t>
            </a:r>
            <a:r>
              <a:rPr lang="zh-CN" altLang="en-US" sz="2000" dirty="0">
                <a:latin typeface="宋体" panose="02010600030101010101" pitchFamily="2" charset="-122"/>
                <a:cs typeface="+mn-cs"/>
              </a:rPr>
              <a:t>（呼叫中心）</a:t>
            </a:r>
            <a:endParaRPr lang="en-US" altLang="zh-CN" sz="2000" dirty="0">
              <a:latin typeface="宋体" panose="02010600030101010101" pitchFamily="2" charset="-122"/>
              <a:cs typeface="+mn-cs"/>
            </a:endParaRPr>
          </a:p>
          <a:p>
            <a:pPr marL="742950" lvl="1" indent="-285750"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2000" dirty="0">
                <a:latin typeface="宋体" panose="02010600030101010101" pitchFamily="2" charset="-122"/>
                <a:cs typeface="+mn-cs"/>
              </a:rPr>
              <a:t>远程在线支持</a:t>
            </a:r>
            <a:endParaRPr lang="en-US" altLang="zh-CN" sz="2000" dirty="0">
              <a:latin typeface="宋体" panose="02010600030101010101" pitchFamily="2" charset="-122"/>
              <a:cs typeface="+mn-cs"/>
            </a:endParaRPr>
          </a:p>
          <a:p>
            <a:pPr marL="742950" lvl="1" indent="-285750"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2000" dirty="0">
                <a:latin typeface="宋体" panose="02010600030101010101" pitchFamily="2" charset="-122"/>
                <a:cs typeface="+mn-cs"/>
              </a:rPr>
              <a:t>电子邮件</a:t>
            </a:r>
            <a:endParaRPr lang="en-US" altLang="zh-CN" sz="2000" dirty="0">
              <a:latin typeface="宋体" panose="02010600030101010101" pitchFamily="2" charset="-122"/>
              <a:cs typeface="+mn-cs"/>
            </a:endParaRPr>
          </a:p>
          <a:p>
            <a:pPr marL="742950" lvl="1" indent="-285750"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2000" dirty="0">
                <a:latin typeface="宋体" panose="02010600030101010101" pitchFamily="2" charset="-122"/>
                <a:cs typeface="+mn-cs"/>
              </a:rPr>
              <a:t>即时通讯</a:t>
            </a:r>
            <a:endParaRPr lang="en-US" altLang="zh-CN" sz="2000" dirty="0">
              <a:latin typeface="宋体" panose="02010600030101010101" pitchFamily="2" charset="-122"/>
              <a:cs typeface="+mn-cs"/>
            </a:endParaRPr>
          </a:p>
          <a:p>
            <a:pPr marL="742950" lvl="1" indent="-285750">
              <a:spcBef>
                <a:spcPct val="400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2000" dirty="0">
                <a:latin typeface="宋体" panose="02010600030101010101" pitchFamily="2" charset="-122"/>
                <a:cs typeface="+mn-cs"/>
              </a:rPr>
              <a:t>上门现场支持</a:t>
            </a:r>
            <a:endParaRPr lang="zh-CN" altLang="en-US" sz="2000" dirty="0">
              <a:latin typeface="宋体" panose="02010600030101010101" pitchFamily="2" charset="-122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zh-CN" altLang="en-US" sz="2000" dirty="0">
              <a:latin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 txBox="1">
            <a:spLocks noChangeArrowheads="1"/>
          </p:cNvSpPr>
          <p:nvPr/>
        </p:nvSpPr>
        <p:spPr bwMode="auto">
          <a:xfrm>
            <a:off x="2051050" y="2997200"/>
            <a:ext cx="48244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rgbClr val="74ACE4"/>
              </a:buClr>
              <a:buFont typeface="Wingdings" panose="05000000000000000000" pitchFamily="2" charset="2"/>
              <a:buNone/>
            </a:pPr>
            <a:r>
              <a:rPr lang="zh-CN" altLang="en-US" sz="4400" b="1">
                <a:solidFill>
                  <a:srgbClr val="5F5F5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产品概述</a:t>
            </a:r>
            <a:r>
              <a:rPr lang="zh-CN" altLang="en-US" sz="3200" b="1">
                <a:solidFill>
                  <a:srgbClr val="5F5F5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endParaRPr lang="zh-CN" altLang="en-US" sz="3200" b="1">
              <a:solidFill>
                <a:srgbClr val="5F5F5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7123</Words>
  <Application>WPS 演示</Application>
  <PresentationFormat>全屏显示(4:3)</PresentationFormat>
  <Paragraphs>1055</Paragraphs>
  <Slides>72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72</vt:i4>
      </vt:variant>
    </vt:vector>
  </HeadingPairs>
  <TitlesOfParts>
    <vt:vector size="91" baseType="lpstr">
      <vt:lpstr>Arial</vt:lpstr>
      <vt:lpstr>宋体</vt:lpstr>
      <vt:lpstr>Wingdings</vt:lpstr>
      <vt:lpstr>Calibri</vt:lpstr>
      <vt:lpstr>微软雅黑</vt:lpstr>
      <vt:lpstr>楷体_GB2312</vt:lpstr>
      <vt:lpstr>黑体</vt:lpstr>
      <vt:lpstr>Arial Unicode MS</vt:lpstr>
      <vt:lpstr>Times New Roman</vt:lpstr>
      <vt:lpstr>华文楷体</vt:lpstr>
      <vt:lpstr>新宋体</vt:lpstr>
      <vt:lpstr>Tema de Office</vt:lpstr>
      <vt:lpstr>2_自定义设计方案</vt:lpstr>
      <vt:lpstr>自定义设计方案</vt:lpstr>
      <vt:lpstr>1_自定义设计方案</vt:lpstr>
      <vt:lpstr>Office 主题</vt:lpstr>
      <vt:lpstr>CorelDraw.Graphic.9</vt:lpstr>
      <vt:lpstr>CorelDraw.Graphic.9</vt:lpstr>
      <vt:lpstr>CorelDraw.Graphic.9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©MediaInteractive</dc:title>
  <dc:creator>Design</dc:creator>
  <cp:lastModifiedBy>wuxc</cp:lastModifiedBy>
  <cp:revision>435</cp:revision>
  <dcterms:created xsi:type="dcterms:W3CDTF">2010-06-24T19:27:00Z</dcterms:created>
  <dcterms:modified xsi:type="dcterms:W3CDTF">2018-05-18T10:09:35Z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