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8"/>
  </p:notesMasterIdLst>
  <p:handoutMasterIdLst>
    <p:handoutMasterId r:id="rId69"/>
  </p:handoutMasterIdLst>
  <p:sldIdLst>
    <p:sldId id="262" r:id="rId4"/>
    <p:sldId id="319" r:id="rId5"/>
    <p:sldId id="320" r:id="rId6"/>
    <p:sldId id="321" r:id="rId7"/>
    <p:sldId id="323" r:id="rId8"/>
    <p:sldId id="324" r:id="rId9"/>
    <p:sldId id="325" r:id="rId10"/>
    <p:sldId id="326" r:id="rId11"/>
    <p:sldId id="327" r:id="rId12"/>
    <p:sldId id="328" r:id="rId13"/>
    <p:sldId id="330" r:id="rId14"/>
    <p:sldId id="331" r:id="rId15"/>
    <p:sldId id="332" r:id="rId16"/>
    <p:sldId id="333" r:id="rId17"/>
    <p:sldId id="334" r:id="rId18"/>
    <p:sldId id="335" r:id="rId19"/>
    <p:sldId id="393" r:id="rId20"/>
    <p:sldId id="402" r:id="rId21"/>
    <p:sldId id="394" r:id="rId22"/>
    <p:sldId id="336" r:id="rId23"/>
    <p:sldId id="337" r:id="rId24"/>
    <p:sldId id="392" r:id="rId25"/>
    <p:sldId id="339" r:id="rId26"/>
    <p:sldId id="348" r:id="rId27"/>
    <p:sldId id="340" r:id="rId28"/>
    <p:sldId id="342" r:id="rId29"/>
    <p:sldId id="341" r:id="rId30"/>
    <p:sldId id="398" r:id="rId31"/>
    <p:sldId id="399" r:id="rId32"/>
    <p:sldId id="395" r:id="rId33"/>
    <p:sldId id="391" r:id="rId34"/>
    <p:sldId id="345" r:id="rId35"/>
    <p:sldId id="344" r:id="rId36"/>
    <p:sldId id="346" r:id="rId37"/>
    <p:sldId id="350" r:id="rId38"/>
    <p:sldId id="351" r:id="rId39"/>
    <p:sldId id="352" r:id="rId40"/>
    <p:sldId id="382" r:id="rId41"/>
    <p:sldId id="353" r:id="rId42"/>
    <p:sldId id="358" r:id="rId43"/>
    <p:sldId id="359" r:id="rId44"/>
    <p:sldId id="361" r:id="rId45"/>
    <p:sldId id="383" r:id="rId46"/>
    <p:sldId id="384" r:id="rId47"/>
    <p:sldId id="373" r:id="rId48"/>
    <p:sldId id="374" r:id="rId49"/>
    <p:sldId id="371" r:id="rId50"/>
    <p:sldId id="456" r:id="rId51"/>
    <p:sldId id="365" r:id="rId52"/>
    <p:sldId id="366" r:id="rId53"/>
    <p:sldId id="367" r:id="rId54"/>
    <p:sldId id="368" r:id="rId55"/>
    <p:sldId id="369" r:id="rId56"/>
    <p:sldId id="401" r:id="rId57"/>
    <p:sldId id="400" r:id="rId58"/>
    <p:sldId id="389" r:id="rId59"/>
    <p:sldId id="455" r:id="rId60"/>
    <p:sldId id="388" r:id="rId61"/>
    <p:sldId id="377" r:id="rId62"/>
    <p:sldId id="378" r:id="rId63"/>
    <p:sldId id="379" r:id="rId64"/>
    <p:sldId id="454" r:id="rId65"/>
    <p:sldId id="453" r:id="rId66"/>
    <p:sldId id="452" r:id="rId6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  <a:sym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  <a:sym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  <a:sym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  <a:sym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  <a:sym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  <a:sym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  <a:sym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  <a:sym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  <a:sym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28"/>
        <p:guide pos="2903"/>
      </p:guideLst>
    </p:cSldViewPr>
  </p:slide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2" Type="http://schemas.openxmlformats.org/officeDocument/2006/relationships/tableStyles" Target="tableStyles.xml"/><Relationship Id="rId71" Type="http://schemas.openxmlformats.org/officeDocument/2006/relationships/viewProps" Target="viewProps.xml"/><Relationship Id="rId70" Type="http://schemas.openxmlformats.org/officeDocument/2006/relationships/presProps" Target="presProps.xml"/><Relationship Id="rId7" Type="http://schemas.openxmlformats.org/officeDocument/2006/relationships/slide" Target="slides/slide4.xml"/><Relationship Id="rId69" Type="http://schemas.openxmlformats.org/officeDocument/2006/relationships/handoutMaster" Target="handoutMasters/handoutMaster1.xml"/><Relationship Id="rId68" Type="http://schemas.openxmlformats.org/officeDocument/2006/relationships/notesMaster" Target="notesMasters/notesMaster1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p>
            <a:pPr lvl="0" algn="l" fontAlgn="base"/>
            <a:endParaRPr sz="1200" strike="noStrike" noProof="1">
              <a:sym typeface="Arial" panose="020B0604020202020204" pitchFamily="34" charset="0"/>
            </a:endParaRPr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p>
            <a:pPr lvl="0" algn="r" fontAlgn="base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>
              <a:sym typeface="Arial" panose="020B0604020202020204" pitchFamily="34" charset="0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3077" name="备注占位符 4"/>
          <p:cNvSpPr>
            <a:spLocks noGrp="1" noRot="1" noChangeAspec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p>
            <a:pPr lvl="0" algn="l" fontAlgn="base"/>
            <a:endParaRPr sz="1200" strike="noStrike" noProof="1">
              <a:sym typeface="Arial" panose="020B0604020202020204" pitchFamily="34" charset="0"/>
            </a:endParaRPr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p>
            <a:pPr lvl="0"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lvl="0" defTabSz="0" fontAlgn="base">
      <a:defRPr sz="1200" kern="1200"/>
    </a:lvl1pPr>
    <a:lvl2pPr marL="0" lvl="1" indent="0" defTabSz="0" fontAlgn="base">
      <a:defRPr sz="1200" kern="1200"/>
    </a:lvl2pPr>
    <a:lvl3pPr marL="0" lvl="2" indent="0" defTabSz="0" fontAlgn="base">
      <a:defRPr sz="1200" kern="1200"/>
    </a:lvl3pPr>
    <a:lvl4pPr marL="0" lvl="3" indent="0" defTabSz="0" fontAlgn="base">
      <a:defRPr sz="1200" kern="1200"/>
    </a:lvl4pPr>
    <a:lvl5pPr marL="0" lvl="4" indent="0" defTabSz="0" fontAlgn="base">
      <a:defRPr sz="1200" kern="1200"/>
    </a:lvl5pPr>
    <a:lvl6pPr marL="2286000" lvl="5" indent="0" defTabSz="0" fontAlgn="base">
      <a:defRPr sz="1200" kern="1200"/>
    </a:lvl6pPr>
    <a:lvl7pPr marL="2743200" lvl="6" indent="0" defTabSz="0" fontAlgn="base">
      <a:defRPr sz="1200" kern="1200"/>
    </a:lvl7pPr>
    <a:lvl8pPr marL="3200400" lvl="7" indent="0" defTabSz="0" fontAlgn="base">
      <a:defRPr sz="1200" kern="1200"/>
    </a:lvl8pPr>
    <a:lvl9pPr marL="3657600" lvl="8" indent="0" defTabSz="0" fontAlgn="base">
      <a:defRPr sz="1200" kern="1200"/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trike="noStrike" noProof="1" dirty="0"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版权所有 ©2010-2015 深圳万国思迅软件有限公司</a:t>
            </a:r>
            <a:endParaRPr lang="zh-CN" altLang="en-US" sz="1800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trike="noStrike" noProof="1" dirty="0"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版权所有 ©2010-2015 深圳万国思迅软件有限公司</a:t>
            </a:r>
            <a:endParaRPr lang="zh-CN" altLang="en-US" sz="1800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trike="noStrike" noProof="1" dirty="0"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版权所有 ©2010-2015 深圳万国思迅软件有限公司</a:t>
            </a:r>
            <a:endParaRPr lang="zh-CN" altLang="en-US" sz="1800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0825" y="620713"/>
            <a:ext cx="4198969" cy="576103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1181" y="620713"/>
            <a:ext cx="4198969" cy="576103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trike="noStrike" noProof="1" dirty="0"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版权所有 ©2010-2015 深圳万国思迅软件有限公司</a:t>
            </a:r>
            <a:endParaRPr lang="zh-CN" altLang="en-US" sz="1800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trike="noStrike" noProof="1" dirty="0"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版权所有 ©2010-2015 深圳万国思迅软件有限公司</a:t>
            </a:r>
            <a:endParaRPr lang="zh-CN" altLang="en-US" sz="1800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trike="noStrike" noProof="1" dirty="0"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版权所有 ©2010-2015 深圳万国思迅软件有限公司</a:t>
            </a:r>
            <a:endParaRPr lang="zh-CN" altLang="en-US" sz="1800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trike="noStrike" noProof="1" dirty="0"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版权所有 ©2010-2015 深圳万国思迅软件有限公司</a:t>
            </a:r>
            <a:endParaRPr lang="zh-CN" altLang="en-US" sz="1800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trike="noStrike" noProof="1" dirty="0"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版权所有 ©2010-2015 深圳万国思迅软件有限公司</a:t>
            </a:r>
            <a:endParaRPr lang="zh-CN" altLang="en-US" sz="1800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trike="noStrike" noProof="1" dirty="0"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版权所有 ©2010-2015 深圳万国思迅软件有限公司</a:t>
            </a:r>
            <a:endParaRPr lang="zh-CN" altLang="en-US" sz="1800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trike="noStrike" noProof="1" dirty="0"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版权所有 ©2010-2015 深圳万国思迅软件有限公司</a:t>
            </a:r>
            <a:endParaRPr lang="zh-CN" altLang="en-US" sz="1800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5438" y="44450"/>
            <a:ext cx="2144713" cy="6337300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1300" y="44450"/>
            <a:ext cx="6309806" cy="63373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trike="noStrike" noProof="1" dirty="0"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版权所有 ©2010-2015 深圳万国思迅软件有限公司</a:t>
            </a:r>
            <a:endParaRPr lang="zh-CN" altLang="en-US" sz="1800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p>
            <a:pPr lvl="0" indent="0"/>
            <a:r>
              <a:rPr lang="en-US" altLang="zh-CN"/>
              <a:t>Haga clic para modificar el estilo de título del patrón</a:t>
            </a:r>
            <a:endParaRPr lang="en-US" altLang="zh-CN"/>
          </a:p>
        </p:txBody>
      </p:sp>
      <p:sp>
        <p:nvSpPr>
          <p:cNvPr id="1027" name="2 Marcador de texto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p>
            <a:pPr lvl="0" indent="-342900"/>
            <a:r>
              <a:rPr lang="en-US" altLang="zh-CN"/>
              <a:t>Haga clic para modificar el estilo de texto del patrón</a:t>
            </a:r>
            <a:endParaRPr lang="en-US" altLang="zh-CN"/>
          </a:p>
          <a:p>
            <a:pPr lvl="1" indent="-285750"/>
            <a:r>
              <a:rPr lang="en-US" altLang="zh-CN"/>
              <a:t>Segundo nivel</a:t>
            </a:r>
            <a:endParaRPr lang="en-US" altLang="zh-CN"/>
          </a:p>
          <a:p>
            <a:pPr lvl="2" indent="-228600"/>
            <a:r>
              <a:rPr lang="en-US" altLang="zh-CN"/>
              <a:t>Tercer nivel</a:t>
            </a:r>
            <a:endParaRPr lang="en-US" altLang="zh-CN"/>
          </a:p>
          <a:p>
            <a:pPr lvl="3" indent="-228600"/>
            <a:r>
              <a:rPr lang="en-US" altLang="zh-CN"/>
              <a:t>Cuarto nivel</a:t>
            </a:r>
            <a:endParaRPr lang="en-US" altLang="zh-CN"/>
          </a:p>
          <a:p>
            <a:pPr lvl="4" indent="-228600"/>
            <a:r>
              <a:rPr lang="en-US" altLang="zh-CN"/>
              <a:t>Quinto nivel</a:t>
            </a:r>
            <a:endParaRPr lang="en-US" altLang="zh-CN"/>
          </a:p>
        </p:txBody>
      </p:sp>
      <p:sp>
        <p:nvSpPr>
          <p:cNvPr id="102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fld id="{BB962C8B-B14F-4D97-AF65-F5344CB8AC3E}" type="datetime1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  <p:sp>
        <p:nvSpPr>
          <p:cNvPr id="102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algn="ctr">
              <a:defRPr sz="1200">
                <a:solidFill>
                  <a:srgbClr val="898989"/>
                </a:solidFill>
                <a:ea typeface="Calibri" panose="020F0502020204030204" pitchFamily="2" charset="0"/>
              </a:defRPr>
            </a:lvl1pPr>
          </a:lstStyle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103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Calibri" panose="020F0502020204030204" pitchFamily="2" charset="0"/>
                <a:ea typeface="宋体" panose="02010600030101010101" pitchFamily="2" charset="-122"/>
                <a:cs typeface="Calibri" panose="020F0502020204030204" pitchFamily="2" charset="0"/>
                <a:sym typeface="Arial" panose="020B0604020202020204" pitchFamily="34" charset="0"/>
              </a:rPr>
            </a:fld>
            <a:endParaRPr lang="zh-CN" altLang="en-US" strike="noStrike" noProof="1">
              <a:ea typeface="宋体" panose="02010600030101010101" pitchFamily="2" charset="-122"/>
              <a:cs typeface="Calibri" panose="020F0502020204030204" pitchFamily="2" charset="0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2" charset="0"/>
        </a:defRPr>
      </a:lvl1pPr>
    </p:titleStyle>
    <p:bodyStyle>
      <a:lvl1pPr marL="342900" lvl="0" indent="-3429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1pPr>
      <a:lvl2pPr marL="742950" lvl="1" indent="-2857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Calibri" panose="020F0502020204030204" pitchFamily="2" charset="0"/>
        </a:defRPr>
      </a:lvl2pPr>
      <a:lvl3pPr marL="1143000" lvl="2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Calibri" panose="020F0502020204030204" pitchFamily="2" charset="0"/>
        </a:defRPr>
      </a:lvl3pPr>
      <a:lvl4pPr marL="1600200" lvl="3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Calibri" panose="020F0502020204030204" pitchFamily="2" charset="0"/>
        </a:defRPr>
      </a:lvl4pPr>
      <a:lvl5pPr marL="2057400" lvl="4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Calibri" panose="020F0502020204030204" pitchFamily="2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Calibri" panose="020F0502020204030204" pitchFamily="2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Calibri" panose="020F0502020204030204" pitchFamily="2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Calibri" panose="020F0502020204030204" pitchFamily="2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Calibri" panose="020F0502020204030204" pitchFamily="2" charset="0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Arial" panose="020B0604020202020204" pitchFamily="34" charset="0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Arial" panose="020B0604020202020204" pitchFamily="34" charset="0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Arial" panose="020B0604020202020204" pitchFamily="34" charset="0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Arial" panose="020B0604020202020204" pitchFamily="34" charset="0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Arial" panose="020B0604020202020204" pitchFamily="34" charset="0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Arial" panose="020B0604020202020204" pitchFamily="34" charset="0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Arial" panose="020B0604020202020204" pitchFamily="34" charset="0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Arial" panose="020B060402020202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占位符 1"/>
          <p:cNvSpPr>
            <a:spLocks noGrp="1"/>
          </p:cNvSpPr>
          <p:nvPr>
            <p:ph type="title"/>
          </p:nvPr>
        </p:nvSpPr>
        <p:spPr>
          <a:xfrm>
            <a:off x="241300" y="44450"/>
            <a:ext cx="6346825" cy="4905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文本占位符 2"/>
          <p:cNvSpPr>
            <a:spLocks noGrp="1"/>
          </p:cNvSpPr>
          <p:nvPr>
            <p:ph type="body"/>
          </p:nvPr>
        </p:nvSpPr>
        <p:spPr>
          <a:xfrm>
            <a:off x="250825" y="620713"/>
            <a:ext cx="8569325" cy="57610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85750"/>
            <a:r>
              <a:rPr lang="zh-CN" altLang="en-US"/>
              <a:t>第三级</a:t>
            </a:r>
            <a:endParaRPr lang="zh-CN" altLang="en-US"/>
          </a:p>
          <a:p>
            <a:pPr lvl="3" indent="-285750"/>
            <a:r>
              <a:rPr lang="zh-CN" altLang="en-US"/>
              <a:t>第四级</a:t>
            </a:r>
            <a:endParaRPr lang="zh-CN" altLang="en-US"/>
          </a:p>
          <a:p>
            <a:pPr lvl="4" indent="-28575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3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zh-CN" sz="180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054" name="矩形 7"/>
          <p:cNvSpPr/>
          <p:nvPr/>
        </p:nvSpPr>
        <p:spPr>
          <a:xfrm>
            <a:off x="8388350" y="6459538"/>
            <a:ext cx="341313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en-US" altLang="zh-CN" sz="1000" b="1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fld id="{9A0DB2DC-4C9A-4742-B13C-FB6460FD3503}" type="slidenum">
              <a:rPr lang="zh-CN" altLang="en-US" sz="1000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</a:fld>
            <a:endParaRPr lang="zh-CN" altLang="en-US" sz="1000" dirty="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2055" name="日期占位符 3"/>
          <p:cNvSpPr>
            <a:spLocks noGrp="1"/>
          </p:cNvSpPr>
          <p:nvPr>
            <p:ph type="dt" sz="half" idx="2"/>
          </p:nvPr>
        </p:nvSpPr>
        <p:spPr>
          <a:xfrm>
            <a:off x="250825" y="6453188"/>
            <a:ext cx="3960813" cy="2682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l" fontAlgn="base">
              <a:defRPr sz="100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trike="noStrike" noProof="1" dirty="0"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版权所有 ©2010-2015 深圳万国思迅软件有限公司</a:t>
            </a:r>
            <a:endParaRPr lang="zh-CN" altLang="en-US" sz="18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marL="0" lvl="0" indent="0" algn="l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b="1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2" charset="0"/>
        </a:defRPr>
      </a:lvl1pPr>
    </p:titleStyle>
    <p:bodyStyle>
      <a:lvl1pPr marL="342900" lvl="0" indent="-3429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4F6228"/>
        </a:buClr>
        <a:buFont typeface="Wingdings" panose="05000000000000000000" pitchFamily="2" charset="2"/>
        <a:buChar char="n"/>
        <a:defRPr sz="2400" b="1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1pPr>
      <a:lvl2pPr marL="742950" lvl="1" indent="-2857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4F6228"/>
        </a:buClr>
        <a:buFont typeface="Wingdings" panose="05000000000000000000" pitchFamily="2" charset="2"/>
        <a:buChar char="n"/>
        <a:defRPr sz="2000" b="1" kern="1200">
          <a:solidFill>
            <a:schemeClr val="tx1"/>
          </a:solidFill>
          <a:latin typeface="微软雅黑" panose="020B0503020204020204" pitchFamily="2" charset="-122"/>
          <a:ea typeface="微软雅黑" panose="020B0503020204020204" pitchFamily="2" charset="-122"/>
          <a:cs typeface="+mn-cs"/>
          <a:sym typeface="Calibri" panose="020F0502020204030204" pitchFamily="2" charset="0"/>
        </a:defRPr>
      </a:lvl2pPr>
      <a:lvl3pPr marL="1200150" lvl="2" indent="-2857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4F6228"/>
        </a:buClr>
        <a:buFont typeface="Wingdings" panose="05000000000000000000" pitchFamily="2" charset="2"/>
        <a:buChar char="n"/>
        <a:defRPr sz="1800" b="1" kern="1200">
          <a:solidFill>
            <a:schemeClr val="tx1"/>
          </a:solidFill>
          <a:latin typeface="微软雅黑" panose="020B0503020204020204" pitchFamily="2" charset="-122"/>
          <a:ea typeface="微软雅黑" panose="020B0503020204020204" pitchFamily="2" charset="-122"/>
          <a:cs typeface="+mn-cs"/>
          <a:sym typeface="Calibri" panose="020F0502020204030204" pitchFamily="2" charset="0"/>
        </a:defRPr>
      </a:lvl3pPr>
      <a:lvl4pPr marL="1657350" lvl="3" indent="-2857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4F6228"/>
        </a:buClr>
        <a:buFont typeface="Wingdings" panose="05000000000000000000" pitchFamily="2" charset="2"/>
        <a:buChar char="n"/>
        <a:defRPr sz="1600" b="1" kern="1200">
          <a:solidFill>
            <a:schemeClr val="tx1"/>
          </a:solidFill>
          <a:latin typeface="微软雅黑" panose="020B0503020204020204" pitchFamily="2" charset="-122"/>
          <a:ea typeface="微软雅黑" panose="020B0503020204020204" pitchFamily="2" charset="-122"/>
          <a:cs typeface="+mn-cs"/>
          <a:sym typeface="Calibri" panose="020F0502020204030204" pitchFamily="2" charset="0"/>
        </a:defRPr>
      </a:lvl4pPr>
      <a:lvl5pPr marL="2114550" lvl="4" indent="-2857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4F6228"/>
        </a:buClr>
        <a:buFont typeface="Wingdings" panose="05000000000000000000" pitchFamily="2" charset="2"/>
        <a:buChar char="n"/>
        <a:defRPr sz="1400" b="1" kern="1200">
          <a:solidFill>
            <a:schemeClr val="tx1"/>
          </a:solidFill>
          <a:latin typeface="微软雅黑" panose="020B0503020204020204" pitchFamily="2" charset="-122"/>
          <a:ea typeface="微软雅黑" panose="020B0503020204020204" pitchFamily="2" charset="-122"/>
          <a:cs typeface="+mn-cs"/>
          <a:sym typeface="Calibri" panose="020F0502020204030204" pitchFamily="2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4F6228"/>
        </a:buClr>
        <a:buFont typeface="Wingdings" panose="05000000000000000000" pitchFamily="2" charset="2"/>
        <a:buChar char="n"/>
        <a:defRPr sz="1400" b="1" kern="1200">
          <a:solidFill>
            <a:schemeClr val="tx1"/>
          </a:solidFill>
          <a:latin typeface="微软雅黑" panose="020B0503020204020204" pitchFamily="2" charset="-122"/>
          <a:ea typeface="微软雅黑" panose="020B0503020204020204" pitchFamily="2" charset="-122"/>
          <a:cs typeface="+mn-cs"/>
          <a:sym typeface="Calibri" panose="020F0502020204030204" pitchFamily="2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4F6228"/>
        </a:buClr>
        <a:buFont typeface="Wingdings" panose="05000000000000000000" pitchFamily="2" charset="2"/>
        <a:buChar char="n"/>
        <a:defRPr sz="1400" b="1" kern="1200">
          <a:solidFill>
            <a:schemeClr val="tx1"/>
          </a:solidFill>
          <a:latin typeface="微软雅黑" panose="020B0503020204020204" pitchFamily="2" charset="-122"/>
          <a:ea typeface="微软雅黑" panose="020B0503020204020204" pitchFamily="2" charset="-122"/>
          <a:cs typeface="+mn-cs"/>
          <a:sym typeface="Calibri" panose="020F0502020204030204" pitchFamily="2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4F6228"/>
        </a:buClr>
        <a:buFont typeface="Wingdings" panose="05000000000000000000" pitchFamily="2" charset="2"/>
        <a:buChar char="n"/>
        <a:defRPr sz="1400" b="1" kern="1200">
          <a:solidFill>
            <a:schemeClr val="tx1"/>
          </a:solidFill>
          <a:latin typeface="微软雅黑" panose="020B0503020204020204" pitchFamily="2" charset="-122"/>
          <a:ea typeface="微软雅黑" panose="020B0503020204020204" pitchFamily="2" charset="-122"/>
          <a:cs typeface="+mn-cs"/>
          <a:sym typeface="Calibri" panose="020F0502020204030204" pitchFamily="2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4F6228"/>
        </a:buClr>
        <a:buFont typeface="Wingdings" panose="05000000000000000000" pitchFamily="2" charset="2"/>
        <a:buChar char="n"/>
        <a:defRPr sz="1400" b="1" kern="1200">
          <a:solidFill>
            <a:schemeClr val="tx1"/>
          </a:solidFill>
          <a:latin typeface="微软雅黑" panose="020B0503020204020204" pitchFamily="2" charset="-122"/>
          <a:ea typeface="微软雅黑" panose="020B0503020204020204" pitchFamily="2" charset="-122"/>
          <a:cs typeface="+mn-cs"/>
          <a:sym typeface="Calibri" panose="020F0502020204030204" pitchFamily="2" charset="0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Arial" panose="020B0604020202020204" pitchFamily="34" charset="0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Arial" panose="020B0604020202020204" pitchFamily="34" charset="0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Arial" panose="020B0604020202020204" pitchFamily="34" charset="0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Arial" panose="020B0604020202020204" pitchFamily="34" charset="0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Arial" panose="020B0604020202020204" pitchFamily="34" charset="0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Arial" panose="020B0604020202020204" pitchFamily="34" charset="0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Arial" panose="020B0604020202020204" pitchFamily="34" charset="0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  <a:sym typeface="Arial" panose="020B0604020202020204" pitchFamily="34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4.png"/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6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1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1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1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27.png"/><Relationship Id="rId1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2 Subtítulo"/>
          <p:cNvSpPr>
            <a:spLocks noGrp="1"/>
          </p:cNvSpPr>
          <p:nvPr>
            <p:ph type="subTitle"/>
          </p:nvPr>
        </p:nvSpPr>
        <p:spPr>
          <a:xfrm>
            <a:off x="1835150" y="1628775"/>
            <a:ext cx="5616575" cy="647700"/>
          </a:xfrm>
          <a:ln/>
        </p:spPr>
        <p:txBody>
          <a:bodyPr wrap="square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ctr" eaLnBrk="1" hangingPunct="1">
              <a:buNone/>
            </a:pPr>
            <a:r>
              <a:rPr lang="zh-CN" altLang="en-US" sz="3600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思迅烘焙之星</a:t>
            </a:r>
            <a:r>
              <a:rPr lang="en-US" altLang="zh-CN" sz="3600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9</a:t>
            </a:r>
            <a:r>
              <a:rPr lang="zh-CN" altLang="en-US" sz="3600" dirty="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产品介绍</a:t>
            </a:r>
            <a:endParaRPr lang="zh-CN" altLang="en-US" sz="3600" dirty="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987675" y="3663950"/>
            <a:ext cx="3508375" cy="485775"/>
            <a:chOff x="0" y="0"/>
            <a:chExt cx="2210" cy="306"/>
          </a:xfrm>
        </p:grpSpPr>
        <p:pic>
          <p:nvPicPr>
            <p:cNvPr id="4099" name="11 Image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"/>
              <a:ext cx="181" cy="18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0" name="2 Subtítulo">
              <a:hlinkClick r:id="rId3" action="ppaction://hlinksldjump"/>
            </p:cNvPr>
            <p:cNvSpPr/>
            <p:nvPr/>
          </p:nvSpPr>
          <p:spPr>
            <a:xfrm>
              <a:off x="189" y="0"/>
              <a:ext cx="2021" cy="3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595959"/>
                  </a:solidFill>
                  <a:latin typeface="Calibri" panose="020F0502020204030204" pitchFamily="2" charset="0"/>
                  <a:ea typeface="宋体" panose="02010600030101010101" pitchFamily="2" charset="-122"/>
                </a:rPr>
                <a:t>思迅软件产品规划部</a:t>
              </a:r>
              <a:endParaRPr lang="zh-CN" altLang="en-US" sz="2000" dirty="0">
                <a:solidFill>
                  <a:srgbClr val="595959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4101" name="Text Box 8"/>
          <p:cNvSpPr/>
          <p:nvPr/>
        </p:nvSpPr>
        <p:spPr>
          <a:xfrm>
            <a:off x="7380288" y="6453188"/>
            <a:ext cx="173228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600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www.sixun.com.cn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grpSp>
        <p:nvGrpSpPr>
          <p:cNvPr id="4103" name="组合 14"/>
          <p:cNvGrpSpPr/>
          <p:nvPr/>
        </p:nvGrpSpPr>
        <p:grpSpPr>
          <a:xfrm>
            <a:off x="322263" y="5178425"/>
            <a:ext cx="8570912" cy="582613"/>
            <a:chOff x="0" y="0"/>
            <a:chExt cx="8569548" cy="583029"/>
          </a:xfrm>
        </p:grpSpPr>
        <p:sp>
          <p:nvSpPr>
            <p:cNvPr id="4104" name="3 CuadroTexto"/>
            <p:cNvSpPr/>
            <p:nvPr/>
          </p:nvSpPr>
          <p:spPr>
            <a:xfrm>
              <a:off x="144463" y="2004"/>
              <a:ext cx="1511300" cy="3365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sym typeface="微软雅黑" panose="020B0503020204020204" pitchFamily="2" charset="-122"/>
                </a:rPr>
                <a:t>零售行业软件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endParaRPr>
            </a:p>
          </p:txBody>
        </p:sp>
        <p:sp>
          <p:nvSpPr>
            <p:cNvPr id="4105" name="4 CuadroTexto"/>
            <p:cNvSpPr/>
            <p:nvPr/>
          </p:nvSpPr>
          <p:spPr>
            <a:xfrm>
              <a:off x="0" y="311566"/>
              <a:ext cx="1728788" cy="2444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000" dirty="0">
                  <a:solidFill>
                    <a:schemeClr val="bg1"/>
                  </a:solidFill>
                  <a:latin typeface="Calibri" panose="020F0502020204030204" pitchFamily="2" charset="0"/>
                  <a:ea typeface="宋体" panose="02010600030101010101" pitchFamily="2" charset="-122"/>
                </a:rPr>
                <a:t>以零售企业为本的专业品质</a:t>
              </a:r>
              <a:endParaRPr lang="zh-CN" altLang="en-US" sz="1000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4106" name="3 CuadroTexto"/>
            <p:cNvSpPr/>
            <p:nvPr/>
          </p:nvSpPr>
          <p:spPr>
            <a:xfrm>
              <a:off x="2232819" y="2004"/>
              <a:ext cx="1873250" cy="3365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sym typeface="微软雅黑" panose="020B0503020204020204" pitchFamily="2" charset="-122"/>
                </a:rPr>
                <a:t>餐饮娱乐行业软件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endParaRPr>
            </a:p>
          </p:txBody>
        </p:sp>
        <p:sp>
          <p:nvSpPr>
            <p:cNvPr id="4107" name="3 CuadroTexto"/>
            <p:cNvSpPr/>
            <p:nvPr/>
          </p:nvSpPr>
          <p:spPr>
            <a:xfrm>
              <a:off x="4679826" y="2004"/>
              <a:ext cx="1441450" cy="3365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b">
              <a:spAutoFit/>
            </a:bodyPr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sym typeface="微软雅黑" panose="020B0503020204020204" pitchFamily="2" charset="-122"/>
                </a:rPr>
                <a:t>专卖行业软件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endParaRPr>
            </a:p>
          </p:txBody>
        </p:sp>
        <p:sp>
          <p:nvSpPr>
            <p:cNvPr id="4108" name="4 CuadroTexto"/>
            <p:cNvSpPr/>
            <p:nvPr/>
          </p:nvSpPr>
          <p:spPr>
            <a:xfrm>
              <a:off x="4609108" y="338554"/>
              <a:ext cx="1584325" cy="2444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000" dirty="0">
                  <a:solidFill>
                    <a:schemeClr val="bg1"/>
                  </a:solidFill>
                  <a:latin typeface="Calibri" panose="020F0502020204030204" pitchFamily="2" charset="0"/>
                  <a:ea typeface="宋体" panose="02010600030101010101" pitchFamily="2" charset="-122"/>
                </a:rPr>
                <a:t>应行业发展的个性化方案 </a:t>
              </a:r>
              <a:endParaRPr lang="zh-CN" altLang="en-US" sz="1000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4109" name="4 CuadroTexto"/>
            <p:cNvSpPr/>
            <p:nvPr/>
          </p:nvSpPr>
          <p:spPr>
            <a:xfrm>
              <a:off x="2305844" y="338554"/>
              <a:ext cx="1727200" cy="2444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000" dirty="0">
                  <a:solidFill>
                    <a:schemeClr val="bg1"/>
                  </a:solidFill>
                  <a:latin typeface="Calibri" panose="020F0502020204030204" pitchFamily="2" charset="0"/>
                  <a:ea typeface="宋体" panose="02010600030101010101" pitchFamily="2" charset="-122"/>
                </a:rPr>
                <a:t>面向餐饮娱乐业的智能管理</a:t>
              </a:r>
              <a:endParaRPr lang="zh-CN" altLang="en-US" sz="1000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4110" name="3 CuadroTexto"/>
            <p:cNvSpPr/>
            <p:nvPr/>
          </p:nvSpPr>
          <p:spPr>
            <a:xfrm>
              <a:off x="7006680" y="0"/>
              <a:ext cx="1562868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b">
              <a:spAutoFit/>
            </a:bodyPr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sym typeface="微软雅黑" panose="020B0503020204020204" pitchFamily="2" charset="-122"/>
                </a:rPr>
                <a:t>在线商务软件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endParaRPr>
            </a:p>
          </p:txBody>
        </p:sp>
        <p:sp>
          <p:nvSpPr>
            <p:cNvPr id="4111" name="4 CuadroTexto"/>
            <p:cNvSpPr/>
            <p:nvPr/>
          </p:nvSpPr>
          <p:spPr>
            <a:xfrm>
              <a:off x="6842348" y="338554"/>
              <a:ext cx="1727200" cy="2444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000" dirty="0">
                  <a:solidFill>
                    <a:schemeClr val="bg1"/>
                  </a:solidFill>
                  <a:latin typeface="Calibri" panose="020F0502020204030204" pitchFamily="2" charset="0"/>
                  <a:ea typeface="宋体" panose="02010600030101010101" pitchFamily="2" charset="-122"/>
                </a:rPr>
                <a:t>面向餐饮娱乐业的智能管理</a:t>
              </a:r>
              <a:endParaRPr lang="zh-CN" altLang="en-US" sz="1000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6" name="图片 5" descr="sixu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" y="6449060"/>
            <a:ext cx="1337945" cy="340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3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3314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3317" name="Rectangle 3"/>
          <p:cNvSpPr/>
          <p:nvPr/>
        </p:nvSpPr>
        <p:spPr>
          <a:xfrm>
            <a:off x="428625" y="928688"/>
            <a:ext cx="8572500" cy="55006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概述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思迅烘焙之星连锁管理系统是思迅软件在多年行业经验的基础上，专门针对烘焙连锁行业开发的现代化信息管理系统。它重点突出了烘焙行业个性化、特色化的管理需求，实现了“总部集中式统一管理、门店独立销售及核算、总部与各门间实时共享数据、多层管理架构、多门店类型连锁”的经营模式。</a:t>
            </a:r>
            <a:endParaRPr lang="en-US" altLang="zh-CN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该系统设计目标是满足企业“管理规范化、业务自动化，功能先进化”需求。总部系统包含了企业的商品流、信息流、资金流的所有业务管理思想，它与门店系统、配送中心系统、决策支持系统等相辅相成，共同构筑了企业强大的管理信息网络系统。</a:t>
            </a:r>
            <a:endParaRPr lang="en-US" altLang="zh-CN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适用范围</a:t>
            </a:r>
            <a:endParaRPr lang="en-US" altLang="zh-CN" sz="2400" b="1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传统面包、糕点、饼屋店、烘焙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+</a:t>
            </a:r>
            <a:r>
              <a:rPr lang="zh-CN" altLang="en-US" sz="2000" b="1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甜品店、烘焙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+</a:t>
            </a:r>
            <a:r>
              <a:rPr lang="zh-CN" altLang="en-US" sz="2000" b="1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咖啡屋、烘焙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+</a:t>
            </a:r>
            <a:r>
              <a:rPr lang="zh-CN" altLang="en-US" sz="2000" b="1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西餐厅</a:t>
            </a:r>
            <a:endParaRPr lang="en-US" altLang="zh-CN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342900" indent="-342900"/>
            <a:endParaRPr lang="zh-CN" altLang="en-US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13318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7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4338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4341" name="Rectangle 2"/>
          <p:cNvSpPr/>
          <p:nvPr/>
        </p:nvSpPr>
        <p:spPr>
          <a:xfrm>
            <a:off x="2051050" y="2997200"/>
            <a:ext cx="4824413" cy="7191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74ACE4"/>
              </a:buClr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系统特色</a:t>
            </a:r>
            <a:r>
              <a:rPr lang="zh-CN" altLang="en-US" sz="3200" b="1" dirty="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  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4342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1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5362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5365" name="Rectangle 2"/>
          <p:cNvSpPr/>
          <p:nvPr/>
        </p:nvSpPr>
        <p:spPr>
          <a:xfrm>
            <a:off x="428625" y="1196975"/>
            <a:ext cx="8607425" cy="5111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全新的界面呈现和系统架构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完美支持触屏、平板电脑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更为完善的档案控制机制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更为易用的零售管理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更为完善的门店加工体系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更为灵活新颖的促销管理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更加严谨的会员管理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独具创新的门店费用功能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更加完善的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O2O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业务支持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endParaRPr lang="zh-CN" altLang="en-US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endParaRPr lang="zh-CN" altLang="en-US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endParaRPr lang="zh-CN" altLang="en-US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endParaRPr lang="zh-CN" altLang="en-US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15366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6830" y="3323590"/>
            <a:ext cx="5189220" cy="29197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5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6386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6389" name="Rectangle 2"/>
          <p:cNvSpPr/>
          <p:nvPr/>
        </p:nvSpPr>
        <p:spPr>
          <a:xfrm>
            <a:off x="-71437" y="1557338"/>
            <a:ext cx="6011862" cy="4194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精简化的门店机构，完全满足门店日常业务需求；</a:t>
            </a:r>
            <a:endParaRPr lang="zh-CN" altLang="en-US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支持全系列的 </a:t>
            </a:r>
            <a:r>
              <a:rPr lang="en-US" altLang="zh-CN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SQL Server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版本</a:t>
            </a:r>
            <a:endParaRPr lang="zh-CN" altLang="en-US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完美兼容</a:t>
            </a:r>
            <a:r>
              <a:rPr lang="en-US" altLang="zh-CN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Windows 8;</a:t>
            </a:r>
            <a:endParaRPr lang="zh-CN" altLang="en-US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触摸屏操作和键盘操作一体化支持</a:t>
            </a:r>
            <a:endParaRPr lang="zh-CN" altLang="en-US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更加精简的门店类型</a:t>
            </a:r>
            <a:endParaRPr lang="en-US" altLang="zh-CN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完美解决因分布式数据库带来的</a:t>
            </a:r>
            <a:b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</a:b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传输相关问题；</a:t>
            </a:r>
            <a:endParaRPr lang="zh-CN" altLang="en-US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自动升级一键搞定，彻底无维护</a:t>
            </a:r>
            <a:b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</a:b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烦恼；</a:t>
            </a:r>
            <a:endParaRPr lang="zh-CN" altLang="en-US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zh-CN" altLang="en-US" sz="3600" b="1" dirty="0">
              <a:solidFill>
                <a:srgbClr val="5F5F5F"/>
              </a:solidFill>
              <a:latin typeface="Calibri" panose="020F05020202040302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0" name="Rectangle 7"/>
          <p:cNvSpPr/>
          <p:nvPr/>
        </p:nvSpPr>
        <p:spPr>
          <a:xfrm>
            <a:off x="468313" y="857250"/>
            <a:ext cx="7848600" cy="6477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just">
              <a:buChar char="•"/>
            </a:pPr>
            <a:r>
              <a:rPr lang="zh-CN" altLang="en-US" sz="2400" b="1" dirty="0">
                <a:solidFill>
                  <a:srgbClr val="000066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全新的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界面</a:t>
            </a:r>
            <a:r>
              <a:rPr lang="zh-CN" altLang="en-US" sz="2400" b="1" dirty="0">
                <a:solidFill>
                  <a:srgbClr val="000066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呈现和系统架构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6391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185" y="3811905"/>
            <a:ext cx="4882515" cy="25349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09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7410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7413" name="Rectangle 2"/>
          <p:cNvSpPr/>
          <p:nvPr/>
        </p:nvSpPr>
        <p:spPr>
          <a:xfrm>
            <a:off x="71438" y="1571625"/>
            <a:ext cx="8229600" cy="4572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完美支持触屏操作，让您享受触屏带来的乐趣；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提供双屏支持，让您的图片、广告随时播放；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支持市场主流平板电脑（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iPad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或安卓）；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《思迅零售系统系统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for iPad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》 完美对接；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zh-CN" altLang="en-US" sz="2800" b="1" dirty="0">
              <a:solidFill>
                <a:srgbClr val="5F5F5F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7414" name="Rectangle 7"/>
          <p:cNvSpPr/>
          <p:nvPr/>
        </p:nvSpPr>
        <p:spPr>
          <a:xfrm>
            <a:off x="468313" y="857250"/>
            <a:ext cx="7848600" cy="6477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完美支持触屏、平板电脑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7416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2940" y="3207385"/>
            <a:ext cx="5805805" cy="31159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3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8434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8437" name="Rectangle 2"/>
          <p:cNvSpPr/>
          <p:nvPr/>
        </p:nvSpPr>
        <p:spPr>
          <a:xfrm>
            <a:off x="611188" y="857250"/>
            <a:ext cx="7993062" cy="638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更加完善的档案控制机制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8438" name="Rectangle 7"/>
          <p:cNvSpPr/>
          <p:nvPr/>
        </p:nvSpPr>
        <p:spPr>
          <a:xfrm>
            <a:off x="684213" y="1412875"/>
            <a:ext cx="7235825" cy="4271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总部统一管理所有门店商品状态；</a:t>
            </a: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流程化商品淘汰，可根据单品以及满足特定条件进行商品淘汰；</a:t>
            </a: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可根据门店进行商品淘汰，进行单独门店商品淘汰状态管理；</a:t>
            </a: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提供门店冻结机制，在门店结业或者停业期间，可针对门店进行冻结管理，冻结之后门店其业务功能做到严格管控</a:t>
            </a:r>
            <a:r>
              <a:rPr lang="zh-CN" altLang="en-US" sz="16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；</a:t>
            </a:r>
            <a:endParaRPr lang="zh-CN" altLang="en-US" sz="16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zh-CN" altLang="en-US" sz="2000" b="1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/>
            <a:endParaRPr lang="zh-CN" altLang="en-US" sz="2000" b="1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8439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pic>
        <p:nvPicPr>
          <p:cNvPr id="18440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7175" y="3284538"/>
            <a:ext cx="4743450" cy="302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457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9458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9461" name="Rectangle 2"/>
          <p:cNvSpPr/>
          <p:nvPr/>
        </p:nvSpPr>
        <p:spPr>
          <a:xfrm>
            <a:off x="395288" y="1511300"/>
            <a:ext cx="8748712" cy="47863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支持硬件（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POS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小票打印机，客显，钱箱）自定义，只要明确硬件指令类型，即可自行增加，完美兼容；</a:t>
            </a: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一个门店（仓库）进行一次设置前台硬件设置之后，其他门店即可完美引用，无需二次逐个设置；</a:t>
            </a: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更加完善的小票设计，票头，票中，</a:t>
            </a:r>
            <a:b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票尾以及其他服务信息的独立设置；</a:t>
            </a: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在总部安装好对应门店（仓库）系</a:t>
            </a:r>
            <a:b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统之后，可从总部直接登录</a:t>
            </a:r>
            <a:b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至指定门店，仓库</a:t>
            </a: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针对多业态的优化管理，完善针对</a:t>
            </a:r>
            <a:endParaRPr lang="en-US" altLang="zh-CN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    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水吧的管理支持，支持水吧牌号打印</a:t>
            </a:r>
            <a:endParaRPr lang="en-US" altLang="zh-CN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    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、牌号送餐等特性服务；</a:t>
            </a:r>
            <a:endParaRPr lang="zh-CN" altLang="en-US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62" name="Rectangle 7"/>
          <p:cNvSpPr/>
          <p:nvPr/>
        </p:nvSpPr>
        <p:spPr>
          <a:xfrm>
            <a:off x="468313" y="981075"/>
            <a:ext cx="7848600" cy="6477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just">
              <a:buChar char="•"/>
            </a:pPr>
            <a:r>
              <a:rPr lang="zh-CN" altLang="en-US" sz="2400" b="1" dirty="0">
                <a:solidFill>
                  <a:srgbClr val="000066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更为易用的零售管理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9463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pic>
        <p:nvPicPr>
          <p:cNvPr id="19464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3613" y="2636838"/>
            <a:ext cx="3905250" cy="295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481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0482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20485" name="Rectangle 3"/>
          <p:cNvSpPr/>
          <p:nvPr/>
        </p:nvSpPr>
        <p:spPr>
          <a:xfrm>
            <a:off x="250825" y="857250"/>
            <a:ext cx="8147050" cy="5191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zh-CN" altLang="en-US" sz="2400" b="1" dirty="0">
                <a:solidFill>
                  <a:srgbClr val="000066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灵活新颖的促销管理</a:t>
            </a:r>
            <a:endParaRPr lang="zh-CN" altLang="en-US" sz="2400" b="1" dirty="0">
              <a:solidFill>
                <a:srgbClr val="000066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endParaRPr lang="zh-CN" altLang="en-US" sz="2400" b="1" dirty="0">
              <a:solidFill>
                <a:srgbClr val="000066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20486" name="Rectangle 4"/>
          <p:cNvSpPr/>
          <p:nvPr/>
        </p:nvSpPr>
        <p:spPr>
          <a:xfrm>
            <a:off x="225425" y="1484313"/>
            <a:ext cx="6867525" cy="4321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支持促销特价、时段特价、超量特价、赠品促销、超额奖励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等多种促销方式</a:t>
            </a: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新颖的条件组合促销、偶数促销、手工促销等模式</a:t>
            </a: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提供针对性的促销终止功能，可单独针对门店，针对商品进行即时终止促销，便于快速决策；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 </a:t>
            </a: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endParaRPr lang="zh-CN" altLang="en-US" sz="4400" b="1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0488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760" y="3128645"/>
            <a:ext cx="6174740" cy="32092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1505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1506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21509" name="Rectangle 3"/>
          <p:cNvSpPr/>
          <p:nvPr/>
        </p:nvSpPr>
        <p:spPr>
          <a:xfrm>
            <a:off x="250825" y="857250"/>
            <a:ext cx="8147050" cy="5191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zh-CN" altLang="en-US" sz="2400" b="1" dirty="0">
                <a:solidFill>
                  <a:srgbClr val="000066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强大而灵活的礼券流程自定义</a:t>
            </a:r>
            <a:endParaRPr lang="zh-CN" altLang="en-US" sz="2400" b="1" dirty="0">
              <a:solidFill>
                <a:srgbClr val="000066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endParaRPr lang="zh-CN" altLang="en-US" sz="2400" b="1" dirty="0">
              <a:solidFill>
                <a:srgbClr val="000066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21510" name="Rectangle 4"/>
          <p:cNvSpPr/>
          <p:nvPr/>
        </p:nvSpPr>
        <p:spPr>
          <a:xfrm>
            <a:off x="225425" y="1484313"/>
            <a:ext cx="6867525" cy="4321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提供入库、领用、销售与退回流程的管理自定义，在礼券制作过程中，其后续使用流程即已确定；</a:t>
            </a: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后续变更流程不影响前序流程的使用，前期制劵仍可按以前流程处理；</a:t>
            </a: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礼券自定义管理，真正做到流程定制管理；</a:t>
            </a: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1512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8450" y="3202940"/>
            <a:ext cx="6198235" cy="32505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529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2530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22533" name="Rectangle 3"/>
          <p:cNvSpPr/>
          <p:nvPr/>
        </p:nvSpPr>
        <p:spPr>
          <a:xfrm>
            <a:off x="250825" y="857250"/>
            <a:ext cx="8147050" cy="5191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zh-CN" altLang="en-US" sz="2400" b="1" dirty="0">
                <a:solidFill>
                  <a:srgbClr val="000066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更为完善的门店加工体系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2534" name="Rectangle 4"/>
          <p:cNvSpPr/>
          <p:nvPr/>
        </p:nvSpPr>
        <p:spPr>
          <a:xfrm>
            <a:off x="225425" y="1484313"/>
            <a:ext cx="6867525" cy="4321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前店后厂模式的完美支持，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同步支持前台销售、后台加工模式；</a:t>
            </a:r>
            <a:endParaRPr lang="en-US" altLang="zh-CN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门店加工库存损溢、严格控制</a:t>
            </a:r>
            <a:endParaRPr lang="en-US" altLang="zh-CN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领料、退料、裱花、现烤完美掌控；</a:t>
            </a:r>
            <a:endParaRPr lang="en-US" altLang="zh-CN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加工全过程监控，数据实时呈现；</a:t>
            </a:r>
            <a:endParaRPr lang="en-US" altLang="zh-CN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2536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3040" y="3077845"/>
            <a:ext cx="6272530" cy="33756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121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5" name="Rectangle 6"/>
          <p:cNvSpPr/>
          <p:nvPr/>
        </p:nvSpPr>
        <p:spPr>
          <a:xfrm>
            <a:off x="544513" y="981075"/>
            <a:ext cx="7772400" cy="7207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目录</a:t>
            </a:r>
            <a:endParaRPr lang="zh-CN" altLang="en-US" sz="3600" b="1" dirty="0">
              <a:solidFill>
                <a:schemeClr val="accent2"/>
              </a:solidFill>
              <a:latin typeface="Calibri" panose="020F0502020204030204" pitchFamily="2" charset="0"/>
              <a:ea typeface="楷体_GB2312" charset="-122"/>
              <a:sym typeface="楷体_GB2312" charset="-122"/>
            </a:endParaRPr>
          </a:p>
        </p:txBody>
      </p:sp>
      <p:sp>
        <p:nvSpPr>
          <p:cNvPr id="5126" name="Rectangle 7"/>
          <p:cNvSpPr/>
          <p:nvPr/>
        </p:nvSpPr>
        <p:spPr>
          <a:xfrm>
            <a:off x="3130550" y="1773238"/>
            <a:ext cx="2519363" cy="904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7" name="Rectangle 3"/>
          <p:cNvSpPr/>
          <p:nvPr/>
        </p:nvSpPr>
        <p:spPr>
          <a:xfrm>
            <a:off x="179388" y="2205038"/>
            <a:ext cx="8362950" cy="3124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ctr" eaLnBrk="0" hangingPunct="0">
              <a:spcBef>
                <a:spcPct val="20000"/>
              </a:spcBef>
              <a:buClr>
                <a:srgbClr val="74ACE4"/>
              </a:buClr>
              <a:buFont typeface="Wingdings" panose="05000000000000000000" pitchFamily="2" charset="2"/>
              <a:buChar char="v"/>
            </a:pPr>
            <a:r>
              <a:rPr lang="en-US" altLang="zh-CN" sz="3200" b="1" dirty="0">
                <a:solidFill>
                  <a:schemeClr val="accent2"/>
                </a:solidFill>
                <a:latin typeface="楷体_GB2312" charset="-122"/>
                <a:ea typeface="楷体_GB2312" charset="-122"/>
                <a:sym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公司简介 </a:t>
            </a:r>
            <a:endParaRPr lang="zh-CN" altLang="en-US" sz="3200" b="1" dirty="0">
              <a:solidFill>
                <a:srgbClr val="5F5F5F"/>
              </a:solidFill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74ACE4"/>
              </a:buClr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 产品概述 </a:t>
            </a:r>
            <a:endParaRPr lang="zh-CN" altLang="en-US" sz="3200" b="1" dirty="0">
              <a:solidFill>
                <a:srgbClr val="5F5F5F"/>
              </a:solidFill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74ACE4"/>
              </a:buClr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 系统特色</a:t>
            </a:r>
            <a:endParaRPr lang="zh-CN" altLang="en-US" sz="3200" b="1" dirty="0">
              <a:solidFill>
                <a:srgbClr val="5F5F5F"/>
              </a:solidFill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74ACE4"/>
              </a:buClr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 功能介绍</a:t>
            </a:r>
            <a:endParaRPr lang="zh-CN" altLang="en-US" sz="3200" b="1" dirty="0">
              <a:solidFill>
                <a:srgbClr val="5F5F5F"/>
              </a:solidFill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74ACE4"/>
              </a:buClr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 客户案例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8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3553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3554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23557" name="Rectangle 2"/>
          <p:cNvSpPr/>
          <p:nvPr/>
        </p:nvSpPr>
        <p:spPr>
          <a:xfrm>
            <a:off x="57150" y="1571625"/>
            <a:ext cx="8475663" cy="44291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会员采用集中式管理，会员信息，余额，积分等统一管理；</a:t>
            </a:r>
            <a:endParaRPr lang="zh-CN" altLang="en-US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门店可直连总部自行建立会员信息，增加会员登记门店属性；便于管理；</a:t>
            </a:r>
            <a:endParaRPr lang="zh-CN" altLang="en-US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细化会员设置，独立会员设置功能模块；</a:t>
            </a:r>
            <a:endParaRPr lang="zh-CN" altLang="en-US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独立积分储值模块， 功能更加细化处理；</a:t>
            </a:r>
            <a:endParaRPr lang="zh-CN" altLang="en-US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会员短信发送功能，提升会员忠诚度；</a:t>
            </a:r>
            <a:endParaRPr lang="zh-CN" altLang="en-US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新增加盟店储值签约充值额度管理；</a:t>
            </a:r>
            <a:endParaRPr lang="zh-CN" altLang="en-US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提供新颖的充值优惠功能，</a:t>
            </a:r>
            <a:r>
              <a:rPr lang="en-US" altLang="zh-CN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                                                                                                    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不同门店设置不同的充值优惠额度；</a:t>
            </a:r>
            <a:endParaRPr lang="zh-CN" altLang="en-US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1200150" lvl="2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zh-CN" altLang="en-US" sz="16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zh-CN" altLang="en-US" sz="900" b="1" dirty="0">
              <a:solidFill>
                <a:srgbClr val="5F5F5F"/>
              </a:solidFill>
              <a:latin typeface="Calibri" panose="020F05020202040302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8" name="Rectangle 7"/>
          <p:cNvSpPr/>
          <p:nvPr/>
        </p:nvSpPr>
        <p:spPr>
          <a:xfrm>
            <a:off x="468313" y="928688"/>
            <a:ext cx="7848600" cy="6477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just">
              <a:buChar char="•"/>
            </a:pPr>
            <a:r>
              <a:rPr lang="zh-CN" altLang="en-US" sz="2400" b="1" dirty="0">
                <a:solidFill>
                  <a:srgbClr val="000066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更加严谨的会员管理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3559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7955" y="3762375"/>
            <a:ext cx="5142865" cy="26974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4577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4578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24581" name="Rectangle 3"/>
          <p:cNvSpPr/>
          <p:nvPr/>
        </p:nvSpPr>
        <p:spPr>
          <a:xfrm>
            <a:off x="250825" y="857250"/>
            <a:ext cx="8147050" cy="5191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zh-CN" altLang="en-US" sz="2400" b="1" dirty="0">
                <a:solidFill>
                  <a:srgbClr val="000066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独具创新的门店费用功能</a:t>
            </a:r>
            <a:endParaRPr lang="zh-CN" altLang="en-US" sz="2400" b="1" dirty="0">
              <a:solidFill>
                <a:srgbClr val="000066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endParaRPr lang="zh-CN" altLang="en-US" sz="2400" b="1" dirty="0">
              <a:solidFill>
                <a:srgbClr val="000066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24582" name="Rectangle 4"/>
          <p:cNvSpPr/>
          <p:nvPr/>
        </p:nvSpPr>
        <p:spPr>
          <a:xfrm>
            <a:off x="107950" y="1484313"/>
            <a:ext cx="7916863" cy="4321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总部统一维护门店费用 收支 类型，</a:t>
            </a: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总部，门店均可针对门店、仓库针对性做相应费用体现；</a:t>
            </a: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总部可针对费用情况做相应费用情况分析，综合门店，仓库销售、毛利、费用做相应数据一一体现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；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pic>
        <p:nvPicPr>
          <p:cNvPr id="24583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5588" y="2852738"/>
            <a:ext cx="4873625" cy="3457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4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5601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5602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25605" name="Rectangle 3"/>
          <p:cNvSpPr/>
          <p:nvPr/>
        </p:nvSpPr>
        <p:spPr>
          <a:xfrm>
            <a:off x="250825" y="857250"/>
            <a:ext cx="8147050" cy="5191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zh-CN" altLang="en-US" sz="2400" b="1" dirty="0">
                <a:solidFill>
                  <a:srgbClr val="000066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更为完善的</a:t>
            </a:r>
            <a:r>
              <a:rPr lang="en-US" altLang="zh-CN" sz="2400" b="1" dirty="0">
                <a:solidFill>
                  <a:srgbClr val="000066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O2O</a:t>
            </a:r>
            <a:r>
              <a:rPr lang="zh-CN" altLang="en-US" sz="2400" b="1" dirty="0">
                <a:solidFill>
                  <a:srgbClr val="000066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业务支持</a:t>
            </a:r>
            <a:endParaRPr lang="zh-CN" altLang="en-US" sz="2400" b="1" dirty="0">
              <a:solidFill>
                <a:srgbClr val="000066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endParaRPr lang="zh-CN" altLang="en-US" sz="2400" b="1" dirty="0">
              <a:solidFill>
                <a:srgbClr val="000066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25606" name="Rectangle 4"/>
          <p:cNvSpPr/>
          <p:nvPr/>
        </p:nvSpPr>
        <p:spPr>
          <a:xfrm>
            <a:off x="225425" y="1484313"/>
            <a:ext cx="6867525" cy="4321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提供与微信商城的完美对接支持，及时高效完成网上开店；将业务从线下引导到线上；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完美支持微信支付，线上、线下操作均可使用微信支付，轻松高效；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精准的会员推送、完成消费、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800100" lvl="1" indent="-342900"/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 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账单、活动、客户关怀的微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800100" lvl="1" indent="-342900"/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 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信推送功能，给客户带来信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800100" lvl="1" indent="-342900"/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 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息化时代良好的消费体验；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5608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5445" y="3866515"/>
            <a:ext cx="4956810" cy="25933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6625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6626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26629" name="Rectangle 2"/>
          <p:cNvSpPr/>
          <p:nvPr/>
        </p:nvSpPr>
        <p:spPr>
          <a:xfrm>
            <a:off x="2051050" y="2997200"/>
            <a:ext cx="4824413" cy="7191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74ACE4"/>
              </a:buClr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功能介绍</a:t>
            </a:r>
            <a:r>
              <a:rPr lang="zh-CN" altLang="en-US" sz="3200" b="1" dirty="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  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6630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7649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7650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27653" name="Rectangle 25"/>
          <p:cNvSpPr/>
          <p:nvPr/>
        </p:nvSpPr>
        <p:spPr>
          <a:xfrm>
            <a:off x="685800" y="825500"/>
            <a:ext cx="7772400" cy="947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基础资料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7654" name="Rectangle 26"/>
          <p:cNvSpPr/>
          <p:nvPr/>
        </p:nvSpPr>
        <p:spPr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7655" name="Rectangle 2"/>
          <p:cNvSpPr/>
          <p:nvPr/>
        </p:nvSpPr>
        <p:spPr>
          <a:xfrm>
            <a:off x="539750" y="1628775"/>
            <a:ext cx="7632700" cy="47466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zh-CN" altLang="en-US" sz="2000" b="1" dirty="0">
              <a:solidFill>
                <a:srgbClr val="5F5F5F"/>
              </a:solidFill>
              <a:latin typeface="Calibri" panose="020F05020202040302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742950" lvl="1" indent="-285750" eaLnBrk="0" hangingPunct="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5F5F5F"/>
                </a:solidFill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商品档案新增“能否促销”</a:t>
            </a:r>
            <a:r>
              <a:rPr lang="en-US" altLang="zh-CN" sz="2000" b="1" dirty="0">
                <a:solidFill>
                  <a:srgbClr val="5F5F5F"/>
                </a:solidFill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000" b="1" dirty="0">
                <a:solidFill>
                  <a:srgbClr val="5F5F5F"/>
                </a:solidFill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属性，可以根据商品确定是否参与促销；</a:t>
            </a:r>
            <a:endParaRPr lang="en-US" altLang="zh-CN" sz="2000" b="1" dirty="0">
              <a:solidFill>
                <a:srgbClr val="5F5F5F"/>
              </a:solidFill>
              <a:latin typeface="Calibri" panose="020F05020202040302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742950" lvl="1" indent="-285750" eaLnBrk="0" hangingPunct="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5F5F5F"/>
                </a:solidFill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支持按门店、区域、所有门店一次性调价，调价更为便捷；</a:t>
            </a:r>
            <a:endParaRPr lang="en-US" altLang="zh-CN" sz="2000" b="1" dirty="0">
              <a:solidFill>
                <a:srgbClr val="5F5F5F"/>
              </a:solidFill>
              <a:latin typeface="Calibri" panose="020F05020202040302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742950" lvl="1" indent="-285750" eaLnBrk="0" hangingPunct="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5F5F5F"/>
                </a:solidFill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优化支持门店仓库类型，支持自营店，加盟店多种门店模式</a:t>
            </a:r>
            <a:endParaRPr lang="en-US" altLang="zh-CN" sz="2000" b="1" dirty="0">
              <a:solidFill>
                <a:srgbClr val="5F5F5F"/>
              </a:solidFill>
              <a:latin typeface="Calibri" panose="020F05020202040302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742950" lvl="1" indent="-285750" eaLnBrk="0" hangingPunct="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5F5F5F"/>
                </a:solidFill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优化商品工艺配方管理，对于配方支持替换、成本更新；</a:t>
            </a:r>
            <a:endParaRPr lang="en-US" altLang="zh-CN" sz="2000" b="1" dirty="0">
              <a:solidFill>
                <a:srgbClr val="5F5F5F"/>
              </a:solidFill>
              <a:latin typeface="Calibri" panose="020F05020202040302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742950" lvl="1" indent="-285750" eaLnBrk="0" hangingPunct="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5F5F5F"/>
                </a:solidFill>
                <a:latin typeface="Calibri" panose="020F05020202040302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提供加工部门功能，生产加工。门店加工过程中根据部门不同进行相应区分，最终达到部门考核相关要求</a:t>
            </a:r>
            <a:endParaRPr lang="en-US" altLang="zh-CN" sz="2000" b="1" dirty="0">
              <a:solidFill>
                <a:srgbClr val="5F5F5F"/>
              </a:solidFill>
              <a:latin typeface="Calibri" panose="020F0502020204030204" pitchFamily="2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6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8673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8674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grpSp>
        <p:nvGrpSpPr>
          <p:cNvPr id="28677" name="Group 8"/>
          <p:cNvGrpSpPr/>
          <p:nvPr/>
        </p:nvGrpSpPr>
        <p:grpSpPr>
          <a:xfrm>
            <a:off x="3571875" y="4643438"/>
            <a:ext cx="1878013" cy="657225"/>
            <a:chOff x="0" y="0"/>
            <a:chExt cx="816" cy="275"/>
          </a:xfrm>
        </p:grpSpPr>
        <p:pic>
          <p:nvPicPr>
            <p:cNvPr id="28678" name="Picture 9" descr="gold-top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solidFill>
              <a:srgbClr val="FFCCCC"/>
            </a:solidFill>
            <a:ln w="9525">
              <a:noFill/>
            </a:ln>
          </p:spPr>
        </p:pic>
        <p:sp>
          <p:nvSpPr>
            <p:cNvPr id="28679" name="Text Box 10"/>
            <p:cNvSpPr/>
            <p:nvPr/>
          </p:nvSpPr>
          <p:spPr>
            <a:xfrm>
              <a:off x="115" y="66"/>
              <a:ext cx="605" cy="10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微店管理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8680" name="Group 11"/>
          <p:cNvGrpSpPr/>
          <p:nvPr/>
        </p:nvGrpSpPr>
        <p:grpSpPr>
          <a:xfrm>
            <a:off x="1550988" y="4629150"/>
            <a:ext cx="1878012" cy="657225"/>
            <a:chOff x="0" y="0"/>
            <a:chExt cx="816" cy="275"/>
          </a:xfrm>
        </p:grpSpPr>
        <p:pic>
          <p:nvPicPr>
            <p:cNvPr id="28681" name="Picture 12" descr="gold-top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solidFill>
              <a:srgbClr val="FFCCCC"/>
            </a:solidFill>
            <a:ln w="9525">
              <a:noFill/>
            </a:ln>
          </p:spPr>
        </p:pic>
        <p:sp>
          <p:nvSpPr>
            <p:cNvPr id="28682" name="Text Box 13"/>
            <p:cNvSpPr/>
            <p:nvPr/>
          </p:nvSpPr>
          <p:spPr>
            <a:xfrm>
              <a:off x="93" y="67"/>
              <a:ext cx="605" cy="10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连锁配送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8683" name="Group 38"/>
          <p:cNvGrpSpPr/>
          <p:nvPr/>
        </p:nvGrpSpPr>
        <p:grpSpPr>
          <a:xfrm>
            <a:off x="5694363" y="4643438"/>
            <a:ext cx="1878012" cy="657225"/>
            <a:chOff x="0" y="0"/>
            <a:chExt cx="816" cy="275"/>
          </a:xfrm>
        </p:grpSpPr>
        <p:pic>
          <p:nvPicPr>
            <p:cNvPr id="28684" name="Picture 39" descr="gold-top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solidFill>
              <a:srgbClr val="FFCCCC"/>
            </a:solidFill>
            <a:ln w="9525">
              <a:noFill/>
            </a:ln>
          </p:spPr>
        </p:pic>
        <p:sp>
          <p:nvSpPr>
            <p:cNvPr id="28685" name="Text Box 40"/>
            <p:cNvSpPr/>
            <p:nvPr/>
          </p:nvSpPr>
          <p:spPr>
            <a:xfrm>
              <a:off x="115" y="66"/>
              <a:ext cx="605" cy="10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决策支持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8686" name="Group 5"/>
          <p:cNvGrpSpPr/>
          <p:nvPr/>
        </p:nvGrpSpPr>
        <p:grpSpPr>
          <a:xfrm>
            <a:off x="3571875" y="1928813"/>
            <a:ext cx="1878013" cy="657225"/>
            <a:chOff x="0" y="0"/>
            <a:chExt cx="816" cy="275"/>
          </a:xfrm>
        </p:grpSpPr>
        <p:pic>
          <p:nvPicPr>
            <p:cNvPr id="28687" name="Picture 6" descr="gold-top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solidFill>
              <a:srgbClr val="FFCCCC"/>
            </a:solidFill>
            <a:ln w="9525">
              <a:noFill/>
            </a:ln>
          </p:spPr>
        </p:pic>
        <p:sp>
          <p:nvSpPr>
            <p:cNvPr id="28688" name="Text Box 7"/>
            <p:cNvSpPr/>
            <p:nvPr/>
          </p:nvSpPr>
          <p:spPr>
            <a:xfrm>
              <a:off x="115" y="66"/>
              <a:ext cx="605" cy="10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基本档案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8689" name="Group 14"/>
          <p:cNvGrpSpPr/>
          <p:nvPr/>
        </p:nvGrpSpPr>
        <p:grpSpPr>
          <a:xfrm>
            <a:off x="1531938" y="2855913"/>
            <a:ext cx="1878012" cy="657225"/>
            <a:chOff x="0" y="0"/>
            <a:chExt cx="816" cy="275"/>
          </a:xfrm>
        </p:grpSpPr>
        <p:pic>
          <p:nvPicPr>
            <p:cNvPr id="28690" name="Picture 15" descr="gold-top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solidFill>
              <a:srgbClr val="FFCCCC"/>
            </a:solidFill>
            <a:ln w="9525">
              <a:noFill/>
            </a:ln>
          </p:spPr>
        </p:pic>
        <p:sp>
          <p:nvSpPr>
            <p:cNvPr id="28691" name="Text Box 16"/>
            <p:cNvSpPr/>
            <p:nvPr/>
          </p:nvSpPr>
          <p:spPr>
            <a:xfrm>
              <a:off x="115" y="66"/>
              <a:ext cx="605" cy="10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零售管理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8692" name="Group 17"/>
          <p:cNvGrpSpPr/>
          <p:nvPr/>
        </p:nvGrpSpPr>
        <p:grpSpPr>
          <a:xfrm>
            <a:off x="5715000" y="1914525"/>
            <a:ext cx="1878013" cy="657225"/>
            <a:chOff x="0" y="0"/>
            <a:chExt cx="816" cy="275"/>
          </a:xfrm>
        </p:grpSpPr>
        <p:pic>
          <p:nvPicPr>
            <p:cNvPr id="28693" name="Picture 18" descr="gold-top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solidFill>
              <a:srgbClr val="FFCCCC"/>
            </a:solidFill>
            <a:ln w="9525">
              <a:noFill/>
            </a:ln>
          </p:spPr>
        </p:pic>
        <p:sp>
          <p:nvSpPr>
            <p:cNvPr id="28694" name="Text Box 19"/>
            <p:cNvSpPr/>
            <p:nvPr/>
          </p:nvSpPr>
          <p:spPr>
            <a:xfrm>
              <a:off x="115" y="66"/>
              <a:ext cx="605" cy="10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促销管理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8695" name="Group 20"/>
          <p:cNvGrpSpPr/>
          <p:nvPr/>
        </p:nvGrpSpPr>
        <p:grpSpPr>
          <a:xfrm>
            <a:off x="5715000" y="3771900"/>
            <a:ext cx="1878013" cy="657225"/>
            <a:chOff x="0" y="0"/>
            <a:chExt cx="816" cy="275"/>
          </a:xfrm>
        </p:grpSpPr>
        <p:pic>
          <p:nvPicPr>
            <p:cNvPr id="28696" name="Picture 21" descr="gold-top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solidFill>
              <a:srgbClr val="FFCCCC"/>
            </a:solidFill>
            <a:ln w="9525">
              <a:noFill/>
            </a:ln>
          </p:spPr>
        </p:pic>
        <p:sp>
          <p:nvSpPr>
            <p:cNvPr id="28697" name="Text Box 22"/>
            <p:cNvSpPr/>
            <p:nvPr/>
          </p:nvSpPr>
          <p:spPr>
            <a:xfrm>
              <a:off x="115" y="66"/>
              <a:ext cx="605" cy="10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结算管理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8698" name="Group 26"/>
          <p:cNvGrpSpPr/>
          <p:nvPr/>
        </p:nvGrpSpPr>
        <p:grpSpPr>
          <a:xfrm>
            <a:off x="3571875" y="2857500"/>
            <a:ext cx="1878013" cy="657225"/>
            <a:chOff x="0" y="0"/>
            <a:chExt cx="816" cy="275"/>
          </a:xfrm>
        </p:grpSpPr>
        <p:pic>
          <p:nvPicPr>
            <p:cNvPr id="28699" name="Picture 27" descr="gold-top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solidFill>
              <a:srgbClr val="FFCCCC"/>
            </a:solidFill>
            <a:ln w="9525">
              <a:noFill/>
            </a:ln>
          </p:spPr>
        </p:pic>
        <p:sp>
          <p:nvSpPr>
            <p:cNvPr id="28700" name="Text Box 28"/>
            <p:cNvSpPr/>
            <p:nvPr/>
          </p:nvSpPr>
          <p:spPr>
            <a:xfrm>
              <a:off x="115" y="66"/>
              <a:ext cx="605" cy="10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采购管理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8701" name="Group 29"/>
          <p:cNvGrpSpPr/>
          <p:nvPr/>
        </p:nvGrpSpPr>
        <p:grpSpPr>
          <a:xfrm>
            <a:off x="5715000" y="2857500"/>
            <a:ext cx="1878013" cy="657225"/>
            <a:chOff x="0" y="0"/>
            <a:chExt cx="816" cy="275"/>
          </a:xfrm>
        </p:grpSpPr>
        <p:pic>
          <p:nvPicPr>
            <p:cNvPr id="28702" name="Picture 30" descr="gold-top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solidFill>
              <a:srgbClr val="FFCCCC"/>
            </a:solidFill>
            <a:ln w="9525">
              <a:noFill/>
            </a:ln>
          </p:spPr>
        </p:pic>
        <p:sp>
          <p:nvSpPr>
            <p:cNvPr id="28703" name="Text Box 31"/>
            <p:cNvSpPr/>
            <p:nvPr/>
          </p:nvSpPr>
          <p:spPr>
            <a:xfrm>
              <a:off x="115" y="67"/>
              <a:ext cx="605" cy="10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会员管理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8704" name="Group 32"/>
          <p:cNvGrpSpPr/>
          <p:nvPr/>
        </p:nvGrpSpPr>
        <p:grpSpPr>
          <a:xfrm>
            <a:off x="3571875" y="3786188"/>
            <a:ext cx="1878013" cy="657225"/>
            <a:chOff x="0" y="0"/>
            <a:chExt cx="816" cy="275"/>
          </a:xfrm>
        </p:grpSpPr>
        <p:pic>
          <p:nvPicPr>
            <p:cNvPr id="28705" name="Picture 33" descr="gold-top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solidFill>
              <a:srgbClr val="FFCCCC"/>
            </a:solidFill>
            <a:ln w="9525">
              <a:noFill/>
            </a:ln>
          </p:spPr>
        </p:pic>
        <p:sp>
          <p:nvSpPr>
            <p:cNvPr id="28706" name="Text Box 34"/>
            <p:cNvSpPr/>
            <p:nvPr/>
          </p:nvSpPr>
          <p:spPr>
            <a:xfrm>
              <a:off x="115" y="66"/>
              <a:ext cx="605" cy="10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仓库管理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8707" name="Group 35"/>
          <p:cNvGrpSpPr/>
          <p:nvPr/>
        </p:nvGrpSpPr>
        <p:grpSpPr>
          <a:xfrm>
            <a:off x="1550988" y="3771900"/>
            <a:ext cx="1878012" cy="657225"/>
            <a:chOff x="0" y="0"/>
            <a:chExt cx="816" cy="275"/>
          </a:xfrm>
        </p:grpSpPr>
        <p:pic>
          <p:nvPicPr>
            <p:cNvPr id="28708" name="Picture 36" descr="gold-top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solidFill>
              <a:srgbClr val="FFCCCC"/>
            </a:solidFill>
            <a:ln w="9525">
              <a:noFill/>
            </a:ln>
          </p:spPr>
        </p:pic>
        <p:sp>
          <p:nvSpPr>
            <p:cNvPr id="28709" name="Text Box 37"/>
            <p:cNvSpPr/>
            <p:nvPr/>
          </p:nvSpPr>
          <p:spPr>
            <a:xfrm>
              <a:off x="115" y="66"/>
              <a:ext cx="605" cy="10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批发团购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8710" name="Group 23"/>
          <p:cNvGrpSpPr/>
          <p:nvPr/>
        </p:nvGrpSpPr>
        <p:grpSpPr>
          <a:xfrm>
            <a:off x="1541463" y="1914525"/>
            <a:ext cx="1878012" cy="671513"/>
            <a:chOff x="0" y="0"/>
            <a:chExt cx="816" cy="275"/>
          </a:xfrm>
        </p:grpSpPr>
        <p:pic>
          <p:nvPicPr>
            <p:cNvPr id="28711" name="Picture 24" descr="gold-top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solidFill>
              <a:srgbClr val="FFCCCC"/>
            </a:solidFill>
            <a:ln w="9525">
              <a:noFill/>
            </a:ln>
          </p:spPr>
        </p:pic>
        <p:sp>
          <p:nvSpPr>
            <p:cNvPr id="28712" name="Text Box 25"/>
            <p:cNvSpPr/>
            <p:nvPr/>
          </p:nvSpPr>
          <p:spPr>
            <a:xfrm>
              <a:off x="115" y="67"/>
              <a:ext cx="605" cy="10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系统管理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28713" name="Rectangle 4"/>
          <p:cNvSpPr/>
          <p:nvPr/>
        </p:nvSpPr>
        <p:spPr>
          <a:xfrm>
            <a:off x="708025" y="825500"/>
            <a:ext cx="7772400" cy="947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功能组成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8714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9697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9698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29701" name="Rectangle 2"/>
          <p:cNvSpPr/>
          <p:nvPr/>
        </p:nvSpPr>
        <p:spPr>
          <a:xfrm>
            <a:off x="685800" y="681038"/>
            <a:ext cx="7772400" cy="9477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dirty="0">
                <a:solidFill>
                  <a:schemeClr val="tx2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基本档案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29702" name="Rectangle 3"/>
          <p:cNvSpPr/>
          <p:nvPr/>
        </p:nvSpPr>
        <p:spPr>
          <a:xfrm>
            <a:off x="3132138" y="1412875"/>
            <a:ext cx="2879725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grpSp>
        <p:nvGrpSpPr>
          <p:cNvPr id="29703" name="Group 4"/>
          <p:cNvGrpSpPr/>
          <p:nvPr/>
        </p:nvGrpSpPr>
        <p:grpSpPr>
          <a:xfrm>
            <a:off x="3663950" y="3429000"/>
            <a:ext cx="1295400" cy="503238"/>
            <a:chOff x="0" y="0"/>
            <a:chExt cx="877" cy="477"/>
          </a:xfrm>
        </p:grpSpPr>
        <p:pic>
          <p:nvPicPr>
            <p:cNvPr id="29704" name="Picture 5" descr="blue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5" name="Text Box 6"/>
            <p:cNvSpPr/>
            <p:nvPr/>
          </p:nvSpPr>
          <p:spPr>
            <a:xfrm>
              <a:off x="0" y="114"/>
              <a:ext cx="877" cy="22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商品档案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29706" name="AutoShape 7"/>
          <p:cNvCxnSpPr/>
          <p:nvPr/>
        </p:nvCxnSpPr>
        <p:spPr>
          <a:xfrm>
            <a:off x="2486025" y="2887663"/>
            <a:ext cx="1222375" cy="757237"/>
          </a:xfrm>
          <a:prstGeom prst="bentConnector3">
            <a:avLst>
              <a:gd name="adj1" fmla="val 46880"/>
            </a:avLst>
          </a:prstGeom>
          <a:ln w="5080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9707" name="AutoShape 8"/>
          <p:cNvCxnSpPr/>
          <p:nvPr/>
        </p:nvCxnSpPr>
        <p:spPr>
          <a:xfrm rot="5400000">
            <a:off x="3933825" y="4311650"/>
            <a:ext cx="755650" cy="0"/>
          </a:xfrm>
          <a:prstGeom prst="straightConnector1">
            <a:avLst/>
          </a:prstGeom>
          <a:ln w="50800" cap="flat" cmpd="sng">
            <a:solidFill>
              <a:srgbClr val="339966"/>
            </a:solidFill>
            <a:prstDash val="solid"/>
            <a:bevel/>
            <a:headEnd type="none" w="med" len="med"/>
            <a:tailEnd type="triangle" w="med" len="med"/>
          </a:ln>
        </p:spPr>
      </p:cxnSp>
      <p:grpSp>
        <p:nvGrpSpPr>
          <p:cNvPr id="29708" name="Group 10"/>
          <p:cNvGrpSpPr/>
          <p:nvPr/>
        </p:nvGrpSpPr>
        <p:grpSpPr>
          <a:xfrm>
            <a:off x="1190625" y="2638425"/>
            <a:ext cx="1295400" cy="503238"/>
            <a:chOff x="0" y="0"/>
            <a:chExt cx="816" cy="317"/>
          </a:xfrm>
        </p:grpSpPr>
        <p:pic>
          <p:nvPicPr>
            <p:cNvPr id="29709" name="Picture 11" descr="green-short-top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10" name="Text Box 12"/>
            <p:cNvSpPr/>
            <p:nvPr/>
          </p:nvSpPr>
          <p:spPr>
            <a:xfrm>
              <a:off x="114" y="87"/>
              <a:ext cx="606" cy="14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供应商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711" name="Group 13"/>
          <p:cNvGrpSpPr/>
          <p:nvPr/>
        </p:nvGrpSpPr>
        <p:grpSpPr>
          <a:xfrm>
            <a:off x="1190625" y="3430588"/>
            <a:ext cx="1295400" cy="503237"/>
            <a:chOff x="0" y="0"/>
            <a:chExt cx="816" cy="317"/>
          </a:xfrm>
        </p:grpSpPr>
        <p:pic>
          <p:nvPicPr>
            <p:cNvPr id="29712" name="Picture 14" descr="green-short-top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13" name="Text Box 15"/>
            <p:cNvSpPr/>
            <p:nvPr/>
          </p:nvSpPr>
          <p:spPr>
            <a:xfrm>
              <a:off x="114" y="87"/>
              <a:ext cx="606" cy="14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品类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29714" name="AutoShape 16"/>
          <p:cNvCxnSpPr/>
          <p:nvPr/>
        </p:nvCxnSpPr>
        <p:spPr>
          <a:xfrm>
            <a:off x="2498725" y="3646488"/>
            <a:ext cx="576263" cy="1587"/>
          </a:xfrm>
          <a:prstGeom prst="straightConnector1">
            <a:avLst/>
          </a:prstGeom>
          <a:ln w="50800" cap="flat" cmpd="sng">
            <a:solidFill>
              <a:schemeClr val="accent1"/>
            </a:solidFill>
            <a:prstDash val="solid"/>
            <a:bevel/>
            <a:headEnd type="none" w="med" len="med"/>
            <a:tailEnd type="none" w="med" len="med"/>
          </a:ln>
        </p:spPr>
      </p:cxnSp>
      <p:grpSp>
        <p:nvGrpSpPr>
          <p:cNvPr id="29715" name="Group 17"/>
          <p:cNvGrpSpPr/>
          <p:nvPr/>
        </p:nvGrpSpPr>
        <p:grpSpPr>
          <a:xfrm>
            <a:off x="6516688" y="2984500"/>
            <a:ext cx="1295400" cy="503238"/>
            <a:chOff x="0" y="0"/>
            <a:chExt cx="877" cy="477"/>
          </a:xfrm>
        </p:grpSpPr>
        <p:pic>
          <p:nvPicPr>
            <p:cNvPr id="29716" name="Picture 18" descr="blue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17" name="Text Box 19"/>
            <p:cNvSpPr/>
            <p:nvPr/>
          </p:nvSpPr>
          <p:spPr>
            <a:xfrm>
              <a:off x="0" y="114"/>
              <a:ext cx="877" cy="22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工艺配方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718" name="Group 20"/>
          <p:cNvGrpSpPr/>
          <p:nvPr/>
        </p:nvGrpSpPr>
        <p:grpSpPr>
          <a:xfrm>
            <a:off x="3636963" y="4724400"/>
            <a:ext cx="1296987" cy="684213"/>
            <a:chOff x="0" y="0"/>
            <a:chExt cx="816" cy="373"/>
          </a:xfrm>
        </p:grpSpPr>
        <p:pic>
          <p:nvPicPr>
            <p:cNvPr id="29719" name="Picture 21" descr="gold-top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16" cy="3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20" name="Text Box 22"/>
            <p:cNvSpPr/>
            <p:nvPr/>
          </p:nvSpPr>
          <p:spPr>
            <a:xfrm>
              <a:off x="113" y="73"/>
              <a:ext cx="607" cy="25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商品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调价单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29721" name="AutoShape 23"/>
          <p:cNvCxnSpPr/>
          <p:nvPr/>
        </p:nvCxnSpPr>
        <p:spPr>
          <a:xfrm flipV="1">
            <a:off x="4932363" y="3225800"/>
            <a:ext cx="1620837" cy="360363"/>
          </a:xfrm>
          <a:prstGeom prst="bentConnector3">
            <a:avLst>
              <a:gd name="adj1" fmla="val 48968"/>
            </a:avLst>
          </a:prstGeom>
          <a:ln w="50800" cap="flat" cmpd="sng">
            <a:solidFill>
              <a:srgbClr val="FF99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9722" name="AutoShape 24"/>
          <p:cNvCxnSpPr/>
          <p:nvPr/>
        </p:nvCxnSpPr>
        <p:spPr>
          <a:xfrm>
            <a:off x="4932363" y="5013325"/>
            <a:ext cx="1511300" cy="0"/>
          </a:xfrm>
          <a:prstGeom prst="straightConnector1">
            <a:avLst/>
          </a:prstGeom>
          <a:ln w="50800" cap="flat" cmpd="sng">
            <a:solidFill>
              <a:srgbClr val="339966"/>
            </a:solidFill>
            <a:prstDash val="solid"/>
            <a:bevel/>
            <a:headEnd type="none" w="med" len="med"/>
            <a:tailEnd type="triangle" w="med" len="med"/>
          </a:ln>
        </p:spPr>
      </p:cxnSp>
      <p:grpSp>
        <p:nvGrpSpPr>
          <p:cNvPr id="29723" name="Group 25"/>
          <p:cNvGrpSpPr/>
          <p:nvPr/>
        </p:nvGrpSpPr>
        <p:grpSpPr>
          <a:xfrm>
            <a:off x="1181100" y="4149725"/>
            <a:ext cx="1295400" cy="503238"/>
            <a:chOff x="0" y="0"/>
            <a:chExt cx="816" cy="317"/>
          </a:xfrm>
        </p:grpSpPr>
        <p:pic>
          <p:nvPicPr>
            <p:cNvPr id="29724" name="Picture 26" descr="green-short-top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25" name="Text Box 27"/>
            <p:cNvSpPr/>
            <p:nvPr/>
          </p:nvSpPr>
          <p:spPr>
            <a:xfrm>
              <a:off x="114" y="87"/>
              <a:ext cx="606" cy="14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品牌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726" name="Group 28"/>
          <p:cNvGrpSpPr/>
          <p:nvPr/>
        </p:nvGrpSpPr>
        <p:grpSpPr>
          <a:xfrm>
            <a:off x="1204913" y="4941888"/>
            <a:ext cx="1295400" cy="503237"/>
            <a:chOff x="0" y="0"/>
            <a:chExt cx="816" cy="317"/>
          </a:xfrm>
        </p:grpSpPr>
        <p:pic>
          <p:nvPicPr>
            <p:cNvPr id="29727" name="Picture 29" descr="green-short-top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28" name="Text Box 30"/>
            <p:cNvSpPr/>
            <p:nvPr/>
          </p:nvSpPr>
          <p:spPr>
            <a:xfrm>
              <a:off x="114" y="87"/>
              <a:ext cx="606" cy="14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商品设置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29729" name="AutoShape 31"/>
          <p:cNvCxnSpPr/>
          <p:nvPr/>
        </p:nvCxnSpPr>
        <p:spPr>
          <a:xfrm>
            <a:off x="2484438" y="4365625"/>
            <a:ext cx="558800" cy="0"/>
          </a:xfrm>
          <a:prstGeom prst="straightConnector1">
            <a:avLst/>
          </a:prstGeom>
          <a:ln w="50800" cap="flat" cmpd="sng">
            <a:solidFill>
              <a:schemeClr val="accent1"/>
            </a:solidFill>
            <a:prstDash val="solid"/>
            <a:bevel/>
            <a:headEnd type="none" w="med" len="med"/>
            <a:tailEnd type="none" w="med" len="med"/>
          </a:ln>
        </p:spPr>
      </p:cxnSp>
      <p:cxnSp>
        <p:nvCxnSpPr>
          <p:cNvPr id="29730" name="AutoShape 32"/>
          <p:cNvCxnSpPr/>
          <p:nvPr/>
        </p:nvCxnSpPr>
        <p:spPr>
          <a:xfrm flipV="1">
            <a:off x="2500313" y="3284538"/>
            <a:ext cx="558800" cy="1924050"/>
          </a:xfrm>
          <a:prstGeom prst="bentConnector2">
            <a:avLst/>
          </a:prstGeom>
          <a:ln w="508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731" name="AutoShape 33"/>
          <p:cNvCxnSpPr/>
          <p:nvPr/>
        </p:nvCxnSpPr>
        <p:spPr>
          <a:xfrm>
            <a:off x="4978400" y="3600450"/>
            <a:ext cx="1512888" cy="360363"/>
          </a:xfrm>
          <a:prstGeom prst="bentConnector3">
            <a:avLst>
              <a:gd name="adj1" fmla="val 49944"/>
            </a:avLst>
          </a:prstGeom>
          <a:ln w="50800" cap="flat" cmpd="sng">
            <a:solidFill>
              <a:srgbClr val="FF9900"/>
            </a:solidFill>
            <a:prstDash val="solid"/>
            <a:miter/>
            <a:headEnd type="none" w="med" len="med"/>
            <a:tailEnd type="triangle" w="med" len="med"/>
          </a:ln>
        </p:spPr>
      </p:cxnSp>
      <p:grpSp>
        <p:nvGrpSpPr>
          <p:cNvPr id="29732" name="Group 34"/>
          <p:cNvGrpSpPr/>
          <p:nvPr/>
        </p:nvGrpSpPr>
        <p:grpSpPr>
          <a:xfrm>
            <a:off x="1212850" y="1773238"/>
            <a:ext cx="1296988" cy="503237"/>
            <a:chOff x="0" y="0"/>
            <a:chExt cx="816" cy="275"/>
          </a:xfrm>
        </p:grpSpPr>
        <p:pic>
          <p:nvPicPr>
            <p:cNvPr id="29733" name="Picture 35" descr="gold-top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34" name="Text Box 36"/>
            <p:cNvSpPr/>
            <p:nvPr/>
          </p:nvSpPr>
          <p:spPr>
            <a:xfrm>
              <a:off x="113" y="58"/>
              <a:ext cx="607" cy="12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分店区域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735" name="Group 37"/>
          <p:cNvGrpSpPr/>
          <p:nvPr/>
        </p:nvGrpSpPr>
        <p:grpSpPr>
          <a:xfrm>
            <a:off x="3673475" y="1773238"/>
            <a:ext cx="1296988" cy="503237"/>
            <a:chOff x="0" y="0"/>
            <a:chExt cx="816" cy="275"/>
          </a:xfrm>
        </p:grpSpPr>
        <p:pic>
          <p:nvPicPr>
            <p:cNvPr id="29736" name="Picture 38" descr="gold-top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37" name="Text Box 39"/>
            <p:cNvSpPr/>
            <p:nvPr/>
          </p:nvSpPr>
          <p:spPr>
            <a:xfrm>
              <a:off x="113" y="58"/>
              <a:ext cx="607" cy="12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分店仓库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29738" name="AutoShape 40"/>
          <p:cNvCxnSpPr/>
          <p:nvPr/>
        </p:nvCxnSpPr>
        <p:spPr>
          <a:xfrm>
            <a:off x="2555875" y="2001838"/>
            <a:ext cx="1152525" cy="1587"/>
          </a:xfrm>
          <a:prstGeom prst="bentConnector3">
            <a:avLst>
              <a:gd name="adj1" fmla="val 50000"/>
            </a:avLst>
          </a:prstGeom>
          <a:ln w="50800" cap="flat" cmpd="sng">
            <a:solidFill>
              <a:srgbClr val="99CC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9739" name="AutoShape 41"/>
          <p:cNvCxnSpPr/>
          <p:nvPr/>
        </p:nvCxnSpPr>
        <p:spPr>
          <a:xfrm rot="-5400000" flipH="1">
            <a:off x="3743325" y="2847975"/>
            <a:ext cx="1152525" cy="1588"/>
          </a:xfrm>
          <a:prstGeom prst="bentConnector3">
            <a:avLst>
              <a:gd name="adj1" fmla="val 49856"/>
            </a:avLst>
          </a:prstGeom>
          <a:ln w="50800" cap="flat" cmpd="sng">
            <a:solidFill>
              <a:srgbClr val="99CC00"/>
            </a:solidFill>
            <a:prstDash val="solid"/>
            <a:miter/>
            <a:headEnd type="none" w="med" len="med"/>
            <a:tailEnd type="triangle" w="med" len="med"/>
          </a:ln>
        </p:spPr>
      </p:cxnSp>
      <p:grpSp>
        <p:nvGrpSpPr>
          <p:cNvPr id="29740" name="Group 42"/>
          <p:cNvGrpSpPr/>
          <p:nvPr/>
        </p:nvGrpSpPr>
        <p:grpSpPr>
          <a:xfrm>
            <a:off x="6443663" y="4797425"/>
            <a:ext cx="1296987" cy="503238"/>
            <a:chOff x="0" y="0"/>
            <a:chExt cx="816" cy="275"/>
          </a:xfrm>
        </p:grpSpPr>
        <p:pic>
          <p:nvPicPr>
            <p:cNvPr id="29741" name="Picture 43" descr="gold-top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42" name="Text Box 44"/>
            <p:cNvSpPr/>
            <p:nvPr/>
          </p:nvSpPr>
          <p:spPr>
            <a:xfrm>
              <a:off x="113" y="58"/>
              <a:ext cx="607" cy="12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调价查询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743" name="Group 45"/>
          <p:cNvGrpSpPr/>
          <p:nvPr/>
        </p:nvGrpSpPr>
        <p:grpSpPr>
          <a:xfrm>
            <a:off x="6516688" y="3683000"/>
            <a:ext cx="1295400" cy="503238"/>
            <a:chOff x="0" y="0"/>
            <a:chExt cx="877" cy="477"/>
          </a:xfrm>
        </p:grpSpPr>
        <p:pic>
          <p:nvPicPr>
            <p:cNvPr id="29744" name="Picture 46" descr="blue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45" name="Text Box 47"/>
            <p:cNvSpPr/>
            <p:nvPr/>
          </p:nvSpPr>
          <p:spPr>
            <a:xfrm>
              <a:off x="0" y="114"/>
              <a:ext cx="877" cy="22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商品淘汰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746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21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0722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graphicFrame>
        <p:nvGraphicFramePr>
          <p:cNvPr id="30726" name="表格 30725"/>
          <p:cNvGraphicFramePr/>
          <p:nvPr/>
        </p:nvGraphicFramePr>
        <p:xfrm>
          <a:off x="1331913" y="1773238"/>
          <a:ext cx="6553200" cy="3857625"/>
        </p:xfrm>
        <a:graphic>
          <a:graphicData uri="http://schemas.openxmlformats.org/drawingml/2006/table">
            <a:tbl>
              <a:tblPr/>
              <a:tblGrid>
                <a:gridCol w="3276600"/>
                <a:gridCol w="3276600"/>
              </a:tblGrid>
              <a:tr h="428625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分店区域</a:t>
                      </a:r>
                      <a:endParaRPr lang="zh-CN" altLang="en-US"/>
                    </a:p>
                  </a:txBody>
                  <a:tcPr marT="45723" marB="45723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分店仓库</a:t>
                      </a:r>
                      <a:endParaRPr lang="zh-CN" altLang="en-US"/>
                    </a:p>
                  </a:txBody>
                  <a:tcPr marT="45723" marB="45723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428625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供应商资料</a:t>
                      </a:r>
                      <a:endParaRPr lang="zh-CN" altLang="en-US"/>
                    </a:p>
                  </a:txBody>
                  <a:tcPr marT="45723" marB="45723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品类</a:t>
                      </a:r>
                      <a:endParaRPr lang="zh-CN" altLang="en-US"/>
                    </a:p>
                  </a:txBody>
                  <a:tcPr marT="45723" marB="45723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428625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品牌</a:t>
                      </a:r>
                      <a:endParaRPr lang="zh-CN" altLang="en-US"/>
                    </a:p>
                  </a:txBody>
                  <a:tcPr marT="45723" marB="45723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商品设置</a:t>
                      </a:r>
                      <a:endParaRPr lang="zh-CN" altLang="en-US"/>
                    </a:p>
                  </a:txBody>
                  <a:tcPr marT="45723" marB="45723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428625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商品档案</a:t>
                      </a:r>
                      <a:endParaRPr lang="zh-CN" altLang="en-US"/>
                    </a:p>
                  </a:txBody>
                  <a:tcPr marT="45723" marB="45723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组合商品</a:t>
                      </a:r>
                      <a:endParaRPr lang="zh-CN" altLang="en-US"/>
                    </a:p>
                  </a:txBody>
                  <a:tcPr marT="45723" marB="45723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428625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商品淘汰</a:t>
                      </a:r>
                      <a:endParaRPr lang="zh-CN" altLang="en-US"/>
                    </a:p>
                  </a:txBody>
                  <a:tcPr marT="45723" marB="45723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商品调价单</a:t>
                      </a:r>
                      <a:endParaRPr lang="zh-CN" altLang="en-US"/>
                    </a:p>
                  </a:txBody>
                  <a:tcPr marT="45723" marB="45723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428625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批量修改商品信息</a:t>
                      </a:r>
                      <a:endParaRPr lang="zh-CN" altLang="en-US"/>
                    </a:p>
                  </a:txBody>
                  <a:tcPr marT="45723" marB="45723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商品属性批量修改</a:t>
                      </a:r>
                      <a:endParaRPr lang="zh-CN" altLang="en-US"/>
                    </a:p>
                  </a:txBody>
                  <a:tcPr marT="45723" marB="45723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428625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工艺配方</a:t>
                      </a:r>
                      <a:endParaRPr lang="zh-CN" altLang="en-US"/>
                    </a:p>
                  </a:txBody>
                  <a:tcPr marT="45723" marB="45723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商品存量指标</a:t>
                      </a:r>
                      <a:endParaRPr lang="zh-CN" altLang="en-US"/>
                    </a:p>
                  </a:txBody>
                  <a:tcPr marT="45723" marB="45723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428625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商品综合查询</a:t>
                      </a:r>
                      <a:endParaRPr lang="zh-CN" altLang="en-US"/>
                    </a:p>
                  </a:txBody>
                  <a:tcPr marT="45723" marB="45723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账务代码</a:t>
                      </a:r>
                      <a:endParaRPr lang="zh-CN" altLang="en-US"/>
                    </a:p>
                  </a:txBody>
                  <a:tcPr marT="45723" marB="45723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428625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编号修改和删除</a:t>
                      </a:r>
                      <a:endParaRPr lang="zh-CN" altLang="en-US"/>
                    </a:p>
                  </a:txBody>
                  <a:tcPr marT="45723" marB="45723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基础代码</a:t>
                      </a:r>
                      <a:endParaRPr lang="zh-CN" altLang="en-US"/>
                    </a:p>
                  </a:txBody>
                  <a:tcPr marT="45723" marB="45723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757" name="Rectangle 25"/>
          <p:cNvSpPr/>
          <p:nvPr/>
        </p:nvSpPr>
        <p:spPr>
          <a:xfrm>
            <a:off x="685800" y="825500"/>
            <a:ext cx="7772400" cy="947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基础资料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0758" name="Rectangle 26"/>
          <p:cNvSpPr/>
          <p:nvPr/>
        </p:nvSpPr>
        <p:spPr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0759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1746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1747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31749" name="Rectangle 2"/>
          <p:cNvSpPr/>
          <p:nvPr/>
        </p:nvSpPr>
        <p:spPr>
          <a:xfrm>
            <a:off x="685800" y="681038"/>
            <a:ext cx="7772400" cy="9477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门店加工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1750" name="Rectangle 3"/>
          <p:cNvSpPr/>
          <p:nvPr/>
        </p:nvSpPr>
        <p:spPr>
          <a:xfrm>
            <a:off x="3132138" y="1412875"/>
            <a:ext cx="2879725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grpSp>
        <p:nvGrpSpPr>
          <p:cNvPr id="31751" name="Group 4"/>
          <p:cNvGrpSpPr/>
          <p:nvPr/>
        </p:nvGrpSpPr>
        <p:grpSpPr>
          <a:xfrm>
            <a:off x="4211638" y="5084763"/>
            <a:ext cx="1481137" cy="504825"/>
            <a:chOff x="0" y="0"/>
            <a:chExt cx="877" cy="477"/>
          </a:xfrm>
        </p:grpSpPr>
        <p:pic>
          <p:nvPicPr>
            <p:cNvPr id="31752" name="Picture 5" descr="blue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3" name="Text Box 6"/>
            <p:cNvSpPr/>
            <p:nvPr/>
          </p:nvSpPr>
          <p:spPr>
            <a:xfrm>
              <a:off x="0" y="114"/>
              <a:ext cx="877" cy="22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现烤退回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754" name="Group 8"/>
          <p:cNvGrpSpPr/>
          <p:nvPr/>
        </p:nvGrpSpPr>
        <p:grpSpPr>
          <a:xfrm>
            <a:off x="1620838" y="3536950"/>
            <a:ext cx="1295400" cy="503238"/>
            <a:chOff x="0" y="0"/>
            <a:chExt cx="816" cy="317"/>
          </a:xfrm>
        </p:grpSpPr>
        <p:pic>
          <p:nvPicPr>
            <p:cNvPr id="31755" name="Picture 9" descr="green-short-top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6" name="Text Box 10"/>
            <p:cNvSpPr/>
            <p:nvPr/>
          </p:nvSpPr>
          <p:spPr>
            <a:xfrm>
              <a:off x="114" y="14"/>
              <a:ext cx="606" cy="29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领料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出库单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757" name="Group 11"/>
          <p:cNvGrpSpPr/>
          <p:nvPr/>
        </p:nvGrpSpPr>
        <p:grpSpPr>
          <a:xfrm>
            <a:off x="4356100" y="1979613"/>
            <a:ext cx="1296988" cy="512762"/>
            <a:chOff x="0" y="0"/>
            <a:chExt cx="816" cy="280"/>
          </a:xfrm>
        </p:grpSpPr>
        <p:pic>
          <p:nvPicPr>
            <p:cNvPr id="31758" name="Picture 12" descr="gold-top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9" name="Text Box 13"/>
            <p:cNvSpPr/>
            <p:nvPr/>
          </p:nvSpPr>
          <p:spPr>
            <a:xfrm>
              <a:off x="113" y="0"/>
              <a:ext cx="607" cy="25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单店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裱花入库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760" name="Group 14"/>
          <p:cNvGrpSpPr/>
          <p:nvPr/>
        </p:nvGrpSpPr>
        <p:grpSpPr>
          <a:xfrm>
            <a:off x="6586538" y="1979613"/>
            <a:ext cx="1296987" cy="512762"/>
            <a:chOff x="0" y="0"/>
            <a:chExt cx="816" cy="280"/>
          </a:xfrm>
        </p:grpSpPr>
        <p:pic>
          <p:nvPicPr>
            <p:cNvPr id="31761" name="Picture 15" descr="gold-top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62" name="Text Box 16"/>
            <p:cNvSpPr/>
            <p:nvPr/>
          </p:nvSpPr>
          <p:spPr>
            <a:xfrm>
              <a:off x="113" y="0"/>
              <a:ext cx="607" cy="25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裱花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入库查询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763" name="Group 17"/>
          <p:cNvGrpSpPr/>
          <p:nvPr/>
        </p:nvGrpSpPr>
        <p:grpSpPr>
          <a:xfrm>
            <a:off x="6661150" y="5086350"/>
            <a:ext cx="1295400" cy="503238"/>
            <a:chOff x="0" y="0"/>
            <a:chExt cx="877" cy="477"/>
          </a:xfrm>
        </p:grpSpPr>
        <p:pic>
          <p:nvPicPr>
            <p:cNvPr id="31764" name="Picture 18" descr="blue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65" name="Text Box 19"/>
            <p:cNvSpPr/>
            <p:nvPr/>
          </p:nvSpPr>
          <p:spPr>
            <a:xfrm>
              <a:off x="0" y="5"/>
              <a:ext cx="877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现烤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退回查询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766" name="Group 20"/>
          <p:cNvGrpSpPr/>
          <p:nvPr/>
        </p:nvGrpSpPr>
        <p:grpSpPr>
          <a:xfrm>
            <a:off x="4284663" y="3429000"/>
            <a:ext cx="1368425" cy="661988"/>
            <a:chOff x="0" y="0"/>
            <a:chExt cx="816" cy="317"/>
          </a:xfrm>
        </p:grpSpPr>
        <p:pic>
          <p:nvPicPr>
            <p:cNvPr id="31767" name="Picture 21" descr="green-short-top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68" name="Text Box 22"/>
            <p:cNvSpPr/>
            <p:nvPr/>
          </p:nvSpPr>
          <p:spPr>
            <a:xfrm>
              <a:off x="114" y="87"/>
              <a:ext cx="606" cy="14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现烤入库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769" name="Group 23"/>
          <p:cNvGrpSpPr/>
          <p:nvPr/>
        </p:nvGrpSpPr>
        <p:grpSpPr>
          <a:xfrm>
            <a:off x="6659563" y="3536950"/>
            <a:ext cx="1295400" cy="503238"/>
            <a:chOff x="0" y="0"/>
            <a:chExt cx="816" cy="317"/>
          </a:xfrm>
        </p:grpSpPr>
        <p:pic>
          <p:nvPicPr>
            <p:cNvPr id="31770" name="Picture 24" descr="green-short-top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71" name="Text Box 25"/>
            <p:cNvSpPr/>
            <p:nvPr/>
          </p:nvSpPr>
          <p:spPr>
            <a:xfrm>
              <a:off x="114" y="14"/>
              <a:ext cx="606" cy="29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现烤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入库查询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1772" name="AutoShape 26"/>
          <p:cNvCxnSpPr/>
          <p:nvPr/>
        </p:nvCxnSpPr>
        <p:spPr>
          <a:xfrm>
            <a:off x="5651500" y="2217738"/>
            <a:ext cx="865188" cy="1587"/>
          </a:xfrm>
          <a:prstGeom prst="straightConnector1">
            <a:avLst/>
          </a:prstGeom>
          <a:ln w="50800" cap="flat" cmpd="sng">
            <a:solidFill>
              <a:srgbClr val="FF9900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31773" name="AutoShape 27"/>
          <p:cNvCxnSpPr/>
          <p:nvPr/>
        </p:nvCxnSpPr>
        <p:spPr>
          <a:xfrm>
            <a:off x="2916238" y="3789363"/>
            <a:ext cx="1257300" cy="1587"/>
          </a:xfrm>
          <a:prstGeom prst="straightConnector1">
            <a:avLst/>
          </a:prstGeom>
          <a:ln w="50800" cap="flat" cmpd="sng">
            <a:solidFill>
              <a:srgbClr val="993366"/>
            </a:solidFill>
            <a:prstDash val="solid"/>
            <a:bevel/>
            <a:headEnd type="none" w="med" len="med"/>
            <a:tailEnd type="triangle" w="med" len="med"/>
          </a:ln>
        </p:spPr>
      </p:cxnSp>
      <p:grpSp>
        <p:nvGrpSpPr>
          <p:cNvPr id="31774" name="Group 28"/>
          <p:cNvGrpSpPr/>
          <p:nvPr/>
        </p:nvGrpSpPr>
        <p:grpSpPr>
          <a:xfrm>
            <a:off x="2411413" y="5084763"/>
            <a:ext cx="1295400" cy="503237"/>
            <a:chOff x="0" y="0"/>
            <a:chExt cx="877" cy="477"/>
          </a:xfrm>
        </p:grpSpPr>
        <p:pic>
          <p:nvPicPr>
            <p:cNvPr id="31775" name="Picture 29" descr="blue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76" name="Text Box 30"/>
            <p:cNvSpPr/>
            <p:nvPr/>
          </p:nvSpPr>
          <p:spPr>
            <a:xfrm>
              <a:off x="0" y="5"/>
              <a:ext cx="877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领料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出库查询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1777" name="AutoShape 31"/>
          <p:cNvCxnSpPr/>
          <p:nvPr/>
        </p:nvCxnSpPr>
        <p:spPr>
          <a:xfrm>
            <a:off x="5651500" y="3789363"/>
            <a:ext cx="898525" cy="1587"/>
          </a:xfrm>
          <a:prstGeom prst="straightConnector1">
            <a:avLst/>
          </a:prstGeom>
          <a:ln w="50800" cap="flat" cmpd="sng">
            <a:solidFill>
              <a:srgbClr val="993366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31778" name="AutoShape 32"/>
          <p:cNvCxnSpPr>
            <a:stCxn id="31767" idx="2"/>
            <a:endCxn id="31752" idx="0"/>
          </p:cNvCxnSpPr>
          <p:nvPr/>
        </p:nvCxnSpPr>
        <p:spPr>
          <a:xfrm rot="5400000">
            <a:off x="4470400" y="4586288"/>
            <a:ext cx="993775" cy="3175"/>
          </a:xfrm>
          <a:prstGeom prst="bentConnector3">
            <a:avLst>
              <a:gd name="adj1" fmla="val 50000"/>
            </a:avLst>
          </a:prstGeom>
          <a:ln w="50800" cap="flat" cmpd="sng">
            <a:solidFill>
              <a:srgbClr val="99CC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1779" name="AutoShape 33"/>
          <p:cNvCxnSpPr>
            <a:stCxn id="31767" idx="2"/>
            <a:endCxn id="31752" idx="0"/>
          </p:cNvCxnSpPr>
          <p:nvPr/>
        </p:nvCxnSpPr>
        <p:spPr>
          <a:xfrm>
            <a:off x="2305050" y="2217738"/>
            <a:ext cx="0" cy="1211262"/>
          </a:xfrm>
          <a:prstGeom prst="straightConnector1">
            <a:avLst/>
          </a:prstGeom>
          <a:ln w="50800" cap="flat" cmpd="sng">
            <a:solidFill>
              <a:srgbClr val="FF9900"/>
            </a:solidFill>
            <a:prstDash val="solid"/>
            <a:bevel/>
            <a:headEnd type="none" w="med" len="med"/>
            <a:tailEnd type="none" w="med" len="med"/>
          </a:ln>
        </p:spPr>
      </p:cxnSp>
      <p:cxnSp>
        <p:nvCxnSpPr>
          <p:cNvPr id="31780" name="AutoShape 34"/>
          <p:cNvCxnSpPr>
            <a:stCxn id="31767" idx="2"/>
            <a:endCxn id="31752" idx="0"/>
          </p:cNvCxnSpPr>
          <p:nvPr/>
        </p:nvCxnSpPr>
        <p:spPr>
          <a:xfrm>
            <a:off x="2305050" y="2239963"/>
            <a:ext cx="2051050" cy="1587"/>
          </a:xfrm>
          <a:prstGeom prst="straightConnector1">
            <a:avLst/>
          </a:prstGeom>
          <a:ln w="50800" cap="flat" cmpd="sng">
            <a:solidFill>
              <a:srgbClr val="FF9900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31781" name="AutoShape 35"/>
          <p:cNvCxnSpPr>
            <a:stCxn id="31752" idx="3"/>
            <a:endCxn id="31764" idx="1"/>
          </p:cNvCxnSpPr>
          <p:nvPr/>
        </p:nvCxnSpPr>
        <p:spPr>
          <a:xfrm>
            <a:off x="5686425" y="5337175"/>
            <a:ext cx="1003300" cy="0"/>
          </a:xfrm>
          <a:prstGeom prst="straightConnector1">
            <a:avLst/>
          </a:prstGeom>
          <a:ln w="50800" cap="flat" cmpd="sng">
            <a:solidFill>
              <a:srgbClr val="339966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31782" name="AutoShape 36"/>
          <p:cNvCxnSpPr>
            <a:stCxn id="31755" idx="2"/>
            <a:endCxn id="31775" idx="0"/>
          </p:cNvCxnSpPr>
          <p:nvPr/>
        </p:nvCxnSpPr>
        <p:spPr>
          <a:xfrm rot="-5400000" flipH="1">
            <a:off x="2147888" y="4160838"/>
            <a:ext cx="1044575" cy="803275"/>
          </a:xfrm>
          <a:prstGeom prst="bentConnector3">
            <a:avLst>
              <a:gd name="adj1" fmla="val 50000"/>
            </a:avLst>
          </a:prstGeom>
          <a:ln w="50800" cap="flat" cmpd="sng">
            <a:solidFill>
              <a:srgbClr val="99CC0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31783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grpSp>
        <p:nvGrpSpPr>
          <p:cNvPr id="31784" name="Group 28"/>
          <p:cNvGrpSpPr/>
          <p:nvPr/>
        </p:nvGrpSpPr>
        <p:grpSpPr>
          <a:xfrm>
            <a:off x="827088" y="5084763"/>
            <a:ext cx="1295400" cy="503237"/>
            <a:chOff x="0" y="0"/>
            <a:chExt cx="877" cy="477"/>
          </a:xfrm>
        </p:grpSpPr>
        <p:pic>
          <p:nvPicPr>
            <p:cNvPr id="31785" name="Picture 29" descr="blue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86" name="Text Box 30"/>
            <p:cNvSpPr/>
            <p:nvPr/>
          </p:nvSpPr>
          <p:spPr>
            <a:xfrm>
              <a:off x="0" y="3"/>
              <a:ext cx="877" cy="44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领料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退回单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1787" name="AutoShape 36"/>
          <p:cNvCxnSpPr>
            <a:stCxn id="31755" idx="2"/>
            <a:endCxn id="31785" idx="0"/>
          </p:cNvCxnSpPr>
          <p:nvPr/>
        </p:nvCxnSpPr>
        <p:spPr>
          <a:xfrm rot="5400000">
            <a:off x="1355725" y="4171950"/>
            <a:ext cx="1044575" cy="781050"/>
          </a:xfrm>
          <a:prstGeom prst="bentConnector3">
            <a:avLst>
              <a:gd name="adj1" fmla="val 50000"/>
            </a:avLst>
          </a:prstGeom>
          <a:ln w="50800" cap="flat" cmpd="sng">
            <a:solidFill>
              <a:srgbClr val="99CC0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2770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2771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32773" name="Rectangle 2"/>
          <p:cNvSpPr>
            <a:spLocks noGrp="1"/>
          </p:cNvSpPr>
          <p:nvPr>
            <p:ph type="subTitle" idx="1"/>
          </p:nvPr>
        </p:nvSpPr>
        <p:spPr>
          <a:xfrm>
            <a:off x="684213" y="1628775"/>
            <a:ext cx="8012112" cy="4824413"/>
          </a:xfrm>
          <a:ln/>
        </p:spPr>
        <p:txBody>
          <a:bodyPr vert="horz" wrap="square" anchor="t"/>
          <a:p>
            <a:pPr marL="342900" indent="-342900" algn="l" defTabSz="0">
              <a:lnSpc>
                <a:spcPct val="80000"/>
              </a:lnSpc>
              <a:spcBef>
                <a:spcPct val="40000"/>
              </a:spcBef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b="0" kern="1200" dirty="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领料出库单：直接把原料从仓库领出（扣减库存）。</a:t>
            </a:r>
            <a:endParaRPr lang="en-US" altLang="zh-CN" sz="2000" b="0" kern="1200" dirty="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>
              <a:lnSpc>
                <a:spcPct val="80000"/>
              </a:lnSpc>
              <a:spcBef>
                <a:spcPct val="40000"/>
              </a:spcBef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b="0" kern="1200" dirty="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领料退回单：将领料多余部分原料退回仓库（增加库存）。</a:t>
            </a:r>
            <a:endParaRPr lang="zh-CN" altLang="en-US" sz="2000" b="0" kern="1200" dirty="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>
              <a:lnSpc>
                <a:spcPct val="80000"/>
              </a:lnSpc>
              <a:spcBef>
                <a:spcPct val="40000"/>
              </a:spcBef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b="0" kern="1200" dirty="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单店裱花入库：门店输入成品或半成品编码自动显示原辅料信息及数量，审核后扣减原辅料库存增加成品库存。</a:t>
            </a:r>
            <a:endParaRPr lang="zh-CN" altLang="en-US" sz="2000" b="0" kern="1200" dirty="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>
              <a:lnSpc>
                <a:spcPct val="80000"/>
              </a:lnSpc>
              <a:spcBef>
                <a:spcPct val="40000"/>
              </a:spcBef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b="0" kern="1200" dirty="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现烤入库：门店批量加工入库可引用生产计划单，会自动根据</a:t>
            </a:r>
            <a:r>
              <a:rPr lang="en-US" altLang="zh-CN" sz="2000" b="0" kern="1200" dirty="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BOM</a:t>
            </a:r>
            <a:r>
              <a:rPr lang="zh-CN" altLang="en-US" sz="2000" b="0" kern="1200" dirty="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配方，对应的原辅料库存，审核后扣减原辅料库存增加成品库存。</a:t>
            </a:r>
            <a:endParaRPr lang="zh-CN" altLang="en-US" sz="2000" b="0" kern="1200" dirty="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>
              <a:lnSpc>
                <a:spcPct val="80000"/>
              </a:lnSpc>
              <a:spcBef>
                <a:spcPct val="40000"/>
              </a:spcBef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b="0" kern="1200" dirty="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现烤退回：审核后增加原辅料库存扣减成品库存。</a:t>
            </a:r>
            <a:endParaRPr lang="zh-CN" altLang="en-US" sz="2000" b="0" kern="1200" dirty="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>
              <a:lnSpc>
                <a:spcPct val="80000"/>
              </a:lnSpc>
              <a:spcBef>
                <a:spcPct val="40000"/>
              </a:spcBef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b="0" kern="1200" dirty="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领料出库查询 </a:t>
            </a:r>
            <a:r>
              <a:rPr lang="en-US" altLang="zh-CN" sz="2000" b="0" kern="1200" dirty="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;</a:t>
            </a:r>
            <a:endParaRPr lang="zh-CN" altLang="en-US" sz="2000" b="0" kern="1200" dirty="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>
              <a:lnSpc>
                <a:spcPct val="80000"/>
              </a:lnSpc>
              <a:spcBef>
                <a:spcPct val="40000"/>
              </a:spcBef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b="0" kern="1200" dirty="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裱花入库查询；</a:t>
            </a:r>
            <a:endParaRPr lang="zh-CN" altLang="en-US" sz="2000" b="0" kern="1200" dirty="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>
              <a:lnSpc>
                <a:spcPct val="80000"/>
              </a:lnSpc>
              <a:spcBef>
                <a:spcPct val="40000"/>
              </a:spcBef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b="0" kern="1200" dirty="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现烤入库查询；</a:t>
            </a:r>
            <a:endParaRPr lang="zh-CN" altLang="en-US" sz="2000" b="0" kern="1200" dirty="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>
              <a:lnSpc>
                <a:spcPct val="80000"/>
              </a:lnSpc>
              <a:spcBef>
                <a:spcPct val="40000"/>
              </a:spcBef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b="0" kern="1200" dirty="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现烤退回查询；</a:t>
            </a:r>
            <a:endParaRPr lang="en-US" altLang="zh-CN" sz="2000" b="0" kern="1200" dirty="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>
              <a:lnSpc>
                <a:spcPct val="80000"/>
              </a:lnSpc>
              <a:spcBef>
                <a:spcPct val="40000"/>
              </a:spcBef>
              <a:buClr>
                <a:srgbClr val="9BBB59"/>
              </a:buClr>
              <a:buFont typeface="Wingdings" panose="05000000000000000000" pitchFamily="2" charset="2"/>
              <a:buChar char="n"/>
            </a:pPr>
            <a:endParaRPr lang="zh-CN" altLang="en-US" sz="2000" b="0" kern="1200" dirty="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</p:txBody>
      </p:sp>
      <p:sp>
        <p:nvSpPr>
          <p:cNvPr id="32774" name="Rectangle 4"/>
          <p:cNvSpPr/>
          <p:nvPr/>
        </p:nvSpPr>
        <p:spPr>
          <a:xfrm>
            <a:off x="685800" y="620713"/>
            <a:ext cx="7772400" cy="9477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门店加工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2775" name="Rectangle 5"/>
          <p:cNvSpPr/>
          <p:nvPr/>
        </p:nvSpPr>
        <p:spPr>
          <a:xfrm>
            <a:off x="3132138" y="1423988"/>
            <a:ext cx="2952750" cy="71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2776" name="Text Box 2"/>
          <p:cNvSpPr/>
          <p:nvPr/>
        </p:nvSpPr>
        <p:spPr>
          <a:xfrm>
            <a:off x="1587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5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6146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6149" name="Rectangle 2"/>
          <p:cNvSpPr/>
          <p:nvPr/>
        </p:nvSpPr>
        <p:spPr>
          <a:xfrm>
            <a:off x="2051050" y="2997200"/>
            <a:ext cx="4824413" cy="7191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74ACE4"/>
              </a:buClr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思迅简介</a:t>
            </a:r>
            <a:r>
              <a:rPr lang="zh-CN" altLang="en-US" sz="3200" b="1" dirty="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  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6150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3793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3794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33797" name="Rectangle 25"/>
          <p:cNvSpPr/>
          <p:nvPr/>
        </p:nvSpPr>
        <p:spPr>
          <a:xfrm>
            <a:off x="685800" y="825500"/>
            <a:ext cx="7772400" cy="947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促销管理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3798" name="Rectangle 26"/>
          <p:cNvSpPr/>
          <p:nvPr/>
        </p:nvSpPr>
        <p:spPr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3799" name="Rectangle 2"/>
          <p:cNvSpPr/>
          <p:nvPr/>
        </p:nvSpPr>
        <p:spPr>
          <a:xfrm>
            <a:off x="684213" y="1631950"/>
            <a:ext cx="7632700" cy="47466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endParaRPr lang="zh-CN" altLang="en-US" sz="20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支持促销特价、时段特价、超量特价、赠品促销、超额奖励</a:t>
            </a:r>
            <a:r>
              <a:rPr lang="en-US" altLang="zh-CN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 </a:t>
            </a: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等多种促销方式</a:t>
            </a:r>
            <a:endParaRPr lang="zh-CN" altLang="en-US" sz="20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新颖的条件组合促销、偶数促销、手工促销等模式</a:t>
            </a:r>
            <a:endParaRPr lang="zh-CN" altLang="en-US" sz="20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提供针对性的促销终止功能，可单独针对门店，针对商品进行即时终止促销，便于快速决策；</a:t>
            </a:r>
            <a:r>
              <a:rPr lang="en-US" altLang="zh-CN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 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3800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4818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4819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34821" name="Rectangle 2"/>
          <p:cNvSpPr/>
          <p:nvPr/>
        </p:nvSpPr>
        <p:spPr>
          <a:xfrm>
            <a:off x="685800" y="825500"/>
            <a:ext cx="7772400" cy="947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促销管理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4822" name="Rectangle 3"/>
          <p:cNvSpPr/>
          <p:nvPr/>
        </p:nvSpPr>
        <p:spPr>
          <a:xfrm>
            <a:off x="3276600" y="1628775"/>
            <a:ext cx="2663825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grpSp>
        <p:nvGrpSpPr>
          <p:cNvPr id="34823" name="Group 5"/>
          <p:cNvGrpSpPr/>
          <p:nvPr/>
        </p:nvGrpSpPr>
        <p:grpSpPr>
          <a:xfrm>
            <a:off x="3386138" y="1773238"/>
            <a:ext cx="1800225" cy="576262"/>
            <a:chOff x="0" y="0"/>
            <a:chExt cx="816" cy="317"/>
          </a:xfrm>
        </p:grpSpPr>
        <p:pic>
          <p:nvPicPr>
            <p:cNvPr id="34824" name="Picture 6" descr="green-short-top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5" name="Text Box 7"/>
            <p:cNvSpPr/>
            <p:nvPr/>
          </p:nvSpPr>
          <p:spPr>
            <a:xfrm>
              <a:off x="114" y="102"/>
              <a:ext cx="608" cy="11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制订促销计划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4826" name="Group 8"/>
          <p:cNvGrpSpPr/>
          <p:nvPr/>
        </p:nvGrpSpPr>
        <p:grpSpPr>
          <a:xfrm>
            <a:off x="900113" y="3094038"/>
            <a:ext cx="1584325" cy="639762"/>
            <a:chOff x="0" y="0"/>
            <a:chExt cx="998" cy="403"/>
          </a:xfrm>
        </p:grpSpPr>
        <p:pic>
          <p:nvPicPr>
            <p:cNvPr id="34827" name="Picture 9" descr="blue-short-top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98" cy="4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8" name="Text Box 10"/>
            <p:cNvSpPr/>
            <p:nvPr/>
          </p:nvSpPr>
          <p:spPr>
            <a:xfrm>
              <a:off x="30" y="133"/>
              <a:ext cx="923" cy="1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促销进价特价单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4829" name="Group 11"/>
          <p:cNvGrpSpPr/>
          <p:nvPr/>
        </p:nvGrpSpPr>
        <p:grpSpPr>
          <a:xfrm>
            <a:off x="6084888" y="3094038"/>
            <a:ext cx="1584325" cy="639762"/>
            <a:chOff x="0" y="0"/>
            <a:chExt cx="998" cy="403"/>
          </a:xfrm>
        </p:grpSpPr>
        <p:pic>
          <p:nvPicPr>
            <p:cNvPr id="34830" name="Picture 12" descr="blue-short-top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98" cy="4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31" name="Text Box 13"/>
            <p:cNvSpPr/>
            <p:nvPr/>
          </p:nvSpPr>
          <p:spPr>
            <a:xfrm>
              <a:off x="30" y="133"/>
              <a:ext cx="923" cy="1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扣补单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4832" name="Group 14"/>
          <p:cNvGrpSpPr/>
          <p:nvPr/>
        </p:nvGrpSpPr>
        <p:grpSpPr>
          <a:xfrm>
            <a:off x="3492500" y="4102100"/>
            <a:ext cx="1584325" cy="639763"/>
            <a:chOff x="0" y="0"/>
            <a:chExt cx="998" cy="403"/>
          </a:xfrm>
        </p:grpSpPr>
        <p:pic>
          <p:nvPicPr>
            <p:cNvPr id="34833" name="Picture 15" descr="blue-short-top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98" cy="4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34" name="Text Box 16"/>
            <p:cNvSpPr/>
            <p:nvPr/>
          </p:nvSpPr>
          <p:spPr>
            <a:xfrm>
              <a:off x="30" y="133"/>
              <a:ext cx="923" cy="1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制定促销单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4835" name="Group 17"/>
          <p:cNvGrpSpPr/>
          <p:nvPr/>
        </p:nvGrpSpPr>
        <p:grpSpPr>
          <a:xfrm>
            <a:off x="3563938" y="5775325"/>
            <a:ext cx="1447800" cy="533400"/>
            <a:chOff x="0" y="0"/>
            <a:chExt cx="816" cy="275"/>
          </a:xfrm>
        </p:grpSpPr>
        <p:pic>
          <p:nvPicPr>
            <p:cNvPr id="34836" name="Picture 18" descr="gold-to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37" name="Text Box 19"/>
            <p:cNvSpPr/>
            <p:nvPr/>
          </p:nvSpPr>
          <p:spPr>
            <a:xfrm>
              <a:off x="113" y="61"/>
              <a:ext cx="607" cy="1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促销分析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4838" name="Group 20"/>
          <p:cNvGrpSpPr/>
          <p:nvPr/>
        </p:nvGrpSpPr>
        <p:grpSpPr>
          <a:xfrm>
            <a:off x="3492500" y="4983163"/>
            <a:ext cx="1636713" cy="533400"/>
            <a:chOff x="0" y="0"/>
            <a:chExt cx="1134" cy="336"/>
          </a:xfrm>
        </p:grpSpPr>
        <p:pic>
          <p:nvPicPr>
            <p:cNvPr id="34839" name="Picture 21" descr="gold-top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134" cy="3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40" name="Text Box 22"/>
            <p:cNvSpPr/>
            <p:nvPr/>
          </p:nvSpPr>
          <p:spPr>
            <a:xfrm>
              <a:off x="45" y="83"/>
              <a:ext cx="1042" cy="1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前台销售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841" name="AutoShape 23"/>
          <p:cNvCxnSpPr/>
          <p:nvPr/>
        </p:nvCxnSpPr>
        <p:spPr>
          <a:xfrm rot="-10800000" flipV="1">
            <a:off x="1692275" y="2889250"/>
            <a:ext cx="1458913" cy="204788"/>
          </a:xfrm>
          <a:prstGeom prst="bentConnector2">
            <a:avLst/>
          </a:prstGeom>
          <a:ln w="5080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4842" name="AutoShape 24"/>
          <p:cNvCxnSpPr/>
          <p:nvPr/>
        </p:nvCxnSpPr>
        <p:spPr>
          <a:xfrm>
            <a:off x="5421313" y="2889250"/>
            <a:ext cx="1455737" cy="204788"/>
          </a:xfrm>
          <a:prstGeom prst="bentConnector2">
            <a:avLst/>
          </a:prstGeom>
          <a:ln w="5080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4843" name="AutoShape 25"/>
          <p:cNvCxnSpPr/>
          <p:nvPr/>
        </p:nvCxnSpPr>
        <p:spPr>
          <a:xfrm rot="-5400000" flipH="1">
            <a:off x="2801938" y="2619375"/>
            <a:ext cx="368300" cy="2592388"/>
          </a:xfrm>
          <a:prstGeom prst="bentConnector3">
            <a:avLst>
              <a:gd name="adj1" fmla="val 49565"/>
            </a:avLst>
          </a:prstGeom>
          <a:ln w="5080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4844" name="AutoShape 26"/>
          <p:cNvCxnSpPr/>
          <p:nvPr/>
        </p:nvCxnSpPr>
        <p:spPr>
          <a:xfrm rot="5400000">
            <a:off x="5395913" y="2620963"/>
            <a:ext cx="368300" cy="2590800"/>
          </a:xfrm>
          <a:prstGeom prst="bentConnector3">
            <a:avLst>
              <a:gd name="adj1" fmla="val 49565"/>
            </a:avLst>
          </a:prstGeom>
          <a:ln w="5080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4845" name="AutoShape 29"/>
          <p:cNvCxnSpPr/>
          <p:nvPr/>
        </p:nvCxnSpPr>
        <p:spPr>
          <a:xfrm>
            <a:off x="4286250" y="2349500"/>
            <a:ext cx="0" cy="242888"/>
          </a:xfrm>
          <a:prstGeom prst="straightConnector1">
            <a:avLst/>
          </a:prstGeom>
          <a:ln w="57150" cap="flat" cmpd="sng">
            <a:solidFill>
              <a:schemeClr val="accent1"/>
            </a:solidFill>
            <a:prstDash val="solid"/>
            <a:bevel/>
            <a:headEnd type="none" w="med" len="med"/>
            <a:tailEnd type="triangle" w="med" len="med"/>
          </a:ln>
        </p:spPr>
      </p:cxnSp>
      <p:sp>
        <p:nvSpPr>
          <p:cNvPr id="34846" name="Text Box 30"/>
          <p:cNvSpPr/>
          <p:nvPr/>
        </p:nvSpPr>
        <p:spPr>
          <a:xfrm>
            <a:off x="2195513" y="2530475"/>
            <a:ext cx="360362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609600" indent="-609600">
              <a:spcBef>
                <a:spcPct val="50000"/>
              </a:spcBef>
            </a:pPr>
            <a:r>
              <a:rPr lang="zh-CN" altLang="en-US" sz="1400" b="1" dirty="0">
                <a:latin typeface="Arial" panose="020B0604020202020204" pitchFamily="34" charset="0"/>
                <a:ea typeface="宋体" panose="02010600030101010101" pitchFamily="2" charset="-122"/>
              </a:rPr>
              <a:t>是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4847" name="Text Box 31"/>
          <p:cNvSpPr/>
          <p:nvPr/>
        </p:nvSpPr>
        <p:spPr>
          <a:xfrm>
            <a:off x="5953125" y="2501900"/>
            <a:ext cx="360363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609600" indent="-609600">
              <a:spcBef>
                <a:spcPct val="50000"/>
              </a:spcBef>
            </a:pPr>
            <a:r>
              <a:rPr lang="zh-CN" altLang="en-US" sz="1400" b="1" dirty="0">
                <a:latin typeface="Arial" panose="020B0604020202020204" pitchFamily="34" charset="0"/>
                <a:ea typeface="宋体" panose="02010600030101010101" pitchFamily="2" charset="-122"/>
              </a:rPr>
              <a:t>否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grpSp>
        <p:nvGrpSpPr>
          <p:cNvPr id="34848" name="Group 32"/>
          <p:cNvGrpSpPr/>
          <p:nvPr/>
        </p:nvGrpSpPr>
        <p:grpSpPr>
          <a:xfrm>
            <a:off x="3170238" y="2492375"/>
            <a:ext cx="2232025" cy="792163"/>
            <a:chOff x="0" y="0"/>
            <a:chExt cx="1633" cy="590"/>
          </a:xfrm>
        </p:grpSpPr>
        <p:sp>
          <p:nvSpPr>
            <p:cNvPr id="34849" name="AutoShape 33"/>
            <p:cNvSpPr/>
            <p:nvPr/>
          </p:nvSpPr>
          <p:spPr>
            <a:xfrm>
              <a:off x="0" y="0"/>
              <a:ext cx="1633" cy="590"/>
            </a:xfrm>
            <a:prstGeom prst="flowChartDecision">
              <a:avLst/>
            </a:prstGeom>
            <a:gradFill rotWithShape="1">
              <a:gsLst>
                <a:gs pos="0">
                  <a:srgbClr val="5D4700"/>
                </a:gs>
                <a:gs pos="50000">
                  <a:srgbClr val="CC9900"/>
                </a:gs>
                <a:gs pos="100000">
                  <a:srgbClr val="5D4700"/>
                </a:gs>
              </a:gsLst>
              <a:lin ang="5400000" scaled="1"/>
              <a:tileRect/>
            </a:gradFill>
            <a:ln w="38100" cap="flat" cmpd="dbl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marL="609600" indent="-609600" algn="ctr"/>
              <a:endParaRPr lang="zh-CN" altLang="zh-CN" sz="160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34850" name="Text Box 34"/>
            <p:cNvSpPr/>
            <p:nvPr/>
          </p:nvSpPr>
          <p:spPr>
            <a:xfrm>
              <a:off x="364" y="234"/>
              <a:ext cx="861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需要进货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851" name="AutoShape 29"/>
          <p:cNvCxnSpPr/>
          <p:nvPr/>
        </p:nvCxnSpPr>
        <p:spPr>
          <a:xfrm>
            <a:off x="4287838" y="4730750"/>
            <a:ext cx="1587" cy="266700"/>
          </a:xfrm>
          <a:prstGeom prst="straightConnector1">
            <a:avLst/>
          </a:prstGeom>
          <a:ln w="57150" cap="flat" cmpd="sng">
            <a:solidFill>
              <a:schemeClr val="accent1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34852" name="AutoShape 29"/>
          <p:cNvCxnSpPr/>
          <p:nvPr/>
        </p:nvCxnSpPr>
        <p:spPr>
          <a:xfrm>
            <a:off x="4303713" y="5511800"/>
            <a:ext cx="1587" cy="293688"/>
          </a:xfrm>
          <a:prstGeom prst="straightConnector1">
            <a:avLst/>
          </a:prstGeom>
          <a:ln w="57150" cap="flat" cmpd="sng">
            <a:solidFill>
              <a:schemeClr val="accent1"/>
            </a:solidFill>
            <a:prstDash val="solid"/>
            <a:bevel/>
            <a:headEnd type="none" w="med" len="med"/>
            <a:tailEnd type="triangle" w="med" len="med"/>
          </a:ln>
        </p:spPr>
      </p:cxnSp>
      <p:sp>
        <p:nvSpPr>
          <p:cNvPr id="34853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5841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5842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35845" name="Rectangle 2"/>
          <p:cNvSpPr/>
          <p:nvPr/>
        </p:nvSpPr>
        <p:spPr>
          <a:xfrm>
            <a:off x="323850" y="1844675"/>
            <a:ext cx="8229600" cy="32400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按库存量指标、或安全库存自动补货。</a:t>
            </a:r>
            <a:endParaRPr lang="zh-CN" altLang="en-US" sz="20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采购收货单审核后，自动更新商品档案进货价、主供应商。</a:t>
            </a:r>
            <a:endParaRPr lang="zh-CN" altLang="en-US" sz="20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采购时，如果商品不存在，自动从标准库中加入新品。</a:t>
            </a:r>
            <a:endParaRPr lang="zh-CN" altLang="en-US" sz="20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进价默认值可根据实际需要灵活设置（最近进价、约定价格、进货价、供应商最新进价等）。</a:t>
            </a:r>
            <a:endParaRPr lang="zh-CN" altLang="en-US" sz="20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采购入库时可录入数量、总价。</a:t>
            </a:r>
            <a:endParaRPr lang="zh-CN" altLang="en-US" sz="20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采购订单有效天数设置、入库次数限制、入库数量限制、有效期内商品重复提示。</a:t>
            </a:r>
            <a:endParaRPr lang="zh-CN" altLang="en-US" sz="20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必须按单采购、退货的限制。</a:t>
            </a:r>
            <a:endParaRPr lang="zh-CN" altLang="en-US" sz="20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提供进货价、退货价与成本价或进价相比较的功能。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5846" name="Rectangle 4"/>
          <p:cNvSpPr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采购管理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5847" name="Rectangle 5"/>
          <p:cNvSpPr/>
          <p:nvPr/>
        </p:nvSpPr>
        <p:spPr>
          <a:xfrm>
            <a:off x="3430588" y="1485900"/>
            <a:ext cx="2212975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5848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6865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6866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36869" name="Rectangle 4"/>
          <p:cNvSpPr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采购流程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grpSp>
        <p:nvGrpSpPr>
          <p:cNvPr id="36870" name="Group 55"/>
          <p:cNvGrpSpPr/>
          <p:nvPr/>
        </p:nvGrpSpPr>
        <p:grpSpPr>
          <a:xfrm>
            <a:off x="381000" y="2636838"/>
            <a:ext cx="1447800" cy="539750"/>
            <a:chOff x="0" y="0"/>
            <a:chExt cx="912" cy="318"/>
          </a:xfrm>
        </p:grpSpPr>
        <p:pic>
          <p:nvPicPr>
            <p:cNvPr id="36871" name="Picture 6" descr="gold-top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912" cy="3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72" name="Text Box 7"/>
            <p:cNvSpPr/>
            <p:nvPr/>
          </p:nvSpPr>
          <p:spPr>
            <a:xfrm>
              <a:off x="126" y="69"/>
              <a:ext cx="679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补货分析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6873" name="Group 8"/>
          <p:cNvGrpSpPr/>
          <p:nvPr/>
        </p:nvGrpSpPr>
        <p:grpSpPr>
          <a:xfrm>
            <a:off x="2246313" y="3319463"/>
            <a:ext cx="1441450" cy="539750"/>
            <a:chOff x="0" y="0"/>
            <a:chExt cx="816" cy="317"/>
          </a:xfrm>
        </p:grpSpPr>
        <p:pic>
          <p:nvPicPr>
            <p:cNvPr id="36874" name="Picture 9" descr="green-short-top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75" name="Text Box 10"/>
            <p:cNvSpPr/>
            <p:nvPr/>
          </p:nvSpPr>
          <p:spPr>
            <a:xfrm>
              <a:off x="114" y="84"/>
              <a:ext cx="606" cy="15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订货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6876" name="Group 54"/>
          <p:cNvGrpSpPr/>
          <p:nvPr/>
        </p:nvGrpSpPr>
        <p:grpSpPr>
          <a:xfrm>
            <a:off x="2270125" y="5084763"/>
            <a:ext cx="1392238" cy="792162"/>
            <a:chOff x="0" y="0"/>
            <a:chExt cx="877" cy="499"/>
          </a:xfrm>
        </p:grpSpPr>
        <p:pic>
          <p:nvPicPr>
            <p:cNvPr id="36877" name="Picture 11" descr="blue-short-top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" y="0"/>
              <a:ext cx="854" cy="4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78" name="Text Box 12"/>
            <p:cNvSpPr/>
            <p:nvPr/>
          </p:nvSpPr>
          <p:spPr>
            <a:xfrm>
              <a:off x="0" y="77"/>
              <a:ext cx="87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供应商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供货关系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6879" name="Group 56"/>
          <p:cNvGrpSpPr/>
          <p:nvPr/>
        </p:nvGrpSpPr>
        <p:grpSpPr>
          <a:xfrm>
            <a:off x="317500" y="4149725"/>
            <a:ext cx="1497013" cy="539750"/>
            <a:chOff x="0" y="0"/>
            <a:chExt cx="943" cy="408"/>
          </a:xfrm>
        </p:grpSpPr>
        <p:pic>
          <p:nvPicPr>
            <p:cNvPr id="36880" name="Picture 13" descr="blue-short-top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43" cy="4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81" name="Text Box 14"/>
            <p:cNvSpPr/>
            <p:nvPr/>
          </p:nvSpPr>
          <p:spPr>
            <a:xfrm>
              <a:off x="30" y="94"/>
              <a:ext cx="877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导购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6882" name="Group 15"/>
          <p:cNvGrpSpPr/>
          <p:nvPr/>
        </p:nvGrpSpPr>
        <p:grpSpPr>
          <a:xfrm>
            <a:off x="3954463" y="3319463"/>
            <a:ext cx="1368425" cy="539750"/>
            <a:chOff x="0" y="0"/>
            <a:chExt cx="816" cy="317"/>
          </a:xfrm>
        </p:grpSpPr>
        <p:pic>
          <p:nvPicPr>
            <p:cNvPr id="36883" name="Picture 16" descr="green-short-top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84" name="Text Box 17"/>
            <p:cNvSpPr/>
            <p:nvPr/>
          </p:nvSpPr>
          <p:spPr>
            <a:xfrm>
              <a:off x="114" y="84"/>
              <a:ext cx="608" cy="15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收货入库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6885" name="Group 21"/>
          <p:cNvGrpSpPr/>
          <p:nvPr/>
        </p:nvGrpSpPr>
        <p:grpSpPr>
          <a:xfrm>
            <a:off x="5645150" y="4437063"/>
            <a:ext cx="1223963" cy="576262"/>
            <a:chOff x="0" y="0"/>
            <a:chExt cx="816" cy="317"/>
          </a:xfrm>
        </p:grpSpPr>
        <p:pic>
          <p:nvPicPr>
            <p:cNvPr id="36886" name="Picture 22" descr="green-short-top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87" name="Text Box 23"/>
            <p:cNvSpPr/>
            <p:nvPr/>
          </p:nvSpPr>
          <p:spPr>
            <a:xfrm>
              <a:off x="114" y="88"/>
              <a:ext cx="606" cy="1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退货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6888" name="Group 53"/>
          <p:cNvGrpSpPr/>
          <p:nvPr/>
        </p:nvGrpSpPr>
        <p:grpSpPr>
          <a:xfrm>
            <a:off x="2252663" y="1916113"/>
            <a:ext cx="1447800" cy="539750"/>
            <a:chOff x="0" y="0"/>
            <a:chExt cx="912" cy="336"/>
          </a:xfrm>
        </p:grpSpPr>
        <p:pic>
          <p:nvPicPr>
            <p:cNvPr id="36889" name="Picture 25" descr="gold-top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912" cy="3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90" name="Text Box 26"/>
            <p:cNvSpPr/>
            <p:nvPr/>
          </p:nvSpPr>
          <p:spPr>
            <a:xfrm>
              <a:off x="126" y="95"/>
              <a:ext cx="679" cy="16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订单跟踪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6891" name="Group 27"/>
          <p:cNvGrpSpPr/>
          <p:nvPr/>
        </p:nvGrpSpPr>
        <p:grpSpPr>
          <a:xfrm>
            <a:off x="5645150" y="3357563"/>
            <a:ext cx="1223963" cy="503237"/>
            <a:chOff x="0" y="0"/>
            <a:chExt cx="816" cy="275"/>
          </a:xfrm>
        </p:grpSpPr>
        <p:pic>
          <p:nvPicPr>
            <p:cNvPr id="36892" name="Picture 28" descr="gold-top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93" name="Text Box 29"/>
            <p:cNvSpPr/>
            <p:nvPr/>
          </p:nvSpPr>
          <p:spPr>
            <a:xfrm>
              <a:off x="113" y="51"/>
              <a:ext cx="607" cy="14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库存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6894" name="Group 30"/>
          <p:cNvGrpSpPr/>
          <p:nvPr/>
        </p:nvGrpSpPr>
        <p:grpSpPr>
          <a:xfrm>
            <a:off x="7156450" y="3357563"/>
            <a:ext cx="1447800" cy="539750"/>
            <a:chOff x="0" y="0"/>
            <a:chExt cx="816" cy="275"/>
          </a:xfrm>
        </p:grpSpPr>
        <p:pic>
          <p:nvPicPr>
            <p:cNvPr id="36895" name="Picture 31" descr="gold-top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96" name="Text Box 32"/>
            <p:cNvSpPr/>
            <p:nvPr/>
          </p:nvSpPr>
          <p:spPr>
            <a:xfrm>
              <a:off x="113" y="57"/>
              <a:ext cx="607" cy="1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批次库存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6897" name="Group 33"/>
          <p:cNvGrpSpPr/>
          <p:nvPr/>
        </p:nvGrpSpPr>
        <p:grpSpPr>
          <a:xfrm>
            <a:off x="7156450" y="4437063"/>
            <a:ext cx="1447800" cy="539750"/>
            <a:chOff x="0" y="0"/>
            <a:chExt cx="816" cy="275"/>
          </a:xfrm>
        </p:grpSpPr>
        <p:pic>
          <p:nvPicPr>
            <p:cNvPr id="36898" name="Picture 34" descr="gold-top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99" name="Text Box 35"/>
            <p:cNvSpPr/>
            <p:nvPr/>
          </p:nvSpPr>
          <p:spPr>
            <a:xfrm>
              <a:off x="113" y="56"/>
              <a:ext cx="607" cy="1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采购查询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6900" name="Group 36"/>
          <p:cNvGrpSpPr/>
          <p:nvPr/>
        </p:nvGrpSpPr>
        <p:grpSpPr>
          <a:xfrm>
            <a:off x="7156450" y="5516563"/>
            <a:ext cx="1447800" cy="539750"/>
            <a:chOff x="0" y="0"/>
            <a:chExt cx="816" cy="275"/>
          </a:xfrm>
        </p:grpSpPr>
        <p:pic>
          <p:nvPicPr>
            <p:cNvPr id="36901" name="Picture 37" descr="gold-top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902" name="Text Box 38"/>
            <p:cNvSpPr/>
            <p:nvPr/>
          </p:nvSpPr>
          <p:spPr>
            <a:xfrm>
              <a:off x="113" y="56"/>
              <a:ext cx="607" cy="1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批量打单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6903" name="AutoShape 39"/>
          <p:cNvCxnSpPr/>
          <p:nvPr/>
        </p:nvCxnSpPr>
        <p:spPr>
          <a:xfrm>
            <a:off x="1828800" y="2906713"/>
            <a:ext cx="417513" cy="682625"/>
          </a:xfrm>
          <a:prstGeom prst="bentConnector3">
            <a:avLst>
              <a:gd name="adj1" fmla="val 49806"/>
            </a:avLst>
          </a:prstGeom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6904" name="AutoShape 40"/>
          <p:cNvCxnSpPr/>
          <p:nvPr/>
        </p:nvCxnSpPr>
        <p:spPr>
          <a:xfrm flipV="1">
            <a:off x="1814513" y="3589338"/>
            <a:ext cx="431800" cy="830262"/>
          </a:xfrm>
          <a:prstGeom prst="bentConnector3">
            <a:avLst>
              <a:gd name="adj1" fmla="val 49630"/>
            </a:avLst>
          </a:prstGeom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6905" name="AutoShape 41"/>
          <p:cNvCxnSpPr/>
          <p:nvPr/>
        </p:nvCxnSpPr>
        <p:spPr>
          <a:xfrm flipV="1">
            <a:off x="2957513" y="3859213"/>
            <a:ext cx="9525" cy="1225550"/>
          </a:xfrm>
          <a:prstGeom prst="straightConnector1">
            <a:avLst/>
          </a:prstGeom>
          <a:ln w="57150" cap="flat" cmpd="sng">
            <a:solidFill>
              <a:schemeClr val="accent1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36906" name="AutoShape 42"/>
          <p:cNvCxnSpPr/>
          <p:nvPr/>
        </p:nvCxnSpPr>
        <p:spPr>
          <a:xfrm>
            <a:off x="3687763" y="3589338"/>
            <a:ext cx="266700" cy="1587"/>
          </a:xfrm>
          <a:prstGeom prst="straightConnector1">
            <a:avLst/>
          </a:prstGeom>
          <a:ln w="57150" cap="flat" cmpd="sng">
            <a:solidFill>
              <a:srgbClr val="339966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36907" name="AutoShape 43"/>
          <p:cNvCxnSpPr/>
          <p:nvPr/>
        </p:nvCxnSpPr>
        <p:spPr>
          <a:xfrm flipV="1">
            <a:off x="2967038" y="2455863"/>
            <a:ext cx="9525" cy="863600"/>
          </a:xfrm>
          <a:prstGeom prst="straightConnector1">
            <a:avLst/>
          </a:prstGeom>
          <a:ln w="57150" cap="flat" cmpd="sng">
            <a:solidFill>
              <a:srgbClr val="FF9900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36908" name="AutoShape 44"/>
          <p:cNvCxnSpPr/>
          <p:nvPr/>
        </p:nvCxnSpPr>
        <p:spPr>
          <a:xfrm rot="5400000" flipH="1">
            <a:off x="3602038" y="2281238"/>
            <a:ext cx="1133475" cy="936625"/>
          </a:xfrm>
          <a:prstGeom prst="bentConnector2">
            <a:avLst/>
          </a:prstGeom>
          <a:ln w="57150" cap="flat" cmpd="sng">
            <a:solidFill>
              <a:srgbClr val="FF99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6909" name="AutoShape 46"/>
          <p:cNvCxnSpPr/>
          <p:nvPr/>
        </p:nvCxnSpPr>
        <p:spPr>
          <a:xfrm>
            <a:off x="5322888" y="3589338"/>
            <a:ext cx="322262" cy="20637"/>
          </a:xfrm>
          <a:prstGeom prst="straightConnector1">
            <a:avLst/>
          </a:prstGeom>
          <a:ln w="57150" cap="flat" cmpd="sng">
            <a:solidFill>
              <a:srgbClr val="FF9900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36910" name="AutoShape 47"/>
          <p:cNvCxnSpPr/>
          <p:nvPr/>
        </p:nvCxnSpPr>
        <p:spPr>
          <a:xfrm rot="-5400000" flipH="1">
            <a:off x="4708525" y="3789363"/>
            <a:ext cx="866775" cy="1006475"/>
          </a:xfrm>
          <a:prstGeom prst="curvedConnector2">
            <a:avLst/>
          </a:prstGeom>
          <a:ln w="57150" cap="flat" cmpd="sng">
            <a:solidFill>
              <a:srgbClr val="339966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36911" name="AutoShape 48"/>
          <p:cNvCxnSpPr/>
          <p:nvPr/>
        </p:nvCxnSpPr>
        <p:spPr>
          <a:xfrm flipV="1">
            <a:off x="6257925" y="3860800"/>
            <a:ext cx="0" cy="576263"/>
          </a:xfrm>
          <a:prstGeom prst="straightConnector1">
            <a:avLst/>
          </a:prstGeom>
          <a:ln w="57150" cap="flat" cmpd="sng">
            <a:solidFill>
              <a:srgbClr val="FF9900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36912" name="AutoShape 49"/>
          <p:cNvCxnSpPr/>
          <p:nvPr/>
        </p:nvCxnSpPr>
        <p:spPr>
          <a:xfrm>
            <a:off x="6869113" y="3609975"/>
            <a:ext cx="287337" cy="17463"/>
          </a:xfrm>
          <a:prstGeom prst="straightConnector1">
            <a:avLst/>
          </a:prstGeom>
          <a:ln w="57150" cap="flat" cmpd="sng">
            <a:solidFill>
              <a:srgbClr val="FF9900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36913" name="AutoShape 50"/>
          <p:cNvCxnSpPr/>
          <p:nvPr/>
        </p:nvCxnSpPr>
        <p:spPr>
          <a:xfrm>
            <a:off x="7880350" y="3897313"/>
            <a:ext cx="0" cy="539750"/>
          </a:xfrm>
          <a:prstGeom prst="straightConnector1">
            <a:avLst/>
          </a:prstGeom>
          <a:ln w="57150" cap="flat" cmpd="sng">
            <a:solidFill>
              <a:srgbClr val="FF9900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36914" name="AutoShape 51"/>
          <p:cNvCxnSpPr/>
          <p:nvPr/>
        </p:nvCxnSpPr>
        <p:spPr>
          <a:xfrm>
            <a:off x="7880350" y="4976813"/>
            <a:ext cx="0" cy="539750"/>
          </a:xfrm>
          <a:prstGeom prst="straightConnector1">
            <a:avLst/>
          </a:prstGeom>
          <a:ln w="57150" cap="flat" cmpd="sng">
            <a:solidFill>
              <a:srgbClr val="FF9900"/>
            </a:solidFill>
            <a:prstDash val="solid"/>
            <a:bevel/>
            <a:headEnd type="none" w="med" len="med"/>
            <a:tailEnd type="triangle" w="med" len="med"/>
          </a:ln>
        </p:spPr>
      </p:cxnSp>
      <p:sp>
        <p:nvSpPr>
          <p:cNvPr id="36915" name="Rectangle 52"/>
          <p:cNvSpPr/>
          <p:nvPr/>
        </p:nvSpPr>
        <p:spPr>
          <a:xfrm>
            <a:off x="3203575" y="1484313"/>
            <a:ext cx="2808288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6916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7889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7890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37893" name="Rectangle 3"/>
          <p:cNvSpPr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自动补货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7894" name="Rectangle 51"/>
          <p:cNvSpPr/>
          <p:nvPr/>
        </p:nvSpPr>
        <p:spPr>
          <a:xfrm>
            <a:off x="3421063" y="1555750"/>
            <a:ext cx="2374900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grpSp>
        <p:nvGrpSpPr>
          <p:cNvPr id="37895" name="Group 89"/>
          <p:cNvGrpSpPr/>
          <p:nvPr/>
        </p:nvGrpSpPr>
        <p:grpSpPr>
          <a:xfrm>
            <a:off x="2555875" y="3357563"/>
            <a:ext cx="1800225" cy="639762"/>
            <a:chOff x="0" y="0"/>
            <a:chExt cx="877" cy="499"/>
          </a:xfrm>
        </p:grpSpPr>
        <p:pic>
          <p:nvPicPr>
            <p:cNvPr id="37896" name="Picture 90" descr="blue-short-top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6" y="0"/>
              <a:ext cx="854" cy="4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897" name="Text Box 91"/>
            <p:cNvSpPr/>
            <p:nvPr/>
          </p:nvSpPr>
          <p:spPr>
            <a:xfrm>
              <a:off x="0" y="144"/>
              <a:ext cx="877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Calibri" panose="020F0502020204030204" pitchFamily="2" charset="0"/>
                  <a:ea typeface="宋体" panose="02010600030101010101" pitchFamily="2" charset="-122"/>
                </a:rPr>
                <a:t>按安全库存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7898" name="Group 92"/>
          <p:cNvGrpSpPr/>
          <p:nvPr/>
        </p:nvGrpSpPr>
        <p:grpSpPr>
          <a:xfrm>
            <a:off x="4572000" y="3357563"/>
            <a:ext cx="1800225" cy="647700"/>
            <a:chOff x="0" y="0"/>
            <a:chExt cx="877" cy="499"/>
          </a:xfrm>
        </p:grpSpPr>
        <p:pic>
          <p:nvPicPr>
            <p:cNvPr id="37899" name="Picture 93" descr="blue-short-top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6" y="0"/>
              <a:ext cx="854" cy="4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900" name="Text Box 94"/>
            <p:cNvSpPr/>
            <p:nvPr/>
          </p:nvSpPr>
          <p:spPr>
            <a:xfrm>
              <a:off x="0" y="146"/>
              <a:ext cx="877" cy="18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Calibri" panose="020F0502020204030204" pitchFamily="2" charset="0"/>
                  <a:ea typeface="宋体" panose="02010600030101010101" pitchFamily="2" charset="-122"/>
                </a:rPr>
                <a:t>按最近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pitchFamily="2" charset="0"/>
                  <a:ea typeface="宋体" panose="02010600030101010101" pitchFamily="2" charset="-122"/>
                </a:rPr>
                <a:t>XX</a:t>
              </a:r>
              <a:r>
                <a:rPr lang="zh-CN" altLang="en-US" sz="1600" dirty="0">
                  <a:solidFill>
                    <a:schemeClr val="bg1"/>
                  </a:solidFill>
                  <a:latin typeface="Calibri" panose="020F0502020204030204" pitchFamily="2" charset="0"/>
                  <a:ea typeface="宋体" panose="02010600030101010101" pitchFamily="2" charset="-122"/>
                </a:rPr>
                <a:t>天销量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7901" name="Group 95"/>
          <p:cNvGrpSpPr/>
          <p:nvPr/>
        </p:nvGrpSpPr>
        <p:grpSpPr>
          <a:xfrm>
            <a:off x="6586538" y="3357563"/>
            <a:ext cx="1657350" cy="647700"/>
            <a:chOff x="0" y="0"/>
            <a:chExt cx="877" cy="499"/>
          </a:xfrm>
        </p:grpSpPr>
        <p:pic>
          <p:nvPicPr>
            <p:cNvPr id="37902" name="Picture 96" descr="blue-short-top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6" y="0"/>
              <a:ext cx="854" cy="4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903" name="Text Box 97"/>
            <p:cNvSpPr/>
            <p:nvPr/>
          </p:nvSpPr>
          <p:spPr>
            <a:xfrm>
              <a:off x="0" y="146"/>
              <a:ext cx="877" cy="18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 fontAlgn="t">
                <a:buClr>
                  <a:schemeClr val="hlink"/>
                </a:buClr>
                <a:buSzPct val="70000"/>
                <a:buFont typeface="Wingdings" panose="05000000000000000000" pitchFamily="2" charset="2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Calibri" panose="020F0502020204030204" pitchFamily="2" charset="0"/>
                  <a:ea typeface="宋体" panose="02010600030101010101" pitchFamily="2" charset="-122"/>
                </a:rPr>
                <a:t>按库存指标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7904" name="Group 101"/>
          <p:cNvGrpSpPr/>
          <p:nvPr/>
        </p:nvGrpSpPr>
        <p:grpSpPr>
          <a:xfrm>
            <a:off x="4211638" y="4797425"/>
            <a:ext cx="1800225" cy="1595438"/>
            <a:chOff x="0" y="0"/>
            <a:chExt cx="1134" cy="1051"/>
          </a:xfrm>
        </p:grpSpPr>
        <p:pic>
          <p:nvPicPr>
            <p:cNvPr id="37905" name="Picture 99" descr="green-short-top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134" cy="10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906" name="Text Box 100"/>
            <p:cNvSpPr/>
            <p:nvPr/>
          </p:nvSpPr>
          <p:spPr>
            <a:xfrm>
              <a:off x="87" y="116"/>
              <a:ext cx="947" cy="93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Calibri" panose="020F0502020204030204" pitchFamily="2" charset="0"/>
                  <a:ea typeface="宋体" panose="02010600030101010101" pitchFamily="2" charset="-122"/>
                </a:rPr>
                <a:t>采购周期</a:t>
              </a:r>
              <a:endParaRPr lang="zh-CN" altLang="en-US" sz="1600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Calibri" panose="020F0502020204030204" pitchFamily="2" charset="0"/>
                  <a:ea typeface="宋体" panose="02010600030101010101" pitchFamily="2" charset="-122"/>
                </a:rPr>
                <a:t>当前库存</a:t>
              </a:r>
              <a:endParaRPr lang="zh-CN" altLang="en-US" sz="1600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Calibri" panose="020F0502020204030204" pitchFamily="2" charset="0"/>
                  <a:ea typeface="宋体" panose="02010600030101010101" pitchFamily="2" charset="-122"/>
                </a:rPr>
                <a:t>在途库存</a:t>
              </a:r>
              <a:endParaRPr lang="zh-CN" altLang="en-US" sz="1600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Calibri" panose="020F0502020204030204" pitchFamily="2" charset="0"/>
                  <a:ea typeface="宋体" panose="02010600030101010101" pitchFamily="2" charset="-122"/>
                </a:rPr>
                <a:t>进货规格</a:t>
              </a:r>
              <a:endParaRPr lang="zh-CN" altLang="en-US" sz="1600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pitchFamily="2" charset="0"/>
                  <a:ea typeface="宋体" panose="02010600030101010101" pitchFamily="2" charset="-122"/>
                </a:rPr>
                <a:t>…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7907" name="Group 102"/>
          <p:cNvGrpSpPr/>
          <p:nvPr/>
        </p:nvGrpSpPr>
        <p:grpSpPr>
          <a:xfrm>
            <a:off x="1042988" y="5229225"/>
            <a:ext cx="1447800" cy="792163"/>
            <a:chOff x="0" y="0"/>
            <a:chExt cx="912" cy="318"/>
          </a:xfrm>
        </p:grpSpPr>
        <p:pic>
          <p:nvPicPr>
            <p:cNvPr id="37908" name="Picture 103" descr="gold-to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2" cy="3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909" name="Text Box 104"/>
            <p:cNvSpPr/>
            <p:nvPr/>
          </p:nvSpPr>
          <p:spPr>
            <a:xfrm>
              <a:off x="126" y="38"/>
              <a:ext cx="679" cy="21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Calibri" panose="020F0502020204030204" pitchFamily="2" charset="0"/>
                  <a:ea typeface="宋体" panose="02010600030101010101" pitchFamily="2" charset="-122"/>
                </a:rPr>
                <a:t>生成订单</a:t>
              </a:r>
              <a:endParaRPr lang="zh-CN" altLang="en-US" sz="1600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Calibri" panose="020F0502020204030204" pitchFamily="2" charset="0"/>
                  <a:ea typeface="宋体" panose="02010600030101010101" pitchFamily="2" charset="-122"/>
                </a:rPr>
                <a:t>或要货单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7910" name="AutoShape 113"/>
          <p:cNvCxnSpPr/>
          <p:nvPr/>
        </p:nvCxnSpPr>
        <p:spPr>
          <a:xfrm flipH="1">
            <a:off x="2490788" y="5589588"/>
            <a:ext cx="1720850" cy="36512"/>
          </a:xfrm>
          <a:prstGeom prst="straightConnector1">
            <a:avLst/>
          </a:prstGeom>
          <a:ln w="57150" cap="flat" cmpd="sng">
            <a:solidFill>
              <a:schemeClr val="accent1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37911" name="AutoShape 114"/>
          <p:cNvCxnSpPr/>
          <p:nvPr/>
        </p:nvCxnSpPr>
        <p:spPr>
          <a:xfrm rot="-5400000" flipH="1">
            <a:off x="3878263" y="3563938"/>
            <a:ext cx="800100" cy="1666875"/>
          </a:xfrm>
          <a:prstGeom prst="bentConnector3">
            <a:avLst>
              <a:gd name="adj1" fmla="val 49801"/>
            </a:avLst>
          </a:prstGeom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7912" name="AutoShape 115"/>
          <p:cNvCxnSpPr/>
          <p:nvPr/>
        </p:nvCxnSpPr>
        <p:spPr>
          <a:xfrm rot="5400000">
            <a:off x="5862638" y="3254375"/>
            <a:ext cx="792162" cy="2293938"/>
          </a:xfrm>
          <a:prstGeom prst="bentConnector3">
            <a:avLst>
              <a:gd name="adj1" fmla="val 49894"/>
            </a:avLst>
          </a:prstGeom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7913" name="AutoShape 116"/>
          <p:cNvCxnSpPr/>
          <p:nvPr/>
        </p:nvCxnSpPr>
        <p:spPr>
          <a:xfrm rot="5400000">
            <a:off x="4887913" y="4224338"/>
            <a:ext cx="792162" cy="349250"/>
          </a:xfrm>
          <a:prstGeom prst="bentConnector3">
            <a:avLst>
              <a:gd name="adj1" fmla="val 49894"/>
            </a:avLst>
          </a:prstGeom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grpSp>
        <p:nvGrpSpPr>
          <p:cNvPr id="37914" name="Group 121"/>
          <p:cNvGrpSpPr/>
          <p:nvPr/>
        </p:nvGrpSpPr>
        <p:grpSpPr>
          <a:xfrm>
            <a:off x="539750" y="3365500"/>
            <a:ext cx="1800225" cy="639763"/>
            <a:chOff x="0" y="0"/>
            <a:chExt cx="877" cy="499"/>
          </a:xfrm>
        </p:grpSpPr>
        <p:pic>
          <p:nvPicPr>
            <p:cNvPr id="37915" name="Picture 122" descr="blue-short-top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6" y="0"/>
              <a:ext cx="854" cy="4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916" name="Text Box 123"/>
            <p:cNvSpPr/>
            <p:nvPr/>
          </p:nvSpPr>
          <p:spPr>
            <a:xfrm>
              <a:off x="0" y="144"/>
              <a:ext cx="877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Calibri" panose="020F0502020204030204" pitchFamily="2" charset="0"/>
                  <a:ea typeface="宋体" panose="02010600030101010101" pitchFamily="2" charset="-122"/>
                </a:rPr>
                <a:t>按要货单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7917" name="Group 127"/>
          <p:cNvGrpSpPr/>
          <p:nvPr/>
        </p:nvGrpSpPr>
        <p:grpSpPr>
          <a:xfrm>
            <a:off x="3708400" y="1916113"/>
            <a:ext cx="1800225" cy="576262"/>
            <a:chOff x="0" y="0"/>
            <a:chExt cx="1134" cy="363"/>
          </a:xfrm>
        </p:grpSpPr>
        <p:pic>
          <p:nvPicPr>
            <p:cNvPr id="37918" name="Picture 125" descr="green-short-top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134" cy="3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919" name="Text Box 126"/>
            <p:cNvSpPr/>
            <p:nvPr/>
          </p:nvSpPr>
          <p:spPr>
            <a:xfrm>
              <a:off x="87" y="91"/>
              <a:ext cx="947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Calibri" panose="020F0502020204030204" pitchFamily="2" charset="0"/>
                  <a:ea typeface="宋体" panose="02010600030101010101" pitchFamily="2" charset="-122"/>
                </a:rPr>
                <a:t>自动补货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7920" name="AutoShape 128"/>
          <p:cNvCxnSpPr/>
          <p:nvPr/>
        </p:nvCxnSpPr>
        <p:spPr>
          <a:xfrm rot="-5400000" flipH="1">
            <a:off x="2871788" y="2557463"/>
            <a:ext cx="792162" cy="3683000"/>
          </a:xfrm>
          <a:prstGeom prst="bentConnector3">
            <a:avLst>
              <a:gd name="adj1" fmla="val 49894"/>
            </a:avLst>
          </a:prstGeom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7921" name="AutoShape 130"/>
          <p:cNvCxnSpPr/>
          <p:nvPr/>
        </p:nvCxnSpPr>
        <p:spPr>
          <a:xfrm rot="5400000">
            <a:off x="2578100" y="1335088"/>
            <a:ext cx="873125" cy="3179762"/>
          </a:xfrm>
          <a:prstGeom prst="bentConnector3">
            <a:avLst>
              <a:gd name="adj1" fmla="val 49815"/>
            </a:avLst>
          </a:prstGeom>
          <a:ln w="57150" cap="flat" cmpd="sng">
            <a:solidFill>
              <a:srgbClr val="339966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7922" name="AutoShape 131"/>
          <p:cNvCxnSpPr/>
          <p:nvPr/>
        </p:nvCxnSpPr>
        <p:spPr>
          <a:xfrm rot="5400000">
            <a:off x="3594100" y="2343150"/>
            <a:ext cx="865188" cy="1163638"/>
          </a:xfrm>
          <a:prstGeom prst="bentConnector3">
            <a:avLst>
              <a:gd name="adj1" fmla="val 49903"/>
            </a:avLst>
          </a:prstGeom>
          <a:ln w="57150" cap="flat" cmpd="sng">
            <a:solidFill>
              <a:srgbClr val="339966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7923" name="AutoShape 132"/>
          <p:cNvCxnSpPr/>
          <p:nvPr/>
        </p:nvCxnSpPr>
        <p:spPr>
          <a:xfrm rot="-5400000" flipH="1">
            <a:off x="4602163" y="2498725"/>
            <a:ext cx="865187" cy="852488"/>
          </a:xfrm>
          <a:prstGeom prst="bentConnector3">
            <a:avLst>
              <a:gd name="adj1" fmla="val 49903"/>
            </a:avLst>
          </a:prstGeom>
          <a:ln w="57150" cap="flat" cmpd="sng">
            <a:solidFill>
              <a:srgbClr val="339966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7924" name="AutoShape 133"/>
          <p:cNvCxnSpPr/>
          <p:nvPr/>
        </p:nvCxnSpPr>
        <p:spPr>
          <a:xfrm rot="-5400000" flipH="1">
            <a:off x="5570538" y="1522413"/>
            <a:ext cx="865187" cy="2797175"/>
          </a:xfrm>
          <a:prstGeom prst="bentConnector3">
            <a:avLst>
              <a:gd name="adj1" fmla="val 49903"/>
            </a:avLst>
          </a:prstGeom>
          <a:ln w="57150" cap="flat" cmpd="sng">
            <a:solidFill>
              <a:srgbClr val="339966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37925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8913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8914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38917" name="Rectangle 2"/>
          <p:cNvSpPr/>
          <p:nvPr/>
        </p:nvSpPr>
        <p:spPr>
          <a:xfrm>
            <a:off x="685800" y="836613"/>
            <a:ext cx="7772400" cy="9477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零售管理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8918" name="Rectangle 3"/>
          <p:cNvSpPr/>
          <p:nvPr/>
        </p:nvSpPr>
        <p:spPr>
          <a:xfrm>
            <a:off x="3132138" y="1568450"/>
            <a:ext cx="2879725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grpSp>
        <p:nvGrpSpPr>
          <p:cNvPr id="38919" name="Group 4"/>
          <p:cNvGrpSpPr/>
          <p:nvPr/>
        </p:nvGrpSpPr>
        <p:grpSpPr>
          <a:xfrm>
            <a:off x="3635375" y="3573463"/>
            <a:ext cx="1295400" cy="503237"/>
            <a:chOff x="0" y="0"/>
            <a:chExt cx="877" cy="477"/>
          </a:xfrm>
        </p:grpSpPr>
        <p:pic>
          <p:nvPicPr>
            <p:cNvPr id="38920" name="Picture 5" descr="blue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921" name="Text Box 6"/>
            <p:cNvSpPr/>
            <p:nvPr/>
          </p:nvSpPr>
          <p:spPr>
            <a:xfrm>
              <a:off x="0" y="114"/>
              <a:ext cx="877" cy="22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POS</a:t>
              </a: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销售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8922" name="AutoShape 7"/>
          <p:cNvCxnSpPr/>
          <p:nvPr/>
        </p:nvCxnSpPr>
        <p:spPr>
          <a:xfrm rot="5400000">
            <a:off x="3933825" y="4491038"/>
            <a:ext cx="755650" cy="0"/>
          </a:xfrm>
          <a:prstGeom prst="straightConnector1">
            <a:avLst/>
          </a:prstGeom>
          <a:ln w="50800" cap="flat" cmpd="sng">
            <a:solidFill>
              <a:srgbClr val="339966"/>
            </a:solidFill>
            <a:prstDash val="solid"/>
            <a:bevel/>
            <a:headEnd type="none" w="med" len="med"/>
            <a:tailEnd type="triangle" w="med" len="med"/>
          </a:ln>
        </p:spPr>
      </p:cxnSp>
      <p:grpSp>
        <p:nvGrpSpPr>
          <p:cNvPr id="38923" name="Group 12"/>
          <p:cNvGrpSpPr/>
          <p:nvPr/>
        </p:nvGrpSpPr>
        <p:grpSpPr>
          <a:xfrm>
            <a:off x="1042988" y="2997200"/>
            <a:ext cx="1295400" cy="503238"/>
            <a:chOff x="0" y="0"/>
            <a:chExt cx="816" cy="317"/>
          </a:xfrm>
        </p:grpSpPr>
        <p:pic>
          <p:nvPicPr>
            <p:cNvPr id="38924" name="Picture 13" descr="green-short-top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925" name="Text Box 14"/>
            <p:cNvSpPr/>
            <p:nvPr/>
          </p:nvSpPr>
          <p:spPr>
            <a:xfrm>
              <a:off x="114" y="87"/>
              <a:ext cx="606" cy="14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流水查询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8926" name="AutoShape 15"/>
          <p:cNvCxnSpPr/>
          <p:nvPr/>
        </p:nvCxnSpPr>
        <p:spPr>
          <a:xfrm>
            <a:off x="3059113" y="3200400"/>
            <a:ext cx="1587" cy="1489075"/>
          </a:xfrm>
          <a:prstGeom prst="straightConnector1">
            <a:avLst/>
          </a:prstGeom>
          <a:ln w="50800" cap="flat" cmpd="sng">
            <a:solidFill>
              <a:schemeClr val="accent1"/>
            </a:solidFill>
            <a:prstDash val="solid"/>
            <a:bevel/>
            <a:headEnd type="none" w="med" len="med"/>
            <a:tailEnd type="none" w="med" len="med"/>
          </a:ln>
        </p:spPr>
      </p:cxnSp>
      <p:grpSp>
        <p:nvGrpSpPr>
          <p:cNvPr id="38927" name="Group 16"/>
          <p:cNvGrpSpPr/>
          <p:nvPr/>
        </p:nvGrpSpPr>
        <p:grpSpPr>
          <a:xfrm>
            <a:off x="3636963" y="4868863"/>
            <a:ext cx="1296987" cy="504825"/>
            <a:chOff x="0" y="0"/>
            <a:chExt cx="816" cy="275"/>
          </a:xfrm>
        </p:grpSpPr>
        <p:pic>
          <p:nvPicPr>
            <p:cNvPr id="38928" name="Picture 17" descr="gold-top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929" name="Text Box 18"/>
            <p:cNvSpPr/>
            <p:nvPr/>
          </p:nvSpPr>
          <p:spPr>
            <a:xfrm>
              <a:off x="113" y="58"/>
              <a:ext cx="607" cy="12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客单分析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8930" name="Group 19"/>
          <p:cNvGrpSpPr/>
          <p:nvPr/>
        </p:nvGrpSpPr>
        <p:grpSpPr>
          <a:xfrm>
            <a:off x="1044575" y="4365625"/>
            <a:ext cx="1295400" cy="503238"/>
            <a:chOff x="0" y="0"/>
            <a:chExt cx="816" cy="317"/>
          </a:xfrm>
        </p:grpSpPr>
        <p:pic>
          <p:nvPicPr>
            <p:cNvPr id="38931" name="Picture 20" descr="green-short-top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932" name="Text Box 21"/>
            <p:cNvSpPr/>
            <p:nvPr/>
          </p:nvSpPr>
          <p:spPr>
            <a:xfrm>
              <a:off x="114" y="87"/>
              <a:ext cx="606" cy="14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收银对账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8933" name="Group 25"/>
          <p:cNvGrpSpPr/>
          <p:nvPr/>
        </p:nvGrpSpPr>
        <p:grpSpPr>
          <a:xfrm>
            <a:off x="1041400" y="2097088"/>
            <a:ext cx="1296988" cy="501650"/>
            <a:chOff x="0" y="0"/>
            <a:chExt cx="816" cy="275"/>
          </a:xfrm>
        </p:grpSpPr>
        <p:pic>
          <p:nvPicPr>
            <p:cNvPr id="38934" name="Picture 26" descr="gold-top"/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935" name="Text Box 27"/>
            <p:cNvSpPr/>
            <p:nvPr/>
          </p:nvSpPr>
          <p:spPr>
            <a:xfrm>
              <a:off x="113" y="58"/>
              <a:ext cx="607" cy="12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营业员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8936" name="AutoShape 28"/>
          <p:cNvCxnSpPr/>
          <p:nvPr/>
        </p:nvCxnSpPr>
        <p:spPr>
          <a:xfrm rot="-5400000" flipH="1">
            <a:off x="3963988" y="3067050"/>
            <a:ext cx="719137" cy="1588"/>
          </a:xfrm>
          <a:prstGeom prst="bentConnector3">
            <a:avLst>
              <a:gd name="adj1" fmla="val 49856"/>
            </a:avLst>
          </a:prstGeom>
          <a:ln w="50800" cap="flat" cmpd="sng">
            <a:solidFill>
              <a:srgbClr val="99CC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8937" name="AutoShape 32"/>
          <p:cNvCxnSpPr/>
          <p:nvPr/>
        </p:nvCxnSpPr>
        <p:spPr>
          <a:xfrm>
            <a:off x="3059113" y="3860800"/>
            <a:ext cx="576262" cy="0"/>
          </a:xfrm>
          <a:prstGeom prst="straightConnector1">
            <a:avLst/>
          </a:prstGeom>
          <a:ln w="50800" cap="flat" cmpd="sng">
            <a:solidFill>
              <a:schemeClr val="accent1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38938" name="AutoShape 34"/>
          <p:cNvCxnSpPr/>
          <p:nvPr/>
        </p:nvCxnSpPr>
        <p:spPr>
          <a:xfrm>
            <a:off x="2338388" y="4652963"/>
            <a:ext cx="719137" cy="1587"/>
          </a:xfrm>
          <a:prstGeom prst="straightConnector1">
            <a:avLst/>
          </a:prstGeom>
          <a:ln w="50800" cap="flat" cmpd="sng">
            <a:solidFill>
              <a:schemeClr val="accent1"/>
            </a:solidFill>
            <a:prstDash val="solid"/>
            <a:bevel/>
            <a:headEnd type="none" w="med" len="med"/>
            <a:tailEnd type="none" w="med" len="med"/>
          </a:ln>
        </p:spPr>
      </p:cxnSp>
      <p:cxnSp>
        <p:nvCxnSpPr>
          <p:cNvPr id="38939" name="AutoShape 35"/>
          <p:cNvCxnSpPr/>
          <p:nvPr/>
        </p:nvCxnSpPr>
        <p:spPr>
          <a:xfrm>
            <a:off x="2339975" y="3213100"/>
            <a:ext cx="719138" cy="0"/>
          </a:xfrm>
          <a:prstGeom prst="straightConnector1">
            <a:avLst/>
          </a:prstGeom>
          <a:ln w="50800" cap="flat" cmpd="sng">
            <a:solidFill>
              <a:schemeClr val="accent1"/>
            </a:solidFill>
            <a:prstDash val="solid"/>
            <a:bevel/>
            <a:headEnd type="none" w="med" len="med"/>
            <a:tailEnd type="none" w="med" len="med"/>
          </a:ln>
        </p:spPr>
      </p:cxnSp>
      <p:cxnSp>
        <p:nvCxnSpPr>
          <p:cNvPr id="38940" name="AutoShape 37"/>
          <p:cNvCxnSpPr/>
          <p:nvPr/>
        </p:nvCxnSpPr>
        <p:spPr>
          <a:xfrm>
            <a:off x="5003800" y="3789363"/>
            <a:ext cx="576263" cy="1587"/>
          </a:xfrm>
          <a:prstGeom prst="straightConnector1">
            <a:avLst/>
          </a:prstGeom>
          <a:ln w="50800" cap="flat" cmpd="sng">
            <a:solidFill>
              <a:srgbClr val="FF9900"/>
            </a:solidFill>
            <a:prstDash val="solid"/>
            <a:bevel/>
            <a:headEnd type="none" w="med" len="med"/>
            <a:tailEnd type="triangle" w="med" len="med"/>
          </a:ln>
        </p:spPr>
      </p:cxnSp>
      <p:grpSp>
        <p:nvGrpSpPr>
          <p:cNvPr id="38941" name="Group 47"/>
          <p:cNvGrpSpPr/>
          <p:nvPr/>
        </p:nvGrpSpPr>
        <p:grpSpPr>
          <a:xfrm>
            <a:off x="6343650" y="4365625"/>
            <a:ext cx="1612900" cy="503238"/>
            <a:chOff x="0" y="0"/>
            <a:chExt cx="877" cy="477"/>
          </a:xfrm>
        </p:grpSpPr>
        <p:pic>
          <p:nvPicPr>
            <p:cNvPr id="38942" name="Picture 48" descr="blue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943" name="Text Box 49"/>
            <p:cNvSpPr/>
            <p:nvPr/>
          </p:nvSpPr>
          <p:spPr>
            <a:xfrm>
              <a:off x="0" y="2"/>
              <a:ext cx="877" cy="44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时段销售分析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8944" name="Group 50"/>
          <p:cNvGrpSpPr/>
          <p:nvPr/>
        </p:nvGrpSpPr>
        <p:grpSpPr>
          <a:xfrm>
            <a:off x="6300788" y="2852738"/>
            <a:ext cx="1668462" cy="647700"/>
            <a:chOff x="0" y="0"/>
            <a:chExt cx="877" cy="477"/>
          </a:xfrm>
        </p:grpSpPr>
        <p:pic>
          <p:nvPicPr>
            <p:cNvPr id="38945" name="Picture 51" descr="blue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946" name="Text Box 52"/>
            <p:cNvSpPr/>
            <p:nvPr/>
          </p:nvSpPr>
          <p:spPr>
            <a:xfrm>
              <a:off x="0" y="114"/>
              <a:ext cx="877" cy="22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POS</a:t>
              </a: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销售分析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8947" name="AutoShape 56"/>
          <p:cNvCxnSpPr/>
          <p:nvPr/>
        </p:nvCxnSpPr>
        <p:spPr>
          <a:xfrm>
            <a:off x="5580063" y="3175000"/>
            <a:ext cx="1587" cy="1477963"/>
          </a:xfrm>
          <a:prstGeom prst="straightConnector1">
            <a:avLst/>
          </a:prstGeom>
          <a:ln w="50800" cap="flat" cmpd="sng">
            <a:solidFill>
              <a:srgbClr val="FF9900"/>
            </a:solidFill>
            <a:prstDash val="solid"/>
            <a:bevel/>
            <a:headEnd type="none" w="med" len="med"/>
            <a:tailEnd type="none" w="med" len="med"/>
          </a:ln>
        </p:spPr>
      </p:cxnSp>
      <p:cxnSp>
        <p:nvCxnSpPr>
          <p:cNvPr id="38948" name="AutoShape 58"/>
          <p:cNvCxnSpPr/>
          <p:nvPr/>
        </p:nvCxnSpPr>
        <p:spPr>
          <a:xfrm>
            <a:off x="5573713" y="3141663"/>
            <a:ext cx="719137" cy="1587"/>
          </a:xfrm>
          <a:prstGeom prst="straightConnector1">
            <a:avLst/>
          </a:prstGeom>
          <a:ln w="50800" cap="flat" cmpd="sng">
            <a:solidFill>
              <a:srgbClr val="FF9900"/>
            </a:solidFill>
            <a:prstDash val="solid"/>
            <a:bevel/>
            <a:headEnd type="none" w="med" len="med"/>
            <a:tailEnd type="none" w="med" len="med"/>
          </a:ln>
        </p:spPr>
      </p:cxnSp>
      <p:cxnSp>
        <p:nvCxnSpPr>
          <p:cNvPr id="38949" name="AutoShape 59"/>
          <p:cNvCxnSpPr/>
          <p:nvPr/>
        </p:nvCxnSpPr>
        <p:spPr>
          <a:xfrm>
            <a:off x="5581650" y="4648200"/>
            <a:ext cx="719138" cy="0"/>
          </a:xfrm>
          <a:prstGeom prst="straightConnector1">
            <a:avLst/>
          </a:prstGeom>
          <a:ln w="50800" cap="flat" cmpd="sng">
            <a:solidFill>
              <a:srgbClr val="FF9900"/>
            </a:solidFill>
            <a:prstDash val="solid"/>
            <a:bevel/>
            <a:headEnd type="none" w="med" len="med"/>
            <a:tailEnd type="none" w="med" len="med"/>
          </a:ln>
        </p:spPr>
      </p:cxnSp>
      <p:grpSp>
        <p:nvGrpSpPr>
          <p:cNvPr id="38950" name="Group 25"/>
          <p:cNvGrpSpPr/>
          <p:nvPr/>
        </p:nvGrpSpPr>
        <p:grpSpPr>
          <a:xfrm>
            <a:off x="3492500" y="2062163"/>
            <a:ext cx="1655763" cy="514350"/>
            <a:chOff x="0" y="0"/>
            <a:chExt cx="816" cy="275"/>
          </a:xfrm>
        </p:grpSpPr>
        <p:pic>
          <p:nvPicPr>
            <p:cNvPr id="38951" name="Picture 26" descr="gold-top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952" name="Text Box 27"/>
            <p:cNvSpPr/>
            <p:nvPr/>
          </p:nvSpPr>
          <p:spPr>
            <a:xfrm>
              <a:off x="113" y="76"/>
              <a:ext cx="607" cy="12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POS</a:t>
              </a: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机登记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8953" name="AutoShape 32"/>
          <p:cNvCxnSpPr/>
          <p:nvPr/>
        </p:nvCxnSpPr>
        <p:spPr>
          <a:xfrm>
            <a:off x="2411413" y="2347913"/>
            <a:ext cx="1008062" cy="1587"/>
          </a:xfrm>
          <a:prstGeom prst="straightConnector1">
            <a:avLst/>
          </a:prstGeom>
          <a:ln w="50800" cap="flat" cmpd="sng">
            <a:solidFill>
              <a:schemeClr val="accent1"/>
            </a:solidFill>
            <a:prstDash val="solid"/>
            <a:bevel/>
            <a:headEnd type="none" w="med" len="med"/>
            <a:tailEnd type="triangle" w="med" len="med"/>
          </a:ln>
        </p:spPr>
      </p:cxnSp>
      <p:sp>
        <p:nvSpPr>
          <p:cNvPr id="38954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9937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9938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39941" name="Rectangle 2"/>
          <p:cNvSpPr/>
          <p:nvPr/>
        </p:nvSpPr>
        <p:spPr>
          <a:xfrm>
            <a:off x="663575" y="1557338"/>
            <a:ext cx="8012113" cy="5111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商品销售查询</a:t>
            </a:r>
            <a:r>
              <a:rPr lang="en-US" altLang="zh-CN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:</a:t>
            </a: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从各种角度统计商品零售情况，包括：商品、类别、分部销售汇总等等。</a:t>
            </a:r>
            <a:endParaRPr lang="zh-CN" altLang="en-US" sz="20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收银对帐</a:t>
            </a:r>
            <a:r>
              <a:rPr lang="en-US" altLang="zh-CN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:</a:t>
            </a: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包括：收银员对帐表、收银员让利表、营业员对帐表等。</a:t>
            </a:r>
            <a:endParaRPr lang="zh-CN" altLang="en-US" sz="20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流水查询</a:t>
            </a:r>
            <a:r>
              <a:rPr lang="en-US" altLang="zh-CN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:</a:t>
            </a: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查询商品销售流水和收银流水，并可在电脑上还原小票。</a:t>
            </a:r>
            <a:endParaRPr lang="zh-CN" altLang="en-US" sz="20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条码标签打印</a:t>
            </a:r>
            <a:r>
              <a:rPr lang="en-US" altLang="zh-CN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:</a:t>
            </a: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代理收银，总部或者办事处可以对没有电脑系统的门店代录销售信息，以便总部统计销售。</a:t>
            </a:r>
            <a:endParaRPr lang="zh-CN" altLang="en-US" sz="20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报表</a:t>
            </a:r>
            <a:r>
              <a:rPr lang="en-US" altLang="zh-CN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:</a:t>
            </a: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包括时段销售分析，客单分析，营业员销售提成，品牌销售汇总。</a:t>
            </a:r>
            <a:endParaRPr lang="zh-CN" altLang="en-US" sz="20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销售报表</a:t>
            </a:r>
            <a:r>
              <a:rPr lang="en-US" altLang="zh-CN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:</a:t>
            </a:r>
            <a:r>
              <a:rPr lang="zh-CN" altLang="en-US" sz="20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提供了从不同角度统计的销售报表，供企业作为销售分析和决策的依据。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9942" name="Rectangle 4"/>
          <p:cNvSpPr/>
          <p:nvPr/>
        </p:nvSpPr>
        <p:spPr>
          <a:xfrm>
            <a:off x="685800" y="620713"/>
            <a:ext cx="7772400" cy="9477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零售管理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9943" name="Rectangle 5"/>
          <p:cNvSpPr/>
          <p:nvPr/>
        </p:nvSpPr>
        <p:spPr>
          <a:xfrm>
            <a:off x="3132138" y="1423988"/>
            <a:ext cx="2952750" cy="71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9944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0961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0962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40965" name="Rectangle 2"/>
          <p:cNvSpPr/>
          <p:nvPr/>
        </p:nvSpPr>
        <p:spPr>
          <a:xfrm>
            <a:off x="685800" y="825500"/>
            <a:ext cx="7772400" cy="947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前台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POS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销售</a:t>
            </a:r>
            <a:endParaRPr lang="en-US" altLang="zh-CN" sz="3200" b="1" dirty="0">
              <a:solidFill>
                <a:schemeClr val="tx2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40966" name="Rectangle 3"/>
          <p:cNvSpPr/>
          <p:nvPr/>
        </p:nvSpPr>
        <p:spPr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0967" name="Rectangle 4"/>
          <p:cNvSpPr/>
          <p:nvPr/>
        </p:nvSpPr>
        <p:spPr>
          <a:xfrm>
            <a:off x="684213" y="1773238"/>
            <a:ext cx="3744912" cy="2873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/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触摸屏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POS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销售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——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触屏输入</a:t>
            </a:r>
            <a:endParaRPr lang="en-US" altLang="zh-CN" sz="1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0968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320" y="2169160"/>
            <a:ext cx="7606030" cy="427863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1985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1986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41989" name="Rectangle 2"/>
          <p:cNvSpPr/>
          <p:nvPr/>
        </p:nvSpPr>
        <p:spPr>
          <a:xfrm>
            <a:off x="685800" y="825500"/>
            <a:ext cx="7772400" cy="947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前台</a:t>
            </a:r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POS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销售</a:t>
            </a:r>
            <a:endParaRPr lang="en-US" altLang="zh-CN" sz="3600" b="1" dirty="0">
              <a:solidFill>
                <a:schemeClr val="tx2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41990" name="Rectangle 3"/>
          <p:cNvSpPr/>
          <p:nvPr/>
        </p:nvSpPr>
        <p:spPr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1991" name="Rectangle 4"/>
          <p:cNvSpPr/>
          <p:nvPr/>
        </p:nvSpPr>
        <p:spPr>
          <a:xfrm>
            <a:off x="684213" y="1773238"/>
            <a:ext cx="3744912" cy="2873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/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触摸屏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POS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销售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——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扫描输入</a:t>
            </a:r>
            <a:endParaRPr lang="en-US" altLang="zh-CN" sz="1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1992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280" y="2173605"/>
            <a:ext cx="76200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3009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3010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43013" name="Rectangle 2"/>
          <p:cNvSpPr/>
          <p:nvPr/>
        </p:nvSpPr>
        <p:spPr>
          <a:xfrm>
            <a:off x="685800" y="825500"/>
            <a:ext cx="7772400" cy="947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前台</a:t>
            </a:r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POS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销售</a:t>
            </a:r>
            <a:endParaRPr lang="en-US" altLang="zh-CN" sz="3600" b="1" dirty="0">
              <a:solidFill>
                <a:schemeClr val="tx2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43014" name="Rectangle 3"/>
          <p:cNvSpPr/>
          <p:nvPr/>
        </p:nvSpPr>
        <p:spPr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3015" name="Rectangle 4"/>
          <p:cNvSpPr/>
          <p:nvPr/>
        </p:nvSpPr>
        <p:spPr>
          <a:xfrm>
            <a:off x="684213" y="1773238"/>
            <a:ext cx="3744912" cy="2873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/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触摸屏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POS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结算</a:t>
            </a: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342900" indent="-342900"/>
            <a:endParaRPr lang="zh-CN" altLang="en-US" sz="1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3016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pic>
        <p:nvPicPr>
          <p:cNvPr id="43017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2575" y="2108200"/>
            <a:ext cx="5359400" cy="4017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69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7170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7173" name="内容占位符 2"/>
          <p:cNvSpPr/>
          <p:nvPr/>
        </p:nvSpPr>
        <p:spPr>
          <a:xfrm>
            <a:off x="323850" y="974725"/>
            <a:ext cx="8424863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专卖、零售流通、餐饮娱乐管理软件供应商；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国家级高新技术企业；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注册资金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1000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万；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IBM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全球一级合作伙伴；</a:t>
            </a:r>
            <a:endParaRPr lang="en-US" altLang="zh-CN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20年专注于流通行业信息化；</a:t>
            </a:r>
            <a:endParaRPr lang="en-US" altLang="zh-CN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赢得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30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万家客户信赖；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中国零售信息化解决方案十大供应商（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IDC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数据）；</a:t>
            </a:r>
            <a:endParaRPr lang="en-US" altLang="zh-CN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中国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POS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行业十大品牌企业；</a:t>
            </a:r>
            <a:endParaRPr lang="en-US" altLang="zh-CN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产品覆盖零售、专卖、餐饮三大行业及在线进销存、云计算领域。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4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4034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4035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44037" name="Rectangle 4"/>
          <p:cNvSpPr/>
          <p:nvPr/>
        </p:nvSpPr>
        <p:spPr>
          <a:xfrm>
            <a:off x="685800" y="825500"/>
            <a:ext cx="7772400" cy="947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批发团购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4038" name="Rectangle 5"/>
          <p:cNvSpPr/>
          <p:nvPr/>
        </p:nvSpPr>
        <p:spPr>
          <a:xfrm flipV="1">
            <a:off x="3419475" y="1628775"/>
            <a:ext cx="2303463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p>
            <a:pPr marL="609600" indent="-609600" algn="ctr"/>
            <a:endParaRPr lang="zh-CN" altLang="zh-CN">
              <a:solidFill>
                <a:schemeClr val="bg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grpSp>
        <p:nvGrpSpPr>
          <p:cNvPr id="44039" name="Group 46"/>
          <p:cNvGrpSpPr/>
          <p:nvPr/>
        </p:nvGrpSpPr>
        <p:grpSpPr>
          <a:xfrm>
            <a:off x="611188" y="4292600"/>
            <a:ext cx="1392237" cy="755650"/>
            <a:chOff x="0" y="0"/>
            <a:chExt cx="877" cy="476"/>
          </a:xfrm>
        </p:grpSpPr>
        <p:pic>
          <p:nvPicPr>
            <p:cNvPr id="44040" name="Picture 7" descr="blue-short-top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2" y="0"/>
              <a:ext cx="854" cy="4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41" name="Text Box 8"/>
            <p:cNvSpPr/>
            <p:nvPr/>
          </p:nvSpPr>
          <p:spPr>
            <a:xfrm>
              <a:off x="0" y="45"/>
              <a:ext cx="87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客户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商品关系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4042" name="Group 45"/>
          <p:cNvGrpSpPr/>
          <p:nvPr/>
        </p:nvGrpSpPr>
        <p:grpSpPr>
          <a:xfrm>
            <a:off x="539750" y="2674938"/>
            <a:ext cx="1446213" cy="576262"/>
            <a:chOff x="0" y="0"/>
            <a:chExt cx="911" cy="476"/>
          </a:xfrm>
        </p:grpSpPr>
        <p:pic>
          <p:nvPicPr>
            <p:cNvPr id="44043" name="Picture 9" descr="blue-short-top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911" cy="4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44" name="Text Box 10"/>
            <p:cNvSpPr/>
            <p:nvPr/>
          </p:nvSpPr>
          <p:spPr>
            <a:xfrm>
              <a:off x="30" y="134"/>
              <a:ext cx="877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客户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4045" name="Group 11"/>
          <p:cNvGrpSpPr/>
          <p:nvPr/>
        </p:nvGrpSpPr>
        <p:grpSpPr>
          <a:xfrm>
            <a:off x="4581525" y="3430588"/>
            <a:ext cx="1439863" cy="576262"/>
            <a:chOff x="0" y="0"/>
            <a:chExt cx="816" cy="317"/>
          </a:xfrm>
        </p:grpSpPr>
        <p:pic>
          <p:nvPicPr>
            <p:cNvPr id="44046" name="Picture 12" descr="green-short-top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47" name="Text Box 13"/>
            <p:cNvSpPr/>
            <p:nvPr/>
          </p:nvSpPr>
          <p:spPr>
            <a:xfrm>
              <a:off x="114" y="88"/>
              <a:ext cx="608" cy="1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销售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4048" name="Group 14"/>
          <p:cNvGrpSpPr/>
          <p:nvPr/>
        </p:nvGrpSpPr>
        <p:grpSpPr>
          <a:xfrm>
            <a:off x="2555875" y="3438525"/>
            <a:ext cx="1439863" cy="576263"/>
            <a:chOff x="0" y="0"/>
            <a:chExt cx="816" cy="317"/>
          </a:xfrm>
        </p:grpSpPr>
        <p:pic>
          <p:nvPicPr>
            <p:cNvPr id="44049" name="Picture 15" descr="green-short-top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50" name="Text Box 16"/>
            <p:cNvSpPr/>
            <p:nvPr/>
          </p:nvSpPr>
          <p:spPr>
            <a:xfrm>
              <a:off x="114" y="88"/>
              <a:ext cx="608" cy="1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订货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4051" name="Group 17"/>
          <p:cNvGrpSpPr/>
          <p:nvPr/>
        </p:nvGrpSpPr>
        <p:grpSpPr>
          <a:xfrm>
            <a:off x="2286000" y="5359400"/>
            <a:ext cx="1447800" cy="719138"/>
            <a:chOff x="0" y="0"/>
            <a:chExt cx="816" cy="275"/>
          </a:xfrm>
        </p:grpSpPr>
        <p:pic>
          <p:nvPicPr>
            <p:cNvPr id="44052" name="Picture 18" descr="gold-to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53" name="Text Box 19"/>
            <p:cNvSpPr/>
            <p:nvPr/>
          </p:nvSpPr>
          <p:spPr>
            <a:xfrm>
              <a:off x="113" y="22"/>
              <a:ext cx="607" cy="19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批发销售查询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4054" name="Group 20"/>
          <p:cNvGrpSpPr/>
          <p:nvPr/>
        </p:nvGrpSpPr>
        <p:grpSpPr>
          <a:xfrm>
            <a:off x="6781800" y="3443288"/>
            <a:ext cx="1447800" cy="576262"/>
            <a:chOff x="0" y="0"/>
            <a:chExt cx="816" cy="275"/>
          </a:xfrm>
        </p:grpSpPr>
        <p:pic>
          <p:nvPicPr>
            <p:cNvPr id="44055" name="Picture 21" descr="gold-top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56" name="Text Box 22"/>
            <p:cNvSpPr/>
            <p:nvPr/>
          </p:nvSpPr>
          <p:spPr>
            <a:xfrm>
              <a:off x="113" y="61"/>
              <a:ext cx="607" cy="1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库存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44057" name="AutoShape 23"/>
          <p:cNvCxnSpPr/>
          <p:nvPr/>
        </p:nvCxnSpPr>
        <p:spPr>
          <a:xfrm flipV="1">
            <a:off x="3995738" y="3719513"/>
            <a:ext cx="585787" cy="7937"/>
          </a:xfrm>
          <a:prstGeom prst="straightConnector1">
            <a:avLst/>
          </a:prstGeom>
          <a:ln w="57150" cap="flat" cmpd="sng">
            <a:solidFill>
              <a:srgbClr val="339966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44058" name="AutoShape 24"/>
          <p:cNvCxnSpPr/>
          <p:nvPr/>
        </p:nvCxnSpPr>
        <p:spPr>
          <a:xfrm>
            <a:off x="6021388" y="3719513"/>
            <a:ext cx="760412" cy="12700"/>
          </a:xfrm>
          <a:prstGeom prst="straightConnector1">
            <a:avLst/>
          </a:prstGeom>
          <a:ln w="57150" cap="flat" cmpd="sng">
            <a:solidFill>
              <a:srgbClr val="FF9900"/>
            </a:solidFill>
            <a:prstDash val="solid"/>
            <a:bevel/>
            <a:headEnd type="none" w="med" len="med"/>
            <a:tailEnd type="triangle" w="med" len="med"/>
          </a:ln>
        </p:spPr>
      </p:cxnSp>
      <p:grpSp>
        <p:nvGrpSpPr>
          <p:cNvPr id="44059" name="Group 25"/>
          <p:cNvGrpSpPr/>
          <p:nvPr/>
        </p:nvGrpSpPr>
        <p:grpSpPr>
          <a:xfrm>
            <a:off x="3886200" y="5359400"/>
            <a:ext cx="1447800" cy="719138"/>
            <a:chOff x="0" y="0"/>
            <a:chExt cx="816" cy="275"/>
          </a:xfrm>
        </p:grpSpPr>
        <p:pic>
          <p:nvPicPr>
            <p:cNvPr id="44060" name="Picture 26" descr="gold-to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61" name="Text Box 27"/>
            <p:cNvSpPr/>
            <p:nvPr/>
          </p:nvSpPr>
          <p:spPr>
            <a:xfrm>
              <a:off x="113" y="22"/>
              <a:ext cx="607" cy="19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客户销售查询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4062" name="Group 28"/>
          <p:cNvGrpSpPr/>
          <p:nvPr/>
        </p:nvGrpSpPr>
        <p:grpSpPr>
          <a:xfrm>
            <a:off x="5486400" y="5359400"/>
            <a:ext cx="1447800" cy="719138"/>
            <a:chOff x="0" y="0"/>
            <a:chExt cx="816" cy="275"/>
          </a:xfrm>
        </p:grpSpPr>
        <p:pic>
          <p:nvPicPr>
            <p:cNvPr id="44063" name="Picture 29" descr="gold-to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64" name="Text Box 30"/>
            <p:cNvSpPr/>
            <p:nvPr/>
          </p:nvSpPr>
          <p:spPr>
            <a:xfrm>
              <a:off x="113" y="22"/>
              <a:ext cx="607" cy="19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业务员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销售提成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4065" name="Group 31"/>
          <p:cNvGrpSpPr/>
          <p:nvPr/>
        </p:nvGrpSpPr>
        <p:grpSpPr>
          <a:xfrm>
            <a:off x="7086600" y="5359400"/>
            <a:ext cx="1447800" cy="719138"/>
            <a:chOff x="0" y="0"/>
            <a:chExt cx="816" cy="275"/>
          </a:xfrm>
        </p:grpSpPr>
        <p:pic>
          <p:nvPicPr>
            <p:cNvPr id="44066" name="Picture 32" descr="gold-to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67" name="Text Box 33"/>
            <p:cNvSpPr/>
            <p:nvPr/>
          </p:nvSpPr>
          <p:spPr>
            <a:xfrm>
              <a:off x="113" y="72"/>
              <a:ext cx="607" cy="9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应收账款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4068" name="Group 34"/>
          <p:cNvGrpSpPr/>
          <p:nvPr/>
        </p:nvGrpSpPr>
        <p:grpSpPr>
          <a:xfrm>
            <a:off x="4572000" y="2133600"/>
            <a:ext cx="1439863" cy="576263"/>
            <a:chOff x="0" y="0"/>
            <a:chExt cx="816" cy="317"/>
          </a:xfrm>
        </p:grpSpPr>
        <p:pic>
          <p:nvPicPr>
            <p:cNvPr id="44069" name="Picture 35" descr="green-short-top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70" name="Text Box 36"/>
            <p:cNvSpPr/>
            <p:nvPr/>
          </p:nvSpPr>
          <p:spPr>
            <a:xfrm>
              <a:off x="114" y="88"/>
              <a:ext cx="608" cy="1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退货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44071" name="AutoShape 37"/>
          <p:cNvCxnSpPr/>
          <p:nvPr/>
        </p:nvCxnSpPr>
        <p:spPr>
          <a:xfrm flipH="1" flipV="1">
            <a:off x="5292725" y="2709863"/>
            <a:ext cx="9525" cy="720725"/>
          </a:xfrm>
          <a:prstGeom prst="straightConnector1">
            <a:avLst/>
          </a:prstGeom>
          <a:ln w="57150" cap="flat" cmpd="sng">
            <a:solidFill>
              <a:srgbClr val="339966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44072" name="AutoShape 38"/>
          <p:cNvCxnSpPr/>
          <p:nvPr/>
        </p:nvCxnSpPr>
        <p:spPr>
          <a:xfrm>
            <a:off x="6011863" y="2422525"/>
            <a:ext cx="1493837" cy="1020763"/>
          </a:xfrm>
          <a:prstGeom prst="bentConnector2">
            <a:avLst/>
          </a:prstGeom>
          <a:ln w="57150" cap="flat" cmpd="sng">
            <a:solidFill>
              <a:srgbClr val="FF99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44073" name="AutoShape 39"/>
          <p:cNvCxnSpPr/>
          <p:nvPr/>
        </p:nvCxnSpPr>
        <p:spPr>
          <a:xfrm rot="5400000">
            <a:off x="3479800" y="3536950"/>
            <a:ext cx="1352550" cy="2292350"/>
          </a:xfrm>
          <a:prstGeom prst="bentConnector3">
            <a:avLst>
              <a:gd name="adj1" fmla="val 49880"/>
            </a:avLst>
          </a:prstGeom>
          <a:ln w="57150" cap="flat" cmpd="sng">
            <a:solidFill>
              <a:srgbClr val="FF99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44074" name="AutoShape 40"/>
          <p:cNvCxnSpPr/>
          <p:nvPr/>
        </p:nvCxnSpPr>
        <p:spPr>
          <a:xfrm rot="5400000">
            <a:off x="4279900" y="4337050"/>
            <a:ext cx="1352550" cy="692150"/>
          </a:xfrm>
          <a:prstGeom prst="bentConnector3">
            <a:avLst>
              <a:gd name="adj1" fmla="val 49880"/>
            </a:avLst>
          </a:prstGeom>
          <a:ln w="57150" cap="flat" cmpd="sng">
            <a:solidFill>
              <a:srgbClr val="FF99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44075" name="AutoShape 41"/>
          <p:cNvCxnSpPr/>
          <p:nvPr/>
        </p:nvCxnSpPr>
        <p:spPr>
          <a:xfrm rot="-5400000" flipH="1">
            <a:off x="5080000" y="4229100"/>
            <a:ext cx="1352550" cy="908050"/>
          </a:xfrm>
          <a:prstGeom prst="bentConnector3">
            <a:avLst>
              <a:gd name="adj1" fmla="val 49880"/>
            </a:avLst>
          </a:prstGeom>
          <a:ln w="57150" cap="flat" cmpd="sng">
            <a:solidFill>
              <a:srgbClr val="FF99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44076" name="AutoShape 42"/>
          <p:cNvCxnSpPr/>
          <p:nvPr/>
        </p:nvCxnSpPr>
        <p:spPr>
          <a:xfrm rot="-5400000" flipH="1">
            <a:off x="5880100" y="3429000"/>
            <a:ext cx="1352550" cy="2508250"/>
          </a:xfrm>
          <a:prstGeom prst="bentConnector3">
            <a:avLst>
              <a:gd name="adj1" fmla="val 49880"/>
            </a:avLst>
          </a:prstGeom>
          <a:ln w="57150" cap="flat" cmpd="sng">
            <a:solidFill>
              <a:srgbClr val="FF99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44077" name="AutoShape 43"/>
          <p:cNvCxnSpPr/>
          <p:nvPr/>
        </p:nvCxnSpPr>
        <p:spPr>
          <a:xfrm>
            <a:off x="1985963" y="2963863"/>
            <a:ext cx="569912" cy="763587"/>
          </a:xfrm>
          <a:prstGeom prst="bentConnector3">
            <a:avLst>
              <a:gd name="adj1" fmla="val 49856"/>
            </a:avLst>
          </a:prstGeom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44078" name="AutoShape 44"/>
          <p:cNvCxnSpPr/>
          <p:nvPr/>
        </p:nvCxnSpPr>
        <p:spPr>
          <a:xfrm flipV="1">
            <a:off x="2003425" y="3727450"/>
            <a:ext cx="552450" cy="895350"/>
          </a:xfrm>
          <a:prstGeom prst="bentConnector3">
            <a:avLst>
              <a:gd name="adj1" fmla="val 49713"/>
            </a:avLst>
          </a:prstGeom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44079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5058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5059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45061" name="Rectangle 2"/>
          <p:cNvSpPr>
            <a:spLocks noGrp="1"/>
          </p:cNvSpPr>
          <p:nvPr>
            <p:ph type="subTitle" idx="1"/>
          </p:nvPr>
        </p:nvSpPr>
        <p:spPr>
          <a:xfrm>
            <a:off x="457200" y="1857375"/>
            <a:ext cx="8578850" cy="4137025"/>
          </a:xfrm>
          <a:ln/>
        </p:spPr>
        <p:txBody>
          <a:bodyPr vert="horz" wrap="square" anchor="t"/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u"/>
            </a:pPr>
            <a:r>
              <a:rPr lang="zh-CN" altLang="en-US" sz="2000" b="0" kern="1200" dirty="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批发销售单具有快速录入功能，可迅速实现大量商品的录入，省时省力</a:t>
            </a:r>
            <a:endParaRPr lang="zh-CN" altLang="en-US" sz="2000" b="0" kern="1200" dirty="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u"/>
            </a:pPr>
            <a:r>
              <a:rPr lang="zh-CN" altLang="en-US" sz="2000" b="0" kern="1200" dirty="0">
                <a:solidFill>
                  <a:srgbClr val="595959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批发销售增加客户对应类别，品牌优惠；</a:t>
            </a:r>
            <a:endParaRPr lang="zh-CN" altLang="en-US" sz="2000" b="0" kern="1200" dirty="0">
              <a:solidFill>
                <a:srgbClr val="595959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u"/>
            </a:pPr>
            <a:r>
              <a:rPr lang="zh-CN" altLang="en-US" sz="2000" b="0" kern="1200" dirty="0">
                <a:solidFill>
                  <a:srgbClr val="595959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突出某一个商品的约定价格，实际批发销售过程中取商品约定价格；</a:t>
            </a:r>
            <a:endParaRPr lang="en-US" altLang="zh-CN" sz="2000" b="0" kern="1200" dirty="0">
              <a:solidFill>
                <a:srgbClr val="595959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u"/>
            </a:pPr>
            <a:r>
              <a:rPr lang="zh-CN" altLang="en-US" sz="2000" b="0" kern="1200" dirty="0">
                <a:solidFill>
                  <a:srgbClr val="595959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增加整单优惠，可输入优惠总额；</a:t>
            </a:r>
            <a:endParaRPr lang="en-US" altLang="zh-CN" sz="2000" b="0" kern="1200" dirty="0">
              <a:solidFill>
                <a:srgbClr val="595959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u"/>
            </a:pPr>
            <a:r>
              <a:rPr lang="zh-CN" altLang="en-US" sz="2000" b="0" kern="1200" dirty="0">
                <a:solidFill>
                  <a:srgbClr val="595959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批发销售参考功能中增加一个订货数量参考</a:t>
            </a:r>
            <a:endParaRPr lang="zh-CN" altLang="en-US" sz="2000" b="0" kern="1200" dirty="0">
              <a:solidFill>
                <a:srgbClr val="595959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u"/>
            </a:pPr>
            <a:r>
              <a:rPr lang="zh-CN" altLang="en-US" sz="2000" b="0" kern="1200" dirty="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批发销售订单状态跟踪</a:t>
            </a:r>
            <a:endParaRPr lang="en-US" altLang="zh-CN" sz="2000" b="0" kern="1200" dirty="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u"/>
            </a:pPr>
            <a:r>
              <a:rPr lang="zh-CN" altLang="en-US" sz="2000" b="0" kern="1200" dirty="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客户预收款</a:t>
            </a:r>
            <a:endParaRPr lang="zh-CN" altLang="en-US" sz="2000" b="0" kern="1200" dirty="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u"/>
            </a:pPr>
            <a:r>
              <a:rPr lang="zh-CN" altLang="en-US" sz="2000" b="0" kern="1200" dirty="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客户费用单、客户结算单</a:t>
            </a:r>
            <a:endParaRPr lang="zh-CN" altLang="en-US" sz="2000" b="0" kern="1200" dirty="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u"/>
            </a:pPr>
            <a:r>
              <a:rPr lang="zh-CN" altLang="en-US" sz="2000" b="0" kern="1200" dirty="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批发销售单据审核即刻提示结算，提高效率</a:t>
            </a:r>
            <a:endParaRPr lang="zh-CN" altLang="en-US" sz="2000" b="0" kern="1200" dirty="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u"/>
            </a:pPr>
            <a:r>
              <a:rPr lang="zh-CN" altLang="en-US" sz="2000" b="0" kern="1200" dirty="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批发销售报表，批发毛利报表 </a:t>
            </a:r>
            <a:endParaRPr lang="zh-CN" altLang="en-US" sz="2000" b="0" kern="1200" dirty="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 eaLnBrk="1" hangingPunct="1">
              <a:lnSpc>
                <a:spcPct val="80000"/>
              </a:lnSpc>
              <a:buClr>
                <a:srgbClr val="9BBB59"/>
              </a:buClr>
              <a:buFont typeface="Wingdings" panose="05000000000000000000" pitchFamily="2" charset="2"/>
              <a:buChar char="n"/>
            </a:pPr>
            <a:endParaRPr lang="zh-CN" altLang="en-US" sz="2000" kern="1200" dirty="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</p:txBody>
      </p:sp>
      <p:sp>
        <p:nvSpPr>
          <p:cNvPr id="45062" name="Rectangle 4"/>
          <p:cNvSpPr/>
          <p:nvPr/>
        </p:nvSpPr>
        <p:spPr>
          <a:xfrm>
            <a:off x="685800" y="825500"/>
            <a:ext cx="7772400" cy="947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批发团购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5063" name="Rectangle 5"/>
          <p:cNvSpPr/>
          <p:nvPr/>
        </p:nvSpPr>
        <p:spPr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5064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6082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6083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46085" name="Rectangle 2"/>
          <p:cNvSpPr/>
          <p:nvPr/>
        </p:nvSpPr>
        <p:spPr>
          <a:xfrm>
            <a:off x="685800" y="981075"/>
            <a:ext cx="7772400" cy="947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会员管理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6086" name="Rectangle 3"/>
          <p:cNvSpPr/>
          <p:nvPr/>
        </p:nvSpPr>
        <p:spPr>
          <a:xfrm>
            <a:off x="3132138" y="1712913"/>
            <a:ext cx="2879725" cy="71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b="1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46087" name="Text Box 6"/>
          <p:cNvSpPr/>
          <p:nvPr/>
        </p:nvSpPr>
        <p:spPr>
          <a:xfrm>
            <a:off x="3911600" y="3544888"/>
            <a:ext cx="1295400" cy="2333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p>
            <a:pPr algn="ctr">
              <a:lnSpc>
                <a:spcPct val="85000"/>
              </a:lnSpc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项目储值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grpSp>
        <p:nvGrpSpPr>
          <p:cNvPr id="46088" name="Group 14"/>
          <p:cNvGrpSpPr/>
          <p:nvPr/>
        </p:nvGrpSpPr>
        <p:grpSpPr>
          <a:xfrm>
            <a:off x="1541463" y="2579688"/>
            <a:ext cx="2157412" cy="650875"/>
            <a:chOff x="0" y="0"/>
            <a:chExt cx="816" cy="317"/>
          </a:xfrm>
        </p:grpSpPr>
        <p:pic>
          <p:nvPicPr>
            <p:cNvPr id="46089" name="Picture 15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90" name="Text Box 16"/>
            <p:cNvSpPr/>
            <p:nvPr/>
          </p:nvSpPr>
          <p:spPr>
            <a:xfrm>
              <a:off x="114" y="87"/>
              <a:ext cx="606" cy="14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基础设置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6091" name="Group 17"/>
          <p:cNvGrpSpPr/>
          <p:nvPr/>
        </p:nvGrpSpPr>
        <p:grpSpPr>
          <a:xfrm>
            <a:off x="4941888" y="5222875"/>
            <a:ext cx="2124075" cy="654050"/>
            <a:chOff x="0" y="0"/>
            <a:chExt cx="816" cy="317"/>
          </a:xfrm>
        </p:grpSpPr>
        <p:pic>
          <p:nvPicPr>
            <p:cNvPr id="46092" name="Picture 18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93" name="Text Box 19"/>
            <p:cNvSpPr/>
            <p:nvPr/>
          </p:nvSpPr>
          <p:spPr>
            <a:xfrm>
              <a:off x="114" y="103"/>
              <a:ext cx="606" cy="1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会员短信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6094" name="Group 20"/>
          <p:cNvGrpSpPr/>
          <p:nvPr/>
        </p:nvGrpSpPr>
        <p:grpSpPr>
          <a:xfrm>
            <a:off x="4941888" y="2574925"/>
            <a:ext cx="2139950" cy="654050"/>
            <a:chOff x="0" y="0"/>
            <a:chExt cx="816" cy="317"/>
          </a:xfrm>
        </p:grpSpPr>
        <p:pic>
          <p:nvPicPr>
            <p:cNvPr id="46095" name="Picture 21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96" name="Text Box 22"/>
            <p:cNvSpPr/>
            <p:nvPr/>
          </p:nvSpPr>
          <p:spPr>
            <a:xfrm>
              <a:off x="114" y="103"/>
              <a:ext cx="606" cy="1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会员查询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6097" name="Group 27"/>
          <p:cNvGrpSpPr/>
          <p:nvPr/>
        </p:nvGrpSpPr>
        <p:grpSpPr>
          <a:xfrm>
            <a:off x="1541463" y="3933825"/>
            <a:ext cx="2028825" cy="668338"/>
            <a:chOff x="0" y="0"/>
            <a:chExt cx="877" cy="477"/>
          </a:xfrm>
        </p:grpSpPr>
        <p:pic>
          <p:nvPicPr>
            <p:cNvPr id="46098" name="Picture 28" descr="blue-short-top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99" name="Text Box 29"/>
            <p:cNvSpPr/>
            <p:nvPr/>
          </p:nvSpPr>
          <p:spPr>
            <a:xfrm>
              <a:off x="0" y="141"/>
              <a:ext cx="877" cy="16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基础信息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6100" name="Group 30"/>
          <p:cNvGrpSpPr/>
          <p:nvPr/>
        </p:nvGrpSpPr>
        <p:grpSpPr>
          <a:xfrm>
            <a:off x="4948238" y="3911600"/>
            <a:ext cx="2085975" cy="669925"/>
            <a:chOff x="0" y="0"/>
            <a:chExt cx="877" cy="477"/>
          </a:xfrm>
        </p:grpSpPr>
        <p:pic>
          <p:nvPicPr>
            <p:cNvPr id="46101" name="Picture 31" descr="blue-short-top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102" name="Text Box 32"/>
            <p:cNvSpPr/>
            <p:nvPr/>
          </p:nvSpPr>
          <p:spPr>
            <a:xfrm>
              <a:off x="0" y="141"/>
              <a:ext cx="877" cy="16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积分储值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46103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cxnSp>
        <p:nvCxnSpPr>
          <p:cNvPr id="46104" name="AutoShape 28"/>
          <p:cNvCxnSpPr/>
          <p:nvPr/>
        </p:nvCxnSpPr>
        <p:spPr>
          <a:xfrm rot="-5400000" flipH="1">
            <a:off x="2239963" y="3587750"/>
            <a:ext cx="719137" cy="1588"/>
          </a:xfrm>
          <a:prstGeom prst="bentConnector3">
            <a:avLst>
              <a:gd name="adj1" fmla="val 49856"/>
            </a:avLst>
          </a:prstGeom>
          <a:ln w="50800" cap="flat" cmpd="sng">
            <a:solidFill>
              <a:srgbClr val="99CC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46105" name="AutoShape 37"/>
          <p:cNvCxnSpPr/>
          <p:nvPr/>
        </p:nvCxnSpPr>
        <p:spPr>
          <a:xfrm flipV="1">
            <a:off x="3570288" y="4292600"/>
            <a:ext cx="709612" cy="0"/>
          </a:xfrm>
          <a:prstGeom prst="straightConnector1">
            <a:avLst/>
          </a:prstGeom>
          <a:ln w="50800" cap="flat" cmpd="sng">
            <a:solidFill>
              <a:srgbClr val="FF9900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46106" name="AutoShape 56"/>
          <p:cNvCxnSpPr/>
          <p:nvPr/>
        </p:nvCxnSpPr>
        <p:spPr>
          <a:xfrm flipH="1">
            <a:off x="4267200" y="2894013"/>
            <a:ext cx="12700" cy="2655887"/>
          </a:xfrm>
          <a:prstGeom prst="straightConnector1">
            <a:avLst/>
          </a:prstGeom>
          <a:ln w="50800" cap="flat" cmpd="sng">
            <a:solidFill>
              <a:srgbClr val="FF9900"/>
            </a:solidFill>
            <a:prstDash val="solid"/>
            <a:bevel/>
            <a:headEnd type="none" w="med" len="med"/>
            <a:tailEnd type="none" w="med" len="med"/>
          </a:ln>
        </p:spPr>
      </p:cxnSp>
      <p:cxnSp>
        <p:nvCxnSpPr>
          <p:cNvPr id="46107" name="AutoShape 58"/>
          <p:cNvCxnSpPr/>
          <p:nvPr/>
        </p:nvCxnSpPr>
        <p:spPr>
          <a:xfrm>
            <a:off x="4260850" y="2894013"/>
            <a:ext cx="719138" cy="1587"/>
          </a:xfrm>
          <a:prstGeom prst="straightConnector1">
            <a:avLst/>
          </a:prstGeom>
          <a:ln w="50800" cap="flat" cmpd="sng">
            <a:solidFill>
              <a:srgbClr val="FF9900"/>
            </a:solidFill>
            <a:prstDash val="solid"/>
            <a:bevel/>
            <a:headEnd type="none" w="med" len="med"/>
            <a:tailEnd type="none" w="med" len="med"/>
          </a:ln>
        </p:spPr>
      </p:cxnSp>
      <p:cxnSp>
        <p:nvCxnSpPr>
          <p:cNvPr id="46108" name="AutoShape 58"/>
          <p:cNvCxnSpPr/>
          <p:nvPr/>
        </p:nvCxnSpPr>
        <p:spPr>
          <a:xfrm>
            <a:off x="4284663" y="4246563"/>
            <a:ext cx="719137" cy="1587"/>
          </a:xfrm>
          <a:prstGeom prst="straightConnector1">
            <a:avLst/>
          </a:prstGeom>
          <a:ln w="50800" cap="flat" cmpd="sng">
            <a:solidFill>
              <a:srgbClr val="FF9900"/>
            </a:solidFill>
            <a:prstDash val="solid"/>
            <a:bevel/>
            <a:headEnd type="none" w="med" len="med"/>
            <a:tailEnd type="none" w="med" len="med"/>
          </a:ln>
        </p:spPr>
      </p:cxnSp>
      <p:cxnSp>
        <p:nvCxnSpPr>
          <p:cNvPr id="46109" name="AutoShape 58"/>
          <p:cNvCxnSpPr/>
          <p:nvPr/>
        </p:nvCxnSpPr>
        <p:spPr>
          <a:xfrm>
            <a:off x="4260850" y="5527675"/>
            <a:ext cx="719138" cy="0"/>
          </a:xfrm>
          <a:prstGeom prst="straightConnector1">
            <a:avLst/>
          </a:prstGeom>
          <a:ln w="50800" cap="flat" cmpd="sng">
            <a:solidFill>
              <a:srgbClr val="FF9900"/>
            </a:solidFill>
            <a:prstDash val="solid"/>
            <a:bevel/>
            <a:headEnd type="none" w="med" len="med"/>
            <a:tailEnd type="none" w="med" len="med"/>
          </a:ln>
        </p:spPr>
      </p:cxn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7106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7107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47109" name="Rectangle 2"/>
          <p:cNvSpPr/>
          <p:nvPr/>
        </p:nvSpPr>
        <p:spPr>
          <a:xfrm>
            <a:off x="685800" y="681038"/>
            <a:ext cx="7772400" cy="9477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200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会员基础设置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7110" name="Rectangle 3"/>
          <p:cNvSpPr/>
          <p:nvPr/>
        </p:nvSpPr>
        <p:spPr>
          <a:xfrm>
            <a:off x="3132138" y="1412875"/>
            <a:ext cx="2879725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47111" name="Text Box 6"/>
          <p:cNvSpPr/>
          <p:nvPr/>
        </p:nvSpPr>
        <p:spPr>
          <a:xfrm>
            <a:off x="3911600" y="3184525"/>
            <a:ext cx="1295400" cy="2333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p>
            <a:pPr algn="ctr">
              <a:lnSpc>
                <a:spcPct val="85000"/>
              </a:lnSpc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项目储值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7112" name="Text Box 13"/>
          <p:cNvSpPr/>
          <p:nvPr/>
        </p:nvSpPr>
        <p:spPr>
          <a:xfrm>
            <a:off x="1143000" y="3937000"/>
            <a:ext cx="965200" cy="2143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p>
            <a:pPr algn="ctr">
              <a:lnSpc>
                <a:spcPct val="85000"/>
              </a:lnSpc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会员消费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grpSp>
        <p:nvGrpSpPr>
          <p:cNvPr id="47113" name="Group 14"/>
          <p:cNvGrpSpPr/>
          <p:nvPr/>
        </p:nvGrpSpPr>
        <p:grpSpPr>
          <a:xfrm>
            <a:off x="900113" y="1916113"/>
            <a:ext cx="2157412" cy="538162"/>
            <a:chOff x="0" y="0"/>
            <a:chExt cx="816" cy="317"/>
          </a:xfrm>
        </p:grpSpPr>
        <p:pic>
          <p:nvPicPr>
            <p:cNvPr id="47114" name="Picture 15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115" name="Text Box 16"/>
            <p:cNvSpPr/>
            <p:nvPr/>
          </p:nvSpPr>
          <p:spPr>
            <a:xfrm>
              <a:off x="114" y="92"/>
              <a:ext cx="606" cy="13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会员等级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7116" name="Group 17"/>
          <p:cNvGrpSpPr/>
          <p:nvPr/>
        </p:nvGrpSpPr>
        <p:grpSpPr>
          <a:xfrm>
            <a:off x="931863" y="3071813"/>
            <a:ext cx="2125662" cy="492125"/>
            <a:chOff x="0" y="0"/>
            <a:chExt cx="816" cy="317"/>
          </a:xfrm>
        </p:grpSpPr>
        <p:pic>
          <p:nvPicPr>
            <p:cNvPr id="47117" name="Picture 18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118" name="Text Box 19"/>
            <p:cNvSpPr/>
            <p:nvPr/>
          </p:nvSpPr>
          <p:spPr>
            <a:xfrm>
              <a:off x="114" y="103"/>
              <a:ext cx="606" cy="1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业务设置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7119" name="Group 20"/>
          <p:cNvGrpSpPr/>
          <p:nvPr/>
        </p:nvGrpSpPr>
        <p:grpSpPr>
          <a:xfrm>
            <a:off x="915988" y="2495550"/>
            <a:ext cx="2141537" cy="541338"/>
            <a:chOff x="0" y="0"/>
            <a:chExt cx="816" cy="317"/>
          </a:xfrm>
        </p:grpSpPr>
        <p:pic>
          <p:nvPicPr>
            <p:cNvPr id="47120" name="Picture 21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121" name="Text Box 22"/>
            <p:cNvSpPr/>
            <p:nvPr/>
          </p:nvSpPr>
          <p:spPr>
            <a:xfrm>
              <a:off x="114" y="92"/>
              <a:ext cx="606" cy="13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endParaRPr lang="zh-CN" altLang="zh-CN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</p:txBody>
        </p:sp>
      </p:grpSp>
      <p:grpSp>
        <p:nvGrpSpPr>
          <p:cNvPr id="47122" name="Group 24"/>
          <p:cNvGrpSpPr/>
          <p:nvPr/>
        </p:nvGrpSpPr>
        <p:grpSpPr>
          <a:xfrm>
            <a:off x="900113" y="4170363"/>
            <a:ext cx="2179637" cy="482600"/>
            <a:chOff x="0" y="0"/>
            <a:chExt cx="877" cy="477"/>
          </a:xfrm>
        </p:grpSpPr>
        <p:pic>
          <p:nvPicPr>
            <p:cNvPr id="47123" name="Picture 25" descr="blue-short-top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124" name="Text Box 26"/>
            <p:cNvSpPr/>
            <p:nvPr/>
          </p:nvSpPr>
          <p:spPr>
            <a:xfrm>
              <a:off x="0" y="108"/>
              <a:ext cx="877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充值优惠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7125" name="Group 27"/>
          <p:cNvGrpSpPr/>
          <p:nvPr/>
        </p:nvGrpSpPr>
        <p:grpSpPr>
          <a:xfrm>
            <a:off x="900113" y="4727575"/>
            <a:ext cx="2182812" cy="501650"/>
            <a:chOff x="0" y="0"/>
            <a:chExt cx="877" cy="477"/>
          </a:xfrm>
        </p:grpSpPr>
        <p:pic>
          <p:nvPicPr>
            <p:cNvPr id="47126" name="Picture 28" descr="blue-short-top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127" name="Text Box 29"/>
            <p:cNvSpPr/>
            <p:nvPr/>
          </p:nvSpPr>
          <p:spPr>
            <a:xfrm>
              <a:off x="0" y="113"/>
              <a:ext cx="877" cy="2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积分规则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7128" name="Group 30"/>
          <p:cNvGrpSpPr/>
          <p:nvPr/>
        </p:nvGrpSpPr>
        <p:grpSpPr>
          <a:xfrm>
            <a:off x="900113" y="5302250"/>
            <a:ext cx="2171700" cy="503238"/>
            <a:chOff x="0" y="0"/>
            <a:chExt cx="877" cy="477"/>
          </a:xfrm>
        </p:grpSpPr>
        <p:pic>
          <p:nvPicPr>
            <p:cNvPr id="47129" name="Picture 31" descr="blue-short-top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130" name="Text Box 32"/>
            <p:cNvSpPr/>
            <p:nvPr/>
          </p:nvSpPr>
          <p:spPr>
            <a:xfrm>
              <a:off x="0" y="182"/>
              <a:ext cx="877" cy="16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会员升级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7131" name="Group 42"/>
          <p:cNvGrpSpPr/>
          <p:nvPr/>
        </p:nvGrpSpPr>
        <p:grpSpPr>
          <a:xfrm>
            <a:off x="900113" y="5878513"/>
            <a:ext cx="2181225" cy="503237"/>
            <a:chOff x="0" y="0"/>
            <a:chExt cx="877" cy="477"/>
          </a:xfrm>
        </p:grpSpPr>
        <p:pic>
          <p:nvPicPr>
            <p:cNvPr id="47132" name="Picture 43" descr="blue-short-top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133" name="Text Box 44"/>
            <p:cNvSpPr/>
            <p:nvPr/>
          </p:nvSpPr>
          <p:spPr>
            <a:xfrm>
              <a:off x="0" y="141"/>
              <a:ext cx="877" cy="16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会员属性设置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7134" name="Group 17"/>
          <p:cNvGrpSpPr/>
          <p:nvPr/>
        </p:nvGrpSpPr>
        <p:grpSpPr>
          <a:xfrm>
            <a:off x="946150" y="3590925"/>
            <a:ext cx="2112963" cy="485775"/>
            <a:chOff x="0" y="0"/>
            <a:chExt cx="816" cy="317"/>
          </a:xfrm>
        </p:grpSpPr>
        <p:pic>
          <p:nvPicPr>
            <p:cNvPr id="47135" name="Picture 18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136" name="Text Box 19"/>
            <p:cNvSpPr/>
            <p:nvPr/>
          </p:nvSpPr>
          <p:spPr>
            <a:xfrm>
              <a:off x="114" y="102"/>
              <a:ext cx="606" cy="11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储值设置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47137" name="肘形连接符 90"/>
          <p:cNvCxnSpPr/>
          <p:nvPr/>
        </p:nvCxnSpPr>
        <p:spPr>
          <a:xfrm>
            <a:off x="3046413" y="2181225"/>
            <a:ext cx="949325" cy="1588"/>
          </a:xfrm>
          <a:prstGeom prst="bentConnector3">
            <a:avLst>
              <a:gd name="adj1" fmla="val 50000"/>
            </a:avLst>
          </a:prstGeom>
          <a:ln w="57150" cap="flat" cmpd="sng">
            <a:solidFill>
              <a:srgbClr val="FF9933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47138" name="肘形连接符 90"/>
          <p:cNvCxnSpPr/>
          <p:nvPr/>
        </p:nvCxnSpPr>
        <p:spPr>
          <a:xfrm>
            <a:off x="3046413" y="3300413"/>
            <a:ext cx="949325" cy="1587"/>
          </a:xfrm>
          <a:prstGeom prst="bentConnector3">
            <a:avLst>
              <a:gd name="adj1" fmla="val 50000"/>
            </a:avLst>
          </a:prstGeom>
          <a:ln w="57150" cap="flat" cmpd="sng">
            <a:solidFill>
              <a:srgbClr val="FF9933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47139" name="肘形连接符 90"/>
          <p:cNvCxnSpPr/>
          <p:nvPr/>
        </p:nvCxnSpPr>
        <p:spPr>
          <a:xfrm>
            <a:off x="3059113" y="3835400"/>
            <a:ext cx="949325" cy="1588"/>
          </a:xfrm>
          <a:prstGeom prst="bentConnector3">
            <a:avLst>
              <a:gd name="adj1" fmla="val 50000"/>
            </a:avLst>
          </a:prstGeom>
          <a:ln w="57150" cap="flat" cmpd="sng">
            <a:solidFill>
              <a:srgbClr val="FF9933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47140" name="肘形连接符 90"/>
          <p:cNvCxnSpPr/>
          <p:nvPr/>
        </p:nvCxnSpPr>
        <p:spPr>
          <a:xfrm>
            <a:off x="3059113" y="4435475"/>
            <a:ext cx="949325" cy="1588"/>
          </a:xfrm>
          <a:prstGeom prst="bentConnector3">
            <a:avLst>
              <a:gd name="adj1" fmla="val 50000"/>
            </a:avLst>
          </a:prstGeom>
          <a:ln w="57150" cap="flat" cmpd="sng">
            <a:solidFill>
              <a:srgbClr val="FF9933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47141" name="肘形连接符 90"/>
          <p:cNvCxnSpPr/>
          <p:nvPr/>
        </p:nvCxnSpPr>
        <p:spPr>
          <a:xfrm>
            <a:off x="3057525" y="4941888"/>
            <a:ext cx="949325" cy="1587"/>
          </a:xfrm>
          <a:prstGeom prst="bentConnector3">
            <a:avLst>
              <a:gd name="adj1" fmla="val 50000"/>
            </a:avLst>
          </a:prstGeom>
          <a:ln w="57150" cap="flat" cmpd="sng">
            <a:solidFill>
              <a:srgbClr val="FF9933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47142" name="肘形连接符 90"/>
          <p:cNvCxnSpPr/>
          <p:nvPr/>
        </p:nvCxnSpPr>
        <p:spPr>
          <a:xfrm>
            <a:off x="3046413" y="5514975"/>
            <a:ext cx="949325" cy="1588"/>
          </a:xfrm>
          <a:prstGeom prst="bentConnector3">
            <a:avLst>
              <a:gd name="adj1" fmla="val 50000"/>
            </a:avLst>
          </a:prstGeom>
          <a:ln w="57150" cap="flat" cmpd="sng">
            <a:solidFill>
              <a:srgbClr val="FF9933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47143" name="肘形连接符 90"/>
          <p:cNvCxnSpPr/>
          <p:nvPr/>
        </p:nvCxnSpPr>
        <p:spPr>
          <a:xfrm>
            <a:off x="3057525" y="6091238"/>
            <a:ext cx="949325" cy="1587"/>
          </a:xfrm>
          <a:prstGeom prst="bentConnector3">
            <a:avLst>
              <a:gd name="adj1" fmla="val 50000"/>
            </a:avLst>
          </a:prstGeom>
          <a:ln w="57150" cap="flat" cmpd="sng">
            <a:solidFill>
              <a:srgbClr val="FF9933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47144" name="肘形连接符 90"/>
          <p:cNvCxnSpPr/>
          <p:nvPr/>
        </p:nvCxnSpPr>
        <p:spPr>
          <a:xfrm>
            <a:off x="3046413" y="2728913"/>
            <a:ext cx="949325" cy="1587"/>
          </a:xfrm>
          <a:prstGeom prst="bentConnector3">
            <a:avLst>
              <a:gd name="adj1" fmla="val 27403"/>
            </a:avLst>
          </a:prstGeom>
          <a:ln w="57150" cap="flat" cmpd="sng">
            <a:solidFill>
              <a:srgbClr val="FF9933"/>
            </a:solidFill>
            <a:prstDash val="solid"/>
            <a:bevel/>
            <a:headEnd type="none" w="med" len="med"/>
            <a:tailEnd type="triangle" w="med" len="med"/>
          </a:ln>
        </p:spPr>
      </p:cxnSp>
      <p:sp>
        <p:nvSpPr>
          <p:cNvPr id="47145" name="TextBox 4"/>
          <p:cNvSpPr/>
          <p:nvPr/>
        </p:nvSpPr>
        <p:spPr>
          <a:xfrm>
            <a:off x="4067175" y="1989138"/>
            <a:ext cx="3375025" cy="3698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会员等级（类别）信息设置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7146" name="矩形 5"/>
          <p:cNvSpPr/>
          <p:nvPr/>
        </p:nvSpPr>
        <p:spPr>
          <a:xfrm>
            <a:off x="1423988" y="2601913"/>
            <a:ext cx="1108075" cy="3286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lnSpc>
                <a:spcPct val="85000"/>
              </a:lnSpc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卡类设置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7147" name="TextBox 43"/>
          <p:cNvSpPr/>
          <p:nvPr/>
        </p:nvSpPr>
        <p:spPr>
          <a:xfrm>
            <a:off x="4067175" y="2565400"/>
            <a:ext cx="3375025" cy="3698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会员卡类信息设置（</a:t>
            </a:r>
            <a:r>
              <a:rPr lang="en-US" altLang="zh-CN" dirty="0">
                <a:latin typeface="Calibri" panose="020F0502020204030204" pitchFamily="2" charset="0"/>
                <a:ea typeface="宋体" panose="02010600030101010101" pitchFamily="2" charset="-122"/>
              </a:rPr>
              <a:t>IC,</a:t>
            </a:r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磁卡）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7148" name="TextBox 44"/>
          <p:cNvSpPr/>
          <p:nvPr/>
        </p:nvSpPr>
        <p:spPr>
          <a:xfrm>
            <a:off x="4067175" y="3141663"/>
            <a:ext cx="3375025" cy="3683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会员业务规则设置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7149" name="TextBox 45"/>
          <p:cNvSpPr/>
          <p:nvPr/>
        </p:nvSpPr>
        <p:spPr>
          <a:xfrm>
            <a:off x="4067175" y="3644900"/>
            <a:ext cx="3375025" cy="3683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储值卡相关信息设置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7150" name="TextBox 46"/>
          <p:cNvSpPr/>
          <p:nvPr/>
        </p:nvSpPr>
        <p:spPr>
          <a:xfrm>
            <a:off x="4067175" y="4221163"/>
            <a:ext cx="3375025" cy="3683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充值优惠，新增功能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7151" name="TextBox 47"/>
          <p:cNvSpPr/>
          <p:nvPr/>
        </p:nvSpPr>
        <p:spPr>
          <a:xfrm>
            <a:off x="4067175" y="4797425"/>
            <a:ext cx="3375025" cy="3683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会员积分相关规则设置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7152" name="TextBox 48"/>
          <p:cNvSpPr/>
          <p:nvPr/>
        </p:nvSpPr>
        <p:spPr>
          <a:xfrm>
            <a:off x="4067175" y="5364163"/>
            <a:ext cx="3375025" cy="3683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会员自动升级相关设置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7153" name="TextBox 49"/>
          <p:cNvSpPr/>
          <p:nvPr/>
        </p:nvSpPr>
        <p:spPr>
          <a:xfrm>
            <a:off x="4076700" y="5940425"/>
            <a:ext cx="3375025" cy="3683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会员其他属性设置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7154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8130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8131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48133" name="Rectangle 2"/>
          <p:cNvSpPr/>
          <p:nvPr/>
        </p:nvSpPr>
        <p:spPr>
          <a:xfrm>
            <a:off x="685800" y="681038"/>
            <a:ext cx="7772400" cy="9477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会员基础信息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8134" name="Rectangle 3"/>
          <p:cNvSpPr/>
          <p:nvPr/>
        </p:nvSpPr>
        <p:spPr>
          <a:xfrm>
            <a:off x="3132138" y="1412875"/>
            <a:ext cx="2879725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8135" name="Text Box 6"/>
          <p:cNvSpPr/>
          <p:nvPr/>
        </p:nvSpPr>
        <p:spPr>
          <a:xfrm>
            <a:off x="3911600" y="3184525"/>
            <a:ext cx="1295400" cy="2333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p>
            <a:pPr algn="ctr">
              <a:lnSpc>
                <a:spcPct val="85000"/>
              </a:lnSpc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项目储值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8136" name="Text Box 13"/>
          <p:cNvSpPr/>
          <p:nvPr/>
        </p:nvSpPr>
        <p:spPr>
          <a:xfrm>
            <a:off x="984250" y="4284663"/>
            <a:ext cx="1282700" cy="2333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p>
            <a:pPr algn="ctr">
              <a:lnSpc>
                <a:spcPct val="85000"/>
              </a:lnSpc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会员消费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grpSp>
        <p:nvGrpSpPr>
          <p:cNvPr id="48137" name="Group 14"/>
          <p:cNvGrpSpPr/>
          <p:nvPr/>
        </p:nvGrpSpPr>
        <p:grpSpPr>
          <a:xfrm>
            <a:off x="542925" y="1890713"/>
            <a:ext cx="2870200" cy="590550"/>
            <a:chOff x="0" y="0"/>
            <a:chExt cx="816" cy="317"/>
          </a:xfrm>
        </p:grpSpPr>
        <p:pic>
          <p:nvPicPr>
            <p:cNvPr id="48138" name="Picture 15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139" name="Text Box 16"/>
            <p:cNvSpPr/>
            <p:nvPr/>
          </p:nvSpPr>
          <p:spPr>
            <a:xfrm>
              <a:off x="114" y="92"/>
              <a:ext cx="606" cy="13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会员档案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8140" name="Group 17"/>
          <p:cNvGrpSpPr/>
          <p:nvPr/>
        </p:nvGrpSpPr>
        <p:grpSpPr>
          <a:xfrm>
            <a:off x="581025" y="3213100"/>
            <a:ext cx="2827338" cy="541338"/>
            <a:chOff x="0" y="0"/>
            <a:chExt cx="816" cy="317"/>
          </a:xfrm>
        </p:grpSpPr>
        <p:pic>
          <p:nvPicPr>
            <p:cNvPr id="48141" name="Picture 18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142" name="Text Box 19"/>
            <p:cNvSpPr/>
            <p:nvPr/>
          </p:nvSpPr>
          <p:spPr>
            <a:xfrm>
              <a:off x="114" y="91"/>
              <a:ext cx="606" cy="13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IC</a:t>
              </a: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卡芯片清除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8143" name="Group 20"/>
          <p:cNvGrpSpPr/>
          <p:nvPr/>
        </p:nvGrpSpPr>
        <p:grpSpPr>
          <a:xfrm>
            <a:off x="561975" y="2538413"/>
            <a:ext cx="2849563" cy="595312"/>
            <a:chOff x="0" y="0"/>
            <a:chExt cx="816" cy="317"/>
          </a:xfrm>
        </p:grpSpPr>
        <p:pic>
          <p:nvPicPr>
            <p:cNvPr id="48144" name="Picture 21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145" name="Text Box 22"/>
            <p:cNvSpPr/>
            <p:nvPr/>
          </p:nvSpPr>
          <p:spPr>
            <a:xfrm>
              <a:off x="114" y="92"/>
              <a:ext cx="606" cy="13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发卡</a:t>
              </a:r>
              <a:r>
                <a:rPr lang="en-US" altLang="zh-CN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批量制卡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8146" name="Group 24"/>
          <p:cNvGrpSpPr/>
          <p:nvPr/>
        </p:nvGrpSpPr>
        <p:grpSpPr>
          <a:xfrm>
            <a:off x="538163" y="4500563"/>
            <a:ext cx="2901950" cy="584200"/>
            <a:chOff x="0" y="0"/>
            <a:chExt cx="877" cy="477"/>
          </a:xfrm>
        </p:grpSpPr>
        <p:pic>
          <p:nvPicPr>
            <p:cNvPr id="48147" name="Picture 25" descr="blue-short-top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148" name="Text Box 26"/>
            <p:cNvSpPr/>
            <p:nvPr/>
          </p:nvSpPr>
          <p:spPr>
            <a:xfrm>
              <a:off x="0" y="128"/>
              <a:ext cx="877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批量修改会员有效期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8149" name="Group 27"/>
          <p:cNvGrpSpPr/>
          <p:nvPr/>
        </p:nvGrpSpPr>
        <p:grpSpPr>
          <a:xfrm>
            <a:off x="538163" y="5197475"/>
            <a:ext cx="2906712" cy="608013"/>
            <a:chOff x="0" y="0"/>
            <a:chExt cx="877" cy="477"/>
          </a:xfrm>
        </p:grpSpPr>
        <p:pic>
          <p:nvPicPr>
            <p:cNvPr id="48150" name="Picture 28" descr="blue-short-top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151" name="Text Box 29"/>
            <p:cNvSpPr/>
            <p:nvPr/>
          </p:nvSpPr>
          <p:spPr>
            <a:xfrm>
              <a:off x="0" y="133"/>
              <a:ext cx="877" cy="18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会员礼品管理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48152" name="Text Box 6"/>
          <p:cNvSpPr/>
          <p:nvPr/>
        </p:nvSpPr>
        <p:spPr>
          <a:xfrm>
            <a:off x="3911600" y="3184525"/>
            <a:ext cx="1295400" cy="2333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p>
            <a:pPr algn="ctr">
              <a:lnSpc>
                <a:spcPct val="85000"/>
              </a:lnSpc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项目储值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cxnSp>
        <p:nvCxnSpPr>
          <p:cNvPr id="48153" name="肘形连接符 90"/>
          <p:cNvCxnSpPr/>
          <p:nvPr/>
        </p:nvCxnSpPr>
        <p:spPr>
          <a:xfrm>
            <a:off x="3406775" y="2203450"/>
            <a:ext cx="949325" cy="1588"/>
          </a:xfrm>
          <a:prstGeom prst="bentConnector3">
            <a:avLst>
              <a:gd name="adj1" fmla="val 50000"/>
            </a:avLst>
          </a:prstGeom>
          <a:ln w="57150" cap="flat" cmpd="sng">
            <a:solidFill>
              <a:srgbClr val="FF9933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48154" name="肘形连接符 90"/>
          <p:cNvCxnSpPr/>
          <p:nvPr/>
        </p:nvCxnSpPr>
        <p:spPr>
          <a:xfrm>
            <a:off x="3406775" y="3498850"/>
            <a:ext cx="949325" cy="1588"/>
          </a:xfrm>
          <a:prstGeom prst="bentConnector3">
            <a:avLst>
              <a:gd name="adj1" fmla="val 50000"/>
            </a:avLst>
          </a:prstGeom>
          <a:ln w="57150" cap="flat" cmpd="sng">
            <a:solidFill>
              <a:srgbClr val="FF9933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48155" name="肘形连接符 90"/>
          <p:cNvCxnSpPr/>
          <p:nvPr/>
        </p:nvCxnSpPr>
        <p:spPr>
          <a:xfrm>
            <a:off x="3406775" y="4149725"/>
            <a:ext cx="949325" cy="1588"/>
          </a:xfrm>
          <a:prstGeom prst="bentConnector3">
            <a:avLst>
              <a:gd name="adj1" fmla="val 50000"/>
            </a:avLst>
          </a:prstGeom>
          <a:ln w="57150" cap="flat" cmpd="sng">
            <a:solidFill>
              <a:srgbClr val="FF9933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48156" name="肘形连接符 90"/>
          <p:cNvCxnSpPr/>
          <p:nvPr/>
        </p:nvCxnSpPr>
        <p:spPr>
          <a:xfrm>
            <a:off x="3419475" y="4768850"/>
            <a:ext cx="949325" cy="1588"/>
          </a:xfrm>
          <a:prstGeom prst="bentConnector3">
            <a:avLst>
              <a:gd name="adj1" fmla="val 50000"/>
            </a:avLst>
          </a:prstGeom>
          <a:ln w="57150" cap="flat" cmpd="sng">
            <a:solidFill>
              <a:srgbClr val="FF9933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48157" name="肘形连接符 90"/>
          <p:cNvCxnSpPr/>
          <p:nvPr/>
        </p:nvCxnSpPr>
        <p:spPr>
          <a:xfrm>
            <a:off x="3416300" y="5443538"/>
            <a:ext cx="949325" cy="1587"/>
          </a:xfrm>
          <a:prstGeom prst="bentConnector3">
            <a:avLst>
              <a:gd name="adj1" fmla="val 50000"/>
            </a:avLst>
          </a:prstGeom>
          <a:ln w="57150" cap="flat" cmpd="sng">
            <a:solidFill>
              <a:srgbClr val="FF9933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48158" name="肘形连接符 90"/>
          <p:cNvCxnSpPr/>
          <p:nvPr/>
        </p:nvCxnSpPr>
        <p:spPr>
          <a:xfrm>
            <a:off x="3406775" y="2832100"/>
            <a:ext cx="949325" cy="1588"/>
          </a:xfrm>
          <a:prstGeom prst="bentConnector3">
            <a:avLst>
              <a:gd name="adj1" fmla="val 27403"/>
            </a:avLst>
          </a:prstGeom>
          <a:ln w="57150" cap="flat" cmpd="sng">
            <a:solidFill>
              <a:srgbClr val="FF9933"/>
            </a:solidFill>
            <a:prstDash val="solid"/>
            <a:bevel/>
            <a:headEnd type="none" w="med" len="med"/>
            <a:tailEnd type="triangle" w="med" len="med"/>
          </a:ln>
        </p:spPr>
      </p:cxnSp>
      <p:sp>
        <p:nvSpPr>
          <p:cNvPr id="48159" name="TextBox 39"/>
          <p:cNvSpPr/>
          <p:nvPr/>
        </p:nvSpPr>
        <p:spPr>
          <a:xfrm>
            <a:off x="4365625" y="2060575"/>
            <a:ext cx="3375025" cy="3698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会员档案基本设置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8160" name="TextBox 40"/>
          <p:cNvSpPr/>
          <p:nvPr/>
        </p:nvSpPr>
        <p:spPr>
          <a:xfrm>
            <a:off x="4365625" y="2636838"/>
            <a:ext cx="3375025" cy="3698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会员发卡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8161" name="TextBox 41"/>
          <p:cNvSpPr/>
          <p:nvPr/>
        </p:nvSpPr>
        <p:spPr>
          <a:xfrm>
            <a:off x="4365625" y="3348038"/>
            <a:ext cx="3375025" cy="3683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dirty="0">
                <a:latin typeface="Calibri" panose="020F0502020204030204" pitchFamily="2" charset="0"/>
                <a:ea typeface="宋体" panose="02010600030101010101" pitchFamily="2" charset="-122"/>
              </a:rPr>
              <a:t>IC</a:t>
            </a:r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卡芯片清除，重新启用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8162" name="TextBox 42"/>
          <p:cNvSpPr/>
          <p:nvPr/>
        </p:nvSpPr>
        <p:spPr>
          <a:xfrm>
            <a:off x="4356100" y="3995738"/>
            <a:ext cx="3375025" cy="3698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卡相关操作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8163" name="TextBox 43"/>
          <p:cNvSpPr/>
          <p:nvPr/>
        </p:nvSpPr>
        <p:spPr>
          <a:xfrm>
            <a:off x="4356100" y="4572000"/>
            <a:ext cx="3375025" cy="3698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会员信息批量修改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8164" name="TextBox 44"/>
          <p:cNvSpPr/>
          <p:nvPr/>
        </p:nvSpPr>
        <p:spPr>
          <a:xfrm>
            <a:off x="4284663" y="5291138"/>
            <a:ext cx="3375025" cy="3698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积分兑换礼品中礼品设置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grpSp>
        <p:nvGrpSpPr>
          <p:cNvPr id="48165" name="Group 24"/>
          <p:cNvGrpSpPr/>
          <p:nvPr/>
        </p:nvGrpSpPr>
        <p:grpSpPr>
          <a:xfrm>
            <a:off x="538163" y="3833813"/>
            <a:ext cx="2900362" cy="585787"/>
            <a:chOff x="0" y="0"/>
            <a:chExt cx="877" cy="477"/>
          </a:xfrm>
        </p:grpSpPr>
        <p:pic>
          <p:nvPicPr>
            <p:cNvPr id="48166" name="Picture 25" descr="blue-short-top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167" name="Text Box 26"/>
            <p:cNvSpPr/>
            <p:nvPr/>
          </p:nvSpPr>
          <p:spPr>
            <a:xfrm>
              <a:off x="0" y="128"/>
              <a:ext cx="877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换卡补卡、卡管理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48168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9154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9155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49157" name="Rectangle 2"/>
          <p:cNvSpPr/>
          <p:nvPr/>
        </p:nvSpPr>
        <p:spPr>
          <a:xfrm>
            <a:off x="685800" y="825500"/>
            <a:ext cx="7772400" cy="947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200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短信管理流程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9158" name="Rectangle 3"/>
          <p:cNvSpPr/>
          <p:nvPr/>
        </p:nvSpPr>
        <p:spPr>
          <a:xfrm>
            <a:off x="3065463" y="1557338"/>
            <a:ext cx="3162300" cy="71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grpSp>
        <p:nvGrpSpPr>
          <p:cNvPr id="49159" name="Group 4"/>
          <p:cNvGrpSpPr/>
          <p:nvPr/>
        </p:nvGrpSpPr>
        <p:grpSpPr>
          <a:xfrm>
            <a:off x="1379538" y="3465513"/>
            <a:ext cx="1392237" cy="755650"/>
            <a:chOff x="0" y="0"/>
            <a:chExt cx="877" cy="477"/>
          </a:xfrm>
        </p:grpSpPr>
        <p:pic>
          <p:nvPicPr>
            <p:cNvPr id="49160" name="Picture 5" descr="blue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161" name="Text Box 6"/>
            <p:cNvSpPr/>
            <p:nvPr/>
          </p:nvSpPr>
          <p:spPr>
            <a:xfrm>
              <a:off x="0" y="78"/>
              <a:ext cx="877" cy="29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短信组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成员管理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9162" name="Group 7"/>
          <p:cNvGrpSpPr/>
          <p:nvPr/>
        </p:nvGrpSpPr>
        <p:grpSpPr>
          <a:xfrm>
            <a:off x="4284663" y="3500438"/>
            <a:ext cx="1366837" cy="576262"/>
            <a:chOff x="0" y="0"/>
            <a:chExt cx="816" cy="317"/>
          </a:xfrm>
        </p:grpSpPr>
        <p:pic>
          <p:nvPicPr>
            <p:cNvPr id="49163" name="Picture 8" descr="green-short-top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164" name="Text Box 9"/>
            <p:cNvSpPr/>
            <p:nvPr/>
          </p:nvSpPr>
          <p:spPr>
            <a:xfrm>
              <a:off x="114" y="95"/>
              <a:ext cx="608" cy="12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短信单发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9165" name="Group 10"/>
          <p:cNvGrpSpPr/>
          <p:nvPr/>
        </p:nvGrpSpPr>
        <p:grpSpPr>
          <a:xfrm>
            <a:off x="4284663" y="4795838"/>
            <a:ext cx="1366837" cy="576262"/>
            <a:chOff x="0" y="0"/>
            <a:chExt cx="816" cy="317"/>
          </a:xfrm>
        </p:grpSpPr>
        <p:pic>
          <p:nvPicPr>
            <p:cNvPr id="49166" name="Picture 11" descr="green-short-top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167" name="Text Box 12"/>
            <p:cNvSpPr/>
            <p:nvPr/>
          </p:nvSpPr>
          <p:spPr>
            <a:xfrm>
              <a:off x="114" y="94"/>
              <a:ext cx="606" cy="12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短信群发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49168" name="AutoShape 13"/>
          <p:cNvCxnSpPr/>
          <p:nvPr/>
        </p:nvCxnSpPr>
        <p:spPr>
          <a:xfrm flipV="1">
            <a:off x="2724150" y="4451350"/>
            <a:ext cx="842963" cy="630238"/>
          </a:xfrm>
          <a:prstGeom prst="bentConnector3">
            <a:avLst>
              <a:gd name="adj1" fmla="val 50000"/>
            </a:avLst>
          </a:prstGeom>
          <a:ln w="50800" cap="flat" cmpd="sng">
            <a:solidFill>
              <a:srgbClr val="339966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49169" name="AutoShape 14"/>
          <p:cNvCxnSpPr/>
          <p:nvPr/>
        </p:nvCxnSpPr>
        <p:spPr>
          <a:xfrm>
            <a:off x="2771775" y="3822700"/>
            <a:ext cx="796925" cy="614363"/>
          </a:xfrm>
          <a:prstGeom prst="bentConnector3">
            <a:avLst>
              <a:gd name="adj1" fmla="val 46625"/>
            </a:avLst>
          </a:prstGeom>
          <a:ln w="50800" cap="flat" cmpd="sng">
            <a:solidFill>
              <a:srgbClr val="339966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49170" name="AutoShape 15"/>
          <p:cNvCxnSpPr/>
          <p:nvPr/>
        </p:nvCxnSpPr>
        <p:spPr>
          <a:xfrm flipV="1">
            <a:off x="5651500" y="4510088"/>
            <a:ext cx="784225" cy="574675"/>
          </a:xfrm>
          <a:prstGeom prst="bentConnector3">
            <a:avLst>
              <a:gd name="adj1" fmla="val 50000"/>
            </a:avLst>
          </a:prstGeom>
          <a:ln w="50800" cap="flat" cmpd="sng">
            <a:solidFill>
              <a:srgbClr val="FF9900"/>
            </a:solidFill>
            <a:prstDash val="solid"/>
            <a:miter/>
            <a:headEnd type="none" w="med" len="med"/>
            <a:tailEnd type="triangle" w="med" len="med"/>
          </a:ln>
        </p:spPr>
      </p:cxnSp>
      <p:grpSp>
        <p:nvGrpSpPr>
          <p:cNvPr id="49171" name="Group 16"/>
          <p:cNvGrpSpPr/>
          <p:nvPr/>
        </p:nvGrpSpPr>
        <p:grpSpPr>
          <a:xfrm>
            <a:off x="6435725" y="4221163"/>
            <a:ext cx="1447800" cy="576262"/>
            <a:chOff x="0" y="0"/>
            <a:chExt cx="816" cy="275"/>
          </a:xfrm>
        </p:grpSpPr>
        <p:pic>
          <p:nvPicPr>
            <p:cNvPr id="49172" name="Picture 17" descr="gold-top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173" name="Text Box 18"/>
            <p:cNvSpPr/>
            <p:nvPr/>
          </p:nvSpPr>
          <p:spPr>
            <a:xfrm>
              <a:off x="113" y="66"/>
              <a:ext cx="607" cy="11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短信查询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49174" name="AutoShape 19"/>
          <p:cNvCxnSpPr>
            <a:stCxn id="49182" idx="2"/>
            <a:endCxn id="49160" idx="0"/>
          </p:cNvCxnSpPr>
          <p:nvPr/>
        </p:nvCxnSpPr>
        <p:spPr>
          <a:xfrm flipH="1">
            <a:off x="2089150" y="2852738"/>
            <a:ext cx="0" cy="612775"/>
          </a:xfrm>
          <a:prstGeom prst="straightConnector1">
            <a:avLst/>
          </a:prstGeom>
          <a:ln w="50800" cap="flat" cmpd="sng">
            <a:solidFill>
              <a:schemeClr val="accent1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49175" name="AutoShape 20"/>
          <p:cNvCxnSpPr>
            <a:stCxn id="49182" idx="2"/>
            <a:endCxn id="49160" idx="0"/>
          </p:cNvCxnSpPr>
          <p:nvPr/>
        </p:nvCxnSpPr>
        <p:spPr>
          <a:xfrm rot="5400000" flipH="1" flipV="1">
            <a:off x="3503613" y="3884613"/>
            <a:ext cx="876300" cy="684212"/>
          </a:xfrm>
          <a:prstGeom prst="bentConnector2">
            <a:avLst/>
          </a:prstGeom>
          <a:ln w="5080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49176" name="AutoShape 21"/>
          <p:cNvCxnSpPr>
            <a:stCxn id="49182" idx="2"/>
            <a:endCxn id="49160" idx="0"/>
          </p:cNvCxnSpPr>
          <p:nvPr/>
        </p:nvCxnSpPr>
        <p:spPr>
          <a:xfrm>
            <a:off x="3600450" y="4437063"/>
            <a:ext cx="684213" cy="647700"/>
          </a:xfrm>
          <a:prstGeom prst="bentConnector3">
            <a:avLst>
              <a:gd name="adj1" fmla="val -1093"/>
            </a:avLst>
          </a:prstGeom>
          <a:ln w="5080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49177" name="AutoShape 23"/>
          <p:cNvCxnSpPr>
            <a:stCxn id="49182" idx="2"/>
            <a:endCxn id="49160" idx="0"/>
          </p:cNvCxnSpPr>
          <p:nvPr/>
        </p:nvCxnSpPr>
        <p:spPr>
          <a:xfrm>
            <a:off x="5651500" y="3789363"/>
            <a:ext cx="792163" cy="719137"/>
          </a:xfrm>
          <a:prstGeom prst="bentConnector3">
            <a:avLst>
              <a:gd name="adj1" fmla="val 50000"/>
            </a:avLst>
          </a:prstGeom>
          <a:ln w="50800" cap="flat" cmpd="sng">
            <a:solidFill>
              <a:srgbClr val="FF9900"/>
            </a:solidFill>
            <a:prstDash val="solid"/>
            <a:miter/>
            <a:headEnd type="none" w="med" len="med"/>
            <a:tailEnd type="triangle" w="med" len="med"/>
          </a:ln>
        </p:spPr>
      </p:cxnSp>
      <p:grpSp>
        <p:nvGrpSpPr>
          <p:cNvPr id="49178" name="Group 24"/>
          <p:cNvGrpSpPr/>
          <p:nvPr/>
        </p:nvGrpSpPr>
        <p:grpSpPr>
          <a:xfrm>
            <a:off x="1331913" y="4724400"/>
            <a:ext cx="1392237" cy="755650"/>
            <a:chOff x="0" y="0"/>
            <a:chExt cx="877" cy="477"/>
          </a:xfrm>
        </p:grpSpPr>
        <p:pic>
          <p:nvPicPr>
            <p:cNvPr id="49179" name="Picture 25" descr="blue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180" name="Text Box 26"/>
            <p:cNvSpPr/>
            <p:nvPr/>
          </p:nvSpPr>
          <p:spPr>
            <a:xfrm>
              <a:off x="0" y="151"/>
              <a:ext cx="877" cy="14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短信设置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9181" name="Group 27"/>
          <p:cNvGrpSpPr/>
          <p:nvPr/>
        </p:nvGrpSpPr>
        <p:grpSpPr>
          <a:xfrm>
            <a:off x="1379538" y="2097088"/>
            <a:ext cx="1392237" cy="755650"/>
            <a:chOff x="0" y="0"/>
            <a:chExt cx="877" cy="477"/>
          </a:xfrm>
        </p:grpSpPr>
        <p:pic>
          <p:nvPicPr>
            <p:cNvPr id="49182" name="Picture 28" descr="blue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183" name="Text Box 29"/>
            <p:cNvSpPr/>
            <p:nvPr/>
          </p:nvSpPr>
          <p:spPr>
            <a:xfrm>
              <a:off x="0" y="78"/>
              <a:ext cx="877" cy="29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短信组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管理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49184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0178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0179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50181" name="Rectangle 2"/>
          <p:cNvSpPr/>
          <p:nvPr/>
        </p:nvSpPr>
        <p:spPr>
          <a:xfrm>
            <a:off x="685800" y="620713"/>
            <a:ext cx="7772400" cy="9477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短信管理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0182" name="Rectangle 3"/>
          <p:cNvSpPr/>
          <p:nvPr/>
        </p:nvSpPr>
        <p:spPr>
          <a:xfrm>
            <a:off x="3132138" y="1423988"/>
            <a:ext cx="2952750" cy="71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0183" name="Rectangle 4"/>
          <p:cNvSpPr/>
          <p:nvPr/>
        </p:nvSpPr>
        <p:spPr>
          <a:xfrm>
            <a:off x="539750" y="1628775"/>
            <a:ext cx="7931150" cy="48958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短信组管理：管理短信群组信息。</a:t>
            </a: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短信成员管理：管理短信群组成员信息。</a:t>
            </a: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短信设置：设置短信网关、用户密码等信息。</a:t>
            </a: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短信单发：单个短信发送。</a:t>
            </a: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短信群发：将短信发送到指定群组。</a:t>
            </a: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短信查询：查询短信历史记录，及发送未发送的短信。</a:t>
            </a: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全新自动短信发送系统。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0184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1202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03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51205" name="Rectangle 3"/>
          <p:cNvSpPr/>
          <p:nvPr/>
        </p:nvSpPr>
        <p:spPr>
          <a:xfrm>
            <a:off x="685800" y="825500"/>
            <a:ext cx="7772400" cy="947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配送流程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06" name="Rectangle 4"/>
          <p:cNvSpPr/>
          <p:nvPr/>
        </p:nvSpPr>
        <p:spPr>
          <a:xfrm>
            <a:off x="3419475" y="1557338"/>
            <a:ext cx="2376488" cy="71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grpSp>
        <p:nvGrpSpPr>
          <p:cNvPr id="51207" name="Group 7"/>
          <p:cNvGrpSpPr/>
          <p:nvPr/>
        </p:nvGrpSpPr>
        <p:grpSpPr>
          <a:xfrm>
            <a:off x="2124075" y="3429000"/>
            <a:ext cx="1366838" cy="720725"/>
            <a:chOff x="0" y="0"/>
            <a:chExt cx="816" cy="317"/>
          </a:xfrm>
        </p:grpSpPr>
        <p:pic>
          <p:nvPicPr>
            <p:cNvPr id="51208" name="Picture 8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09" name="Text Box 9"/>
            <p:cNvSpPr/>
            <p:nvPr/>
          </p:nvSpPr>
          <p:spPr>
            <a:xfrm>
              <a:off x="114" y="96"/>
              <a:ext cx="606" cy="12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直配订单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51210" name="Picture 10" descr="blue-short-top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357688" y="4148138"/>
            <a:ext cx="1366837" cy="57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11" name="Text Box 11"/>
          <p:cNvSpPr/>
          <p:nvPr/>
        </p:nvSpPr>
        <p:spPr>
          <a:xfrm>
            <a:off x="4356100" y="4292600"/>
            <a:ext cx="1392238" cy="2333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p>
            <a:pPr algn="ctr">
              <a:lnSpc>
                <a:spcPct val="85000"/>
              </a:lnSpc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总部审核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grpSp>
        <p:nvGrpSpPr>
          <p:cNvPr id="51212" name="Group 49"/>
          <p:cNvGrpSpPr/>
          <p:nvPr/>
        </p:nvGrpSpPr>
        <p:grpSpPr>
          <a:xfrm>
            <a:off x="250825" y="3429000"/>
            <a:ext cx="1392238" cy="720725"/>
            <a:chOff x="0" y="0"/>
            <a:chExt cx="877" cy="477"/>
          </a:xfrm>
        </p:grpSpPr>
        <p:pic>
          <p:nvPicPr>
            <p:cNvPr id="51213" name="Picture 12" descr="blue-short-top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14" name="Text Box 13"/>
            <p:cNvSpPr/>
            <p:nvPr/>
          </p:nvSpPr>
          <p:spPr>
            <a:xfrm>
              <a:off x="0" y="78"/>
              <a:ext cx="877" cy="29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自动配送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处理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215" name="Group 14"/>
          <p:cNvGrpSpPr/>
          <p:nvPr/>
        </p:nvGrpSpPr>
        <p:grpSpPr>
          <a:xfrm>
            <a:off x="5357813" y="3370263"/>
            <a:ext cx="1366837" cy="576262"/>
            <a:chOff x="0" y="0"/>
            <a:chExt cx="816" cy="317"/>
          </a:xfrm>
        </p:grpSpPr>
        <p:pic>
          <p:nvPicPr>
            <p:cNvPr id="51216" name="Picture 15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17" name="Text Box 16"/>
            <p:cNvSpPr/>
            <p:nvPr/>
          </p:nvSpPr>
          <p:spPr>
            <a:xfrm>
              <a:off x="114" y="95"/>
              <a:ext cx="608" cy="12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门店收货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218" name="Group 17"/>
          <p:cNvGrpSpPr/>
          <p:nvPr/>
        </p:nvGrpSpPr>
        <p:grpSpPr>
          <a:xfrm>
            <a:off x="2168525" y="4797425"/>
            <a:ext cx="1323975" cy="576263"/>
            <a:chOff x="0" y="0"/>
            <a:chExt cx="816" cy="317"/>
          </a:xfrm>
        </p:grpSpPr>
        <p:pic>
          <p:nvPicPr>
            <p:cNvPr id="51219" name="Picture 18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20" name="Text Box 19"/>
            <p:cNvSpPr/>
            <p:nvPr/>
          </p:nvSpPr>
          <p:spPr>
            <a:xfrm>
              <a:off x="114" y="29"/>
              <a:ext cx="608" cy="25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店间直调申请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221" name="Group 20"/>
          <p:cNvGrpSpPr/>
          <p:nvPr/>
        </p:nvGrpSpPr>
        <p:grpSpPr>
          <a:xfrm>
            <a:off x="5357813" y="4940300"/>
            <a:ext cx="1366837" cy="576263"/>
            <a:chOff x="0" y="0"/>
            <a:chExt cx="816" cy="317"/>
          </a:xfrm>
        </p:grpSpPr>
        <p:pic>
          <p:nvPicPr>
            <p:cNvPr id="51222" name="Picture 21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23" name="Text Box 22"/>
            <p:cNvSpPr/>
            <p:nvPr/>
          </p:nvSpPr>
          <p:spPr>
            <a:xfrm>
              <a:off x="114" y="94"/>
              <a:ext cx="606" cy="12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调拨收货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224" name="Group 23"/>
          <p:cNvGrpSpPr/>
          <p:nvPr/>
        </p:nvGrpSpPr>
        <p:grpSpPr>
          <a:xfrm>
            <a:off x="6951663" y="3357563"/>
            <a:ext cx="1366837" cy="576262"/>
            <a:chOff x="0" y="0"/>
            <a:chExt cx="816" cy="275"/>
          </a:xfrm>
        </p:grpSpPr>
        <p:pic>
          <p:nvPicPr>
            <p:cNvPr id="51225" name="Picture 24" descr="gold-top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26" name="Text Box 25"/>
            <p:cNvSpPr/>
            <p:nvPr/>
          </p:nvSpPr>
          <p:spPr>
            <a:xfrm>
              <a:off x="113" y="65"/>
              <a:ext cx="607" cy="11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库存查询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227" name="Group 26"/>
          <p:cNvGrpSpPr/>
          <p:nvPr/>
        </p:nvGrpSpPr>
        <p:grpSpPr>
          <a:xfrm>
            <a:off x="3989388" y="2278063"/>
            <a:ext cx="1447800" cy="663575"/>
            <a:chOff x="0" y="0"/>
            <a:chExt cx="816" cy="275"/>
          </a:xfrm>
        </p:grpSpPr>
        <p:pic>
          <p:nvPicPr>
            <p:cNvPr id="51228" name="Picture 27" descr="gold-top"/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29" name="Text Box 28"/>
            <p:cNvSpPr/>
            <p:nvPr/>
          </p:nvSpPr>
          <p:spPr>
            <a:xfrm>
              <a:off x="113" y="59"/>
              <a:ext cx="607" cy="17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订单状态监控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51230" name="AutoShape 29"/>
          <p:cNvCxnSpPr/>
          <p:nvPr/>
        </p:nvCxnSpPr>
        <p:spPr>
          <a:xfrm flipV="1">
            <a:off x="1570038" y="3789363"/>
            <a:ext cx="554037" cy="1587"/>
          </a:xfrm>
          <a:prstGeom prst="bentConnector3">
            <a:avLst>
              <a:gd name="adj1" fmla="val 50000"/>
            </a:avLst>
          </a:prstGeom>
          <a:ln w="5080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51231" name="AutoShape 31"/>
          <p:cNvCxnSpPr>
            <a:stCxn id="51219" idx="3"/>
            <a:endCxn id="51210" idx="1"/>
          </p:cNvCxnSpPr>
          <p:nvPr/>
        </p:nvCxnSpPr>
        <p:spPr>
          <a:xfrm flipV="1">
            <a:off x="3492500" y="4437063"/>
            <a:ext cx="865188" cy="647700"/>
          </a:xfrm>
          <a:prstGeom prst="bentConnector3">
            <a:avLst>
              <a:gd name="adj1" fmla="val 50000"/>
            </a:avLst>
          </a:prstGeom>
          <a:ln w="50800" cap="flat" cmpd="sng">
            <a:solidFill>
              <a:srgbClr val="339966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51232" name="AutoShape 32"/>
          <p:cNvCxnSpPr>
            <a:stCxn id="51219" idx="3"/>
            <a:endCxn id="51210" idx="1"/>
          </p:cNvCxnSpPr>
          <p:nvPr/>
        </p:nvCxnSpPr>
        <p:spPr>
          <a:xfrm>
            <a:off x="3490913" y="3860800"/>
            <a:ext cx="866775" cy="576263"/>
          </a:xfrm>
          <a:prstGeom prst="bentConnector3">
            <a:avLst>
              <a:gd name="adj1" fmla="val 50000"/>
            </a:avLst>
          </a:prstGeom>
          <a:ln w="50800" cap="flat" cmpd="sng">
            <a:solidFill>
              <a:srgbClr val="339966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51233" name="AutoShape 33"/>
          <p:cNvCxnSpPr>
            <a:stCxn id="51222" idx="2"/>
            <a:endCxn id="51236" idx="0"/>
          </p:cNvCxnSpPr>
          <p:nvPr/>
        </p:nvCxnSpPr>
        <p:spPr>
          <a:xfrm flipH="1">
            <a:off x="6034088" y="5516563"/>
            <a:ext cx="7937" cy="288925"/>
          </a:xfrm>
          <a:prstGeom prst="straightConnector1">
            <a:avLst/>
          </a:prstGeom>
          <a:ln w="50800" cap="flat" cmpd="sng">
            <a:solidFill>
              <a:srgbClr val="FF9900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51234" name="AutoShape 34"/>
          <p:cNvCxnSpPr>
            <a:stCxn id="51222" idx="2"/>
            <a:endCxn id="51236" idx="0"/>
          </p:cNvCxnSpPr>
          <p:nvPr/>
        </p:nvCxnSpPr>
        <p:spPr>
          <a:xfrm flipV="1">
            <a:off x="6724650" y="3932238"/>
            <a:ext cx="911225" cy="1295400"/>
          </a:xfrm>
          <a:prstGeom prst="bentConnector2">
            <a:avLst/>
          </a:prstGeom>
          <a:ln w="50800" cap="flat" cmpd="sng">
            <a:solidFill>
              <a:srgbClr val="FF9900"/>
            </a:solidFill>
            <a:prstDash val="solid"/>
            <a:miter/>
            <a:headEnd type="none" w="med" len="med"/>
            <a:tailEnd type="triangle" w="med" len="med"/>
          </a:ln>
        </p:spPr>
      </p:cxnSp>
      <p:grpSp>
        <p:nvGrpSpPr>
          <p:cNvPr id="51235" name="Group 35"/>
          <p:cNvGrpSpPr/>
          <p:nvPr/>
        </p:nvGrpSpPr>
        <p:grpSpPr>
          <a:xfrm>
            <a:off x="5435600" y="5805488"/>
            <a:ext cx="1196975" cy="576262"/>
            <a:chOff x="0" y="0"/>
            <a:chExt cx="816" cy="275"/>
          </a:xfrm>
        </p:grpSpPr>
        <p:pic>
          <p:nvPicPr>
            <p:cNvPr id="51236" name="Picture 36" descr="gold-top"/>
            <p:cNvPicPr preferRelativeResize="0"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37" name="Text Box 37"/>
            <p:cNvSpPr/>
            <p:nvPr/>
          </p:nvSpPr>
          <p:spPr>
            <a:xfrm>
              <a:off x="68" y="69"/>
              <a:ext cx="735" cy="11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状态跟踪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51238" name="AutoShape 39"/>
          <p:cNvCxnSpPr>
            <a:stCxn id="51222" idx="2"/>
            <a:endCxn id="51236" idx="0"/>
          </p:cNvCxnSpPr>
          <p:nvPr/>
        </p:nvCxnSpPr>
        <p:spPr>
          <a:xfrm flipV="1">
            <a:off x="6724650" y="3644900"/>
            <a:ext cx="227013" cy="14288"/>
          </a:xfrm>
          <a:prstGeom prst="straightConnector1">
            <a:avLst/>
          </a:prstGeom>
          <a:ln w="50800" cap="flat" cmpd="sng">
            <a:solidFill>
              <a:srgbClr val="FF9900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51239" name="AutoShape 40"/>
          <p:cNvCxnSpPr>
            <a:stCxn id="51222" idx="2"/>
            <a:endCxn id="51236" idx="0"/>
          </p:cNvCxnSpPr>
          <p:nvPr/>
        </p:nvCxnSpPr>
        <p:spPr>
          <a:xfrm rot="5400000" flipH="1">
            <a:off x="5453063" y="2638425"/>
            <a:ext cx="571500" cy="604838"/>
          </a:xfrm>
          <a:prstGeom prst="bentConnector2">
            <a:avLst/>
          </a:prstGeom>
          <a:ln w="50800" cap="flat" cmpd="sng">
            <a:solidFill>
              <a:srgbClr val="FF9933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51240" name="AutoShape 41"/>
          <p:cNvCxnSpPr>
            <a:stCxn id="51222" idx="2"/>
            <a:endCxn id="51236" idx="0"/>
          </p:cNvCxnSpPr>
          <p:nvPr/>
        </p:nvCxnSpPr>
        <p:spPr>
          <a:xfrm flipH="1">
            <a:off x="960438" y="2601913"/>
            <a:ext cx="9525" cy="827087"/>
          </a:xfrm>
          <a:prstGeom prst="straightConnector1">
            <a:avLst/>
          </a:prstGeom>
          <a:ln w="50800" cap="flat" cmpd="sng">
            <a:solidFill>
              <a:schemeClr val="accent1"/>
            </a:solidFill>
            <a:prstDash val="solid"/>
            <a:bevel/>
            <a:headEnd type="none" w="med" len="med"/>
            <a:tailEnd type="triangle" w="med" len="med"/>
          </a:ln>
        </p:spPr>
      </p:cxnSp>
      <p:grpSp>
        <p:nvGrpSpPr>
          <p:cNvPr id="51241" name="Group 42"/>
          <p:cNvGrpSpPr/>
          <p:nvPr/>
        </p:nvGrpSpPr>
        <p:grpSpPr>
          <a:xfrm>
            <a:off x="285750" y="2420938"/>
            <a:ext cx="1366838" cy="576262"/>
            <a:chOff x="0" y="0"/>
            <a:chExt cx="816" cy="317"/>
          </a:xfrm>
        </p:grpSpPr>
        <p:pic>
          <p:nvPicPr>
            <p:cNvPr id="51242" name="Picture 43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43" name="Text Box 44"/>
            <p:cNvSpPr/>
            <p:nvPr/>
          </p:nvSpPr>
          <p:spPr>
            <a:xfrm>
              <a:off x="114" y="96"/>
              <a:ext cx="606" cy="12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门店要货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51244" name="AutoShape 45"/>
          <p:cNvCxnSpPr>
            <a:stCxn id="51210" idx="0"/>
            <a:endCxn id="51216" idx="1"/>
          </p:cNvCxnSpPr>
          <p:nvPr/>
        </p:nvCxnSpPr>
        <p:spPr>
          <a:xfrm rot="5400000" flipH="1" flipV="1">
            <a:off x="4954588" y="3744913"/>
            <a:ext cx="488950" cy="317500"/>
          </a:xfrm>
          <a:prstGeom prst="bentConnector2">
            <a:avLst/>
          </a:prstGeom>
          <a:ln w="5080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51245" name="AutoShape 46"/>
          <p:cNvCxnSpPr>
            <a:stCxn id="51210" idx="2"/>
            <a:endCxn id="51222" idx="1"/>
          </p:cNvCxnSpPr>
          <p:nvPr/>
        </p:nvCxnSpPr>
        <p:spPr>
          <a:xfrm rot="-5400000" flipH="1">
            <a:off x="4946650" y="4816475"/>
            <a:ext cx="504825" cy="317500"/>
          </a:xfrm>
          <a:prstGeom prst="bentConnector2">
            <a:avLst/>
          </a:prstGeom>
          <a:ln w="5080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51246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trike="noStrike" noProof="1" dirty="0"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版权所有 ©2010-2015 深圳思迅软件股份有限公司</a:t>
            </a:r>
            <a:endParaRPr lang="zh-CN" altLang="en-US" sz="1800" strike="noStrike" noProof="1" dirty="0"/>
          </a:p>
        </p:txBody>
      </p:sp>
      <p:sp>
        <p:nvSpPr>
          <p:cNvPr id="52252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2225" name="Rectangle 4"/>
          <p:cNvSpPr/>
          <p:nvPr/>
        </p:nvSpPr>
        <p:spPr>
          <a:xfrm>
            <a:off x="685800" y="825500"/>
            <a:ext cx="7772400" cy="947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仓库管理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2226" name="Rectangle 5"/>
          <p:cNvSpPr/>
          <p:nvPr/>
        </p:nvSpPr>
        <p:spPr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graphicFrame>
        <p:nvGraphicFramePr>
          <p:cNvPr id="52228" name="表格 52227"/>
          <p:cNvGraphicFramePr/>
          <p:nvPr/>
        </p:nvGraphicFramePr>
        <p:xfrm>
          <a:off x="1223963" y="1773238"/>
          <a:ext cx="6769100" cy="3527425"/>
        </p:xfrm>
        <a:graphic>
          <a:graphicData uri="http://schemas.openxmlformats.org/drawingml/2006/table">
            <a:tbl>
              <a:tblPr/>
              <a:tblGrid>
                <a:gridCol w="1608138"/>
                <a:gridCol w="1776412"/>
                <a:gridCol w="3384550"/>
              </a:tblGrid>
              <a:tr h="400050">
                <a:tc rowSpan="4">
                  <a:txBody>
                    <a:bodyPr wrap="square"/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盘点</a:t>
                      </a:r>
                      <a:endParaRPr lang="zh-CN" altLang="en-US"/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单品盘点</a:t>
                      </a:r>
                      <a:endParaRPr lang="zh-CN" altLang="en-US"/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 rowSpan="4">
                  <a:txBody>
                    <a:bodyPr wrap="square"/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存货盘点单</a:t>
                      </a:r>
                      <a:br>
                        <a:rPr lang="zh-CN" altLang="en-US" sz="24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</a:br>
                      <a:r>
                        <a:rPr lang="zh-CN" altLang="en-US" sz="24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盘点差异处理</a:t>
                      </a:r>
                      <a:endParaRPr lang="zh-CN" altLang="en-US" sz="2400" b="0" i="1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42227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类别盘点</a:t>
                      </a:r>
                      <a:endParaRPr lang="zh-CN" altLang="en-US"/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品牌盘点</a:t>
                      </a:r>
                      <a:endParaRPr lang="zh-CN" altLang="en-US"/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</a:tcPr>
                </a:tc>
              </a:tr>
              <a:tr h="40322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全场盘点</a:t>
                      </a:r>
                      <a:endParaRPr lang="zh-CN" altLang="en-US"/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</a:tr>
              <a:tr h="701675">
                <a:tc gridSpan="2">
                  <a:txBody>
                    <a:bodyPr wrap="square"/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成本调价单</a:t>
                      </a:r>
                      <a:endParaRPr lang="zh-CN" altLang="en-US"/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库存查询</a:t>
                      </a:r>
                      <a:endParaRPr lang="zh-CN" altLang="en-US"/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647700">
                <a:tc gridSpan="2">
                  <a:txBody>
                    <a:bodyPr wrap="square"/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转仓单</a:t>
                      </a:r>
                      <a:endParaRPr lang="zh-CN" altLang="en-US"/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库存调整单 </a:t>
                      </a:r>
                      <a:endParaRPr lang="zh-CN" altLang="en-US"/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647700">
                <a:tc gridSpan="2">
                  <a:txBody>
                    <a:bodyPr wrap="square"/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组合拆分</a:t>
                      </a:r>
                      <a:endParaRPr lang="zh-CN" altLang="en-US"/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0" i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库存异常告警</a:t>
                      </a:r>
                      <a:endParaRPr lang="zh-CN" altLang="en-US"/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3250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3251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53253" name="Rectangle 3"/>
          <p:cNvSpPr/>
          <p:nvPr/>
        </p:nvSpPr>
        <p:spPr>
          <a:xfrm>
            <a:off x="685800" y="825500"/>
            <a:ext cx="7772400" cy="947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仓库管理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3254" name="Rectangle 4"/>
          <p:cNvSpPr/>
          <p:nvPr/>
        </p:nvSpPr>
        <p:spPr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3255" name="Rectangle 7"/>
          <p:cNvSpPr>
            <a:spLocks noGrp="1"/>
          </p:cNvSpPr>
          <p:nvPr>
            <p:ph type="subTitle" idx="1"/>
          </p:nvPr>
        </p:nvSpPr>
        <p:spPr>
          <a:xfrm>
            <a:off x="914400" y="1989138"/>
            <a:ext cx="7689850" cy="4137025"/>
          </a:xfrm>
          <a:ln/>
        </p:spPr>
        <p:txBody>
          <a:bodyPr vert="horz" wrap="square" anchor="t"/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kern="120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按商品、类别、机构、供应商查询库存</a:t>
            </a:r>
            <a:endParaRPr lang="zh-CN" altLang="en-US" sz="2000" kern="120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kern="120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出入库汇总和明细</a:t>
            </a:r>
            <a:endParaRPr lang="zh-CN" altLang="en-US" sz="2000" kern="120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kern="120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实时库存</a:t>
            </a:r>
            <a:endParaRPr lang="zh-CN" altLang="en-US" sz="2000" kern="120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kern="120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盘点</a:t>
            </a:r>
            <a:endParaRPr lang="zh-CN" altLang="en-US" sz="2000" kern="120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kern="120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库存异常与告警</a:t>
            </a:r>
            <a:endParaRPr lang="zh-CN" altLang="en-US" sz="2000" kern="120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kern="120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库存调整单</a:t>
            </a:r>
            <a:endParaRPr lang="zh-CN" altLang="en-US" sz="2000" kern="120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kern="120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成本调价单</a:t>
            </a:r>
            <a:endParaRPr lang="zh-CN" altLang="en-US" sz="2000" kern="120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kern="1200">
                <a:solidFill>
                  <a:srgbClr val="5F5F5F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其它库存相关业务</a:t>
            </a:r>
            <a:endParaRPr lang="zh-CN" altLang="en-US" sz="2000" kern="120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342900" indent="-342900" algn="l" defTabSz="0" eaLnBrk="1" hangingPunct="1">
              <a:lnSpc>
                <a:spcPct val="80000"/>
              </a:lnSpc>
              <a:buClr>
                <a:srgbClr val="9BBB59"/>
              </a:buClr>
              <a:buFont typeface="Wingdings" panose="05000000000000000000" pitchFamily="2" charset="2"/>
              <a:buChar char="n"/>
            </a:pPr>
            <a:endParaRPr lang="zh-CN" altLang="en-US" sz="2000" kern="1200">
              <a:solidFill>
                <a:srgbClr val="5F5F5F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</p:txBody>
      </p:sp>
      <p:sp>
        <p:nvSpPr>
          <p:cNvPr id="53256" name="Text Box 2"/>
          <p:cNvSpPr/>
          <p:nvPr/>
        </p:nvSpPr>
        <p:spPr>
          <a:xfrm>
            <a:off x="38100" y="44450"/>
            <a:ext cx="6553200" cy="492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3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8194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8197" name="Rectangle 3"/>
          <p:cNvSpPr/>
          <p:nvPr/>
        </p:nvSpPr>
        <p:spPr>
          <a:xfrm>
            <a:off x="252413" y="981075"/>
            <a:ext cx="8143875" cy="32861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990600" lvl="1" indent="-5334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2014年05月  思迅软件再度获评“深圳市重点软件企业”</a:t>
            </a:r>
            <a:endParaRPr lang="zh-CN" altLang="en-US" sz="2000" b="1" dirty="0">
              <a:solidFill>
                <a:srgbClr val="333333"/>
              </a:solidFill>
              <a:latin typeface="华文细黑" pitchFamily="2" charset="-122"/>
              <a:ea typeface="华文细黑" pitchFamily="2" charset="-122"/>
            </a:endParaRPr>
          </a:p>
          <a:p>
            <a:pPr marL="990600" lvl="1" indent="-5334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2013年06月  思迅荣获“深圳市重点软件企业”称号  </a:t>
            </a:r>
            <a:endParaRPr lang="zh-CN" altLang="en-US" sz="2000" b="1" dirty="0">
              <a:solidFill>
                <a:srgbClr val="333333"/>
              </a:solidFill>
              <a:latin typeface="华文细黑" pitchFamily="2" charset="-122"/>
              <a:ea typeface="华文细黑" pitchFamily="2" charset="-122"/>
            </a:endParaRPr>
          </a:p>
          <a:p>
            <a:pPr marL="990600" lvl="1" indent="-5334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2012年08月  思迅软件被评为“深圳市重点软件企业”</a:t>
            </a:r>
            <a:endParaRPr lang="zh-CN" altLang="en-US" sz="2000" b="1" dirty="0">
              <a:solidFill>
                <a:srgbClr val="333333"/>
              </a:solidFill>
              <a:latin typeface="华文细黑" pitchFamily="2" charset="-122"/>
              <a:ea typeface="华文细黑" pitchFamily="2" charset="-122"/>
            </a:endParaRPr>
          </a:p>
          <a:p>
            <a:pPr marL="990600" lvl="1" indent="-5334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2011年12月  思迅软件用户数突破20万</a:t>
            </a:r>
            <a:endParaRPr lang="zh-CN" altLang="en-US" sz="2000" b="1" dirty="0">
              <a:solidFill>
                <a:srgbClr val="333333"/>
              </a:solidFill>
              <a:latin typeface="华文细黑" pitchFamily="2" charset="-122"/>
              <a:ea typeface="华文细黑" pitchFamily="2" charset="-122"/>
            </a:endParaRPr>
          </a:p>
          <a:p>
            <a:pPr marL="990600" lvl="1" indent="-533400"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2010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年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04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月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  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思迅软件荣获行业信息化“十大品牌企业奖”</a:t>
            </a:r>
            <a:endParaRPr lang="en-US" altLang="zh-CN" sz="2000" b="1" dirty="0">
              <a:solidFill>
                <a:srgbClr val="333333"/>
              </a:solidFill>
              <a:latin typeface="华文细黑" pitchFamily="2" charset="-122"/>
              <a:ea typeface="华文细黑" pitchFamily="2" charset="-122"/>
            </a:endParaRPr>
          </a:p>
          <a:p>
            <a:pPr marL="990600" lvl="1" indent="-533400"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2009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年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3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月   思迅软件荣获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“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国家级高新技术企业奖” </a:t>
            </a:r>
            <a:endParaRPr lang="en-US" altLang="zh-CN" sz="2000" b="1" dirty="0">
              <a:solidFill>
                <a:srgbClr val="333333"/>
              </a:solidFill>
              <a:latin typeface="华文细黑" pitchFamily="2" charset="-122"/>
              <a:ea typeface="华文细黑" pitchFamily="2" charset="-122"/>
            </a:endParaRPr>
          </a:p>
          <a:p>
            <a:pPr marL="990600" lvl="1" indent="-533400"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2008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年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3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月   思迅软件当选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“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零售业最受好评十佳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IT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软件服务商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”</a:t>
            </a:r>
            <a:endParaRPr lang="zh-CN" altLang="en-US" sz="2000" b="1" dirty="0">
              <a:solidFill>
                <a:srgbClr val="333333"/>
              </a:solidFill>
              <a:latin typeface="华文细黑" pitchFamily="2" charset="-122"/>
              <a:ea typeface="华文细黑" pitchFamily="2" charset="-122"/>
            </a:endParaRPr>
          </a:p>
          <a:p>
            <a:pPr marL="990600" lvl="1" indent="-533400"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2005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年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月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   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荣获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IBM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亚太区零售业成就奖</a:t>
            </a:r>
            <a:endParaRPr lang="en-US" altLang="zh-CN" sz="2000" b="1" dirty="0">
              <a:solidFill>
                <a:srgbClr val="333333"/>
              </a:solidFill>
              <a:latin typeface="华文细黑" pitchFamily="2" charset="-122"/>
              <a:ea typeface="华文细黑" pitchFamily="2" charset="-122"/>
            </a:endParaRPr>
          </a:p>
          <a:p>
            <a:pPr marL="990600" lvl="1" indent="-533400"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1998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年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5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月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   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推出国内第一个产品化的零售管理</a:t>
            </a:r>
            <a:endParaRPr lang="zh-CN" altLang="en-US" sz="2000" b="1" dirty="0">
              <a:solidFill>
                <a:srgbClr val="333333"/>
              </a:solidFill>
              <a:latin typeface="华文细黑" pitchFamily="2" charset="-122"/>
              <a:ea typeface="华文细黑" pitchFamily="2" charset="-122"/>
            </a:endParaRPr>
          </a:p>
          <a:p>
            <a:pPr marL="990600" lvl="1" indent="-5334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                      软件 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---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“思迅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 2001 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进销存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V2.0” </a:t>
            </a:r>
            <a:endParaRPr lang="en-US" altLang="zh-CN" sz="2000" b="1" dirty="0">
              <a:solidFill>
                <a:srgbClr val="333333"/>
              </a:solidFill>
              <a:latin typeface="华文细黑" pitchFamily="2" charset="-122"/>
              <a:ea typeface="华文细黑" pitchFamily="2" charset="-122"/>
            </a:endParaRPr>
          </a:p>
          <a:p>
            <a:pPr marL="990600" lvl="1" indent="-533400"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1995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年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5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月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   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为沃尔玛中国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 POS 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系统本地化开发与实施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2000" b="1" dirty="0">
              <a:solidFill>
                <a:srgbClr val="333333"/>
              </a:solidFill>
              <a:latin typeface="华文细黑" pitchFamily="2" charset="-122"/>
              <a:ea typeface="华文细黑" pitchFamily="2" charset="-122"/>
            </a:endParaRPr>
          </a:p>
          <a:p>
            <a:pPr marL="990600" lvl="1" indent="-533400"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1991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年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7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月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   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由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IBM</a:t>
            </a:r>
            <a:r>
              <a:rPr lang="zh-CN" altLang="en-US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投资创立万国软件公司</a:t>
            </a:r>
            <a:r>
              <a:rPr lang="en-US" altLang="zh-CN" sz="2000" b="1" dirty="0">
                <a:solidFill>
                  <a:srgbClr val="333333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2000" dirty="0">
              <a:solidFill>
                <a:srgbClr val="333333"/>
              </a:solidFill>
              <a:latin typeface="华文细黑" pitchFamily="2" charset="-122"/>
              <a:ea typeface="华文细黑" pitchFamily="2" charset="-122"/>
            </a:endParaRPr>
          </a:p>
          <a:p>
            <a:pPr marL="990600" lvl="1" indent="-533400">
              <a:buFont typeface="Wingdings" panose="05000000000000000000" pitchFamily="2" charset="2"/>
              <a:buNone/>
            </a:pPr>
            <a:endParaRPr lang="zh-CN" altLang="en-US" sz="2000" dirty="0">
              <a:solidFill>
                <a:srgbClr val="333333"/>
              </a:solidFill>
              <a:latin typeface="华文细黑" pitchFamily="2" charset="-122"/>
              <a:ea typeface="华文细黑" pitchFamily="2" charset="-122"/>
            </a:endParaRPr>
          </a:p>
          <a:p>
            <a:pPr marL="990600" lvl="1" indent="-533400">
              <a:buFont typeface="Wingdings" panose="05000000000000000000" pitchFamily="2" charset="2"/>
              <a:buNone/>
            </a:pPr>
            <a:endParaRPr lang="zh-CN" altLang="en-US" sz="2000" dirty="0">
              <a:solidFill>
                <a:srgbClr val="333333"/>
              </a:solidFill>
              <a:latin typeface="华文细黑" pitchFamily="2" charset="-122"/>
              <a:ea typeface="华文细黑" pitchFamily="2" charset="-122"/>
            </a:endParaRPr>
          </a:p>
          <a:p>
            <a:pPr marL="990600" lvl="1" indent="-533400">
              <a:buFont typeface="Wingdings" panose="05000000000000000000" pitchFamily="2" charset="2"/>
              <a:buChar char="u"/>
            </a:pPr>
            <a:endParaRPr lang="zh-CN" altLang="en-US" sz="2000" dirty="0">
              <a:solidFill>
                <a:srgbClr val="333333"/>
              </a:solidFill>
              <a:latin typeface="华文细黑" pitchFamily="2" charset="-122"/>
              <a:ea typeface="华文细黑" pitchFamily="2" charset="-122"/>
            </a:endParaRPr>
          </a:p>
          <a:p>
            <a:pPr marL="990600" lvl="1" indent="-533400">
              <a:lnSpc>
                <a:spcPct val="80000"/>
              </a:lnSpc>
            </a:pPr>
            <a:endParaRPr lang="zh-CN" altLang="en-US" sz="2400" dirty="0">
              <a:solidFill>
                <a:srgbClr val="5F5F5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198" name="Picture 5" descr="cx_zm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4438" y="5013325"/>
            <a:ext cx="2082800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6" descr="ry_y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5013325"/>
            <a:ext cx="2095500" cy="139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7" descr="2009国家高新技术企业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5062538"/>
            <a:ext cx="2016125" cy="1390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10" descr="IBM解决方案供应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075" y="4654550"/>
            <a:ext cx="1581150" cy="181133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202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4274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4275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grpSp>
        <p:nvGrpSpPr>
          <p:cNvPr id="54277" name="Group 44"/>
          <p:cNvGrpSpPr/>
          <p:nvPr/>
        </p:nvGrpSpPr>
        <p:grpSpPr>
          <a:xfrm>
            <a:off x="1908175" y="1989138"/>
            <a:ext cx="1800225" cy="574675"/>
            <a:chOff x="0" y="0"/>
            <a:chExt cx="1134" cy="272"/>
          </a:xfrm>
        </p:grpSpPr>
        <p:pic>
          <p:nvPicPr>
            <p:cNvPr id="54278" name="Picture 8" descr="green-short-top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134" cy="2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279" name="Text Box 9"/>
            <p:cNvSpPr/>
            <p:nvPr/>
          </p:nvSpPr>
          <p:spPr>
            <a:xfrm>
              <a:off x="153" y="67"/>
              <a:ext cx="845" cy="9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制订盘点计划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4280" name="Group 10"/>
          <p:cNvGrpSpPr/>
          <p:nvPr/>
        </p:nvGrpSpPr>
        <p:grpSpPr>
          <a:xfrm>
            <a:off x="4859338" y="2205038"/>
            <a:ext cx="1873250" cy="647700"/>
            <a:chOff x="0" y="0"/>
            <a:chExt cx="998" cy="403"/>
          </a:xfrm>
        </p:grpSpPr>
        <p:pic>
          <p:nvPicPr>
            <p:cNvPr id="54281" name="Picture 11" descr="blue-short-top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98" cy="4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282" name="Text Box 12"/>
            <p:cNvSpPr/>
            <p:nvPr/>
          </p:nvSpPr>
          <p:spPr>
            <a:xfrm>
              <a:off x="30" y="51"/>
              <a:ext cx="923" cy="29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查询盘点汇总报表</a:t>
              </a:r>
              <a:endPara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盘点差异报表</a:t>
              </a:r>
              <a:endParaRPr lang="zh-CN" altLang="en-US" sz="14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</p:txBody>
        </p:sp>
      </p:grpSp>
      <p:grpSp>
        <p:nvGrpSpPr>
          <p:cNvPr id="54283" name="Group 62"/>
          <p:cNvGrpSpPr/>
          <p:nvPr/>
        </p:nvGrpSpPr>
        <p:grpSpPr>
          <a:xfrm>
            <a:off x="5005388" y="4651375"/>
            <a:ext cx="1584325" cy="577850"/>
            <a:chOff x="0" y="0"/>
            <a:chExt cx="998" cy="318"/>
          </a:xfrm>
        </p:grpSpPr>
        <p:pic>
          <p:nvPicPr>
            <p:cNvPr id="54284" name="Picture 14" descr="blue-short-top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98" cy="3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285" name="Text Box 15"/>
            <p:cNvSpPr/>
            <p:nvPr/>
          </p:nvSpPr>
          <p:spPr>
            <a:xfrm>
              <a:off x="30" y="100"/>
              <a:ext cx="923" cy="1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盘点差异处理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4286" name="Group 16"/>
          <p:cNvGrpSpPr/>
          <p:nvPr/>
        </p:nvGrpSpPr>
        <p:grpSpPr>
          <a:xfrm>
            <a:off x="1979613" y="3716338"/>
            <a:ext cx="1728787" cy="576262"/>
            <a:chOff x="0" y="0"/>
            <a:chExt cx="998" cy="403"/>
          </a:xfrm>
        </p:grpSpPr>
        <p:pic>
          <p:nvPicPr>
            <p:cNvPr id="54287" name="Picture 17" descr="blue-short-top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98" cy="4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288" name="Text Box 18"/>
            <p:cNvSpPr/>
            <p:nvPr/>
          </p:nvSpPr>
          <p:spPr>
            <a:xfrm>
              <a:off x="30" y="128"/>
              <a:ext cx="923" cy="14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生成盘点批号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54289" name="AutoShape 25"/>
          <p:cNvCxnSpPr/>
          <p:nvPr/>
        </p:nvCxnSpPr>
        <p:spPr>
          <a:xfrm rot="5400000" flipH="1" flipV="1">
            <a:off x="2130425" y="3308350"/>
            <a:ext cx="3570288" cy="1998663"/>
          </a:xfrm>
          <a:prstGeom prst="bentConnector4">
            <a:avLst>
              <a:gd name="adj1" fmla="val -6403"/>
              <a:gd name="adj2" fmla="val 73394"/>
            </a:avLst>
          </a:prstGeom>
          <a:ln w="5080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grpSp>
        <p:nvGrpSpPr>
          <p:cNvPr id="54290" name="Group 43"/>
          <p:cNvGrpSpPr/>
          <p:nvPr/>
        </p:nvGrpSpPr>
        <p:grpSpPr>
          <a:xfrm>
            <a:off x="1458913" y="2851150"/>
            <a:ext cx="2709862" cy="576263"/>
            <a:chOff x="0" y="0"/>
            <a:chExt cx="1707" cy="441"/>
          </a:xfrm>
        </p:grpSpPr>
        <p:pic>
          <p:nvPicPr>
            <p:cNvPr id="54291" name="Picture 27" descr="gold-to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707" cy="4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292" name="Text Box 28"/>
            <p:cNvSpPr/>
            <p:nvPr/>
          </p:nvSpPr>
          <p:spPr>
            <a:xfrm>
              <a:off x="75" y="74"/>
              <a:ext cx="1587" cy="2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盘点准备：补录并审核业务单据，暂停出入库业务，综合日结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54293" name="AutoShape 30"/>
          <p:cNvCxnSpPr/>
          <p:nvPr/>
        </p:nvCxnSpPr>
        <p:spPr>
          <a:xfrm>
            <a:off x="7112000" y="3679825"/>
            <a:ext cx="520700" cy="903288"/>
          </a:xfrm>
          <a:prstGeom prst="bentConnector2">
            <a:avLst/>
          </a:prstGeom>
          <a:ln w="5080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54294" name="AutoShape 34"/>
          <p:cNvCxnSpPr/>
          <p:nvPr/>
        </p:nvCxnSpPr>
        <p:spPr>
          <a:xfrm>
            <a:off x="2838450" y="2563813"/>
            <a:ext cx="6350" cy="287337"/>
          </a:xfrm>
          <a:prstGeom prst="straightConnector1">
            <a:avLst/>
          </a:prstGeom>
          <a:ln w="57150" cap="flat" cmpd="sng">
            <a:solidFill>
              <a:schemeClr val="accent1"/>
            </a:solidFill>
            <a:prstDash val="solid"/>
            <a:bevel/>
            <a:headEnd type="none" w="med" len="med"/>
            <a:tailEnd type="triangle" w="med" len="med"/>
          </a:ln>
        </p:spPr>
      </p:cxnSp>
      <p:sp>
        <p:nvSpPr>
          <p:cNvPr id="54295" name="Text Box 35"/>
          <p:cNvSpPr/>
          <p:nvPr/>
        </p:nvSpPr>
        <p:spPr>
          <a:xfrm>
            <a:off x="7308850" y="3338513"/>
            <a:ext cx="360363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609600" indent="-609600">
              <a:spcBef>
                <a:spcPct val="50000"/>
              </a:spcBef>
            </a:pPr>
            <a:r>
              <a:rPr lang="zh-CN" altLang="en-US" sz="1400" b="1" dirty="0">
                <a:latin typeface="Arial" panose="020B0604020202020204" pitchFamily="34" charset="0"/>
                <a:ea typeface="宋体" panose="02010600030101010101" pitchFamily="2" charset="-122"/>
              </a:rPr>
              <a:t>是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4296" name="Text Box 36"/>
          <p:cNvSpPr/>
          <p:nvPr/>
        </p:nvSpPr>
        <p:spPr>
          <a:xfrm>
            <a:off x="5364163" y="4219575"/>
            <a:ext cx="360362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609600" indent="-609600">
              <a:spcBef>
                <a:spcPct val="50000"/>
              </a:spcBef>
            </a:pPr>
            <a:r>
              <a:rPr lang="zh-CN" altLang="en-US" sz="1400" b="1" dirty="0">
                <a:latin typeface="Arial" panose="020B0604020202020204" pitchFamily="34" charset="0"/>
                <a:ea typeface="宋体" panose="02010600030101010101" pitchFamily="2" charset="-122"/>
              </a:rPr>
              <a:t>否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grpSp>
        <p:nvGrpSpPr>
          <p:cNvPr id="54297" name="Group 37"/>
          <p:cNvGrpSpPr/>
          <p:nvPr/>
        </p:nvGrpSpPr>
        <p:grpSpPr>
          <a:xfrm>
            <a:off x="1979613" y="4579938"/>
            <a:ext cx="1800225" cy="576262"/>
            <a:chOff x="0" y="0"/>
            <a:chExt cx="998" cy="403"/>
          </a:xfrm>
        </p:grpSpPr>
        <p:pic>
          <p:nvPicPr>
            <p:cNvPr id="54298" name="Picture 38" descr="blue-short-top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98" cy="4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299" name="Text Box 39"/>
            <p:cNvSpPr/>
            <p:nvPr/>
          </p:nvSpPr>
          <p:spPr>
            <a:xfrm>
              <a:off x="30" y="127"/>
              <a:ext cx="923" cy="14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手工或盘点机点货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4300" name="Group 40"/>
          <p:cNvGrpSpPr/>
          <p:nvPr/>
        </p:nvGrpSpPr>
        <p:grpSpPr>
          <a:xfrm>
            <a:off x="1979613" y="5445125"/>
            <a:ext cx="1871662" cy="647700"/>
            <a:chOff x="0" y="0"/>
            <a:chExt cx="998" cy="403"/>
          </a:xfrm>
        </p:grpSpPr>
        <p:pic>
          <p:nvPicPr>
            <p:cNvPr id="54301" name="Picture 41" descr="blue-short-top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98" cy="4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302" name="Text Box 42"/>
            <p:cNvSpPr/>
            <p:nvPr/>
          </p:nvSpPr>
          <p:spPr>
            <a:xfrm>
              <a:off x="30" y="70"/>
              <a:ext cx="923" cy="25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录入或导入盘点数据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4303" name="Group 47"/>
          <p:cNvGrpSpPr/>
          <p:nvPr/>
        </p:nvGrpSpPr>
        <p:grpSpPr>
          <a:xfrm>
            <a:off x="4500563" y="3211513"/>
            <a:ext cx="2592387" cy="936625"/>
            <a:chOff x="0" y="0"/>
            <a:chExt cx="1633" cy="590"/>
          </a:xfrm>
        </p:grpSpPr>
        <p:sp>
          <p:nvSpPr>
            <p:cNvPr id="54304" name="AutoShape 46"/>
            <p:cNvSpPr/>
            <p:nvPr/>
          </p:nvSpPr>
          <p:spPr>
            <a:xfrm>
              <a:off x="0" y="0"/>
              <a:ext cx="1633" cy="590"/>
            </a:xfrm>
            <a:prstGeom prst="flowChartDecision">
              <a:avLst/>
            </a:prstGeom>
            <a:gradFill rotWithShape="1">
              <a:gsLst>
                <a:gs pos="0">
                  <a:srgbClr val="5D4700"/>
                </a:gs>
                <a:gs pos="50000">
                  <a:srgbClr val="CC9900"/>
                </a:gs>
                <a:gs pos="100000">
                  <a:srgbClr val="5D4700"/>
                </a:gs>
              </a:gsLst>
              <a:lin ang="5400000" scaled="1"/>
              <a:tileRect/>
            </a:gradFill>
            <a:ln w="38100" cap="flat" cmpd="dbl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marL="609600" indent="-609600" algn="ctr"/>
              <a:endParaRPr lang="zh-CN" altLang="zh-CN" sz="160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54305" name="Text Box 21"/>
            <p:cNvSpPr/>
            <p:nvPr/>
          </p:nvSpPr>
          <p:spPr>
            <a:xfrm>
              <a:off x="364" y="151"/>
              <a:ext cx="861" cy="34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查找差异原因</a:t>
              </a:r>
              <a:r>
                <a:rPr lang="en-US" altLang="zh-CN" sz="1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,</a:t>
              </a: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判断是否有遗漏或录入错误</a:t>
              </a:r>
              <a:endParaRPr lang="zh-CN" altLang="en-US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</p:txBody>
        </p:sp>
      </p:grpSp>
      <p:cxnSp>
        <p:nvCxnSpPr>
          <p:cNvPr id="54306" name="AutoShape 49"/>
          <p:cNvCxnSpPr/>
          <p:nvPr/>
        </p:nvCxnSpPr>
        <p:spPr>
          <a:xfrm>
            <a:off x="2844800" y="3429000"/>
            <a:ext cx="6350" cy="287338"/>
          </a:xfrm>
          <a:prstGeom prst="straightConnector1">
            <a:avLst/>
          </a:prstGeom>
          <a:ln w="57150" cap="flat" cmpd="sng">
            <a:solidFill>
              <a:schemeClr val="accent1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54307" name="AutoShape 50"/>
          <p:cNvCxnSpPr/>
          <p:nvPr/>
        </p:nvCxnSpPr>
        <p:spPr>
          <a:xfrm>
            <a:off x="2838450" y="4294188"/>
            <a:ext cx="6350" cy="287337"/>
          </a:xfrm>
          <a:prstGeom prst="straightConnector1">
            <a:avLst/>
          </a:prstGeom>
          <a:ln w="57150" cap="flat" cmpd="sng">
            <a:solidFill>
              <a:schemeClr val="accent1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54308" name="AutoShape 51"/>
          <p:cNvCxnSpPr/>
          <p:nvPr/>
        </p:nvCxnSpPr>
        <p:spPr>
          <a:xfrm>
            <a:off x="2838450" y="5157788"/>
            <a:ext cx="6350" cy="287337"/>
          </a:xfrm>
          <a:prstGeom prst="straightConnector1">
            <a:avLst/>
          </a:prstGeom>
          <a:ln w="57150" cap="flat" cmpd="sng">
            <a:solidFill>
              <a:schemeClr val="accent1"/>
            </a:solidFill>
            <a:prstDash val="solid"/>
            <a:bevel/>
            <a:headEnd type="none" w="med" len="med"/>
            <a:tailEnd type="triangle" w="med" len="med"/>
          </a:ln>
        </p:spPr>
      </p:cxnSp>
      <p:grpSp>
        <p:nvGrpSpPr>
          <p:cNvPr id="54309" name="Group 52"/>
          <p:cNvGrpSpPr/>
          <p:nvPr/>
        </p:nvGrpSpPr>
        <p:grpSpPr>
          <a:xfrm>
            <a:off x="5003800" y="5661025"/>
            <a:ext cx="1584325" cy="504825"/>
            <a:chOff x="0" y="0"/>
            <a:chExt cx="998" cy="403"/>
          </a:xfrm>
        </p:grpSpPr>
        <p:pic>
          <p:nvPicPr>
            <p:cNvPr id="54310" name="Picture 53" descr="blue-short-top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98" cy="4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311" name="Text Box 54"/>
            <p:cNvSpPr/>
            <p:nvPr/>
          </p:nvSpPr>
          <p:spPr>
            <a:xfrm>
              <a:off x="30" y="117"/>
              <a:ext cx="923" cy="16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关闭盘点号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54312" name="AutoShape 55"/>
          <p:cNvCxnSpPr/>
          <p:nvPr/>
        </p:nvCxnSpPr>
        <p:spPr>
          <a:xfrm>
            <a:off x="5794375" y="5229225"/>
            <a:ext cx="1588" cy="431800"/>
          </a:xfrm>
          <a:prstGeom prst="straightConnector1">
            <a:avLst/>
          </a:prstGeom>
          <a:ln w="57150" cap="flat" cmpd="sng">
            <a:solidFill>
              <a:schemeClr val="accent1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54313" name="AutoShape 56"/>
          <p:cNvCxnSpPr/>
          <p:nvPr/>
        </p:nvCxnSpPr>
        <p:spPr>
          <a:xfrm>
            <a:off x="5797550" y="2924175"/>
            <a:ext cx="6350" cy="287338"/>
          </a:xfrm>
          <a:prstGeom prst="straightConnector1">
            <a:avLst/>
          </a:prstGeom>
          <a:ln w="57150" cap="flat" cmpd="sng">
            <a:solidFill>
              <a:schemeClr val="accent1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54314" name="AutoShape 57"/>
          <p:cNvCxnSpPr/>
          <p:nvPr/>
        </p:nvCxnSpPr>
        <p:spPr>
          <a:xfrm>
            <a:off x="5797550" y="4148138"/>
            <a:ext cx="0" cy="503237"/>
          </a:xfrm>
          <a:prstGeom prst="straightConnector1">
            <a:avLst/>
          </a:prstGeom>
          <a:ln w="57150" cap="flat" cmpd="sng">
            <a:solidFill>
              <a:schemeClr val="accent1"/>
            </a:solidFill>
            <a:prstDash val="solid"/>
            <a:bevel/>
            <a:headEnd type="none" w="med" len="med"/>
            <a:tailEnd type="triangle" w="med" len="med"/>
          </a:ln>
        </p:spPr>
      </p:cxnSp>
      <p:grpSp>
        <p:nvGrpSpPr>
          <p:cNvPr id="54315" name="Group 61"/>
          <p:cNvGrpSpPr/>
          <p:nvPr/>
        </p:nvGrpSpPr>
        <p:grpSpPr>
          <a:xfrm>
            <a:off x="6877050" y="4583113"/>
            <a:ext cx="1511300" cy="646112"/>
            <a:chOff x="0" y="0"/>
            <a:chExt cx="912" cy="336"/>
          </a:xfrm>
        </p:grpSpPr>
        <p:pic>
          <p:nvPicPr>
            <p:cNvPr id="54316" name="Picture 20" descr="gold-top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912" cy="3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317" name="Text Box 60"/>
            <p:cNvSpPr/>
            <p:nvPr/>
          </p:nvSpPr>
          <p:spPr>
            <a:xfrm>
              <a:off x="136" y="24"/>
              <a:ext cx="635" cy="25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补录或修改盘点单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54318" name="AutoShape 63"/>
          <p:cNvCxnSpPr/>
          <p:nvPr/>
        </p:nvCxnSpPr>
        <p:spPr>
          <a:xfrm flipH="1" flipV="1">
            <a:off x="6732588" y="2528888"/>
            <a:ext cx="1655762" cy="2378075"/>
          </a:xfrm>
          <a:prstGeom prst="bentConnector3">
            <a:avLst>
              <a:gd name="adj1" fmla="val -13806"/>
            </a:avLst>
          </a:prstGeom>
          <a:ln w="5080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54319" name="Rectangle 64"/>
          <p:cNvSpPr/>
          <p:nvPr/>
        </p:nvSpPr>
        <p:spPr>
          <a:xfrm>
            <a:off x="685800" y="825500"/>
            <a:ext cx="7772400" cy="947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盘点流程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4320" name="Rectangle 65"/>
          <p:cNvSpPr/>
          <p:nvPr/>
        </p:nvSpPr>
        <p:spPr>
          <a:xfrm>
            <a:off x="3276600" y="1628775"/>
            <a:ext cx="2663825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4321" name="AutoShape 67"/>
          <p:cNvSpPr/>
          <p:nvPr/>
        </p:nvSpPr>
        <p:spPr>
          <a:xfrm>
            <a:off x="179388" y="3405188"/>
            <a:ext cx="1349375" cy="600075"/>
          </a:xfrm>
          <a:prstGeom prst="wedgeRoundRectCallout">
            <a:avLst>
              <a:gd name="adj1" fmla="val 81764"/>
              <a:gd name="adj2" fmla="val 42329"/>
              <a:gd name="adj3" fmla="val 16667"/>
            </a:avLst>
          </a:prstGeom>
          <a:solidFill>
            <a:schemeClr val="accent1"/>
          </a:solidFill>
          <a:ln w="9525">
            <a:noFill/>
          </a:ln>
        </p:spPr>
        <p:txBody>
          <a:bodyPr anchor="t"/>
          <a:p>
            <a:pPr marL="609600" indent="-609600" algn="ctr"/>
            <a:r>
              <a:rPr lang="zh-CN" altLang="en-US" sz="14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开始前限制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4322" name="Text Box 68"/>
          <p:cNvSpPr/>
          <p:nvPr/>
        </p:nvSpPr>
        <p:spPr>
          <a:xfrm>
            <a:off x="433388" y="3644900"/>
            <a:ext cx="1008062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609600" indent="-609600">
              <a:spcBef>
                <a:spcPct val="50000"/>
              </a:spcBef>
            </a:pPr>
            <a:r>
              <a:rPr lang="zh-CN" altLang="en-US" sz="1400" b="1" dirty="0">
                <a:solidFill>
                  <a:srgbClr val="5F5F5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库存业务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4323" name="AutoShape 69"/>
          <p:cNvSpPr/>
          <p:nvPr/>
        </p:nvSpPr>
        <p:spPr>
          <a:xfrm>
            <a:off x="179388" y="4221163"/>
            <a:ext cx="1349375" cy="600075"/>
          </a:xfrm>
          <a:prstGeom prst="wedgeRoundRectCallout">
            <a:avLst>
              <a:gd name="adj1" fmla="val 86468"/>
              <a:gd name="adj2" fmla="val 42329"/>
              <a:gd name="adj3" fmla="val 16667"/>
            </a:avLst>
          </a:prstGeom>
          <a:solidFill>
            <a:schemeClr val="accent1"/>
          </a:solidFill>
          <a:ln w="9525">
            <a:noFill/>
          </a:ln>
        </p:spPr>
        <p:txBody>
          <a:bodyPr anchor="t"/>
          <a:p>
            <a:pPr marL="609600" indent="-609600" algn="ctr"/>
            <a:r>
              <a:rPr lang="zh-CN" altLang="en-US" sz="14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完成后开放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4324" name="Text Box 70"/>
          <p:cNvSpPr/>
          <p:nvPr/>
        </p:nvSpPr>
        <p:spPr>
          <a:xfrm>
            <a:off x="433388" y="4460875"/>
            <a:ext cx="1008062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609600" indent="-609600">
              <a:spcBef>
                <a:spcPct val="50000"/>
              </a:spcBef>
            </a:pPr>
            <a:r>
              <a:rPr lang="zh-CN" altLang="en-US" sz="1400" b="1" dirty="0">
                <a:solidFill>
                  <a:srgbClr val="5F5F5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库存业务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4325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5298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5299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55301" name="Rectangle 3"/>
          <p:cNvSpPr/>
          <p:nvPr/>
        </p:nvSpPr>
        <p:spPr>
          <a:xfrm>
            <a:off x="685800" y="536575"/>
            <a:ext cx="7772400" cy="947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结算管理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5302" name="Rectangle 4"/>
          <p:cNvSpPr/>
          <p:nvPr/>
        </p:nvSpPr>
        <p:spPr>
          <a:xfrm>
            <a:off x="3132138" y="1339850"/>
            <a:ext cx="295275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5303" name="Rectangle 5"/>
          <p:cNvSpPr>
            <a:spLocks noGrp="1"/>
          </p:cNvSpPr>
          <p:nvPr>
            <p:ph type="subTitle" idx="1"/>
          </p:nvPr>
        </p:nvSpPr>
        <p:spPr>
          <a:xfrm>
            <a:off x="468313" y="1557338"/>
            <a:ext cx="8675687" cy="4967287"/>
          </a:xfrm>
          <a:ln/>
        </p:spPr>
        <p:txBody>
          <a:bodyPr vert="horz" wrap="square" anchor="t"/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供应商费用</a:t>
            </a:r>
            <a:r>
              <a:rPr lang="en-US" altLang="zh-CN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:</a:t>
            </a:r>
            <a:r>
              <a:rPr lang="zh-CN" altLang="en-US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将供应商进场费、店庆费等费用纳入应付款管理。</a:t>
            </a:r>
            <a:endParaRPr lang="zh-CN" altLang="en-US" sz="2000" kern="1200" dirty="0">
              <a:solidFill>
                <a:srgbClr val="5F5F5F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供应商结算</a:t>
            </a:r>
            <a:r>
              <a:rPr lang="en-US" altLang="zh-CN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:</a:t>
            </a:r>
            <a:r>
              <a:rPr lang="zh-CN" altLang="en-US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用于同供应商结算应付货款及费用等。</a:t>
            </a:r>
            <a:endParaRPr lang="zh-CN" altLang="en-US" sz="2000" kern="1200" dirty="0">
              <a:solidFill>
                <a:srgbClr val="5F5F5F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客户费用</a:t>
            </a:r>
            <a:r>
              <a:rPr lang="en-US" altLang="zh-CN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:</a:t>
            </a:r>
            <a:r>
              <a:rPr lang="zh-CN" altLang="en-US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将客户费用纳入应收款管理。</a:t>
            </a:r>
            <a:endParaRPr lang="zh-CN" altLang="en-US" sz="2000" kern="1200" dirty="0">
              <a:solidFill>
                <a:srgbClr val="5F5F5F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客户结算</a:t>
            </a:r>
            <a:r>
              <a:rPr lang="en-US" altLang="zh-CN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:</a:t>
            </a:r>
            <a:r>
              <a:rPr lang="zh-CN" altLang="en-US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用于同客户结算应收货款及费用等。</a:t>
            </a:r>
            <a:endParaRPr lang="zh-CN" altLang="en-US" sz="2000" kern="1200" dirty="0">
              <a:solidFill>
                <a:srgbClr val="5F5F5F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商场费用结算表</a:t>
            </a:r>
            <a:r>
              <a:rPr lang="en-US" altLang="zh-CN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:</a:t>
            </a:r>
            <a:r>
              <a:rPr lang="zh-CN" altLang="en-US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用于和商场进行结算。</a:t>
            </a:r>
            <a:endParaRPr lang="zh-CN" altLang="en-US" sz="2000" kern="1200" dirty="0">
              <a:solidFill>
                <a:srgbClr val="5F5F5F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机构费用</a:t>
            </a:r>
            <a:r>
              <a:rPr lang="en-US" altLang="zh-CN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:</a:t>
            </a:r>
            <a:r>
              <a:rPr lang="zh-CN" altLang="en-US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将价格费用纳入帐款管理。</a:t>
            </a:r>
            <a:endParaRPr lang="zh-CN" altLang="en-US" sz="2000" kern="1200" dirty="0">
              <a:solidFill>
                <a:srgbClr val="5F5F5F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机构结算</a:t>
            </a:r>
            <a:r>
              <a:rPr lang="en-US" altLang="zh-CN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:</a:t>
            </a:r>
            <a:r>
              <a:rPr lang="zh-CN" altLang="en-US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用于同机构结算帐款。</a:t>
            </a:r>
            <a:endParaRPr lang="zh-CN" altLang="en-US" sz="2000" kern="1200" dirty="0">
              <a:solidFill>
                <a:srgbClr val="5F5F5F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pPr marL="342900" indent="-34290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帐款查询</a:t>
            </a:r>
            <a:r>
              <a:rPr lang="en-US" altLang="zh-CN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:</a:t>
            </a:r>
            <a:r>
              <a:rPr lang="zh-CN" altLang="en-US" sz="2000" kern="1200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包括供应商往来帐款，客户往来帐款，机构往来帐款。每种往来帐款包括到期帐款、应收付帐款汇总和明细、历史往来帐等。</a:t>
            </a:r>
            <a:endParaRPr lang="zh-CN" altLang="en-US" sz="2400" kern="1200" dirty="0">
              <a:latin typeface="+mn-lt"/>
              <a:ea typeface="+mn-ea"/>
              <a:cs typeface="+mn-cs"/>
              <a:sym typeface="Calibri" panose="020F0502020204030204" pitchFamily="2" charset="0"/>
            </a:endParaRPr>
          </a:p>
        </p:txBody>
      </p:sp>
      <p:sp>
        <p:nvSpPr>
          <p:cNvPr id="55304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6322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6323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56325" name="Rectangle 2"/>
          <p:cNvSpPr/>
          <p:nvPr/>
        </p:nvSpPr>
        <p:spPr>
          <a:xfrm>
            <a:off x="685800" y="681038"/>
            <a:ext cx="7772400" cy="9477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结算管理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6326" name="Rectangle 3"/>
          <p:cNvSpPr/>
          <p:nvPr/>
        </p:nvSpPr>
        <p:spPr>
          <a:xfrm>
            <a:off x="3132138" y="1412875"/>
            <a:ext cx="2879725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grpSp>
        <p:nvGrpSpPr>
          <p:cNvPr id="56327" name="Group 5"/>
          <p:cNvGrpSpPr/>
          <p:nvPr/>
        </p:nvGrpSpPr>
        <p:grpSpPr>
          <a:xfrm>
            <a:off x="1042988" y="2571750"/>
            <a:ext cx="1295400" cy="503238"/>
            <a:chOff x="0" y="0"/>
            <a:chExt cx="816" cy="317"/>
          </a:xfrm>
        </p:grpSpPr>
        <p:pic>
          <p:nvPicPr>
            <p:cNvPr id="56328" name="Picture 6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6329" name="Text Box 7"/>
            <p:cNvSpPr/>
            <p:nvPr/>
          </p:nvSpPr>
          <p:spPr>
            <a:xfrm>
              <a:off x="114" y="87"/>
              <a:ext cx="606" cy="14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客户费用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6330" name="Group 8"/>
          <p:cNvGrpSpPr/>
          <p:nvPr/>
        </p:nvGrpSpPr>
        <p:grpSpPr>
          <a:xfrm>
            <a:off x="1042988" y="3783013"/>
            <a:ext cx="1295400" cy="503237"/>
            <a:chOff x="0" y="0"/>
            <a:chExt cx="816" cy="317"/>
          </a:xfrm>
        </p:grpSpPr>
        <p:pic>
          <p:nvPicPr>
            <p:cNvPr id="56331" name="Picture 9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6332" name="Text Box 10"/>
            <p:cNvSpPr/>
            <p:nvPr/>
          </p:nvSpPr>
          <p:spPr>
            <a:xfrm>
              <a:off x="114" y="14"/>
              <a:ext cx="606" cy="29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供应商</a:t>
              </a:r>
              <a:endParaRPr lang="zh-CN" altLang="en-US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algn="ctr">
                <a:lnSpc>
                  <a:spcPct val="8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费用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56333" name="AutoShape 11"/>
          <p:cNvCxnSpPr/>
          <p:nvPr/>
        </p:nvCxnSpPr>
        <p:spPr>
          <a:xfrm>
            <a:off x="3059113" y="3482975"/>
            <a:ext cx="1587" cy="971550"/>
          </a:xfrm>
          <a:prstGeom prst="straightConnector1">
            <a:avLst/>
          </a:prstGeom>
          <a:ln w="50800" cap="flat" cmpd="sng">
            <a:solidFill>
              <a:srgbClr val="339966"/>
            </a:solidFill>
            <a:prstDash val="solid"/>
            <a:bevel/>
            <a:headEnd type="none" w="med" len="med"/>
            <a:tailEnd type="none" w="med" len="med"/>
          </a:ln>
        </p:spPr>
      </p:cxnSp>
      <p:grpSp>
        <p:nvGrpSpPr>
          <p:cNvPr id="56334" name="Group 12"/>
          <p:cNvGrpSpPr/>
          <p:nvPr/>
        </p:nvGrpSpPr>
        <p:grpSpPr>
          <a:xfrm>
            <a:off x="3648075" y="4954588"/>
            <a:ext cx="1296988" cy="503237"/>
            <a:chOff x="0" y="0"/>
            <a:chExt cx="816" cy="275"/>
          </a:xfrm>
        </p:grpSpPr>
        <p:pic>
          <p:nvPicPr>
            <p:cNvPr id="56335" name="Picture 13" descr="gold-top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6336" name="Text Box 14"/>
            <p:cNvSpPr/>
            <p:nvPr/>
          </p:nvSpPr>
          <p:spPr>
            <a:xfrm>
              <a:off x="113" y="58"/>
              <a:ext cx="607" cy="12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机构结算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6337" name="Group 15"/>
          <p:cNvGrpSpPr/>
          <p:nvPr/>
        </p:nvGrpSpPr>
        <p:grpSpPr>
          <a:xfrm>
            <a:off x="1042988" y="4354513"/>
            <a:ext cx="1295400" cy="503237"/>
            <a:chOff x="0" y="0"/>
            <a:chExt cx="816" cy="317"/>
          </a:xfrm>
        </p:grpSpPr>
        <p:pic>
          <p:nvPicPr>
            <p:cNvPr id="56338" name="Picture 16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6339" name="Text Box 17"/>
            <p:cNvSpPr/>
            <p:nvPr/>
          </p:nvSpPr>
          <p:spPr>
            <a:xfrm>
              <a:off x="114" y="87"/>
              <a:ext cx="606" cy="14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联营账款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6340" name="Group 18"/>
          <p:cNvGrpSpPr/>
          <p:nvPr/>
        </p:nvGrpSpPr>
        <p:grpSpPr>
          <a:xfrm>
            <a:off x="1042988" y="4997450"/>
            <a:ext cx="1295400" cy="503238"/>
            <a:chOff x="0" y="0"/>
            <a:chExt cx="816" cy="317"/>
          </a:xfrm>
        </p:grpSpPr>
        <p:pic>
          <p:nvPicPr>
            <p:cNvPr id="56341" name="Picture 19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6342" name="Text Box 20"/>
            <p:cNvSpPr/>
            <p:nvPr/>
          </p:nvSpPr>
          <p:spPr>
            <a:xfrm>
              <a:off x="114" y="14"/>
              <a:ext cx="606" cy="29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机构</a:t>
              </a:r>
              <a:endParaRPr lang="zh-CN" altLang="en-US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algn="ctr">
                <a:lnSpc>
                  <a:spcPct val="8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费用单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6343" name="Group 21"/>
          <p:cNvGrpSpPr/>
          <p:nvPr/>
        </p:nvGrpSpPr>
        <p:grpSpPr>
          <a:xfrm>
            <a:off x="3673475" y="2093913"/>
            <a:ext cx="1296988" cy="503237"/>
            <a:chOff x="0" y="0"/>
            <a:chExt cx="816" cy="275"/>
          </a:xfrm>
        </p:grpSpPr>
        <p:pic>
          <p:nvPicPr>
            <p:cNvPr id="56344" name="Picture 22" descr="gold-top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6345" name="Text Box 23"/>
            <p:cNvSpPr/>
            <p:nvPr/>
          </p:nvSpPr>
          <p:spPr>
            <a:xfrm>
              <a:off x="113" y="58"/>
              <a:ext cx="607" cy="12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客户结算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56346" name="AutoShape 24"/>
          <p:cNvCxnSpPr/>
          <p:nvPr/>
        </p:nvCxnSpPr>
        <p:spPr>
          <a:xfrm>
            <a:off x="3059113" y="3995738"/>
            <a:ext cx="576262" cy="1587"/>
          </a:xfrm>
          <a:prstGeom prst="straightConnector1">
            <a:avLst/>
          </a:prstGeom>
          <a:ln w="50800" cap="flat" cmpd="sng">
            <a:solidFill>
              <a:srgbClr val="339966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56347" name="AutoShape 25"/>
          <p:cNvCxnSpPr/>
          <p:nvPr/>
        </p:nvCxnSpPr>
        <p:spPr>
          <a:xfrm>
            <a:off x="2376488" y="5224463"/>
            <a:ext cx="1258887" cy="1587"/>
          </a:xfrm>
          <a:prstGeom prst="straightConnector1">
            <a:avLst/>
          </a:prstGeom>
          <a:ln w="50800" cap="flat" cmpd="sng">
            <a:solidFill>
              <a:srgbClr val="339966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56348" name="AutoShape 26"/>
          <p:cNvCxnSpPr/>
          <p:nvPr/>
        </p:nvCxnSpPr>
        <p:spPr>
          <a:xfrm>
            <a:off x="2338388" y="4427538"/>
            <a:ext cx="719137" cy="1587"/>
          </a:xfrm>
          <a:prstGeom prst="straightConnector1">
            <a:avLst/>
          </a:prstGeom>
          <a:ln w="50800" cap="flat" cmpd="sng">
            <a:solidFill>
              <a:srgbClr val="339966"/>
            </a:solidFill>
            <a:prstDash val="solid"/>
            <a:bevel/>
            <a:headEnd type="none" w="med" len="med"/>
            <a:tailEnd type="none" w="med" len="med"/>
          </a:ln>
        </p:spPr>
      </p:cxnSp>
      <p:cxnSp>
        <p:nvCxnSpPr>
          <p:cNvPr id="56349" name="AutoShape 27"/>
          <p:cNvCxnSpPr/>
          <p:nvPr/>
        </p:nvCxnSpPr>
        <p:spPr>
          <a:xfrm>
            <a:off x="2338388" y="3490913"/>
            <a:ext cx="719137" cy="1587"/>
          </a:xfrm>
          <a:prstGeom prst="straightConnector1">
            <a:avLst/>
          </a:prstGeom>
          <a:ln w="50800" cap="flat" cmpd="sng">
            <a:solidFill>
              <a:srgbClr val="339966"/>
            </a:solidFill>
            <a:prstDash val="solid"/>
            <a:bevel/>
            <a:headEnd type="none" w="med" len="med"/>
            <a:tailEnd type="none" w="med" len="med"/>
          </a:ln>
        </p:spPr>
      </p:cxnSp>
      <p:grpSp>
        <p:nvGrpSpPr>
          <p:cNvPr id="56350" name="Group 28"/>
          <p:cNvGrpSpPr/>
          <p:nvPr/>
        </p:nvGrpSpPr>
        <p:grpSpPr>
          <a:xfrm>
            <a:off x="6156325" y="2124075"/>
            <a:ext cx="2085975" cy="512763"/>
            <a:chOff x="0" y="0"/>
            <a:chExt cx="877" cy="477"/>
          </a:xfrm>
        </p:grpSpPr>
        <p:pic>
          <p:nvPicPr>
            <p:cNvPr id="56351" name="Picture 29" descr="blue-short-top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6352" name="Text Box 30"/>
            <p:cNvSpPr/>
            <p:nvPr/>
          </p:nvSpPr>
          <p:spPr>
            <a:xfrm>
              <a:off x="0" y="151"/>
              <a:ext cx="877" cy="14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客户往来账款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56353" name="AutoShape 32"/>
          <p:cNvCxnSpPr/>
          <p:nvPr/>
        </p:nvCxnSpPr>
        <p:spPr>
          <a:xfrm>
            <a:off x="5005388" y="2347913"/>
            <a:ext cx="1258887" cy="1587"/>
          </a:xfrm>
          <a:prstGeom prst="straightConnector1">
            <a:avLst/>
          </a:prstGeom>
          <a:ln w="50800" cap="flat" cmpd="sng">
            <a:solidFill>
              <a:srgbClr val="FF9900"/>
            </a:solidFill>
            <a:prstDash val="solid"/>
            <a:bevel/>
            <a:headEnd type="none" w="med" len="med"/>
            <a:tailEnd type="triangle" w="med" len="med"/>
          </a:ln>
        </p:spPr>
      </p:cxnSp>
      <p:grpSp>
        <p:nvGrpSpPr>
          <p:cNvPr id="56354" name="Group 33"/>
          <p:cNvGrpSpPr/>
          <p:nvPr/>
        </p:nvGrpSpPr>
        <p:grpSpPr>
          <a:xfrm>
            <a:off x="6230938" y="3689350"/>
            <a:ext cx="2085975" cy="503238"/>
            <a:chOff x="0" y="0"/>
            <a:chExt cx="877" cy="477"/>
          </a:xfrm>
        </p:grpSpPr>
        <p:pic>
          <p:nvPicPr>
            <p:cNvPr id="56355" name="Picture 34" descr="blue-short-top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6356" name="Text Box 35"/>
            <p:cNvSpPr/>
            <p:nvPr/>
          </p:nvSpPr>
          <p:spPr>
            <a:xfrm>
              <a:off x="0" y="114"/>
              <a:ext cx="877" cy="2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供应商往来账款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56357" name="AutoShape 36"/>
          <p:cNvCxnSpPr/>
          <p:nvPr/>
        </p:nvCxnSpPr>
        <p:spPr>
          <a:xfrm>
            <a:off x="4991100" y="3965575"/>
            <a:ext cx="1258888" cy="0"/>
          </a:xfrm>
          <a:prstGeom prst="straightConnector1">
            <a:avLst/>
          </a:prstGeom>
          <a:ln w="50800" cap="flat" cmpd="sng">
            <a:solidFill>
              <a:srgbClr val="FF9900"/>
            </a:solidFill>
            <a:prstDash val="solid"/>
            <a:bevel/>
            <a:headEnd type="none" w="med" len="med"/>
            <a:tailEnd type="triangle" w="med" len="med"/>
          </a:ln>
        </p:spPr>
      </p:cxnSp>
      <p:grpSp>
        <p:nvGrpSpPr>
          <p:cNvPr id="56358" name="Group 37"/>
          <p:cNvGrpSpPr/>
          <p:nvPr/>
        </p:nvGrpSpPr>
        <p:grpSpPr>
          <a:xfrm>
            <a:off x="6230938" y="4927600"/>
            <a:ext cx="2085975" cy="503238"/>
            <a:chOff x="0" y="0"/>
            <a:chExt cx="877" cy="477"/>
          </a:xfrm>
        </p:grpSpPr>
        <p:pic>
          <p:nvPicPr>
            <p:cNvPr id="56359" name="Picture 38" descr="blue-short-top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20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6360" name="Text Box 39"/>
            <p:cNvSpPr/>
            <p:nvPr/>
          </p:nvSpPr>
          <p:spPr>
            <a:xfrm>
              <a:off x="0" y="114"/>
              <a:ext cx="877" cy="2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机构往来账款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56361" name="AutoShape 40"/>
          <p:cNvCxnSpPr/>
          <p:nvPr/>
        </p:nvCxnSpPr>
        <p:spPr>
          <a:xfrm>
            <a:off x="4978400" y="5203825"/>
            <a:ext cx="1258888" cy="0"/>
          </a:xfrm>
          <a:prstGeom prst="straightConnector1">
            <a:avLst/>
          </a:prstGeom>
          <a:ln w="50800" cap="flat" cmpd="sng">
            <a:solidFill>
              <a:srgbClr val="FF9900"/>
            </a:solidFill>
            <a:prstDash val="solid"/>
            <a:bevel/>
            <a:headEnd type="none" w="med" len="med"/>
            <a:tailEnd type="triangle" w="med" len="med"/>
          </a:ln>
        </p:spPr>
      </p:cxnSp>
      <p:grpSp>
        <p:nvGrpSpPr>
          <p:cNvPr id="56362" name="Group 41"/>
          <p:cNvGrpSpPr/>
          <p:nvPr/>
        </p:nvGrpSpPr>
        <p:grpSpPr>
          <a:xfrm>
            <a:off x="3648075" y="3714750"/>
            <a:ext cx="1296988" cy="512763"/>
            <a:chOff x="0" y="0"/>
            <a:chExt cx="816" cy="280"/>
          </a:xfrm>
        </p:grpSpPr>
        <p:pic>
          <p:nvPicPr>
            <p:cNvPr id="56363" name="Picture 42" descr="gold-top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6364" name="Text Box 43"/>
            <p:cNvSpPr/>
            <p:nvPr/>
          </p:nvSpPr>
          <p:spPr>
            <a:xfrm>
              <a:off x="113" y="0"/>
              <a:ext cx="607" cy="25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供应商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endParaRPr>
            </a:p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结算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6365" name="Group 5"/>
          <p:cNvGrpSpPr/>
          <p:nvPr/>
        </p:nvGrpSpPr>
        <p:grpSpPr>
          <a:xfrm>
            <a:off x="1000125" y="1714500"/>
            <a:ext cx="1295400" cy="503238"/>
            <a:chOff x="0" y="0"/>
            <a:chExt cx="816" cy="317"/>
          </a:xfrm>
        </p:grpSpPr>
        <p:pic>
          <p:nvPicPr>
            <p:cNvPr id="56366" name="Picture 6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6367" name="Text Box 7"/>
            <p:cNvSpPr/>
            <p:nvPr/>
          </p:nvSpPr>
          <p:spPr>
            <a:xfrm>
              <a:off x="114" y="87"/>
              <a:ext cx="606" cy="14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预收款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56368" name="肘形连接符 50"/>
          <p:cNvCxnSpPr/>
          <p:nvPr/>
        </p:nvCxnSpPr>
        <p:spPr>
          <a:xfrm>
            <a:off x="2286000" y="2000250"/>
            <a:ext cx="1377950" cy="379413"/>
          </a:xfrm>
          <a:prstGeom prst="bentConnector3">
            <a:avLst>
              <a:gd name="adj1" fmla="val 50000"/>
            </a:avLst>
          </a:prstGeom>
          <a:ln w="50800" cap="flat" cmpd="sng">
            <a:solidFill>
              <a:srgbClr val="2A8654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56369" name="肘形连接符 53"/>
          <p:cNvCxnSpPr/>
          <p:nvPr/>
        </p:nvCxnSpPr>
        <p:spPr>
          <a:xfrm flipV="1">
            <a:off x="2308225" y="2379663"/>
            <a:ext cx="1335088" cy="477837"/>
          </a:xfrm>
          <a:prstGeom prst="bentConnector3">
            <a:avLst>
              <a:gd name="adj1" fmla="val 50000"/>
            </a:avLst>
          </a:prstGeom>
          <a:ln w="50800" cap="flat" cmpd="sng">
            <a:solidFill>
              <a:srgbClr val="2A8654"/>
            </a:solidFill>
            <a:prstDash val="solid"/>
            <a:bevel/>
            <a:headEnd type="none" w="med" len="med"/>
            <a:tailEnd type="triangle" w="med" len="med"/>
          </a:ln>
        </p:spPr>
      </p:cxnSp>
      <p:grpSp>
        <p:nvGrpSpPr>
          <p:cNvPr id="56370" name="Group 15"/>
          <p:cNvGrpSpPr/>
          <p:nvPr/>
        </p:nvGrpSpPr>
        <p:grpSpPr>
          <a:xfrm>
            <a:off x="1062038" y="3143250"/>
            <a:ext cx="1295400" cy="503238"/>
            <a:chOff x="0" y="0"/>
            <a:chExt cx="816" cy="317"/>
          </a:xfrm>
        </p:grpSpPr>
        <p:pic>
          <p:nvPicPr>
            <p:cNvPr id="56371" name="Picture 16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6372" name="Text Box 17"/>
            <p:cNvSpPr/>
            <p:nvPr/>
          </p:nvSpPr>
          <p:spPr>
            <a:xfrm>
              <a:off x="96" y="78"/>
              <a:ext cx="606" cy="14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预付款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56373" name="AutoShape 27"/>
          <p:cNvCxnSpPr/>
          <p:nvPr/>
        </p:nvCxnSpPr>
        <p:spPr>
          <a:xfrm>
            <a:off x="2357438" y="4000500"/>
            <a:ext cx="719137" cy="0"/>
          </a:xfrm>
          <a:prstGeom prst="straightConnector1">
            <a:avLst/>
          </a:prstGeom>
          <a:ln w="50800" cap="flat" cmpd="sng">
            <a:solidFill>
              <a:srgbClr val="339966"/>
            </a:solidFill>
            <a:prstDash val="solid"/>
            <a:bevel/>
            <a:headEnd type="none" w="med" len="med"/>
            <a:tailEnd type="none" w="med" len="med"/>
          </a:ln>
        </p:spPr>
      </p:cxnSp>
      <p:sp>
        <p:nvSpPr>
          <p:cNvPr id="56374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7346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7347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57349" name="Rectangle 2"/>
          <p:cNvSpPr/>
          <p:nvPr/>
        </p:nvSpPr>
        <p:spPr>
          <a:xfrm>
            <a:off x="685800" y="825500"/>
            <a:ext cx="7772400" cy="947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结算管理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7350" name="Rectangle 3"/>
          <p:cNvSpPr/>
          <p:nvPr/>
        </p:nvSpPr>
        <p:spPr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7351" name="Rectangle 4"/>
          <p:cNvSpPr/>
          <p:nvPr/>
        </p:nvSpPr>
        <p:spPr>
          <a:xfrm>
            <a:off x="457200" y="1773238"/>
            <a:ext cx="8229600" cy="41370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可以在分店进行供应商和客户结算。</a:t>
            </a:r>
            <a:endParaRPr lang="en-US" altLang="zh-CN" sz="2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使用预收款或预付款进行结算</a:t>
            </a:r>
            <a:endParaRPr lang="zh-CN" altLang="en-US" sz="2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同一商品在不同机构可以由不同供应商供货、经营方式也可不同。</a:t>
            </a:r>
            <a:endParaRPr lang="en-US" altLang="zh-CN" sz="2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未到期账款可设定为不允许结算。</a:t>
            </a:r>
            <a:endParaRPr lang="en-US" altLang="zh-CN" sz="2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提供增值功能财务接口。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7352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8370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8371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58373" name="Rectangle 2"/>
          <p:cNvSpPr/>
          <p:nvPr/>
        </p:nvSpPr>
        <p:spPr>
          <a:xfrm>
            <a:off x="685800" y="825500"/>
            <a:ext cx="7772400" cy="947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200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微店管理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8374" name="Rectangle 3"/>
          <p:cNvSpPr/>
          <p:nvPr/>
        </p:nvSpPr>
        <p:spPr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8375" name="Rectangle 4"/>
          <p:cNvSpPr/>
          <p:nvPr/>
        </p:nvSpPr>
        <p:spPr>
          <a:xfrm>
            <a:off x="457200" y="1773238"/>
            <a:ext cx="8229600" cy="41370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1" indent="0"/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微店说明：针对微商店对应业务流程进行相应说明；</a:t>
            </a: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lvl="1" indent="0"/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微店配置向导：主要配置商户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ID,</a:t>
            </a:r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微商店中相关设置使用参数设置；</a:t>
            </a: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lvl="1" indent="0"/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微店信息：针对商户信息在微商店中的显示内容</a:t>
            </a: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lvl="1" indent="0"/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店铺上下架：针对需要在线上销售的门店进行处理；</a:t>
            </a: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lvl="1" indent="0"/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类别上下架：针对需要在微店销售的商品类别定义以及管理；</a:t>
            </a: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lvl="1" indent="0"/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商品上下架：针对需要在微店销售的商品进行管理；</a:t>
            </a: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lvl="1" indent="0"/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会员同步：针对微店线上会员使用部分进行管理；</a:t>
            </a: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lvl="1" indent="0"/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优惠发布：针对微商店中对应商品活动、促销信息的内容发布；</a:t>
            </a:r>
            <a:endParaRPr lang="zh-CN" altLang="en-US" sz="2000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lvl="1" indent="0"/>
            <a:r>
              <a:rPr lang="zh-CN" altLang="en-US" sz="2000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订单管理：针对线上线下订单进行管理，下载线上订单功能；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8376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9394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9395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59397" name="Rectangle 3"/>
          <p:cNvSpPr/>
          <p:nvPr/>
        </p:nvSpPr>
        <p:spPr>
          <a:xfrm>
            <a:off x="685800" y="825500"/>
            <a:ext cx="7772400" cy="947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微店管理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9398" name="Rectangle 4"/>
          <p:cNvSpPr/>
          <p:nvPr/>
        </p:nvSpPr>
        <p:spPr>
          <a:xfrm>
            <a:off x="3419475" y="1557338"/>
            <a:ext cx="2376488" cy="71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grpSp>
        <p:nvGrpSpPr>
          <p:cNvPr id="59399" name="Group 7"/>
          <p:cNvGrpSpPr/>
          <p:nvPr/>
        </p:nvGrpSpPr>
        <p:grpSpPr>
          <a:xfrm>
            <a:off x="3778250" y="2852738"/>
            <a:ext cx="1725613" cy="566737"/>
            <a:chOff x="0" y="0"/>
            <a:chExt cx="816" cy="317"/>
          </a:xfrm>
        </p:grpSpPr>
        <p:pic>
          <p:nvPicPr>
            <p:cNvPr id="59400" name="Picture 8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9401" name="Text Box 9"/>
            <p:cNvSpPr/>
            <p:nvPr/>
          </p:nvSpPr>
          <p:spPr>
            <a:xfrm>
              <a:off x="114" y="103"/>
              <a:ext cx="606" cy="1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类别上下架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59402" name="Text Box 11"/>
          <p:cNvSpPr/>
          <p:nvPr/>
        </p:nvSpPr>
        <p:spPr>
          <a:xfrm>
            <a:off x="4640263" y="4292600"/>
            <a:ext cx="1392237" cy="2333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p>
            <a:pPr algn="ctr">
              <a:lnSpc>
                <a:spcPct val="85000"/>
              </a:lnSpc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总部审核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grpSp>
        <p:nvGrpSpPr>
          <p:cNvPr id="59403" name="Group 49"/>
          <p:cNvGrpSpPr/>
          <p:nvPr/>
        </p:nvGrpSpPr>
        <p:grpSpPr>
          <a:xfrm>
            <a:off x="854075" y="3609975"/>
            <a:ext cx="1917700" cy="682625"/>
            <a:chOff x="0" y="0"/>
            <a:chExt cx="898" cy="477"/>
          </a:xfrm>
        </p:grpSpPr>
        <p:pic>
          <p:nvPicPr>
            <p:cNvPr id="59404" name="Picture 12" descr="blue-short-top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4" y="0"/>
              <a:ext cx="854" cy="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9405" name="Text Box 13"/>
            <p:cNvSpPr/>
            <p:nvPr/>
          </p:nvSpPr>
          <p:spPr>
            <a:xfrm>
              <a:off x="0" y="148"/>
              <a:ext cx="877" cy="15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微店配置向导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9406" name="Group 14"/>
          <p:cNvGrpSpPr/>
          <p:nvPr/>
        </p:nvGrpSpPr>
        <p:grpSpPr>
          <a:xfrm>
            <a:off x="3776663" y="3644900"/>
            <a:ext cx="1727200" cy="576263"/>
            <a:chOff x="0" y="0"/>
            <a:chExt cx="816" cy="317"/>
          </a:xfrm>
        </p:grpSpPr>
        <p:pic>
          <p:nvPicPr>
            <p:cNvPr id="59407" name="Picture 15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9408" name="Text Box 16"/>
            <p:cNvSpPr/>
            <p:nvPr/>
          </p:nvSpPr>
          <p:spPr>
            <a:xfrm>
              <a:off x="114" y="95"/>
              <a:ext cx="608" cy="12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商品上下架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9409" name="Group 17"/>
          <p:cNvGrpSpPr/>
          <p:nvPr/>
        </p:nvGrpSpPr>
        <p:grpSpPr>
          <a:xfrm>
            <a:off x="3821113" y="4437063"/>
            <a:ext cx="1682750" cy="576262"/>
            <a:chOff x="0" y="0"/>
            <a:chExt cx="816" cy="317"/>
          </a:xfrm>
        </p:grpSpPr>
        <p:pic>
          <p:nvPicPr>
            <p:cNvPr id="59410" name="Picture 18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9411" name="Text Box 19"/>
            <p:cNvSpPr/>
            <p:nvPr/>
          </p:nvSpPr>
          <p:spPr>
            <a:xfrm>
              <a:off x="114" y="94"/>
              <a:ext cx="608" cy="13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会员上下架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9412" name="Group 20"/>
          <p:cNvGrpSpPr/>
          <p:nvPr/>
        </p:nvGrpSpPr>
        <p:grpSpPr>
          <a:xfrm>
            <a:off x="3813175" y="5195888"/>
            <a:ext cx="1690688" cy="576262"/>
            <a:chOff x="0" y="0"/>
            <a:chExt cx="816" cy="317"/>
          </a:xfrm>
        </p:grpSpPr>
        <p:pic>
          <p:nvPicPr>
            <p:cNvPr id="59413" name="Picture 21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9414" name="Text Box 22"/>
            <p:cNvSpPr/>
            <p:nvPr/>
          </p:nvSpPr>
          <p:spPr>
            <a:xfrm>
              <a:off x="114" y="94"/>
              <a:ext cx="606" cy="12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优惠发布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9415" name="Group 23"/>
          <p:cNvGrpSpPr/>
          <p:nvPr/>
        </p:nvGrpSpPr>
        <p:grpSpPr>
          <a:xfrm>
            <a:off x="6732588" y="3663950"/>
            <a:ext cx="1366837" cy="576263"/>
            <a:chOff x="0" y="0"/>
            <a:chExt cx="816" cy="275"/>
          </a:xfrm>
        </p:grpSpPr>
        <p:pic>
          <p:nvPicPr>
            <p:cNvPr id="59416" name="Picture 24" descr="gold-top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9417" name="Text Box 25"/>
            <p:cNvSpPr/>
            <p:nvPr/>
          </p:nvSpPr>
          <p:spPr>
            <a:xfrm>
              <a:off x="113" y="65"/>
              <a:ext cx="607" cy="11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订单管理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9418" name="Group 26"/>
          <p:cNvGrpSpPr/>
          <p:nvPr/>
        </p:nvGrpSpPr>
        <p:grpSpPr>
          <a:xfrm>
            <a:off x="963613" y="2117725"/>
            <a:ext cx="1808162" cy="663575"/>
            <a:chOff x="0" y="0"/>
            <a:chExt cx="816" cy="275"/>
          </a:xfrm>
        </p:grpSpPr>
        <p:pic>
          <p:nvPicPr>
            <p:cNvPr id="59419" name="Picture 27" descr="gold-top"/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9420" name="Text Box 28"/>
            <p:cNvSpPr/>
            <p:nvPr/>
          </p:nvSpPr>
          <p:spPr>
            <a:xfrm>
              <a:off x="113" y="95"/>
              <a:ext cx="607" cy="9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微店说明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9421" name="Group 35"/>
          <p:cNvGrpSpPr/>
          <p:nvPr/>
        </p:nvGrpSpPr>
        <p:grpSpPr>
          <a:xfrm>
            <a:off x="998538" y="4967288"/>
            <a:ext cx="1741487" cy="576262"/>
            <a:chOff x="0" y="0"/>
            <a:chExt cx="816" cy="275"/>
          </a:xfrm>
        </p:grpSpPr>
        <p:pic>
          <p:nvPicPr>
            <p:cNvPr id="59422" name="Picture 36" descr="gold-top"/>
            <p:cNvPicPr preferRelativeResize="0"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816" cy="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9423" name="Text Box 37"/>
            <p:cNvSpPr/>
            <p:nvPr/>
          </p:nvSpPr>
          <p:spPr>
            <a:xfrm>
              <a:off x="68" y="69"/>
              <a:ext cx="735" cy="11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微店信息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59424" name="AutoShape 39"/>
          <p:cNvCxnSpPr/>
          <p:nvPr/>
        </p:nvCxnSpPr>
        <p:spPr>
          <a:xfrm flipH="1" flipV="1">
            <a:off x="5503863" y="3135313"/>
            <a:ext cx="649287" cy="6350"/>
          </a:xfrm>
          <a:prstGeom prst="straightConnector1">
            <a:avLst/>
          </a:prstGeom>
          <a:ln w="50800" cap="flat" cmpd="sng">
            <a:solidFill>
              <a:srgbClr val="FF9900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59425" name="AutoShape 40"/>
          <p:cNvCxnSpPr/>
          <p:nvPr/>
        </p:nvCxnSpPr>
        <p:spPr>
          <a:xfrm rot="-5400000" flipV="1">
            <a:off x="4206875" y="3538538"/>
            <a:ext cx="3265488" cy="622300"/>
          </a:xfrm>
          <a:prstGeom prst="bentConnector2">
            <a:avLst/>
          </a:prstGeom>
          <a:ln w="50800" cap="flat" cmpd="sng">
            <a:solidFill>
              <a:srgbClr val="FF9933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59426" name="AutoShape 41"/>
          <p:cNvCxnSpPr>
            <a:stCxn id="59419" idx="2"/>
            <a:endCxn id="59404" idx="0"/>
          </p:cNvCxnSpPr>
          <p:nvPr/>
        </p:nvCxnSpPr>
        <p:spPr>
          <a:xfrm flipH="1">
            <a:off x="1860550" y="2781300"/>
            <a:ext cx="6350" cy="828675"/>
          </a:xfrm>
          <a:prstGeom prst="straightConnector1">
            <a:avLst/>
          </a:prstGeom>
          <a:ln w="50800" cap="flat" cmpd="sng">
            <a:solidFill>
              <a:schemeClr val="accent1"/>
            </a:solidFill>
            <a:prstDash val="solid"/>
            <a:bevel/>
            <a:headEnd type="none" w="med" len="med"/>
            <a:tailEnd type="triangle" w="med" len="med"/>
          </a:ln>
        </p:spPr>
      </p:cxnSp>
      <p:grpSp>
        <p:nvGrpSpPr>
          <p:cNvPr id="59427" name="Group 42"/>
          <p:cNvGrpSpPr/>
          <p:nvPr/>
        </p:nvGrpSpPr>
        <p:grpSpPr>
          <a:xfrm>
            <a:off x="3692525" y="1930400"/>
            <a:ext cx="1838325" cy="576263"/>
            <a:chOff x="0" y="0"/>
            <a:chExt cx="816" cy="317"/>
          </a:xfrm>
        </p:grpSpPr>
        <p:pic>
          <p:nvPicPr>
            <p:cNvPr id="59428" name="Picture 43" descr="green-short-top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816" cy="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9429" name="Text Box 44"/>
            <p:cNvSpPr/>
            <p:nvPr/>
          </p:nvSpPr>
          <p:spPr>
            <a:xfrm>
              <a:off x="94" y="94"/>
              <a:ext cx="606" cy="13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p>
              <a:pPr algn="ctr">
                <a:lnSpc>
                  <a:spcPct val="8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黑体" panose="02010609060101010101" pitchFamily="2" charset="-122"/>
                </a:rPr>
                <a:t>门店上下架</a:t>
              </a:r>
              <a:endParaRPr lang="zh-CN" altLang="en-US" dirty="0"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59430" name="AutoShape 45"/>
          <p:cNvCxnSpPr>
            <a:stCxn id="59419" idx="2"/>
            <a:endCxn id="59404" idx="0"/>
          </p:cNvCxnSpPr>
          <p:nvPr/>
        </p:nvCxnSpPr>
        <p:spPr>
          <a:xfrm rot="5400000" flipH="1" flipV="1">
            <a:off x="1811338" y="3605213"/>
            <a:ext cx="3267075" cy="492125"/>
          </a:xfrm>
          <a:prstGeom prst="bentConnector2">
            <a:avLst/>
          </a:prstGeom>
          <a:ln w="5080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59431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cxnSp>
        <p:nvCxnSpPr>
          <p:cNvPr id="59432" name="AutoShape 45"/>
          <p:cNvCxnSpPr>
            <a:stCxn id="59419" idx="2"/>
            <a:endCxn id="59404" idx="0"/>
          </p:cNvCxnSpPr>
          <p:nvPr/>
        </p:nvCxnSpPr>
        <p:spPr>
          <a:xfrm>
            <a:off x="3200400" y="5484813"/>
            <a:ext cx="612775" cy="1587"/>
          </a:xfrm>
          <a:prstGeom prst="bentConnector3">
            <a:avLst>
              <a:gd name="adj1" fmla="val 50000"/>
            </a:avLst>
          </a:prstGeom>
          <a:ln w="5080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59433" name="AutoShape 45"/>
          <p:cNvCxnSpPr>
            <a:stCxn id="59419" idx="2"/>
            <a:endCxn id="59404" idx="0"/>
          </p:cNvCxnSpPr>
          <p:nvPr/>
        </p:nvCxnSpPr>
        <p:spPr>
          <a:xfrm>
            <a:off x="3200400" y="4724400"/>
            <a:ext cx="657225" cy="1588"/>
          </a:xfrm>
          <a:prstGeom prst="bentConnector3">
            <a:avLst>
              <a:gd name="adj1" fmla="val 50000"/>
            </a:avLst>
          </a:prstGeom>
          <a:ln w="5080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59434" name="AutoShape 45"/>
          <p:cNvCxnSpPr>
            <a:stCxn id="59405" idx="3"/>
            <a:endCxn id="59407" idx="1"/>
          </p:cNvCxnSpPr>
          <p:nvPr/>
        </p:nvCxnSpPr>
        <p:spPr>
          <a:xfrm flipV="1">
            <a:off x="2727325" y="3933825"/>
            <a:ext cx="1049338" cy="0"/>
          </a:xfrm>
          <a:prstGeom prst="bentConnector3">
            <a:avLst>
              <a:gd name="adj1" fmla="val 50000"/>
            </a:avLst>
          </a:prstGeom>
          <a:ln w="5080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59435" name="AutoShape 45"/>
          <p:cNvCxnSpPr>
            <a:stCxn id="59405" idx="3"/>
            <a:endCxn id="59407" idx="1"/>
          </p:cNvCxnSpPr>
          <p:nvPr/>
        </p:nvCxnSpPr>
        <p:spPr>
          <a:xfrm>
            <a:off x="3217863" y="3122613"/>
            <a:ext cx="595312" cy="1587"/>
          </a:xfrm>
          <a:prstGeom prst="bentConnector3">
            <a:avLst>
              <a:gd name="adj1" fmla="val 50000"/>
            </a:avLst>
          </a:prstGeom>
          <a:ln w="5080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59436" name="AutoShape 41"/>
          <p:cNvCxnSpPr>
            <a:stCxn id="59404" idx="2"/>
            <a:endCxn id="59422" idx="0"/>
          </p:cNvCxnSpPr>
          <p:nvPr/>
        </p:nvCxnSpPr>
        <p:spPr>
          <a:xfrm>
            <a:off x="1860550" y="4292600"/>
            <a:ext cx="7938" cy="674688"/>
          </a:xfrm>
          <a:prstGeom prst="straightConnector1">
            <a:avLst/>
          </a:prstGeom>
          <a:ln w="50800" cap="flat" cmpd="sng">
            <a:solidFill>
              <a:schemeClr val="accent1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59437" name="AutoShape 39"/>
          <p:cNvCxnSpPr>
            <a:stCxn id="59416" idx="1"/>
            <a:endCxn id="59407" idx="3"/>
          </p:cNvCxnSpPr>
          <p:nvPr/>
        </p:nvCxnSpPr>
        <p:spPr>
          <a:xfrm flipH="1" flipV="1">
            <a:off x="5503863" y="3933825"/>
            <a:ext cx="1228725" cy="17463"/>
          </a:xfrm>
          <a:prstGeom prst="straightConnector1">
            <a:avLst/>
          </a:prstGeom>
          <a:ln w="50800" cap="flat" cmpd="sng">
            <a:solidFill>
              <a:srgbClr val="FF9900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59438" name="AutoShape 39"/>
          <p:cNvCxnSpPr>
            <a:stCxn id="59416" idx="1"/>
            <a:endCxn id="59407" idx="3"/>
          </p:cNvCxnSpPr>
          <p:nvPr/>
        </p:nvCxnSpPr>
        <p:spPr>
          <a:xfrm flipH="1">
            <a:off x="5503863" y="4724400"/>
            <a:ext cx="655637" cy="0"/>
          </a:xfrm>
          <a:prstGeom prst="straightConnector1">
            <a:avLst/>
          </a:prstGeom>
          <a:ln w="50800" cap="flat" cmpd="sng">
            <a:solidFill>
              <a:srgbClr val="FF9900"/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59439" name="AutoShape 39"/>
          <p:cNvCxnSpPr>
            <a:stCxn id="59416" idx="1"/>
            <a:endCxn id="59407" idx="3"/>
          </p:cNvCxnSpPr>
          <p:nvPr/>
        </p:nvCxnSpPr>
        <p:spPr>
          <a:xfrm flipH="1" flipV="1">
            <a:off x="5503863" y="5484813"/>
            <a:ext cx="674687" cy="1587"/>
          </a:xfrm>
          <a:prstGeom prst="straightConnector1">
            <a:avLst/>
          </a:prstGeom>
          <a:ln w="50800" cap="flat" cmpd="sng">
            <a:solidFill>
              <a:srgbClr val="FF9900"/>
            </a:solidFill>
            <a:prstDash val="solid"/>
            <a:bevel/>
            <a:headEnd type="none" w="med" len="med"/>
            <a:tailEnd type="triangle" w="med" len="med"/>
          </a:ln>
        </p:spPr>
      </p:cxn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0418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60419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60421" name="Rectangle 3"/>
          <p:cNvSpPr/>
          <p:nvPr/>
        </p:nvSpPr>
        <p:spPr>
          <a:xfrm>
            <a:off x="698500" y="825500"/>
            <a:ext cx="7772400" cy="947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决策支持</a:t>
            </a:r>
            <a:endParaRPr lang="en-US" altLang="zh-CN" sz="3600" dirty="0">
              <a:solidFill>
                <a:schemeClr val="tx2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60422" name="Rectangle 4"/>
          <p:cNvSpPr/>
          <p:nvPr/>
        </p:nvSpPr>
        <p:spPr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60423" name="Rectangle 5"/>
          <p:cNvSpPr/>
          <p:nvPr/>
        </p:nvSpPr>
        <p:spPr>
          <a:xfrm>
            <a:off x="395288" y="1916113"/>
            <a:ext cx="8075612" cy="46085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销售报表：</a:t>
            </a:r>
            <a:endParaRPr lang="en-US" altLang="zh-CN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	——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分店销售报表、大类销售报表、类别销售报表、商品销售报表、品牌销售报表、供应商销售报表、区域销售报表。</a:t>
            </a:r>
            <a:endParaRPr lang="zh-CN" altLang="en-US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销售排行：</a:t>
            </a:r>
            <a:b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</a:br>
            <a:r>
              <a:rPr lang="en-US" altLang="zh-CN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——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类别销售排行、商品销售排行、品牌销售排行、供应商销售排行、滞销商品排行。</a:t>
            </a:r>
            <a:endParaRPr lang="zh-CN" altLang="en-US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分析报表</a:t>
            </a:r>
            <a:b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</a:br>
            <a:r>
              <a:rPr lang="en-US" altLang="zh-CN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——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商品价格分析、让利分析、对比分析、日销售分析、月销售分析、分店坪效分析、销售目标设置、销售目标分析、库存周转率、分店月销售运营指标。</a:t>
            </a:r>
            <a:endParaRPr lang="zh-CN" altLang="en-US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进销存报表</a:t>
            </a:r>
            <a:b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</a:br>
            <a:r>
              <a:rPr lang="en-US" altLang="zh-CN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——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周结、进销存周报表、月结、进销存月报表。</a:t>
            </a:r>
            <a:endParaRPr lang="zh-CN" altLang="en-US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60424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trike="noStrike" noProof="1" dirty="0"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版权所有 ©2010-2015 深圳思迅软件股份有限公司</a:t>
            </a:r>
            <a:endParaRPr lang="zh-CN" altLang="en-US" sz="1800" strike="noStrike" noProof="1" dirty="0"/>
          </a:p>
        </p:txBody>
      </p:sp>
      <p:sp>
        <p:nvSpPr>
          <p:cNvPr id="61441" name="Rectangle 2"/>
          <p:cNvSpPr/>
          <p:nvPr/>
        </p:nvSpPr>
        <p:spPr>
          <a:xfrm>
            <a:off x="685800" y="825500"/>
            <a:ext cx="7772400" cy="947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系统管理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61442" name="Rectangle 3"/>
          <p:cNvSpPr/>
          <p:nvPr/>
        </p:nvSpPr>
        <p:spPr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graphicFrame>
        <p:nvGraphicFramePr>
          <p:cNvPr id="61444" name="表格 61443"/>
          <p:cNvGraphicFramePr/>
          <p:nvPr/>
        </p:nvGraphicFramePr>
        <p:xfrm>
          <a:off x="1258888" y="1916113"/>
          <a:ext cx="7058025" cy="3586163"/>
        </p:xfrm>
        <a:graphic>
          <a:graphicData uri="http://schemas.openxmlformats.org/drawingml/2006/table">
            <a:tbl>
              <a:tblPr/>
              <a:tblGrid>
                <a:gridCol w="1625600"/>
                <a:gridCol w="1793875"/>
                <a:gridCol w="1457325"/>
                <a:gridCol w="2181225"/>
              </a:tblGrid>
              <a:tr h="692150">
                <a:tc rowSpan="3">
                  <a:txBody>
                    <a:bodyPr wrap="square"/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0" i="1" baseline="0">
                          <a:solidFill>
                            <a:schemeClr val="bg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微软雅黑" panose="020B0503020204020204" pitchFamily="2" charset="-122"/>
                        </a:rPr>
                        <a:t>系统管理</a:t>
                      </a:r>
                      <a:endParaRPr lang="zh-CN" altLang="en-US"/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微软雅黑" panose="020B0503020204020204" pitchFamily="2" charset="-122"/>
                        </a:rPr>
                        <a:t>系统数据管理</a:t>
                      </a:r>
                      <a:endParaRPr lang="zh-CN" altLang="en-US"/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 rowSpan="3">
                  <a:txBody>
                    <a:bodyPr wrap="square"/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0" i="1" baseline="0">
                          <a:solidFill>
                            <a:schemeClr val="bg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微软雅黑" panose="020B0503020204020204" pitchFamily="2" charset="-122"/>
                        </a:rPr>
                        <a:t>权限管理</a:t>
                      </a:r>
                      <a:endParaRPr lang="zh-CN" altLang="en-US"/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 rowSpan="2">
                  <a:txBody>
                    <a:bodyPr wrap="square"/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微软雅黑" panose="020B0503020204020204" pitchFamily="2" charset="-122"/>
                        </a:rPr>
                        <a:t>操作员管理</a:t>
                      </a:r>
                      <a:endParaRPr lang="zh-CN" altLang="en-US"/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 wrap="square"/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微软雅黑" panose="020B0503020204020204" pitchFamily="2" charset="-122"/>
                        </a:rPr>
                        <a:t>数据库管理</a:t>
                      </a:r>
                      <a:endParaRPr lang="zh-CN" altLang="en-US"/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</a:tr>
              <a:tr h="66675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0" i="1" baseline="0">
                          <a:solidFill>
                            <a:schemeClr val="bg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微软雅黑" panose="020B0503020204020204" pitchFamily="2" charset="-122"/>
                        </a:rPr>
                        <a:t>操作员权限</a:t>
                      </a:r>
                      <a:endParaRPr lang="zh-CN" altLang="en-US"/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787400">
                <a:tc gridSpan="2">
                  <a:txBody>
                    <a:bodyPr wrap="square"/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0" i="1" baseline="0">
                          <a:solidFill>
                            <a:schemeClr val="bg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微软雅黑" panose="020B0503020204020204" pitchFamily="2" charset="-122"/>
                        </a:rPr>
                        <a:t>系统设置</a:t>
                      </a:r>
                      <a:endParaRPr lang="zh-CN" altLang="en-US"/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0" i="1" baseline="0">
                          <a:solidFill>
                            <a:schemeClr val="bg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微软雅黑" panose="020B0503020204020204" pitchFamily="2" charset="-122"/>
                        </a:rPr>
                        <a:t>密码和端口 </a:t>
                      </a:r>
                      <a:endParaRPr lang="zh-CN" altLang="en-US"/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</a:tr>
              <a:tr h="792163">
                <a:tc gridSpan="2">
                  <a:txBody>
                    <a:bodyPr wrap="square"/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0" i="1" baseline="0">
                          <a:solidFill>
                            <a:schemeClr val="bg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微软雅黑" panose="020B0503020204020204" pitchFamily="2" charset="-122"/>
                        </a:rPr>
                        <a:t>历史数据删除</a:t>
                      </a:r>
                      <a:endParaRPr lang="zh-CN" altLang="en-US"/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0" i="1" baseline="0">
                          <a:solidFill>
                            <a:schemeClr val="bg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微软雅黑" panose="020B0503020204020204" pitchFamily="2" charset="-122"/>
                        </a:rPr>
                        <a:t>系统公告</a:t>
                      </a:r>
                      <a:endParaRPr lang="zh-CN" altLang="en-US"/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</a:tr>
              <a:tr h="647700">
                <a:tc gridSpan="2">
                  <a:txBody>
                    <a:bodyPr wrap="square"/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0" i="1" baseline="0">
                          <a:solidFill>
                            <a:schemeClr val="bg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微软雅黑" panose="020B0503020204020204" pitchFamily="2" charset="-122"/>
                        </a:rPr>
                        <a:t>每日提示</a:t>
                      </a:r>
                      <a:endParaRPr lang="zh-CN" altLang="en-US"/>
                    </a:p>
                  </a:txBody>
                  <a:tcPr marL="0" marR="0" marT="0" marB="0" vert="horz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0" i="1" baseline="0">
                          <a:solidFill>
                            <a:schemeClr val="bg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微软雅黑" panose="020B0503020204020204" pitchFamily="2" charset="-122"/>
                        </a:rPr>
                        <a:t>操作日志</a:t>
                      </a:r>
                      <a:endParaRPr lang="zh-CN" altLang="en-US"/>
                    </a:p>
                  </a:txBody>
                  <a:tcPr marL="0" marR="0" marT="0" marB="0" vert="horz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68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2466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62467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62469" name="Rectangle 3"/>
          <p:cNvSpPr/>
          <p:nvPr/>
        </p:nvSpPr>
        <p:spPr>
          <a:xfrm>
            <a:off x="685800" y="825500"/>
            <a:ext cx="7772400" cy="947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600" dirty="0">
                <a:solidFill>
                  <a:schemeClr val="tx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系统管理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62470" name="Rectangle 4"/>
          <p:cNvSpPr/>
          <p:nvPr/>
        </p:nvSpPr>
        <p:spPr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9B407"/>
              </a:gs>
            </a:gsLst>
            <a:lin ang="5400000" scaled="1"/>
            <a:tileRect/>
          </a:gra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62471" name="Rectangle 5"/>
          <p:cNvSpPr/>
          <p:nvPr/>
        </p:nvSpPr>
        <p:spPr>
          <a:xfrm>
            <a:off x="395288" y="1916113"/>
            <a:ext cx="8075612" cy="46085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系统设置</a:t>
            </a:r>
            <a:endParaRPr lang="en-US" altLang="zh-CN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        ——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用于设置重要的系统参数，包括一般设置、公司</a:t>
            </a:r>
            <a:r>
              <a:rPr lang="en-US" altLang="zh-CN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/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分店信息、月</a:t>
            </a:r>
            <a:r>
              <a:rPr lang="en-US" altLang="zh-CN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/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周结设</a:t>
            </a:r>
            <a:endParaRPr lang="en-US" altLang="zh-CN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        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置、单据设置、移动支付设置（含支付宝、微信支付设置）。</a:t>
            </a:r>
            <a:endParaRPr lang="zh-CN" altLang="en-US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系统数据管理</a:t>
            </a:r>
            <a:endParaRPr lang="zh-CN" altLang="en-US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        ——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用于将基础数据导入、导出系统。</a:t>
            </a:r>
            <a:endParaRPr lang="zh-CN" altLang="en-US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FF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密码和端口</a:t>
            </a:r>
            <a:br>
              <a:rPr lang="zh-CN" altLang="en-US" dirty="0">
                <a:solidFill>
                  <a:srgbClr val="FF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</a:br>
            <a:r>
              <a:rPr lang="en-US" altLang="zh-CN" dirty="0">
                <a:solidFill>
                  <a:srgbClr val="FF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——</a:t>
            </a:r>
            <a:r>
              <a:rPr lang="zh-CN" altLang="en-US" dirty="0">
                <a:solidFill>
                  <a:srgbClr val="FF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 用于修改数据库登陆用户密码，以及登陆端口 </a:t>
            </a:r>
            <a:endParaRPr lang="zh-CN" altLang="en-US" dirty="0">
              <a:solidFill>
                <a:srgbClr val="FF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zh-CN" altLang="en-US" dirty="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62472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3490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63491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63493" name="Rectangle 2"/>
          <p:cNvSpPr>
            <a:spLocks noGrp="1"/>
          </p:cNvSpPr>
          <p:nvPr>
            <p:ph type="subTitle" idx="1"/>
          </p:nvPr>
        </p:nvSpPr>
        <p:spPr>
          <a:xfrm>
            <a:off x="457200" y="1339850"/>
            <a:ext cx="8002588" cy="5041900"/>
          </a:xfrm>
          <a:ln/>
        </p:spPr>
        <p:txBody>
          <a:bodyPr vert="horz" wrap="square" anchor="t"/>
          <a:p>
            <a:pPr marL="342900" indent="-342900" algn="just" defTabSz="0" eaLnBrk="1" hangingPunct="1">
              <a:lnSpc>
                <a:spcPct val="80000"/>
              </a:lnSpc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400" kern="1200" dirty="0">
                <a:solidFill>
                  <a:srgbClr val="000066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可扩充的增值功能接口</a:t>
            </a:r>
            <a:endParaRPr lang="zh-CN" altLang="en-US" sz="2400" kern="1200" dirty="0">
              <a:solidFill>
                <a:srgbClr val="000066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lnSpc>
                <a:spcPct val="80000"/>
              </a:lnSpc>
              <a:buClr>
                <a:srgbClr val="9BBB59"/>
              </a:buClr>
              <a:buFont typeface="Wingdings" panose="05000000000000000000" pitchFamily="2" charset="2"/>
              <a:buChar char="n"/>
            </a:pPr>
            <a:endParaRPr lang="zh-CN" altLang="en-US" sz="1400" kern="1200" dirty="0"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lnSpc>
                <a:spcPct val="80000"/>
              </a:lnSpc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kern="12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财务接口：支持用友、金蝶全线产品的无缝财务凭证的导入。</a:t>
            </a:r>
            <a:endParaRPr lang="zh-CN" altLang="en-US" sz="20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lnSpc>
                <a:spcPct val="80000"/>
              </a:lnSpc>
              <a:buClr>
                <a:srgbClr val="9BBB59"/>
              </a:buClr>
              <a:buFont typeface="Wingdings" panose="05000000000000000000" pitchFamily="2" charset="2"/>
              <a:buChar char="n"/>
            </a:pPr>
            <a:endParaRPr lang="zh-CN" altLang="en-US" sz="5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lnSpc>
                <a:spcPct val="80000"/>
              </a:lnSpc>
              <a:buClr>
                <a:srgbClr val="9BBB59"/>
              </a:buClr>
              <a:buFont typeface="Wingdings" panose="05000000000000000000" pitchFamily="2" charset="2"/>
              <a:buChar char="n"/>
            </a:pPr>
            <a:endParaRPr lang="zh-CN" altLang="en-US" sz="2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lnSpc>
                <a:spcPct val="80000"/>
              </a:lnSpc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kern="12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数据采集器（盘点机）接口：支持所有盘点机的通用文本接口导入。</a:t>
            </a:r>
            <a:endParaRPr lang="zh-CN" altLang="en-US" sz="20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lnSpc>
                <a:spcPct val="80000"/>
              </a:lnSpc>
              <a:buClr>
                <a:srgbClr val="9BBB59"/>
              </a:buClr>
              <a:buFont typeface="Wingdings" panose="05000000000000000000" pitchFamily="2" charset="2"/>
              <a:buChar char="n"/>
            </a:pPr>
            <a:endParaRPr lang="zh-CN" altLang="en-US" sz="8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lnSpc>
                <a:spcPct val="80000"/>
              </a:lnSpc>
              <a:buClr>
                <a:srgbClr val="9BBB59"/>
              </a:buClr>
              <a:buFont typeface="Wingdings" panose="05000000000000000000" pitchFamily="2" charset="2"/>
              <a:buChar char="n"/>
            </a:pPr>
            <a:endParaRPr lang="zh-CN" altLang="en-US" sz="2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lnSpc>
                <a:spcPct val="80000"/>
              </a:lnSpc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kern="12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支持所有市面主流的</a:t>
            </a:r>
            <a:r>
              <a:rPr lang="en-US" altLang="zh-CN" sz="2000" kern="12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POS</a:t>
            </a:r>
            <a:r>
              <a:rPr lang="zh-CN" altLang="en-US" sz="2000" kern="12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机，支持打印机，客显等硬件自定义；</a:t>
            </a:r>
            <a:endParaRPr lang="zh-CN" altLang="en-US" sz="5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lnSpc>
                <a:spcPct val="80000"/>
              </a:lnSpc>
              <a:buClr>
                <a:srgbClr val="9BBB59"/>
              </a:buClr>
              <a:buFont typeface="Wingdings" panose="05000000000000000000" pitchFamily="2" charset="2"/>
              <a:buChar char="n"/>
            </a:pPr>
            <a:endParaRPr lang="zh-CN" altLang="en-US" sz="2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lnSpc>
                <a:spcPct val="80000"/>
              </a:lnSpc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000" kern="12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支持市面所有主流的条码电子秤（寺冈、托利多、石田、顶尖、太航、迪宝、碧彩、大华）的无缝接口。</a:t>
            </a:r>
            <a:endParaRPr lang="zh-CN" altLang="en-US" sz="20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lnSpc>
                <a:spcPct val="80000"/>
              </a:lnSpc>
              <a:buClr>
                <a:srgbClr val="9BBB59"/>
              </a:buClr>
              <a:buFont typeface="Wingdings" panose="05000000000000000000" pitchFamily="2" charset="2"/>
              <a:buChar char="n"/>
            </a:pPr>
            <a:endParaRPr lang="zh-CN" altLang="en-US" sz="8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lnSpc>
                <a:spcPct val="80000"/>
              </a:lnSpc>
              <a:buClr>
                <a:srgbClr val="9BBB59"/>
              </a:buClr>
              <a:buFont typeface="Wingdings" panose="05000000000000000000" pitchFamily="2" charset="2"/>
              <a:buChar char="n"/>
            </a:pPr>
            <a:endParaRPr lang="zh-CN" altLang="en-US" sz="2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lnSpc>
                <a:spcPct val="80000"/>
              </a:lnSpc>
              <a:buClr>
                <a:srgbClr val="9BBB59"/>
              </a:buClr>
            </a:pPr>
            <a:endParaRPr lang="zh-CN" altLang="en-US" sz="20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lnSpc>
                <a:spcPct val="80000"/>
              </a:lnSpc>
              <a:buClr>
                <a:srgbClr val="9BBB59"/>
              </a:buClr>
              <a:buFont typeface="Wingdings" panose="05000000000000000000" pitchFamily="2" charset="2"/>
              <a:buChar char="n"/>
            </a:pPr>
            <a:endParaRPr lang="zh-CN" altLang="en-US" sz="22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</p:txBody>
      </p:sp>
      <p:sp>
        <p:nvSpPr>
          <p:cNvPr id="63494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9218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pic>
        <p:nvPicPr>
          <p:cNvPr id="9221" name="Object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1989138"/>
            <a:ext cx="2087562" cy="1395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4"/>
          <p:cNvSpPr/>
          <p:nvPr/>
        </p:nvSpPr>
        <p:spPr>
          <a:xfrm>
            <a:off x="827088" y="981075"/>
            <a:ext cx="2376487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零售行业</a:t>
            </a:r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r>
              <a:rPr lang="zh-CN" altLang="en-US" dirty="0">
                <a:solidFill>
                  <a:srgbClr val="7F7F7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以零售企业为本的专业品质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9223" name="Text Box 5"/>
          <p:cNvSpPr/>
          <p:nvPr/>
        </p:nvSpPr>
        <p:spPr>
          <a:xfrm>
            <a:off x="3348038" y="981075"/>
            <a:ext cx="2376487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rgbClr val="FF9933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餐饮娱乐行业</a:t>
            </a:r>
            <a:endParaRPr lang="zh-CN" altLang="en-US" dirty="0">
              <a:solidFill>
                <a:srgbClr val="FF9933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r>
              <a:rPr lang="zh-CN" altLang="en-US" dirty="0">
                <a:solidFill>
                  <a:srgbClr val="7F7F7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面向餐饮娱乐业的智能化管理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pic>
        <p:nvPicPr>
          <p:cNvPr id="9224" name="Objec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1989138"/>
            <a:ext cx="19431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Objec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788" y="1916113"/>
            <a:ext cx="2087562" cy="1406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6" name="Text Box 8"/>
          <p:cNvSpPr/>
          <p:nvPr/>
        </p:nvSpPr>
        <p:spPr>
          <a:xfrm>
            <a:off x="6156325" y="981075"/>
            <a:ext cx="2592388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rgbClr val="33CC33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专卖店、专业店行业</a:t>
            </a:r>
            <a:endParaRPr lang="zh-CN" altLang="en-US" dirty="0">
              <a:solidFill>
                <a:srgbClr val="33CC33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r>
              <a:rPr lang="zh-CN" altLang="en-US" dirty="0">
                <a:solidFill>
                  <a:srgbClr val="7F7F7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应零售细分的个性化产品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9227" name="Text Box 9"/>
          <p:cNvSpPr/>
          <p:nvPr/>
        </p:nvSpPr>
        <p:spPr>
          <a:xfrm>
            <a:off x="900113" y="3573463"/>
            <a:ext cx="2016125" cy="2835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产品：</a:t>
            </a:r>
            <a:endParaRPr lang="en-US" altLang="zh-CN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buClr>
                <a:srgbClr val="C0504D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商云</a:t>
            </a:r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商锐</a:t>
            </a:r>
            <a:endParaRPr lang="en-US" altLang="zh-CN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商业之星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批发之星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易捷通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r>
              <a:rPr lang="zh-CN" altLang="en-US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适用于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：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大型超市、百货、购物中心、便利店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9228" name="Text Box 10"/>
          <p:cNvSpPr/>
          <p:nvPr/>
        </p:nvSpPr>
        <p:spPr>
          <a:xfrm>
            <a:off x="3276600" y="3500438"/>
            <a:ext cx="2663825" cy="31130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rgbClr val="FF9933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产品：</a:t>
            </a:r>
            <a:endParaRPr lang="zh-CN" altLang="en-US" dirty="0">
              <a:solidFill>
                <a:srgbClr val="FF9933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美世家餐饮系统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美食通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美食广场系统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桑拿足浴系统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美容美发系统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客房管理系统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r>
              <a:rPr lang="zh-CN" altLang="en-US" dirty="0">
                <a:solidFill>
                  <a:srgbClr val="FF9933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适用于：</a:t>
            </a:r>
            <a:endParaRPr lang="zh-CN" altLang="en-US" dirty="0">
              <a:solidFill>
                <a:srgbClr val="FF9933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酒楼、餐厅、连锁快餐、火锅、酒店、桑拿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2" charset="-122"/>
              </a:rPr>
              <a:t>/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洗浴中心、美容美发店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9229" name="Text Box 11"/>
          <p:cNvSpPr/>
          <p:nvPr/>
        </p:nvSpPr>
        <p:spPr>
          <a:xfrm>
            <a:off x="6300788" y="3470275"/>
            <a:ext cx="2232025" cy="3140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rgbClr val="33CC33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产品：</a:t>
            </a:r>
            <a:endParaRPr lang="zh-CN" altLang="en-US" dirty="0">
              <a:solidFill>
                <a:srgbClr val="33CC33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buClr>
                <a:srgbClr val="33CC33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专卖店系统</a:t>
            </a:r>
            <a:endParaRPr lang="en-US" altLang="zh-CN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buClr>
                <a:srgbClr val="33CC33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秤心管家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buClr>
                <a:srgbClr val="33CC33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服装之星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buClr>
                <a:srgbClr val="33CC33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医药之星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buClr>
                <a:srgbClr val="33CC33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烘焙之星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r>
              <a:rPr lang="zh-CN" altLang="en-US" dirty="0">
                <a:solidFill>
                  <a:srgbClr val="33CC33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适用于：</a:t>
            </a:r>
            <a:endParaRPr lang="zh-CN" altLang="en-US" dirty="0">
              <a:solidFill>
                <a:srgbClr val="33CC33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黑体" panose="02010609060101010101" pitchFamily="2" charset="-122"/>
              </a:rPr>
              <a:t>各类品牌专卖店、专业店、连锁服装店、药店、面包店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9230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4514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64515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64517" name="Rectangle 2"/>
          <p:cNvSpPr>
            <a:spLocks noGrp="1"/>
          </p:cNvSpPr>
          <p:nvPr>
            <p:ph type="subTitle" idx="1"/>
          </p:nvPr>
        </p:nvSpPr>
        <p:spPr>
          <a:xfrm>
            <a:off x="457200" y="1339850"/>
            <a:ext cx="8362950" cy="4968875"/>
          </a:xfrm>
          <a:ln/>
        </p:spPr>
        <p:txBody>
          <a:bodyPr vert="horz" wrap="square" anchor="t"/>
          <a:p>
            <a:pPr marL="342900" indent="-342900" algn="just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400" kern="1200" dirty="0">
                <a:solidFill>
                  <a:srgbClr val="000066"/>
                </a:solidFill>
                <a:latin typeface="+mn-lt"/>
                <a:ea typeface="+mn-ea"/>
                <a:cs typeface="+mn-cs"/>
                <a:sym typeface="Calibri" panose="020F0502020204030204" pitchFamily="2" charset="0"/>
              </a:rPr>
              <a:t>可扩充的增值功能接口</a:t>
            </a:r>
            <a:endParaRPr lang="zh-CN" altLang="en-US" sz="2400" kern="1200" dirty="0">
              <a:solidFill>
                <a:srgbClr val="000066"/>
              </a:solidFill>
              <a:latin typeface="+mn-lt"/>
              <a:ea typeface="+mn-ea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endParaRPr lang="zh-CN" altLang="en-US" sz="10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400" kern="12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支持市场主流平板电脑（</a:t>
            </a:r>
            <a:r>
              <a:rPr lang="en-US" altLang="zh-CN" sz="2400" kern="12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iPad</a:t>
            </a:r>
            <a:r>
              <a:rPr lang="zh-CN" altLang="en-US" sz="2400" kern="12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和安卓）；</a:t>
            </a:r>
            <a:endParaRPr lang="zh-CN" altLang="en-US" sz="24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400" kern="12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与《思迅零售系统系统》完美对接；</a:t>
            </a:r>
            <a:endParaRPr lang="zh-CN" altLang="en-US" sz="24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400" kern="12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与《老板助手》完美对接；</a:t>
            </a:r>
            <a:endParaRPr lang="zh-CN" altLang="en-US" sz="24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endParaRPr lang="zh-CN" altLang="en-US" sz="3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400" kern="12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支持短信平台接口。</a:t>
            </a:r>
            <a:endParaRPr lang="zh-CN" altLang="en-US" sz="24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endParaRPr lang="zh-CN" altLang="en-US" sz="3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r>
              <a:rPr lang="zh-CN" altLang="en-US" sz="2400" kern="12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支持</a:t>
            </a:r>
            <a:r>
              <a:rPr lang="en-US" altLang="zh-CN" sz="2400" kern="12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call cener</a:t>
            </a:r>
            <a:r>
              <a:rPr lang="zh-CN" altLang="en-US" sz="2400" kern="1200" dirty="0">
                <a:solidFill>
                  <a:srgbClr val="5F5F5F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呼叫中心、网上电子商城接口。</a:t>
            </a:r>
            <a:endParaRPr lang="zh-CN" altLang="en-US" sz="24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endParaRPr lang="zh-CN" altLang="en-US" sz="3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endParaRPr lang="zh-CN" altLang="en-US" sz="3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  <a:p>
            <a:pPr marL="742950" lvl="1" indent="-285750" algn="l" defTabSz="0" eaLnBrk="1" hangingPunct="1">
              <a:buClr>
                <a:srgbClr val="9BBB59"/>
              </a:buClr>
              <a:buFont typeface="Wingdings" panose="05000000000000000000" pitchFamily="2" charset="2"/>
              <a:buChar char="n"/>
            </a:pPr>
            <a:endParaRPr lang="zh-CN" altLang="en-US" sz="1800" kern="1200" dirty="0">
              <a:solidFill>
                <a:srgbClr val="5F5F5F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  <a:sym typeface="Calibri" panose="020F0502020204030204" pitchFamily="2" charset="0"/>
            </a:endParaRPr>
          </a:p>
        </p:txBody>
      </p:sp>
      <p:sp>
        <p:nvSpPr>
          <p:cNvPr id="64518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5538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65539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65541" name="Rectangle 2"/>
          <p:cNvSpPr>
            <a:spLocks noGrp="1"/>
          </p:cNvSpPr>
          <p:nvPr>
            <p:ph type="subTitle" idx="1"/>
          </p:nvPr>
        </p:nvSpPr>
        <p:spPr>
          <a:xfrm>
            <a:off x="2051050" y="2997200"/>
            <a:ext cx="4824413" cy="719138"/>
          </a:xfrm>
          <a:ln/>
        </p:spPr>
        <p:txBody>
          <a:bodyPr vert="horz" wrap="square" anchor="t"/>
          <a:p>
            <a:pPr marL="342900" indent="-342900" defTabSz="0" eaLnBrk="1" hangingPunct="1">
              <a:lnSpc>
                <a:spcPct val="90000"/>
              </a:lnSpc>
              <a:buClr>
                <a:srgbClr val="74ACE4"/>
              </a:buClr>
            </a:pPr>
            <a:r>
              <a:rPr lang="zh-CN" altLang="en-US" sz="4400" kern="120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黑体" panose="02010609060101010101" pitchFamily="2" charset="-122"/>
              </a:rPr>
              <a:t>客户案例</a:t>
            </a:r>
            <a:r>
              <a:rPr lang="zh-CN" altLang="en-US" sz="2400" kern="120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黑体" panose="02010609060101010101" pitchFamily="2" charset="-122"/>
              </a:rPr>
              <a:t>  </a:t>
            </a:r>
            <a:endParaRPr lang="zh-CN" altLang="en-US" sz="2400" kern="1200">
              <a:latin typeface="+mn-lt"/>
              <a:ea typeface="+mn-ea"/>
              <a:cs typeface="+mn-cs"/>
              <a:sym typeface="Calibri" panose="020F0502020204030204" pitchFamily="2" charset="0"/>
            </a:endParaRPr>
          </a:p>
        </p:txBody>
      </p:sp>
      <p:sp>
        <p:nvSpPr>
          <p:cNvPr id="65542" name="Text Box 2"/>
          <p:cNvSpPr/>
          <p:nvPr/>
        </p:nvSpPr>
        <p:spPr>
          <a:xfrm>
            <a:off x="-19050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trike="noStrike" noProof="1" dirty="0"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版权所有 ©2010-2015 深圳思迅软件股份有限公司</a:t>
            </a:r>
            <a:endParaRPr lang="zh-CN" altLang="en-US" sz="1800" strike="noStrike" noProof="1" dirty="0"/>
          </a:p>
        </p:txBody>
      </p:sp>
      <p:pic>
        <p:nvPicPr>
          <p:cNvPr id="665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549275"/>
            <a:ext cx="2540000" cy="254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3" name="TextBox 1"/>
          <p:cNvSpPr/>
          <p:nvPr/>
        </p:nvSpPr>
        <p:spPr>
          <a:xfrm>
            <a:off x="179388" y="2276475"/>
            <a:ext cx="3529012" cy="4248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九江东南饼庄</a:t>
            </a:r>
            <a:endParaRPr lang="en-US" altLang="zh-CN" dirty="0"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英雄城百年老店</a:t>
            </a:r>
            <a:endParaRPr lang="en-US" altLang="zh-CN" dirty="0"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寓意 孔雀东南飞</a:t>
            </a:r>
            <a:endParaRPr lang="en-US" altLang="zh-CN" dirty="0"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有</a:t>
            </a:r>
            <a:r>
              <a:rPr lang="en-US" altLang="zh-CN" dirty="0">
                <a:latin typeface="Calibri" panose="020F0502020204030204" pitchFamily="2" charset="0"/>
                <a:ea typeface="宋体" panose="02010600030101010101" pitchFamily="2" charset="-122"/>
              </a:rPr>
              <a:t>1800</a:t>
            </a:r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平中央工厂、强大生产线</a:t>
            </a:r>
            <a:endParaRPr lang="en-US" altLang="zh-CN" dirty="0"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从单一的面包发展到现在拥有众多自主产品的品牌公司</a:t>
            </a:r>
            <a:endParaRPr lang="en-US" altLang="zh-CN" dirty="0"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需求：</a:t>
            </a:r>
            <a:endParaRPr lang="en-US" altLang="zh-CN" dirty="0"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店多人工收集信息成本高、时间长、管理不精确，借助系统提升店面形象、提高收银和数据汇总效率以及保证数据的准确性。</a:t>
            </a:r>
            <a:endParaRPr lang="en-US" altLang="zh-CN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pic>
        <p:nvPicPr>
          <p:cNvPr id="6656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938" y="856933"/>
            <a:ext cx="40036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5" name="TextBox 4"/>
          <p:cNvSpPr/>
          <p:nvPr/>
        </p:nvSpPr>
        <p:spPr>
          <a:xfrm>
            <a:off x="5292725" y="2266950"/>
            <a:ext cx="3036888" cy="3970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山东提拉米苏</a:t>
            </a:r>
            <a:endParaRPr lang="en-US" altLang="zh-CN" dirty="0"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关注蛋糕制作、使提拉米米苏成为人们的饮食习惯</a:t>
            </a:r>
            <a:endParaRPr lang="en-US" altLang="zh-CN" dirty="0"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需求：</a:t>
            </a:r>
            <a:endParaRPr lang="en-US" altLang="zh-CN" dirty="0"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随着品牌的成熟，自营门店成本高的困境，公司决定采用加盟模式获取更多机会和帮助更多工匠人创业</a:t>
            </a:r>
            <a:endParaRPr lang="en-US" altLang="zh-CN" dirty="0"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Calibri" panose="020F0502020204030204" pitchFamily="2" charset="0"/>
                <a:ea typeface="宋体" panose="02010600030101010101" pitchFamily="2" charset="-122"/>
              </a:rPr>
              <a:t>烘焙之星的加盟店管理 从产品设计理念和功能组成给客户提供全面的解决方案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66561" name="Rectangle 2"/>
          <p:cNvSpPr/>
          <p:nvPr/>
        </p:nvSpPr>
        <p:spPr>
          <a:xfrm>
            <a:off x="250825" y="0"/>
            <a:ext cx="8229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2" charset="0"/>
                <a:ea typeface="黑体" panose="02010609060101010101" pitchFamily="2" charset="-122"/>
              </a:rPr>
              <a:t>客户案例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trike="noStrike" noProof="1" dirty="0"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版权所有 ©2010-2015 深圳思迅股份软件有限公司</a:t>
            </a:r>
            <a:endParaRPr lang="zh-CN" altLang="en-US" sz="1800" strike="noStrike" noProof="1" dirty="0"/>
          </a:p>
        </p:txBody>
      </p:sp>
      <p:graphicFrame>
        <p:nvGraphicFramePr>
          <p:cNvPr id="67587" name="表格 67586"/>
          <p:cNvGraphicFramePr/>
          <p:nvPr/>
        </p:nvGraphicFramePr>
        <p:xfrm>
          <a:off x="1331913" y="981075"/>
          <a:ext cx="6096000" cy="4829175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371475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区域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名称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ctr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规模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371475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四川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金诺瑞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0" i="1" baseline="0" dirty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150+</a:t>
                      </a:r>
                      <a:endParaRPr lang="zh-CN" altLang="en-US" sz="1800" b="0" i="1" baseline="0" dirty="0">
                        <a:solidFill>
                          <a:schemeClr val="tx1"/>
                        </a:solidFill>
                        <a:latin typeface="Calibri" panose="020F0502020204030204" pitchFamily="2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371475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广东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雷州壹加壹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0" i="1" baseline="0" dirty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50+</a:t>
                      </a:r>
                      <a:endParaRPr lang="zh-CN" altLang="en-US" sz="1800" b="0" i="1" baseline="0" dirty="0">
                        <a:solidFill>
                          <a:schemeClr val="tx1"/>
                        </a:solidFill>
                        <a:latin typeface="Calibri" panose="020F0502020204030204" pitchFamily="2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371475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广东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珠海甜心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0" i="1" baseline="0" dirty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40+</a:t>
                      </a:r>
                      <a:r>
                        <a:rPr lang="zh-CN" altLang="en-US" sz="1800" b="0" i="1" baseline="0" dirty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（有生产）</a:t>
                      </a:r>
                      <a:endParaRPr lang="zh-CN" altLang="en-US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371475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山西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梅森凯瑟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0" i="1" baseline="0" dirty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40+</a:t>
                      </a:r>
                      <a:endParaRPr lang="zh-CN" altLang="en-US" sz="1800" b="0" i="1" baseline="0" dirty="0">
                        <a:solidFill>
                          <a:schemeClr val="tx1"/>
                        </a:solidFill>
                        <a:latin typeface="Calibri" panose="020F0502020204030204" pitchFamily="2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371475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江西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好利来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0" i="1" baseline="0" dirty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40+</a:t>
                      </a:r>
                      <a:endParaRPr lang="zh-CN" altLang="en-US" sz="1800" b="0" i="1" baseline="0" dirty="0">
                        <a:solidFill>
                          <a:schemeClr val="tx1"/>
                        </a:solidFill>
                        <a:latin typeface="Calibri" panose="020F0502020204030204" pitchFamily="2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371475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山东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提拉米苏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0" i="1" baseline="0" dirty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35+</a:t>
                      </a:r>
                      <a:endParaRPr lang="zh-CN" altLang="en-US" sz="1800" b="0" i="1" baseline="0" dirty="0">
                        <a:solidFill>
                          <a:schemeClr val="tx1"/>
                        </a:solidFill>
                        <a:latin typeface="Calibri" panose="020F0502020204030204" pitchFamily="2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371475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广西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喜莲娜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0" i="1" baseline="0" dirty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38+</a:t>
                      </a:r>
                      <a:endParaRPr lang="zh-CN" altLang="en-US" sz="1800" b="0" i="1" baseline="0" dirty="0">
                        <a:solidFill>
                          <a:schemeClr val="tx1"/>
                        </a:solidFill>
                        <a:latin typeface="Calibri" panose="020F0502020204030204" pitchFamily="2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371475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辽宁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伯利恒面包坊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0" i="1" baseline="0" dirty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32+</a:t>
                      </a:r>
                      <a:endParaRPr lang="zh-CN" altLang="en-US" sz="1800" b="0" i="1" baseline="0" dirty="0">
                        <a:solidFill>
                          <a:schemeClr val="tx1"/>
                        </a:solidFill>
                        <a:latin typeface="Calibri" panose="020F0502020204030204" pitchFamily="2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371475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 dirty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山东</a:t>
                      </a:r>
                      <a:r>
                        <a:rPr lang="en-US" altLang="zh-CN" sz="1800" b="0" i="1" baseline="0" dirty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-</a:t>
                      </a:r>
                      <a:r>
                        <a:rPr lang="zh-CN" altLang="en-US" sz="1800" b="0" i="1" baseline="0" dirty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枣庄</a:t>
                      </a:r>
                      <a:endParaRPr lang="zh-CN" altLang="en-US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梁师傅烘焙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0" i="1" baseline="0" dirty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20+</a:t>
                      </a:r>
                      <a:endParaRPr lang="zh-CN" altLang="en-US" sz="1800" b="0" i="1" baseline="0" dirty="0">
                        <a:solidFill>
                          <a:schemeClr val="tx1"/>
                        </a:solidFill>
                        <a:latin typeface="Calibri" panose="020F0502020204030204" pitchFamily="2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371475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甘肃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王小二西饼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0" i="1" baseline="0" dirty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15+</a:t>
                      </a:r>
                      <a:endParaRPr lang="zh-CN" altLang="en-US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371475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福建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i="1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厦门嘉丽颂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0" i="1" baseline="0" dirty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30+</a:t>
                      </a:r>
                      <a:endParaRPr lang="zh-CN" altLang="en-US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371475">
                <a:tc gridSpan="3"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20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2pPr>
                      <a:lvl3pPr marL="1200150" lvl="2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8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3pPr>
                      <a:lvl4pPr marL="1657350" lvl="3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6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4pPr>
                      <a:lvl5pPr marL="2114550" lvl="4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6228"/>
                        </a:buClr>
                        <a:buFont typeface="Wingdings" panose="05000000000000000000" pitchFamily="2" charset="2"/>
                        <a:buChar char="n"/>
                        <a:defRPr sz="1400" b="1" kern="1200">
                          <a:solidFill>
                            <a:schemeClr val="tx1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  <a:sym typeface="Calibri" panose="020F0502020204030204" pitchFamily="2" charset="0"/>
                        </a:defRPr>
                      </a:lvl5pPr>
                    </a:lstStyle>
                    <a:p>
                      <a:pPr marL="0" lvl="0" indent="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0" i="1" baseline="0" dirty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…………</a:t>
                      </a:r>
                      <a:endParaRPr lang="zh-CN" altLang="en-US" sz="1800" b="0" i="1" baseline="0" dirty="0">
                        <a:solidFill>
                          <a:schemeClr val="tx1"/>
                        </a:solidFill>
                        <a:latin typeface="Calibri" panose="020F0502020204030204" pitchFamily="2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7585" name="Rectangle 2"/>
          <p:cNvSpPr/>
          <p:nvPr/>
        </p:nvSpPr>
        <p:spPr>
          <a:xfrm>
            <a:off x="34925" y="0"/>
            <a:ext cx="8229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2800" dirty="0">
                <a:solidFill>
                  <a:schemeClr val="bg1"/>
                </a:solidFill>
                <a:latin typeface="Calibri" panose="020F0502020204030204" pitchFamily="2" charset="0"/>
                <a:ea typeface="黑体" panose="02010609060101010101" pitchFamily="2" charset="-122"/>
              </a:rPr>
              <a:t>客户案例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trike="noStrike" noProof="1" dirty="0"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Calibri" panose="020F0502020204030204" pitchFamily="2" charset="0"/>
              </a:rPr>
              <a:t>版权所有 ©2010-2015 深圳思迅软件股份有限公司</a:t>
            </a:r>
            <a:endParaRPr lang="zh-CN" altLang="en-US" sz="1800" strike="noStrike" noProof="1" dirty="0"/>
          </a:p>
        </p:txBody>
      </p:sp>
      <p:sp>
        <p:nvSpPr>
          <p:cNvPr id="68615" name="Rectangle 7"/>
          <p:cNvSpPr/>
          <p:nvPr/>
        </p:nvSpPr>
        <p:spPr>
          <a:xfrm>
            <a:off x="760413" y="2547620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 eaLnBrk="0" hangingPunct="0"/>
            <a:r>
              <a:rPr lang="zh-CN" altLang="en-US" sz="4400" b="1" dirty="0">
                <a:solidFill>
                  <a:srgbClr val="75941C"/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感谢您的聆听！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1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0242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pic>
        <p:nvPicPr>
          <p:cNvPr id="10245" name="Picture 11" descr="C:\Documents and Settings\leic\桌面\PPT\平时用的.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925" y="1701800"/>
            <a:ext cx="5735638" cy="461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内容占位符 1"/>
          <p:cNvSpPr/>
          <p:nvPr/>
        </p:nvSpPr>
        <p:spPr>
          <a:xfrm>
            <a:off x="395288" y="1125538"/>
            <a:ext cx="5905500" cy="40782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遍布全国省份，覆盖500多个大中城市；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1000多家合作伙伴及服务机构；</a:t>
            </a:r>
            <a:endParaRPr lang="en-US" altLang="zh-CN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强大的服务支持网络。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0247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1266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1267" name="矩形 8"/>
          <p:cNvSpPr/>
          <p:nvPr/>
        </p:nvSpPr>
        <p:spPr>
          <a:xfrm>
            <a:off x="250825" y="6453188"/>
            <a:ext cx="4572000" cy="2460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深圳万国思迅软件有限公司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pic>
        <p:nvPicPr>
          <p:cNvPr id="1126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71500"/>
            <a:ext cx="9144000" cy="6097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内容占位符 1"/>
          <p:cNvSpPr/>
          <p:nvPr/>
        </p:nvSpPr>
        <p:spPr>
          <a:xfrm>
            <a:off x="357188" y="1000125"/>
            <a:ext cx="8329612" cy="50006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spcBef>
                <a:spcPct val="40000"/>
              </a:spcBef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服务体系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742950" lvl="1" indent="-285750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三层架构的服务体系</a:t>
            </a:r>
            <a:endParaRPr lang="en-US" altLang="zh-CN" sz="2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742950" lvl="1" indent="-285750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专业、完善、高效、超值</a:t>
            </a:r>
            <a:endParaRPr lang="en-US" altLang="zh-CN" sz="2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742950" lvl="1" indent="-285750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7*24</a:t>
            </a: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小时全方位本地服务</a:t>
            </a:r>
            <a:endParaRPr lang="zh-CN" altLang="en-US" sz="2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spcBef>
                <a:spcPct val="40000"/>
              </a:spcBef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服务理念：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让领先的服务成为思迅核心竞争力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spcBef>
                <a:spcPct val="40000"/>
              </a:spcBef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服务方式：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742950" lvl="1" indent="-285750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Call center</a:t>
            </a: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（呼叫中心）</a:t>
            </a:r>
            <a:endParaRPr lang="en-US" altLang="zh-CN" sz="2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742950" lvl="1" indent="-285750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远程在线支持</a:t>
            </a:r>
            <a:endParaRPr lang="en-US" altLang="zh-CN" sz="2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742950" lvl="1" indent="-285750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电子邮件</a:t>
            </a:r>
            <a:endParaRPr lang="en-US" altLang="zh-CN" sz="2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742950" lvl="1" indent="-285750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即时通讯</a:t>
            </a:r>
            <a:endParaRPr lang="en-US" altLang="zh-CN" sz="2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742950" lvl="1" indent="-285750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上门现场支持</a:t>
            </a:r>
            <a:endParaRPr lang="zh-CN" altLang="en-US" sz="2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endParaRPr lang="zh-CN" altLang="en-US" sz="2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1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289" name="Line 58"/>
          <p:cNvSpPr/>
          <p:nvPr/>
        </p:nvSpPr>
        <p:spPr>
          <a:xfrm>
            <a:off x="323850" y="6453188"/>
            <a:ext cx="8340725" cy="635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2290" name="矩形 7"/>
          <p:cNvSpPr/>
          <p:nvPr/>
        </p:nvSpPr>
        <p:spPr>
          <a:xfrm>
            <a:off x="8388350" y="6459538"/>
            <a:ext cx="4381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P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*</a:t>
            </a:r>
            <a:endParaRPr lang="en-US" altLang="zh-CN" sz="10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2293" name="Rectangle 2"/>
          <p:cNvSpPr/>
          <p:nvPr/>
        </p:nvSpPr>
        <p:spPr>
          <a:xfrm>
            <a:off x="2051050" y="2997200"/>
            <a:ext cx="4824413" cy="7191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74ACE4"/>
              </a:buClr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产品概述</a:t>
            </a:r>
            <a:r>
              <a:rPr lang="zh-CN" altLang="en-US" sz="3200" b="1" dirty="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  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2294" name="Text Box 2"/>
          <p:cNvSpPr/>
          <p:nvPr/>
        </p:nvSpPr>
        <p:spPr>
          <a:xfrm>
            <a:off x="34925" y="55563"/>
            <a:ext cx="6553200" cy="493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烘焙之星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9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产品介绍</a:t>
            </a:r>
            <a:endParaRPr lang="zh-CN" altLang="en-US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8"/>
          <p:cNvSpPr/>
          <p:nvPr/>
        </p:nvSpPr>
        <p:spPr>
          <a:xfrm>
            <a:off x="250825" y="6453188"/>
            <a:ext cx="4572000" cy="245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©2010-2015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深圳思迅软件股份有限公司</a:t>
            </a:r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9279</Words>
  <Application>WPS 演示</Application>
  <PresentationFormat>全屏显示(4:3)</PresentationFormat>
  <Paragraphs>1407</Paragraphs>
  <Slides>64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64</vt:i4>
      </vt:variant>
    </vt:vector>
  </HeadingPairs>
  <TitlesOfParts>
    <vt:vector size="104" baseType="lpstr">
      <vt:lpstr>Arial</vt:lpstr>
      <vt:lpstr>宋体</vt:lpstr>
      <vt:lpstr>Wingdings</vt:lpstr>
      <vt:lpstr>Calibri</vt:lpstr>
      <vt:lpstr>微软雅黑</vt:lpstr>
      <vt:lpstr>楷体_GB2312</vt:lpstr>
      <vt:lpstr>黑体</vt:lpstr>
      <vt:lpstr>Times New Roman</vt:lpstr>
      <vt:lpstr>华文楷体</vt:lpstr>
      <vt:lpstr>新宋体</vt:lpstr>
      <vt:lpstr>华文细黑</vt:lpstr>
      <vt:lpstr>Gill Sans</vt:lpstr>
      <vt:lpstr>Heiti SC Light</vt:lpstr>
      <vt:lpstr>Segoe</vt:lpstr>
      <vt:lpstr>Segoe Condensed</vt:lpstr>
      <vt:lpstr>MS PGothic</vt:lpstr>
      <vt:lpstr>FZLanTingHeiS-EL-GB</vt:lpstr>
      <vt:lpstr>方正兰亭细黑_GBK</vt:lpstr>
      <vt:lpstr>Helvetica</vt:lpstr>
      <vt:lpstr>方正兰亭粗黑简体</vt:lpstr>
      <vt:lpstr>FZLanTingHei-L-GBK-M</vt:lpstr>
      <vt:lpstr>Gill Sans MT</vt:lpstr>
      <vt:lpstr>Segoe UI</vt:lpstr>
      <vt:lpstr>Latha</vt:lpstr>
      <vt:lpstr>Verdana</vt:lpstr>
      <vt:lpstr>Lucida Sans Unicode</vt:lpstr>
      <vt:lpstr>Wingdings 3</vt:lpstr>
      <vt:lpstr>Wingdings 2</vt:lpstr>
      <vt:lpstr>Symbol</vt:lpstr>
      <vt:lpstr>Dotum</vt:lpstr>
      <vt:lpstr>楷体</vt:lpstr>
      <vt:lpstr>Calibri Light</vt:lpstr>
      <vt:lpstr>Lucida Console</vt:lpstr>
      <vt:lpstr>Arial Unicode MS</vt:lpstr>
      <vt:lpstr>幼圆</vt:lpstr>
      <vt:lpstr>Segoe Print</vt:lpstr>
      <vt:lpstr>Arial Unicode MS</vt:lpstr>
      <vt:lpstr>Wingdings</vt:lpstr>
      <vt:lpstr>Tema de Office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©MediaInteractive</dc:title>
  <dc:creator>Design</dc:creator>
  <cp:lastModifiedBy>wangying</cp:lastModifiedBy>
  <cp:revision>372</cp:revision>
  <dcterms:created xsi:type="dcterms:W3CDTF">2010-06-24T19:27:00Z</dcterms:created>
  <dcterms:modified xsi:type="dcterms:W3CDTF">2018-05-18T06:19:26Z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