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2774" r:id="rId3"/>
    <p:sldId id="2764" r:id="rId5"/>
    <p:sldId id="2775" r:id="rId6"/>
    <p:sldId id="2769" r:id="rId7"/>
    <p:sldId id="2820" r:id="rId8"/>
    <p:sldId id="2821" r:id="rId9"/>
    <p:sldId id="2823" r:id="rId10"/>
    <p:sldId id="2822" r:id="rId11"/>
    <p:sldId id="2732" r:id="rId12"/>
    <p:sldId id="2762" r:id="rId13"/>
    <p:sldId id="2824" r:id="rId14"/>
    <p:sldId id="2826" r:id="rId15"/>
    <p:sldId id="2827" r:id="rId16"/>
    <p:sldId id="2839" r:id="rId17"/>
    <p:sldId id="2828" r:id="rId18"/>
    <p:sldId id="2850" r:id="rId19"/>
    <p:sldId id="2853" r:id="rId20"/>
    <p:sldId id="2854" r:id="rId21"/>
    <p:sldId id="2869" r:id="rId22"/>
    <p:sldId id="2868" r:id="rId23"/>
    <p:sldId id="2867" r:id="rId24"/>
    <p:sldId id="2866" r:id="rId25"/>
    <p:sldId id="2865" r:id="rId26"/>
    <p:sldId id="2852" r:id="rId27"/>
    <p:sldId id="2829" r:id="rId28"/>
    <p:sldId id="2841" r:id="rId29"/>
    <p:sldId id="2830" r:id="rId30"/>
    <p:sldId id="2833" r:id="rId31"/>
    <p:sldId id="2832" r:id="rId32"/>
    <p:sldId id="2834" r:id="rId33"/>
    <p:sldId id="2770" r:id="rId34"/>
    <p:sldId id="2758" r:id="rId35"/>
    <p:sldId id="2776" r:id="rId36"/>
  </p:sldIdLst>
  <p:sldSz cx="12858750" cy="7232650"/>
  <p:notesSz cx="6858000" cy="9144000"/>
  <p:defaultTex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640080" indent="-182880" algn="l" rtl="0" fontAlgn="base">
      <a:spcBef>
        <a:spcPct val="0"/>
      </a:spcBef>
      <a:spcAft>
        <a:spcPct val="0"/>
      </a:spcAft>
      <a:defRPr kern="1200">
        <a:solidFill>
          <a:schemeClr val="tx1"/>
        </a:solidFill>
        <a:latin typeface="Calibri" pitchFamily="34" charset="0"/>
        <a:ea typeface="宋体" pitchFamily="2" charset="-122"/>
        <a:cs typeface="+mn-cs"/>
      </a:defRPr>
    </a:lvl2pPr>
    <a:lvl3pPr marL="1282700" indent="-368300" algn="l" rtl="0" fontAlgn="base">
      <a:spcBef>
        <a:spcPct val="0"/>
      </a:spcBef>
      <a:spcAft>
        <a:spcPct val="0"/>
      </a:spcAft>
      <a:defRPr kern="1200">
        <a:solidFill>
          <a:schemeClr val="tx1"/>
        </a:solidFill>
        <a:latin typeface="Calibri" pitchFamily="34" charset="0"/>
        <a:ea typeface="宋体" pitchFamily="2" charset="-122"/>
        <a:cs typeface="+mn-cs"/>
      </a:defRPr>
    </a:lvl3pPr>
    <a:lvl4pPr marL="1925955" indent="-554355" algn="l" rtl="0" fontAlgn="base">
      <a:spcBef>
        <a:spcPct val="0"/>
      </a:spcBef>
      <a:spcAft>
        <a:spcPct val="0"/>
      </a:spcAft>
      <a:defRPr kern="1200">
        <a:solidFill>
          <a:schemeClr val="tx1"/>
        </a:solidFill>
        <a:latin typeface="Calibri" pitchFamily="34" charset="0"/>
        <a:ea typeface="宋体" pitchFamily="2" charset="-122"/>
        <a:cs typeface="+mn-cs"/>
      </a:defRPr>
    </a:lvl4pPr>
    <a:lvl5pPr marL="2568575" indent="-739775"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3F6A"/>
    <a:srgbClr val="1F2959"/>
    <a:srgbClr val="FDBC11"/>
    <a:srgbClr val="FBB040"/>
    <a:srgbClr val="07AFBC"/>
    <a:srgbClr val="255769"/>
    <a:srgbClr val="D1D844"/>
    <a:srgbClr val="2F6F85"/>
    <a:srgbClr val="C10250"/>
    <a:srgbClr val="28A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21" autoAdjust="0"/>
    <p:restoredTop sz="92986" autoAdjust="0"/>
  </p:normalViewPr>
  <p:slideViewPr>
    <p:cSldViewPr>
      <p:cViewPr>
        <p:scale>
          <a:sx n="75" d="100"/>
          <a:sy n="75" d="100"/>
        </p:scale>
        <p:origin x="-60" y="-1092"/>
      </p:cViewPr>
      <p:guideLst>
        <p:guide orient="horz" pos="351"/>
        <p:guide orient="horz" pos="4196"/>
        <p:guide pos="4111"/>
        <p:guide pos="619"/>
        <p:guide pos="7615"/>
      </p:guideLst>
    </p:cSldViewPr>
  </p:slideViewPr>
  <p:outlineViewPr>
    <p:cViewPr>
      <p:scale>
        <a:sx n="100" d="100"/>
        <a:sy n="100" d="100"/>
      </p:scale>
      <p:origin x="0" y="-14412"/>
    </p:cViewPr>
  </p:outlin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892A9086-0BB6-4955-A995-C876A5F12EEB}" type="slidenum">
              <a:rPr lang="zh-CN" altLang="en-US" smtClean="0"/>
            </a:fld>
            <a:endParaRPr lang="zh-CN"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77999" y="1803410"/>
            <a:ext cx="11090055" cy="3008313"/>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77999" y="4840298"/>
            <a:ext cx="11090055" cy="158273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884354" y="6704023"/>
            <a:ext cx="2892783" cy="384175"/>
          </a:xfrm>
          <a:prstGeom prst="rect">
            <a:avLst/>
          </a:prstGeom>
        </p:spPr>
        <p:txBody>
          <a:bodyPr/>
          <a:lstStyle/>
          <a:p>
            <a:fld id="{3BED4874-415F-4462-8CBD-90FA9588F106}" type="datetimeFigureOut">
              <a:rPr lang="zh-CN" altLang="en-US" smtClean="0"/>
            </a:fld>
            <a:endParaRPr lang="zh-CN" altLang="en-US"/>
          </a:p>
        </p:txBody>
      </p:sp>
      <p:sp>
        <p:nvSpPr>
          <p:cNvPr id="5" name="页脚占位符 4"/>
          <p:cNvSpPr>
            <a:spLocks noGrp="1"/>
          </p:cNvSpPr>
          <p:nvPr>
            <p:ph type="ftr" sz="quarter" idx="11"/>
          </p:nvPr>
        </p:nvSpPr>
        <p:spPr>
          <a:xfrm>
            <a:off x="4259789" y="6704023"/>
            <a:ext cx="4339173" cy="38417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081627" y="6704023"/>
            <a:ext cx="2892783" cy="384175"/>
          </a:xfrm>
          <a:prstGeom prst="rect">
            <a:avLst/>
          </a:prstGeom>
        </p:spPr>
        <p:txBody>
          <a:bodyPr/>
          <a:lstStyle/>
          <a:p>
            <a:fld id="{8C92ADDF-ABC6-4EEC-846D-A1AE2D41067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84354" y="6704023"/>
            <a:ext cx="2892783" cy="384175"/>
          </a:xfrm>
          <a:prstGeom prst="rect">
            <a:avLst/>
          </a:prstGeom>
        </p:spPr>
        <p:txBody>
          <a:bodyPr/>
          <a:lstStyle/>
          <a:p>
            <a:fld id="{3BED4874-415F-4462-8CBD-90FA9588F106}" type="datetimeFigureOut">
              <a:rPr lang="zh-CN" altLang="en-US" smtClean="0"/>
            </a:fld>
            <a:endParaRPr lang="zh-CN" altLang="en-US"/>
          </a:p>
        </p:txBody>
      </p:sp>
      <p:sp>
        <p:nvSpPr>
          <p:cNvPr id="3" name="页脚占位符 2"/>
          <p:cNvSpPr>
            <a:spLocks noGrp="1"/>
          </p:cNvSpPr>
          <p:nvPr>
            <p:ph type="ftr" sz="quarter" idx="11"/>
          </p:nvPr>
        </p:nvSpPr>
        <p:spPr>
          <a:xfrm>
            <a:off x="4259789" y="6704023"/>
            <a:ext cx="4339173" cy="38417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081627" y="6704023"/>
            <a:ext cx="2892783" cy="384175"/>
          </a:xfrm>
          <a:prstGeom prst="rect">
            <a:avLst/>
          </a:prstGeom>
        </p:spPr>
        <p:txBody>
          <a:bodyPr/>
          <a:lstStyle/>
          <a:p>
            <a:fld id="{8C92ADDF-ABC6-4EEC-846D-A1AE2D410679}"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0" y="0"/>
            <a:ext cx="12858750" cy="7232650"/>
          </a:xfrm>
          <a:prstGeom prst="rect">
            <a:avLst/>
          </a:prstGeom>
          <a:solidFill>
            <a:schemeClr val="bg1">
              <a:lumMod val="8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nvGrpSpPr>
          <p:cNvPr id="8" name="组合 7"/>
          <p:cNvGrpSpPr/>
          <p:nvPr userDrawn="1"/>
        </p:nvGrpSpPr>
        <p:grpSpPr>
          <a:xfrm>
            <a:off x="708113" y="691889"/>
            <a:ext cx="458090" cy="64290"/>
            <a:chOff x="486593" y="492037"/>
            <a:chExt cx="325753" cy="45720"/>
          </a:xfrm>
        </p:grpSpPr>
        <p:sp>
          <p:nvSpPr>
            <p:cNvPr id="9" name="椭圆 8"/>
            <p:cNvSpPr/>
            <p:nvPr/>
          </p:nvSpPr>
          <p:spPr>
            <a:xfrm>
              <a:off x="486593"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 name="椭圆 9"/>
            <p:cNvSpPr/>
            <p:nvPr/>
          </p:nvSpPr>
          <p:spPr>
            <a:xfrm>
              <a:off x="579937"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1" name="椭圆 10"/>
            <p:cNvSpPr/>
            <p:nvPr/>
          </p:nvSpPr>
          <p:spPr>
            <a:xfrm>
              <a:off x="673281"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2" name="椭圆 11"/>
            <p:cNvSpPr/>
            <p:nvPr/>
          </p:nvSpPr>
          <p:spPr>
            <a:xfrm>
              <a:off x="766626"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84039" y="385072"/>
            <a:ext cx="11090672" cy="1397978"/>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84039" y="1925358"/>
            <a:ext cx="11090672" cy="45890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84039" y="6703595"/>
            <a:ext cx="2893219" cy="385072"/>
          </a:xfrm>
        </p:spPr>
        <p:txBody>
          <a:bodyPr/>
          <a:lstStyle/>
          <a:p>
            <a:pPr lvl="0"/>
            <a:fld id="{BB962C8B-B14F-4D97-AF65-F5344CB8AC3E}" type="datetime1">
              <a:rPr lang="zh-CN" altLang="en-US" dirty="0"/>
            </a:fld>
            <a:endParaRPr lang="zh-CN" altLang="en-US" dirty="0"/>
          </a:p>
        </p:txBody>
      </p:sp>
      <p:sp>
        <p:nvSpPr>
          <p:cNvPr id="5" name="页脚占位符 4"/>
          <p:cNvSpPr>
            <a:spLocks noGrp="1"/>
          </p:cNvSpPr>
          <p:nvPr>
            <p:ph type="ftr" sz="quarter" idx="11"/>
          </p:nvPr>
        </p:nvSpPr>
        <p:spPr>
          <a:xfrm>
            <a:off x="4259461" y="6703595"/>
            <a:ext cx="4339828" cy="385072"/>
          </a:xfrm>
        </p:spPr>
        <p:txBody>
          <a:bodyPr/>
          <a:lstStyle/>
          <a:p>
            <a:pPr lvl="0"/>
          </a:p>
        </p:txBody>
      </p:sp>
      <p:sp>
        <p:nvSpPr>
          <p:cNvPr id="6" name="灯片编号占位符 5"/>
          <p:cNvSpPr>
            <a:spLocks noGrp="1"/>
          </p:cNvSpPr>
          <p:nvPr>
            <p:ph type="sldNum" sz="quarter" idx="12"/>
          </p:nvPr>
        </p:nvSpPr>
        <p:spPr>
          <a:xfrm>
            <a:off x="9081492" y="6703595"/>
            <a:ext cx="2893219" cy="385072"/>
          </a:xfrm>
        </p:spPr>
        <p:txBody>
          <a:bodyPr/>
          <a:lstStyle/>
          <a:p>
            <a:pPr lvl="0"/>
            <a:fld id="{9A0DB2DC-4C9A-4742-B13C-FB6460FD3503}" type="slidenum">
              <a:rPr lang="zh-CN" altLang="en-US" dirty="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image" Target="../media/image30.png"/><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27.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38.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43.png"/><Relationship Id="rId1" Type="http://schemas.openxmlformats.org/officeDocument/2006/relationships/image" Target="../media/image42.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46.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49.png"/><Relationship Id="rId1" Type="http://schemas.openxmlformats.org/officeDocument/2006/relationships/image" Target="../media/image48.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image" Target="../media/image53.png"/><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image" Target="../media/image50.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openxmlformats.org/officeDocument/2006/relationships/image" Target="../media/image55.png"/><Relationship Id="rId1" Type="http://schemas.openxmlformats.org/officeDocument/2006/relationships/image" Target="../media/image54.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61.png"/><Relationship Id="rId1" Type="http://schemas.openxmlformats.org/officeDocument/2006/relationships/image" Target="../media/image60.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image" Target="../media/image63.png"/><Relationship Id="rId1" Type="http://schemas.openxmlformats.org/officeDocument/2006/relationships/image" Target="../media/image62.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image" Target="../media/image65.png"/><Relationship Id="rId1"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image" Target="../media/image6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2.xml"/><Relationship Id="rId2" Type="http://schemas.openxmlformats.org/officeDocument/2006/relationships/image" Target="../media/image67.jpe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xml"/><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xml"/><Relationship Id="rId2" Type="http://schemas.openxmlformats.org/officeDocument/2006/relationships/image" Target="../media/image12.jpe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image" Target="../media/image6.pn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圆形灯箱"/>
          <p:cNvPicPr>
            <a:picLocks noChangeAspect="1"/>
          </p:cNvPicPr>
          <p:nvPr/>
        </p:nvPicPr>
        <p:blipFill>
          <a:blip r:embed="rId1"/>
          <a:stretch>
            <a:fillRect/>
          </a:stretch>
        </p:blipFill>
        <p:spPr>
          <a:xfrm>
            <a:off x="1928495" y="2178685"/>
            <a:ext cx="2209165" cy="2209165"/>
          </a:xfrm>
          <a:prstGeom prst="rect">
            <a:avLst/>
          </a:prstGeom>
        </p:spPr>
      </p:pic>
      <p:sp>
        <p:nvSpPr>
          <p:cNvPr id="9" name="椭圆 8"/>
          <p:cNvSpPr/>
          <p:nvPr/>
        </p:nvSpPr>
        <p:spPr>
          <a:xfrm>
            <a:off x="12181658" y="6851455"/>
            <a:ext cx="316162" cy="316162"/>
          </a:xfrm>
          <a:prstGeom prst="ellipse">
            <a:avLst/>
          </a:prstGeom>
          <a:solidFill>
            <a:srgbClr val="FCF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5" name="任意多边形 14"/>
          <p:cNvSpPr/>
          <p:nvPr/>
        </p:nvSpPr>
        <p:spPr>
          <a:xfrm>
            <a:off x="353" y="1"/>
            <a:ext cx="12858044" cy="3270993"/>
          </a:xfrm>
          <a:custGeom>
            <a:avLst/>
            <a:gdLst>
              <a:gd name="connsiteX0" fmla="*/ 0 w 12192000"/>
              <a:gd name="connsiteY0" fmla="*/ 0 h 3101556"/>
              <a:gd name="connsiteX1" fmla="*/ 12192000 w 12192000"/>
              <a:gd name="connsiteY1" fmla="*/ 0 h 3101556"/>
              <a:gd name="connsiteX2" fmla="*/ 12192000 w 12192000"/>
              <a:gd name="connsiteY2" fmla="*/ 3101556 h 3101556"/>
              <a:gd name="connsiteX3" fmla="*/ 4152453 w 12192000"/>
              <a:gd name="connsiteY3" fmla="*/ 3101556 h 3101556"/>
              <a:gd name="connsiteX4" fmla="*/ 4130878 w 12192000"/>
              <a:gd name="connsiteY4" fmla="*/ 2887533 h 3101556"/>
              <a:gd name="connsiteX5" fmla="*/ 2875546 w 12192000"/>
              <a:gd name="connsiteY5" fmla="*/ 1864408 h 3101556"/>
              <a:gd name="connsiteX6" fmla="*/ 1620215 w 12192000"/>
              <a:gd name="connsiteY6" fmla="*/ 2887533 h 3101556"/>
              <a:gd name="connsiteX7" fmla="*/ 1598640 w 12192000"/>
              <a:gd name="connsiteY7" fmla="*/ 3101556 h 3101556"/>
              <a:gd name="connsiteX8" fmla="*/ 0 w 12192000"/>
              <a:gd name="connsiteY8" fmla="*/ 3101556 h 310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101556">
                <a:moveTo>
                  <a:pt x="0" y="0"/>
                </a:moveTo>
                <a:lnTo>
                  <a:pt x="12192000" y="0"/>
                </a:lnTo>
                <a:lnTo>
                  <a:pt x="12192000" y="3101556"/>
                </a:lnTo>
                <a:lnTo>
                  <a:pt x="4152453" y="3101556"/>
                </a:lnTo>
                <a:lnTo>
                  <a:pt x="4130878" y="2887533"/>
                </a:lnTo>
                <a:cubicBezTo>
                  <a:pt x="4011395" y="2303637"/>
                  <a:pt x="3494765" y="1864408"/>
                  <a:pt x="2875546" y="1864408"/>
                </a:cubicBezTo>
                <a:cubicBezTo>
                  <a:pt x="2256328" y="1864408"/>
                  <a:pt x="1739697" y="2303637"/>
                  <a:pt x="1620215" y="2887533"/>
                </a:cubicBezTo>
                <a:lnTo>
                  <a:pt x="1598640" y="3101556"/>
                </a:lnTo>
                <a:lnTo>
                  <a:pt x="0" y="3101556"/>
                </a:lnTo>
                <a:close/>
              </a:path>
            </a:pathLst>
          </a:custGeom>
          <a:solidFill>
            <a:srgbClr val="FDBC1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23" name="文本框 22"/>
          <p:cNvSpPr txBox="1"/>
          <p:nvPr/>
        </p:nvSpPr>
        <p:spPr>
          <a:xfrm>
            <a:off x="5037831" y="2368159"/>
            <a:ext cx="6116030" cy="768350"/>
          </a:xfrm>
          <a:prstGeom prst="rect">
            <a:avLst/>
          </a:prstGeom>
          <a:noFill/>
        </p:spPr>
        <p:txBody>
          <a:bodyPr wrap="square" rtlCol="0">
            <a:spAutoFit/>
          </a:bodyPr>
          <a:lstStyle/>
          <a:p>
            <a:pPr algn="ctr">
              <a:buNone/>
            </a:pPr>
            <a:r>
              <a:rPr lang="zh-CN" altLang="en-US" sz="4400" dirty="0">
                <a:solidFill>
                  <a:schemeClr val="bg1"/>
                </a:solidFill>
                <a:latin typeface="微软雅黑" pitchFamily="34" charset="-122"/>
                <a:ea typeface="微软雅黑" pitchFamily="34" charset="-122"/>
                <a:cs typeface="Arial" pitchFamily="34" charset="0"/>
              </a:rPr>
              <a:t>秤心管家</a:t>
            </a:r>
            <a:r>
              <a:rPr lang="en-US" altLang="zh-CN" sz="4400" dirty="0">
                <a:solidFill>
                  <a:schemeClr val="bg1"/>
                </a:solidFill>
                <a:latin typeface="微软雅黑" pitchFamily="34" charset="-122"/>
                <a:ea typeface="微软雅黑" pitchFamily="34" charset="-122"/>
                <a:cs typeface="Arial" pitchFamily="34" charset="0"/>
              </a:rPr>
              <a:t>3</a:t>
            </a:r>
            <a:r>
              <a:rPr lang="zh-CN" altLang="en-US" sz="4400" dirty="0">
                <a:solidFill>
                  <a:schemeClr val="bg1"/>
                </a:solidFill>
                <a:latin typeface="微软雅黑" pitchFamily="34" charset="-122"/>
                <a:ea typeface="微软雅黑" pitchFamily="34" charset="-122"/>
                <a:cs typeface="Arial" pitchFamily="34" charset="0"/>
              </a:rPr>
              <a:t>客户案例集锦</a:t>
            </a:r>
            <a:endParaRPr lang="zh-CN" altLang="en-US" sz="4400" dirty="0">
              <a:solidFill>
                <a:schemeClr val="bg1"/>
              </a:solidFill>
              <a:latin typeface="微软雅黑" pitchFamily="34" charset="-122"/>
              <a:ea typeface="微软雅黑" pitchFamily="34" charset="-122"/>
              <a:cs typeface="Arial" pitchFamily="34" charset="0"/>
            </a:endParaRPr>
          </a:p>
        </p:txBody>
      </p:sp>
      <p:sp>
        <p:nvSpPr>
          <p:cNvPr id="13" name="矩形 12"/>
          <p:cNvSpPr/>
          <p:nvPr/>
        </p:nvSpPr>
        <p:spPr>
          <a:xfrm>
            <a:off x="0" y="6813556"/>
            <a:ext cx="12858750" cy="419094"/>
          </a:xfrm>
          <a:prstGeom prst="rect">
            <a:avLst/>
          </a:prstGeom>
          <a:solidFill>
            <a:srgbClr val="1F2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13"/>
          <p:cNvSpPr/>
          <p:nvPr/>
        </p:nvSpPr>
        <p:spPr>
          <a:xfrm>
            <a:off x="-1" y="6813556"/>
            <a:ext cx="1062446" cy="419094"/>
          </a:xfrm>
          <a:prstGeom prst="rect">
            <a:avLst/>
          </a:prstGeom>
          <a:solidFill>
            <a:srgbClr val="FD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grpId="0" nodeType="afterEffect" p14:presetBounceEnd="24000">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calcmode="lin" valueType="num" p14:bounceEnd="24000">
                                          <p:cBhvr additive="base">
                                            <p:cTn id="21" dur="500" fill="hold"/>
                                            <p:tgtEl>
                                              <p:spTgt spid="23"/>
                                            </p:tgtEl>
                                            <p:attrNameLst>
                                              <p:attrName>ppt_x</p:attrName>
                                            </p:attrNameLst>
                                          </p:cBhvr>
                                          <p:tavLst>
                                            <p:tav tm="0">
                                              <p:val>
                                                <p:strVal val="1+#ppt_w/2"/>
                                              </p:val>
                                            </p:tav>
                                            <p:tav tm="100000">
                                              <p:val>
                                                <p:strVal val="#ppt_x"/>
                                              </p:val>
                                            </p:tav>
                                          </p:tavLst>
                                        </p:anim>
                                        <p:anim calcmode="lin" valueType="num" p14:bounceEnd="24000">
                                          <p:cBhvr additive="base">
                                            <p:cTn id="2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p:bldP spid="13" grpId="0" animBg="1"/>
          <p:bldP spid="1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1+#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p:bldP spid="13" grpId="0" animBg="1"/>
          <p:bldP spid="14"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814064"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：生鲜水果</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814064"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：福建泉州</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802634" y="237150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a:t>
            </a:r>
            <a:r>
              <a:rPr lang="en-US" altLang="zh-CN" sz="1600" dirty="0">
                <a:solidFill>
                  <a:schemeClr val="tx1">
                    <a:lumMod val="65000"/>
                    <a:lumOff val="35000"/>
                  </a:schemeClr>
                </a:solidFill>
                <a:ea typeface="微软雅黑" pitchFamily="34" charset="-122"/>
              </a:rPr>
              <a:t>125+</a:t>
            </a:r>
            <a:endParaRPr lang="en-US" altLang="zh-CN" sz="16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特特水果</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928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5" name="TextBox 25"/>
          <p:cNvSpPr txBox="1"/>
          <p:nvPr/>
        </p:nvSpPr>
        <p:spPr>
          <a:xfrm>
            <a:off x="499110" y="3928110"/>
            <a:ext cx="5950585" cy="3017520"/>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altLang="zh-CN" sz="1600" dirty="0">
                <a:solidFill>
                  <a:schemeClr val="tx1">
                    <a:lumMod val="65000"/>
                    <a:lumOff val="35000"/>
                  </a:schemeClr>
                </a:solidFill>
                <a:ea typeface="微软雅黑" pitchFamily="34" charset="-122"/>
              </a:rPr>
              <a:t>	</a:t>
            </a:r>
            <a:r>
              <a:rPr lang="zh-CN" altLang="en-US" sz="1600" dirty="0">
                <a:solidFill>
                  <a:schemeClr val="tx1">
                    <a:lumMod val="65000"/>
                    <a:lumOff val="35000"/>
                  </a:schemeClr>
                </a:solidFill>
                <a:ea typeface="微软雅黑" pitchFamily="34" charset="-122"/>
              </a:rPr>
              <a:t>泉州特特商贸有限公司 总部位于风景名胜奇特、文物古迹众多、享有“东方第一大港”盛誉的泉州，是一家“统一采购、统一配送、统一销售”的大型专业化水果专卖连锁机构。在2010年10月首家“特特水果”专卖连锁店成功开业。在拥有多年水果行业经验的总经理田正本先生的带领下，在一批多年在水果行业的精英团队的共同努力下，目前在福建省“特特水果”连锁专卖店已达六十家，正以快速的发展势头在福建省及全国其它省份进行布局和开店。</a:t>
            </a:r>
            <a:endParaRPr lang="zh-CN" altLang="en-US" sz="1600" dirty="0">
              <a:solidFill>
                <a:schemeClr val="tx1">
                  <a:lumMod val="65000"/>
                  <a:lumOff val="35000"/>
                </a:schemeClr>
              </a:solidFill>
              <a:ea typeface="微软雅黑" pitchFamily="34" charset="-122"/>
            </a:endParaRPr>
          </a:p>
        </p:txBody>
      </p:sp>
      <p:pic>
        <p:nvPicPr>
          <p:cNvPr id="1073742865" name="图片 2"/>
          <p:cNvPicPr>
            <a:picLocks noChangeAspect="1"/>
          </p:cNvPicPr>
          <p:nvPr/>
        </p:nvPicPr>
        <p:blipFill>
          <a:blip r:embed="rId1"/>
          <a:stretch>
            <a:fillRect/>
          </a:stretch>
        </p:blipFill>
        <p:spPr>
          <a:xfrm>
            <a:off x="6676390" y="843280"/>
            <a:ext cx="5825490" cy="2277110"/>
          </a:xfrm>
          <a:prstGeom prst="rect">
            <a:avLst/>
          </a:prstGeom>
          <a:noFill/>
          <a:ln w="9525">
            <a:noFill/>
          </a:ln>
        </p:spPr>
      </p:pic>
      <p:pic>
        <p:nvPicPr>
          <p:cNvPr id="3" name="图片 2"/>
          <p:cNvPicPr>
            <a:picLocks noChangeAspect="1"/>
          </p:cNvPicPr>
          <p:nvPr/>
        </p:nvPicPr>
        <p:blipFill>
          <a:blip r:embed="rId2"/>
          <a:stretch>
            <a:fillRect/>
          </a:stretch>
        </p:blipFill>
        <p:spPr>
          <a:xfrm>
            <a:off x="6676390" y="3722370"/>
            <a:ext cx="6083935" cy="3415665"/>
          </a:xfrm>
          <a:prstGeom prst="rect">
            <a:avLst/>
          </a:prstGeom>
        </p:spPr>
      </p:pic>
      <p:sp>
        <p:nvSpPr>
          <p:cNvPr id="4" name="椭圆 3"/>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p>
            <a:pPr algn="dist"/>
            <a:endParaRPr lang="zh-CN" altLang="en-US" sz="1600" b="1">
              <a:solidFill>
                <a:schemeClr val="bg1"/>
              </a:solidFill>
            </a:endParaRPr>
          </a:p>
        </p:txBody>
      </p:sp>
      <p:sp>
        <p:nvSpPr>
          <p:cNvPr id="5" name="椭圆 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70">
              <a:solidFill>
                <a:schemeClr val="tx1">
                  <a:lumMod val="65000"/>
                  <a:lumOff val="35000"/>
                </a:schemeClr>
              </a:solidFill>
            </a:endParaRPr>
          </a:p>
        </p:txBody>
      </p:sp>
      <p:sp>
        <p:nvSpPr>
          <p:cNvPr id="7" name="椭圆 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70">
              <a:solidFill>
                <a:schemeClr val="tx1">
                  <a:lumMod val="65000"/>
                  <a:lumOff val="35000"/>
                </a:schemeClr>
              </a:solidFill>
            </a:endParaRPr>
          </a:p>
        </p:txBody>
      </p:sp>
      <p:sp>
        <p:nvSpPr>
          <p:cNvPr id="8" name="文本框 7"/>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9" name="文本框 18"/>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27" name="文本框 26"/>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1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进口食品</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福建</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50+</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时福全球购</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2286000"/>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sz="1600" dirty="0">
                <a:solidFill>
                  <a:schemeClr val="tx1">
                    <a:lumMod val="65000"/>
                    <a:lumOff val="35000"/>
                  </a:schemeClr>
                </a:solidFill>
                <a:ea typeface="微软雅黑" pitchFamily="34" charset="-122"/>
              </a:rPr>
              <a:t>时福采用“互联网+”经营管理理念，线上、线下同步发展，借鉴互联网O2</a:t>
            </a:r>
            <a:r>
              <a:rPr lang="en-US" sz="1600" dirty="0">
                <a:solidFill>
                  <a:schemeClr val="tx1">
                    <a:lumMod val="65000"/>
                    <a:lumOff val="35000"/>
                  </a:schemeClr>
                </a:solidFill>
                <a:ea typeface="微软雅黑" pitchFamily="34" charset="-122"/>
              </a:rPr>
              <a:t>O</a:t>
            </a:r>
            <a:r>
              <a:rPr sz="1600" dirty="0">
                <a:solidFill>
                  <a:schemeClr val="tx1">
                    <a:lumMod val="65000"/>
                    <a:lumOff val="35000"/>
                  </a:schemeClr>
                </a:solidFill>
                <a:ea typeface="微软雅黑" pitchFamily="34" charset="-122"/>
              </a:rPr>
              <a:t>经营模式，下设时福全球购跨境电商交易平台、进口商品交易中心和流通渠道拓展中心。公司前期斥资近1亿元，通过自设门店（前期厦门拟自建20家门店）、异地加盟、批发、电子商务运营等多种形式建设销售渠道，立志发展成为国内最大的进口食品供应商。</a:t>
            </a:r>
            <a:endParaRPr sz="1600" dirty="0">
              <a:solidFill>
                <a:schemeClr val="tx1">
                  <a:lumMod val="65000"/>
                  <a:lumOff val="35000"/>
                </a:schemeClr>
              </a:solidFill>
              <a:ea typeface="微软雅黑" pitchFamily="34" charset="-122"/>
            </a:endParaRPr>
          </a:p>
        </p:txBody>
      </p:sp>
      <p:pic>
        <p:nvPicPr>
          <p:cNvPr id="1073742866" name="图片 1073742865"/>
          <p:cNvPicPr>
            <a:picLocks noChangeAspect="1"/>
          </p:cNvPicPr>
          <p:nvPr/>
        </p:nvPicPr>
        <p:blipFill>
          <a:blip r:embed="rId1"/>
          <a:stretch>
            <a:fillRect/>
          </a:stretch>
        </p:blipFill>
        <p:spPr>
          <a:xfrm>
            <a:off x="6522720" y="730885"/>
            <a:ext cx="6213475" cy="2071370"/>
          </a:xfrm>
          <a:prstGeom prst="rect">
            <a:avLst/>
          </a:prstGeom>
          <a:noFill/>
          <a:ln w="9525">
            <a:noFill/>
          </a:ln>
        </p:spPr>
      </p:pic>
      <p:pic>
        <p:nvPicPr>
          <p:cNvPr id="3" name="图片 2"/>
          <p:cNvPicPr>
            <a:picLocks noChangeAspect="1"/>
          </p:cNvPicPr>
          <p:nvPr/>
        </p:nvPicPr>
        <p:blipFill>
          <a:blip r:embed="rId2"/>
          <a:stretch>
            <a:fillRect/>
          </a:stretch>
        </p:blipFill>
        <p:spPr>
          <a:xfrm>
            <a:off x="6702425" y="2937510"/>
            <a:ext cx="6033770" cy="4022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生鲜水果</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福建</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30+</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新昌水果</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829945"/>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sz="1600" dirty="0">
                <a:solidFill>
                  <a:schemeClr val="tx1">
                    <a:lumMod val="65000"/>
                    <a:lumOff val="35000"/>
                  </a:schemeClr>
                </a:solidFill>
                <a:ea typeface="微软雅黑" pitchFamily="34" charset="-122"/>
              </a:rPr>
              <a:t>新昌水果，位于福建泉州周边，水果品种多、新鲜，价格实惠，有各种礼篮，拼盘，支持外送服务。</a:t>
            </a:r>
            <a:endParaRPr sz="1600" dirty="0">
              <a:solidFill>
                <a:schemeClr val="tx1">
                  <a:lumMod val="65000"/>
                  <a:lumOff val="35000"/>
                </a:schemeClr>
              </a:solidFill>
              <a:ea typeface="微软雅黑" pitchFamily="34" charset="-122"/>
            </a:endParaRPr>
          </a:p>
        </p:txBody>
      </p:sp>
      <p:pic>
        <p:nvPicPr>
          <p:cNvPr id="1073742858" name="图片 1073742857"/>
          <p:cNvPicPr>
            <a:picLocks noChangeAspect="1"/>
          </p:cNvPicPr>
          <p:nvPr/>
        </p:nvPicPr>
        <p:blipFill>
          <a:blip r:embed="rId1"/>
          <a:stretch>
            <a:fillRect/>
          </a:stretch>
        </p:blipFill>
        <p:spPr>
          <a:xfrm>
            <a:off x="6802755" y="74930"/>
            <a:ext cx="5923280" cy="3570605"/>
          </a:xfrm>
          <a:prstGeom prst="rect">
            <a:avLst/>
          </a:prstGeom>
          <a:noFill/>
          <a:ln w="9525">
            <a:noFill/>
          </a:ln>
        </p:spPr>
      </p:pic>
      <p:pic>
        <p:nvPicPr>
          <p:cNvPr id="3" name="图片 2"/>
          <p:cNvPicPr>
            <a:picLocks noChangeAspect="1"/>
          </p:cNvPicPr>
          <p:nvPr/>
        </p:nvPicPr>
        <p:blipFill>
          <a:blip r:embed="rId2"/>
          <a:stretch>
            <a:fillRect/>
          </a:stretch>
        </p:blipFill>
        <p:spPr>
          <a:xfrm>
            <a:off x="6802120" y="3680460"/>
            <a:ext cx="5923915" cy="34785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休闲食品</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湖南长沙</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65+</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舌尖零食</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2286000"/>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sz="1600" dirty="0">
                <a:solidFill>
                  <a:schemeClr val="tx1">
                    <a:lumMod val="65000"/>
                    <a:lumOff val="35000"/>
                  </a:schemeClr>
                </a:solidFill>
                <a:ea typeface="微软雅黑" pitchFamily="34" charset="-122"/>
              </a:rPr>
              <a:t>舌尖零食 品牌为湖南舌尖商贸有限公司旗下品牌，其公司致力于开发、挖掘和整合休闲食品资源，从事休闲</a:t>
            </a:r>
            <a:r>
              <a:rPr lang="zh-CN" sz="1600" dirty="0">
                <a:solidFill>
                  <a:schemeClr val="tx1">
                    <a:lumMod val="65000"/>
                    <a:lumOff val="35000"/>
                  </a:schemeClr>
                </a:solidFill>
                <a:ea typeface="微软雅黑" pitchFamily="34" charset="-122"/>
              </a:rPr>
              <a:t>食品</a:t>
            </a:r>
            <a:r>
              <a:rPr sz="1600" dirty="0">
                <a:solidFill>
                  <a:schemeClr val="tx1">
                    <a:lumMod val="65000"/>
                    <a:lumOff val="35000"/>
                  </a:schemeClr>
                </a:solidFill>
                <a:ea typeface="微软雅黑" pitchFamily="34" charset="-122"/>
              </a:rPr>
              <a:t>零售及批发，打造零食连锁品牌；其公司主营东南亚、欧美及全球各地金卡食品、进口牛奶、休闲食品、酒水、饮料、熟食及各地特产；目前其公司已成功挖掘三十几个国家及地区，十几个系列，共计三千多钟商品，满足不同年龄层次的顾客对休闲美食的追求。</a:t>
            </a:r>
            <a:endParaRPr sz="1600" dirty="0">
              <a:solidFill>
                <a:schemeClr val="tx1">
                  <a:lumMod val="65000"/>
                  <a:lumOff val="35000"/>
                </a:schemeClr>
              </a:solidFill>
              <a:ea typeface="微软雅黑" pitchFamily="34" charset="-122"/>
            </a:endParaRPr>
          </a:p>
        </p:txBody>
      </p:sp>
      <p:pic>
        <p:nvPicPr>
          <p:cNvPr id="1073742864" name="图片 1073742863"/>
          <p:cNvPicPr>
            <a:picLocks noChangeAspect="1"/>
          </p:cNvPicPr>
          <p:nvPr/>
        </p:nvPicPr>
        <p:blipFill>
          <a:blip r:embed="rId1"/>
          <a:stretch>
            <a:fillRect/>
          </a:stretch>
        </p:blipFill>
        <p:spPr>
          <a:xfrm>
            <a:off x="7638415" y="142875"/>
            <a:ext cx="5133340" cy="3518535"/>
          </a:xfrm>
          <a:prstGeom prst="rect">
            <a:avLst/>
          </a:prstGeom>
          <a:noFill/>
          <a:ln w="9525">
            <a:noFill/>
          </a:ln>
        </p:spPr>
      </p:pic>
      <p:pic>
        <p:nvPicPr>
          <p:cNvPr id="8" name="图片 7"/>
          <p:cNvPicPr>
            <a:picLocks noChangeAspect="1"/>
          </p:cNvPicPr>
          <p:nvPr/>
        </p:nvPicPr>
        <p:blipFill>
          <a:blip r:embed="rId2"/>
          <a:stretch>
            <a:fillRect/>
          </a:stretch>
        </p:blipFill>
        <p:spPr>
          <a:xfrm>
            <a:off x="7638415" y="3904615"/>
            <a:ext cx="5133340" cy="32492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生鲜肉类</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四川绵阳</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12+</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3839210"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俏土土货农产品连锁</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2676525"/>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sz="1600" dirty="0">
                <a:solidFill>
                  <a:schemeClr val="tx1">
                    <a:lumMod val="65000"/>
                    <a:lumOff val="35000"/>
                  </a:schemeClr>
                </a:solidFill>
                <a:ea typeface="微软雅黑" pitchFamily="34" charset="-122"/>
              </a:rPr>
              <a:t>绵阳俏土货农产品销售公司成立于2013年11月,是一家集养殖和销售高端农产品的公司。经营高端生鲜、无污染各类应季蔬菜、野生菌类和各种山珍野菜、无污染原粮、高山泉水、无污染农产品。在平武高山均有种植基地。本着只卖好产品的经营理念,现在绵阳已有十家专卖店,相信好东西会让更多的消费者认可和嘉欢。为消费者提供最安全的农产品,提升国人生活品质，以打造高端农乡产品第一品牌为目标。</a:t>
            </a:r>
            <a:endParaRPr sz="1600" dirty="0">
              <a:solidFill>
                <a:schemeClr val="tx1">
                  <a:lumMod val="65000"/>
                  <a:lumOff val="35000"/>
                </a:schemeClr>
              </a:solidFill>
              <a:ea typeface="微软雅黑" pitchFamily="34" charset="-122"/>
            </a:endParaRPr>
          </a:p>
        </p:txBody>
      </p:sp>
      <p:pic>
        <p:nvPicPr>
          <p:cNvPr id="3" name="图片 2" descr="IMG_7639"/>
          <p:cNvPicPr>
            <a:picLocks noChangeAspect="1"/>
          </p:cNvPicPr>
          <p:nvPr/>
        </p:nvPicPr>
        <p:blipFill>
          <a:blip r:embed="rId1"/>
          <a:stretch>
            <a:fillRect/>
          </a:stretch>
        </p:blipFill>
        <p:spPr>
          <a:xfrm>
            <a:off x="7253605" y="41275"/>
            <a:ext cx="5135245" cy="3228340"/>
          </a:xfrm>
          <a:prstGeom prst="rect">
            <a:avLst/>
          </a:prstGeom>
        </p:spPr>
      </p:pic>
      <p:pic>
        <p:nvPicPr>
          <p:cNvPr id="7" name="图片 6" descr="51d40adcb7944b1094667eeea21bff27"/>
          <p:cNvPicPr>
            <a:picLocks noChangeAspect="1"/>
          </p:cNvPicPr>
          <p:nvPr/>
        </p:nvPicPr>
        <p:blipFill>
          <a:blip r:embed="rId2"/>
          <a:stretch>
            <a:fillRect/>
          </a:stretch>
        </p:blipFill>
        <p:spPr>
          <a:xfrm>
            <a:off x="6695440" y="3341370"/>
            <a:ext cx="6083300" cy="37566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生鲜肉类</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湖南益阳</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30+</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北京大红门</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784600"/>
            <a:ext cx="5950585" cy="3415030"/>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sz="1600" dirty="0">
                <a:solidFill>
                  <a:schemeClr val="tx1">
                    <a:lumMod val="65000"/>
                    <a:lumOff val="35000"/>
                  </a:schemeClr>
                </a:solidFill>
                <a:ea typeface="微软雅黑" pitchFamily="34" charset="-122"/>
              </a:rPr>
              <a:t>北京二商大红门肉类食品有限公司成立于2007年，系北京二商集团出资的集生猪养殖、种猪销售、生猪屠宰、冷鲜肉加工、熟肉制品生产、冷冻储藏、油脂加工、物流配送、连锁销售为一体的大型国有肉类联合加工企业。在</a:t>
            </a:r>
            <a:r>
              <a:rPr lang="zh-CN" sz="1600" dirty="0">
                <a:solidFill>
                  <a:schemeClr val="tx1">
                    <a:lumMod val="65000"/>
                    <a:lumOff val="35000"/>
                  </a:schemeClr>
                </a:solidFill>
                <a:ea typeface="微软雅黑" pitchFamily="34" charset="-122"/>
              </a:rPr>
              <a:t>全国各地</a:t>
            </a:r>
            <a:r>
              <a:rPr sz="1600" dirty="0">
                <a:solidFill>
                  <a:schemeClr val="tx1">
                    <a:lumMod val="65000"/>
                    <a:lumOff val="35000"/>
                  </a:schemeClr>
                </a:solidFill>
                <a:ea typeface="微软雅黑" pitchFamily="34" charset="-122"/>
              </a:rPr>
              <a:t>建立了肉类屠宰加工基地</a:t>
            </a:r>
            <a:r>
              <a:rPr lang="zh-CN" sz="1600" dirty="0">
                <a:solidFill>
                  <a:schemeClr val="tx1">
                    <a:lumMod val="65000"/>
                    <a:lumOff val="35000"/>
                  </a:schemeClr>
                </a:solidFill>
                <a:ea typeface="微软雅黑" pitchFamily="34" charset="-122"/>
              </a:rPr>
              <a:t>和</a:t>
            </a:r>
            <a:r>
              <a:rPr sz="1600" dirty="0">
                <a:solidFill>
                  <a:schemeClr val="tx1">
                    <a:lumMod val="65000"/>
                    <a:lumOff val="35000"/>
                  </a:schemeClr>
                </a:solidFill>
                <a:ea typeface="微软雅黑" pitchFamily="34" charset="-122"/>
              </a:rPr>
              <a:t>生猪养殖基地，逐步完善屠宰肉类板块生产经营链条，为进一步扩大“大红门”品牌的影响力及增强市场竞争力奠定了坚实基础。为了提升丰富首都食品生活品质，满足消费者渴望买到真正的放心、营养、健康、高品质的冷鲜猪肉，公司推出了“君健”高品质冷鲜肉，产品一经上市，深受消费者青睐。</a:t>
            </a:r>
            <a:endParaRPr sz="1600" dirty="0">
              <a:solidFill>
                <a:schemeClr val="tx1">
                  <a:lumMod val="65000"/>
                  <a:lumOff val="35000"/>
                </a:schemeClr>
              </a:solidFill>
              <a:ea typeface="微软雅黑" pitchFamily="34" charset="-122"/>
            </a:endParaRPr>
          </a:p>
        </p:txBody>
      </p:sp>
      <p:pic>
        <p:nvPicPr>
          <p:cNvPr id="1073742876" name="图片 34" descr="0293ecdf289db24cea6ee0f334e87204"/>
          <p:cNvPicPr>
            <a:picLocks noChangeAspect="1"/>
          </p:cNvPicPr>
          <p:nvPr/>
        </p:nvPicPr>
        <p:blipFill>
          <a:blip r:embed="rId1"/>
          <a:stretch>
            <a:fillRect/>
          </a:stretch>
        </p:blipFill>
        <p:spPr>
          <a:xfrm>
            <a:off x="7009765" y="144145"/>
            <a:ext cx="5697220" cy="4087495"/>
          </a:xfrm>
          <a:prstGeom prst="rect">
            <a:avLst/>
          </a:prstGeom>
          <a:noFill/>
          <a:ln w="9525">
            <a:noFill/>
          </a:ln>
        </p:spPr>
      </p:pic>
      <p:pic>
        <p:nvPicPr>
          <p:cNvPr id="3" name="图片 2"/>
          <p:cNvPicPr>
            <a:picLocks noChangeAspect="1"/>
          </p:cNvPicPr>
          <p:nvPr/>
        </p:nvPicPr>
        <p:blipFill>
          <a:blip r:embed="rId2"/>
          <a:stretch>
            <a:fillRect/>
          </a:stretch>
        </p:blipFill>
        <p:spPr>
          <a:xfrm>
            <a:off x="6809105" y="4031615"/>
            <a:ext cx="5898515" cy="3104515"/>
          </a:xfrm>
          <a:prstGeom prst="rect">
            <a:avLst/>
          </a:prstGeom>
        </p:spPr>
      </p:pic>
      <p:pic>
        <p:nvPicPr>
          <p:cNvPr id="7" name="图片 34" descr="0293ecdf289db24cea6ee0f334e87204"/>
          <p:cNvPicPr>
            <a:picLocks noChangeAspect="1"/>
          </p:cNvPicPr>
          <p:nvPr/>
        </p:nvPicPr>
        <p:blipFill>
          <a:blip r:embed="rId3"/>
          <a:stretch>
            <a:fillRect/>
          </a:stretch>
        </p:blipFill>
        <p:spPr>
          <a:xfrm>
            <a:off x="7091680" y="161290"/>
            <a:ext cx="5596255" cy="4087495"/>
          </a:xfrm>
          <a:prstGeom prst="rect">
            <a:avLst/>
          </a:prstGeom>
          <a:noFill/>
          <a:ln w="9525">
            <a:noFill/>
          </a:ln>
        </p:spPr>
      </p:pic>
      <p:pic>
        <p:nvPicPr>
          <p:cNvPr id="8" name="图片 7"/>
          <p:cNvPicPr>
            <a:picLocks noChangeAspect="1"/>
          </p:cNvPicPr>
          <p:nvPr/>
        </p:nvPicPr>
        <p:blipFill>
          <a:blip r:embed="rId4"/>
          <a:stretch>
            <a:fillRect/>
          </a:stretch>
        </p:blipFill>
        <p:spPr>
          <a:xfrm>
            <a:off x="6894195" y="4048760"/>
            <a:ext cx="5794375" cy="3104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生鲜肉类</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黑龙江</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35+</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华誉食品</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784600"/>
            <a:ext cx="5950585" cy="3415030"/>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sz="1600" dirty="0">
                <a:solidFill>
                  <a:schemeClr val="tx1">
                    <a:lumMod val="65000"/>
                    <a:lumOff val="35000"/>
                  </a:schemeClr>
                </a:solidFill>
                <a:ea typeface="微软雅黑" pitchFamily="34" charset="-122"/>
              </a:rPr>
              <a:t>牡丹江市华誉食品有限责任公司成立于1992年，是一家占地面积10300平方米、建筑面积5500平方米、年生产能力6000吨的现代化肉灌制品加工企业。</a:t>
            </a:r>
            <a:br>
              <a:rPr sz="1600" dirty="0">
                <a:solidFill>
                  <a:schemeClr val="tx1">
                    <a:lumMod val="65000"/>
                    <a:lumOff val="35000"/>
                  </a:schemeClr>
                </a:solidFill>
                <a:ea typeface="微软雅黑" pitchFamily="34" charset="-122"/>
              </a:rPr>
            </a:br>
            <a:r>
              <a:rPr lang="en-US" sz="1600" dirty="0">
                <a:solidFill>
                  <a:schemeClr val="tx1">
                    <a:lumMod val="65000"/>
                    <a:lumOff val="35000"/>
                  </a:schemeClr>
                </a:solidFill>
                <a:ea typeface="微软雅黑" pitchFamily="34" charset="-122"/>
              </a:rPr>
              <a:t>	</a:t>
            </a:r>
            <a:r>
              <a:rPr sz="1600" dirty="0">
                <a:solidFill>
                  <a:schemeClr val="tx1">
                    <a:lumMod val="65000"/>
                    <a:lumOff val="35000"/>
                  </a:schemeClr>
                </a:solidFill>
                <a:ea typeface="微软雅黑" pitchFamily="34" charset="-122"/>
              </a:rPr>
              <a:t>华誉系列肉制品目前共有20多种产品，其中有欧式肉制品红肠、环形肠、儿童肠；中式肉制品肉粉肠、风干香肠、香槟肠、松仁小肚；西式肉制品烟熏火腿、波罗纳熏火腿、盐水火腿、午餐肉和烤肉；酱卤制品酱猪手、酱鸡爪等。产品不仅畅销牡丹江地区，还远销北京、吉林、辽宁、河北、河北、上海、浙江等地。</a:t>
            </a:r>
            <a:endParaRPr sz="1600" dirty="0">
              <a:solidFill>
                <a:schemeClr val="tx1">
                  <a:lumMod val="65000"/>
                  <a:lumOff val="35000"/>
                </a:schemeClr>
              </a:solidFill>
              <a:ea typeface="微软雅黑" pitchFamily="34" charset="-122"/>
            </a:endParaRPr>
          </a:p>
        </p:txBody>
      </p:sp>
      <p:pic>
        <p:nvPicPr>
          <p:cNvPr id="3" name="图片 2"/>
          <p:cNvPicPr>
            <a:picLocks noChangeAspect="1"/>
          </p:cNvPicPr>
          <p:nvPr/>
        </p:nvPicPr>
        <p:blipFill>
          <a:blip r:embed="rId1"/>
          <a:stretch>
            <a:fillRect/>
          </a:stretch>
        </p:blipFill>
        <p:spPr>
          <a:xfrm>
            <a:off x="6938010" y="1278890"/>
            <a:ext cx="5801995" cy="1963420"/>
          </a:xfrm>
          <a:prstGeom prst="rect">
            <a:avLst/>
          </a:prstGeom>
        </p:spPr>
      </p:pic>
      <p:pic>
        <p:nvPicPr>
          <p:cNvPr id="8" name="图片 7"/>
          <p:cNvPicPr>
            <a:picLocks noChangeAspect="1"/>
          </p:cNvPicPr>
          <p:nvPr/>
        </p:nvPicPr>
        <p:blipFill>
          <a:blip r:embed="rId2"/>
          <a:stretch>
            <a:fillRect/>
          </a:stretch>
        </p:blipFill>
        <p:spPr>
          <a:xfrm>
            <a:off x="6938010" y="3559175"/>
            <a:ext cx="5801360" cy="3011805"/>
          </a:xfrm>
          <a:prstGeom prst="rect">
            <a:avLst/>
          </a:prstGeom>
        </p:spPr>
      </p:pic>
      <p:pic>
        <p:nvPicPr>
          <p:cNvPr id="7" name="图片 6"/>
          <p:cNvPicPr>
            <a:picLocks noChangeAspect="1"/>
          </p:cNvPicPr>
          <p:nvPr/>
        </p:nvPicPr>
        <p:blipFill>
          <a:blip r:embed="rId3"/>
          <a:stretch>
            <a:fillRect/>
          </a:stretch>
        </p:blipFill>
        <p:spPr>
          <a:xfrm>
            <a:off x="6719570" y="1264285"/>
            <a:ext cx="6016625" cy="1963420"/>
          </a:xfrm>
          <a:prstGeom prst="rect">
            <a:avLst/>
          </a:prstGeom>
        </p:spPr>
      </p:pic>
      <p:pic>
        <p:nvPicPr>
          <p:cNvPr id="15" name="图片 14"/>
          <p:cNvPicPr>
            <a:picLocks noChangeAspect="1"/>
          </p:cNvPicPr>
          <p:nvPr/>
        </p:nvPicPr>
        <p:blipFill>
          <a:blip r:embed="rId4"/>
          <a:stretch>
            <a:fillRect/>
          </a:stretch>
        </p:blipFill>
        <p:spPr>
          <a:xfrm>
            <a:off x="6720205" y="3545205"/>
            <a:ext cx="6015355" cy="30118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称重食品</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浙江丽水</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35+</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绿江南</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3046095"/>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sz="1600" dirty="0">
                <a:solidFill>
                  <a:schemeClr val="tx1">
                    <a:lumMod val="65000"/>
                    <a:lumOff val="35000"/>
                  </a:schemeClr>
                </a:solidFill>
                <a:ea typeface="微软雅黑" pitchFamily="34" charset="-122"/>
              </a:rPr>
              <a:t>丽水绿江南果品连锁有限公司成立于2008年，地处“浙</a:t>
            </a:r>
            <a:endParaRPr sz="1600" dirty="0">
              <a:solidFill>
                <a:schemeClr val="tx1">
                  <a:lumMod val="65000"/>
                  <a:lumOff val="35000"/>
                </a:schemeClr>
              </a:solidFill>
              <a:ea typeface="微软雅黑" pitchFamily="34" charset="-122"/>
            </a:endParaRPr>
          </a:p>
          <a:p>
            <a:pPr>
              <a:lnSpc>
                <a:spcPct val="150000"/>
              </a:lnSpc>
            </a:pPr>
            <a:r>
              <a:rPr sz="1600" dirty="0">
                <a:solidFill>
                  <a:schemeClr val="tx1">
                    <a:lumMod val="65000"/>
                    <a:lumOff val="35000"/>
                  </a:schemeClr>
                </a:solidFill>
                <a:ea typeface="微软雅黑" pitchFamily="34" charset="-122"/>
              </a:rPr>
              <a:t>江绿谷风景秀丽的南明湖”之畔,是一家“统一装修、统一采购、统一配送、统一销售”的大型专业化果品连锁超市。本着一直以“顾客至上”的经营理念，秉承“注重低价，永远低价”的经营宗旨，得到了丽水市民的信任和认可！2009年更与全国10多家省级农业龙头水果生产基地建立合作关系，减少了果品流通环节，降低了果农转至批发商之间的差价，以产地直销的经营方式服务广大客户。</a:t>
            </a:r>
            <a:endParaRPr sz="1600" dirty="0">
              <a:solidFill>
                <a:schemeClr val="tx1">
                  <a:lumMod val="65000"/>
                  <a:lumOff val="35000"/>
                </a:schemeClr>
              </a:solidFill>
              <a:ea typeface="微软雅黑" pitchFamily="34" charset="-122"/>
            </a:endParaRPr>
          </a:p>
          <a:p>
            <a:pPr>
              <a:lnSpc>
                <a:spcPct val="150000"/>
              </a:lnSpc>
            </a:pPr>
            <a:r>
              <a:rPr sz="1600" dirty="0">
                <a:solidFill>
                  <a:schemeClr val="tx1">
                    <a:lumMod val="65000"/>
                    <a:lumOff val="35000"/>
                  </a:schemeClr>
                </a:solidFill>
                <a:ea typeface="微软雅黑" pitchFamily="34" charset="-122"/>
              </a:rPr>
              <a:t>       </a:t>
            </a:r>
            <a:endParaRPr sz="1600" dirty="0">
              <a:solidFill>
                <a:schemeClr val="tx1">
                  <a:lumMod val="65000"/>
                  <a:lumOff val="35000"/>
                </a:schemeClr>
              </a:solidFill>
              <a:ea typeface="微软雅黑" pitchFamily="34" charset="-122"/>
            </a:endParaRPr>
          </a:p>
        </p:txBody>
      </p:sp>
      <p:pic>
        <p:nvPicPr>
          <p:cNvPr id="8" name="图片 7"/>
          <p:cNvPicPr>
            <a:picLocks noChangeAspect="1"/>
          </p:cNvPicPr>
          <p:nvPr/>
        </p:nvPicPr>
        <p:blipFill>
          <a:blip r:embed="rId1"/>
          <a:stretch>
            <a:fillRect/>
          </a:stretch>
        </p:blipFill>
        <p:spPr>
          <a:xfrm>
            <a:off x="6787515" y="78105"/>
            <a:ext cx="5786120" cy="3354070"/>
          </a:xfrm>
          <a:prstGeom prst="rect">
            <a:avLst/>
          </a:prstGeom>
        </p:spPr>
      </p:pic>
      <p:pic>
        <p:nvPicPr>
          <p:cNvPr id="27" name="图片 26"/>
          <p:cNvPicPr>
            <a:picLocks noChangeAspect="1"/>
          </p:cNvPicPr>
          <p:nvPr/>
        </p:nvPicPr>
        <p:blipFill>
          <a:blip r:embed="rId2"/>
          <a:stretch>
            <a:fillRect/>
          </a:stretch>
        </p:blipFill>
        <p:spPr>
          <a:xfrm>
            <a:off x="6787515" y="3528060"/>
            <a:ext cx="5786120" cy="3491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肉类卤味</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浙江丽水</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35+</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齐卤坊</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2306955"/>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齐卤坊</a:t>
            </a:r>
            <a:r>
              <a:rPr sz="1600" dirty="0">
                <a:solidFill>
                  <a:schemeClr val="tx1">
                    <a:lumMod val="65000"/>
                    <a:lumOff val="35000"/>
                  </a:schemeClr>
                </a:solidFill>
                <a:ea typeface="微软雅黑" pitchFamily="34" charset="-122"/>
              </a:rPr>
              <a:t>提供品种丰富的卤味</a:t>
            </a:r>
            <a:r>
              <a:rPr lang="zh-CN" sz="1600" dirty="0">
                <a:solidFill>
                  <a:schemeClr val="tx1">
                    <a:lumMod val="65000"/>
                    <a:lumOff val="35000"/>
                  </a:schemeClr>
                </a:solidFill>
                <a:ea typeface="微软雅黑" pitchFamily="34" charset="-122"/>
              </a:rPr>
              <a:t>品种</a:t>
            </a:r>
            <a:r>
              <a:rPr sz="1600" dirty="0">
                <a:solidFill>
                  <a:schemeClr val="tx1">
                    <a:lumMod val="65000"/>
                    <a:lumOff val="35000"/>
                  </a:schemeClr>
                </a:solidFill>
                <a:ea typeface="微软雅黑" pitchFamily="34" charset="-122"/>
              </a:rPr>
              <a:t>，尽可能满足不同种类的口味需求，让您一站满足所有家庭成员的口味。秉持诚信、创新的企业精神，致力于打造消费者身边的私家厨房，为每一位消费者提供健康味美、方便快捷的美味食品。专注于培训卤味的特色小吃技术，有多种不同产品，系列多样，满足不同顾客的口味需求。</a:t>
            </a:r>
            <a:endParaRPr sz="1600" dirty="0">
              <a:solidFill>
                <a:schemeClr val="tx1">
                  <a:lumMod val="65000"/>
                  <a:lumOff val="35000"/>
                </a:schemeClr>
              </a:solidFill>
              <a:ea typeface="微软雅黑" pitchFamily="34" charset="-122"/>
            </a:endParaRPr>
          </a:p>
        </p:txBody>
      </p:sp>
      <p:pic>
        <p:nvPicPr>
          <p:cNvPr id="3" name="图片 2"/>
          <p:cNvPicPr>
            <a:picLocks noChangeAspect="1"/>
          </p:cNvPicPr>
          <p:nvPr/>
        </p:nvPicPr>
        <p:blipFill>
          <a:blip r:embed="rId1"/>
          <a:stretch>
            <a:fillRect/>
          </a:stretch>
        </p:blipFill>
        <p:spPr>
          <a:xfrm>
            <a:off x="6870065" y="548640"/>
            <a:ext cx="5737860" cy="5738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水果专卖</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江苏、安徽</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50+</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优芗果仓</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1920240"/>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sz="1600" dirty="0">
                <a:solidFill>
                  <a:schemeClr val="tx1">
                    <a:lumMod val="65000"/>
                    <a:lumOff val="35000"/>
                  </a:schemeClr>
                </a:solidFill>
                <a:ea typeface="微软雅黑" pitchFamily="34" charset="-122"/>
              </a:rPr>
              <a:t>优芗果仓批发行，</a:t>
            </a:r>
            <a:r>
              <a:rPr lang="zh-CN" sz="1600" dirty="0">
                <a:solidFill>
                  <a:schemeClr val="tx1">
                    <a:lumMod val="65000"/>
                    <a:lumOff val="35000"/>
                  </a:schemeClr>
                </a:solidFill>
                <a:ea typeface="微软雅黑" pitchFamily="34" charset="-122"/>
              </a:rPr>
              <a:t>以</a:t>
            </a:r>
            <a:r>
              <a:rPr lang="en-US" altLang="zh-CN" sz="1600" dirty="0">
                <a:solidFill>
                  <a:schemeClr val="tx1">
                    <a:lumMod val="65000"/>
                    <a:lumOff val="35000"/>
                  </a:schemeClr>
                </a:solidFill>
                <a:ea typeface="微软雅黑" pitchFamily="34" charset="-122"/>
              </a:rPr>
              <a:t>“</a:t>
            </a:r>
            <a:r>
              <a:rPr lang="zh-CN" altLang="en-US" sz="1600" dirty="0">
                <a:solidFill>
                  <a:schemeClr val="tx1">
                    <a:lumMod val="65000"/>
                    <a:lumOff val="35000"/>
                  </a:schemeClr>
                </a:solidFill>
                <a:ea typeface="微软雅黑" pitchFamily="34" charset="-122"/>
              </a:rPr>
              <a:t>新鲜、直销、多样化、健康实惠</a:t>
            </a:r>
            <a:r>
              <a:rPr lang="en-US" altLang="zh-CN" sz="1600" dirty="0">
                <a:solidFill>
                  <a:schemeClr val="tx1">
                    <a:lumMod val="65000"/>
                    <a:lumOff val="35000"/>
                  </a:schemeClr>
                </a:solidFill>
                <a:ea typeface="微软雅黑" pitchFamily="34" charset="-122"/>
              </a:rPr>
              <a:t>”</a:t>
            </a:r>
            <a:r>
              <a:rPr lang="zh-CN" altLang="en-US" sz="1600" dirty="0">
                <a:solidFill>
                  <a:schemeClr val="tx1">
                    <a:lumMod val="65000"/>
                    <a:lumOff val="35000"/>
                  </a:schemeClr>
                </a:solidFill>
                <a:ea typeface="微软雅黑" pitchFamily="34" charset="-122"/>
              </a:rPr>
              <a:t>的理念打造</a:t>
            </a:r>
            <a:r>
              <a:rPr sz="1600" dirty="0">
                <a:solidFill>
                  <a:schemeClr val="tx1">
                    <a:lumMod val="65000"/>
                    <a:lumOff val="35000"/>
                  </a:schemeClr>
                </a:solidFill>
                <a:ea typeface="微软雅黑" pitchFamily="34" charset="-122"/>
              </a:rPr>
              <a:t>最实惠最优惠的批发</a:t>
            </a:r>
            <a:r>
              <a:rPr lang="zh-CN" sz="1600" dirty="0">
                <a:solidFill>
                  <a:schemeClr val="tx1">
                    <a:lumMod val="65000"/>
                    <a:lumOff val="35000"/>
                  </a:schemeClr>
                </a:solidFill>
                <a:ea typeface="微软雅黑" pitchFamily="34" charset="-122"/>
              </a:rPr>
              <a:t>行，提供</a:t>
            </a:r>
            <a:r>
              <a:rPr sz="1600" dirty="0">
                <a:solidFill>
                  <a:schemeClr val="tx1">
                    <a:lumMod val="65000"/>
                    <a:lumOff val="35000"/>
                  </a:schemeClr>
                </a:solidFill>
                <a:ea typeface="微软雅黑" pitchFamily="34" charset="-122"/>
              </a:rPr>
              <a:t>多种套餐供您比较、挑选，折扣超低，性价比高，帮您省钱省心。精心打造众多独特精品团购产品的同时，以最优价格回馈</a:t>
            </a:r>
            <a:r>
              <a:rPr lang="zh-CN" sz="1600" dirty="0">
                <a:solidFill>
                  <a:schemeClr val="tx1">
                    <a:lumMod val="65000"/>
                    <a:lumOff val="35000"/>
                  </a:schemeClr>
                </a:solidFill>
                <a:ea typeface="微软雅黑" pitchFamily="34" charset="-122"/>
              </a:rPr>
              <a:t>客</a:t>
            </a:r>
            <a:r>
              <a:rPr sz="1600" dirty="0">
                <a:solidFill>
                  <a:schemeClr val="tx1">
                    <a:lumMod val="65000"/>
                    <a:lumOff val="35000"/>
                  </a:schemeClr>
                </a:solidFill>
                <a:ea typeface="微软雅黑" pitchFamily="34" charset="-122"/>
              </a:rPr>
              <a:t>户，让您用最少的钱体验最好玩、最新鲜的生活方式。</a:t>
            </a:r>
            <a:endParaRPr sz="1600" dirty="0">
              <a:solidFill>
                <a:schemeClr val="tx1">
                  <a:lumMod val="65000"/>
                  <a:lumOff val="35000"/>
                </a:schemeClr>
              </a:solidFill>
              <a:ea typeface="微软雅黑" pitchFamily="34" charset="-122"/>
            </a:endParaRPr>
          </a:p>
        </p:txBody>
      </p:sp>
      <p:pic>
        <p:nvPicPr>
          <p:cNvPr id="3" name="图片 2"/>
          <p:cNvPicPr>
            <a:picLocks noChangeAspect="1"/>
          </p:cNvPicPr>
          <p:nvPr/>
        </p:nvPicPr>
        <p:blipFill>
          <a:blip r:embed="rId1"/>
          <a:stretch>
            <a:fillRect/>
          </a:stretch>
        </p:blipFill>
        <p:spPr>
          <a:xfrm>
            <a:off x="6757670" y="77470"/>
            <a:ext cx="6015990" cy="3361055"/>
          </a:xfrm>
          <a:prstGeom prst="rect">
            <a:avLst/>
          </a:prstGeom>
        </p:spPr>
      </p:pic>
      <p:pic>
        <p:nvPicPr>
          <p:cNvPr id="7" name="图片 6"/>
          <p:cNvPicPr>
            <a:picLocks noChangeAspect="1"/>
          </p:cNvPicPr>
          <p:nvPr/>
        </p:nvPicPr>
        <p:blipFill>
          <a:blip r:embed="rId2"/>
          <a:stretch>
            <a:fillRect/>
          </a:stretch>
        </p:blipFill>
        <p:spPr>
          <a:xfrm>
            <a:off x="6758305" y="3559175"/>
            <a:ext cx="6015355" cy="34074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470807" y="183658"/>
            <a:ext cx="1327785" cy="553085"/>
          </a:xfrm>
          <a:prstGeom prst="rect">
            <a:avLst/>
          </a:prstGeom>
          <a:effectLst/>
        </p:spPr>
        <p:txBody>
          <a:bodyPr vert="horz" wrap="none">
            <a:spAutoFit/>
          </a:bodyPr>
          <a:lstStyle/>
          <a:p>
            <a:pPr>
              <a:lnSpc>
                <a:spcPct val="150000"/>
              </a:lnSpc>
            </a:pPr>
            <a:r>
              <a:rPr lang="zh-CN" altLang="en-US" sz="2000" dirty="0">
                <a:solidFill>
                  <a:schemeClr val="tx1">
                    <a:lumMod val="65000"/>
                    <a:lumOff val="35000"/>
                  </a:schemeClr>
                </a:solidFill>
                <a:ea typeface="微软雅黑" pitchFamily="34" charset="-122"/>
              </a:rPr>
              <a:t>秤心管家</a:t>
            </a:r>
            <a:r>
              <a:rPr lang="en-US" altLang="zh-CN" sz="2000" dirty="0">
                <a:solidFill>
                  <a:schemeClr val="tx1">
                    <a:lumMod val="65000"/>
                    <a:lumOff val="35000"/>
                  </a:schemeClr>
                </a:solidFill>
                <a:ea typeface="微软雅黑" pitchFamily="34" charset="-122"/>
              </a:rPr>
              <a:t>3</a:t>
            </a:r>
            <a:endParaRPr lang="en-US" altLang="zh-CN" sz="2000" dirty="0">
              <a:solidFill>
                <a:schemeClr val="tx1">
                  <a:lumMod val="65000"/>
                  <a:lumOff val="35000"/>
                </a:schemeClr>
              </a:solidFill>
              <a:ea typeface="微软雅黑" pitchFamily="34" charset="-122"/>
            </a:endParaRPr>
          </a:p>
        </p:txBody>
      </p:sp>
      <p:sp>
        <p:nvSpPr>
          <p:cNvPr id="71" name="矩形 70"/>
          <p:cNvSpPr/>
          <p:nvPr/>
        </p:nvSpPr>
        <p:spPr>
          <a:xfrm>
            <a:off x="470807" y="544865"/>
            <a:ext cx="1249680" cy="368300"/>
          </a:xfrm>
          <a:prstGeom prst="rect">
            <a:avLst/>
          </a:prstGeom>
          <a:effectLst/>
        </p:spPr>
        <p:txBody>
          <a:bodyPr vert="horz" wrap="none">
            <a:spAutoFit/>
          </a:bodyPr>
          <a:lstStyle/>
          <a:p>
            <a:pPr>
              <a:lnSpc>
                <a:spcPct val="150000"/>
              </a:lnSpc>
            </a:pPr>
            <a:r>
              <a:rPr lang="zh-CN" altLang="en-US" sz="1200" dirty="0" smtClean="0">
                <a:solidFill>
                  <a:schemeClr val="tx1">
                    <a:lumMod val="65000"/>
                    <a:lumOff val="35000"/>
                  </a:schemeClr>
                </a:solidFill>
                <a:latin typeface="Arial" pitchFamily="34" charset="0"/>
                <a:ea typeface="微软雅黑" pitchFamily="34" charset="-122"/>
                <a:cs typeface="Arial" pitchFamily="34" charset="0"/>
              </a:rPr>
              <a:t>用心，只为称重</a:t>
            </a:r>
            <a:endParaRPr lang="zh-CN" altLang="en-US" sz="1200" dirty="0" smtClean="0">
              <a:solidFill>
                <a:schemeClr val="tx1">
                  <a:lumMod val="65000"/>
                  <a:lumOff val="35000"/>
                </a:schemeClr>
              </a:solidFill>
              <a:latin typeface="Arial" pitchFamily="34" charset="0"/>
              <a:ea typeface="微软雅黑" pitchFamily="34" charset="-122"/>
              <a:cs typeface="Arial" pitchFamily="34" charset="0"/>
            </a:endParaRPr>
          </a:p>
        </p:txBody>
      </p:sp>
      <p:grpSp>
        <p:nvGrpSpPr>
          <p:cNvPr id="72" name="组合 71"/>
          <p:cNvGrpSpPr/>
          <p:nvPr/>
        </p:nvGrpSpPr>
        <p:grpSpPr>
          <a:xfrm>
            <a:off x="0" y="271837"/>
            <a:ext cx="470807" cy="571402"/>
            <a:chOff x="0" y="375965"/>
            <a:chExt cx="470807" cy="571402"/>
          </a:xfrm>
        </p:grpSpPr>
        <p:sp>
          <p:nvSpPr>
            <p:cNvPr id="73" name="矩形 72"/>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508" name="Picture 7" descr="未标题-1副本(1)"/>
          <p:cNvPicPr>
            <a:picLocks noChangeAspect="1"/>
          </p:cNvPicPr>
          <p:nvPr/>
        </p:nvPicPr>
        <p:blipFill>
          <a:blip r:embed="rId1"/>
          <a:srcRect r="5851" b="40618"/>
          <a:stretch>
            <a:fillRect/>
          </a:stretch>
        </p:blipFill>
        <p:spPr>
          <a:xfrm>
            <a:off x="5844540" y="913130"/>
            <a:ext cx="6948170" cy="5948680"/>
          </a:xfrm>
          <a:prstGeom prst="rect">
            <a:avLst/>
          </a:prstGeom>
          <a:noFill/>
          <a:ln w="9525">
            <a:noFill/>
          </a:ln>
        </p:spPr>
      </p:pic>
      <p:sp>
        <p:nvSpPr>
          <p:cNvPr id="3" name="文本框 2"/>
          <p:cNvSpPr txBox="1"/>
          <p:nvPr/>
        </p:nvSpPr>
        <p:spPr>
          <a:xfrm>
            <a:off x="596265" y="1408430"/>
            <a:ext cx="2032635" cy="368300"/>
          </a:xfrm>
          <a:prstGeom prst="rect">
            <a:avLst/>
          </a:prstGeom>
          <a:noFill/>
        </p:spPr>
        <p:txBody>
          <a:bodyPr wrap="square" rtlCol="0">
            <a:spAutoFit/>
          </a:bodyPr>
          <a:p>
            <a:pPr algn="l"/>
            <a:r>
              <a:rPr lang="zh-CN" altLang="en-US" sz="1800" b="1" dirty="0">
                <a:latin typeface="+mn-ea"/>
                <a:ea typeface="+mn-ea"/>
                <a:sym typeface="+mn-ea"/>
              </a:rPr>
              <a:t>先进技术架构</a:t>
            </a:r>
            <a:endParaRPr lang="zh-CN" altLang="en-US" sz="1800" b="1" dirty="0">
              <a:solidFill>
                <a:schemeClr val="tx1">
                  <a:lumMod val="50000"/>
                  <a:lumOff val="50000"/>
                </a:schemeClr>
              </a:solidFill>
              <a:latin typeface="+mn-ea"/>
              <a:ea typeface="+mn-ea"/>
              <a:sym typeface="+mn-ea"/>
            </a:endParaRPr>
          </a:p>
        </p:txBody>
      </p:sp>
      <p:sp>
        <p:nvSpPr>
          <p:cNvPr id="6" name="文本框 5"/>
          <p:cNvSpPr txBox="1"/>
          <p:nvPr/>
        </p:nvSpPr>
        <p:spPr>
          <a:xfrm>
            <a:off x="596265" y="1596390"/>
            <a:ext cx="5477510" cy="1005840"/>
          </a:xfrm>
          <a:prstGeom prst="rect">
            <a:avLst/>
          </a:prstGeom>
          <a:noFill/>
        </p:spPr>
        <p:txBody>
          <a:bodyPr wrap="square" rtlCol="0">
            <a:spAutoFit/>
          </a:bodyPr>
          <a:p>
            <a:pPr lvl="0" indent="0" algn="just">
              <a:lnSpc>
                <a:spcPts val="3600"/>
              </a:lnSpc>
            </a:pPr>
            <a:r>
              <a:rPr lang="zh-CN" altLang="en-US" sz="1600" dirty="0">
                <a:solidFill>
                  <a:schemeClr val="tx1">
                    <a:lumMod val="65000"/>
                    <a:lumOff val="35000"/>
                  </a:schemeClr>
                </a:solidFill>
                <a:latin typeface="+mn-ea"/>
                <a:ea typeface="+mn-ea"/>
                <a:cs typeface="+mn-ea"/>
                <a:sym typeface="+mn-ea"/>
              </a:rPr>
              <a:t>全新实时架构；大数据集中管理；总部门店实时数据交互；门店自动检测自动升级；门店支持断网销售。</a:t>
            </a:r>
            <a:endParaRPr lang="zh-CN" altLang="en-US" sz="1600" dirty="0">
              <a:solidFill>
                <a:schemeClr val="tx1">
                  <a:lumMod val="65000"/>
                  <a:lumOff val="35000"/>
                </a:schemeClr>
              </a:solidFill>
              <a:latin typeface="+mn-ea"/>
              <a:ea typeface="+mn-ea"/>
              <a:cs typeface="+mn-ea"/>
              <a:sym typeface="+mn-ea"/>
            </a:endParaRPr>
          </a:p>
        </p:txBody>
      </p:sp>
      <p:sp>
        <p:nvSpPr>
          <p:cNvPr id="15361" name="Text Box 2"/>
          <p:cNvSpPr txBox="1"/>
          <p:nvPr/>
        </p:nvSpPr>
        <p:spPr>
          <a:xfrm>
            <a:off x="596265" y="6106795"/>
            <a:ext cx="5686425" cy="555625"/>
          </a:xfrm>
          <a:prstGeom prst="rect">
            <a:avLst/>
          </a:prstGeom>
          <a:noFill/>
          <a:ln w="9525">
            <a:noFill/>
          </a:ln>
        </p:spPr>
        <p:txBody>
          <a:bodyPr wrap="square" lIns="90170" tIns="46990" rIns="90170" bIns="46990" anchor="t">
            <a:spAutoFit/>
          </a:bodyPr>
          <a:p>
            <a:pPr lvl="0" indent="0" algn="just">
              <a:lnSpc>
                <a:spcPts val="3600"/>
              </a:lnSpc>
            </a:pPr>
            <a:r>
              <a:rPr lang="zh-CN" altLang="en-US" sz="1600" dirty="0">
                <a:solidFill>
                  <a:schemeClr val="tx1">
                    <a:lumMod val="65000"/>
                    <a:lumOff val="35000"/>
                  </a:schemeClr>
                </a:solidFill>
                <a:latin typeface="+mn-ea"/>
                <a:ea typeface="+mn-ea"/>
                <a:cs typeface="+mn-ea"/>
                <a:sym typeface="+mn-ea"/>
              </a:rPr>
              <a:t>休闲食品、水果蔬菜、生鲜熟食、农副产品、新型农贸市场</a:t>
            </a:r>
            <a:endParaRPr lang="zh-CN" altLang="en-US" sz="1600" dirty="0">
              <a:solidFill>
                <a:schemeClr val="tx1">
                  <a:lumMod val="65000"/>
                  <a:lumOff val="35000"/>
                </a:schemeClr>
              </a:solidFill>
              <a:latin typeface="+mn-ea"/>
              <a:ea typeface="+mn-ea"/>
              <a:cs typeface="+mn-ea"/>
              <a:sym typeface="+mn-ea"/>
            </a:endParaRPr>
          </a:p>
        </p:txBody>
      </p:sp>
      <p:sp>
        <p:nvSpPr>
          <p:cNvPr id="4" name="文本框 3"/>
          <p:cNvSpPr txBox="1"/>
          <p:nvPr/>
        </p:nvSpPr>
        <p:spPr>
          <a:xfrm>
            <a:off x="596265" y="5953760"/>
            <a:ext cx="1608455" cy="368300"/>
          </a:xfrm>
          <a:prstGeom prst="rect">
            <a:avLst/>
          </a:prstGeom>
          <a:noFill/>
        </p:spPr>
        <p:txBody>
          <a:bodyPr wrap="square" rtlCol="0">
            <a:spAutoFit/>
          </a:bodyPr>
          <a:p>
            <a:pPr algn="l"/>
            <a:r>
              <a:rPr lang="zh-CN" altLang="en-US" sz="1800" b="1" dirty="0">
                <a:latin typeface="+mn-ea"/>
                <a:ea typeface="+mn-ea"/>
                <a:sym typeface="+mn-ea"/>
              </a:rPr>
              <a:t>适用范围</a:t>
            </a:r>
            <a:endParaRPr lang="zh-CN" altLang="en-US" sz="1800" b="1" dirty="0">
              <a:solidFill>
                <a:schemeClr val="tx1">
                  <a:lumMod val="50000"/>
                  <a:lumOff val="50000"/>
                </a:schemeClr>
              </a:solidFill>
              <a:latin typeface="+mn-ea"/>
              <a:ea typeface="+mn-ea"/>
              <a:sym typeface="+mn-ea"/>
            </a:endParaRPr>
          </a:p>
        </p:txBody>
      </p:sp>
      <p:sp>
        <p:nvSpPr>
          <p:cNvPr id="5" name="文本框 4"/>
          <p:cNvSpPr txBox="1"/>
          <p:nvPr/>
        </p:nvSpPr>
        <p:spPr>
          <a:xfrm>
            <a:off x="596265" y="3020060"/>
            <a:ext cx="2753360" cy="368300"/>
          </a:xfrm>
          <a:prstGeom prst="rect">
            <a:avLst/>
          </a:prstGeom>
          <a:noFill/>
        </p:spPr>
        <p:txBody>
          <a:bodyPr wrap="square" rtlCol="0">
            <a:spAutoFit/>
          </a:bodyPr>
          <a:p>
            <a:pPr algn="l"/>
            <a:r>
              <a:rPr lang="zh-CN" altLang="en-US" sz="1800" b="1" dirty="0">
                <a:latin typeface="+mn-ea"/>
                <a:ea typeface="+mn-ea"/>
                <a:cs typeface="+mn-ea"/>
                <a:sym typeface="+mn-ea"/>
              </a:rPr>
              <a:t>核心功能优势</a:t>
            </a:r>
            <a:endParaRPr lang="zh-CN" altLang="en-US" sz="1800" b="1" dirty="0">
              <a:latin typeface="+mn-ea"/>
              <a:ea typeface="+mn-ea"/>
              <a:cs typeface="+mn-ea"/>
              <a:sym typeface="+mn-ea"/>
            </a:endParaRPr>
          </a:p>
        </p:txBody>
      </p:sp>
      <p:sp>
        <p:nvSpPr>
          <p:cNvPr id="8" name="文本框 7"/>
          <p:cNvSpPr txBox="1"/>
          <p:nvPr/>
        </p:nvSpPr>
        <p:spPr>
          <a:xfrm>
            <a:off x="596265" y="3279775"/>
            <a:ext cx="5686425" cy="2377440"/>
          </a:xfrm>
          <a:prstGeom prst="rect">
            <a:avLst/>
          </a:prstGeom>
          <a:noFill/>
        </p:spPr>
        <p:txBody>
          <a:bodyPr wrap="square" rtlCol="0">
            <a:spAutoFit/>
          </a:bodyPr>
          <a:p>
            <a:pPr lvl="0" indent="0" algn="just">
              <a:lnSpc>
                <a:spcPts val="3600"/>
              </a:lnSpc>
            </a:pPr>
            <a:r>
              <a:rPr lang="zh-CN" altLang="en-US" sz="1600" dirty="0">
                <a:solidFill>
                  <a:schemeClr val="tx1">
                    <a:lumMod val="65000"/>
                    <a:lumOff val="35000"/>
                  </a:schemeClr>
                </a:solidFill>
                <a:latin typeface="+mn-ea"/>
                <a:ea typeface="+mn-ea"/>
                <a:cs typeface="+mn-ea"/>
                <a:sym typeface="+mn-ea"/>
              </a:rPr>
              <a:t>专门针对称重行业；  称重收银完美一体化</a:t>
            </a:r>
            <a:endParaRPr lang="zh-CN" altLang="en-US" sz="1600" dirty="0">
              <a:solidFill>
                <a:schemeClr val="tx1">
                  <a:lumMod val="65000"/>
                  <a:lumOff val="35000"/>
                </a:schemeClr>
              </a:solidFill>
              <a:latin typeface="+mn-ea"/>
              <a:ea typeface="+mn-ea"/>
              <a:cs typeface="+mn-ea"/>
            </a:endParaRPr>
          </a:p>
          <a:p>
            <a:pPr lvl="0" indent="0" algn="just">
              <a:lnSpc>
                <a:spcPts val="3600"/>
              </a:lnSpc>
            </a:pPr>
            <a:r>
              <a:rPr lang="zh-CN" altLang="en-US" sz="1600" dirty="0">
                <a:solidFill>
                  <a:schemeClr val="tx1">
                    <a:lumMod val="65000"/>
                    <a:lumOff val="35000"/>
                  </a:schemeClr>
                </a:solidFill>
                <a:latin typeface="+mn-ea"/>
                <a:ea typeface="+mn-ea"/>
                <a:cs typeface="+mn-ea"/>
                <a:sym typeface="+mn-ea"/>
              </a:rPr>
              <a:t>果蔬分级销售管理；  不同口味商品混合销售</a:t>
            </a:r>
            <a:endParaRPr lang="zh-CN" altLang="en-US" sz="1600" dirty="0">
              <a:solidFill>
                <a:schemeClr val="tx1">
                  <a:lumMod val="65000"/>
                  <a:lumOff val="35000"/>
                </a:schemeClr>
              </a:solidFill>
              <a:latin typeface="+mn-ea"/>
              <a:ea typeface="+mn-ea"/>
              <a:cs typeface="+mn-ea"/>
            </a:endParaRPr>
          </a:p>
          <a:p>
            <a:pPr lvl="0" indent="0" algn="just">
              <a:lnSpc>
                <a:spcPts val="3600"/>
              </a:lnSpc>
            </a:pPr>
            <a:r>
              <a:rPr lang="zh-CN" altLang="en-US" sz="1600" dirty="0">
                <a:solidFill>
                  <a:schemeClr val="tx1">
                    <a:lumMod val="65000"/>
                    <a:lumOff val="35000"/>
                  </a:schemeClr>
                </a:solidFill>
                <a:latin typeface="+mn-ea"/>
                <a:ea typeface="+mn-ea"/>
                <a:cs typeface="+mn-ea"/>
                <a:sym typeface="+mn-ea"/>
              </a:rPr>
              <a:t>多级保质期预警；   支持连续称重收银模式</a:t>
            </a:r>
            <a:endParaRPr lang="zh-CN" altLang="en-US" sz="1600" dirty="0">
              <a:solidFill>
                <a:schemeClr val="tx1">
                  <a:lumMod val="65000"/>
                  <a:lumOff val="35000"/>
                </a:schemeClr>
              </a:solidFill>
              <a:latin typeface="+mn-ea"/>
              <a:ea typeface="+mn-ea"/>
              <a:cs typeface="+mn-ea"/>
            </a:endParaRPr>
          </a:p>
          <a:p>
            <a:pPr lvl="0" indent="0" algn="just">
              <a:lnSpc>
                <a:spcPts val="3600"/>
              </a:lnSpc>
            </a:pPr>
            <a:r>
              <a:rPr lang="zh-CN" altLang="en-US" sz="1600" dirty="0">
                <a:solidFill>
                  <a:schemeClr val="tx1">
                    <a:lumMod val="65000"/>
                    <a:lumOff val="35000"/>
                  </a:schemeClr>
                </a:solidFill>
                <a:latin typeface="+mn-ea"/>
                <a:ea typeface="+mn-ea"/>
                <a:cs typeface="+mn-ea"/>
                <a:sym typeface="+mn-ea"/>
              </a:rPr>
              <a:t>支持支付宝、微商店；随时随地实时查询数据</a:t>
            </a:r>
            <a:endParaRPr lang="zh-CN" altLang="en-US" sz="1600" dirty="0">
              <a:solidFill>
                <a:schemeClr val="tx1">
                  <a:lumMod val="65000"/>
                  <a:lumOff val="35000"/>
                </a:schemeClr>
              </a:solidFill>
              <a:latin typeface="+mn-ea"/>
              <a:ea typeface="+mn-ea"/>
              <a:cs typeface="+mn-ea"/>
            </a:endParaRPr>
          </a:p>
          <a:p>
            <a:pPr lvl="0" indent="0" algn="just">
              <a:lnSpc>
                <a:spcPts val="3600"/>
              </a:lnSpc>
            </a:pPr>
            <a:r>
              <a:rPr lang="zh-CN" altLang="en-US" sz="1600" dirty="0">
                <a:solidFill>
                  <a:schemeClr val="tx1">
                    <a:lumMod val="65000"/>
                    <a:lumOff val="35000"/>
                  </a:schemeClr>
                </a:solidFill>
                <a:latin typeface="+mn-ea"/>
                <a:ea typeface="+mn-ea"/>
                <a:cs typeface="+mn-ea"/>
                <a:sym typeface="+mn-ea"/>
              </a:rPr>
              <a:t>支持PC秤、计价秤、条码秤、收银秤</a:t>
            </a:r>
            <a:endParaRPr lang="zh-CN" altLang="en-US" sz="1600" dirty="0">
              <a:solidFill>
                <a:schemeClr val="tx1">
                  <a:lumMod val="65000"/>
                  <a:lumOff val="35000"/>
                </a:schemeClr>
              </a:solidFill>
              <a:latin typeface="+mn-ea"/>
              <a:ea typeface="+mn-ea"/>
              <a:cs typeface="+mn-ea"/>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水果专卖</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江苏、安徽</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100+</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微送鲜果</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1920240"/>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sz="1600" dirty="0">
                <a:solidFill>
                  <a:schemeClr val="tx1">
                    <a:lumMod val="65000"/>
                    <a:lumOff val="35000"/>
                  </a:schemeClr>
                </a:solidFill>
                <a:ea typeface="微软雅黑" pitchFamily="34" charset="-122"/>
              </a:rPr>
              <a:t>微送鲜果批发行成立于2016年，在无锡设立第一家门店，取得了成功。是无锡睦邻果品有限公司是一家果品连锁品牌服务公司，团队拥有多年积累优质的国内外，上游基地资源、下游终端市场的经营经验</a:t>
            </a:r>
            <a:r>
              <a:rPr lang="zh-CN" sz="1600" dirty="0">
                <a:solidFill>
                  <a:schemeClr val="tx1">
                    <a:lumMod val="65000"/>
                    <a:lumOff val="35000"/>
                  </a:schemeClr>
                </a:solidFill>
                <a:ea typeface="微软雅黑" pitchFamily="34" charset="-122"/>
              </a:rPr>
              <a:t>以及</a:t>
            </a:r>
            <a:r>
              <a:rPr sz="1600" dirty="0">
                <a:solidFill>
                  <a:schemeClr val="tx1">
                    <a:lumMod val="65000"/>
                    <a:lumOff val="35000"/>
                  </a:schemeClr>
                </a:solidFill>
                <a:ea typeface="微软雅黑" pitchFamily="34" charset="-122"/>
              </a:rPr>
              <a:t>行业推广经验，</a:t>
            </a:r>
            <a:r>
              <a:rPr lang="zh-CN" sz="1600" dirty="0">
                <a:solidFill>
                  <a:schemeClr val="tx1">
                    <a:lumMod val="65000"/>
                    <a:lumOff val="35000"/>
                  </a:schemeClr>
                </a:solidFill>
                <a:ea typeface="微软雅黑" pitchFamily="34" charset="-122"/>
              </a:rPr>
              <a:t>与</a:t>
            </a:r>
            <a:r>
              <a:rPr sz="1600" dirty="0">
                <a:solidFill>
                  <a:schemeClr val="tx1">
                    <a:lumMod val="65000"/>
                    <a:lumOff val="35000"/>
                  </a:schemeClr>
                </a:solidFill>
                <a:ea typeface="微软雅黑" pitchFamily="34" charset="-122"/>
              </a:rPr>
              <a:t>中国领先的水果供应链运营管理企业协作，致力打造F2R农产品供应链管理平台。</a:t>
            </a:r>
            <a:endParaRPr sz="1600" dirty="0">
              <a:solidFill>
                <a:schemeClr val="tx1">
                  <a:lumMod val="65000"/>
                  <a:lumOff val="35000"/>
                </a:schemeClr>
              </a:solidFill>
              <a:ea typeface="微软雅黑" pitchFamily="34" charset="-122"/>
            </a:endParaRPr>
          </a:p>
        </p:txBody>
      </p:sp>
      <p:pic>
        <p:nvPicPr>
          <p:cNvPr id="7" name="图片 6"/>
          <p:cNvPicPr>
            <a:picLocks noChangeAspect="1"/>
          </p:cNvPicPr>
          <p:nvPr/>
        </p:nvPicPr>
        <p:blipFill>
          <a:blip r:embed="rId1"/>
          <a:stretch>
            <a:fillRect/>
          </a:stretch>
        </p:blipFill>
        <p:spPr>
          <a:xfrm>
            <a:off x="6889115" y="128270"/>
            <a:ext cx="5742940" cy="3464560"/>
          </a:xfrm>
          <a:prstGeom prst="rect">
            <a:avLst/>
          </a:prstGeom>
        </p:spPr>
      </p:pic>
      <p:pic>
        <p:nvPicPr>
          <p:cNvPr id="8" name="图片 7"/>
          <p:cNvPicPr>
            <a:picLocks noChangeAspect="1"/>
          </p:cNvPicPr>
          <p:nvPr/>
        </p:nvPicPr>
        <p:blipFill>
          <a:blip r:embed="rId2"/>
          <a:stretch>
            <a:fillRect/>
          </a:stretch>
        </p:blipFill>
        <p:spPr>
          <a:xfrm>
            <a:off x="6677660" y="3738880"/>
            <a:ext cx="6124575" cy="3452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水果零食</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江苏省镇江市</a:t>
            </a:r>
            <a:endParaRPr lang="en-US" altLang="zh-CN"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15+</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食全食美</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1198880"/>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lang="zh-CN" altLang="en-US" sz="1600" dirty="0">
                <a:solidFill>
                  <a:schemeClr val="tx1">
                    <a:lumMod val="65000"/>
                    <a:lumOff val="35000"/>
                  </a:schemeClr>
                </a:solidFill>
                <a:ea typeface="微软雅黑" pitchFamily="34" charset="-122"/>
              </a:rPr>
              <a:t>食全食美</a:t>
            </a:r>
            <a:r>
              <a:rPr sz="1600" dirty="0">
                <a:solidFill>
                  <a:schemeClr val="tx1">
                    <a:lumMod val="65000"/>
                    <a:lumOff val="35000"/>
                  </a:schemeClr>
                </a:solidFill>
                <a:ea typeface="微软雅黑" pitchFamily="34" charset="-122"/>
              </a:rPr>
              <a:t>以顾客为中心，以服务塑形象。从特色、服务、时间、空间多维度满足消费者对便捷消费的追求，以超行业标准为自我要求</a:t>
            </a:r>
            <a:r>
              <a:rPr lang="zh-CN" sz="1600" dirty="0">
                <a:solidFill>
                  <a:schemeClr val="tx1">
                    <a:lumMod val="65000"/>
                    <a:lumOff val="35000"/>
                  </a:schemeClr>
                </a:solidFill>
                <a:ea typeface="微软雅黑" pitchFamily="34" charset="-122"/>
              </a:rPr>
              <a:t>。以产品的齐全，精美为企业发展目标。</a:t>
            </a:r>
            <a:endParaRPr lang="zh-CN" sz="1600" dirty="0">
              <a:solidFill>
                <a:schemeClr val="tx1">
                  <a:lumMod val="65000"/>
                  <a:lumOff val="35000"/>
                </a:schemeClr>
              </a:solidFill>
              <a:ea typeface="微软雅黑" pitchFamily="34" charset="-122"/>
            </a:endParaRPr>
          </a:p>
        </p:txBody>
      </p:sp>
      <p:pic>
        <p:nvPicPr>
          <p:cNvPr id="3" name="图片 2"/>
          <p:cNvPicPr>
            <a:picLocks noChangeAspect="1"/>
          </p:cNvPicPr>
          <p:nvPr/>
        </p:nvPicPr>
        <p:blipFill>
          <a:blip r:embed="rId1"/>
          <a:stretch>
            <a:fillRect/>
          </a:stretch>
        </p:blipFill>
        <p:spPr>
          <a:xfrm>
            <a:off x="6675755" y="118110"/>
            <a:ext cx="6139815" cy="3258820"/>
          </a:xfrm>
          <a:prstGeom prst="rect">
            <a:avLst/>
          </a:prstGeom>
        </p:spPr>
      </p:pic>
      <p:pic>
        <p:nvPicPr>
          <p:cNvPr id="7" name="图片 6"/>
          <p:cNvPicPr>
            <a:picLocks noChangeAspect="1"/>
          </p:cNvPicPr>
          <p:nvPr/>
        </p:nvPicPr>
        <p:blipFill>
          <a:blip r:embed="rId2"/>
          <a:stretch>
            <a:fillRect/>
          </a:stretch>
        </p:blipFill>
        <p:spPr>
          <a:xfrm>
            <a:off x="6675120" y="3395345"/>
            <a:ext cx="6117590" cy="37896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水果零食连锁</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安徽省滁州市明光市</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15+</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明光百果园</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1188720"/>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sz="1600" dirty="0">
                <a:solidFill>
                  <a:schemeClr val="tx1">
                    <a:lumMod val="65000"/>
                    <a:lumOff val="35000"/>
                  </a:schemeClr>
                </a:solidFill>
                <a:ea typeface="微软雅黑" pitchFamily="34" charset="-122"/>
              </a:rPr>
              <a:t>十年磨砺，七年连锁实战运营，百草堂百果园专员聚集了业内优秀销售团队、配送团队、推广团队、管理团队、售后团队，以诚信、务虚、高效，责任</a:t>
            </a:r>
            <a:r>
              <a:rPr lang="zh-CN" sz="1600" dirty="0">
                <a:solidFill>
                  <a:schemeClr val="tx1">
                    <a:lumMod val="65000"/>
                    <a:lumOff val="35000"/>
                  </a:schemeClr>
                </a:solidFill>
                <a:ea typeface="微软雅黑" pitchFamily="34" charset="-122"/>
              </a:rPr>
              <a:t>为</a:t>
            </a:r>
            <a:r>
              <a:rPr sz="1600" dirty="0">
                <a:solidFill>
                  <a:schemeClr val="tx1">
                    <a:lumMod val="65000"/>
                    <a:lumOff val="35000"/>
                  </a:schemeClr>
                </a:solidFill>
                <a:ea typeface="微软雅黑" pitchFamily="34" charset="-122"/>
              </a:rPr>
              <a:t>企业中心文明打造华</a:t>
            </a:r>
            <a:r>
              <a:rPr lang="zh-CN" sz="1600" dirty="0">
                <a:solidFill>
                  <a:schemeClr val="tx1">
                    <a:lumMod val="65000"/>
                    <a:lumOff val="35000"/>
                  </a:schemeClr>
                </a:solidFill>
                <a:ea typeface="微软雅黑" pitchFamily="34" charset="-122"/>
              </a:rPr>
              <a:t>中</a:t>
            </a:r>
            <a:r>
              <a:rPr sz="1600" dirty="0">
                <a:solidFill>
                  <a:schemeClr val="tx1">
                    <a:lumMod val="65000"/>
                    <a:lumOff val="35000"/>
                  </a:schemeClr>
                </a:solidFill>
                <a:ea typeface="微软雅黑" pitchFamily="34" charset="-122"/>
              </a:rPr>
              <a:t>水果著名品牌。</a:t>
            </a:r>
            <a:endParaRPr sz="1600" dirty="0">
              <a:solidFill>
                <a:schemeClr val="tx1">
                  <a:lumMod val="65000"/>
                  <a:lumOff val="35000"/>
                </a:schemeClr>
              </a:solidFill>
              <a:ea typeface="微软雅黑" pitchFamily="34" charset="-122"/>
            </a:endParaRPr>
          </a:p>
        </p:txBody>
      </p:sp>
      <p:pic>
        <p:nvPicPr>
          <p:cNvPr id="3" name="图片 2"/>
          <p:cNvPicPr>
            <a:picLocks noChangeAspect="1"/>
          </p:cNvPicPr>
          <p:nvPr/>
        </p:nvPicPr>
        <p:blipFill>
          <a:blip r:embed="rId1"/>
          <a:stretch>
            <a:fillRect/>
          </a:stretch>
        </p:blipFill>
        <p:spPr>
          <a:xfrm>
            <a:off x="6678295" y="92710"/>
            <a:ext cx="6111240" cy="3745865"/>
          </a:xfrm>
          <a:prstGeom prst="rect">
            <a:avLst/>
          </a:prstGeom>
        </p:spPr>
      </p:pic>
      <p:pic>
        <p:nvPicPr>
          <p:cNvPr id="7" name="图片 6"/>
          <p:cNvPicPr>
            <a:picLocks noChangeAspect="1"/>
          </p:cNvPicPr>
          <p:nvPr/>
        </p:nvPicPr>
        <p:blipFill>
          <a:blip r:embed="rId2"/>
          <a:stretch>
            <a:fillRect/>
          </a:stretch>
        </p:blipFill>
        <p:spPr>
          <a:xfrm>
            <a:off x="6678295" y="3929380"/>
            <a:ext cx="6111240" cy="32950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休闲零食</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江苏省镇江市</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12+</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解小馋</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1938020"/>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lang="zh-CN" altLang="en-US" sz="1600" dirty="0">
                <a:solidFill>
                  <a:schemeClr val="tx1">
                    <a:lumMod val="65000"/>
                    <a:lumOff val="35000"/>
                  </a:schemeClr>
                </a:solidFill>
                <a:ea typeface="微软雅黑" pitchFamily="34" charset="-122"/>
              </a:rPr>
              <a:t>解小馋</a:t>
            </a:r>
            <a:r>
              <a:rPr sz="1600" dirty="0">
                <a:solidFill>
                  <a:schemeClr val="tx1">
                    <a:lumMod val="65000"/>
                    <a:lumOff val="35000"/>
                  </a:schemeClr>
                </a:solidFill>
                <a:ea typeface="微软雅黑" pitchFamily="34" charset="-122"/>
              </a:rPr>
              <a:t>主要经营品种有鱼制品、肉制品、干货、炒货、蜜饯、台湾食品、进口食品、地方特产等，致力于将营养、健康、美味、精致的休闲食品带给广大的美食爱好者们。不断追求优等的产品品质，至臻的服务质量，力求打造成中国休闲食品连锁领军品牌。</a:t>
            </a:r>
            <a:endParaRPr sz="1600" dirty="0">
              <a:solidFill>
                <a:schemeClr val="tx1">
                  <a:lumMod val="65000"/>
                  <a:lumOff val="35000"/>
                </a:schemeClr>
              </a:solidFill>
              <a:ea typeface="微软雅黑" pitchFamily="34" charset="-122"/>
            </a:endParaRPr>
          </a:p>
        </p:txBody>
      </p:sp>
      <p:pic>
        <p:nvPicPr>
          <p:cNvPr id="3" name="图片 2"/>
          <p:cNvPicPr>
            <a:picLocks noChangeAspect="1"/>
          </p:cNvPicPr>
          <p:nvPr/>
        </p:nvPicPr>
        <p:blipFill>
          <a:blip r:embed="rId1"/>
          <a:stretch>
            <a:fillRect/>
          </a:stretch>
        </p:blipFill>
        <p:spPr>
          <a:xfrm>
            <a:off x="6737350" y="73025"/>
            <a:ext cx="5840730" cy="3538855"/>
          </a:xfrm>
          <a:prstGeom prst="rect">
            <a:avLst/>
          </a:prstGeom>
        </p:spPr>
      </p:pic>
      <p:pic>
        <p:nvPicPr>
          <p:cNvPr id="7" name="图片 6"/>
          <p:cNvPicPr>
            <a:picLocks noChangeAspect="1"/>
          </p:cNvPicPr>
          <p:nvPr/>
        </p:nvPicPr>
        <p:blipFill>
          <a:blip r:embed="rId2"/>
          <a:stretch>
            <a:fillRect/>
          </a:stretch>
        </p:blipFill>
        <p:spPr>
          <a:xfrm>
            <a:off x="6732270" y="3652520"/>
            <a:ext cx="5846445" cy="3514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肉类腊味</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广东江门</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10+</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苟记腊味</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3046095"/>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sz="1600" dirty="0">
                <a:solidFill>
                  <a:schemeClr val="tx1">
                    <a:lumMod val="65000"/>
                    <a:lumOff val="35000"/>
                  </a:schemeClr>
                </a:solidFill>
                <a:ea typeface="微软雅黑" pitchFamily="34" charset="-122"/>
              </a:rPr>
              <a:t>江门市新会苟记腊味食品有限公司的“苟记腊味”品牌始建于清末民初，距今已有百年历史，“苟记腊味”素以衣脆肉嫩、甘香可口、营养丰富、质量上乘和独特的广式风味驰名于海内外。加工厂位于新会肉类联合加工厂内，苟记真材实料的品质加传承百年工艺与先进生产设备结合</a:t>
            </a:r>
            <a:r>
              <a:rPr lang="zh-CN" sz="1600" dirty="0">
                <a:solidFill>
                  <a:schemeClr val="tx1">
                    <a:lumMod val="65000"/>
                    <a:lumOff val="35000"/>
                  </a:schemeClr>
                </a:solidFill>
                <a:ea typeface="微软雅黑" pitchFamily="34" charset="-122"/>
              </a:rPr>
              <a:t>。</a:t>
            </a:r>
            <a:r>
              <a:rPr sz="1600" dirty="0">
                <a:solidFill>
                  <a:schemeClr val="tx1">
                    <a:lumMod val="65000"/>
                    <a:lumOff val="35000"/>
                  </a:schemeClr>
                </a:solidFill>
                <a:ea typeface="微软雅黑" pitchFamily="34" charset="-122"/>
              </a:rPr>
              <a:t>品牌已拥有包括各款腊肠、腊鸭、腊肉、礼盒、精制鲮鱼、月饼等多个品种，其中不乏受市场热烈追捧的“五仁腊肠咸味月饼”“莲蓉腊肠咸味月饼”“有新会特色且获国家专利的陈皮腊肠”等创新产品。</a:t>
            </a:r>
            <a:endParaRPr sz="1600" dirty="0">
              <a:solidFill>
                <a:schemeClr val="tx1">
                  <a:lumMod val="65000"/>
                  <a:lumOff val="35000"/>
                </a:schemeClr>
              </a:solidFill>
              <a:ea typeface="微软雅黑" pitchFamily="34" charset="-122"/>
            </a:endParaRPr>
          </a:p>
        </p:txBody>
      </p:sp>
      <p:pic>
        <p:nvPicPr>
          <p:cNvPr id="3" name="图片 2"/>
          <p:cNvPicPr>
            <a:picLocks noChangeAspect="1"/>
          </p:cNvPicPr>
          <p:nvPr/>
        </p:nvPicPr>
        <p:blipFill>
          <a:blip r:embed="rId1"/>
          <a:stretch>
            <a:fillRect/>
          </a:stretch>
        </p:blipFill>
        <p:spPr>
          <a:xfrm>
            <a:off x="6711315" y="3396615"/>
            <a:ext cx="6040755" cy="3289935"/>
          </a:xfrm>
          <a:prstGeom prst="rect">
            <a:avLst/>
          </a:prstGeom>
        </p:spPr>
      </p:pic>
      <p:pic>
        <p:nvPicPr>
          <p:cNvPr id="7" name="图片 6"/>
          <p:cNvPicPr>
            <a:picLocks noChangeAspect="1"/>
          </p:cNvPicPr>
          <p:nvPr/>
        </p:nvPicPr>
        <p:blipFill>
          <a:blip r:embed="rId2"/>
          <a:stretch>
            <a:fillRect/>
          </a:stretch>
        </p:blipFill>
        <p:spPr>
          <a:xfrm>
            <a:off x="6678295" y="1081405"/>
            <a:ext cx="6073775" cy="2030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休闲食品</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湖南益阳</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40+</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億佰益槟榔</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2286000"/>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sz="1600" dirty="0">
                <a:solidFill>
                  <a:schemeClr val="tx1">
                    <a:lumMod val="65000"/>
                    <a:lumOff val="35000"/>
                  </a:schemeClr>
                </a:solidFill>
                <a:ea typeface="微软雅黑" pitchFamily="34" charset="-122"/>
              </a:rPr>
              <a:t>湖南湘全食品有限公司旗下槟榔品牌億佰益槟榔，秉承同心同创，助推产业发展，億佰益槟榔由湖南兆天实业集团有限公司和湖南仟裕资产管理有限公司强强联手，全力打造。公司首席技术专家仲福先生，源自槟榔世家，潜心研究槟榔配方40余载，传承百年工艺，带领技术研发团队挖掘湘军后人传统配方，将传统工艺与现代标准化管理充分融合，匠心打造“億佰益”超凡品质！</a:t>
            </a:r>
            <a:endParaRPr sz="1600" dirty="0">
              <a:solidFill>
                <a:schemeClr val="tx1">
                  <a:lumMod val="65000"/>
                  <a:lumOff val="35000"/>
                </a:schemeClr>
              </a:solidFill>
              <a:ea typeface="微软雅黑" pitchFamily="34" charset="-122"/>
            </a:endParaRPr>
          </a:p>
        </p:txBody>
      </p:sp>
      <p:pic>
        <p:nvPicPr>
          <p:cNvPr id="1073742889" name="图片 1073742888" descr="IMG_256"/>
          <p:cNvPicPr>
            <a:picLocks noChangeAspect="1"/>
          </p:cNvPicPr>
          <p:nvPr/>
        </p:nvPicPr>
        <p:blipFill>
          <a:blip r:embed="rId1"/>
          <a:stretch>
            <a:fillRect/>
          </a:stretch>
        </p:blipFill>
        <p:spPr>
          <a:xfrm>
            <a:off x="7118985" y="2998470"/>
            <a:ext cx="5572125" cy="4130675"/>
          </a:xfrm>
          <a:prstGeom prst="rect">
            <a:avLst/>
          </a:prstGeom>
          <a:noFill/>
          <a:ln w="9525">
            <a:noFill/>
          </a:ln>
        </p:spPr>
      </p:pic>
      <p:pic>
        <p:nvPicPr>
          <p:cNvPr id="3" name="图片 2"/>
          <p:cNvPicPr>
            <a:picLocks noChangeAspect="1"/>
          </p:cNvPicPr>
          <p:nvPr/>
        </p:nvPicPr>
        <p:blipFill>
          <a:blip r:embed="rId2"/>
          <a:stretch>
            <a:fillRect/>
          </a:stretch>
        </p:blipFill>
        <p:spPr>
          <a:xfrm>
            <a:off x="7118985" y="271780"/>
            <a:ext cx="5572125" cy="2585720"/>
          </a:xfrm>
          <a:prstGeom prst="rect">
            <a:avLst/>
          </a:prstGeom>
        </p:spPr>
      </p:pic>
      <p:pic>
        <p:nvPicPr>
          <p:cNvPr id="7" name="图片 6" descr="IMG_256"/>
          <p:cNvPicPr>
            <a:picLocks noChangeAspect="1"/>
          </p:cNvPicPr>
          <p:nvPr/>
        </p:nvPicPr>
        <p:blipFill>
          <a:blip r:embed="rId3"/>
          <a:stretch>
            <a:fillRect/>
          </a:stretch>
        </p:blipFill>
        <p:spPr>
          <a:xfrm>
            <a:off x="6697345" y="2968625"/>
            <a:ext cx="5953125" cy="4130675"/>
          </a:xfrm>
          <a:prstGeom prst="rect">
            <a:avLst/>
          </a:prstGeom>
          <a:noFill/>
          <a:ln w="9525">
            <a:noFill/>
          </a:ln>
        </p:spPr>
      </p:pic>
      <p:pic>
        <p:nvPicPr>
          <p:cNvPr id="8" name="图片 7"/>
          <p:cNvPicPr>
            <a:picLocks noChangeAspect="1"/>
          </p:cNvPicPr>
          <p:nvPr/>
        </p:nvPicPr>
        <p:blipFill>
          <a:blip r:embed="rId4"/>
          <a:stretch>
            <a:fillRect/>
          </a:stretch>
        </p:blipFill>
        <p:spPr>
          <a:xfrm>
            <a:off x="6697345" y="241300"/>
            <a:ext cx="5953125" cy="25857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新型农贸市场</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广州番禹</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60+</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德来惠农贸市场</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2676525"/>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sz="1600" dirty="0">
                <a:solidFill>
                  <a:schemeClr val="tx1">
                    <a:lumMod val="65000"/>
                    <a:lumOff val="35000"/>
                  </a:schemeClr>
                </a:solidFill>
                <a:ea typeface="微软雅黑" pitchFamily="34" charset="-122"/>
              </a:rPr>
              <a:t>“德来惠智慧菜场”是摊位租赁，商户管理结合电子支付和“溯源”功能为一体的新型菜市场。市场提供了PC电子秤，直接称重购买，可以扫描进行电子支付，支持支付宝、微信和会员储值支付。当完成电子支付，就可以拿到一张打印的小票，这张小票可是有“溯源”功能的。顾客可以自助查询，交易时间、所在市场、交易档口、交易金额、菜名、单价、重量等信息就都一一呈现出来。</a:t>
            </a:r>
            <a:endParaRPr sz="1600" dirty="0">
              <a:solidFill>
                <a:schemeClr val="tx1">
                  <a:lumMod val="65000"/>
                  <a:lumOff val="35000"/>
                </a:schemeClr>
              </a:solidFill>
              <a:ea typeface="微软雅黑" pitchFamily="34" charset="-122"/>
            </a:endParaRPr>
          </a:p>
        </p:txBody>
      </p:sp>
      <p:pic>
        <p:nvPicPr>
          <p:cNvPr id="3" name="图片 2"/>
          <p:cNvPicPr>
            <a:picLocks noChangeAspect="1"/>
          </p:cNvPicPr>
          <p:nvPr/>
        </p:nvPicPr>
        <p:blipFill>
          <a:blip r:embed="rId1"/>
          <a:stretch>
            <a:fillRect/>
          </a:stretch>
        </p:blipFill>
        <p:spPr>
          <a:xfrm>
            <a:off x="6758305" y="102870"/>
            <a:ext cx="5967730" cy="3456305"/>
          </a:xfrm>
          <a:prstGeom prst="rect">
            <a:avLst/>
          </a:prstGeom>
        </p:spPr>
      </p:pic>
      <p:pic>
        <p:nvPicPr>
          <p:cNvPr id="7" name="图片 6"/>
          <p:cNvPicPr>
            <a:picLocks noChangeAspect="1"/>
          </p:cNvPicPr>
          <p:nvPr/>
        </p:nvPicPr>
        <p:blipFill>
          <a:blip r:embed="rId2"/>
          <a:stretch>
            <a:fillRect/>
          </a:stretch>
        </p:blipFill>
        <p:spPr>
          <a:xfrm>
            <a:off x="6727825" y="3641725"/>
            <a:ext cx="5998210" cy="33997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新型农贸市场</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广州佛山</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10+</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营盘黑猪</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3046095"/>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1993年1月用一把木称在黄岐卖猪肉白手起家，2013年10月成立佛山华顺成肉菜销售有限公司，专业从事毛猪批发、鲜猪肉、鲜猪边、蔬果、农副产品批发零售以及冷藏车配送。经过将近四年的不懈努力，作为是广东温氏集团的特约经销商，至今拥有80多人的精英销售团队，每天毛猪销售量高达600多头，是佛山市食品有限公司肉类联合加工厂、佛山市南海区合谊肉联有限公司指定的驻厂生猪供应商，也是佛山市食品行业协会的理事会员。</a:t>
            </a:r>
            <a:endParaRPr lang="en-US" sz="1600" dirty="0">
              <a:solidFill>
                <a:schemeClr val="tx1">
                  <a:lumMod val="65000"/>
                  <a:lumOff val="35000"/>
                </a:schemeClr>
              </a:solidFill>
              <a:ea typeface="微软雅黑" pitchFamily="34" charset="-122"/>
            </a:endParaRPr>
          </a:p>
        </p:txBody>
      </p:sp>
      <p:pic>
        <p:nvPicPr>
          <p:cNvPr id="8" name="图片 7"/>
          <p:cNvPicPr>
            <a:picLocks noChangeAspect="1"/>
          </p:cNvPicPr>
          <p:nvPr/>
        </p:nvPicPr>
        <p:blipFill>
          <a:blip r:embed="rId1"/>
          <a:stretch>
            <a:fillRect/>
          </a:stretch>
        </p:blipFill>
        <p:spPr>
          <a:xfrm>
            <a:off x="7031355" y="153670"/>
            <a:ext cx="5151755" cy="3775075"/>
          </a:xfrm>
          <a:prstGeom prst="rect">
            <a:avLst/>
          </a:prstGeom>
        </p:spPr>
      </p:pic>
      <p:pic>
        <p:nvPicPr>
          <p:cNvPr id="15" name="图片 14"/>
          <p:cNvPicPr>
            <a:picLocks noChangeAspect="1"/>
          </p:cNvPicPr>
          <p:nvPr/>
        </p:nvPicPr>
        <p:blipFill>
          <a:blip r:embed="rId2"/>
          <a:stretch>
            <a:fillRect/>
          </a:stretch>
        </p:blipFill>
        <p:spPr>
          <a:xfrm>
            <a:off x="7033260" y="3987165"/>
            <a:ext cx="5139690" cy="3196590"/>
          </a:xfrm>
          <a:prstGeom prst="rect">
            <a:avLst/>
          </a:prstGeom>
        </p:spPr>
      </p:pic>
      <p:pic>
        <p:nvPicPr>
          <p:cNvPr id="3" name="图片 2"/>
          <p:cNvPicPr>
            <a:picLocks noChangeAspect="1"/>
          </p:cNvPicPr>
          <p:nvPr/>
        </p:nvPicPr>
        <p:blipFill>
          <a:blip r:embed="rId3"/>
          <a:stretch>
            <a:fillRect/>
          </a:stretch>
        </p:blipFill>
        <p:spPr>
          <a:xfrm>
            <a:off x="6722745" y="144780"/>
            <a:ext cx="5985510" cy="3775075"/>
          </a:xfrm>
          <a:prstGeom prst="rect">
            <a:avLst/>
          </a:prstGeom>
        </p:spPr>
      </p:pic>
      <p:pic>
        <p:nvPicPr>
          <p:cNvPr id="7" name="图片 6"/>
          <p:cNvPicPr>
            <a:picLocks noChangeAspect="1"/>
          </p:cNvPicPr>
          <p:nvPr/>
        </p:nvPicPr>
        <p:blipFill>
          <a:blip r:embed="rId4"/>
          <a:stretch>
            <a:fillRect/>
          </a:stretch>
        </p:blipFill>
        <p:spPr>
          <a:xfrm>
            <a:off x="6725920" y="3976370"/>
            <a:ext cx="5970905" cy="3196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生鲜卤味</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四川</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10+</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董记霸王卤</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2306955"/>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sz="1600" dirty="0">
                <a:solidFill>
                  <a:schemeClr val="tx1">
                    <a:lumMod val="65000"/>
                    <a:lumOff val="35000"/>
                  </a:schemeClr>
                </a:solidFill>
                <a:ea typeface="微软雅黑" pitchFamily="34" charset="-122"/>
              </a:rPr>
              <a:t>董记霸王卤，巴蜀味美、众所周知，所谓食在中国，味在四川。成都近郊，有董氏膳制卤品，其用料讲究、煨制精心、风味独特、迄今已有百余年历史。董氏传人，深得卤品烹制精髓，依托祖传秘方的优势、集巴蜀美味之大成，与时俱进，科学研发出脍人美味。其独树一帜的品质及味型体系，得到客户及业内高度赞扬。</a:t>
            </a:r>
            <a:endParaRPr sz="1600" dirty="0">
              <a:solidFill>
                <a:schemeClr val="tx1">
                  <a:lumMod val="65000"/>
                  <a:lumOff val="35000"/>
                </a:schemeClr>
              </a:solidFill>
              <a:ea typeface="微软雅黑" pitchFamily="34" charset="-122"/>
            </a:endParaRPr>
          </a:p>
        </p:txBody>
      </p:sp>
      <p:pic>
        <p:nvPicPr>
          <p:cNvPr id="3" name="图片 2"/>
          <p:cNvPicPr>
            <a:picLocks noChangeAspect="1"/>
          </p:cNvPicPr>
          <p:nvPr/>
        </p:nvPicPr>
        <p:blipFill>
          <a:blip r:embed="rId1"/>
          <a:stretch>
            <a:fillRect/>
          </a:stretch>
        </p:blipFill>
        <p:spPr>
          <a:xfrm>
            <a:off x="6661785" y="3562350"/>
            <a:ext cx="6089650" cy="3468370"/>
          </a:xfrm>
          <a:prstGeom prst="rect">
            <a:avLst/>
          </a:prstGeom>
        </p:spPr>
      </p:pic>
      <p:pic>
        <p:nvPicPr>
          <p:cNvPr id="7" name="图片 6"/>
          <p:cNvPicPr>
            <a:picLocks noChangeAspect="1"/>
          </p:cNvPicPr>
          <p:nvPr/>
        </p:nvPicPr>
        <p:blipFill>
          <a:blip r:embed="rId2"/>
          <a:stretch>
            <a:fillRect/>
          </a:stretch>
        </p:blipFill>
        <p:spPr>
          <a:xfrm>
            <a:off x="6663690" y="160655"/>
            <a:ext cx="6038215" cy="3264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熟食卤菜</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江苏南京</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30+</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七只鹅</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3046095"/>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sz="1600" dirty="0">
                <a:solidFill>
                  <a:schemeClr val="tx1">
                    <a:lumMod val="65000"/>
                    <a:lumOff val="35000"/>
                  </a:schemeClr>
                </a:solidFill>
                <a:ea typeface="微软雅黑" pitchFamily="34" charset="-122"/>
              </a:rPr>
              <a:t>七只鹅，前身为张埝盐水鹅，民国初年始创于安徽，历经三代人，已逾百年历史，2013年正式评为丹阳市非物质文化遗产。在江南淮扬地区，人们所使用的古吴语中，念“吃”为“七”，“吃只鹅”与“七只鹅”谐音。也是小白龙扮演者王伯昭老师的第一家卤菜店。</a:t>
            </a:r>
            <a:endParaRPr sz="1600" dirty="0">
              <a:solidFill>
                <a:schemeClr val="tx1">
                  <a:lumMod val="65000"/>
                  <a:lumOff val="35000"/>
                </a:schemeClr>
              </a:solidFill>
              <a:ea typeface="微软雅黑" pitchFamily="34" charset="-122"/>
            </a:endParaRPr>
          </a:p>
          <a:p>
            <a:pPr>
              <a:lnSpc>
                <a:spcPct val="150000"/>
              </a:lnSpc>
            </a:pPr>
            <a:r>
              <a:rPr sz="1600" dirty="0">
                <a:solidFill>
                  <a:schemeClr val="tx1">
                    <a:lumMod val="65000"/>
                    <a:lumOff val="35000"/>
                  </a:schemeClr>
                </a:solidFill>
                <a:ea typeface="微软雅黑" pitchFamily="34" charset="-122"/>
              </a:rPr>
              <a:t>七只鹅品牌定位为高端卤鹅，只选用4个月草养老鹅，这一点直接针对鸭品类的弱势“速成填鸭”，形成极大的竞争杀伤力。而且七只鹅采用“法拉利送外卖”，噱头十足，有钱任性。</a:t>
            </a:r>
            <a:endParaRPr sz="1600" dirty="0">
              <a:solidFill>
                <a:schemeClr val="tx1">
                  <a:lumMod val="65000"/>
                  <a:lumOff val="35000"/>
                </a:schemeClr>
              </a:solidFill>
              <a:ea typeface="微软雅黑" pitchFamily="34" charset="-122"/>
            </a:endParaRPr>
          </a:p>
        </p:txBody>
      </p:sp>
      <p:pic>
        <p:nvPicPr>
          <p:cNvPr id="1073742859" name="图片 1073742858" descr="1487752295713509.png"/>
          <p:cNvPicPr>
            <a:picLocks noChangeAspect="1"/>
          </p:cNvPicPr>
          <p:nvPr/>
        </p:nvPicPr>
        <p:blipFill>
          <a:blip r:embed="rId1"/>
          <a:stretch>
            <a:fillRect/>
          </a:stretch>
        </p:blipFill>
        <p:spPr>
          <a:xfrm>
            <a:off x="6754495" y="2844165"/>
            <a:ext cx="5921375" cy="4225290"/>
          </a:xfrm>
          <a:prstGeom prst="rect">
            <a:avLst/>
          </a:prstGeom>
          <a:noFill/>
          <a:ln w="9525">
            <a:noFill/>
          </a:ln>
        </p:spPr>
      </p:pic>
      <p:pic>
        <p:nvPicPr>
          <p:cNvPr id="3" name="图片 2"/>
          <p:cNvPicPr>
            <a:picLocks noChangeAspect="1"/>
          </p:cNvPicPr>
          <p:nvPr/>
        </p:nvPicPr>
        <p:blipFill>
          <a:blip r:embed="rId2"/>
          <a:stretch>
            <a:fillRect/>
          </a:stretch>
        </p:blipFill>
        <p:spPr>
          <a:xfrm>
            <a:off x="8102600" y="271780"/>
            <a:ext cx="3348990" cy="23901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40513"/>
            <a:ext cx="12858750" cy="592137"/>
          </a:xfrm>
          <a:prstGeom prst="rect">
            <a:avLst/>
          </a:prstGeom>
          <a:solidFill>
            <a:srgbClr val="FD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4787"/>
            <a:ext cx="12858750" cy="1672686"/>
          </a:xfrm>
          <a:prstGeom prst="rect">
            <a:avLst/>
          </a:prstGeom>
          <a:blipFill dpi="0" rotWithShape="1">
            <a:blip r:embed="rId1"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42"/>
          <p:cNvCxnSpPr>
            <a:cxnSpLocks noChangeShapeType="1"/>
          </p:cNvCxnSpPr>
          <p:nvPr/>
        </p:nvCxnSpPr>
        <p:spPr bwMode="auto">
          <a:xfrm>
            <a:off x="3810" y="3319780"/>
            <a:ext cx="2005965" cy="0"/>
          </a:xfrm>
          <a:prstGeom prst="line">
            <a:avLst/>
          </a:prstGeom>
          <a:noFill/>
          <a:ln w="12700" cmpd="sng">
            <a:solidFill>
              <a:srgbClr val="1F2959">
                <a:alpha val="70000"/>
              </a:srgbClr>
            </a:solidFill>
            <a:round/>
          </a:ln>
          <a:extLst>
            <a:ext uri="{909E8E84-426E-40DD-AFC4-6F175D3DCCD1}">
              <a14:hiddenFill xmlns:a14="http://schemas.microsoft.com/office/drawing/2010/main">
                <a:noFill/>
              </a14:hiddenFill>
            </a:ext>
          </a:extLst>
        </p:spPr>
      </p:cxnSp>
      <p:sp>
        <p:nvSpPr>
          <p:cNvPr id="14" name="弧形 43"/>
          <p:cNvSpPr/>
          <p:nvPr/>
        </p:nvSpPr>
        <p:spPr bwMode="auto">
          <a:xfrm>
            <a:off x="2016431" y="2546496"/>
            <a:ext cx="1562052" cy="1560377"/>
          </a:xfrm>
          <a:custGeom>
            <a:avLst/>
            <a:gdLst>
              <a:gd name="T0" fmla="*/ 0 w 1481138"/>
              <a:gd name="T1" fmla="*/ 739774 h 1479550"/>
              <a:gd name="T2" fmla="*/ 740569 w 1481138"/>
              <a:gd name="T3" fmla="*/ 0 h 1479550"/>
              <a:gd name="T4" fmla="*/ 1481138 w 1481138"/>
              <a:gd name="T5" fmla="*/ 739775 h 1479550"/>
              <a:gd name="T6" fmla="*/ 740569 w 1481138"/>
              <a:gd name="T7" fmla="*/ 739775 h 1479550"/>
              <a:gd name="T8" fmla="*/ 0 w 1481138"/>
              <a:gd name="T9" fmla="*/ 739774 h 1479550"/>
              <a:gd name="T10" fmla="*/ 0 w 1481138"/>
              <a:gd name="T11" fmla="*/ 739774 h 1479550"/>
              <a:gd name="T12" fmla="*/ 740569 w 1481138"/>
              <a:gd name="T13" fmla="*/ 0 h 1479550"/>
              <a:gd name="T14" fmla="*/ 1481138 w 1481138"/>
              <a:gd name="T15" fmla="*/ 739775 h 14795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1138" h="1479550" stroke="0">
                <a:moveTo>
                  <a:pt x="0" y="739774"/>
                </a:moveTo>
                <a:cubicBezTo>
                  <a:pt x="0" y="331208"/>
                  <a:pt x="331565" y="0"/>
                  <a:pt x="740569" y="0"/>
                </a:cubicBezTo>
                <a:cubicBezTo>
                  <a:pt x="1149574" y="0"/>
                  <a:pt x="1481138" y="331209"/>
                  <a:pt x="1481138" y="739775"/>
                </a:cubicBezTo>
                <a:lnTo>
                  <a:pt x="740569" y="739775"/>
                </a:lnTo>
                <a:lnTo>
                  <a:pt x="0" y="739774"/>
                </a:lnTo>
                <a:close/>
              </a:path>
              <a:path w="1481138" h="1479550" fill="none">
                <a:moveTo>
                  <a:pt x="0" y="739774"/>
                </a:moveTo>
                <a:cubicBezTo>
                  <a:pt x="0" y="331208"/>
                  <a:pt x="331565" y="0"/>
                  <a:pt x="740569" y="0"/>
                </a:cubicBezTo>
                <a:cubicBezTo>
                  <a:pt x="1149574" y="0"/>
                  <a:pt x="1481138" y="331209"/>
                  <a:pt x="1481138" y="739775"/>
                </a:cubicBezTo>
              </a:path>
            </a:pathLst>
          </a:custGeom>
          <a:noFill/>
          <a:ln w="12700" cap="flat" cmpd="sng">
            <a:solidFill>
              <a:srgbClr val="1F2959">
                <a:alpha val="70000"/>
              </a:srgbClr>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15" name="弧形 44"/>
          <p:cNvSpPr/>
          <p:nvPr/>
        </p:nvSpPr>
        <p:spPr bwMode="auto">
          <a:xfrm>
            <a:off x="5492638" y="2546496"/>
            <a:ext cx="1562051" cy="1560377"/>
          </a:xfrm>
          <a:custGeom>
            <a:avLst/>
            <a:gdLst>
              <a:gd name="T0" fmla="*/ 0 w 1481137"/>
              <a:gd name="T1" fmla="*/ 739774 h 1479550"/>
              <a:gd name="T2" fmla="*/ 740569 w 1481137"/>
              <a:gd name="T3" fmla="*/ 0 h 1479550"/>
              <a:gd name="T4" fmla="*/ 1481138 w 1481137"/>
              <a:gd name="T5" fmla="*/ 739775 h 1479550"/>
              <a:gd name="T6" fmla="*/ 740569 w 1481137"/>
              <a:gd name="T7" fmla="*/ 739775 h 1479550"/>
              <a:gd name="T8" fmla="*/ 0 w 1481137"/>
              <a:gd name="T9" fmla="*/ 739774 h 1479550"/>
              <a:gd name="T10" fmla="*/ 0 w 1481137"/>
              <a:gd name="T11" fmla="*/ 739774 h 1479550"/>
              <a:gd name="T12" fmla="*/ 740569 w 1481137"/>
              <a:gd name="T13" fmla="*/ 0 h 1479550"/>
              <a:gd name="T14" fmla="*/ 1481138 w 1481137"/>
              <a:gd name="T15" fmla="*/ 739775 h 14795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1137" h="1479550" stroke="0">
                <a:moveTo>
                  <a:pt x="0" y="739774"/>
                </a:moveTo>
                <a:cubicBezTo>
                  <a:pt x="0" y="331208"/>
                  <a:pt x="331565" y="0"/>
                  <a:pt x="740569" y="0"/>
                </a:cubicBezTo>
                <a:cubicBezTo>
                  <a:pt x="1149574" y="0"/>
                  <a:pt x="1481138" y="331209"/>
                  <a:pt x="1481138" y="739775"/>
                </a:cubicBezTo>
                <a:lnTo>
                  <a:pt x="740569" y="739775"/>
                </a:lnTo>
                <a:lnTo>
                  <a:pt x="0" y="739774"/>
                </a:lnTo>
                <a:close/>
              </a:path>
              <a:path w="1481137" h="1479550" fill="none">
                <a:moveTo>
                  <a:pt x="0" y="739774"/>
                </a:moveTo>
                <a:cubicBezTo>
                  <a:pt x="0" y="331208"/>
                  <a:pt x="331565" y="0"/>
                  <a:pt x="740569" y="0"/>
                </a:cubicBezTo>
                <a:cubicBezTo>
                  <a:pt x="1149574" y="0"/>
                  <a:pt x="1481138" y="331209"/>
                  <a:pt x="1481138" y="739775"/>
                </a:cubicBezTo>
              </a:path>
            </a:pathLst>
          </a:custGeom>
          <a:noFill/>
          <a:ln w="12700" cap="flat" cmpd="sng">
            <a:solidFill>
              <a:srgbClr val="1F2959">
                <a:alpha val="70000"/>
              </a:srgbClr>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16" name="弧形 45"/>
          <p:cNvSpPr/>
          <p:nvPr/>
        </p:nvSpPr>
        <p:spPr bwMode="auto">
          <a:xfrm>
            <a:off x="9105773" y="2546496"/>
            <a:ext cx="1562051" cy="1560377"/>
          </a:xfrm>
          <a:custGeom>
            <a:avLst/>
            <a:gdLst>
              <a:gd name="T0" fmla="*/ 0 w 1481137"/>
              <a:gd name="T1" fmla="*/ 739774 h 1479550"/>
              <a:gd name="T2" fmla="*/ 740569 w 1481137"/>
              <a:gd name="T3" fmla="*/ 0 h 1479550"/>
              <a:gd name="T4" fmla="*/ 1481138 w 1481137"/>
              <a:gd name="T5" fmla="*/ 739775 h 1479550"/>
              <a:gd name="T6" fmla="*/ 740569 w 1481137"/>
              <a:gd name="T7" fmla="*/ 739775 h 1479550"/>
              <a:gd name="T8" fmla="*/ 0 w 1481137"/>
              <a:gd name="T9" fmla="*/ 739774 h 1479550"/>
              <a:gd name="T10" fmla="*/ 0 w 1481137"/>
              <a:gd name="T11" fmla="*/ 739774 h 1479550"/>
              <a:gd name="T12" fmla="*/ 740569 w 1481137"/>
              <a:gd name="T13" fmla="*/ 0 h 1479550"/>
              <a:gd name="T14" fmla="*/ 1481138 w 1481137"/>
              <a:gd name="T15" fmla="*/ 739775 h 14795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1137" h="1479550" stroke="0">
                <a:moveTo>
                  <a:pt x="0" y="739774"/>
                </a:moveTo>
                <a:cubicBezTo>
                  <a:pt x="0" y="331208"/>
                  <a:pt x="331565" y="0"/>
                  <a:pt x="740569" y="0"/>
                </a:cubicBezTo>
                <a:cubicBezTo>
                  <a:pt x="1149574" y="0"/>
                  <a:pt x="1481138" y="331209"/>
                  <a:pt x="1481138" y="739775"/>
                </a:cubicBezTo>
                <a:lnTo>
                  <a:pt x="740569" y="739775"/>
                </a:lnTo>
                <a:lnTo>
                  <a:pt x="0" y="739774"/>
                </a:lnTo>
                <a:close/>
              </a:path>
              <a:path w="1481137" h="1479550" fill="none">
                <a:moveTo>
                  <a:pt x="0" y="739774"/>
                </a:moveTo>
                <a:cubicBezTo>
                  <a:pt x="0" y="331208"/>
                  <a:pt x="331565" y="0"/>
                  <a:pt x="740569" y="0"/>
                </a:cubicBezTo>
                <a:cubicBezTo>
                  <a:pt x="1149574" y="0"/>
                  <a:pt x="1481138" y="331209"/>
                  <a:pt x="1481138" y="739775"/>
                </a:cubicBezTo>
              </a:path>
            </a:pathLst>
          </a:custGeom>
          <a:noFill/>
          <a:ln w="12700" cap="flat" cmpd="sng">
            <a:solidFill>
              <a:srgbClr val="1F2959">
                <a:alpha val="70000"/>
              </a:srgbClr>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cxnSp>
        <p:nvCxnSpPr>
          <p:cNvPr id="19" name="直接连接符 48"/>
          <p:cNvCxnSpPr>
            <a:cxnSpLocks noChangeShapeType="1"/>
            <a:endCxn id="15" idx="0"/>
          </p:cNvCxnSpPr>
          <p:nvPr/>
        </p:nvCxnSpPr>
        <p:spPr bwMode="auto">
          <a:xfrm>
            <a:off x="3583305" y="3319780"/>
            <a:ext cx="1909445" cy="6350"/>
          </a:xfrm>
          <a:prstGeom prst="line">
            <a:avLst/>
          </a:prstGeom>
          <a:noFill/>
          <a:ln w="12700" cmpd="sng">
            <a:solidFill>
              <a:srgbClr val="1F2959">
                <a:alpha val="70000"/>
              </a:srgbClr>
            </a:solidFill>
            <a:round/>
          </a:ln>
          <a:extLst>
            <a:ext uri="{909E8E84-426E-40DD-AFC4-6F175D3DCCD1}">
              <a14:hiddenFill xmlns:a14="http://schemas.microsoft.com/office/drawing/2010/main">
                <a:noFill/>
              </a14:hiddenFill>
            </a:ext>
          </a:extLst>
        </p:spPr>
      </p:cxnSp>
      <p:cxnSp>
        <p:nvCxnSpPr>
          <p:cNvPr id="20" name="直接连接符 49"/>
          <p:cNvCxnSpPr>
            <a:cxnSpLocks noChangeShapeType="1"/>
            <a:endCxn id="16" idx="0"/>
          </p:cNvCxnSpPr>
          <p:nvPr/>
        </p:nvCxnSpPr>
        <p:spPr bwMode="auto">
          <a:xfrm>
            <a:off x="7058025" y="3319780"/>
            <a:ext cx="2047875" cy="6350"/>
          </a:xfrm>
          <a:prstGeom prst="line">
            <a:avLst/>
          </a:prstGeom>
          <a:noFill/>
          <a:ln w="12700" cmpd="sng">
            <a:solidFill>
              <a:srgbClr val="1F2959">
                <a:alpha val="70000"/>
              </a:srgbClr>
            </a:solidFill>
            <a:round/>
          </a:ln>
          <a:extLst>
            <a:ext uri="{909E8E84-426E-40DD-AFC4-6F175D3DCCD1}">
              <a14:hiddenFill xmlns:a14="http://schemas.microsoft.com/office/drawing/2010/main">
                <a:noFill/>
              </a14:hiddenFill>
            </a:ext>
          </a:extLst>
        </p:spPr>
      </p:cxnSp>
      <p:cxnSp>
        <p:nvCxnSpPr>
          <p:cNvPr id="21" name="直接连接符 50"/>
          <p:cNvCxnSpPr>
            <a:cxnSpLocks noChangeShapeType="1"/>
          </p:cNvCxnSpPr>
          <p:nvPr/>
        </p:nvCxnSpPr>
        <p:spPr bwMode="auto">
          <a:xfrm>
            <a:off x="10669270" y="3319780"/>
            <a:ext cx="2199005" cy="0"/>
          </a:xfrm>
          <a:prstGeom prst="line">
            <a:avLst/>
          </a:prstGeom>
          <a:noFill/>
          <a:ln w="12700" cmpd="sng">
            <a:solidFill>
              <a:srgbClr val="1F2959">
                <a:alpha val="70000"/>
              </a:srgbClr>
            </a:solidFill>
            <a:round/>
          </a:ln>
          <a:extLst>
            <a:ext uri="{909E8E84-426E-40DD-AFC4-6F175D3DCCD1}">
              <a14:hiddenFill xmlns:a14="http://schemas.microsoft.com/office/drawing/2010/main">
                <a:noFill/>
              </a14:hiddenFill>
            </a:ext>
          </a:extLst>
        </p:spPr>
      </p:cxnSp>
      <p:grpSp>
        <p:nvGrpSpPr>
          <p:cNvPr id="22" name="组合 73"/>
          <p:cNvGrpSpPr/>
          <p:nvPr/>
        </p:nvGrpSpPr>
        <p:grpSpPr bwMode="auto">
          <a:xfrm>
            <a:off x="2143672" y="2662018"/>
            <a:ext cx="1317615" cy="1317615"/>
            <a:chOff x="0" y="0"/>
            <a:chExt cx="1248318" cy="1248318"/>
          </a:xfrm>
        </p:grpSpPr>
        <p:sp>
          <p:nvSpPr>
            <p:cNvPr id="23" name="椭圆 55"/>
            <p:cNvSpPr>
              <a:spLocks noChangeArrowheads="1"/>
            </p:cNvSpPr>
            <p:nvPr/>
          </p:nvSpPr>
          <p:spPr bwMode="auto">
            <a:xfrm>
              <a:off x="0" y="0"/>
              <a:ext cx="1248318" cy="1248318"/>
            </a:xfrm>
            <a:prstGeom prst="ellipse">
              <a:avLst/>
            </a:prstGeom>
            <a:solidFill>
              <a:srgbClr val="1F2959">
                <a:alpha val="89804"/>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endParaRPr lang="zh-CN" altLang="en-US">
                <a:solidFill>
                  <a:schemeClr val="bg1"/>
                </a:solidFill>
              </a:endParaRPr>
            </a:p>
          </p:txBody>
        </p:sp>
        <p:sp>
          <p:nvSpPr>
            <p:cNvPr id="24" name="文本框 60"/>
            <p:cNvSpPr txBox="1">
              <a:spLocks noChangeArrowheads="1"/>
            </p:cNvSpPr>
            <p:nvPr/>
          </p:nvSpPr>
          <p:spPr bwMode="auto">
            <a:xfrm>
              <a:off x="173570" y="207807"/>
              <a:ext cx="924400" cy="82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5060" dirty="0">
                  <a:solidFill>
                    <a:schemeClr val="bg1"/>
                  </a:solidFill>
                  <a:latin typeface="华文细黑" pitchFamily="2" charset="-122"/>
                  <a:ea typeface="华文细黑" pitchFamily="2" charset="-122"/>
                </a:rPr>
                <a:t>01</a:t>
              </a:r>
              <a:endParaRPr lang="zh-CN" altLang="en-US" sz="5060" dirty="0">
                <a:solidFill>
                  <a:schemeClr val="bg1"/>
                </a:solidFill>
                <a:latin typeface="华文细黑" pitchFamily="2" charset="-122"/>
                <a:ea typeface="华文细黑" pitchFamily="2" charset="-122"/>
              </a:endParaRPr>
            </a:p>
          </p:txBody>
        </p:sp>
      </p:grpSp>
      <p:grpSp>
        <p:nvGrpSpPr>
          <p:cNvPr id="30" name="组合 74"/>
          <p:cNvGrpSpPr/>
          <p:nvPr/>
        </p:nvGrpSpPr>
        <p:grpSpPr bwMode="auto">
          <a:xfrm>
            <a:off x="5619879" y="2662018"/>
            <a:ext cx="1315940" cy="1317615"/>
            <a:chOff x="0" y="0"/>
            <a:chExt cx="1248318" cy="1248318"/>
          </a:xfrm>
        </p:grpSpPr>
        <p:sp>
          <p:nvSpPr>
            <p:cNvPr id="31" name="椭圆 57"/>
            <p:cNvSpPr>
              <a:spLocks noChangeArrowheads="1"/>
            </p:cNvSpPr>
            <p:nvPr/>
          </p:nvSpPr>
          <p:spPr bwMode="auto">
            <a:xfrm>
              <a:off x="0" y="0"/>
              <a:ext cx="1248318" cy="1248318"/>
            </a:xfrm>
            <a:prstGeom prst="ellipse">
              <a:avLst/>
            </a:prstGeom>
            <a:solidFill>
              <a:srgbClr val="FDBC11">
                <a:alpha val="89804"/>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endParaRPr lang="zh-CN" altLang="en-US">
                <a:solidFill>
                  <a:schemeClr val="bg1"/>
                </a:solidFill>
              </a:endParaRPr>
            </a:p>
          </p:txBody>
        </p:sp>
        <p:sp>
          <p:nvSpPr>
            <p:cNvPr id="32" name="文本框 61"/>
            <p:cNvSpPr txBox="1">
              <a:spLocks noChangeArrowheads="1"/>
            </p:cNvSpPr>
            <p:nvPr/>
          </p:nvSpPr>
          <p:spPr bwMode="auto">
            <a:xfrm>
              <a:off x="169699" y="207807"/>
              <a:ext cx="924400" cy="82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5060" dirty="0">
                  <a:solidFill>
                    <a:schemeClr val="bg1"/>
                  </a:solidFill>
                  <a:latin typeface="华文细黑" pitchFamily="2" charset="-122"/>
                  <a:ea typeface="华文细黑" pitchFamily="2" charset="-122"/>
                </a:rPr>
                <a:t>02</a:t>
              </a:r>
              <a:endParaRPr lang="zh-CN" altLang="en-US" sz="5060" dirty="0">
                <a:solidFill>
                  <a:schemeClr val="bg1"/>
                </a:solidFill>
                <a:latin typeface="华文细黑" pitchFamily="2" charset="-122"/>
                <a:ea typeface="华文细黑" pitchFamily="2" charset="-122"/>
              </a:endParaRPr>
            </a:p>
          </p:txBody>
        </p:sp>
      </p:grpSp>
      <p:grpSp>
        <p:nvGrpSpPr>
          <p:cNvPr id="33" name="组合 75"/>
          <p:cNvGrpSpPr/>
          <p:nvPr/>
        </p:nvGrpSpPr>
        <p:grpSpPr bwMode="auto">
          <a:xfrm>
            <a:off x="9229665" y="2662018"/>
            <a:ext cx="1317614" cy="1317615"/>
            <a:chOff x="0" y="0"/>
            <a:chExt cx="1248318" cy="1248318"/>
          </a:xfrm>
        </p:grpSpPr>
        <p:sp>
          <p:nvSpPr>
            <p:cNvPr id="34" name="椭圆 58"/>
            <p:cNvSpPr>
              <a:spLocks noChangeArrowheads="1"/>
            </p:cNvSpPr>
            <p:nvPr/>
          </p:nvSpPr>
          <p:spPr bwMode="auto">
            <a:xfrm>
              <a:off x="0" y="0"/>
              <a:ext cx="1248318" cy="1248318"/>
            </a:xfrm>
            <a:prstGeom prst="ellipse">
              <a:avLst/>
            </a:prstGeom>
            <a:solidFill>
              <a:srgbClr val="1F2959">
                <a:alpha val="89804"/>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eaLnBrk="1" hangingPunct="1"/>
              <a:endParaRPr lang="zh-CN" altLang="en-US">
                <a:solidFill>
                  <a:schemeClr val="bg1"/>
                </a:solidFill>
              </a:endParaRPr>
            </a:p>
          </p:txBody>
        </p:sp>
        <p:sp>
          <p:nvSpPr>
            <p:cNvPr id="35" name="文本框 62"/>
            <p:cNvSpPr txBox="1">
              <a:spLocks noChangeArrowheads="1"/>
            </p:cNvSpPr>
            <p:nvPr/>
          </p:nvSpPr>
          <p:spPr bwMode="auto">
            <a:xfrm>
              <a:off x="165828" y="207807"/>
              <a:ext cx="924400" cy="82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5060" dirty="0">
                  <a:solidFill>
                    <a:schemeClr val="bg1"/>
                  </a:solidFill>
                  <a:latin typeface="华文细黑" pitchFamily="2" charset="-122"/>
                  <a:ea typeface="华文细黑" pitchFamily="2" charset="-122"/>
                </a:rPr>
                <a:t>03</a:t>
              </a:r>
              <a:endParaRPr lang="zh-CN" altLang="en-US" sz="5060" dirty="0">
                <a:solidFill>
                  <a:schemeClr val="bg1"/>
                </a:solidFill>
                <a:latin typeface="华文细黑" pitchFamily="2" charset="-122"/>
                <a:ea typeface="华文细黑" pitchFamily="2" charset="-122"/>
              </a:endParaRPr>
            </a:p>
          </p:txBody>
        </p:sp>
      </p:grpSp>
      <p:sp>
        <p:nvSpPr>
          <p:cNvPr id="40" name="文本框 65"/>
          <p:cNvSpPr txBox="1">
            <a:spLocks noChangeArrowheads="1"/>
          </p:cNvSpPr>
          <p:nvPr/>
        </p:nvSpPr>
        <p:spPr bwMode="auto">
          <a:xfrm>
            <a:off x="2326640" y="4387850"/>
            <a:ext cx="238569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marL="0" lvl="1" indent="0"/>
            <a:r>
              <a:rPr lang="zh-CN" altLang="en-US" dirty="0">
                <a:solidFill>
                  <a:schemeClr val="tx1">
                    <a:lumMod val="65000"/>
                    <a:lumOff val="35000"/>
                  </a:schemeClr>
                </a:solidFill>
                <a:latin typeface="微软雅黑" pitchFamily="34" charset="-122"/>
                <a:ea typeface="微软雅黑" pitchFamily="34" charset="-122"/>
                <a:cs typeface="+mn-ea"/>
                <a:sym typeface="+mn-lt"/>
              </a:rPr>
              <a:t>公司介绍</a:t>
            </a:r>
            <a:endParaRPr lang="zh-CN" altLang="en-US" dirty="0">
              <a:solidFill>
                <a:schemeClr val="tx1">
                  <a:lumMod val="65000"/>
                  <a:lumOff val="35000"/>
                </a:schemeClr>
              </a:solidFill>
              <a:latin typeface="微软雅黑" pitchFamily="34" charset="-122"/>
              <a:ea typeface="微软雅黑" pitchFamily="34" charset="-122"/>
              <a:cs typeface="+mn-ea"/>
              <a:sym typeface="+mn-lt"/>
            </a:endParaRPr>
          </a:p>
        </p:txBody>
      </p:sp>
      <p:sp>
        <p:nvSpPr>
          <p:cNvPr id="43" name="文本框 66"/>
          <p:cNvSpPr txBox="1">
            <a:spLocks noChangeArrowheads="1"/>
          </p:cNvSpPr>
          <p:nvPr/>
        </p:nvSpPr>
        <p:spPr bwMode="auto">
          <a:xfrm>
            <a:off x="5798820" y="4387850"/>
            <a:ext cx="238569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marL="0" lvl="1" indent="0"/>
            <a:r>
              <a:rPr lang="zh-CN" altLang="en-US" dirty="0">
                <a:solidFill>
                  <a:schemeClr val="tx1">
                    <a:lumMod val="65000"/>
                    <a:lumOff val="35000"/>
                  </a:schemeClr>
                </a:solidFill>
                <a:latin typeface="微软雅黑" pitchFamily="34" charset="-122"/>
                <a:ea typeface="微软雅黑" pitchFamily="34" charset="-122"/>
              </a:rPr>
              <a:t>客户案例</a:t>
            </a:r>
            <a:endParaRPr lang="zh-CN" altLang="en-US" dirty="0">
              <a:solidFill>
                <a:schemeClr val="tx1">
                  <a:lumMod val="65000"/>
                  <a:lumOff val="35000"/>
                </a:schemeClr>
              </a:solidFill>
              <a:latin typeface="微软雅黑" pitchFamily="34" charset="-122"/>
              <a:ea typeface="微软雅黑" pitchFamily="34" charset="-122"/>
            </a:endParaRPr>
          </a:p>
        </p:txBody>
      </p:sp>
      <p:sp>
        <p:nvSpPr>
          <p:cNvPr id="46" name="文本框 67"/>
          <p:cNvSpPr txBox="1">
            <a:spLocks noChangeArrowheads="1"/>
          </p:cNvSpPr>
          <p:nvPr/>
        </p:nvSpPr>
        <p:spPr bwMode="auto">
          <a:xfrm>
            <a:off x="9404985" y="4387850"/>
            <a:ext cx="238569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marL="0" lvl="1" indent="0"/>
            <a:r>
              <a:rPr lang="zh-CN" altLang="en-US" dirty="0">
                <a:solidFill>
                  <a:schemeClr val="tx1">
                    <a:lumMod val="65000"/>
                    <a:lumOff val="35000"/>
                  </a:schemeClr>
                </a:solidFill>
                <a:latin typeface="微软雅黑" pitchFamily="34" charset="-122"/>
                <a:ea typeface="微软雅黑" pitchFamily="34" charset="-122"/>
                <a:cs typeface="+mn-ea"/>
                <a:sym typeface="+mn-lt"/>
              </a:rPr>
              <a:t>企业文化</a:t>
            </a:r>
            <a:endParaRPr lang="zh-CN" altLang="en-US" dirty="0">
              <a:solidFill>
                <a:schemeClr val="tx1">
                  <a:lumMod val="65000"/>
                  <a:lumOff val="35000"/>
                </a:schemeClr>
              </a:solidFill>
              <a:latin typeface="微软雅黑" pitchFamily="34" charset="-122"/>
              <a:ea typeface="微软雅黑" pitchFamily="34" charset="-122"/>
              <a:cs typeface="+mn-ea"/>
              <a:sym typeface="+mn-lt"/>
            </a:endParaRPr>
          </a:p>
        </p:txBody>
      </p:sp>
      <p:pic>
        <p:nvPicPr>
          <p:cNvPr id="5" name="图片 4" descr="logo-04"/>
          <p:cNvPicPr>
            <a:picLocks noChangeAspect="1"/>
          </p:cNvPicPr>
          <p:nvPr/>
        </p:nvPicPr>
        <p:blipFill>
          <a:blip r:embed="rId2"/>
          <a:stretch>
            <a:fillRect/>
          </a:stretch>
        </p:blipFill>
        <p:spPr>
          <a:xfrm>
            <a:off x="10765155" y="83820"/>
            <a:ext cx="1998345" cy="442595"/>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350"/>
                                        <p:tgtEl>
                                          <p:spTgt spid="13"/>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350"/>
                                        <p:tgtEl>
                                          <p:spTgt spid="14"/>
                                        </p:tgtEl>
                                      </p:cBhvr>
                                    </p:animEffect>
                                  </p:childTnLst>
                                </p:cTn>
                              </p:par>
                            </p:childTnLst>
                          </p:cTn>
                        </p:par>
                        <p:par>
                          <p:cTn id="23" fill="hold">
                            <p:stCondLst>
                              <p:cond delay="2000"/>
                            </p:stCondLst>
                            <p:childTnLst>
                              <p:par>
                                <p:cTn id="24" presetID="23" presetClass="entr" presetSubtype="16"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350"/>
                                        <p:tgtEl>
                                          <p:spTgt spid="19"/>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350"/>
                                        <p:tgtEl>
                                          <p:spTgt spid="15"/>
                                        </p:tgtEl>
                                      </p:cBhvr>
                                    </p:animEffect>
                                  </p:childTnLst>
                                </p:cTn>
                              </p:par>
                            </p:childTnLst>
                          </p:cTn>
                        </p:par>
                        <p:par>
                          <p:cTn id="36" fill="hold">
                            <p:stCondLst>
                              <p:cond delay="3500"/>
                            </p:stCondLst>
                            <p:childTnLst>
                              <p:par>
                                <p:cTn id="37" presetID="23" presetClass="entr" presetSubtype="16"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childTnLst>
                                </p:cTn>
                              </p:par>
                            </p:childTnLst>
                          </p:cTn>
                        </p:par>
                        <p:par>
                          <p:cTn id="41" fill="hold">
                            <p:stCondLst>
                              <p:cond delay="4000"/>
                            </p:stCondLst>
                            <p:childTnLst>
                              <p:par>
                                <p:cTn id="42" presetID="22" presetClass="entr" presetSubtype="8"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350"/>
                                        <p:tgtEl>
                                          <p:spTgt spid="20"/>
                                        </p:tgtEl>
                                      </p:cBhvr>
                                    </p:animEffect>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350"/>
                                        <p:tgtEl>
                                          <p:spTgt spid="16"/>
                                        </p:tgtEl>
                                      </p:cBhvr>
                                    </p:animEffect>
                                  </p:childTnLst>
                                </p:cTn>
                              </p:par>
                            </p:childTnLst>
                          </p:cTn>
                        </p:par>
                        <p:par>
                          <p:cTn id="49" fill="hold">
                            <p:stCondLst>
                              <p:cond delay="5000"/>
                            </p:stCondLst>
                            <p:childTnLst>
                              <p:par>
                                <p:cTn id="50" presetID="23" presetClass="entr" presetSubtype="16" fill="hold" nodeType="after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childTnLst>
                                </p:cTn>
                              </p:par>
                            </p:childTnLst>
                          </p:cTn>
                        </p:par>
                        <p:par>
                          <p:cTn id="54" fill="hold">
                            <p:stCondLst>
                              <p:cond delay="5500"/>
                            </p:stCondLst>
                            <p:childTnLst>
                              <p:par>
                                <p:cTn id="55" presetID="22" presetClass="entr" presetSubtype="8"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left)">
                                      <p:cBhvr>
                                        <p:cTn id="57" dur="3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4" grpId="0" bldLvl="0" animBg="1"/>
      <p:bldP spid="15" grpId="0" bldLvl="0" animBg="1"/>
      <p:bldP spid="1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29329" y="1308074"/>
            <a:ext cx="3709051"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海鲜水产</a:t>
            </a:r>
            <a:endParaRPr lang="zh-CN" altLang="en-US" sz="1600" dirty="0">
              <a:solidFill>
                <a:schemeClr val="tx1">
                  <a:lumMod val="65000"/>
                  <a:lumOff val="35000"/>
                </a:schemeClr>
              </a:solidFill>
              <a:ea typeface="微软雅黑" pitchFamily="34" charset="-122"/>
            </a:endParaRPr>
          </a:p>
        </p:txBody>
      </p:sp>
      <p:sp>
        <p:nvSpPr>
          <p:cNvPr id="25" name="TextBox 24"/>
          <p:cNvSpPr txBox="1"/>
          <p:nvPr/>
        </p:nvSpPr>
        <p:spPr>
          <a:xfrm>
            <a:off x="1029329" y="1817094"/>
            <a:ext cx="3706377" cy="460375"/>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ea typeface="微软雅黑" pitchFamily="34" charset="-122"/>
              </a:rPr>
              <a:t>广西</a:t>
            </a:r>
            <a:endParaRPr lang="zh-CN" altLang="en-US" sz="1600" dirty="0">
              <a:solidFill>
                <a:schemeClr val="tx1">
                  <a:lumMod val="65000"/>
                  <a:lumOff val="35000"/>
                </a:schemeClr>
              </a:solidFill>
              <a:ea typeface="微软雅黑" pitchFamily="34" charset="-122"/>
            </a:endParaRPr>
          </a:p>
        </p:txBody>
      </p:sp>
      <p:sp>
        <p:nvSpPr>
          <p:cNvPr id="26" name="TextBox 25"/>
          <p:cNvSpPr txBox="1"/>
          <p:nvPr/>
        </p:nvSpPr>
        <p:spPr>
          <a:xfrm>
            <a:off x="1029329" y="2371504"/>
            <a:ext cx="3706377" cy="460375"/>
          </a:xfrm>
          <a:prstGeom prst="rect">
            <a:avLst/>
          </a:prstGeom>
          <a:noFill/>
        </p:spPr>
        <p:txBody>
          <a:bodyPr wrap="square" rtlCol="0">
            <a:spAutoFit/>
          </a:bodyPr>
          <a:lstStyle/>
          <a:p>
            <a:pPr>
              <a:lnSpc>
                <a:spcPct val="150000"/>
              </a:lnSpc>
            </a:pPr>
            <a:r>
              <a:rPr lang="en-US" sz="1600" dirty="0">
                <a:solidFill>
                  <a:schemeClr val="tx1">
                    <a:lumMod val="65000"/>
                    <a:lumOff val="35000"/>
                  </a:schemeClr>
                </a:solidFill>
                <a:ea typeface="微软雅黑" pitchFamily="34" charset="-122"/>
              </a:rPr>
              <a:t>70+</a:t>
            </a:r>
            <a:endParaRPr lang="en-US" sz="900" dirty="0">
              <a:solidFill>
                <a:schemeClr val="tx1">
                  <a:lumMod val="65000"/>
                  <a:lumOff val="35000"/>
                </a:schemeClr>
              </a:solidFill>
              <a:latin typeface="Arial" pitchFamily="34" charset="0"/>
              <a:ea typeface="微软雅黑" pitchFamily="34" charset="-122"/>
              <a:cs typeface="+mn-ea"/>
              <a:sym typeface="+mn-lt"/>
            </a:endParaRPr>
          </a:p>
        </p:txBody>
      </p:sp>
      <p:cxnSp>
        <p:nvCxnSpPr>
          <p:cNvPr id="28" name="直接连接符 27"/>
          <p:cNvCxnSpPr/>
          <p:nvPr/>
        </p:nvCxnSpPr>
        <p:spPr>
          <a:xfrm>
            <a:off x="336112" y="2932342"/>
            <a:ext cx="4668200" cy="0"/>
          </a:xfrm>
          <a:prstGeom prst="line">
            <a:avLst/>
          </a:prstGeom>
          <a:noFill/>
          <a:ln w="9525" cap="flat" cmpd="sng" algn="ctr">
            <a:solidFill>
              <a:schemeClr val="tx1">
                <a:lumMod val="50000"/>
                <a:lumOff val="50000"/>
              </a:schemeClr>
            </a:solidFill>
            <a:prstDash val="dash"/>
          </a:ln>
          <a:effectLst/>
        </p:spPr>
      </p:cxnSp>
      <p:sp>
        <p:nvSpPr>
          <p:cNvPr id="33" name="椭圆 32"/>
          <p:cNvSpPr/>
          <p:nvPr/>
        </p:nvSpPr>
        <p:spPr>
          <a:xfrm>
            <a:off x="295910" y="1278890"/>
            <a:ext cx="542925" cy="502285"/>
          </a:xfrm>
          <a:prstGeom prst="ellipse">
            <a:avLst/>
          </a:prstGeom>
          <a:solidFill>
            <a:srgbClr val="FFC000"/>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dist"/>
            <a:endParaRPr lang="zh-CN" altLang="en-US" sz="1600" b="1">
              <a:solidFill>
                <a:schemeClr val="bg1"/>
              </a:solidFill>
            </a:endParaRPr>
          </a:p>
        </p:txBody>
      </p:sp>
      <p:sp>
        <p:nvSpPr>
          <p:cNvPr id="35" name="椭圆 34"/>
          <p:cNvSpPr/>
          <p:nvPr/>
        </p:nvSpPr>
        <p:spPr>
          <a:xfrm>
            <a:off x="317500" y="1817370"/>
            <a:ext cx="542925" cy="502285"/>
          </a:xfrm>
          <a:prstGeom prst="ellipse">
            <a:avLst/>
          </a:prstGeom>
          <a:solidFill>
            <a:srgbClr val="232641"/>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sp>
        <p:nvSpPr>
          <p:cNvPr id="37" name="椭圆 36"/>
          <p:cNvSpPr/>
          <p:nvPr/>
        </p:nvSpPr>
        <p:spPr>
          <a:xfrm>
            <a:off x="331470" y="2341880"/>
            <a:ext cx="542925" cy="502285"/>
          </a:xfrm>
          <a:prstGeom prst="ellipse">
            <a:avLst/>
          </a:prstGeom>
          <a:solidFill>
            <a:srgbClr val="9D9DA8"/>
          </a:soli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70">
              <a:solidFill>
                <a:schemeClr val="tx1">
                  <a:lumMod val="65000"/>
                  <a:lumOff val="35000"/>
                </a:schemeClr>
              </a:solidFill>
            </a:endParaRPr>
          </a:p>
        </p:txBody>
      </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渔百惠</a:t>
            </a:r>
            <a:endParaRPr lang="zh-CN" altLang="en-US" sz="2955" b="1" dirty="0">
              <a:solidFill>
                <a:schemeClr val="tx1">
                  <a:lumMod val="75000"/>
                  <a:lumOff val="25000"/>
                </a:schemeClr>
              </a:solidFill>
              <a:latin typeface="微软雅黑" pitchFamily="34" charset="-122"/>
              <a:ea typeface="微软雅黑" pitchFamily="34" charset="-122"/>
            </a:endParaRPr>
          </a:p>
        </p:txBody>
      </p:sp>
      <p:grpSp>
        <p:nvGrpSpPr>
          <p:cNvPr id="20" name="组合 19"/>
          <p:cNvGrpSpPr/>
          <p:nvPr/>
        </p:nvGrpSpPr>
        <p:grpSpPr>
          <a:xfrm rot="0">
            <a:off x="217805" y="3395345"/>
            <a:ext cx="444500" cy="441960"/>
            <a:chOff x="5557301" y="5584126"/>
            <a:chExt cx="444643" cy="441774"/>
          </a:xfrm>
          <a:solidFill>
            <a:srgbClr val="363F6A"/>
          </a:solidFill>
        </p:grpSpPr>
        <p:sp>
          <p:nvSpPr>
            <p:cNvPr id="21" name="Freeform 192"/>
            <p:cNvSpPr>
              <a:spLocks noEditPoints="1"/>
            </p:cNvSpPr>
            <p:nvPr/>
          </p:nvSpPr>
          <p:spPr bwMode="auto">
            <a:xfrm>
              <a:off x="5557301" y="5584126"/>
              <a:ext cx="444643" cy="441774"/>
            </a:xfrm>
            <a:custGeom>
              <a:avLst/>
              <a:gdLst>
                <a:gd name="T0" fmla="*/ 78 w 155"/>
                <a:gd name="T1" fmla="*/ 10 h 154"/>
                <a:gd name="T2" fmla="*/ 61 w 155"/>
                <a:gd name="T3" fmla="*/ 12 h 154"/>
                <a:gd name="T4" fmla="*/ 43 w 155"/>
                <a:gd name="T5" fmla="*/ 18 h 154"/>
                <a:gd name="T6" fmla="*/ 25 w 155"/>
                <a:gd name="T7" fmla="*/ 34 h 154"/>
                <a:gd name="T8" fmla="*/ 13 w 155"/>
                <a:gd name="T9" fmla="*/ 55 h 154"/>
                <a:gd name="T10" fmla="*/ 9 w 155"/>
                <a:gd name="T11" fmla="*/ 77 h 154"/>
                <a:gd name="T12" fmla="*/ 11 w 155"/>
                <a:gd name="T13" fmla="*/ 95 h 154"/>
                <a:gd name="T14" fmla="*/ 19 w 155"/>
                <a:gd name="T15" fmla="*/ 112 h 154"/>
                <a:gd name="T16" fmla="*/ 33 w 155"/>
                <a:gd name="T17" fmla="*/ 130 h 154"/>
                <a:gd name="T18" fmla="*/ 55 w 155"/>
                <a:gd name="T19" fmla="*/ 142 h 154"/>
                <a:gd name="T20" fmla="*/ 78 w 155"/>
                <a:gd name="T21" fmla="*/ 146 h 154"/>
                <a:gd name="T22" fmla="*/ 94 w 155"/>
                <a:gd name="T23" fmla="*/ 144 h 154"/>
                <a:gd name="T24" fmla="*/ 112 w 155"/>
                <a:gd name="T25" fmla="*/ 138 h 154"/>
                <a:gd name="T26" fmla="*/ 130 w 155"/>
                <a:gd name="T27" fmla="*/ 122 h 154"/>
                <a:gd name="T28" fmla="*/ 143 w 155"/>
                <a:gd name="T29" fmla="*/ 101 h 154"/>
                <a:gd name="T30" fmla="*/ 147 w 155"/>
                <a:gd name="T31" fmla="*/ 77 h 154"/>
                <a:gd name="T32" fmla="*/ 145 w 155"/>
                <a:gd name="T33" fmla="*/ 61 h 154"/>
                <a:gd name="T34" fmla="*/ 136 w 155"/>
                <a:gd name="T35" fmla="*/ 44 h 154"/>
                <a:gd name="T36" fmla="*/ 122 w 155"/>
                <a:gd name="T37" fmla="*/ 24 h 154"/>
                <a:gd name="T38" fmla="*/ 100 w 155"/>
                <a:gd name="T39" fmla="*/ 14 h 154"/>
                <a:gd name="T40" fmla="*/ 78 w 155"/>
                <a:gd name="T41" fmla="*/ 10 h 154"/>
                <a:gd name="T42" fmla="*/ 78 w 155"/>
                <a:gd name="T43" fmla="*/ 0 h 154"/>
                <a:gd name="T44" fmla="*/ 104 w 155"/>
                <a:gd name="T45" fmla="*/ 6 h 154"/>
                <a:gd name="T46" fmla="*/ 126 w 155"/>
                <a:gd name="T47" fmla="*/ 18 h 154"/>
                <a:gd name="T48" fmla="*/ 145 w 155"/>
                <a:gd name="T49" fmla="*/ 40 h 154"/>
                <a:gd name="T50" fmla="*/ 153 w 155"/>
                <a:gd name="T51" fmla="*/ 59 h 154"/>
                <a:gd name="T52" fmla="*/ 155 w 155"/>
                <a:gd name="T53" fmla="*/ 77 h 154"/>
                <a:gd name="T54" fmla="*/ 151 w 155"/>
                <a:gd name="T55" fmla="*/ 103 h 154"/>
                <a:gd name="T56" fmla="*/ 136 w 155"/>
                <a:gd name="T57" fmla="*/ 128 h 154"/>
                <a:gd name="T58" fmla="*/ 116 w 155"/>
                <a:gd name="T59" fmla="*/ 144 h 154"/>
                <a:gd name="T60" fmla="*/ 96 w 155"/>
                <a:gd name="T61" fmla="*/ 152 h 154"/>
                <a:gd name="T62" fmla="*/ 78 w 155"/>
                <a:gd name="T63" fmla="*/ 154 h 154"/>
                <a:gd name="T64" fmla="*/ 51 w 155"/>
                <a:gd name="T65" fmla="*/ 150 h 154"/>
                <a:gd name="T66" fmla="*/ 29 w 155"/>
                <a:gd name="T67" fmla="*/ 136 h 154"/>
                <a:gd name="T68" fmla="*/ 11 w 155"/>
                <a:gd name="T69" fmla="*/ 116 h 154"/>
                <a:gd name="T70" fmla="*/ 3 w 155"/>
                <a:gd name="T71" fmla="*/ 97 h 154"/>
                <a:gd name="T72" fmla="*/ 0 w 155"/>
                <a:gd name="T73" fmla="*/ 77 h 154"/>
                <a:gd name="T74" fmla="*/ 5 w 155"/>
                <a:gd name="T75" fmla="*/ 50 h 154"/>
                <a:gd name="T76" fmla="*/ 19 w 155"/>
                <a:gd name="T77" fmla="*/ 28 h 154"/>
                <a:gd name="T78" fmla="*/ 39 w 155"/>
                <a:gd name="T79" fmla="*/ 10 h 154"/>
                <a:gd name="T80" fmla="*/ 59 w 155"/>
                <a:gd name="T81" fmla="*/ 4 h 154"/>
                <a:gd name="T82" fmla="*/ 78 w 155"/>
                <a:gd name="T8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 h="154">
                  <a:moveTo>
                    <a:pt x="78" y="10"/>
                  </a:moveTo>
                  <a:lnTo>
                    <a:pt x="61" y="12"/>
                  </a:lnTo>
                  <a:lnTo>
                    <a:pt x="43" y="18"/>
                  </a:lnTo>
                  <a:lnTo>
                    <a:pt x="25" y="34"/>
                  </a:lnTo>
                  <a:lnTo>
                    <a:pt x="13" y="55"/>
                  </a:lnTo>
                  <a:lnTo>
                    <a:pt x="9" y="77"/>
                  </a:lnTo>
                  <a:lnTo>
                    <a:pt x="11" y="95"/>
                  </a:lnTo>
                  <a:lnTo>
                    <a:pt x="19" y="112"/>
                  </a:lnTo>
                  <a:lnTo>
                    <a:pt x="33" y="130"/>
                  </a:lnTo>
                  <a:lnTo>
                    <a:pt x="55" y="142"/>
                  </a:lnTo>
                  <a:lnTo>
                    <a:pt x="78" y="146"/>
                  </a:lnTo>
                  <a:lnTo>
                    <a:pt x="94" y="144"/>
                  </a:lnTo>
                  <a:lnTo>
                    <a:pt x="112" y="138"/>
                  </a:lnTo>
                  <a:lnTo>
                    <a:pt x="130" y="122"/>
                  </a:lnTo>
                  <a:lnTo>
                    <a:pt x="143" y="101"/>
                  </a:lnTo>
                  <a:lnTo>
                    <a:pt x="147" y="77"/>
                  </a:lnTo>
                  <a:lnTo>
                    <a:pt x="145" y="61"/>
                  </a:lnTo>
                  <a:lnTo>
                    <a:pt x="136" y="44"/>
                  </a:lnTo>
                  <a:lnTo>
                    <a:pt x="122" y="24"/>
                  </a:lnTo>
                  <a:lnTo>
                    <a:pt x="100" y="14"/>
                  </a:lnTo>
                  <a:lnTo>
                    <a:pt x="78" y="10"/>
                  </a:lnTo>
                  <a:close/>
                  <a:moveTo>
                    <a:pt x="78" y="0"/>
                  </a:moveTo>
                  <a:lnTo>
                    <a:pt x="104" y="6"/>
                  </a:lnTo>
                  <a:lnTo>
                    <a:pt x="126" y="18"/>
                  </a:lnTo>
                  <a:lnTo>
                    <a:pt x="145" y="40"/>
                  </a:lnTo>
                  <a:lnTo>
                    <a:pt x="153" y="59"/>
                  </a:lnTo>
                  <a:lnTo>
                    <a:pt x="155" y="77"/>
                  </a:lnTo>
                  <a:lnTo>
                    <a:pt x="151" y="103"/>
                  </a:lnTo>
                  <a:lnTo>
                    <a:pt x="136" y="128"/>
                  </a:lnTo>
                  <a:lnTo>
                    <a:pt x="116" y="144"/>
                  </a:lnTo>
                  <a:lnTo>
                    <a:pt x="96" y="152"/>
                  </a:lnTo>
                  <a:lnTo>
                    <a:pt x="78" y="154"/>
                  </a:lnTo>
                  <a:lnTo>
                    <a:pt x="51" y="150"/>
                  </a:lnTo>
                  <a:lnTo>
                    <a:pt x="29" y="136"/>
                  </a:lnTo>
                  <a:lnTo>
                    <a:pt x="11" y="116"/>
                  </a:lnTo>
                  <a:lnTo>
                    <a:pt x="3" y="97"/>
                  </a:lnTo>
                  <a:lnTo>
                    <a:pt x="0" y="77"/>
                  </a:lnTo>
                  <a:lnTo>
                    <a:pt x="5" y="50"/>
                  </a:lnTo>
                  <a:lnTo>
                    <a:pt x="19" y="28"/>
                  </a:lnTo>
                  <a:lnTo>
                    <a:pt x="39" y="10"/>
                  </a:lnTo>
                  <a:lnTo>
                    <a:pt x="59" y="4"/>
                  </a:lnTo>
                  <a:lnTo>
                    <a:pt x="78"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2" name="Freeform 193"/>
            <p:cNvSpPr/>
            <p:nvPr/>
          </p:nvSpPr>
          <p:spPr bwMode="auto">
            <a:xfrm>
              <a:off x="5657705" y="5905416"/>
              <a:ext cx="28687" cy="22949"/>
            </a:xfrm>
            <a:custGeom>
              <a:avLst/>
              <a:gdLst>
                <a:gd name="T0" fmla="*/ 0 w 10"/>
                <a:gd name="T1" fmla="*/ 0 h 8"/>
                <a:gd name="T2" fmla="*/ 10 w 10"/>
                <a:gd name="T3" fmla="*/ 8 h 8"/>
                <a:gd name="T4" fmla="*/ 4 w 10"/>
                <a:gd name="T5" fmla="*/ 8 h 8"/>
                <a:gd name="T6" fmla="*/ 0 w 10"/>
                <a:gd name="T7" fmla="*/ 8 h 8"/>
                <a:gd name="T8" fmla="*/ 0 w 10"/>
                <a:gd name="T9" fmla="*/ 4 h 8"/>
                <a:gd name="T10" fmla="*/ 0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0" y="0"/>
                  </a:moveTo>
                  <a:lnTo>
                    <a:pt x="10" y="8"/>
                  </a:lnTo>
                  <a:lnTo>
                    <a:pt x="4" y="8"/>
                  </a:lnTo>
                  <a:lnTo>
                    <a:pt x="0" y="8"/>
                  </a:lnTo>
                  <a:lnTo>
                    <a:pt x="0" y="4"/>
                  </a:lnTo>
                  <a:lnTo>
                    <a:pt x="0"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23" name="Freeform 194"/>
            <p:cNvSpPr/>
            <p:nvPr/>
          </p:nvSpPr>
          <p:spPr bwMode="auto">
            <a:xfrm>
              <a:off x="5792532" y="5687397"/>
              <a:ext cx="103272" cy="111879"/>
            </a:xfrm>
            <a:custGeom>
              <a:avLst/>
              <a:gdLst>
                <a:gd name="T0" fmla="*/ 6 w 36"/>
                <a:gd name="T1" fmla="*/ 0 h 39"/>
                <a:gd name="T2" fmla="*/ 16 w 36"/>
                <a:gd name="T3" fmla="*/ 0 h 39"/>
                <a:gd name="T4" fmla="*/ 36 w 36"/>
                <a:gd name="T5" fmla="*/ 21 h 39"/>
                <a:gd name="T6" fmla="*/ 36 w 36"/>
                <a:gd name="T7" fmla="*/ 31 h 39"/>
                <a:gd name="T8" fmla="*/ 30 w 36"/>
                <a:gd name="T9" fmla="*/ 39 h 39"/>
                <a:gd name="T10" fmla="*/ 0 w 36"/>
                <a:gd name="T11" fmla="*/ 6 h 39"/>
                <a:gd name="T12" fmla="*/ 6 w 3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6" h="39">
                  <a:moveTo>
                    <a:pt x="6" y="0"/>
                  </a:moveTo>
                  <a:lnTo>
                    <a:pt x="16" y="0"/>
                  </a:lnTo>
                  <a:lnTo>
                    <a:pt x="36" y="21"/>
                  </a:lnTo>
                  <a:lnTo>
                    <a:pt x="36" y="31"/>
                  </a:lnTo>
                  <a:lnTo>
                    <a:pt x="30" y="39"/>
                  </a:lnTo>
                  <a:lnTo>
                    <a:pt x="0" y="6"/>
                  </a:lnTo>
                  <a:lnTo>
                    <a:pt x="6"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0" name="Freeform 195"/>
            <p:cNvSpPr/>
            <p:nvPr/>
          </p:nvSpPr>
          <p:spPr bwMode="auto">
            <a:xfrm>
              <a:off x="5715079" y="5747638"/>
              <a:ext cx="123353" cy="120484"/>
            </a:xfrm>
            <a:custGeom>
              <a:avLst/>
              <a:gdLst>
                <a:gd name="T0" fmla="*/ 35 w 43"/>
                <a:gd name="T1" fmla="*/ 0 h 42"/>
                <a:gd name="T2" fmla="*/ 43 w 43"/>
                <a:gd name="T3" fmla="*/ 8 h 42"/>
                <a:gd name="T4" fmla="*/ 8 w 43"/>
                <a:gd name="T5" fmla="*/ 42 h 42"/>
                <a:gd name="T6" fmla="*/ 0 w 43"/>
                <a:gd name="T7" fmla="*/ 42 h 42"/>
                <a:gd name="T8" fmla="*/ 0 w 43"/>
                <a:gd name="T9" fmla="*/ 34 h 42"/>
                <a:gd name="T10" fmla="*/ 0 w 43"/>
                <a:gd name="T11" fmla="*/ 34 h 42"/>
                <a:gd name="T12" fmla="*/ 35 w 43"/>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3" h="42">
                  <a:moveTo>
                    <a:pt x="35" y="0"/>
                  </a:moveTo>
                  <a:lnTo>
                    <a:pt x="43" y="8"/>
                  </a:lnTo>
                  <a:lnTo>
                    <a:pt x="8" y="42"/>
                  </a:lnTo>
                  <a:lnTo>
                    <a:pt x="0" y="42"/>
                  </a:lnTo>
                  <a:lnTo>
                    <a:pt x="0" y="34"/>
                  </a:lnTo>
                  <a:lnTo>
                    <a:pt x="0" y="34"/>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1" name="Freeform 196"/>
            <p:cNvSpPr/>
            <p:nvPr/>
          </p:nvSpPr>
          <p:spPr bwMode="auto">
            <a:xfrm>
              <a:off x="5680655" y="5716084"/>
              <a:ext cx="123353" cy="123353"/>
            </a:xfrm>
            <a:custGeom>
              <a:avLst/>
              <a:gdLst>
                <a:gd name="T0" fmla="*/ 35 w 43"/>
                <a:gd name="T1" fmla="*/ 0 h 43"/>
                <a:gd name="T2" fmla="*/ 43 w 43"/>
                <a:gd name="T3" fmla="*/ 9 h 43"/>
                <a:gd name="T4" fmla="*/ 8 w 43"/>
                <a:gd name="T5" fmla="*/ 43 h 43"/>
                <a:gd name="T6" fmla="*/ 8 w 43"/>
                <a:gd name="T7" fmla="*/ 43 h 43"/>
                <a:gd name="T8" fmla="*/ 0 w 43"/>
                <a:gd name="T9" fmla="*/ 43 h 43"/>
                <a:gd name="T10" fmla="*/ 0 w 43"/>
                <a:gd name="T11" fmla="*/ 35 h 43"/>
                <a:gd name="T12" fmla="*/ 35 w 43"/>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35" y="0"/>
                  </a:moveTo>
                  <a:lnTo>
                    <a:pt x="43" y="9"/>
                  </a:lnTo>
                  <a:lnTo>
                    <a:pt x="8" y="43"/>
                  </a:lnTo>
                  <a:lnTo>
                    <a:pt x="8" y="43"/>
                  </a:lnTo>
                  <a:lnTo>
                    <a:pt x="0" y="43"/>
                  </a:lnTo>
                  <a:lnTo>
                    <a:pt x="0" y="35"/>
                  </a:lnTo>
                  <a:lnTo>
                    <a:pt x="35"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2" name="Freeform 197"/>
            <p:cNvSpPr/>
            <p:nvPr/>
          </p:nvSpPr>
          <p:spPr bwMode="auto">
            <a:xfrm>
              <a:off x="5663443" y="5833698"/>
              <a:ext cx="86060" cy="94667"/>
            </a:xfrm>
            <a:custGeom>
              <a:avLst/>
              <a:gdLst>
                <a:gd name="T0" fmla="*/ 2 w 30"/>
                <a:gd name="T1" fmla="*/ 0 h 33"/>
                <a:gd name="T2" fmla="*/ 4 w 30"/>
                <a:gd name="T3" fmla="*/ 4 h 33"/>
                <a:gd name="T4" fmla="*/ 12 w 30"/>
                <a:gd name="T5" fmla="*/ 8 h 33"/>
                <a:gd name="T6" fmla="*/ 16 w 30"/>
                <a:gd name="T7" fmla="*/ 16 h 33"/>
                <a:gd name="T8" fmla="*/ 24 w 30"/>
                <a:gd name="T9" fmla="*/ 18 h 33"/>
                <a:gd name="T10" fmla="*/ 26 w 30"/>
                <a:gd name="T11" fmla="*/ 27 h 33"/>
                <a:gd name="T12" fmla="*/ 30 w 30"/>
                <a:gd name="T13" fmla="*/ 31 h 33"/>
                <a:gd name="T14" fmla="*/ 12 w 30"/>
                <a:gd name="T15" fmla="*/ 33 h 33"/>
                <a:gd name="T16" fmla="*/ 0 w 30"/>
                <a:gd name="T17" fmla="*/ 18 h 33"/>
                <a:gd name="T18" fmla="*/ 2 w 3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3">
                  <a:moveTo>
                    <a:pt x="2" y="0"/>
                  </a:moveTo>
                  <a:lnTo>
                    <a:pt x="4" y="4"/>
                  </a:lnTo>
                  <a:lnTo>
                    <a:pt x="12" y="8"/>
                  </a:lnTo>
                  <a:lnTo>
                    <a:pt x="16" y="16"/>
                  </a:lnTo>
                  <a:lnTo>
                    <a:pt x="24" y="18"/>
                  </a:lnTo>
                  <a:lnTo>
                    <a:pt x="26" y="27"/>
                  </a:lnTo>
                  <a:lnTo>
                    <a:pt x="30" y="31"/>
                  </a:lnTo>
                  <a:lnTo>
                    <a:pt x="12" y="33"/>
                  </a:lnTo>
                  <a:lnTo>
                    <a:pt x="0" y="18"/>
                  </a:lnTo>
                  <a:lnTo>
                    <a:pt x="2" y="0"/>
                  </a:lnTo>
                  <a:close/>
                </a:path>
              </a:pathLst>
            </a:custGeom>
            <a:grpFill/>
            <a:ln w="0">
              <a:noFill/>
              <a:prstDash val="solid"/>
              <a:round/>
            </a:ln>
          </p:spPr>
          <p:txBody>
            <a:bodyPr vert="horz" wrap="square" lIns="91440" tIns="45720" rIns="91440" bIns="45720" numCol="1" anchor="t" anchorCtr="0" compatLnSpc="1"/>
            <a:p>
              <a:endParaRPr lang="zh-CN" altLang="en-US"/>
            </a:p>
          </p:txBody>
        </p:sp>
        <p:sp>
          <p:nvSpPr>
            <p:cNvPr id="13" name="Freeform 198"/>
            <p:cNvSpPr/>
            <p:nvPr/>
          </p:nvSpPr>
          <p:spPr bwMode="auto">
            <a:xfrm>
              <a:off x="5749503" y="5782062"/>
              <a:ext cx="117616" cy="129091"/>
            </a:xfrm>
            <a:custGeom>
              <a:avLst/>
              <a:gdLst>
                <a:gd name="T0" fmla="*/ 33 w 41"/>
                <a:gd name="T1" fmla="*/ 0 h 45"/>
                <a:gd name="T2" fmla="*/ 41 w 41"/>
                <a:gd name="T3" fmla="*/ 8 h 45"/>
                <a:gd name="T4" fmla="*/ 7 w 41"/>
                <a:gd name="T5" fmla="*/ 45 h 45"/>
                <a:gd name="T6" fmla="*/ 0 w 41"/>
                <a:gd name="T7" fmla="*/ 43 h 45"/>
                <a:gd name="T8" fmla="*/ 0 w 41"/>
                <a:gd name="T9" fmla="*/ 34 h 45"/>
                <a:gd name="T10" fmla="*/ 33 w 41"/>
                <a:gd name="T11" fmla="*/ 0 h 45"/>
              </a:gdLst>
              <a:ahLst/>
              <a:cxnLst>
                <a:cxn ang="0">
                  <a:pos x="T0" y="T1"/>
                </a:cxn>
                <a:cxn ang="0">
                  <a:pos x="T2" y="T3"/>
                </a:cxn>
                <a:cxn ang="0">
                  <a:pos x="T4" y="T5"/>
                </a:cxn>
                <a:cxn ang="0">
                  <a:pos x="T6" y="T7"/>
                </a:cxn>
                <a:cxn ang="0">
                  <a:pos x="T8" y="T9"/>
                </a:cxn>
                <a:cxn ang="0">
                  <a:pos x="T10" y="T11"/>
                </a:cxn>
              </a:cxnLst>
              <a:rect l="0" t="0" r="r" b="b"/>
              <a:pathLst>
                <a:path w="41" h="45">
                  <a:moveTo>
                    <a:pt x="33" y="0"/>
                  </a:moveTo>
                  <a:lnTo>
                    <a:pt x="41" y="8"/>
                  </a:lnTo>
                  <a:lnTo>
                    <a:pt x="7" y="45"/>
                  </a:lnTo>
                  <a:lnTo>
                    <a:pt x="0" y="43"/>
                  </a:lnTo>
                  <a:lnTo>
                    <a:pt x="0" y="34"/>
                  </a:lnTo>
                  <a:lnTo>
                    <a:pt x="33" y="0"/>
                  </a:lnTo>
                  <a:close/>
                </a:path>
              </a:pathLst>
            </a:custGeom>
            <a:grpFill/>
            <a:ln w="0">
              <a:noFill/>
              <a:prstDash val="solid"/>
              <a:round/>
            </a:ln>
          </p:spPr>
          <p:txBody>
            <a:bodyPr vert="horz" wrap="square" lIns="91440" tIns="45720" rIns="91440" bIns="45720" numCol="1" anchor="t" anchorCtr="0" compatLnSpc="1"/>
            <a:p>
              <a:endParaRPr lang="zh-CN" altLang="en-US"/>
            </a:p>
          </p:txBody>
        </p:sp>
      </p:grpSp>
      <p:sp>
        <p:nvSpPr>
          <p:cNvPr id="14" name="TextBox 25"/>
          <p:cNvSpPr txBox="1"/>
          <p:nvPr/>
        </p:nvSpPr>
        <p:spPr>
          <a:xfrm>
            <a:off x="705479" y="3376709"/>
            <a:ext cx="3706377" cy="460375"/>
          </a:xfrm>
          <a:prstGeom prst="rect">
            <a:avLst/>
          </a:prstGeom>
          <a:noFill/>
        </p:spPr>
        <p:txBody>
          <a:bodyPr wrap="square" rtlCol="0">
            <a:spAutoFit/>
          </a:bodyPr>
          <a:p>
            <a:pPr>
              <a:lnSpc>
                <a:spcPct val="150000"/>
              </a:lnSpc>
            </a:pPr>
            <a:r>
              <a:rPr lang="zh-CN" altLang="en-US" sz="1600" dirty="0">
                <a:solidFill>
                  <a:schemeClr val="tx1">
                    <a:lumMod val="65000"/>
                    <a:lumOff val="35000"/>
                  </a:schemeClr>
                </a:solidFill>
                <a:ea typeface="微软雅黑" pitchFamily="34" charset="-122"/>
              </a:rPr>
              <a:t>公司介绍</a:t>
            </a:r>
            <a:endParaRPr lang="en-GB" altLang="zh-CN" sz="900" dirty="0">
              <a:solidFill>
                <a:schemeClr val="tx1">
                  <a:lumMod val="65000"/>
                  <a:lumOff val="35000"/>
                </a:schemeClr>
              </a:solidFill>
              <a:latin typeface="Arial" pitchFamily="34" charset="0"/>
              <a:ea typeface="微软雅黑" pitchFamily="34" charset="-122"/>
              <a:cs typeface="+mn-ea"/>
              <a:sym typeface="+mn-lt"/>
            </a:endParaRPr>
          </a:p>
        </p:txBody>
      </p:sp>
      <p:sp>
        <p:nvSpPr>
          <p:cNvPr id="16" name="文本框 15"/>
          <p:cNvSpPr txBox="1"/>
          <p:nvPr/>
        </p:nvSpPr>
        <p:spPr>
          <a:xfrm>
            <a:off x="284480" y="1355090"/>
            <a:ext cx="636270" cy="337185"/>
          </a:xfrm>
          <a:prstGeom prst="rect">
            <a:avLst/>
          </a:prstGeom>
          <a:noFill/>
        </p:spPr>
        <p:txBody>
          <a:bodyPr wrap="square" rtlCol="0">
            <a:spAutoFit/>
          </a:bodyPr>
          <a:p>
            <a:r>
              <a:rPr lang="zh-CN" altLang="en-US" sz="1600" b="1">
                <a:solidFill>
                  <a:schemeClr val="bg1"/>
                </a:solidFill>
                <a:latin typeface="+mn-ea"/>
                <a:ea typeface="+mn-ea"/>
              </a:rPr>
              <a:t>行业</a:t>
            </a:r>
            <a:endParaRPr lang="zh-CN" altLang="en-US" sz="1600" b="1">
              <a:solidFill>
                <a:schemeClr val="bg1"/>
              </a:solidFill>
              <a:latin typeface="+mn-ea"/>
              <a:ea typeface="+mn-ea"/>
            </a:endParaRPr>
          </a:p>
        </p:txBody>
      </p:sp>
      <p:sp>
        <p:nvSpPr>
          <p:cNvPr id="17" name="文本框 16"/>
          <p:cNvSpPr txBox="1"/>
          <p:nvPr/>
        </p:nvSpPr>
        <p:spPr>
          <a:xfrm>
            <a:off x="284480" y="1912620"/>
            <a:ext cx="636270" cy="337185"/>
          </a:xfrm>
          <a:prstGeom prst="rect">
            <a:avLst/>
          </a:prstGeom>
          <a:noFill/>
        </p:spPr>
        <p:txBody>
          <a:bodyPr wrap="square" rtlCol="0">
            <a:spAutoFit/>
          </a:bodyPr>
          <a:p>
            <a:r>
              <a:rPr lang="zh-CN" altLang="en-US" sz="1600" b="1">
                <a:solidFill>
                  <a:schemeClr val="bg1"/>
                </a:solidFill>
                <a:latin typeface="+mn-ea"/>
                <a:ea typeface="+mn-ea"/>
              </a:rPr>
              <a:t>地区</a:t>
            </a:r>
            <a:endParaRPr lang="zh-CN" altLang="en-US" sz="1600" b="1">
              <a:solidFill>
                <a:schemeClr val="bg1"/>
              </a:solidFill>
              <a:latin typeface="+mn-ea"/>
              <a:ea typeface="+mn-ea"/>
            </a:endParaRPr>
          </a:p>
        </p:txBody>
      </p:sp>
      <p:sp>
        <p:nvSpPr>
          <p:cNvPr id="18" name="文本框 17"/>
          <p:cNvSpPr txBox="1"/>
          <p:nvPr/>
        </p:nvSpPr>
        <p:spPr>
          <a:xfrm>
            <a:off x="284480" y="2470150"/>
            <a:ext cx="636270" cy="337185"/>
          </a:xfrm>
          <a:prstGeom prst="rect">
            <a:avLst/>
          </a:prstGeom>
          <a:noFill/>
        </p:spPr>
        <p:txBody>
          <a:bodyPr wrap="square" rtlCol="0">
            <a:spAutoFit/>
          </a:bodyPr>
          <a:p>
            <a:r>
              <a:rPr lang="zh-CN" altLang="en-US" sz="1600" b="1">
                <a:solidFill>
                  <a:schemeClr val="bg1"/>
                </a:solidFill>
                <a:latin typeface="+mn-ea"/>
                <a:ea typeface="+mn-ea"/>
              </a:rPr>
              <a:t>点数</a:t>
            </a:r>
            <a:endParaRPr lang="zh-CN" altLang="en-US" sz="1600" b="1">
              <a:solidFill>
                <a:schemeClr val="bg1"/>
              </a:solidFill>
              <a:latin typeface="+mn-ea"/>
              <a:ea typeface="+mn-ea"/>
            </a:endParaRPr>
          </a:p>
        </p:txBody>
      </p:sp>
      <p:sp>
        <p:nvSpPr>
          <p:cNvPr id="4" name="文本框 3"/>
          <p:cNvSpPr txBox="1"/>
          <p:nvPr/>
        </p:nvSpPr>
        <p:spPr>
          <a:xfrm>
            <a:off x="777240" y="1383665"/>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5" name="文本框 4"/>
          <p:cNvSpPr txBox="1"/>
          <p:nvPr/>
        </p:nvSpPr>
        <p:spPr>
          <a:xfrm>
            <a:off x="777240" y="186944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19" name="文本框 18"/>
          <p:cNvSpPr txBox="1"/>
          <p:nvPr/>
        </p:nvSpPr>
        <p:spPr>
          <a:xfrm>
            <a:off x="777240" y="2426970"/>
            <a:ext cx="411480" cy="368300"/>
          </a:xfrm>
          <a:prstGeom prst="rect">
            <a:avLst/>
          </a:prstGeom>
          <a:noFill/>
        </p:spPr>
        <p:txBody>
          <a:bodyPr wrap="square" rtlCol="0">
            <a:spAutoFit/>
          </a:bodyPr>
          <a:p>
            <a:r>
              <a:rPr lang="zh-CN" altLang="en-US" dirty="0">
                <a:solidFill>
                  <a:schemeClr val="tx1">
                    <a:lumMod val="65000"/>
                    <a:lumOff val="35000"/>
                  </a:schemeClr>
                </a:solidFill>
                <a:ea typeface="微软雅黑" pitchFamily="34" charset="-122"/>
                <a:sym typeface="+mn-ea"/>
              </a:rPr>
              <a:t>：</a:t>
            </a:r>
            <a:endParaRPr lang="zh-CN" altLang="en-US"/>
          </a:p>
        </p:txBody>
      </p:sp>
      <p:sp>
        <p:nvSpPr>
          <p:cNvPr id="31" name="TextBox 25"/>
          <p:cNvSpPr txBox="1"/>
          <p:nvPr/>
        </p:nvSpPr>
        <p:spPr>
          <a:xfrm>
            <a:off x="499110" y="3928110"/>
            <a:ext cx="5950585" cy="2306955"/>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p>
            <a:pPr>
              <a:lnSpc>
                <a:spcPct val="150000"/>
              </a:lnSpc>
            </a:pPr>
            <a:r>
              <a:rPr lang="en-US" sz="1600" dirty="0">
                <a:solidFill>
                  <a:schemeClr val="tx1">
                    <a:lumMod val="65000"/>
                    <a:lumOff val="35000"/>
                  </a:schemeClr>
                </a:solidFill>
                <a:ea typeface="微软雅黑" pitchFamily="34" charset="-122"/>
              </a:rPr>
              <a:t>	</a:t>
            </a:r>
            <a:r>
              <a:rPr sz="1600" dirty="0">
                <a:solidFill>
                  <a:schemeClr val="tx1">
                    <a:lumMod val="65000"/>
                    <a:lumOff val="35000"/>
                  </a:schemeClr>
                </a:solidFill>
                <a:ea typeface="微软雅黑" pitchFamily="34" charset="-122"/>
              </a:rPr>
              <a:t>渔百惠项目集水产品深加工、仓储、冷链物流、终端连锁销售服务及“互联网+水产”为一体，以 “改变中国人餐桌饮食结构，让每一个中国人吃到物美价廉的水产品”为使命，充分发挥全国工商联水产业商会平台资源优势，汇集全球物美价廉的水产品走进千家万户，使之成为精准扶贫中的便民、利民、惠民“水产品菜篮子工程”。</a:t>
            </a:r>
            <a:endParaRPr sz="1600" dirty="0">
              <a:solidFill>
                <a:schemeClr val="tx1">
                  <a:lumMod val="65000"/>
                  <a:lumOff val="35000"/>
                </a:schemeClr>
              </a:solidFill>
              <a:ea typeface="微软雅黑" pitchFamily="34" charset="-122"/>
            </a:endParaRPr>
          </a:p>
        </p:txBody>
      </p:sp>
      <p:pic>
        <p:nvPicPr>
          <p:cNvPr id="7" name="图片 6"/>
          <p:cNvPicPr>
            <a:picLocks noChangeAspect="1"/>
          </p:cNvPicPr>
          <p:nvPr/>
        </p:nvPicPr>
        <p:blipFill>
          <a:blip r:embed="rId1"/>
          <a:stretch>
            <a:fillRect/>
          </a:stretch>
        </p:blipFill>
        <p:spPr>
          <a:xfrm>
            <a:off x="6839585" y="2470150"/>
            <a:ext cx="5897245" cy="4765040"/>
          </a:xfrm>
          <a:prstGeom prst="rect">
            <a:avLst/>
          </a:prstGeom>
        </p:spPr>
      </p:pic>
      <p:pic>
        <p:nvPicPr>
          <p:cNvPr id="1073742860" name="图片 1073742859"/>
          <p:cNvPicPr>
            <a:picLocks noChangeAspect="1"/>
          </p:cNvPicPr>
          <p:nvPr/>
        </p:nvPicPr>
        <p:blipFill>
          <a:blip r:embed="rId2"/>
          <a:stretch>
            <a:fillRect/>
          </a:stretch>
        </p:blipFill>
        <p:spPr>
          <a:xfrm>
            <a:off x="6839585" y="725170"/>
            <a:ext cx="5897245" cy="231584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2" presetClass="entr" presetSubtype="8"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200" autoRev="1" fill="hold">
                                          <p:stCondLst>
                                            <p:cond delay="0"/>
                                          </p:stCondLst>
                                        </p:cTn>
                                        <p:tgtEl>
                                          <p:spTgt spid="6"/>
                                        </p:tgtEl>
                                        <p:attrNameLst>
                                          <p:attrName>ppt_w</p:attrName>
                                        </p:attrNameLst>
                                      </p:cBhvr>
                                    </p:anim>
                                    <p:anim by="(#ppt_w*0.50)" calcmode="lin" valueType="num">
                                      <p:cBhvr>
                                        <p:cTn id="21" dur="200" decel="50000" autoRev="1" fill="hold">
                                          <p:stCondLst>
                                            <p:cond delay="0"/>
                                          </p:stCondLst>
                                        </p:cTn>
                                        <p:tgtEl>
                                          <p:spTgt spid="6"/>
                                        </p:tgtEl>
                                        <p:attrNameLst>
                                          <p:attrName>ppt_x</p:attrName>
                                        </p:attrNameLst>
                                      </p:cBhvr>
                                    </p:anim>
                                    <p:anim from="(-#ppt_h/2)" to="(#ppt_y)" calcmode="lin" valueType="num">
                                      <p:cBhvr>
                                        <p:cTn id="22" dur="400" fill="hold">
                                          <p:stCondLst>
                                            <p:cond delay="0"/>
                                          </p:stCondLst>
                                        </p:cTn>
                                        <p:tgtEl>
                                          <p:spTgt spid="6"/>
                                        </p:tgtEl>
                                        <p:attrNameLst>
                                          <p:attrName>ppt_y</p:attrName>
                                        </p:attrNameLst>
                                      </p:cBhvr>
                                    </p:anim>
                                    <p:animRot by="21600000">
                                      <p:cBhvr>
                                        <p:cTn id="23" dur="400" fill="hold">
                                          <p:stCondLst>
                                            <p:cond delay="0"/>
                                          </p:stCondLst>
                                        </p:cTn>
                                        <p:tgtEl>
                                          <p:spTgt spid="6"/>
                                        </p:tgtEl>
                                        <p:attrNameLst>
                                          <p:attrName>r</p:attrName>
                                        </p:attrNameLst>
                                      </p:cBhvr>
                                    </p:animRot>
                                  </p:childTnLst>
                                </p:cTn>
                              </p:par>
                              <p:par>
                                <p:cTn id="24" presetID="10" presetClass="entr" presetSubtype="0" fill="hold" grpId="0" nodeType="withEffect">
                                  <p:stCondLst>
                                    <p:cond delay="1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6" grpId="0"/>
      <p:bldP spid="14" grpId="0"/>
      <p:bldP spid="31"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866413" cy="3400301"/>
          </a:xfrm>
          <a:prstGeom prst="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flipV="1">
            <a:off x="5781303" y="-12857"/>
            <a:ext cx="7085110" cy="7271223"/>
          </a:xfrm>
          <a:custGeom>
            <a:avLst/>
            <a:gdLst>
              <a:gd name="connsiteX0" fmla="*/ 1601745 w 5987384"/>
              <a:gd name="connsiteY0" fmla="*/ 0 h 6870191"/>
              <a:gd name="connsiteX1" fmla="*/ 5987384 w 5987384"/>
              <a:gd name="connsiteY1" fmla="*/ 0 h 6870191"/>
              <a:gd name="connsiteX2" fmla="*/ 2179128 w 5987384"/>
              <a:gd name="connsiteY2" fmla="*/ 6870191 h 6870191"/>
              <a:gd name="connsiteX3" fmla="*/ 0 w 5987384"/>
              <a:gd name="connsiteY3" fmla="*/ 6870191 h 6870191"/>
              <a:gd name="connsiteX4" fmla="*/ 0 w 5987384"/>
              <a:gd name="connsiteY4" fmla="*/ 2891132 h 6870191"/>
              <a:gd name="connsiteX0-1" fmla="*/ 1601745 w 5987384"/>
              <a:gd name="connsiteY0-2" fmla="*/ 0 h 6894575"/>
              <a:gd name="connsiteX1-3" fmla="*/ 5987384 w 5987384"/>
              <a:gd name="connsiteY1-4" fmla="*/ 0 h 6894575"/>
              <a:gd name="connsiteX2-5" fmla="*/ 2252280 w 5987384"/>
              <a:gd name="connsiteY2-6" fmla="*/ 6894575 h 6894575"/>
              <a:gd name="connsiteX3-7" fmla="*/ 0 w 5987384"/>
              <a:gd name="connsiteY3-8" fmla="*/ 6870191 h 6894575"/>
              <a:gd name="connsiteX4-9" fmla="*/ 0 w 5987384"/>
              <a:gd name="connsiteY4-10" fmla="*/ 2891132 h 6894575"/>
              <a:gd name="connsiteX5" fmla="*/ 1601745 w 5987384"/>
              <a:gd name="connsiteY5" fmla="*/ 0 h 6894575"/>
              <a:gd name="connsiteX0-11" fmla="*/ 1601745 w 5987384"/>
              <a:gd name="connsiteY0-12" fmla="*/ 0 h 6894575"/>
              <a:gd name="connsiteX1-13" fmla="*/ 5987384 w 5987384"/>
              <a:gd name="connsiteY1-14" fmla="*/ 0 h 6894575"/>
              <a:gd name="connsiteX2-15" fmla="*/ 2252280 w 5987384"/>
              <a:gd name="connsiteY2-16" fmla="*/ 6894575 h 6894575"/>
              <a:gd name="connsiteX3-17" fmla="*/ 0 w 5987384"/>
              <a:gd name="connsiteY3-18" fmla="*/ 6881077 h 6894575"/>
              <a:gd name="connsiteX4-19" fmla="*/ 0 w 5987384"/>
              <a:gd name="connsiteY4-20" fmla="*/ 2891132 h 6894575"/>
              <a:gd name="connsiteX5-21" fmla="*/ 1601745 w 5987384"/>
              <a:gd name="connsiteY5-22" fmla="*/ 0 h 6894575"/>
              <a:gd name="connsiteX0-23" fmla="*/ 3845308 w 8230947"/>
              <a:gd name="connsiteY0-24" fmla="*/ 0 h 6894575"/>
              <a:gd name="connsiteX1-25" fmla="*/ 8230947 w 8230947"/>
              <a:gd name="connsiteY1-26" fmla="*/ 0 h 6894575"/>
              <a:gd name="connsiteX2-27" fmla="*/ 4495843 w 8230947"/>
              <a:gd name="connsiteY2-28" fmla="*/ 6894575 h 6894575"/>
              <a:gd name="connsiteX3-29" fmla="*/ 2243563 w 8230947"/>
              <a:gd name="connsiteY3-30" fmla="*/ 6881077 h 6894575"/>
              <a:gd name="connsiteX4-31" fmla="*/ 0 w 8230947"/>
              <a:gd name="connsiteY4-32" fmla="*/ 6886641 h 6894575"/>
              <a:gd name="connsiteX5-33" fmla="*/ 3845308 w 8230947"/>
              <a:gd name="connsiteY5-34" fmla="*/ 0 h 68945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8230947" h="6894575">
                <a:moveTo>
                  <a:pt x="3845308" y="0"/>
                </a:moveTo>
                <a:lnTo>
                  <a:pt x="8230947" y="0"/>
                </a:lnTo>
                <a:lnTo>
                  <a:pt x="4495843" y="6894575"/>
                </a:lnTo>
                <a:lnTo>
                  <a:pt x="2243563" y="6881077"/>
                </a:lnTo>
                <a:lnTo>
                  <a:pt x="0" y="6886641"/>
                </a:lnTo>
                <a:lnTo>
                  <a:pt x="3845308" y="0"/>
                </a:lnTo>
                <a:close/>
              </a:path>
            </a:pathLst>
          </a:custGeom>
          <a:solidFill>
            <a:srgbClr val="1F295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9381490" y="4408170"/>
            <a:ext cx="2665730" cy="2646045"/>
          </a:xfrm>
          <a:prstGeom prst="rect">
            <a:avLst/>
          </a:prstGeom>
          <a:noFill/>
        </p:spPr>
        <p:txBody>
          <a:bodyPr wrap="square" rtlCol="0">
            <a:spAutoFit/>
          </a:bodyPr>
          <a:lstStyle/>
          <a:p>
            <a:r>
              <a:rPr lang="en-US" altLang="zh-CN" sz="16600" dirty="0" smtClean="0">
                <a:solidFill>
                  <a:schemeClr val="bg1"/>
                </a:solidFill>
                <a:latin typeface="Agency FB" panose="020B0503020202020204" pitchFamily="34" charset="0"/>
                <a:ea typeface="Kozuka Gothic Pro B" panose="020B0800000000000000" pitchFamily="34" charset="-128"/>
              </a:rPr>
              <a:t>03</a:t>
            </a:r>
            <a:endParaRPr lang="zh-CN" altLang="en-US" sz="16600" dirty="0">
              <a:solidFill>
                <a:schemeClr val="bg1"/>
              </a:solidFill>
              <a:latin typeface="Agency FB" panose="020B0503020202020204" pitchFamily="34" charset="0"/>
              <a:ea typeface="Kozuka Gothic Pro B" panose="020B0800000000000000" pitchFamily="34" charset="-128"/>
            </a:endParaRPr>
          </a:p>
        </p:txBody>
      </p:sp>
      <p:sp>
        <p:nvSpPr>
          <p:cNvPr id="33" name="矩形 32"/>
          <p:cNvSpPr/>
          <p:nvPr/>
        </p:nvSpPr>
        <p:spPr>
          <a:xfrm>
            <a:off x="2972991" y="5056485"/>
            <a:ext cx="2348842" cy="521970"/>
          </a:xfrm>
          <a:prstGeom prst="rect">
            <a:avLst/>
          </a:prstGeom>
        </p:spPr>
        <p:txBody>
          <a:bodyPr wrap="square">
            <a:spAutoFit/>
          </a:bodyPr>
          <a:lstStyle/>
          <a:p>
            <a:r>
              <a:rPr lang="zh-CN" altLang="en-US" sz="2800" dirty="0">
                <a:solidFill>
                  <a:srgbClr val="1F2959"/>
                </a:solidFill>
                <a:latin typeface="微软雅黑" pitchFamily="34" charset="-122"/>
                <a:ea typeface="微软雅黑" pitchFamily="34" charset="-122"/>
              </a:rPr>
              <a:t>企业文化</a:t>
            </a:r>
            <a:endParaRPr lang="zh-CN" altLang="en-US" sz="2800" dirty="0">
              <a:solidFill>
                <a:srgbClr val="1F2959"/>
              </a:solidFill>
              <a:latin typeface="微软雅黑" pitchFamily="34" charset="-122"/>
              <a:ea typeface="微软雅黑" pitchFamily="34" charset="-122"/>
            </a:endParaRPr>
          </a:p>
        </p:txBody>
      </p:sp>
      <p:sp>
        <p:nvSpPr>
          <p:cNvPr id="27" name="文本框 26"/>
          <p:cNvSpPr txBox="1"/>
          <p:nvPr/>
        </p:nvSpPr>
        <p:spPr>
          <a:xfrm>
            <a:off x="292136" y="728148"/>
            <a:ext cx="2563522" cy="806375"/>
          </a:xfrm>
          <a:prstGeom prst="rect">
            <a:avLst/>
          </a:prstGeom>
          <a:noFill/>
        </p:spPr>
        <p:txBody>
          <a:bodyPr wrap="none" rtlCol="0">
            <a:spAutoFit/>
          </a:bodyPr>
          <a:lstStyle/>
          <a:p>
            <a:r>
              <a:rPr lang="zh-CN" altLang="en-US" sz="4640" b="1" dirty="0" smtClean="0">
                <a:solidFill>
                  <a:schemeClr val="bg1"/>
                </a:solidFill>
                <a:latin typeface="微软雅黑" pitchFamily="34" charset="-122"/>
                <a:ea typeface="微软雅黑" pitchFamily="34" charset="-122"/>
              </a:rPr>
              <a:t>第三部分</a:t>
            </a:r>
            <a:endParaRPr lang="zh-CN" altLang="en-US" sz="4640" b="1" dirty="0">
              <a:solidFill>
                <a:schemeClr val="bg1"/>
              </a:solidFill>
              <a:latin typeface="微软雅黑" pitchFamily="34" charset="-122"/>
              <a:ea typeface="微软雅黑" pitchFamily="34" charset="-122"/>
            </a:endParaRPr>
          </a:p>
        </p:txBody>
      </p:sp>
      <p:cxnSp>
        <p:nvCxnSpPr>
          <p:cNvPr id="4" name="直接连接符 3"/>
          <p:cNvCxnSpPr/>
          <p:nvPr/>
        </p:nvCxnSpPr>
        <p:spPr>
          <a:xfrm>
            <a:off x="2964011" y="5579705"/>
            <a:ext cx="2952328" cy="0"/>
          </a:xfrm>
          <a:prstGeom prst="line">
            <a:avLst/>
          </a:prstGeom>
          <a:ln w="9525">
            <a:solidFill>
              <a:srgbClr val="1F2959"/>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par>
                                <p:cTn id="22" presetID="2" presetClass="entr" presetSubtype="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0-#ppt_h/2"/>
                                          </p:val>
                                        </p:tav>
                                        <p:tav tm="100000">
                                          <p:val>
                                            <p:strVal val="#ppt_y"/>
                                          </p:val>
                                        </p:tav>
                                      </p:tavLst>
                                    </p:anim>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23" presetClass="entr" presetSubtype="32" fill="hold" grpId="0" nodeType="withEffect">
                                  <p:stCondLst>
                                    <p:cond delay="50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strVal val="4*#ppt_w"/>
                                          </p:val>
                                        </p:tav>
                                        <p:tav tm="100000">
                                          <p:val>
                                            <p:strVal val="#ppt_w"/>
                                          </p:val>
                                        </p:tav>
                                      </p:tavLst>
                                    </p:anim>
                                    <p:anim calcmode="lin" valueType="num">
                                      <p:cBhvr>
                                        <p:cTn id="33" dur="500" fill="hold"/>
                                        <p:tgtEl>
                                          <p:spTgt spid="3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32" grpId="0"/>
      <p:bldP spid="33"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436283" y="2099885"/>
            <a:ext cx="2214639" cy="1072869"/>
            <a:chOff x="1331651" y="2945166"/>
            <a:chExt cx="2099921" cy="1017295"/>
          </a:xfrm>
        </p:grpSpPr>
        <p:sp>
          <p:nvSpPr>
            <p:cNvPr id="7" name="矩形 6"/>
            <p:cNvSpPr/>
            <p:nvPr/>
          </p:nvSpPr>
          <p:spPr>
            <a:xfrm>
              <a:off x="1331651" y="2945166"/>
              <a:ext cx="2099921" cy="1017295"/>
            </a:xfrm>
            <a:prstGeom prst="rect">
              <a:avLst/>
            </a:prstGeom>
            <a:solidFill>
              <a:srgbClr val="232641"/>
            </a:solid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algn="ctr">
                <a:lnSpc>
                  <a:spcPct val="130000"/>
                </a:lnSpc>
              </a:pPr>
              <a:endParaRPr lang="zh-CN" altLang="en-US" sz="2000" kern="0">
                <a:solidFill>
                  <a:sysClr val="window" lastClr="FFFFFF"/>
                </a:solidFill>
                <a:latin typeface="Arial" pitchFamily="34" charset="0"/>
                <a:ea typeface="微软雅黑" pitchFamily="34" charset="-122"/>
                <a:sym typeface="Arial" pitchFamily="34" charset="0"/>
              </a:endParaRPr>
            </a:p>
          </p:txBody>
        </p:sp>
        <p:sp>
          <p:nvSpPr>
            <p:cNvPr id="64" name="文本框 63"/>
            <p:cNvSpPr txBox="1"/>
            <p:nvPr/>
          </p:nvSpPr>
          <p:spPr>
            <a:xfrm>
              <a:off x="1419945" y="3543679"/>
              <a:ext cx="1923330" cy="395313"/>
            </a:xfrm>
            <a:prstGeom prst="rect">
              <a:avLst/>
            </a:prstGeom>
            <a:no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defPPr>
                <a:defRPr lang="zh-CN"/>
              </a:defPPr>
              <a:lvl1pPr algn="ctr">
                <a:lnSpc>
                  <a:spcPct val="130000"/>
                </a:lnSpc>
                <a:defRPr sz="2000" kern="0">
                  <a:solidFill>
                    <a:sysClr val="window" lastClr="FFFFFF"/>
                  </a:solidFill>
                  <a:latin typeface="Arial" pitchFamily="34" charset="0"/>
                  <a:ea typeface="微软雅黑" pitchFamily="34" charset="-122"/>
                </a:defRPr>
              </a:lvl1pPr>
            </a:lstStyle>
            <a:p>
              <a:r>
                <a:rPr lang="zh-CN" altLang="en-US" sz="2100" dirty="0">
                  <a:sym typeface="Arial" pitchFamily="34" charset="0"/>
                </a:rPr>
                <a:t>我们的愿景</a:t>
              </a:r>
              <a:endParaRPr lang="zh-CN" altLang="en-US" sz="2100" dirty="0">
                <a:sym typeface="Arial" pitchFamily="34" charset="0"/>
              </a:endParaRPr>
            </a:p>
          </p:txBody>
        </p:sp>
        <p:sp>
          <p:nvSpPr>
            <p:cNvPr id="68" name="文本框 67"/>
            <p:cNvSpPr txBox="1"/>
            <p:nvPr/>
          </p:nvSpPr>
          <p:spPr>
            <a:xfrm>
              <a:off x="1843808" y="2945166"/>
              <a:ext cx="1075605" cy="703016"/>
            </a:xfrm>
            <a:prstGeom prst="rect">
              <a:avLst/>
            </a:prstGeom>
            <a:no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defPPr>
                <a:defRPr lang="zh-CN"/>
              </a:defPPr>
              <a:lvl1pPr algn="ctr">
                <a:lnSpc>
                  <a:spcPct val="130000"/>
                </a:lnSpc>
                <a:defRPr sz="2000" kern="0">
                  <a:solidFill>
                    <a:sysClr val="window" lastClr="FFFFFF"/>
                  </a:solidFill>
                  <a:latin typeface="Arial" pitchFamily="34" charset="0"/>
                  <a:ea typeface="微软雅黑" pitchFamily="34" charset="-122"/>
                </a:defRPr>
              </a:lvl1pPr>
            </a:lstStyle>
            <a:p>
              <a:r>
                <a:rPr lang="en-US" altLang="zh-CN" sz="4200" dirty="0">
                  <a:sym typeface="Arial" pitchFamily="34" charset="0"/>
                </a:rPr>
                <a:t>1</a:t>
              </a:r>
              <a:endParaRPr lang="zh-CN" altLang="en-US" sz="4200" dirty="0">
                <a:sym typeface="Arial" pitchFamily="34" charset="0"/>
              </a:endParaRPr>
            </a:p>
          </p:txBody>
        </p:sp>
      </p:grpSp>
      <p:grpSp>
        <p:nvGrpSpPr>
          <p:cNvPr id="4" name="组合 3"/>
          <p:cNvGrpSpPr/>
          <p:nvPr/>
        </p:nvGrpSpPr>
        <p:grpSpPr>
          <a:xfrm>
            <a:off x="3978631" y="2099885"/>
            <a:ext cx="2214639" cy="1072869"/>
            <a:chOff x="3742306" y="2945166"/>
            <a:chExt cx="2099921" cy="1017295"/>
          </a:xfrm>
        </p:grpSpPr>
        <p:sp>
          <p:nvSpPr>
            <p:cNvPr id="23" name="矩形 22"/>
            <p:cNvSpPr/>
            <p:nvPr/>
          </p:nvSpPr>
          <p:spPr>
            <a:xfrm flipV="1">
              <a:off x="3742306" y="2945166"/>
              <a:ext cx="2099921" cy="10172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Arial" pitchFamily="34" charset="0"/>
                <a:ea typeface="微软雅黑" pitchFamily="34" charset="-122"/>
                <a:sym typeface="Arial" pitchFamily="34" charset="0"/>
              </a:endParaRPr>
            </a:p>
          </p:txBody>
        </p:sp>
        <p:sp>
          <p:nvSpPr>
            <p:cNvPr id="65" name="文本框 64"/>
            <p:cNvSpPr txBox="1"/>
            <p:nvPr/>
          </p:nvSpPr>
          <p:spPr>
            <a:xfrm>
              <a:off x="3830598" y="3543679"/>
              <a:ext cx="1923330" cy="393778"/>
            </a:xfrm>
            <a:prstGeom prst="rect">
              <a:avLst/>
            </a:prstGeom>
            <a:noFill/>
          </p:spPr>
          <p:txBody>
            <a:bodyPr wrap="square" rtlCol="0">
              <a:spAutoFit/>
            </a:bodyPr>
            <a:lstStyle/>
            <a:p>
              <a:pPr algn="ctr">
                <a:spcBef>
                  <a:spcPts val="1055"/>
                </a:spcBef>
              </a:pPr>
              <a:r>
                <a:rPr lang="zh-CN" altLang="en-US" sz="2110" dirty="0" smtClean="0">
                  <a:solidFill>
                    <a:schemeClr val="bg1"/>
                  </a:solidFill>
                  <a:latin typeface="Arial" pitchFamily="34" charset="0"/>
                  <a:ea typeface="微软雅黑" pitchFamily="34" charset="-122"/>
                  <a:sym typeface="Arial" pitchFamily="34" charset="0"/>
                </a:rPr>
                <a:t>我们的使命</a:t>
              </a:r>
              <a:endParaRPr lang="zh-CN" altLang="en-US" sz="2110" dirty="0" smtClean="0">
                <a:solidFill>
                  <a:schemeClr val="bg1"/>
                </a:solidFill>
                <a:latin typeface="Arial" pitchFamily="34" charset="0"/>
                <a:ea typeface="微软雅黑" pitchFamily="34" charset="-122"/>
                <a:sym typeface="Arial" pitchFamily="34" charset="0"/>
              </a:endParaRPr>
            </a:p>
          </p:txBody>
        </p:sp>
        <p:sp>
          <p:nvSpPr>
            <p:cNvPr id="69" name="文本框 68"/>
            <p:cNvSpPr txBox="1"/>
            <p:nvPr/>
          </p:nvSpPr>
          <p:spPr>
            <a:xfrm>
              <a:off x="4270418" y="3042093"/>
              <a:ext cx="1075605" cy="703016"/>
            </a:xfrm>
            <a:prstGeom prst="rect">
              <a:avLst/>
            </a:prstGeom>
            <a:noFill/>
          </p:spPr>
          <p:txBody>
            <a:bodyPr wrap="square" rtlCol="0">
              <a:spAutoFit/>
            </a:bodyPr>
            <a:lstStyle/>
            <a:p>
              <a:pPr algn="ctr">
                <a:spcBef>
                  <a:spcPts val="1055"/>
                </a:spcBef>
              </a:pPr>
              <a:r>
                <a:rPr lang="en-US" altLang="zh-CN" sz="4220" dirty="0">
                  <a:solidFill>
                    <a:schemeClr val="bg1"/>
                  </a:solidFill>
                  <a:latin typeface="Arial" pitchFamily="34" charset="0"/>
                  <a:ea typeface="微软雅黑" pitchFamily="34" charset="-122"/>
                  <a:sym typeface="Arial" pitchFamily="34" charset="0"/>
                </a:rPr>
                <a:t>2</a:t>
              </a:r>
              <a:endParaRPr lang="zh-CN" altLang="en-US" sz="4220" dirty="0">
                <a:solidFill>
                  <a:schemeClr val="bg1"/>
                </a:solidFill>
                <a:latin typeface="Arial" pitchFamily="34" charset="0"/>
                <a:ea typeface="微软雅黑" pitchFamily="34" charset="-122"/>
                <a:sym typeface="Arial" pitchFamily="34" charset="0"/>
              </a:endParaRPr>
            </a:p>
          </p:txBody>
        </p:sp>
      </p:grpSp>
      <p:grpSp>
        <p:nvGrpSpPr>
          <p:cNvPr id="5" name="组合 4"/>
          <p:cNvGrpSpPr/>
          <p:nvPr/>
        </p:nvGrpSpPr>
        <p:grpSpPr>
          <a:xfrm>
            <a:off x="6520979" y="2099885"/>
            <a:ext cx="2214639" cy="1072869"/>
            <a:chOff x="6152961" y="2945166"/>
            <a:chExt cx="2099921" cy="1017295"/>
          </a:xfrm>
        </p:grpSpPr>
        <p:sp>
          <p:nvSpPr>
            <p:cNvPr id="28" name="矩形 27"/>
            <p:cNvSpPr/>
            <p:nvPr/>
          </p:nvSpPr>
          <p:spPr>
            <a:xfrm>
              <a:off x="6152961" y="2945166"/>
              <a:ext cx="2099921" cy="1017295"/>
            </a:xfrm>
            <a:prstGeom prst="rect">
              <a:avLst/>
            </a:prstGeom>
            <a:solidFill>
              <a:srgbClr val="232641"/>
            </a:solid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p>
              <a:pPr algn="ctr">
                <a:lnSpc>
                  <a:spcPct val="130000"/>
                </a:lnSpc>
              </a:pPr>
              <a:endParaRPr lang="zh-CN" altLang="en-US" sz="2000" kern="0">
                <a:solidFill>
                  <a:sysClr val="window" lastClr="FFFFFF"/>
                </a:solidFill>
                <a:latin typeface="Arial" pitchFamily="34" charset="0"/>
                <a:ea typeface="微软雅黑" pitchFamily="34" charset="-122"/>
                <a:sym typeface="Arial" pitchFamily="34" charset="0"/>
              </a:endParaRPr>
            </a:p>
          </p:txBody>
        </p:sp>
        <p:sp>
          <p:nvSpPr>
            <p:cNvPr id="66" name="文本框 65"/>
            <p:cNvSpPr txBox="1"/>
            <p:nvPr/>
          </p:nvSpPr>
          <p:spPr>
            <a:xfrm>
              <a:off x="6246353" y="3543679"/>
              <a:ext cx="1923330" cy="395313"/>
            </a:xfrm>
            <a:prstGeom prst="rect">
              <a:avLst/>
            </a:prstGeom>
            <a:no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defPPr>
                <a:defRPr lang="zh-CN"/>
              </a:defPPr>
              <a:lvl1pPr algn="ctr">
                <a:lnSpc>
                  <a:spcPct val="130000"/>
                </a:lnSpc>
                <a:defRPr sz="2000" kern="0">
                  <a:solidFill>
                    <a:sysClr val="window" lastClr="FFFFFF"/>
                  </a:solidFill>
                  <a:latin typeface="Arial" pitchFamily="34" charset="0"/>
                  <a:ea typeface="微软雅黑" pitchFamily="34" charset="-122"/>
                </a:defRPr>
              </a:lvl1pPr>
            </a:lstStyle>
            <a:p>
              <a:r>
                <a:rPr lang="zh-CN" altLang="en-US" sz="2100" dirty="0">
                  <a:sym typeface="Arial" pitchFamily="34" charset="0"/>
                </a:rPr>
                <a:t>我们的目标</a:t>
              </a:r>
              <a:endParaRPr lang="zh-CN" altLang="en-US" sz="2100" dirty="0">
                <a:sym typeface="Arial" pitchFamily="34" charset="0"/>
              </a:endParaRPr>
            </a:p>
          </p:txBody>
        </p:sp>
        <p:sp>
          <p:nvSpPr>
            <p:cNvPr id="70" name="文本框 69"/>
            <p:cNvSpPr txBox="1"/>
            <p:nvPr/>
          </p:nvSpPr>
          <p:spPr>
            <a:xfrm>
              <a:off x="6665116" y="3042093"/>
              <a:ext cx="1075605" cy="703016"/>
            </a:xfrm>
            <a:prstGeom prst="rect">
              <a:avLst/>
            </a:prstGeom>
            <a:no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noAutofit/>
            </a:bodyPr>
            <a:lstStyle>
              <a:defPPr>
                <a:defRPr lang="zh-CN"/>
              </a:defPPr>
              <a:lvl1pPr algn="ctr">
                <a:lnSpc>
                  <a:spcPct val="130000"/>
                </a:lnSpc>
                <a:defRPr sz="2000" kern="0">
                  <a:solidFill>
                    <a:sysClr val="window" lastClr="FFFFFF"/>
                  </a:solidFill>
                  <a:latin typeface="Arial" pitchFamily="34" charset="0"/>
                  <a:ea typeface="微软雅黑" pitchFamily="34" charset="-122"/>
                </a:defRPr>
              </a:lvl1pPr>
            </a:lstStyle>
            <a:p>
              <a:r>
                <a:rPr lang="en-US" altLang="zh-CN" sz="4200" dirty="0">
                  <a:sym typeface="Arial" pitchFamily="34" charset="0"/>
                </a:rPr>
                <a:t>3</a:t>
              </a:r>
              <a:endParaRPr lang="zh-CN" altLang="en-US" sz="4200" dirty="0">
                <a:sym typeface="Arial" pitchFamily="34" charset="0"/>
              </a:endParaRPr>
            </a:p>
          </p:txBody>
        </p:sp>
      </p:grpSp>
      <p:grpSp>
        <p:nvGrpSpPr>
          <p:cNvPr id="6" name="组合 5"/>
          <p:cNvGrpSpPr/>
          <p:nvPr/>
        </p:nvGrpSpPr>
        <p:grpSpPr>
          <a:xfrm>
            <a:off x="9063326" y="2099885"/>
            <a:ext cx="2214639" cy="1072869"/>
            <a:chOff x="8563615" y="2945166"/>
            <a:chExt cx="2099921" cy="1017295"/>
          </a:xfrm>
        </p:grpSpPr>
        <p:sp>
          <p:nvSpPr>
            <p:cNvPr id="33" name="矩形 32"/>
            <p:cNvSpPr/>
            <p:nvPr/>
          </p:nvSpPr>
          <p:spPr>
            <a:xfrm flipV="1">
              <a:off x="8563615" y="2945166"/>
              <a:ext cx="2099921" cy="101729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Arial" pitchFamily="34" charset="0"/>
                <a:ea typeface="微软雅黑" pitchFamily="34" charset="-122"/>
                <a:sym typeface="Arial" pitchFamily="34" charset="0"/>
              </a:endParaRPr>
            </a:p>
          </p:txBody>
        </p:sp>
        <p:sp>
          <p:nvSpPr>
            <p:cNvPr id="67" name="文本框 66"/>
            <p:cNvSpPr txBox="1"/>
            <p:nvPr/>
          </p:nvSpPr>
          <p:spPr>
            <a:xfrm>
              <a:off x="8651906" y="3543679"/>
              <a:ext cx="1923330" cy="393778"/>
            </a:xfrm>
            <a:prstGeom prst="rect">
              <a:avLst/>
            </a:prstGeom>
            <a:noFill/>
          </p:spPr>
          <p:txBody>
            <a:bodyPr wrap="square" rtlCol="0">
              <a:spAutoFit/>
            </a:bodyPr>
            <a:lstStyle/>
            <a:p>
              <a:pPr algn="ctr">
                <a:spcBef>
                  <a:spcPts val="1055"/>
                </a:spcBef>
              </a:pPr>
              <a:r>
                <a:rPr lang="zh-CN" altLang="en-US" sz="2110" dirty="0" smtClean="0">
                  <a:solidFill>
                    <a:schemeClr val="bg1"/>
                  </a:solidFill>
                  <a:latin typeface="Arial" pitchFamily="34" charset="0"/>
                  <a:ea typeface="微软雅黑" pitchFamily="34" charset="-122"/>
                  <a:sym typeface="Arial" pitchFamily="34" charset="0"/>
                </a:rPr>
                <a:t>我们的理念</a:t>
              </a:r>
              <a:endParaRPr lang="zh-CN" altLang="en-US" sz="2110" dirty="0" smtClean="0">
                <a:solidFill>
                  <a:schemeClr val="bg1"/>
                </a:solidFill>
                <a:latin typeface="Arial" pitchFamily="34" charset="0"/>
                <a:ea typeface="微软雅黑" pitchFamily="34" charset="-122"/>
                <a:sym typeface="Arial" pitchFamily="34" charset="0"/>
              </a:endParaRPr>
            </a:p>
          </p:txBody>
        </p:sp>
        <p:sp>
          <p:nvSpPr>
            <p:cNvPr id="71" name="文本框 70"/>
            <p:cNvSpPr txBox="1"/>
            <p:nvPr/>
          </p:nvSpPr>
          <p:spPr>
            <a:xfrm>
              <a:off x="9087650" y="3042093"/>
              <a:ext cx="1075605" cy="703016"/>
            </a:xfrm>
            <a:prstGeom prst="rect">
              <a:avLst/>
            </a:prstGeom>
            <a:noFill/>
          </p:spPr>
          <p:txBody>
            <a:bodyPr wrap="square" rtlCol="0">
              <a:spAutoFit/>
            </a:bodyPr>
            <a:lstStyle/>
            <a:p>
              <a:pPr algn="ctr">
                <a:spcBef>
                  <a:spcPts val="1055"/>
                </a:spcBef>
              </a:pPr>
              <a:r>
                <a:rPr lang="en-US" altLang="zh-CN" sz="4220" dirty="0">
                  <a:solidFill>
                    <a:schemeClr val="bg1"/>
                  </a:solidFill>
                  <a:latin typeface="Arial" pitchFamily="34" charset="0"/>
                  <a:ea typeface="微软雅黑" pitchFamily="34" charset="-122"/>
                  <a:sym typeface="Arial" pitchFamily="34" charset="0"/>
                </a:rPr>
                <a:t>4</a:t>
              </a:r>
              <a:endParaRPr lang="zh-CN" altLang="en-US" sz="4220" dirty="0">
                <a:solidFill>
                  <a:schemeClr val="bg1"/>
                </a:solidFill>
                <a:latin typeface="Arial" pitchFamily="34" charset="0"/>
                <a:ea typeface="微软雅黑" pitchFamily="34" charset="-122"/>
                <a:sym typeface="Arial" pitchFamily="34" charset="0"/>
              </a:endParaRPr>
            </a:p>
          </p:txBody>
        </p:sp>
      </p:grpSp>
      <p:sp>
        <p:nvSpPr>
          <p:cNvPr id="52" name="Text Placeholder 7"/>
          <p:cNvSpPr txBox="1"/>
          <p:nvPr/>
        </p:nvSpPr>
        <p:spPr>
          <a:xfrm>
            <a:off x="1437005" y="4243705"/>
            <a:ext cx="2214245" cy="720725"/>
          </a:xfrm>
          <a:prstGeom prst="rect">
            <a:avLst/>
          </a:prstGeom>
        </p:spPr>
        <p:txBody>
          <a:bodyPr vert="horz" lIns="0" tIns="103866" rIns="0" bIns="103866" anchor="ctr"/>
          <a:lstStyle>
            <a:lvl1pPr marL="0" indent="0" algn="r" rtl="0" eaLnBrk="0" fontAlgn="base" hangingPunct="0">
              <a:spcBef>
                <a:spcPts val="0"/>
              </a:spcBef>
              <a:spcAft>
                <a:spcPts val="0"/>
              </a:spcAft>
              <a:buFont typeface="Arial"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r>
              <a:rPr lang="zh-CN" altLang="en-US" sz="1600" dirty="0">
                <a:latin typeface="+mn-ea"/>
                <a:sym typeface="+mn-ea"/>
              </a:rPr>
              <a:t>成为中国流通领域信息化领导供应商</a:t>
            </a:r>
            <a:endParaRPr lang="zh-CN" altLang="en-US" sz="1600" b="0" dirty="0">
              <a:solidFill>
                <a:schemeClr val="tx1">
                  <a:lumMod val="65000"/>
                  <a:lumOff val="35000"/>
                </a:schemeClr>
              </a:solidFill>
              <a:ea typeface="微软雅黑" pitchFamily="34" charset="-122"/>
            </a:endParaRPr>
          </a:p>
        </p:txBody>
      </p:sp>
      <p:sp>
        <p:nvSpPr>
          <p:cNvPr id="54" name="Text Placeholder 7"/>
          <p:cNvSpPr txBox="1"/>
          <p:nvPr/>
        </p:nvSpPr>
        <p:spPr>
          <a:xfrm>
            <a:off x="3978275" y="4243705"/>
            <a:ext cx="2214245" cy="1035050"/>
          </a:xfrm>
          <a:prstGeom prst="rect">
            <a:avLst/>
          </a:prstGeom>
        </p:spPr>
        <p:txBody>
          <a:bodyPr vert="horz" lIns="0" tIns="103866" rIns="0" bIns="103866" anchor="ctr"/>
          <a:lstStyle>
            <a:lvl1pPr marL="0" indent="0" algn="r" rtl="0" eaLnBrk="0" fontAlgn="base" hangingPunct="0">
              <a:spcBef>
                <a:spcPts val="0"/>
              </a:spcBef>
              <a:spcAft>
                <a:spcPts val="0"/>
              </a:spcAft>
              <a:buFont typeface="Arial"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r>
              <a:rPr lang="zh-CN" altLang="en-US" sz="1600" dirty="0">
                <a:latin typeface="+mn-ea"/>
                <a:sym typeface="+mn-ea"/>
              </a:rPr>
              <a:t>以诚信凝聚伙伴，</a:t>
            </a:r>
            <a:endParaRPr lang="zh-CN" altLang="en-US" sz="1600" dirty="0">
              <a:latin typeface="+mn-ea"/>
              <a:sym typeface="+mn-ea"/>
            </a:endParaRPr>
          </a:p>
          <a:p>
            <a:pPr algn="l"/>
            <a:r>
              <a:rPr lang="zh-CN" altLang="en-US" sz="1600" dirty="0">
                <a:latin typeface="+mn-ea"/>
                <a:sym typeface="+mn-ea"/>
              </a:rPr>
              <a:t>以科技服务市场，</a:t>
            </a:r>
            <a:endParaRPr lang="zh-CN" altLang="en-US" sz="1600" dirty="0">
              <a:latin typeface="+mn-ea"/>
              <a:sym typeface="+mn-ea"/>
            </a:endParaRPr>
          </a:p>
          <a:p>
            <a:pPr algn="l"/>
            <a:r>
              <a:rPr lang="zh-CN" altLang="en-US" sz="1600" dirty="0">
                <a:latin typeface="+mn-ea"/>
                <a:sym typeface="+mn-ea"/>
              </a:rPr>
              <a:t>成为中国商业成长的力量！</a:t>
            </a:r>
            <a:endParaRPr lang="zh-CN" altLang="en-US" sz="1600" b="0" dirty="0">
              <a:solidFill>
                <a:schemeClr val="tx1">
                  <a:lumMod val="65000"/>
                  <a:lumOff val="35000"/>
                </a:schemeClr>
              </a:solidFill>
              <a:ea typeface="微软雅黑" pitchFamily="34" charset="-122"/>
            </a:endParaRPr>
          </a:p>
        </p:txBody>
      </p:sp>
      <p:sp>
        <p:nvSpPr>
          <p:cNvPr id="56" name="Text Placeholder 7"/>
          <p:cNvSpPr txBox="1"/>
          <p:nvPr/>
        </p:nvSpPr>
        <p:spPr>
          <a:xfrm>
            <a:off x="6526530" y="4243705"/>
            <a:ext cx="2214245" cy="697230"/>
          </a:xfrm>
          <a:prstGeom prst="rect">
            <a:avLst/>
          </a:prstGeom>
        </p:spPr>
        <p:txBody>
          <a:bodyPr vert="horz" lIns="0" tIns="103866" rIns="0" bIns="103866" anchor="ctr"/>
          <a:lstStyle>
            <a:lvl1pPr marL="0" indent="0" algn="r" rtl="0" eaLnBrk="0" fontAlgn="base" hangingPunct="0">
              <a:spcBef>
                <a:spcPts val="0"/>
              </a:spcBef>
              <a:spcAft>
                <a:spcPts val="0"/>
              </a:spcAft>
              <a:buFont typeface="Arial"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r>
              <a:rPr lang="zh-CN" altLang="en-US" sz="1600" dirty="0">
                <a:latin typeface="+mn-ea"/>
                <a:sym typeface="+mn-ea"/>
              </a:rPr>
              <a:t>有商业的地方，</a:t>
            </a:r>
            <a:endParaRPr lang="zh-CN" altLang="en-US" sz="1600" dirty="0">
              <a:latin typeface="+mn-ea"/>
              <a:sym typeface="+mn-ea"/>
            </a:endParaRPr>
          </a:p>
          <a:p>
            <a:pPr algn="l"/>
            <a:r>
              <a:rPr lang="zh-CN" altLang="en-US" sz="1600" dirty="0">
                <a:latin typeface="+mn-ea"/>
                <a:sym typeface="+mn-ea"/>
              </a:rPr>
              <a:t>就有思迅软件。</a:t>
            </a:r>
            <a:endParaRPr lang="zh-CN" altLang="en-US" sz="1600" b="0" dirty="0">
              <a:solidFill>
                <a:schemeClr val="tx1">
                  <a:lumMod val="65000"/>
                  <a:lumOff val="35000"/>
                </a:schemeClr>
              </a:solidFill>
              <a:ea typeface="微软雅黑" pitchFamily="34" charset="-122"/>
            </a:endParaRPr>
          </a:p>
        </p:txBody>
      </p:sp>
      <p:sp>
        <p:nvSpPr>
          <p:cNvPr id="58" name="Text Placeholder 7"/>
          <p:cNvSpPr txBox="1"/>
          <p:nvPr/>
        </p:nvSpPr>
        <p:spPr>
          <a:xfrm>
            <a:off x="9075420" y="4159885"/>
            <a:ext cx="2214880" cy="1485900"/>
          </a:xfrm>
          <a:prstGeom prst="rect">
            <a:avLst/>
          </a:prstGeom>
        </p:spPr>
        <p:txBody>
          <a:bodyPr vert="horz" lIns="0" tIns="103866" rIns="0" bIns="103866" anchor="ctr"/>
          <a:lstStyle>
            <a:lvl1pPr marL="0" indent="0" algn="r" rtl="0" eaLnBrk="0" fontAlgn="base" hangingPunct="0">
              <a:spcBef>
                <a:spcPts val="0"/>
              </a:spcBef>
              <a:spcAft>
                <a:spcPts val="0"/>
              </a:spcAft>
              <a:buFont typeface="Arial"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r>
              <a:rPr lang="zh-CN" altLang="en-US" sz="1600" dirty="0">
                <a:latin typeface="+mn-ea"/>
                <a:sym typeface="+mn-ea"/>
              </a:rPr>
              <a:t>关注市场和客户需求，永远诚信经营，</a:t>
            </a:r>
            <a:endParaRPr lang="zh-CN" altLang="en-US" sz="1600" dirty="0">
              <a:latin typeface="+mn-ea"/>
              <a:sym typeface="+mn-ea"/>
            </a:endParaRPr>
          </a:p>
          <a:p>
            <a:pPr algn="l"/>
            <a:r>
              <a:rPr lang="zh-CN" altLang="en-US" sz="1600" dirty="0">
                <a:latin typeface="+mn-ea"/>
                <a:sym typeface="+mn-ea"/>
              </a:rPr>
              <a:t>与业务伙伴长期合作；</a:t>
            </a:r>
            <a:endParaRPr lang="zh-CN" altLang="en-US" sz="1600" dirty="0">
              <a:solidFill>
                <a:schemeClr val="tx1">
                  <a:lumMod val="75000"/>
                  <a:lumOff val="25000"/>
                </a:schemeClr>
              </a:solidFill>
              <a:latin typeface="+mn-ea"/>
            </a:endParaRPr>
          </a:p>
          <a:p>
            <a:pPr algn="l"/>
            <a:r>
              <a:rPr lang="zh-CN" altLang="en-US" sz="1600" dirty="0">
                <a:latin typeface="+mn-ea"/>
                <a:sym typeface="+mn-ea"/>
              </a:rPr>
              <a:t>关注员工、保持创新、建立全局视野。</a:t>
            </a:r>
            <a:endParaRPr lang="zh-CN" altLang="en-US" sz="1600" b="0" dirty="0">
              <a:solidFill>
                <a:schemeClr val="tx1">
                  <a:lumMod val="65000"/>
                  <a:lumOff val="35000"/>
                </a:schemeClr>
              </a:solidFill>
              <a:ea typeface="微软雅黑" pitchFamily="34" charset="-122"/>
            </a:endParaRPr>
          </a:p>
        </p:txBody>
      </p:sp>
      <p:grpSp>
        <p:nvGrpSpPr>
          <p:cNvPr id="40" name="组合 39"/>
          <p:cNvGrpSpPr/>
          <p:nvPr/>
        </p:nvGrpSpPr>
        <p:grpSpPr>
          <a:xfrm>
            <a:off x="0" y="271837"/>
            <a:ext cx="470807" cy="571402"/>
            <a:chOff x="0" y="375965"/>
            <a:chExt cx="470807" cy="571402"/>
          </a:xfrm>
        </p:grpSpPr>
        <p:sp>
          <p:nvSpPr>
            <p:cNvPr id="41" name="矩形 40"/>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思迅</a:t>
            </a:r>
            <a:r>
              <a:rPr lang="en-US" altLang="zh-CN" sz="2955" b="1" dirty="0">
                <a:solidFill>
                  <a:schemeClr val="tx1">
                    <a:lumMod val="75000"/>
                    <a:lumOff val="25000"/>
                  </a:schemeClr>
                </a:solidFill>
                <a:latin typeface="微软雅黑" pitchFamily="34" charset="-122"/>
                <a:ea typeface="微软雅黑" pitchFamily="34" charset="-122"/>
              </a:rPr>
              <a:t>-</a:t>
            </a:r>
            <a:r>
              <a:rPr lang="zh-CN" altLang="en-US" sz="2955" b="1" dirty="0">
                <a:solidFill>
                  <a:schemeClr val="tx1">
                    <a:lumMod val="75000"/>
                    <a:lumOff val="25000"/>
                  </a:schemeClr>
                </a:solidFill>
                <a:latin typeface="微软雅黑" pitchFamily="34" charset="-122"/>
                <a:ea typeface="微软雅黑" pitchFamily="34" charset="-122"/>
              </a:rPr>
              <a:t>企业文化</a:t>
            </a:r>
            <a:endParaRPr lang="zh-CN" altLang="en-US" sz="2955"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52">
                                            <p:txEl>
                                              <p:pRg st="0" end="0"/>
                                            </p:txEl>
                                          </p:spTgt>
                                        </p:tgtEl>
                                        <p:attrNameLst>
                                          <p:attrName>style.visibility</p:attrName>
                                        </p:attrNameLst>
                                      </p:cBhvr>
                                      <p:to>
                                        <p:strVal val="visible"/>
                                      </p:to>
                                    </p:set>
                                    <p:anim calcmode="lin" valueType="num">
                                      <p:cBhvr>
                                        <p:cTn id="24" dur="400" fill="hold"/>
                                        <p:tgtEl>
                                          <p:spTgt spid="52">
                                            <p:txEl>
                                              <p:pRg st="0" end="0"/>
                                            </p:txEl>
                                          </p:spTgt>
                                        </p:tgtEl>
                                        <p:attrNameLst>
                                          <p:attrName>ppt_w</p:attrName>
                                        </p:attrNameLst>
                                      </p:cBhvr>
                                      <p:tavLst>
                                        <p:tav tm="0">
                                          <p:val>
                                            <p:fltVal val="0"/>
                                          </p:val>
                                        </p:tav>
                                        <p:tav tm="100000">
                                          <p:val>
                                            <p:strVal val="#ppt_w"/>
                                          </p:val>
                                        </p:tav>
                                      </p:tavLst>
                                    </p:anim>
                                    <p:anim calcmode="lin" valueType="num">
                                      <p:cBhvr>
                                        <p:cTn id="25" dur="400" fill="hold"/>
                                        <p:tgtEl>
                                          <p:spTgt spid="52">
                                            <p:txEl>
                                              <p:pRg st="0" end="0"/>
                                            </p:txEl>
                                          </p:spTgt>
                                        </p:tgtEl>
                                        <p:attrNameLst>
                                          <p:attrName>ppt_h</p:attrName>
                                        </p:attrNameLst>
                                      </p:cBhvr>
                                      <p:tavLst>
                                        <p:tav tm="0">
                                          <p:val>
                                            <p:fltVal val="0"/>
                                          </p:val>
                                        </p:tav>
                                        <p:tav tm="100000">
                                          <p:val>
                                            <p:strVal val="#ppt_h"/>
                                          </p:val>
                                        </p:tav>
                                      </p:tavLst>
                                    </p:anim>
                                    <p:animEffect transition="in" filter="fade">
                                      <p:cBhvr>
                                        <p:cTn id="26" dur="400"/>
                                        <p:tgtEl>
                                          <p:spTgt spid="52">
                                            <p:txEl>
                                              <p:pRg st="0" end="0"/>
                                            </p:txEl>
                                          </p:spTgt>
                                        </p:tgtEl>
                                      </p:cBhvr>
                                    </p:animEffect>
                                  </p:childTnLst>
                                </p:cTn>
                              </p:par>
                            </p:childTnLst>
                          </p:cTn>
                        </p:par>
                        <p:par>
                          <p:cTn id="27" fill="hold">
                            <p:stCondLst>
                              <p:cond delay="1000"/>
                            </p:stCondLst>
                            <p:childTnLst>
                              <p:par>
                                <p:cTn id="28" presetID="53" presetClass="entr" presetSubtype="16" fill="hold" grpId="0" nodeType="afterEffect">
                                  <p:stCondLst>
                                    <p:cond delay="0"/>
                                  </p:stCondLst>
                                  <p:childTnLst>
                                    <p:set>
                                      <p:cBhvr>
                                        <p:cTn id="29" dur="1" fill="hold">
                                          <p:stCondLst>
                                            <p:cond delay="0"/>
                                          </p:stCondLst>
                                        </p:cTn>
                                        <p:tgtEl>
                                          <p:spTgt spid="54">
                                            <p:txEl>
                                              <p:pRg st="0" end="0"/>
                                            </p:txEl>
                                          </p:spTgt>
                                        </p:tgtEl>
                                        <p:attrNameLst>
                                          <p:attrName>style.visibility</p:attrName>
                                        </p:attrNameLst>
                                      </p:cBhvr>
                                      <p:to>
                                        <p:strVal val="visible"/>
                                      </p:to>
                                    </p:set>
                                    <p:anim calcmode="lin" valueType="num">
                                      <p:cBhvr>
                                        <p:cTn id="30" dur="4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31" dur="4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32" dur="4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4">
                                            <p:txEl>
                                              <p:pRg st="1" end="1"/>
                                            </p:txEl>
                                          </p:spTgt>
                                        </p:tgtEl>
                                        <p:attrNameLst>
                                          <p:attrName>style.visibility</p:attrName>
                                        </p:attrNameLst>
                                      </p:cBhvr>
                                      <p:to>
                                        <p:strVal val="visible"/>
                                      </p:to>
                                    </p:set>
                                    <p:anim calcmode="lin" valueType="num">
                                      <p:cBhvr>
                                        <p:cTn id="37" dur="400" fill="hold"/>
                                        <p:tgtEl>
                                          <p:spTgt spid="54">
                                            <p:txEl>
                                              <p:pRg st="1" end="1"/>
                                            </p:txEl>
                                          </p:spTgt>
                                        </p:tgtEl>
                                        <p:attrNameLst>
                                          <p:attrName>ppt_w</p:attrName>
                                        </p:attrNameLst>
                                      </p:cBhvr>
                                      <p:tavLst>
                                        <p:tav tm="0">
                                          <p:val>
                                            <p:fltVal val="0"/>
                                          </p:val>
                                        </p:tav>
                                        <p:tav tm="100000">
                                          <p:val>
                                            <p:strVal val="#ppt_w"/>
                                          </p:val>
                                        </p:tav>
                                      </p:tavLst>
                                    </p:anim>
                                    <p:anim calcmode="lin" valueType="num">
                                      <p:cBhvr>
                                        <p:cTn id="38" dur="400" fill="hold"/>
                                        <p:tgtEl>
                                          <p:spTgt spid="54">
                                            <p:txEl>
                                              <p:pRg st="1" end="1"/>
                                            </p:txEl>
                                          </p:spTgt>
                                        </p:tgtEl>
                                        <p:attrNameLst>
                                          <p:attrName>ppt_h</p:attrName>
                                        </p:attrNameLst>
                                      </p:cBhvr>
                                      <p:tavLst>
                                        <p:tav tm="0">
                                          <p:val>
                                            <p:fltVal val="0"/>
                                          </p:val>
                                        </p:tav>
                                        <p:tav tm="100000">
                                          <p:val>
                                            <p:strVal val="#ppt_h"/>
                                          </p:val>
                                        </p:tav>
                                      </p:tavLst>
                                    </p:anim>
                                    <p:animEffect transition="in" filter="fade">
                                      <p:cBhvr>
                                        <p:cTn id="39" dur="400"/>
                                        <p:tgtEl>
                                          <p:spTgt spid="5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54">
                                            <p:txEl>
                                              <p:pRg st="2" end="2"/>
                                            </p:txEl>
                                          </p:spTgt>
                                        </p:tgtEl>
                                        <p:attrNameLst>
                                          <p:attrName>style.visibility</p:attrName>
                                        </p:attrNameLst>
                                      </p:cBhvr>
                                      <p:to>
                                        <p:strVal val="visible"/>
                                      </p:to>
                                    </p:set>
                                    <p:anim calcmode="lin" valueType="num">
                                      <p:cBhvr>
                                        <p:cTn id="44" dur="400" fill="hold"/>
                                        <p:tgtEl>
                                          <p:spTgt spid="54">
                                            <p:txEl>
                                              <p:pRg st="2" end="2"/>
                                            </p:txEl>
                                          </p:spTgt>
                                        </p:tgtEl>
                                        <p:attrNameLst>
                                          <p:attrName>ppt_w</p:attrName>
                                        </p:attrNameLst>
                                      </p:cBhvr>
                                      <p:tavLst>
                                        <p:tav tm="0">
                                          <p:val>
                                            <p:fltVal val="0"/>
                                          </p:val>
                                        </p:tav>
                                        <p:tav tm="100000">
                                          <p:val>
                                            <p:strVal val="#ppt_w"/>
                                          </p:val>
                                        </p:tav>
                                      </p:tavLst>
                                    </p:anim>
                                    <p:anim calcmode="lin" valueType="num">
                                      <p:cBhvr>
                                        <p:cTn id="45" dur="400" fill="hold"/>
                                        <p:tgtEl>
                                          <p:spTgt spid="54">
                                            <p:txEl>
                                              <p:pRg st="2" end="2"/>
                                            </p:txEl>
                                          </p:spTgt>
                                        </p:tgtEl>
                                        <p:attrNameLst>
                                          <p:attrName>ppt_h</p:attrName>
                                        </p:attrNameLst>
                                      </p:cBhvr>
                                      <p:tavLst>
                                        <p:tav tm="0">
                                          <p:val>
                                            <p:fltVal val="0"/>
                                          </p:val>
                                        </p:tav>
                                        <p:tav tm="100000">
                                          <p:val>
                                            <p:strVal val="#ppt_h"/>
                                          </p:val>
                                        </p:tav>
                                      </p:tavLst>
                                    </p:anim>
                                    <p:animEffect transition="in" filter="fade">
                                      <p:cBhvr>
                                        <p:cTn id="46" dur="400"/>
                                        <p:tgtEl>
                                          <p:spTgt spid="54">
                                            <p:txEl>
                                              <p:pRg st="2" end="2"/>
                                            </p:txEl>
                                          </p:spTgt>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56">
                                            <p:txEl>
                                              <p:pRg st="0" end="0"/>
                                            </p:txEl>
                                          </p:spTgt>
                                        </p:tgtEl>
                                        <p:attrNameLst>
                                          <p:attrName>style.visibility</p:attrName>
                                        </p:attrNameLst>
                                      </p:cBhvr>
                                      <p:to>
                                        <p:strVal val="visible"/>
                                      </p:to>
                                    </p:set>
                                    <p:anim calcmode="lin" valueType="num">
                                      <p:cBhvr>
                                        <p:cTn id="50" dur="4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51" dur="4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52" dur="400"/>
                                        <p:tgtEl>
                                          <p:spTgt spid="5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56">
                                            <p:txEl>
                                              <p:pRg st="1" end="1"/>
                                            </p:txEl>
                                          </p:spTgt>
                                        </p:tgtEl>
                                        <p:attrNameLst>
                                          <p:attrName>style.visibility</p:attrName>
                                        </p:attrNameLst>
                                      </p:cBhvr>
                                      <p:to>
                                        <p:strVal val="visible"/>
                                      </p:to>
                                    </p:set>
                                    <p:anim calcmode="lin" valueType="num">
                                      <p:cBhvr>
                                        <p:cTn id="57" dur="400" fill="hold"/>
                                        <p:tgtEl>
                                          <p:spTgt spid="56">
                                            <p:txEl>
                                              <p:pRg st="1" end="1"/>
                                            </p:txEl>
                                          </p:spTgt>
                                        </p:tgtEl>
                                        <p:attrNameLst>
                                          <p:attrName>ppt_w</p:attrName>
                                        </p:attrNameLst>
                                      </p:cBhvr>
                                      <p:tavLst>
                                        <p:tav tm="0">
                                          <p:val>
                                            <p:fltVal val="0"/>
                                          </p:val>
                                        </p:tav>
                                        <p:tav tm="100000">
                                          <p:val>
                                            <p:strVal val="#ppt_w"/>
                                          </p:val>
                                        </p:tav>
                                      </p:tavLst>
                                    </p:anim>
                                    <p:anim calcmode="lin" valueType="num">
                                      <p:cBhvr>
                                        <p:cTn id="58" dur="400" fill="hold"/>
                                        <p:tgtEl>
                                          <p:spTgt spid="56">
                                            <p:txEl>
                                              <p:pRg st="1" end="1"/>
                                            </p:txEl>
                                          </p:spTgt>
                                        </p:tgtEl>
                                        <p:attrNameLst>
                                          <p:attrName>ppt_h</p:attrName>
                                        </p:attrNameLst>
                                      </p:cBhvr>
                                      <p:tavLst>
                                        <p:tav tm="0">
                                          <p:val>
                                            <p:fltVal val="0"/>
                                          </p:val>
                                        </p:tav>
                                        <p:tav tm="100000">
                                          <p:val>
                                            <p:strVal val="#ppt_h"/>
                                          </p:val>
                                        </p:tav>
                                      </p:tavLst>
                                    </p:anim>
                                    <p:animEffect transition="in" filter="fade">
                                      <p:cBhvr>
                                        <p:cTn id="59" dur="400"/>
                                        <p:tgtEl>
                                          <p:spTgt spid="56">
                                            <p:txEl>
                                              <p:pRg st="1" end="1"/>
                                            </p:txEl>
                                          </p:spTgt>
                                        </p:tgtEl>
                                      </p:cBhvr>
                                    </p:animEffect>
                                  </p:child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58">
                                            <p:txEl>
                                              <p:pRg st="0" end="0"/>
                                            </p:txEl>
                                          </p:spTgt>
                                        </p:tgtEl>
                                        <p:attrNameLst>
                                          <p:attrName>style.visibility</p:attrName>
                                        </p:attrNameLst>
                                      </p:cBhvr>
                                      <p:to>
                                        <p:strVal val="visible"/>
                                      </p:to>
                                    </p:set>
                                    <p:anim calcmode="lin" valueType="num">
                                      <p:cBhvr>
                                        <p:cTn id="63" dur="400" fill="hold"/>
                                        <p:tgtEl>
                                          <p:spTgt spid="58">
                                            <p:txEl>
                                              <p:pRg st="0" end="0"/>
                                            </p:txEl>
                                          </p:spTgt>
                                        </p:tgtEl>
                                        <p:attrNameLst>
                                          <p:attrName>ppt_w</p:attrName>
                                        </p:attrNameLst>
                                      </p:cBhvr>
                                      <p:tavLst>
                                        <p:tav tm="0">
                                          <p:val>
                                            <p:fltVal val="0"/>
                                          </p:val>
                                        </p:tav>
                                        <p:tav tm="100000">
                                          <p:val>
                                            <p:strVal val="#ppt_w"/>
                                          </p:val>
                                        </p:tav>
                                      </p:tavLst>
                                    </p:anim>
                                    <p:anim calcmode="lin" valueType="num">
                                      <p:cBhvr>
                                        <p:cTn id="64" dur="400" fill="hold"/>
                                        <p:tgtEl>
                                          <p:spTgt spid="58">
                                            <p:txEl>
                                              <p:pRg st="0" end="0"/>
                                            </p:txEl>
                                          </p:spTgt>
                                        </p:tgtEl>
                                        <p:attrNameLst>
                                          <p:attrName>ppt_h</p:attrName>
                                        </p:attrNameLst>
                                      </p:cBhvr>
                                      <p:tavLst>
                                        <p:tav tm="0">
                                          <p:val>
                                            <p:fltVal val="0"/>
                                          </p:val>
                                        </p:tav>
                                        <p:tav tm="100000">
                                          <p:val>
                                            <p:strVal val="#ppt_h"/>
                                          </p:val>
                                        </p:tav>
                                      </p:tavLst>
                                    </p:anim>
                                    <p:animEffect transition="in" filter="fade">
                                      <p:cBhvr>
                                        <p:cTn id="65" dur="400"/>
                                        <p:tgtEl>
                                          <p:spTgt spid="58">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58">
                                            <p:txEl>
                                              <p:pRg st="1" end="1"/>
                                            </p:txEl>
                                          </p:spTgt>
                                        </p:tgtEl>
                                        <p:attrNameLst>
                                          <p:attrName>style.visibility</p:attrName>
                                        </p:attrNameLst>
                                      </p:cBhvr>
                                      <p:to>
                                        <p:strVal val="visible"/>
                                      </p:to>
                                    </p:set>
                                    <p:anim calcmode="lin" valueType="num">
                                      <p:cBhvr>
                                        <p:cTn id="70" dur="400" fill="hold"/>
                                        <p:tgtEl>
                                          <p:spTgt spid="58">
                                            <p:txEl>
                                              <p:pRg st="1" end="1"/>
                                            </p:txEl>
                                          </p:spTgt>
                                        </p:tgtEl>
                                        <p:attrNameLst>
                                          <p:attrName>ppt_w</p:attrName>
                                        </p:attrNameLst>
                                      </p:cBhvr>
                                      <p:tavLst>
                                        <p:tav tm="0">
                                          <p:val>
                                            <p:fltVal val="0"/>
                                          </p:val>
                                        </p:tav>
                                        <p:tav tm="100000">
                                          <p:val>
                                            <p:strVal val="#ppt_w"/>
                                          </p:val>
                                        </p:tav>
                                      </p:tavLst>
                                    </p:anim>
                                    <p:anim calcmode="lin" valueType="num">
                                      <p:cBhvr>
                                        <p:cTn id="71" dur="400" fill="hold"/>
                                        <p:tgtEl>
                                          <p:spTgt spid="58">
                                            <p:txEl>
                                              <p:pRg st="1" end="1"/>
                                            </p:txEl>
                                          </p:spTgt>
                                        </p:tgtEl>
                                        <p:attrNameLst>
                                          <p:attrName>ppt_h</p:attrName>
                                        </p:attrNameLst>
                                      </p:cBhvr>
                                      <p:tavLst>
                                        <p:tav tm="0">
                                          <p:val>
                                            <p:fltVal val="0"/>
                                          </p:val>
                                        </p:tav>
                                        <p:tav tm="100000">
                                          <p:val>
                                            <p:strVal val="#ppt_h"/>
                                          </p:val>
                                        </p:tav>
                                      </p:tavLst>
                                    </p:anim>
                                    <p:animEffect transition="in" filter="fade">
                                      <p:cBhvr>
                                        <p:cTn id="72" dur="400"/>
                                        <p:tgtEl>
                                          <p:spTgt spid="58">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58">
                                            <p:txEl>
                                              <p:pRg st="2" end="2"/>
                                            </p:txEl>
                                          </p:spTgt>
                                        </p:tgtEl>
                                        <p:attrNameLst>
                                          <p:attrName>style.visibility</p:attrName>
                                        </p:attrNameLst>
                                      </p:cBhvr>
                                      <p:to>
                                        <p:strVal val="visible"/>
                                      </p:to>
                                    </p:set>
                                    <p:anim calcmode="lin" valueType="num">
                                      <p:cBhvr>
                                        <p:cTn id="77" dur="400" fill="hold"/>
                                        <p:tgtEl>
                                          <p:spTgt spid="58">
                                            <p:txEl>
                                              <p:pRg st="2" end="2"/>
                                            </p:txEl>
                                          </p:spTgt>
                                        </p:tgtEl>
                                        <p:attrNameLst>
                                          <p:attrName>ppt_w</p:attrName>
                                        </p:attrNameLst>
                                      </p:cBhvr>
                                      <p:tavLst>
                                        <p:tav tm="0">
                                          <p:val>
                                            <p:fltVal val="0"/>
                                          </p:val>
                                        </p:tav>
                                        <p:tav tm="100000">
                                          <p:val>
                                            <p:strVal val="#ppt_w"/>
                                          </p:val>
                                        </p:tav>
                                      </p:tavLst>
                                    </p:anim>
                                    <p:anim calcmode="lin" valueType="num">
                                      <p:cBhvr>
                                        <p:cTn id="78" dur="400" fill="hold"/>
                                        <p:tgtEl>
                                          <p:spTgt spid="58">
                                            <p:txEl>
                                              <p:pRg st="2" end="2"/>
                                            </p:txEl>
                                          </p:spTgt>
                                        </p:tgtEl>
                                        <p:attrNameLst>
                                          <p:attrName>ppt_h</p:attrName>
                                        </p:attrNameLst>
                                      </p:cBhvr>
                                      <p:tavLst>
                                        <p:tav tm="0">
                                          <p:val>
                                            <p:fltVal val="0"/>
                                          </p:val>
                                        </p:tav>
                                        <p:tav tm="100000">
                                          <p:val>
                                            <p:strVal val="#ppt_h"/>
                                          </p:val>
                                        </p:tav>
                                      </p:tavLst>
                                    </p:anim>
                                    <p:animEffect transition="in" filter="fade">
                                      <p:cBhvr>
                                        <p:cTn id="79" dur="400"/>
                                        <p:tgtEl>
                                          <p:spTgt spid="58">
                                            <p:txEl>
                                              <p:pRg st="2" end="2"/>
                                            </p:txEl>
                                          </p:spTgt>
                                        </p:tgtEl>
                                      </p:cBhvr>
                                    </p:animEffect>
                                  </p:childTnLst>
                                </p:cTn>
                              </p:par>
                            </p:childTnLst>
                          </p:cTn>
                        </p:par>
                        <p:par>
                          <p:cTn id="80" fill="hold">
                            <p:stCondLst>
                              <p:cond delay="500"/>
                            </p:stCondLst>
                            <p:childTnLst>
                              <p:par>
                                <p:cTn id="81" presetID="56" presetClass="entr" presetSubtype="0" fill="hold" grpId="0" nodeType="afterEffect">
                                  <p:stCondLst>
                                    <p:cond delay="0"/>
                                  </p:stCondLst>
                                  <p:iterate type="lt">
                                    <p:tmPct val="10000"/>
                                  </p:iterate>
                                  <p:childTnLst>
                                    <p:set>
                                      <p:cBhvr>
                                        <p:cTn id="82" dur="1" fill="hold">
                                          <p:stCondLst>
                                            <p:cond delay="0"/>
                                          </p:stCondLst>
                                        </p:cTn>
                                        <p:tgtEl>
                                          <p:spTgt spid="8"/>
                                        </p:tgtEl>
                                        <p:attrNameLst>
                                          <p:attrName>style.visibility</p:attrName>
                                        </p:attrNameLst>
                                      </p:cBhvr>
                                      <p:to>
                                        <p:strVal val="visible"/>
                                      </p:to>
                                    </p:set>
                                    <p:anim by="(-#ppt_w*2)" calcmode="lin" valueType="num">
                                      <p:cBhvr rctx="PPT">
                                        <p:cTn id="83" dur="200" autoRev="1" fill="hold">
                                          <p:stCondLst>
                                            <p:cond delay="0"/>
                                          </p:stCondLst>
                                        </p:cTn>
                                        <p:tgtEl>
                                          <p:spTgt spid="8"/>
                                        </p:tgtEl>
                                        <p:attrNameLst>
                                          <p:attrName>ppt_w</p:attrName>
                                        </p:attrNameLst>
                                      </p:cBhvr>
                                    </p:anim>
                                    <p:anim by="(#ppt_w*0.50)" calcmode="lin" valueType="num">
                                      <p:cBhvr>
                                        <p:cTn id="84" dur="200" decel="50000" autoRev="1" fill="hold">
                                          <p:stCondLst>
                                            <p:cond delay="0"/>
                                          </p:stCondLst>
                                        </p:cTn>
                                        <p:tgtEl>
                                          <p:spTgt spid="8"/>
                                        </p:tgtEl>
                                        <p:attrNameLst>
                                          <p:attrName>ppt_x</p:attrName>
                                        </p:attrNameLst>
                                      </p:cBhvr>
                                    </p:anim>
                                    <p:anim from="(-#ppt_h/2)" to="(#ppt_y)" calcmode="lin" valueType="num">
                                      <p:cBhvr>
                                        <p:cTn id="85" dur="400" fill="hold">
                                          <p:stCondLst>
                                            <p:cond delay="0"/>
                                          </p:stCondLst>
                                        </p:cTn>
                                        <p:tgtEl>
                                          <p:spTgt spid="8"/>
                                        </p:tgtEl>
                                        <p:attrNameLst>
                                          <p:attrName>ppt_y</p:attrName>
                                        </p:attrNameLst>
                                      </p:cBhvr>
                                    </p:anim>
                                    <p:animRot by="21600000">
                                      <p:cBhvr>
                                        <p:cTn id="86" dur="4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p">
        <p:tmplLst>
          <p:tmpl lvl="1">
            <p:tnLst>
              <p:par>
                <p:cTn presetID="53" presetClass="entr" presetSubtype="16"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p:cTn dur="400" fill="hold"/>
                        <p:tgtEl>
                          <p:spTgt spid="52"/>
                        </p:tgtEl>
                        <p:attrNameLst>
                          <p:attrName>ppt_w</p:attrName>
                        </p:attrNameLst>
                      </p:cBhvr>
                      <p:tavLst>
                        <p:tav tm="0">
                          <p:val>
                            <p:fltVal val="0"/>
                          </p:val>
                        </p:tav>
                        <p:tav tm="100000">
                          <p:val>
                            <p:strVal val="#ppt_w"/>
                          </p:val>
                        </p:tav>
                      </p:tavLst>
                    </p:anim>
                    <p:anim calcmode="lin" valueType="num">
                      <p:cBhvr>
                        <p:cTn dur="400" fill="hold"/>
                        <p:tgtEl>
                          <p:spTgt spid="52"/>
                        </p:tgtEl>
                        <p:attrNameLst>
                          <p:attrName>ppt_h</p:attrName>
                        </p:attrNameLst>
                      </p:cBhvr>
                      <p:tavLst>
                        <p:tav tm="0">
                          <p:val>
                            <p:fltVal val="0"/>
                          </p:val>
                        </p:tav>
                        <p:tav tm="100000">
                          <p:val>
                            <p:strVal val="#ppt_h"/>
                          </p:val>
                        </p:tav>
                      </p:tavLst>
                    </p:anim>
                    <p:animEffect transition="in" filter="fade">
                      <p:cBhvr>
                        <p:cTn dur="400"/>
                        <p:tgtEl>
                          <p:spTgt spid="52"/>
                        </p:tgtEl>
                      </p:cBhvr>
                    </p:animEffect>
                  </p:childTnLst>
                </p:cTn>
              </p:par>
            </p:tnLst>
          </p:tmpl>
        </p:tmplLst>
      </p:bldP>
      <p:bldP spid="54" grpId="0" build="p">
        <p:tmplLst>
          <p:tmpl lvl="1">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400" fill="hold"/>
                        <p:tgtEl>
                          <p:spTgt spid="54"/>
                        </p:tgtEl>
                        <p:attrNameLst>
                          <p:attrName>ppt_w</p:attrName>
                        </p:attrNameLst>
                      </p:cBhvr>
                      <p:tavLst>
                        <p:tav tm="0">
                          <p:val>
                            <p:fltVal val="0"/>
                          </p:val>
                        </p:tav>
                        <p:tav tm="100000">
                          <p:val>
                            <p:strVal val="#ppt_w"/>
                          </p:val>
                        </p:tav>
                      </p:tavLst>
                    </p:anim>
                    <p:anim calcmode="lin" valueType="num">
                      <p:cBhvr>
                        <p:cTn dur="400" fill="hold"/>
                        <p:tgtEl>
                          <p:spTgt spid="54"/>
                        </p:tgtEl>
                        <p:attrNameLst>
                          <p:attrName>ppt_h</p:attrName>
                        </p:attrNameLst>
                      </p:cBhvr>
                      <p:tavLst>
                        <p:tav tm="0">
                          <p:val>
                            <p:fltVal val="0"/>
                          </p:val>
                        </p:tav>
                        <p:tav tm="100000">
                          <p:val>
                            <p:strVal val="#ppt_h"/>
                          </p:val>
                        </p:tav>
                      </p:tavLst>
                    </p:anim>
                    <p:animEffect transition="in" filter="fade">
                      <p:cBhvr>
                        <p:cTn dur="400"/>
                        <p:tgtEl>
                          <p:spTgt spid="54"/>
                        </p:tgtEl>
                      </p:cBhvr>
                    </p:animEffect>
                  </p:childTnLst>
                </p:cTn>
              </p:par>
            </p:tnLst>
          </p:tmpl>
        </p:tmplLst>
      </p:bldP>
      <p:bldP spid="56" grpId="0" build="p">
        <p:tmplLst>
          <p:tmpl lvl="1">
            <p:tnLst>
              <p:par>
                <p:cTn presetID="53" presetClass="entr" presetSubtype="16"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p:cTn dur="400" fill="hold"/>
                        <p:tgtEl>
                          <p:spTgt spid="56"/>
                        </p:tgtEl>
                        <p:attrNameLst>
                          <p:attrName>ppt_w</p:attrName>
                        </p:attrNameLst>
                      </p:cBhvr>
                      <p:tavLst>
                        <p:tav tm="0">
                          <p:val>
                            <p:fltVal val="0"/>
                          </p:val>
                        </p:tav>
                        <p:tav tm="100000">
                          <p:val>
                            <p:strVal val="#ppt_w"/>
                          </p:val>
                        </p:tav>
                      </p:tavLst>
                    </p:anim>
                    <p:anim calcmode="lin" valueType="num">
                      <p:cBhvr>
                        <p:cTn dur="400" fill="hold"/>
                        <p:tgtEl>
                          <p:spTgt spid="56"/>
                        </p:tgtEl>
                        <p:attrNameLst>
                          <p:attrName>ppt_h</p:attrName>
                        </p:attrNameLst>
                      </p:cBhvr>
                      <p:tavLst>
                        <p:tav tm="0">
                          <p:val>
                            <p:fltVal val="0"/>
                          </p:val>
                        </p:tav>
                        <p:tav tm="100000">
                          <p:val>
                            <p:strVal val="#ppt_h"/>
                          </p:val>
                        </p:tav>
                      </p:tavLst>
                    </p:anim>
                    <p:animEffect transition="in" filter="fade">
                      <p:cBhvr>
                        <p:cTn dur="400"/>
                        <p:tgtEl>
                          <p:spTgt spid="56"/>
                        </p:tgtEl>
                      </p:cBhvr>
                    </p:animEffect>
                  </p:childTnLst>
                </p:cTn>
              </p:par>
            </p:tnLst>
          </p:tmpl>
        </p:tmplLst>
      </p:bldP>
      <p:bldP spid="58" grpId="0" build="p">
        <p:tmplLst>
          <p:tmpl lvl="1">
            <p:tnLst>
              <p:par>
                <p:cTn presetID="53" presetClass="entr" presetSubtype="16"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p:cTn dur="400" fill="hold"/>
                        <p:tgtEl>
                          <p:spTgt spid="58"/>
                        </p:tgtEl>
                        <p:attrNameLst>
                          <p:attrName>ppt_w</p:attrName>
                        </p:attrNameLst>
                      </p:cBhvr>
                      <p:tavLst>
                        <p:tav tm="0">
                          <p:val>
                            <p:fltVal val="0"/>
                          </p:val>
                        </p:tav>
                        <p:tav tm="100000">
                          <p:val>
                            <p:strVal val="#ppt_w"/>
                          </p:val>
                        </p:tav>
                      </p:tavLst>
                    </p:anim>
                    <p:anim calcmode="lin" valueType="num">
                      <p:cBhvr>
                        <p:cTn dur="400" fill="hold"/>
                        <p:tgtEl>
                          <p:spTgt spid="58"/>
                        </p:tgtEl>
                        <p:attrNameLst>
                          <p:attrName>ppt_h</p:attrName>
                        </p:attrNameLst>
                      </p:cBhvr>
                      <p:tavLst>
                        <p:tav tm="0">
                          <p:val>
                            <p:fltVal val="0"/>
                          </p:val>
                        </p:tav>
                        <p:tav tm="100000">
                          <p:val>
                            <p:strVal val="#ppt_h"/>
                          </p:val>
                        </p:tav>
                      </p:tavLst>
                    </p:anim>
                    <p:animEffect transition="in" filter="fade">
                      <p:cBhvr>
                        <p:cTn dur="400"/>
                        <p:tgtEl>
                          <p:spTgt spid="58"/>
                        </p:tgtEl>
                      </p:cBhvr>
                    </p:animEffect>
                  </p:childTnLst>
                </p:cTn>
              </p:par>
            </p:tnLst>
          </p:tmpl>
        </p:tmplLst>
      </p:bldP>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圆形灯箱"/>
          <p:cNvPicPr>
            <a:picLocks noChangeAspect="1"/>
          </p:cNvPicPr>
          <p:nvPr/>
        </p:nvPicPr>
        <p:blipFill>
          <a:blip r:embed="rId1"/>
          <a:stretch>
            <a:fillRect/>
          </a:stretch>
        </p:blipFill>
        <p:spPr>
          <a:xfrm>
            <a:off x="1928495" y="2178685"/>
            <a:ext cx="2209165" cy="2209165"/>
          </a:xfrm>
          <a:prstGeom prst="rect">
            <a:avLst/>
          </a:prstGeom>
        </p:spPr>
      </p:pic>
      <p:sp>
        <p:nvSpPr>
          <p:cNvPr id="17" name="矩形 16"/>
          <p:cNvSpPr/>
          <p:nvPr/>
        </p:nvSpPr>
        <p:spPr>
          <a:xfrm>
            <a:off x="196464" y="1615712"/>
            <a:ext cx="775136" cy="230832"/>
          </a:xfrm>
          <a:prstGeom prst="rect">
            <a:avLst/>
          </a:prstGeom>
        </p:spPr>
        <p:txBody>
          <a:bodyPr wrap="square">
            <a:spAutoFit/>
          </a:bodyPr>
          <a:lstStyle/>
          <a:p>
            <a:pPr marL="0" marR="0" lvl="0" indent="0" defTabSz="914400" eaLnBrk="1" latinLnBrk="0" hangingPunct="1">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模板下载：</a:t>
            </a:r>
            <a:r>
              <a:rPr kumimoji="0" lang="en-US" altLang="zh-CN" sz="100" b="0" i="0" u="none" strike="noStrike" kern="0" cap="none" spc="0" normalizeH="0" baseline="0" noProof="0" dirty="0">
                <a:ln>
                  <a:noFill/>
                </a:ln>
                <a:solidFill>
                  <a:sysClr val="window" lastClr="FFFFFF"/>
                </a:solidFill>
                <a:effectLst/>
                <a:uLnTx/>
                <a:uFillTx/>
              </a:rPr>
              <a:t>www.1ppt.com/moban/     </a:t>
            </a:r>
            <a:r>
              <a:rPr kumimoji="0" lang="zh-CN" altLang="en-US" sz="100" b="0" i="0" u="none" strike="noStrike" kern="0" cap="none" spc="0" normalizeH="0" baseline="0" noProof="0" dirty="0">
                <a:ln>
                  <a:noFill/>
                </a:ln>
                <a:solidFill>
                  <a:sysClr val="window" lastClr="FFFFFF"/>
                </a:solidFill>
                <a:effectLst/>
                <a:uLnTx/>
                <a:uFillTx/>
              </a:rPr>
              <a:t>行业</a:t>
            </a: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模板：</a:t>
            </a:r>
            <a:r>
              <a:rPr kumimoji="0" lang="en-US" altLang="zh-CN" sz="100" b="0" i="0" u="none" strike="noStrike" kern="0" cap="none" spc="0" normalizeH="0" baseline="0" noProof="0" dirty="0">
                <a:ln>
                  <a:noFill/>
                </a:ln>
                <a:solidFill>
                  <a:sysClr val="window" lastClr="FFFFFF"/>
                </a:solidFill>
                <a:effectLst/>
                <a:uLnTx/>
                <a:uFillTx/>
              </a:rPr>
              <a:t>www.1ppt.com/hangye/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latinLnBrk="0" hangingPunct="1">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节日</a:t>
            </a: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模板：</a:t>
            </a:r>
            <a:r>
              <a:rPr kumimoji="0" lang="en-US" altLang="zh-CN" sz="100" b="0" i="0" u="none" strike="noStrike" kern="0" cap="none" spc="0" normalizeH="0" baseline="0" noProof="0" dirty="0">
                <a:ln>
                  <a:noFill/>
                </a:ln>
                <a:solidFill>
                  <a:sysClr val="window" lastClr="FFFFFF"/>
                </a:solidFill>
                <a:effectLst/>
                <a:uLnTx/>
                <a:uFillTx/>
              </a:rPr>
              <a:t>www.1ppt.com/jieri/           PPT</a:t>
            </a:r>
            <a:r>
              <a:rPr kumimoji="0" lang="zh-CN" altLang="en-US" sz="100" b="0" i="0" u="none" strike="noStrike" kern="0" cap="none" spc="0" normalizeH="0" baseline="0" noProof="0" dirty="0">
                <a:ln>
                  <a:noFill/>
                </a:ln>
                <a:solidFill>
                  <a:sysClr val="window" lastClr="FFFFFF"/>
                </a:solidFill>
                <a:effectLst/>
                <a:uLnTx/>
                <a:uFillTx/>
              </a:rPr>
              <a:t>素材下载：</a:t>
            </a:r>
            <a:r>
              <a:rPr kumimoji="0" lang="en-US" altLang="zh-CN" sz="100" b="0" i="0" u="none" strike="noStrike" kern="0" cap="none" spc="0" normalizeH="0" baseline="0" noProof="0" dirty="0">
                <a:ln>
                  <a:noFill/>
                </a:ln>
                <a:solidFill>
                  <a:sysClr val="window" lastClr="FFFFFF"/>
                </a:solidFill>
                <a:effectLst/>
                <a:uLnTx/>
                <a:uFillTx/>
              </a:rPr>
              <a:t>www.1ppt.com/sucai/</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latinLnBrk="0" hangingPunct="1">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背景图片：</a:t>
            </a:r>
            <a:r>
              <a:rPr kumimoji="0" lang="en-US" altLang="zh-CN" sz="100" b="0" i="0" u="none" strike="noStrike" kern="0" cap="none" spc="0" normalizeH="0" baseline="0" noProof="0" dirty="0">
                <a:ln>
                  <a:noFill/>
                </a:ln>
                <a:solidFill>
                  <a:sysClr val="window" lastClr="FFFFFF"/>
                </a:solidFill>
                <a:effectLst/>
                <a:uLnTx/>
                <a:uFillTx/>
              </a:rPr>
              <a:t>www.1ppt.com/beijing/      PPT</a:t>
            </a:r>
            <a:r>
              <a:rPr kumimoji="0" lang="zh-CN" altLang="en-US" sz="100" b="0" i="0" u="none" strike="noStrike" kern="0" cap="none" spc="0" normalizeH="0" baseline="0" noProof="0" dirty="0">
                <a:ln>
                  <a:noFill/>
                </a:ln>
                <a:solidFill>
                  <a:sysClr val="window" lastClr="FFFFFF"/>
                </a:solidFill>
                <a:effectLst/>
                <a:uLnTx/>
                <a:uFillTx/>
              </a:rPr>
              <a:t>图表下载：</a:t>
            </a:r>
            <a:r>
              <a:rPr kumimoji="0" lang="en-US" altLang="zh-CN" sz="100" b="0" i="0" u="none" strike="noStrike" kern="0" cap="none" spc="0" normalizeH="0" baseline="0" noProof="0" dirty="0">
                <a:ln>
                  <a:noFill/>
                </a:ln>
                <a:solidFill>
                  <a:sysClr val="window" lastClr="FFFFFF"/>
                </a:solidFill>
                <a:effectLst/>
                <a:uLnTx/>
                <a:uFillTx/>
              </a:rPr>
              <a:t>www.1ppt.com/tubiao/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latinLnBrk="0" hangingPunct="1">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优秀</a:t>
            </a: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下载：</a:t>
            </a:r>
            <a:r>
              <a:rPr kumimoji="0" lang="en-US" altLang="zh-CN" sz="100" b="0" i="0" u="none" strike="noStrike" kern="0" cap="none" spc="0" normalizeH="0" baseline="0" noProof="0" dirty="0">
                <a:ln>
                  <a:noFill/>
                </a:ln>
                <a:solidFill>
                  <a:sysClr val="window" lastClr="FFFFFF"/>
                </a:solidFill>
                <a:effectLst/>
                <a:uLnTx/>
                <a:uFillTx/>
              </a:rPr>
              <a:t>www.1ppt.com/xiazai/        PPT</a:t>
            </a:r>
            <a:r>
              <a:rPr kumimoji="0" lang="zh-CN" altLang="en-US" sz="100" b="0" i="0" u="none" strike="noStrike" kern="0" cap="none" spc="0" normalizeH="0" baseline="0" noProof="0" dirty="0">
                <a:ln>
                  <a:noFill/>
                </a:ln>
                <a:solidFill>
                  <a:sysClr val="window" lastClr="FFFFFF"/>
                </a:solidFill>
                <a:effectLst/>
                <a:uLnTx/>
                <a:uFillTx/>
              </a:rPr>
              <a:t>教程： </a:t>
            </a:r>
            <a:r>
              <a:rPr kumimoji="0" lang="en-US" altLang="zh-CN" sz="100" b="0" i="0" u="none" strike="noStrike" kern="0" cap="none" spc="0" normalizeH="0" baseline="0" noProof="0" dirty="0">
                <a:ln>
                  <a:noFill/>
                </a:ln>
                <a:solidFill>
                  <a:sysClr val="window" lastClr="FFFFFF"/>
                </a:solidFill>
                <a:effectLst/>
                <a:uLnTx/>
                <a:uFillTx/>
              </a:rPr>
              <a:t>www.1ppt.com/powerpoint/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latinLnBrk="0" hangingPunct="1">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rPr>
              <a:t>Word</a:t>
            </a:r>
            <a:r>
              <a:rPr kumimoji="0" lang="zh-CN" altLang="en-US" sz="100" b="0" i="0" u="none" strike="noStrike" kern="0" cap="none" spc="0" normalizeH="0" baseline="0" noProof="0" dirty="0">
                <a:ln>
                  <a:noFill/>
                </a:ln>
                <a:solidFill>
                  <a:sysClr val="window" lastClr="FFFFFF"/>
                </a:solidFill>
                <a:effectLst/>
                <a:uLnTx/>
                <a:uFillTx/>
              </a:rPr>
              <a:t>教程： </a:t>
            </a:r>
            <a:r>
              <a:rPr kumimoji="0" lang="en-US" altLang="zh-CN" sz="100" b="0" i="0" u="none" strike="noStrike" kern="0" cap="none" spc="0" normalizeH="0" baseline="0" noProof="0" dirty="0">
                <a:ln>
                  <a:noFill/>
                </a:ln>
                <a:solidFill>
                  <a:sysClr val="window" lastClr="FFFFFF"/>
                </a:solidFill>
                <a:effectLst/>
                <a:uLnTx/>
                <a:uFillTx/>
              </a:rPr>
              <a:t>www.1ppt.com/word/              Excel</a:t>
            </a:r>
            <a:r>
              <a:rPr kumimoji="0" lang="zh-CN" altLang="en-US" sz="100" b="0" i="0" u="none" strike="noStrike" kern="0" cap="none" spc="0" normalizeH="0" baseline="0" noProof="0" dirty="0">
                <a:ln>
                  <a:noFill/>
                </a:ln>
                <a:solidFill>
                  <a:sysClr val="window" lastClr="FFFFFF"/>
                </a:solidFill>
                <a:effectLst/>
                <a:uLnTx/>
                <a:uFillTx/>
              </a:rPr>
              <a:t>教程：</a:t>
            </a:r>
            <a:r>
              <a:rPr kumimoji="0" lang="en-US" altLang="zh-CN" sz="100" b="0" i="0" u="none" strike="noStrike" kern="0" cap="none" spc="0" normalizeH="0" baseline="0" noProof="0" dirty="0">
                <a:ln>
                  <a:noFill/>
                </a:ln>
                <a:solidFill>
                  <a:sysClr val="window" lastClr="FFFFFF"/>
                </a:solidFill>
                <a:effectLst/>
                <a:uLnTx/>
                <a:uFillTx/>
              </a:rPr>
              <a:t>www.1ppt.com/excel/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latinLnBrk="0" hangingPunct="1">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资料下载：</a:t>
            </a:r>
            <a:r>
              <a:rPr kumimoji="0" lang="en-US" altLang="zh-CN" sz="100" b="0" i="0" u="none" strike="noStrike" kern="0" cap="none" spc="0" normalizeH="0" baseline="0" noProof="0" dirty="0">
                <a:ln>
                  <a:noFill/>
                </a:ln>
                <a:solidFill>
                  <a:sysClr val="window" lastClr="FFFFFF"/>
                </a:solidFill>
                <a:effectLst/>
                <a:uLnTx/>
                <a:uFillTx/>
              </a:rPr>
              <a:t>www.1ppt.com/ziliao/                PPT</a:t>
            </a:r>
            <a:r>
              <a:rPr kumimoji="0" lang="zh-CN" altLang="en-US" sz="100" b="0" i="0" u="none" strike="noStrike" kern="0" cap="none" spc="0" normalizeH="0" baseline="0" noProof="0" dirty="0">
                <a:ln>
                  <a:noFill/>
                </a:ln>
                <a:solidFill>
                  <a:sysClr val="window" lastClr="FFFFFF"/>
                </a:solidFill>
                <a:effectLst/>
                <a:uLnTx/>
                <a:uFillTx/>
              </a:rPr>
              <a:t>课件下载：</a:t>
            </a:r>
            <a:r>
              <a:rPr kumimoji="0" lang="en-US" altLang="zh-CN" sz="100" b="0" i="0" u="none" strike="noStrike" kern="0" cap="none" spc="0" normalizeH="0" baseline="0" noProof="0" dirty="0">
                <a:ln>
                  <a:noFill/>
                </a:ln>
                <a:solidFill>
                  <a:sysClr val="window" lastClr="FFFFFF"/>
                </a:solidFill>
                <a:effectLst/>
                <a:uLnTx/>
                <a:uFillTx/>
              </a:rPr>
              <a:t>www.1ppt.com/kejian/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latinLnBrk="0" hangingPunct="1">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范文下载：</a:t>
            </a:r>
            <a:r>
              <a:rPr kumimoji="0" lang="en-US" altLang="zh-CN" sz="100" b="0" i="0" u="none" strike="noStrike" kern="0" cap="none" spc="0" normalizeH="0" baseline="0" noProof="0" dirty="0">
                <a:ln>
                  <a:noFill/>
                </a:ln>
                <a:solidFill>
                  <a:sysClr val="window" lastClr="FFFFFF"/>
                </a:solidFill>
                <a:effectLst/>
                <a:uLnTx/>
                <a:uFillTx/>
              </a:rPr>
              <a:t>www.1ppt.com/fanwen/             </a:t>
            </a:r>
            <a:r>
              <a:rPr kumimoji="0" lang="zh-CN" altLang="en-US" sz="100" b="0" i="0" u="none" strike="noStrike" kern="0" cap="none" spc="0" normalizeH="0" baseline="0" noProof="0" dirty="0">
                <a:ln>
                  <a:noFill/>
                </a:ln>
                <a:solidFill>
                  <a:sysClr val="window" lastClr="FFFFFF"/>
                </a:solidFill>
                <a:effectLst/>
                <a:uLnTx/>
                <a:uFillTx/>
              </a:rPr>
              <a:t>试卷下载：</a:t>
            </a:r>
            <a:r>
              <a:rPr kumimoji="0" lang="en-US" altLang="zh-CN" sz="100" b="0" i="0" u="none" strike="noStrike" kern="0" cap="none" spc="0" normalizeH="0" baseline="0" noProof="0" dirty="0">
                <a:ln>
                  <a:noFill/>
                </a:ln>
                <a:solidFill>
                  <a:sysClr val="window" lastClr="FFFFFF"/>
                </a:solidFill>
                <a:effectLst/>
                <a:uLnTx/>
                <a:uFillTx/>
              </a:rPr>
              <a:t>www.1ppt.com/shiti/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latinLnBrk="0" hangingPunct="1">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教案下载：</a:t>
            </a:r>
            <a:r>
              <a:rPr kumimoji="0" lang="en-US" altLang="zh-CN" sz="100" b="0" i="0" u="none" strike="noStrike" kern="0" cap="none" spc="0" normalizeH="0" baseline="0" noProof="0" dirty="0">
                <a:ln>
                  <a:noFill/>
                </a:ln>
                <a:solidFill>
                  <a:sysClr val="window" lastClr="FFFFFF"/>
                </a:solidFill>
                <a:effectLst/>
                <a:uLnTx/>
                <a:uFillTx/>
              </a:rPr>
              <a:t>www.1ppt.com/jiaoan/  </a:t>
            </a:r>
            <a:r>
              <a:rPr kumimoji="0" lang="en-US" altLang="zh-CN" sz="100" b="0" i="0" u="none" strike="noStrike" kern="0" cap="none" spc="0" normalizeH="0" baseline="0" noProof="0" dirty="0" smtClean="0">
                <a:ln>
                  <a:noFill/>
                </a:ln>
                <a:solidFill>
                  <a:sysClr val="window" lastClr="FFFFFF"/>
                </a:solidFill>
                <a:effectLst/>
                <a:uLnTx/>
                <a:uFillTx/>
              </a:rPr>
              <a:t>      PPT</a:t>
            </a:r>
            <a:r>
              <a:rPr kumimoji="0" lang="zh-CN" altLang="en-US" sz="100" b="0" i="0" u="none" strike="noStrike" kern="0" cap="none" spc="0" normalizeH="0" baseline="0" noProof="0" dirty="0" smtClean="0">
                <a:ln>
                  <a:noFill/>
                </a:ln>
                <a:solidFill>
                  <a:sysClr val="window" lastClr="FFFFFF"/>
                </a:solidFill>
                <a:effectLst/>
                <a:uLnTx/>
                <a:uFillTx/>
              </a:rPr>
              <a:t>论坛：</a:t>
            </a:r>
            <a:r>
              <a:rPr kumimoji="0" lang="en-US" altLang="zh-CN" sz="100" b="0" i="0" u="none" strike="noStrike" kern="0" cap="none" spc="0" normalizeH="0" baseline="0" noProof="0" dirty="0" smtClean="0">
                <a:ln>
                  <a:noFill/>
                </a:ln>
                <a:solidFill>
                  <a:sysClr val="window" lastClr="FFFFFF"/>
                </a:solidFill>
                <a:effectLst/>
                <a:uLnTx/>
                <a:uFillTx/>
              </a:rPr>
              <a:t>www.1ppt.cn</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latinLnBrk="0" hangingPunct="1">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rPr>
              <a:t> </a:t>
            </a:r>
            <a:endParaRPr kumimoji="0" lang="zh-CN" altLang="en-US" sz="100" b="0" i="0" u="none" strike="noStrike" kern="0" cap="none" spc="0" normalizeH="0" baseline="0" noProof="0" dirty="0">
              <a:ln>
                <a:noFill/>
              </a:ln>
              <a:solidFill>
                <a:sysClr val="window" lastClr="FFFFFF"/>
              </a:solidFill>
              <a:effectLst/>
              <a:uLnTx/>
              <a:uFillTx/>
            </a:endParaRPr>
          </a:p>
        </p:txBody>
      </p:sp>
      <p:sp>
        <p:nvSpPr>
          <p:cNvPr id="9" name="椭圆 8"/>
          <p:cNvSpPr/>
          <p:nvPr/>
        </p:nvSpPr>
        <p:spPr>
          <a:xfrm>
            <a:off x="12181658" y="6851455"/>
            <a:ext cx="316162" cy="316162"/>
          </a:xfrm>
          <a:prstGeom prst="ellipse">
            <a:avLst/>
          </a:prstGeom>
          <a:solidFill>
            <a:srgbClr val="FCF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5" name="任意多边形 14"/>
          <p:cNvSpPr/>
          <p:nvPr/>
        </p:nvSpPr>
        <p:spPr>
          <a:xfrm>
            <a:off x="353" y="1"/>
            <a:ext cx="12858044" cy="3270993"/>
          </a:xfrm>
          <a:custGeom>
            <a:avLst/>
            <a:gdLst>
              <a:gd name="connsiteX0" fmla="*/ 0 w 12192000"/>
              <a:gd name="connsiteY0" fmla="*/ 0 h 3101556"/>
              <a:gd name="connsiteX1" fmla="*/ 12192000 w 12192000"/>
              <a:gd name="connsiteY1" fmla="*/ 0 h 3101556"/>
              <a:gd name="connsiteX2" fmla="*/ 12192000 w 12192000"/>
              <a:gd name="connsiteY2" fmla="*/ 3101556 h 3101556"/>
              <a:gd name="connsiteX3" fmla="*/ 4152453 w 12192000"/>
              <a:gd name="connsiteY3" fmla="*/ 3101556 h 3101556"/>
              <a:gd name="connsiteX4" fmla="*/ 4130878 w 12192000"/>
              <a:gd name="connsiteY4" fmla="*/ 2887533 h 3101556"/>
              <a:gd name="connsiteX5" fmla="*/ 2875546 w 12192000"/>
              <a:gd name="connsiteY5" fmla="*/ 1864408 h 3101556"/>
              <a:gd name="connsiteX6" fmla="*/ 1620215 w 12192000"/>
              <a:gd name="connsiteY6" fmla="*/ 2887533 h 3101556"/>
              <a:gd name="connsiteX7" fmla="*/ 1598640 w 12192000"/>
              <a:gd name="connsiteY7" fmla="*/ 3101556 h 3101556"/>
              <a:gd name="connsiteX8" fmla="*/ 0 w 12192000"/>
              <a:gd name="connsiteY8" fmla="*/ 3101556 h 310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101556">
                <a:moveTo>
                  <a:pt x="0" y="0"/>
                </a:moveTo>
                <a:lnTo>
                  <a:pt x="12192000" y="0"/>
                </a:lnTo>
                <a:lnTo>
                  <a:pt x="12192000" y="3101556"/>
                </a:lnTo>
                <a:lnTo>
                  <a:pt x="4152453" y="3101556"/>
                </a:lnTo>
                <a:lnTo>
                  <a:pt x="4130878" y="2887533"/>
                </a:lnTo>
                <a:cubicBezTo>
                  <a:pt x="4011395" y="2303637"/>
                  <a:pt x="3494765" y="1864408"/>
                  <a:pt x="2875546" y="1864408"/>
                </a:cubicBezTo>
                <a:cubicBezTo>
                  <a:pt x="2256328" y="1864408"/>
                  <a:pt x="1739697" y="2303637"/>
                  <a:pt x="1620215" y="2887533"/>
                </a:cubicBezTo>
                <a:lnTo>
                  <a:pt x="1598640" y="3101556"/>
                </a:lnTo>
                <a:lnTo>
                  <a:pt x="0" y="3101556"/>
                </a:lnTo>
                <a:close/>
              </a:path>
            </a:pathLst>
          </a:custGeom>
          <a:solidFill>
            <a:srgbClr val="FD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cxnSp>
        <p:nvCxnSpPr>
          <p:cNvPr id="18" name="直接连接符 17"/>
          <p:cNvCxnSpPr/>
          <p:nvPr/>
        </p:nvCxnSpPr>
        <p:spPr>
          <a:xfrm>
            <a:off x="5037830" y="4886126"/>
            <a:ext cx="2766171"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5648325" y="2367280"/>
            <a:ext cx="4395470" cy="768350"/>
          </a:xfrm>
          <a:prstGeom prst="rect">
            <a:avLst/>
          </a:prstGeom>
          <a:noFill/>
        </p:spPr>
        <p:txBody>
          <a:bodyPr wrap="square" rtlCol="0">
            <a:spAutoFit/>
          </a:bodyPr>
          <a:lstStyle/>
          <a:p>
            <a:pPr algn="ctr">
              <a:buNone/>
            </a:pPr>
            <a:r>
              <a:rPr lang="zh-CN" altLang="en-US" sz="4400" dirty="0" smtClean="0">
                <a:solidFill>
                  <a:schemeClr val="bg1"/>
                </a:solidFill>
                <a:latin typeface="微软雅黑" pitchFamily="34" charset="-122"/>
                <a:ea typeface="微软雅黑" pitchFamily="34" charset="-122"/>
                <a:cs typeface="Arial" pitchFamily="34" charset="0"/>
              </a:rPr>
              <a:t>感谢聆听</a:t>
            </a:r>
            <a:endParaRPr lang="zh-CN" altLang="en-US" sz="4400" dirty="0">
              <a:solidFill>
                <a:schemeClr val="bg1"/>
              </a:solidFill>
              <a:latin typeface="微软雅黑" pitchFamily="34" charset="-122"/>
              <a:ea typeface="微软雅黑" pitchFamily="34" charset="-122"/>
              <a:cs typeface="Arial" pitchFamily="34" charset="0"/>
            </a:endParaRPr>
          </a:p>
        </p:txBody>
      </p:sp>
      <p:sp>
        <p:nvSpPr>
          <p:cNvPr id="13" name="矩形 12"/>
          <p:cNvSpPr/>
          <p:nvPr/>
        </p:nvSpPr>
        <p:spPr>
          <a:xfrm>
            <a:off x="0" y="6813556"/>
            <a:ext cx="12858750" cy="419094"/>
          </a:xfrm>
          <a:prstGeom prst="rect">
            <a:avLst/>
          </a:prstGeom>
          <a:solidFill>
            <a:srgbClr val="1F2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13"/>
          <p:cNvSpPr/>
          <p:nvPr/>
        </p:nvSpPr>
        <p:spPr>
          <a:xfrm>
            <a:off x="-1" y="6813556"/>
            <a:ext cx="1062446" cy="419094"/>
          </a:xfrm>
          <a:prstGeom prst="rect">
            <a:avLst/>
          </a:prstGeom>
          <a:solidFill>
            <a:srgbClr val="FD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零售行业"/>
          <p:cNvPicPr>
            <a:picLocks noChangeAspect="1"/>
          </p:cNvPicPr>
          <p:nvPr/>
        </p:nvPicPr>
        <p:blipFill>
          <a:blip r:embed="rId2"/>
          <a:stretch>
            <a:fillRect/>
          </a:stretch>
        </p:blipFill>
        <p:spPr>
          <a:xfrm>
            <a:off x="6252845" y="3293110"/>
            <a:ext cx="3187065" cy="31870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grpId="0" nodeType="afterEffect" p14:presetBounceEnd="24000">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calcmode="lin" valueType="num" p14:bounceEnd="24000">
                                          <p:cBhvr additive="base">
                                            <p:cTn id="21" dur="500" fill="hold"/>
                                            <p:tgtEl>
                                              <p:spTgt spid="23"/>
                                            </p:tgtEl>
                                            <p:attrNameLst>
                                              <p:attrName>ppt_x</p:attrName>
                                            </p:attrNameLst>
                                          </p:cBhvr>
                                          <p:tavLst>
                                            <p:tav tm="0">
                                              <p:val>
                                                <p:strVal val="1+#ppt_w/2"/>
                                              </p:val>
                                            </p:tav>
                                            <p:tav tm="100000">
                                              <p:val>
                                                <p:strVal val="#ppt_x"/>
                                              </p:val>
                                            </p:tav>
                                          </p:tavLst>
                                        </p:anim>
                                        <p:anim calcmode="lin" valueType="num" p14:bounceEnd="24000">
                                          <p:cBhvr additive="base">
                                            <p:cTn id="2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p:bldP spid="13" grpId="0" animBg="1"/>
          <p:bldP spid="1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1+#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p:bldP spid="13" grpId="0" animBg="1"/>
          <p:bldP spid="14"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0" y="-12700"/>
            <a:ext cx="12866413" cy="3400301"/>
          </a:xfrm>
          <a:prstGeom prst="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flipV="1">
            <a:off x="5781303" y="-12857"/>
            <a:ext cx="7085110" cy="7271223"/>
          </a:xfrm>
          <a:custGeom>
            <a:avLst/>
            <a:gdLst>
              <a:gd name="connsiteX0" fmla="*/ 1601745 w 5987384"/>
              <a:gd name="connsiteY0" fmla="*/ 0 h 6870191"/>
              <a:gd name="connsiteX1" fmla="*/ 5987384 w 5987384"/>
              <a:gd name="connsiteY1" fmla="*/ 0 h 6870191"/>
              <a:gd name="connsiteX2" fmla="*/ 2179128 w 5987384"/>
              <a:gd name="connsiteY2" fmla="*/ 6870191 h 6870191"/>
              <a:gd name="connsiteX3" fmla="*/ 0 w 5987384"/>
              <a:gd name="connsiteY3" fmla="*/ 6870191 h 6870191"/>
              <a:gd name="connsiteX4" fmla="*/ 0 w 5987384"/>
              <a:gd name="connsiteY4" fmla="*/ 2891132 h 6870191"/>
              <a:gd name="connsiteX0-1" fmla="*/ 1601745 w 5987384"/>
              <a:gd name="connsiteY0-2" fmla="*/ 0 h 6894575"/>
              <a:gd name="connsiteX1-3" fmla="*/ 5987384 w 5987384"/>
              <a:gd name="connsiteY1-4" fmla="*/ 0 h 6894575"/>
              <a:gd name="connsiteX2-5" fmla="*/ 2252280 w 5987384"/>
              <a:gd name="connsiteY2-6" fmla="*/ 6894575 h 6894575"/>
              <a:gd name="connsiteX3-7" fmla="*/ 0 w 5987384"/>
              <a:gd name="connsiteY3-8" fmla="*/ 6870191 h 6894575"/>
              <a:gd name="connsiteX4-9" fmla="*/ 0 w 5987384"/>
              <a:gd name="connsiteY4-10" fmla="*/ 2891132 h 6894575"/>
              <a:gd name="connsiteX5" fmla="*/ 1601745 w 5987384"/>
              <a:gd name="connsiteY5" fmla="*/ 0 h 6894575"/>
              <a:gd name="connsiteX0-11" fmla="*/ 1601745 w 5987384"/>
              <a:gd name="connsiteY0-12" fmla="*/ 0 h 6894575"/>
              <a:gd name="connsiteX1-13" fmla="*/ 5987384 w 5987384"/>
              <a:gd name="connsiteY1-14" fmla="*/ 0 h 6894575"/>
              <a:gd name="connsiteX2-15" fmla="*/ 2252280 w 5987384"/>
              <a:gd name="connsiteY2-16" fmla="*/ 6894575 h 6894575"/>
              <a:gd name="connsiteX3-17" fmla="*/ 0 w 5987384"/>
              <a:gd name="connsiteY3-18" fmla="*/ 6881077 h 6894575"/>
              <a:gd name="connsiteX4-19" fmla="*/ 0 w 5987384"/>
              <a:gd name="connsiteY4-20" fmla="*/ 2891132 h 6894575"/>
              <a:gd name="connsiteX5-21" fmla="*/ 1601745 w 5987384"/>
              <a:gd name="connsiteY5-22" fmla="*/ 0 h 6894575"/>
              <a:gd name="connsiteX0-23" fmla="*/ 3845308 w 8230947"/>
              <a:gd name="connsiteY0-24" fmla="*/ 0 h 6894575"/>
              <a:gd name="connsiteX1-25" fmla="*/ 8230947 w 8230947"/>
              <a:gd name="connsiteY1-26" fmla="*/ 0 h 6894575"/>
              <a:gd name="connsiteX2-27" fmla="*/ 4495843 w 8230947"/>
              <a:gd name="connsiteY2-28" fmla="*/ 6894575 h 6894575"/>
              <a:gd name="connsiteX3-29" fmla="*/ 2243563 w 8230947"/>
              <a:gd name="connsiteY3-30" fmla="*/ 6881077 h 6894575"/>
              <a:gd name="connsiteX4-31" fmla="*/ 0 w 8230947"/>
              <a:gd name="connsiteY4-32" fmla="*/ 6886641 h 6894575"/>
              <a:gd name="connsiteX5-33" fmla="*/ 3845308 w 8230947"/>
              <a:gd name="connsiteY5-34" fmla="*/ 0 h 68945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8230947" h="6894575">
                <a:moveTo>
                  <a:pt x="3845308" y="0"/>
                </a:moveTo>
                <a:lnTo>
                  <a:pt x="8230947" y="0"/>
                </a:lnTo>
                <a:lnTo>
                  <a:pt x="4495843" y="6894575"/>
                </a:lnTo>
                <a:lnTo>
                  <a:pt x="2243563" y="6881077"/>
                </a:lnTo>
                <a:lnTo>
                  <a:pt x="0" y="6886641"/>
                </a:lnTo>
                <a:lnTo>
                  <a:pt x="3845308" y="0"/>
                </a:lnTo>
                <a:close/>
              </a:path>
            </a:pathLst>
          </a:custGeom>
          <a:solidFill>
            <a:srgbClr val="FDBC1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9381490" y="4408170"/>
            <a:ext cx="2537460" cy="2646045"/>
          </a:xfrm>
          <a:prstGeom prst="rect">
            <a:avLst/>
          </a:prstGeom>
          <a:noFill/>
        </p:spPr>
        <p:txBody>
          <a:bodyPr wrap="square" rtlCol="0">
            <a:spAutoFit/>
          </a:bodyPr>
          <a:lstStyle/>
          <a:p>
            <a:r>
              <a:rPr lang="en-US" altLang="zh-CN" sz="16600" dirty="0" smtClean="0">
                <a:solidFill>
                  <a:schemeClr val="bg1"/>
                </a:solidFill>
                <a:latin typeface="Agency FB" panose="020B0503020202020204" pitchFamily="34" charset="0"/>
                <a:ea typeface="Kozuka Gothic Pro B" panose="020B0800000000000000" pitchFamily="34" charset="-128"/>
              </a:rPr>
              <a:t>01</a:t>
            </a:r>
            <a:endParaRPr lang="zh-CN" altLang="en-US" sz="16600" dirty="0">
              <a:solidFill>
                <a:schemeClr val="bg1"/>
              </a:solidFill>
              <a:latin typeface="Agency FB" panose="020B0503020202020204" pitchFamily="34" charset="0"/>
              <a:ea typeface="Kozuka Gothic Pro B" panose="020B0800000000000000" pitchFamily="34" charset="-128"/>
            </a:endParaRPr>
          </a:p>
        </p:txBody>
      </p:sp>
      <p:sp>
        <p:nvSpPr>
          <p:cNvPr id="33" name="矩形 32"/>
          <p:cNvSpPr/>
          <p:nvPr/>
        </p:nvSpPr>
        <p:spPr>
          <a:xfrm>
            <a:off x="2972991" y="5056485"/>
            <a:ext cx="2348842" cy="521970"/>
          </a:xfrm>
          <a:prstGeom prst="rect">
            <a:avLst/>
          </a:prstGeom>
        </p:spPr>
        <p:txBody>
          <a:bodyPr wrap="square">
            <a:spAutoFit/>
          </a:bodyPr>
          <a:lstStyle/>
          <a:p>
            <a:r>
              <a:rPr lang="zh-CN" altLang="en-US" sz="2800" dirty="0" smtClean="0">
                <a:solidFill>
                  <a:srgbClr val="1F2959"/>
                </a:solidFill>
                <a:latin typeface="微软雅黑" pitchFamily="34" charset="-122"/>
                <a:ea typeface="微软雅黑" pitchFamily="34" charset="-122"/>
                <a:cs typeface="Times New Roman" pitchFamily="18" charset="0"/>
              </a:rPr>
              <a:t>公司介绍</a:t>
            </a:r>
            <a:endParaRPr lang="zh-CN" altLang="en-US" sz="2800" dirty="0" smtClean="0">
              <a:solidFill>
                <a:srgbClr val="1F2959"/>
              </a:solidFill>
              <a:latin typeface="微软雅黑" pitchFamily="34" charset="-122"/>
              <a:ea typeface="微软雅黑" pitchFamily="34" charset="-122"/>
              <a:cs typeface="Times New Roman" pitchFamily="18" charset="0"/>
            </a:endParaRPr>
          </a:p>
        </p:txBody>
      </p:sp>
      <p:sp>
        <p:nvSpPr>
          <p:cNvPr id="27" name="文本框 26"/>
          <p:cNvSpPr txBox="1"/>
          <p:nvPr/>
        </p:nvSpPr>
        <p:spPr>
          <a:xfrm>
            <a:off x="292136" y="728148"/>
            <a:ext cx="2563522" cy="806375"/>
          </a:xfrm>
          <a:prstGeom prst="rect">
            <a:avLst/>
          </a:prstGeom>
          <a:noFill/>
        </p:spPr>
        <p:txBody>
          <a:bodyPr wrap="none" rtlCol="0">
            <a:spAutoFit/>
          </a:bodyPr>
          <a:lstStyle/>
          <a:p>
            <a:r>
              <a:rPr lang="zh-CN" altLang="en-US" sz="4640" b="1" dirty="0">
                <a:solidFill>
                  <a:schemeClr val="bg1"/>
                </a:solidFill>
                <a:latin typeface="微软雅黑" pitchFamily="34" charset="-122"/>
                <a:ea typeface="微软雅黑" pitchFamily="34" charset="-122"/>
              </a:rPr>
              <a:t>第一部分</a:t>
            </a:r>
            <a:endParaRPr lang="zh-CN" altLang="en-US" sz="4640" b="1" dirty="0">
              <a:solidFill>
                <a:schemeClr val="bg1"/>
              </a:solidFill>
              <a:latin typeface="微软雅黑" pitchFamily="34" charset="-122"/>
              <a:ea typeface="微软雅黑" pitchFamily="34" charset="-122"/>
            </a:endParaRPr>
          </a:p>
        </p:txBody>
      </p:sp>
      <p:cxnSp>
        <p:nvCxnSpPr>
          <p:cNvPr id="4" name="直接连接符 3"/>
          <p:cNvCxnSpPr/>
          <p:nvPr/>
        </p:nvCxnSpPr>
        <p:spPr>
          <a:xfrm>
            <a:off x="3035766" y="5579705"/>
            <a:ext cx="2952328" cy="0"/>
          </a:xfrm>
          <a:prstGeom prst="line">
            <a:avLst/>
          </a:prstGeom>
          <a:ln w="9525">
            <a:solidFill>
              <a:srgbClr val="1F2959"/>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par>
                                <p:cTn id="22" presetID="2" presetClass="entr" presetSubtype="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0-#ppt_h/2"/>
                                          </p:val>
                                        </p:tav>
                                        <p:tav tm="100000">
                                          <p:val>
                                            <p:strVal val="#ppt_y"/>
                                          </p:val>
                                        </p:tav>
                                      </p:tavLst>
                                    </p:anim>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23" presetClass="entr" presetSubtype="32" fill="hold" grpId="0" nodeType="withEffect">
                                  <p:stCondLst>
                                    <p:cond delay="50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strVal val="4*#ppt_w"/>
                                          </p:val>
                                        </p:tav>
                                        <p:tav tm="100000">
                                          <p:val>
                                            <p:strVal val="#ppt_w"/>
                                          </p:val>
                                        </p:tav>
                                      </p:tavLst>
                                    </p:anim>
                                    <p:anim calcmode="lin" valueType="num">
                                      <p:cBhvr>
                                        <p:cTn id="33" dur="500" fill="hold"/>
                                        <p:tgtEl>
                                          <p:spTgt spid="3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6" grpId="0" animBg="1"/>
      <p:bldP spid="32" grpId="0"/>
      <p:bldP spid="33"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640716" y="271803"/>
            <a:ext cx="6300706"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思迅</a:t>
            </a:r>
            <a:r>
              <a:rPr lang="en-US" altLang="zh-CN" sz="2955" b="1" dirty="0">
                <a:solidFill>
                  <a:schemeClr val="tx1">
                    <a:lumMod val="75000"/>
                    <a:lumOff val="25000"/>
                  </a:schemeClr>
                </a:solidFill>
                <a:latin typeface="微软雅黑" pitchFamily="34" charset="-122"/>
                <a:ea typeface="微软雅黑" pitchFamily="34" charset="-122"/>
              </a:rPr>
              <a:t>-</a:t>
            </a:r>
            <a:r>
              <a:rPr lang="zh-CN" altLang="en-US" sz="2955" b="1" dirty="0">
                <a:solidFill>
                  <a:schemeClr val="tx1">
                    <a:lumMod val="75000"/>
                    <a:lumOff val="25000"/>
                  </a:schemeClr>
                </a:solidFill>
                <a:latin typeface="微软雅黑" pitchFamily="34" charset="-122"/>
                <a:ea typeface="微软雅黑" pitchFamily="34" charset="-122"/>
              </a:rPr>
              <a:t>公司规模</a:t>
            </a:r>
            <a:endParaRPr lang="zh-CN" altLang="en-US" sz="2955" b="1" dirty="0">
              <a:solidFill>
                <a:schemeClr val="tx1">
                  <a:lumMod val="75000"/>
                  <a:lumOff val="25000"/>
                </a:schemeClr>
              </a:solidFill>
              <a:latin typeface="微软雅黑" pitchFamily="34" charset="-122"/>
              <a:ea typeface="微软雅黑" pitchFamily="34" charset="-122"/>
            </a:endParaRPr>
          </a:p>
        </p:txBody>
      </p:sp>
      <p:pic>
        <p:nvPicPr>
          <p:cNvPr id="15389" name="Picture 4" descr="logo-2"/>
          <p:cNvPicPr>
            <a:picLocks noChangeAspect="1"/>
          </p:cNvPicPr>
          <p:nvPr/>
        </p:nvPicPr>
        <p:blipFill>
          <a:blip r:embed="rId1"/>
          <a:stretch>
            <a:fillRect/>
          </a:stretch>
        </p:blipFill>
        <p:spPr>
          <a:xfrm>
            <a:off x="10660475" y="100453"/>
            <a:ext cx="2094120" cy="537761"/>
          </a:xfrm>
          <a:prstGeom prst="rect">
            <a:avLst/>
          </a:prstGeom>
          <a:noFill/>
          <a:ln w="9525">
            <a:noFill/>
          </a:ln>
        </p:spPr>
      </p:pic>
      <p:sp>
        <p:nvSpPr>
          <p:cNvPr id="22" name="Text Box 4"/>
          <p:cNvSpPr txBox="1">
            <a:spLocks noChangeArrowheads="1"/>
          </p:cNvSpPr>
          <p:nvPr/>
        </p:nvSpPr>
        <p:spPr bwMode="auto">
          <a:xfrm>
            <a:off x="1139495" y="873276"/>
            <a:ext cx="10792721" cy="204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95" tIns="49557" rIns="95095" bIns="49557">
            <a:spAutoFit/>
          </a:bodyPr>
          <a:p>
            <a:pPr>
              <a:lnSpc>
                <a:spcPct val="150000"/>
              </a:lnSpc>
              <a:buClr>
                <a:schemeClr val="accent5"/>
              </a:buClr>
            </a:pPr>
            <a:r>
              <a:rPr lang="en-US" altLang="zh-CN" sz="2110" dirty="0">
                <a:latin typeface="微软雅黑" pitchFamily="34" charset="-122"/>
                <a:ea typeface="微软雅黑" pitchFamily="34" charset="-122"/>
              </a:rPr>
              <a:t>       </a:t>
            </a:r>
            <a:r>
              <a:rPr lang="zh-CN" altLang="en-US" sz="2110" dirty="0">
                <a:latin typeface="微软雅黑" pitchFamily="34" charset="-122"/>
                <a:ea typeface="微软雅黑" pitchFamily="34" charset="-122"/>
              </a:rPr>
              <a:t>公司总部位于深圳高新技术园区，在南京、郑州、武汉、南宁、昆明设有</a:t>
            </a:r>
            <a:r>
              <a:rPr lang="en-US" altLang="zh-CN" sz="2110" dirty="0">
                <a:latin typeface="微软雅黑" pitchFamily="34" charset="-122"/>
                <a:ea typeface="微软雅黑" pitchFamily="34" charset="-122"/>
              </a:rPr>
              <a:t>5</a:t>
            </a:r>
            <a:r>
              <a:rPr lang="zh-CN" altLang="en-US" sz="2110" dirty="0">
                <a:latin typeface="微软雅黑" pitchFamily="34" charset="-122"/>
                <a:ea typeface="微软雅黑" pitchFamily="34" charset="-122"/>
              </a:rPr>
              <a:t>家分公司，以及两个全资子公司</a:t>
            </a:r>
            <a:r>
              <a:rPr lang="en-US" altLang="zh-CN" sz="2110" dirty="0">
                <a:latin typeface="微软雅黑" pitchFamily="34" charset="-122"/>
                <a:ea typeface="微软雅黑" pitchFamily="34" charset="-122"/>
              </a:rPr>
              <a:t>——</a:t>
            </a:r>
            <a:r>
              <a:rPr lang="zh-CN" altLang="en-US" sz="2110" dirty="0">
                <a:latin typeface="微软雅黑" pitchFamily="34" charset="-122"/>
                <a:ea typeface="微软雅黑" pitchFamily="34" charset="-122"/>
              </a:rPr>
              <a:t>深圳市思迅网络科技有限公司、深圳市奥凯软件有限公司，并建立了思迅学院（武汉、南京、郑州培训基地相继成立并运作）及武汉支持中心；思迅软件在全国所有省份的</a:t>
            </a:r>
            <a:r>
              <a:rPr lang="en-US" altLang="zh-CN" sz="2110" dirty="0">
                <a:latin typeface="微软雅黑" pitchFamily="34" charset="-122"/>
                <a:ea typeface="微软雅黑" pitchFamily="34" charset="-122"/>
              </a:rPr>
              <a:t>500</a:t>
            </a:r>
            <a:r>
              <a:rPr lang="zh-CN" altLang="en-US" sz="2110" dirty="0">
                <a:latin typeface="微软雅黑" pitchFamily="34" charset="-122"/>
                <a:ea typeface="微软雅黑" pitchFamily="34" charset="-122"/>
              </a:rPr>
              <a:t>多个大中城市里，有</a:t>
            </a:r>
            <a:r>
              <a:rPr lang="en-US" altLang="zh-CN" sz="2110" dirty="0">
                <a:latin typeface="微软雅黑" pitchFamily="34" charset="-122"/>
                <a:ea typeface="微软雅黑" pitchFamily="34" charset="-122"/>
              </a:rPr>
              <a:t>1000</a:t>
            </a:r>
            <a:r>
              <a:rPr lang="zh-CN" altLang="en-US" sz="2110" dirty="0">
                <a:latin typeface="微软雅黑" pitchFamily="34" charset="-122"/>
                <a:ea typeface="微软雅黑" pitchFamily="34" charset="-122"/>
              </a:rPr>
              <a:t>多家合作伙伴，</a:t>
            </a:r>
            <a:r>
              <a:rPr lang="en-US" altLang="zh-CN" sz="2110" dirty="0">
                <a:latin typeface="微软雅黑" pitchFamily="34" charset="-122"/>
                <a:ea typeface="微软雅黑" pitchFamily="34" charset="-122"/>
              </a:rPr>
              <a:t>35</a:t>
            </a:r>
            <a:r>
              <a:rPr lang="zh-CN" altLang="en-US" sz="2110" dirty="0">
                <a:latin typeface="微软雅黑" pitchFamily="34" charset="-122"/>
                <a:ea typeface="微软雅黑" pitchFamily="34" charset="-122"/>
              </a:rPr>
              <a:t>万终端用户。</a:t>
            </a:r>
            <a:endParaRPr lang="zh-CN" altLang="en-US" sz="2110" dirty="0">
              <a:latin typeface="微软雅黑" pitchFamily="34" charset="-122"/>
              <a:ea typeface="微软雅黑" pitchFamily="34" charset="-122"/>
            </a:endParaRPr>
          </a:p>
        </p:txBody>
      </p:sp>
      <p:pic>
        <p:nvPicPr>
          <p:cNvPr id="2" name="图片 1" descr="思迅形象画册-转曲-20161219-09"/>
          <p:cNvPicPr>
            <a:picLocks noChangeAspect="1"/>
          </p:cNvPicPr>
          <p:nvPr/>
        </p:nvPicPr>
        <p:blipFill>
          <a:blip r:embed="rId2"/>
          <a:stretch>
            <a:fillRect/>
          </a:stretch>
        </p:blipFill>
        <p:spPr>
          <a:xfrm>
            <a:off x="2284665" y="3150891"/>
            <a:ext cx="8289421" cy="3675258"/>
          </a:xfrm>
          <a:prstGeom prst="rect">
            <a:avLst/>
          </a:prstGeom>
          <a:solidFill>
            <a:schemeClr val="accent1">
              <a:lumMod val="20000"/>
              <a:lumOff val="80000"/>
            </a:schemeClr>
          </a:solidFill>
        </p:spPr>
      </p:pic>
      <p:grpSp>
        <p:nvGrpSpPr>
          <p:cNvPr id="9" name="组合 8"/>
          <p:cNvGrpSpPr/>
          <p:nvPr/>
        </p:nvGrpSpPr>
        <p:grpSpPr>
          <a:xfrm>
            <a:off x="0" y="271837"/>
            <a:ext cx="470807" cy="571402"/>
            <a:chOff x="0" y="375965"/>
            <a:chExt cx="470807" cy="571402"/>
          </a:xfrm>
        </p:grpSpPr>
        <p:sp>
          <p:nvSpPr>
            <p:cNvPr id="3" name="矩形 2"/>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by="(-#ppt_w*2)" calcmode="lin" valueType="num">
                                      <p:cBhvr rctx="PPT">
                                        <p:cTn id="7" dur="200" autoRev="1" fill="hold">
                                          <p:stCondLst>
                                            <p:cond delay="0"/>
                                          </p:stCondLst>
                                        </p:cTn>
                                        <p:tgtEl>
                                          <p:spTgt spid="55"/>
                                        </p:tgtEl>
                                        <p:attrNameLst>
                                          <p:attrName>ppt_w</p:attrName>
                                        </p:attrNameLst>
                                      </p:cBhvr>
                                    </p:anim>
                                    <p:anim by="(#ppt_w*0.50)" calcmode="lin" valueType="num">
                                      <p:cBhvr>
                                        <p:cTn id="8" dur="200" decel="50000" autoRev="1" fill="hold">
                                          <p:stCondLst>
                                            <p:cond delay="0"/>
                                          </p:stCondLst>
                                        </p:cTn>
                                        <p:tgtEl>
                                          <p:spTgt spid="55"/>
                                        </p:tgtEl>
                                        <p:attrNameLst>
                                          <p:attrName>ppt_x</p:attrName>
                                        </p:attrNameLst>
                                      </p:cBhvr>
                                    </p:anim>
                                    <p:anim from="(-#ppt_h/2)" to="(#ppt_y)" calcmode="lin" valueType="num">
                                      <p:cBhvr>
                                        <p:cTn id="9" dur="400" fill="hold">
                                          <p:stCondLst>
                                            <p:cond delay="0"/>
                                          </p:stCondLst>
                                        </p:cTn>
                                        <p:tgtEl>
                                          <p:spTgt spid="55"/>
                                        </p:tgtEl>
                                        <p:attrNameLst>
                                          <p:attrName>ppt_y</p:attrName>
                                        </p:attrNameLst>
                                      </p:cBhvr>
                                    </p:anim>
                                    <p:animRot by="21600000">
                                      <p:cBhvr>
                                        <p:cTn id="10" dur="400" fill="hold">
                                          <p:stCondLst>
                                            <p:cond delay="0"/>
                                          </p:stCondLst>
                                        </p:cTn>
                                        <p:tgtEl>
                                          <p:spTgt spid="55"/>
                                        </p:tgtEl>
                                        <p:attrNameLst>
                                          <p:attrName>r</p:attrName>
                                        </p:attrNameLst>
                                      </p:cBhvr>
                                    </p:animRot>
                                  </p:childTnLst>
                                </p:cTn>
                              </p:par>
                            </p:childTnLst>
                          </p:cTn>
                        </p:par>
                        <p:par>
                          <p:cTn id="11" fill="hold">
                            <p:stCondLst>
                              <p:cond delay="639"/>
                            </p:stCondLst>
                            <p:childTnLst>
                              <p:par>
                                <p:cTn id="12" presetID="3" presetClass="entr" presetSubtype="1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cTn>
                              </p:par>
                            </p:childTnLst>
                          </p:cTn>
                        </p:par>
                        <p:par>
                          <p:cTn id="15" fill="hold">
                            <p:stCondLst>
                              <p:cond delay="1139"/>
                            </p:stCondLst>
                            <p:childTnLst>
                              <p:par>
                                <p:cTn id="16" presetID="4"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640716" y="293393"/>
            <a:ext cx="6300706"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思迅</a:t>
            </a:r>
            <a:r>
              <a:rPr lang="en-US" altLang="zh-CN" sz="2955" b="1" dirty="0">
                <a:solidFill>
                  <a:schemeClr val="tx1">
                    <a:lumMod val="75000"/>
                    <a:lumOff val="25000"/>
                  </a:schemeClr>
                </a:solidFill>
                <a:latin typeface="微软雅黑" pitchFamily="34" charset="-122"/>
                <a:ea typeface="微软雅黑" pitchFamily="34" charset="-122"/>
              </a:rPr>
              <a:t>-</a:t>
            </a:r>
            <a:r>
              <a:rPr lang="zh-CN" altLang="en-US" sz="2955" b="1" dirty="0">
                <a:solidFill>
                  <a:schemeClr val="tx1">
                    <a:lumMod val="75000"/>
                    <a:lumOff val="25000"/>
                  </a:schemeClr>
                </a:solidFill>
                <a:latin typeface="微软雅黑" pitchFamily="34" charset="-122"/>
                <a:ea typeface="微软雅黑" pitchFamily="34" charset="-122"/>
              </a:rPr>
              <a:t>四大品牌</a:t>
            </a:r>
            <a:endParaRPr lang="zh-CN" altLang="en-US" sz="2955" b="1" dirty="0">
              <a:solidFill>
                <a:schemeClr val="tx1">
                  <a:lumMod val="75000"/>
                  <a:lumOff val="25000"/>
                </a:schemeClr>
              </a:solidFill>
              <a:latin typeface="微软雅黑" pitchFamily="34" charset="-122"/>
              <a:ea typeface="微软雅黑" pitchFamily="34" charset="-122"/>
            </a:endParaRPr>
          </a:p>
        </p:txBody>
      </p:sp>
      <p:pic>
        <p:nvPicPr>
          <p:cNvPr id="15389" name="Picture 4" descr="logo-2"/>
          <p:cNvPicPr>
            <a:picLocks noChangeAspect="1"/>
          </p:cNvPicPr>
          <p:nvPr/>
        </p:nvPicPr>
        <p:blipFill>
          <a:blip r:embed="rId1"/>
          <a:stretch>
            <a:fillRect/>
          </a:stretch>
        </p:blipFill>
        <p:spPr>
          <a:xfrm>
            <a:off x="10660475" y="100453"/>
            <a:ext cx="2094120" cy="537761"/>
          </a:xfrm>
          <a:prstGeom prst="rect">
            <a:avLst/>
          </a:prstGeom>
          <a:noFill/>
          <a:ln w="9525">
            <a:noFill/>
          </a:ln>
        </p:spPr>
      </p:pic>
      <p:grpSp>
        <p:nvGrpSpPr>
          <p:cNvPr id="41" name="组合 40"/>
          <p:cNvGrpSpPr/>
          <p:nvPr/>
        </p:nvGrpSpPr>
        <p:grpSpPr>
          <a:xfrm>
            <a:off x="936579" y="1082888"/>
            <a:ext cx="11593670" cy="1425100"/>
            <a:chOff x="1398" y="1617"/>
            <a:chExt cx="17312" cy="2128"/>
          </a:xfrm>
        </p:grpSpPr>
        <p:sp>
          <p:nvSpPr>
            <p:cNvPr id="19" name="圆角矩形 18"/>
            <p:cNvSpPr/>
            <p:nvPr/>
          </p:nvSpPr>
          <p:spPr>
            <a:xfrm>
              <a:off x="1398" y="1617"/>
              <a:ext cx="17313" cy="2129"/>
            </a:xfrm>
            <a:prstGeom prst="roundRect">
              <a:avLst>
                <a:gd name="adj" fmla="val 5512"/>
              </a:avLst>
            </a:prstGeom>
            <a:solidFill>
              <a:srgbClr val="69B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a:p>
          </p:txBody>
        </p:sp>
        <p:pic>
          <p:nvPicPr>
            <p:cNvPr id="22" name="Picture 5" descr="logo-1-"/>
            <p:cNvPicPr>
              <a:picLocks noChangeAspect="1"/>
            </p:cNvPicPr>
            <p:nvPr/>
          </p:nvPicPr>
          <p:blipFill>
            <a:blip r:embed="rId2"/>
            <a:stretch>
              <a:fillRect/>
            </a:stretch>
          </p:blipFill>
          <p:spPr>
            <a:xfrm>
              <a:off x="1800" y="2361"/>
              <a:ext cx="1452" cy="642"/>
            </a:xfrm>
            <a:prstGeom prst="rect">
              <a:avLst/>
            </a:prstGeom>
            <a:noFill/>
            <a:ln w="9525">
              <a:noFill/>
            </a:ln>
          </p:spPr>
        </p:pic>
      </p:grpSp>
      <p:sp>
        <p:nvSpPr>
          <p:cNvPr id="26" name="文本框 25"/>
          <p:cNvSpPr txBox="1"/>
          <p:nvPr/>
        </p:nvSpPr>
        <p:spPr>
          <a:xfrm>
            <a:off x="2265244" y="1136464"/>
            <a:ext cx="10260318" cy="1463040"/>
          </a:xfrm>
          <a:prstGeom prst="rect">
            <a:avLst/>
          </a:prstGeom>
          <a:noFill/>
        </p:spPr>
        <p:txBody>
          <a:bodyPr wrap="square" rtlCol="0">
            <a:spAutoFit/>
          </a:bodyPr>
          <a:p>
            <a:pPr lvl="0" indent="0" algn="just">
              <a:lnSpc>
                <a:spcPts val="3000"/>
              </a:lnSpc>
            </a:pPr>
            <a:r>
              <a:rPr lang="zh-CN" altLang="en-US" sz="1400" dirty="0">
                <a:solidFill>
                  <a:schemeClr val="bg1"/>
                </a:solidFill>
                <a:latin typeface="微软雅黑" pitchFamily="34" charset="-122"/>
                <a:ea typeface="微软雅黑" pitchFamily="34" charset="-122"/>
                <a:sym typeface="+mn-ea"/>
              </a:rPr>
              <a:t>“思迅”品牌产品覆盖零售、专卖行业，部分产品涉及云计算领域。零售行业有商锐、商云、商鼎、便利店、易捷通、商贸王等产品，专卖行业有专卖店、秤心管家、服装之星、医药之星、烘培之星、iPad/Android零售系统等产品，以及基于云计算领域而开发的新品“天店”，主要应用于连锁超市、便利店、百货、购物中心、连锁品牌专卖店、分销管理等企业。</a:t>
            </a:r>
            <a:endParaRPr lang="zh-CN" altLang="en-US" sz="1400" dirty="0">
              <a:solidFill>
                <a:schemeClr val="bg1"/>
              </a:solidFill>
              <a:latin typeface="微软雅黑" pitchFamily="34" charset="-122"/>
              <a:ea typeface="微软雅黑" pitchFamily="34" charset="-122"/>
              <a:sym typeface="+mn-ea"/>
            </a:endParaRPr>
          </a:p>
          <a:p>
            <a:endParaRPr lang="zh-CN" altLang="en-US" sz="1475" dirty="0">
              <a:latin typeface="微软雅黑" pitchFamily="34" charset="-122"/>
              <a:ea typeface="微软雅黑" pitchFamily="34" charset="-122"/>
            </a:endParaRPr>
          </a:p>
        </p:txBody>
      </p:sp>
      <p:sp>
        <p:nvSpPr>
          <p:cNvPr id="27" name="文本框 26"/>
          <p:cNvSpPr txBox="1"/>
          <p:nvPr/>
        </p:nvSpPr>
        <p:spPr>
          <a:xfrm>
            <a:off x="1014933" y="5768038"/>
            <a:ext cx="11221992" cy="963295"/>
          </a:xfrm>
          <a:prstGeom prst="rect">
            <a:avLst/>
          </a:prstGeom>
          <a:noFill/>
        </p:spPr>
        <p:txBody>
          <a:bodyPr wrap="square" rtlCol="0">
            <a:spAutoFit/>
          </a:bodyPr>
          <a:p>
            <a:pPr>
              <a:lnSpc>
                <a:spcPts val="3400"/>
              </a:lnSpc>
            </a:pPr>
            <a:r>
              <a:rPr lang="zh-CN" altLang="en-US" sz="1475" dirty="0">
                <a:solidFill>
                  <a:schemeClr val="tx1">
                    <a:lumMod val="75000"/>
                    <a:lumOff val="25000"/>
                  </a:schemeClr>
                </a:solidFill>
                <a:latin typeface="华文细黑" pitchFamily="2" charset="-122"/>
                <a:ea typeface="华文细黑" pitchFamily="2" charset="-122"/>
                <a:sym typeface="+mn-ea"/>
              </a:rPr>
              <a:t>除以上品牌产品，思迅软件还推出多项移动应用和硬件产品。移动应用涵盖老板助手、掌上会员、思迅微商店、美食家微餐厅等产品；硬件产品涵盖盘点机、点菜宝、天宝Tbox。</a:t>
            </a:r>
            <a:endParaRPr lang="zh-CN" altLang="en-US" sz="1475" dirty="0">
              <a:solidFill>
                <a:schemeClr val="tx1">
                  <a:lumMod val="75000"/>
                  <a:lumOff val="25000"/>
                </a:schemeClr>
              </a:solidFill>
              <a:latin typeface="华文细黑" pitchFamily="2" charset="-122"/>
              <a:ea typeface="华文细黑" pitchFamily="2" charset="-122"/>
              <a:sym typeface="+mn-ea"/>
            </a:endParaRPr>
          </a:p>
        </p:txBody>
      </p:sp>
      <p:grpSp>
        <p:nvGrpSpPr>
          <p:cNvPr id="43" name="组合 42"/>
          <p:cNvGrpSpPr/>
          <p:nvPr/>
        </p:nvGrpSpPr>
        <p:grpSpPr>
          <a:xfrm>
            <a:off x="935909" y="3783747"/>
            <a:ext cx="11603715" cy="960335"/>
            <a:chOff x="1397" y="6662"/>
            <a:chExt cx="17327" cy="1434"/>
          </a:xfrm>
        </p:grpSpPr>
        <p:sp>
          <p:nvSpPr>
            <p:cNvPr id="29" name="圆角矩形 28"/>
            <p:cNvSpPr/>
            <p:nvPr/>
          </p:nvSpPr>
          <p:spPr>
            <a:xfrm>
              <a:off x="1397" y="6662"/>
              <a:ext cx="17327" cy="1434"/>
            </a:xfrm>
            <a:prstGeom prst="roundRect">
              <a:avLst>
                <a:gd name="adj" fmla="val 5512"/>
              </a:avLst>
            </a:prstGeom>
            <a:solidFill>
              <a:srgbClr val="6AD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a:p>
          </p:txBody>
        </p:sp>
        <p:pic>
          <p:nvPicPr>
            <p:cNvPr id="30" name="Picture 7" descr="logo---"/>
            <p:cNvPicPr>
              <a:picLocks noChangeAspect="1"/>
            </p:cNvPicPr>
            <p:nvPr/>
          </p:nvPicPr>
          <p:blipFill>
            <a:blip r:embed="rId3"/>
            <a:stretch>
              <a:fillRect/>
            </a:stretch>
          </p:blipFill>
          <p:spPr>
            <a:xfrm>
              <a:off x="1800" y="6993"/>
              <a:ext cx="1780" cy="772"/>
            </a:xfrm>
            <a:prstGeom prst="rect">
              <a:avLst/>
            </a:prstGeom>
            <a:noFill/>
            <a:ln w="9525">
              <a:noFill/>
            </a:ln>
          </p:spPr>
        </p:pic>
        <p:sp>
          <p:nvSpPr>
            <p:cNvPr id="31" name="文本框 30"/>
            <p:cNvSpPr txBox="1"/>
            <p:nvPr/>
          </p:nvSpPr>
          <p:spPr>
            <a:xfrm>
              <a:off x="3889" y="6708"/>
              <a:ext cx="14148" cy="1259"/>
            </a:xfrm>
            <a:prstGeom prst="rect">
              <a:avLst/>
            </a:prstGeom>
            <a:noFill/>
          </p:spPr>
          <p:txBody>
            <a:bodyPr wrap="square" rtlCol="0">
              <a:spAutoFit/>
            </a:bodyPr>
            <a:p>
              <a:pPr algn="just">
                <a:lnSpc>
                  <a:spcPts val="2960"/>
                </a:lnSpc>
              </a:pPr>
              <a:r>
                <a:rPr lang="zh-CN" altLang="en-US" sz="1475" dirty="0">
                  <a:solidFill>
                    <a:schemeClr val="bg1"/>
                  </a:solidFill>
                  <a:latin typeface="微软雅黑" pitchFamily="34" charset="-122"/>
                  <a:ea typeface="微软雅黑" pitchFamily="34" charset="-122"/>
                  <a:cs typeface="+mn-ea"/>
                  <a:sym typeface="+mn-ea"/>
                </a:rPr>
                <a:t>“eShop”品牌涵盖“eShop商业管理系统、eShop服装管理系统、eShop分销管理系统”三大产品，主要应用于连锁专卖店、服装鞋帽店、家纺家饰店、品牌分销批发企业等。</a:t>
              </a:r>
              <a:endParaRPr lang="zh-CN" altLang="en-US" sz="1475" dirty="0">
                <a:solidFill>
                  <a:schemeClr val="bg1"/>
                </a:solidFill>
                <a:latin typeface="微软雅黑" pitchFamily="34" charset="-122"/>
                <a:ea typeface="微软雅黑" pitchFamily="34" charset="-122"/>
                <a:cs typeface="+mn-ea"/>
                <a:sym typeface="+mn-ea"/>
              </a:endParaRPr>
            </a:p>
          </p:txBody>
        </p:sp>
      </p:grpSp>
      <p:grpSp>
        <p:nvGrpSpPr>
          <p:cNvPr id="42" name="组合 41"/>
          <p:cNvGrpSpPr/>
          <p:nvPr/>
        </p:nvGrpSpPr>
        <p:grpSpPr>
          <a:xfrm>
            <a:off x="925194" y="2609781"/>
            <a:ext cx="11603715" cy="1130436"/>
            <a:chOff x="1381" y="4579"/>
            <a:chExt cx="17327" cy="1688"/>
          </a:xfrm>
        </p:grpSpPr>
        <p:sp>
          <p:nvSpPr>
            <p:cNvPr id="33" name="圆角矩形 32"/>
            <p:cNvSpPr/>
            <p:nvPr/>
          </p:nvSpPr>
          <p:spPr>
            <a:xfrm>
              <a:off x="1381" y="4579"/>
              <a:ext cx="17327" cy="1568"/>
            </a:xfrm>
            <a:prstGeom prst="roundRect">
              <a:avLst>
                <a:gd name="adj" fmla="val 5512"/>
              </a:avLst>
            </a:prstGeom>
            <a:solidFill>
              <a:srgbClr val="EAA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a:p>
          </p:txBody>
        </p:sp>
        <p:sp>
          <p:nvSpPr>
            <p:cNvPr id="34" name="文本框 33"/>
            <p:cNvSpPr txBox="1"/>
            <p:nvPr/>
          </p:nvSpPr>
          <p:spPr>
            <a:xfrm>
              <a:off x="3885" y="4642"/>
              <a:ext cx="14150" cy="1625"/>
            </a:xfrm>
            <a:prstGeom prst="rect">
              <a:avLst/>
            </a:prstGeom>
            <a:noFill/>
          </p:spPr>
          <p:txBody>
            <a:bodyPr wrap="square" rtlCol="0">
              <a:spAutoFit/>
            </a:bodyPr>
            <a:p>
              <a:pPr lvl="0" indent="0" algn="just">
                <a:lnSpc>
                  <a:spcPts val="3000"/>
                </a:lnSpc>
              </a:pPr>
              <a:r>
                <a:rPr lang="zh-CN" altLang="en-US" sz="1475" dirty="0">
                  <a:solidFill>
                    <a:schemeClr val="bg1"/>
                  </a:solidFill>
                  <a:latin typeface="微软雅黑" pitchFamily="34" charset="-122"/>
                  <a:ea typeface="微软雅黑" pitchFamily="34" charset="-122"/>
                  <a:sym typeface="+mn-ea"/>
                </a:rPr>
                <a:t>“美食家”品牌涵盖食通天、快餐王、美食通、美食广场、快饮奶茶饮品、无线点菜、美容美发管理软件等；“美世家”品牌涵盖客房管理系统、桑拿足浴管理系统，主要应用于餐饮、酒店、桑拿足浴等企业。</a:t>
              </a:r>
              <a:endParaRPr lang="zh-CN" altLang="en-US" sz="1475" dirty="0">
                <a:solidFill>
                  <a:schemeClr val="bg1"/>
                </a:solidFill>
                <a:latin typeface="微软雅黑" pitchFamily="34" charset="-122"/>
                <a:ea typeface="微软雅黑" pitchFamily="34" charset="-122"/>
                <a:sym typeface="+mn-ea"/>
              </a:endParaRPr>
            </a:p>
            <a:p>
              <a:endParaRPr lang="zh-CN" altLang="en-US" sz="1475" dirty="0">
                <a:solidFill>
                  <a:schemeClr val="bg1"/>
                </a:solidFill>
                <a:latin typeface="微软雅黑" pitchFamily="34" charset="-122"/>
                <a:ea typeface="微软雅黑" pitchFamily="34" charset="-122"/>
                <a:sym typeface="+mn-ea"/>
              </a:endParaRPr>
            </a:p>
          </p:txBody>
        </p:sp>
        <p:pic>
          <p:nvPicPr>
            <p:cNvPr id="35" name="图片 34" descr="思迅软件产品logo总汇-转曲-14"/>
            <p:cNvPicPr>
              <a:picLocks noChangeAspect="1"/>
            </p:cNvPicPr>
            <p:nvPr/>
          </p:nvPicPr>
          <p:blipFill>
            <a:blip r:embed="rId4"/>
            <a:stretch>
              <a:fillRect/>
            </a:stretch>
          </p:blipFill>
          <p:spPr>
            <a:xfrm>
              <a:off x="1800" y="5174"/>
              <a:ext cx="1526" cy="451"/>
            </a:xfrm>
            <a:prstGeom prst="rect">
              <a:avLst/>
            </a:prstGeom>
          </p:spPr>
        </p:pic>
      </p:grpSp>
      <p:grpSp>
        <p:nvGrpSpPr>
          <p:cNvPr id="36" name="组合 35"/>
          <p:cNvGrpSpPr/>
          <p:nvPr/>
        </p:nvGrpSpPr>
        <p:grpSpPr>
          <a:xfrm>
            <a:off x="921846" y="4870654"/>
            <a:ext cx="11603715" cy="898911"/>
            <a:chOff x="1372" y="10563"/>
            <a:chExt cx="22639" cy="1754"/>
          </a:xfrm>
        </p:grpSpPr>
        <p:sp>
          <p:nvSpPr>
            <p:cNvPr id="37" name="圆角矩形 36"/>
            <p:cNvSpPr/>
            <p:nvPr/>
          </p:nvSpPr>
          <p:spPr>
            <a:xfrm>
              <a:off x="1372" y="10563"/>
              <a:ext cx="22639" cy="1754"/>
            </a:xfrm>
            <a:prstGeom prst="roundRect">
              <a:avLst>
                <a:gd name="adj" fmla="val 5512"/>
              </a:avLst>
            </a:prstGeom>
            <a:solidFill>
              <a:srgbClr val="95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a:p>
          </p:txBody>
        </p:sp>
        <p:sp>
          <p:nvSpPr>
            <p:cNvPr id="39" name="文本框 38"/>
            <p:cNvSpPr txBox="1"/>
            <p:nvPr/>
          </p:nvSpPr>
          <p:spPr>
            <a:xfrm>
              <a:off x="4649" y="10583"/>
              <a:ext cx="18472" cy="1679"/>
            </a:xfrm>
            <a:prstGeom prst="rect">
              <a:avLst/>
            </a:prstGeom>
            <a:noFill/>
          </p:spPr>
          <p:txBody>
            <a:bodyPr wrap="square" rtlCol="0">
              <a:spAutoFit/>
            </a:bodyPr>
            <a:p>
              <a:pPr lvl="0" indent="0" algn="just">
                <a:lnSpc>
                  <a:spcPts val="3000"/>
                </a:lnSpc>
              </a:pPr>
              <a:r>
                <a:rPr lang="en-US" altLang="zh-CN" sz="1475" dirty="0">
                  <a:solidFill>
                    <a:schemeClr val="bg1"/>
                  </a:solidFill>
                  <a:latin typeface="微软雅黑" pitchFamily="34" charset="-122"/>
                  <a:ea typeface="微软雅黑" pitchFamily="34" charset="-122"/>
                  <a:sym typeface="+mn-ea"/>
                </a:rPr>
                <a:t>“</a:t>
              </a:r>
              <a:r>
                <a:rPr lang="zh-CN" altLang="en-US" sz="1475" dirty="0">
                  <a:solidFill>
                    <a:schemeClr val="bg1"/>
                  </a:solidFill>
                  <a:latin typeface="微软雅黑" pitchFamily="34" charset="-122"/>
                  <a:ea typeface="微软雅黑" pitchFamily="34" charset="-122"/>
                  <a:sym typeface="+mn-ea"/>
                </a:rPr>
                <a:t>天店</a:t>
              </a:r>
              <a:r>
                <a:rPr lang="en-US" altLang="zh-CN" sz="1475" dirty="0">
                  <a:solidFill>
                    <a:schemeClr val="bg1"/>
                  </a:solidFill>
                  <a:latin typeface="微软雅黑" pitchFamily="34" charset="-122"/>
                  <a:ea typeface="微软雅黑" pitchFamily="34" charset="-122"/>
                  <a:sym typeface="+mn-ea"/>
                </a:rPr>
                <a:t>”</a:t>
              </a:r>
              <a:r>
                <a:rPr lang="zh-CN" altLang="en-US" sz="1475" dirty="0">
                  <a:solidFill>
                    <a:schemeClr val="bg1"/>
                  </a:solidFill>
                  <a:latin typeface="微软雅黑" pitchFamily="34" charset="-122"/>
                  <a:ea typeface="微软雅黑" pitchFamily="34" charset="-122"/>
                  <a:sym typeface="+mn-ea"/>
                </a:rPr>
                <a:t>品牌涵盖</a:t>
              </a:r>
              <a:r>
                <a:rPr lang="en-US" altLang="zh-CN" sz="1475" dirty="0">
                  <a:solidFill>
                    <a:schemeClr val="bg1"/>
                  </a:solidFill>
                  <a:latin typeface="微软雅黑" pitchFamily="34" charset="-122"/>
                  <a:ea typeface="微软雅黑" pitchFamily="34" charset="-122"/>
                  <a:sym typeface="+mn-ea"/>
                </a:rPr>
                <a:t>“</a:t>
              </a:r>
              <a:r>
                <a:rPr lang="zh-CN" altLang="en-US" sz="1475" dirty="0">
                  <a:solidFill>
                    <a:schemeClr val="bg1"/>
                  </a:solidFill>
                  <a:latin typeface="微软雅黑" pitchFamily="34" charset="-122"/>
                  <a:ea typeface="微软雅黑" pitchFamily="34" charset="-122"/>
                  <a:sym typeface="+mn-ea"/>
                </a:rPr>
                <a:t>天店零售</a:t>
              </a:r>
              <a:r>
                <a:rPr lang="en-US" altLang="zh-CN" sz="1475" dirty="0">
                  <a:solidFill>
                    <a:schemeClr val="bg1"/>
                  </a:solidFill>
                  <a:latin typeface="微软雅黑" pitchFamily="34" charset="-122"/>
                  <a:ea typeface="微软雅黑" pitchFamily="34" charset="-122"/>
                  <a:sym typeface="+mn-ea"/>
                </a:rPr>
                <a:t>”</a:t>
              </a:r>
              <a:r>
                <a:rPr lang="zh-CN" altLang="en-US" sz="1475" dirty="0">
                  <a:solidFill>
                    <a:schemeClr val="bg1"/>
                  </a:solidFill>
                  <a:latin typeface="微软雅黑" pitchFamily="34" charset="-122"/>
                  <a:ea typeface="微软雅黑" pitchFamily="34" charset="-122"/>
                  <a:sym typeface="+mn-ea"/>
                </a:rPr>
                <a:t>、</a:t>
              </a:r>
              <a:r>
                <a:rPr lang="en-US" altLang="zh-CN" sz="1475" dirty="0">
                  <a:solidFill>
                    <a:schemeClr val="bg1"/>
                  </a:solidFill>
                  <a:latin typeface="微软雅黑" pitchFamily="34" charset="-122"/>
                  <a:ea typeface="微软雅黑" pitchFamily="34" charset="-122"/>
                  <a:sym typeface="+mn-ea"/>
                </a:rPr>
                <a:t>“</a:t>
              </a:r>
              <a:r>
                <a:rPr lang="zh-CN" altLang="en-US" sz="1475" dirty="0">
                  <a:solidFill>
                    <a:schemeClr val="bg1"/>
                  </a:solidFill>
                  <a:latin typeface="微软雅黑" pitchFamily="34" charset="-122"/>
                  <a:ea typeface="微软雅黑" pitchFamily="34" charset="-122"/>
                  <a:sym typeface="+mn-ea"/>
                </a:rPr>
                <a:t>天店餐饮</a:t>
              </a:r>
              <a:r>
                <a:rPr lang="en-US" altLang="zh-CN" sz="1475" dirty="0">
                  <a:solidFill>
                    <a:schemeClr val="bg1"/>
                  </a:solidFill>
                  <a:latin typeface="微软雅黑" pitchFamily="34" charset="-122"/>
                  <a:ea typeface="微软雅黑" pitchFamily="34" charset="-122"/>
                  <a:sym typeface="+mn-ea"/>
                </a:rPr>
                <a:t>”</a:t>
              </a:r>
              <a:r>
                <a:rPr lang="zh-CN" altLang="en-US" sz="1475" dirty="0">
                  <a:solidFill>
                    <a:schemeClr val="bg1"/>
                  </a:solidFill>
                  <a:latin typeface="微软雅黑" pitchFamily="34" charset="-122"/>
                  <a:ea typeface="微软雅黑" pitchFamily="34" charset="-122"/>
                  <a:sym typeface="+mn-ea"/>
                </a:rPr>
                <a:t>等管理软件，致力于打造流通和餐饮行业互联网服务平台，为流通、餐饮客户提供全新的IT应用技术解决方案。</a:t>
              </a:r>
              <a:endParaRPr lang="zh-CN" altLang="en-US" sz="1475" dirty="0">
                <a:solidFill>
                  <a:schemeClr val="bg1"/>
                </a:solidFill>
                <a:latin typeface="微软雅黑" pitchFamily="34" charset="-122"/>
                <a:ea typeface="微软雅黑" pitchFamily="34" charset="-122"/>
                <a:sym typeface="+mn-ea"/>
              </a:endParaRPr>
            </a:p>
          </p:txBody>
        </p:sp>
        <p:pic>
          <p:nvPicPr>
            <p:cNvPr id="40" name="图片 39" descr="思迅软件产品logo总汇-转曲-13"/>
            <p:cNvPicPr>
              <a:picLocks noChangeAspect="1"/>
            </p:cNvPicPr>
            <p:nvPr/>
          </p:nvPicPr>
          <p:blipFill>
            <a:blip r:embed="rId5"/>
            <a:stretch>
              <a:fillRect/>
            </a:stretch>
          </p:blipFill>
          <p:spPr>
            <a:xfrm>
              <a:off x="1925" y="11147"/>
              <a:ext cx="1995" cy="586"/>
            </a:xfrm>
            <a:prstGeom prst="rect">
              <a:avLst/>
            </a:prstGeom>
          </p:spPr>
        </p:pic>
      </p:grpSp>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by="(-#ppt_w*2)" calcmode="lin" valueType="num">
                                      <p:cBhvr rctx="PPT">
                                        <p:cTn id="7" dur="200" autoRev="1" fill="hold">
                                          <p:stCondLst>
                                            <p:cond delay="0"/>
                                          </p:stCondLst>
                                        </p:cTn>
                                        <p:tgtEl>
                                          <p:spTgt spid="55"/>
                                        </p:tgtEl>
                                        <p:attrNameLst>
                                          <p:attrName>ppt_w</p:attrName>
                                        </p:attrNameLst>
                                      </p:cBhvr>
                                    </p:anim>
                                    <p:anim by="(#ppt_w*0.50)" calcmode="lin" valueType="num">
                                      <p:cBhvr>
                                        <p:cTn id="8" dur="200" decel="50000" autoRev="1" fill="hold">
                                          <p:stCondLst>
                                            <p:cond delay="0"/>
                                          </p:stCondLst>
                                        </p:cTn>
                                        <p:tgtEl>
                                          <p:spTgt spid="55"/>
                                        </p:tgtEl>
                                        <p:attrNameLst>
                                          <p:attrName>ppt_x</p:attrName>
                                        </p:attrNameLst>
                                      </p:cBhvr>
                                    </p:anim>
                                    <p:anim from="(-#ppt_h/2)" to="(#ppt_y)" calcmode="lin" valueType="num">
                                      <p:cBhvr>
                                        <p:cTn id="9" dur="400" fill="hold">
                                          <p:stCondLst>
                                            <p:cond delay="0"/>
                                          </p:stCondLst>
                                        </p:cTn>
                                        <p:tgtEl>
                                          <p:spTgt spid="55"/>
                                        </p:tgtEl>
                                        <p:attrNameLst>
                                          <p:attrName>ppt_y</p:attrName>
                                        </p:attrNameLst>
                                      </p:cBhvr>
                                    </p:anim>
                                    <p:animRot by="21600000">
                                      <p:cBhvr>
                                        <p:cTn id="10" dur="400" fill="hold">
                                          <p:stCondLst>
                                            <p:cond delay="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89" name="Picture 4" descr="logo-2"/>
          <p:cNvPicPr>
            <a:picLocks noChangeAspect="1"/>
          </p:cNvPicPr>
          <p:nvPr/>
        </p:nvPicPr>
        <p:blipFill>
          <a:blip r:embed="rId1"/>
          <a:stretch>
            <a:fillRect/>
          </a:stretch>
        </p:blipFill>
        <p:spPr>
          <a:xfrm>
            <a:off x="10660475" y="100453"/>
            <a:ext cx="2094120" cy="537761"/>
          </a:xfrm>
          <a:prstGeom prst="rect">
            <a:avLst/>
          </a:prstGeom>
          <a:noFill/>
          <a:ln w="9525">
            <a:noFill/>
          </a:ln>
        </p:spPr>
      </p:pic>
      <p:sp>
        <p:nvSpPr>
          <p:cNvPr id="22" name="Text Box 4"/>
          <p:cNvSpPr txBox="1">
            <a:spLocks noChangeArrowheads="1"/>
          </p:cNvSpPr>
          <p:nvPr/>
        </p:nvSpPr>
        <p:spPr bwMode="auto">
          <a:xfrm>
            <a:off x="1139495" y="1478675"/>
            <a:ext cx="5319346" cy="204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95" tIns="49557" rIns="95095" bIns="49557">
            <a:spAutoFit/>
          </a:bodyPr>
          <a:p>
            <a:pPr marL="342900" indent="-342900">
              <a:lnSpc>
                <a:spcPct val="200000"/>
              </a:lnSpc>
              <a:buClr>
                <a:schemeClr val="accent5"/>
              </a:buClr>
              <a:buFont typeface="Arial" pitchFamily="34" charset="0"/>
              <a:buChar char="•"/>
            </a:pPr>
            <a:r>
              <a:rPr lang="zh-CN" altLang="en-US" sz="2110" dirty="0">
                <a:latin typeface="微软雅黑" pitchFamily="34" charset="-122"/>
                <a:ea typeface="微软雅黑" pitchFamily="34" charset="-122"/>
              </a:rPr>
              <a:t>遍布全国省份，覆盖</a:t>
            </a:r>
            <a:r>
              <a:rPr lang="en-US" altLang="zh-CN" sz="2110" dirty="0">
                <a:latin typeface="微软雅黑" pitchFamily="34" charset="-122"/>
                <a:ea typeface="微软雅黑" pitchFamily="34" charset="-122"/>
              </a:rPr>
              <a:t>500</a:t>
            </a:r>
            <a:r>
              <a:rPr lang="zh-CN" altLang="en-US" sz="2110" dirty="0">
                <a:latin typeface="微软雅黑" pitchFamily="34" charset="-122"/>
                <a:ea typeface="微软雅黑" pitchFamily="34" charset="-122"/>
              </a:rPr>
              <a:t>多个大中城市</a:t>
            </a:r>
            <a:endParaRPr lang="zh-CN" altLang="en-US" sz="2110" dirty="0">
              <a:latin typeface="微软雅黑" pitchFamily="34" charset="-122"/>
              <a:ea typeface="微软雅黑" pitchFamily="34" charset="-122"/>
            </a:endParaRPr>
          </a:p>
          <a:p>
            <a:pPr marL="342900" indent="-342900">
              <a:lnSpc>
                <a:spcPct val="200000"/>
              </a:lnSpc>
              <a:buClr>
                <a:schemeClr val="accent5"/>
              </a:buClr>
              <a:buFont typeface="Arial" pitchFamily="34" charset="0"/>
              <a:buChar char="•"/>
            </a:pPr>
            <a:r>
              <a:rPr lang="en-US" altLang="zh-CN" sz="2110" dirty="0">
                <a:latin typeface="微软雅黑" pitchFamily="34" charset="-122"/>
                <a:ea typeface="微软雅黑" pitchFamily="34" charset="-122"/>
              </a:rPr>
              <a:t>1000</a:t>
            </a:r>
            <a:r>
              <a:rPr lang="zh-CN" altLang="en-US" sz="2110" dirty="0">
                <a:latin typeface="微软雅黑" pitchFamily="34" charset="-122"/>
                <a:ea typeface="微软雅黑" pitchFamily="34" charset="-122"/>
              </a:rPr>
              <a:t>多家合作伙伴及服务机构</a:t>
            </a:r>
            <a:endParaRPr lang="zh-CN" altLang="en-US" sz="2110" dirty="0" smtClean="0">
              <a:latin typeface="微软雅黑" pitchFamily="34" charset="-122"/>
              <a:ea typeface="微软雅黑" pitchFamily="34" charset="-122"/>
            </a:endParaRPr>
          </a:p>
          <a:p>
            <a:pPr marL="342900" indent="-342900">
              <a:lnSpc>
                <a:spcPct val="200000"/>
              </a:lnSpc>
              <a:buClr>
                <a:schemeClr val="accent5"/>
              </a:buClr>
              <a:buFont typeface="Arial" pitchFamily="34" charset="0"/>
              <a:buChar char="•"/>
            </a:pPr>
            <a:r>
              <a:rPr lang="zh-CN" altLang="en-US" sz="2110" dirty="0">
                <a:latin typeface="微软雅黑" pitchFamily="34" charset="-122"/>
                <a:ea typeface="微软雅黑" pitchFamily="34" charset="-122"/>
              </a:rPr>
              <a:t>强大的服务支持网络</a:t>
            </a:r>
            <a:endParaRPr lang="zh-CN" altLang="en-US" sz="2110" dirty="0">
              <a:latin typeface="微软雅黑" pitchFamily="34" charset="-122"/>
              <a:ea typeface="微软雅黑" pitchFamily="34" charset="-122"/>
            </a:endParaRPr>
          </a:p>
        </p:txBody>
      </p:sp>
      <p:pic>
        <p:nvPicPr>
          <p:cNvPr id="4" name="Picture 11" descr="C:\Documents and Settings\leic\桌面\PPT\平时用的..jpg"/>
          <p:cNvPicPr>
            <a:picLocks noChangeAspect="1" noChangeArrowheads="1"/>
          </p:cNvPicPr>
          <p:nvPr/>
        </p:nvPicPr>
        <p:blipFill>
          <a:blip r:embed="rId2">
            <a:clrChange>
              <a:clrFrom>
                <a:srgbClr val="FFFFFF"/>
              </a:clrFrom>
              <a:clrTo>
                <a:srgbClr val="FFFFFF">
                  <a:alpha val="0"/>
                </a:srgbClr>
              </a:clrTo>
            </a:clrChange>
            <a:lum contrast="8000"/>
            <a:extLst>
              <a:ext uri="{28A0092B-C50C-407E-A947-70E740481C1C}">
                <a14:useLocalDpi xmlns:a14="http://schemas.microsoft.com/office/drawing/2010/main" val="0"/>
              </a:ext>
            </a:extLst>
          </a:blip>
          <a:srcRect/>
          <a:stretch>
            <a:fillRect/>
          </a:stretch>
        </p:blipFill>
        <p:spPr bwMode="auto">
          <a:xfrm>
            <a:off x="6073660" y="1651278"/>
            <a:ext cx="6146544" cy="50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思迅</a:t>
            </a:r>
            <a:r>
              <a:rPr lang="en-US" altLang="zh-CN" sz="2955" b="1" dirty="0">
                <a:solidFill>
                  <a:schemeClr val="tx1">
                    <a:lumMod val="75000"/>
                    <a:lumOff val="25000"/>
                  </a:schemeClr>
                </a:solidFill>
                <a:latin typeface="微软雅黑" pitchFamily="34" charset="-122"/>
                <a:ea typeface="微软雅黑" pitchFamily="34" charset="-122"/>
              </a:rPr>
              <a:t>-</a:t>
            </a:r>
            <a:r>
              <a:rPr lang="zh-CN" altLang="en-US" sz="2955" b="1" dirty="0">
                <a:solidFill>
                  <a:schemeClr val="tx1">
                    <a:lumMod val="75000"/>
                    <a:lumOff val="25000"/>
                  </a:schemeClr>
                </a:solidFill>
                <a:latin typeface="微软雅黑" pitchFamily="34" charset="-122"/>
                <a:ea typeface="微软雅黑" pitchFamily="34" charset="-122"/>
              </a:rPr>
              <a:t>四大品牌</a:t>
            </a:r>
            <a:endParaRPr lang="zh-CN" altLang="en-US" sz="2955"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by="(-#ppt_w*2)" calcmode="lin" valueType="num">
                                      <p:cBhvr rctx="PPT">
                                        <p:cTn id="15" dur="200" autoRev="1" fill="hold">
                                          <p:stCondLst>
                                            <p:cond delay="0"/>
                                          </p:stCondLst>
                                        </p:cTn>
                                        <p:tgtEl>
                                          <p:spTgt spid="3"/>
                                        </p:tgtEl>
                                        <p:attrNameLst>
                                          <p:attrName>ppt_w</p:attrName>
                                        </p:attrNameLst>
                                      </p:cBhvr>
                                    </p:anim>
                                    <p:anim by="(#ppt_w*0.50)" calcmode="lin" valueType="num">
                                      <p:cBhvr>
                                        <p:cTn id="16" dur="200" decel="50000" autoRev="1" fill="hold">
                                          <p:stCondLst>
                                            <p:cond delay="0"/>
                                          </p:stCondLst>
                                        </p:cTn>
                                        <p:tgtEl>
                                          <p:spTgt spid="3"/>
                                        </p:tgtEl>
                                        <p:attrNameLst>
                                          <p:attrName>ppt_x</p:attrName>
                                        </p:attrNameLst>
                                      </p:cBhvr>
                                    </p:anim>
                                    <p:anim from="(-#ppt_h/2)" to="(#ppt_y)" calcmode="lin" valueType="num">
                                      <p:cBhvr>
                                        <p:cTn id="17" dur="400" fill="hold">
                                          <p:stCondLst>
                                            <p:cond delay="0"/>
                                          </p:stCondLst>
                                        </p:cTn>
                                        <p:tgtEl>
                                          <p:spTgt spid="3"/>
                                        </p:tgtEl>
                                        <p:attrNameLst>
                                          <p:attrName>ppt_y</p:attrName>
                                        </p:attrNameLst>
                                      </p:cBhvr>
                                    </p:anim>
                                    <p:animRot by="21600000">
                                      <p:cBhvr>
                                        <p:cTn id="18" dur="4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bwMode="auto">
          <a:xfrm>
            <a:off x="1536379" y="1408821"/>
            <a:ext cx="2884662" cy="2049627"/>
          </a:xfrm>
          <a:prstGeom prst="rect">
            <a:avLst/>
          </a:prstGeom>
          <a:blipFill>
            <a:blip r:embed="rId1" cstate="screen"/>
            <a:stretch>
              <a:fillRect/>
            </a:stretch>
          </a:blipFill>
          <a:ln w="9525" cap="flat" cmpd="sng" algn="ctr">
            <a:solidFill>
              <a:schemeClr val="accent1">
                <a:lumMod val="60000"/>
                <a:lumOff val="40000"/>
              </a:schemeClr>
            </a:solidFill>
            <a:prstDash val="solid"/>
            <a:round/>
            <a:headEnd type="none" w="med" len="med"/>
            <a:tailEnd type="none" w="med" len="med"/>
          </a:ln>
          <a:effectLst/>
        </p:spPr>
        <p:txBody>
          <a:bodyPr vert="horz" wrap="square" lIns="96391" tIns="48195" rIns="96391" bIns="48195" numCol="1" rtlCol="0" anchor="t" anchorCtr="0" compatLnSpc="1"/>
          <a:lstStyle/>
          <a:p>
            <a:pPr defTabSz="913765"/>
            <a:endParaRPr lang="zh-CN" altLang="en-US" sz="1795"/>
          </a:p>
        </p:txBody>
      </p:sp>
      <p:sp>
        <p:nvSpPr>
          <p:cNvPr id="14" name="矩形 13"/>
          <p:cNvSpPr/>
          <p:nvPr/>
        </p:nvSpPr>
        <p:spPr bwMode="auto">
          <a:xfrm>
            <a:off x="5026637" y="1408821"/>
            <a:ext cx="2884662" cy="2049627"/>
          </a:xfrm>
          <a:prstGeom prst="rect">
            <a:avLst/>
          </a:prstGeom>
          <a:blipFill>
            <a:blip r:embed="rId2" cstate="screen"/>
            <a:stretch>
              <a:fillRect/>
            </a:stretch>
          </a:blipFill>
          <a:ln w="9525" cap="flat" cmpd="sng" algn="ctr">
            <a:solidFill>
              <a:schemeClr val="accent1">
                <a:lumMod val="60000"/>
                <a:lumOff val="40000"/>
              </a:schemeClr>
            </a:solidFill>
            <a:prstDash val="solid"/>
            <a:round/>
            <a:headEnd type="none" w="med" len="med"/>
            <a:tailEnd type="none" w="med" len="med"/>
          </a:ln>
          <a:effectLst/>
        </p:spPr>
        <p:txBody>
          <a:bodyPr vert="horz" wrap="square" lIns="96391" tIns="48195" rIns="96391" bIns="48195" numCol="1" rtlCol="0" anchor="t" anchorCtr="0" compatLnSpc="1"/>
          <a:lstStyle/>
          <a:p>
            <a:pPr defTabSz="913765"/>
            <a:endParaRPr lang="zh-CN" altLang="en-US" sz="1795"/>
          </a:p>
        </p:txBody>
      </p:sp>
      <p:sp>
        <p:nvSpPr>
          <p:cNvPr id="15" name="矩形 14"/>
          <p:cNvSpPr/>
          <p:nvPr/>
        </p:nvSpPr>
        <p:spPr bwMode="auto">
          <a:xfrm>
            <a:off x="8516900" y="1408821"/>
            <a:ext cx="2884662" cy="2049627"/>
          </a:xfrm>
          <a:prstGeom prst="rect">
            <a:avLst/>
          </a:prstGeom>
          <a:blipFill>
            <a:blip r:embed="rId3" cstate="screen"/>
            <a:stretch>
              <a:fillRect/>
            </a:stretch>
          </a:blipFill>
          <a:ln w="9525" cap="flat" cmpd="sng" algn="ctr">
            <a:solidFill>
              <a:schemeClr val="accent1">
                <a:lumMod val="60000"/>
                <a:lumOff val="40000"/>
              </a:schemeClr>
            </a:solidFill>
            <a:prstDash val="solid"/>
            <a:round/>
            <a:headEnd type="none" w="med" len="med"/>
            <a:tailEnd type="none" w="med" len="med"/>
          </a:ln>
          <a:effectLst/>
        </p:spPr>
        <p:txBody>
          <a:bodyPr vert="horz" wrap="square" lIns="96391" tIns="48195" rIns="96391" bIns="48195" numCol="1" rtlCol="0" anchor="t" anchorCtr="0" compatLnSpc="1"/>
          <a:lstStyle/>
          <a:p>
            <a:pPr defTabSz="913765"/>
            <a:endParaRPr lang="zh-CN" altLang="en-US" sz="1795"/>
          </a:p>
        </p:txBody>
      </p:sp>
      <p:sp>
        <p:nvSpPr>
          <p:cNvPr id="16" name="矩形 15"/>
          <p:cNvSpPr/>
          <p:nvPr/>
        </p:nvSpPr>
        <p:spPr bwMode="auto">
          <a:xfrm>
            <a:off x="354" y="3812755"/>
            <a:ext cx="12858044" cy="683209"/>
          </a:xfrm>
          <a:prstGeom prst="rect">
            <a:avLst/>
          </a:prstGeom>
          <a:solidFill>
            <a:srgbClr val="363F6A"/>
          </a:solidFill>
          <a:ln w="9525" cap="flat" cmpd="sng" algn="ctr">
            <a:noFill/>
            <a:prstDash val="solid"/>
            <a:round/>
            <a:headEnd type="none" w="med" len="med"/>
            <a:tailEnd type="none" w="med" len="med"/>
          </a:ln>
          <a:effectLst/>
        </p:spPr>
        <p:txBody>
          <a:bodyPr vert="horz" wrap="square" lIns="96391" tIns="48195" rIns="96391" bIns="48195" numCol="1" rtlCol="0" anchor="t" anchorCtr="0" compatLnSpc="1"/>
          <a:lstStyle/>
          <a:p>
            <a:pPr defTabSz="913765"/>
            <a:endParaRPr lang="zh-CN" altLang="en-US" sz="1795"/>
          </a:p>
        </p:txBody>
      </p:sp>
      <p:sp>
        <p:nvSpPr>
          <p:cNvPr id="17" name="TextBox 16"/>
          <p:cNvSpPr txBox="1"/>
          <p:nvPr/>
        </p:nvSpPr>
        <p:spPr>
          <a:xfrm>
            <a:off x="1592619" y="3946108"/>
            <a:ext cx="2293701" cy="387350"/>
          </a:xfrm>
          <a:prstGeom prst="rect">
            <a:avLst/>
          </a:prstGeom>
          <a:noFill/>
        </p:spPr>
        <p:txBody>
          <a:bodyPr wrap="square" lIns="96391" tIns="48195" rIns="96391" bIns="48195" rtlCol="0">
            <a:spAutoFit/>
          </a:bodyPr>
          <a:lstStyle/>
          <a:p>
            <a:pPr algn="ctr"/>
            <a:r>
              <a:rPr lang="zh-CN" altLang="en-US" sz="1900" b="1" dirty="0">
                <a:solidFill>
                  <a:schemeClr val="bg1"/>
                </a:solidFill>
                <a:latin typeface="+mn-ea"/>
              </a:rPr>
              <a:t>服务体系</a:t>
            </a:r>
            <a:endParaRPr lang="zh-CN" altLang="en-US" sz="1900" b="1" dirty="0">
              <a:solidFill>
                <a:schemeClr val="bg1"/>
              </a:solidFill>
              <a:latin typeface="+mn-ea"/>
            </a:endParaRPr>
          </a:p>
        </p:txBody>
      </p:sp>
      <p:sp>
        <p:nvSpPr>
          <p:cNvPr id="18" name="TextBox 17"/>
          <p:cNvSpPr txBox="1"/>
          <p:nvPr/>
        </p:nvSpPr>
        <p:spPr>
          <a:xfrm>
            <a:off x="1536621" y="4774219"/>
            <a:ext cx="2885024" cy="1184910"/>
          </a:xfrm>
          <a:prstGeom prst="rect">
            <a:avLst/>
          </a:prstGeom>
          <a:noFill/>
        </p:spPr>
        <p:txBody>
          <a:bodyPr wrap="square" lIns="96391" tIns="48195" rIns="96391" bIns="48195" rtlCol="0">
            <a:spAutoFit/>
          </a:bodyPr>
          <a:lstStyle/>
          <a:p>
            <a:pPr lvl="0" indent="0" algn="ctr">
              <a:lnSpc>
                <a:spcPts val="1700"/>
              </a:lnSpc>
            </a:pPr>
            <a:r>
              <a:rPr lang="zh-CN" altLang="en-US" sz="1685" dirty="0">
                <a:solidFill>
                  <a:schemeClr val="tx1">
                    <a:lumMod val="85000"/>
                    <a:lumOff val="15000"/>
                  </a:schemeClr>
                </a:solidFill>
                <a:latin typeface="微软雅黑" pitchFamily="34" charset="-122"/>
                <a:ea typeface="微软雅黑" pitchFamily="34" charset="-122"/>
                <a:sym typeface="+mn-ea"/>
              </a:rPr>
              <a:t>三层架构的服务体系</a:t>
            </a:r>
            <a:endParaRPr lang="zh-CN" altLang="en-US" sz="1685" dirty="0">
              <a:solidFill>
                <a:schemeClr val="tx1">
                  <a:lumMod val="85000"/>
                  <a:lumOff val="15000"/>
                </a:schemeClr>
              </a:solidFill>
              <a:latin typeface="微软雅黑" pitchFamily="34" charset="-122"/>
              <a:ea typeface="微软雅黑" pitchFamily="34" charset="-122"/>
              <a:sym typeface="+mn-ea"/>
            </a:endParaRPr>
          </a:p>
          <a:p>
            <a:pPr lvl="0" indent="0" algn="ctr">
              <a:lnSpc>
                <a:spcPts val="1700"/>
              </a:lnSpc>
            </a:pPr>
            <a:endParaRPr lang="zh-CN" altLang="en-US" sz="1685" dirty="0">
              <a:solidFill>
                <a:schemeClr val="tx1">
                  <a:lumMod val="85000"/>
                  <a:lumOff val="15000"/>
                </a:schemeClr>
              </a:solidFill>
              <a:latin typeface="微软雅黑" pitchFamily="34" charset="-122"/>
              <a:ea typeface="微软雅黑" pitchFamily="34" charset="-122"/>
              <a:sym typeface="+mn-ea"/>
            </a:endParaRPr>
          </a:p>
          <a:p>
            <a:pPr lvl="0" indent="0" algn="ctr">
              <a:lnSpc>
                <a:spcPts val="1700"/>
              </a:lnSpc>
            </a:pPr>
            <a:r>
              <a:rPr lang="zh-CN" altLang="en-US" sz="1685" dirty="0">
                <a:solidFill>
                  <a:schemeClr val="tx1">
                    <a:lumMod val="85000"/>
                    <a:lumOff val="15000"/>
                  </a:schemeClr>
                </a:solidFill>
                <a:latin typeface="微软雅黑" pitchFamily="34" charset="-122"/>
                <a:ea typeface="微软雅黑" pitchFamily="34" charset="-122"/>
                <a:sym typeface="+mn-ea"/>
              </a:rPr>
              <a:t>专业、完善、高效、超值</a:t>
            </a:r>
            <a:endParaRPr lang="zh-CN" altLang="en-US" sz="1685" dirty="0">
              <a:solidFill>
                <a:schemeClr val="tx1">
                  <a:lumMod val="85000"/>
                  <a:lumOff val="15000"/>
                </a:schemeClr>
              </a:solidFill>
              <a:latin typeface="微软雅黑" pitchFamily="34" charset="-122"/>
              <a:ea typeface="微软雅黑" pitchFamily="34" charset="-122"/>
              <a:sym typeface="+mn-ea"/>
            </a:endParaRPr>
          </a:p>
          <a:p>
            <a:pPr lvl="0" indent="0" algn="ctr">
              <a:lnSpc>
                <a:spcPts val="1700"/>
              </a:lnSpc>
            </a:pPr>
            <a:endParaRPr lang="zh-CN" altLang="en-US" sz="1685" dirty="0">
              <a:solidFill>
                <a:schemeClr val="tx1">
                  <a:lumMod val="85000"/>
                  <a:lumOff val="15000"/>
                </a:schemeClr>
              </a:solidFill>
              <a:latin typeface="微软雅黑" pitchFamily="34" charset="-122"/>
              <a:ea typeface="微软雅黑" pitchFamily="34" charset="-122"/>
              <a:sym typeface="+mn-ea"/>
            </a:endParaRPr>
          </a:p>
          <a:p>
            <a:pPr lvl="0" indent="0" algn="ctr">
              <a:lnSpc>
                <a:spcPts val="1700"/>
              </a:lnSpc>
            </a:pPr>
            <a:r>
              <a:rPr lang="zh-CN" altLang="en-US" sz="1685" dirty="0">
                <a:solidFill>
                  <a:schemeClr val="tx1">
                    <a:lumMod val="85000"/>
                    <a:lumOff val="15000"/>
                  </a:schemeClr>
                </a:solidFill>
                <a:latin typeface="微软雅黑" pitchFamily="34" charset="-122"/>
                <a:ea typeface="微软雅黑" pitchFamily="34" charset="-122"/>
                <a:sym typeface="+mn-ea"/>
              </a:rPr>
              <a:t>7*24小时全方位本地服务</a:t>
            </a:r>
            <a:endParaRPr lang="zh-CN" altLang="en-US" sz="1685" dirty="0">
              <a:solidFill>
                <a:schemeClr val="tx1">
                  <a:lumMod val="75000"/>
                  <a:lumOff val="25000"/>
                </a:schemeClr>
              </a:solidFill>
              <a:latin typeface="+mn-ea"/>
            </a:endParaRPr>
          </a:p>
        </p:txBody>
      </p:sp>
      <p:sp>
        <p:nvSpPr>
          <p:cNvPr id="19" name="TextBox 18"/>
          <p:cNvSpPr txBox="1"/>
          <p:nvPr/>
        </p:nvSpPr>
        <p:spPr>
          <a:xfrm>
            <a:off x="5348571" y="3946108"/>
            <a:ext cx="2293701" cy="387350"/>
          </a:xfrm>
          <a:prstGeom prst="rect">
            <a:avLst/>
          </a:prstGeom>
          <a:noFill/>
        </p:spPr>
        <p:txBody>
          <a:bodyPr wrap="square" lIns="96391" tIns="48195" rIns="96391" bIns="48195" rtlCol="0">
            <a:spAutoFit/>
          </a:bodyPr>
          <a:lstStyle/>
          <a:p>
            <a:pPr algn="ctr"/>
            <a:r>
              <a:rPr lang="zh-CN" altLang="en-US" sz="1900" b="1" dirty="0">
                <a:solidFill>
                  <a:schemeClr val="bg1"/>
                </a:solidFill>
                <a:latin typeface="+mn-ea"/>
              </a:rPr>
              <a:t>服务理念</a:t>
            </a:r>
            <a:endParaRPr lang="zh-CN" altLang="en-US" sz="1900" b="1" dirty="0">
              <a:solidFill>
                <a:schemeClr val="bg1"/>
              </a:solidFill>
              <a:latin typeface="+mn-ea"/>
            </a:endParaRPr>
          </a:p>
        </p:txBody>
      </p:sp>
      <p:sp>
        <p:nvSpPr>
          <p:cNvPr id="20" name="TextBox 19"/>
          <p:cNvSpPr txBox="1"/>
          <p:nvPr/>
        </p:nvSpPr>
        <p:spPr>
          <a:xfrm>
            <a:off x="5026375" y="4774219"/>
            <a:ext cx="2884354" cy="614045"/>
          </a:xfrm>
          <a:prstGeom prst="rect">
            <a:avLst/>
          </a:prstGeom>
          <a:noFill/>
        </p:spPr>
        <p:txBody>
          <a:bodyPr wrap="square" lIns="96391" tIns="48195" rIns="96391" bIns="48195" rtlCol="0">
            <a:spAutoFit/>
          </a:bodyPr>
          <a:lstStyle/>
          <a:p>
            <a:pPr algn="ctr"/>
            <a:r>
              <a:rPr lang="zh-CN" altLang="en-US" sz="1685" dirty="0">
                <a:solidFill>
                  <a:schemeClr val="tx1">
                    <a:lumMod val="85000"/>
                    <a:lumOff val="15000"/>
                  </a:schemeClr>
                </a:solidFill>
                <a:latin typeface="微软雅黑" pitchFamily="34" charset="-122"/>
                <a:ea typeface="微软雅黑" pitchFamily="34" charset="-122"/>
                <a:sym typeface="+mn-ea"/>
              </a:rPr>
              <a:t>让领先的服务成为思迅核心竞争力</a:t>
            </a:r>
            <a:endParaRPr lang="zh-CN" altLang="en-US" sz="1685" dirty="0">
              <a:solidFill>
                <a:schemeClr val="tx1">
                  <a:lumMod val="75000"/>
                  <a:lumOff val="25000"/>
                </a:schemeClr>
              </a:solidFill>
              <a:latin typeface="+mn-ea"/>
            </a:endParaRPr>
          </a:p>
        </p:txBody>
      </p:sp>
      <p:sp>
        <p:nvSpPr>
          <p:cNvPr id="21" name="TextBox 20"/>
          <p:cNvSpPr txBox="1"/>
          <p:nvPr/>
        </p:nvSpPr>
        <p:spPr>
          <a:xfrm>
            <a:off x="8855452" y="3946108"/>
            <a:ext cx="2293701" cy="387350"/>
          </a:xfrm>
          <a:prstGeom prst="rect">
            <a:avLst/>
          </a:prstGeom>
          <a:noFill/>
        </p:spPr>
        <p:txBody>
          <a:bodyPr wrap="square" lIns="96391" tIns="48195" rIns="96391" bIns="48195" rtlCol="0">
            <a:spAutoFit/>
          </a:bodyPr>
          <a:lstStyle/>
          <a:p>
            <a:pPr algn="ctr"/>
            <a:r>
              <a:rPr lang="zh-CN" altLang="en-US" sz="1900" b="1" dirty="0">
                <a:solidFill>
                  <a:schemeClr val="bg1"/>
                </a:solidFill>
                <a:latin typeface="+mn-ea"/>
              </a:rPr>
              <a:t>服务方式</a:t>
            </a:r>
            <a:endParaRPr lang="zh-CN" altLang="en-US" sz="1900" b="1" dirty="0">
              <a:solidFill>
                <a:schemeClr val="bg1"/>
              </a:solidFill>
              <a:latin typeface="+mn-ea"/>
            </a:endParaRPr>
          </a:p>
        </p:txBody>
      </p:sp>
      <p:sp>
        <p:nvSpPr>
          <p:cNvPr id="22" name="TextBox 21"/>
          <p:cNvSpPr txBox="1"/>
          <p:nvPr/>
        </p:nvSpPr>
        <p:spPr>
          <a:xfrm>
            <a:off x="8516798" y="4774219"/>
            <a:ext cx="2885024" cy="2056765"/>
          </a:xfrm>
          <a:prstGeom prst="rect">
            <a:avLst/>
          </a:prstGeom>
          <a:noFill/>
        </p:spPr>
        <p:txBody>
          <a:bodyPr wrap="square" lIns="96391" tIns="48195" rIns="96391" bIns="48195" rtlCol="0">
            <a:spAutoFit/>
          </a:bodyPr>
          <a:lstStyle/>
          <a:p>
            <a:pPr lvl="0" indent="0" algn="ctr">
              <a:lnSpc>
                <a:spcPts val="1700"/>
              </a:lnSpc>
            </a:pPr>
            <a:r>
              <a:rPr lang="zh-CN" altLang="en-US" sz="1685" dirty="0">
                <a:solidFill>
                  <a:schemeClr val="tx1">
                    <a:lumMod val="85000"/>
                    <a:lumOff val="15000"/>
                  </a:schemeClr>
                </a:solidFill>
                <a:latin typeface="微软雅黑" pitchFamily="34" charset="-122"/>
                <a:ea typeface="微软雅黑" pitchFamily="34" charset="-122"/>
                <a:sym typeface="+mn-ea"/>
              </a:rPr>
              <a:t>Call center（呼叫中心）</a:t>
            </a:r>
            <a:endParaRPr lang="zh-CN" altLang="en-US" sz="1685" dirty="0">
              <a:solidFill>
                <a:schemeClr val="tx1">
                  <a:lumMod val="85000"/>
                  <a:lumOff val="15000"/>
                </a:schemeClr>
              </a:solidFill>
              <a:latin typeface="微软雅黑" pitchFamily="34" charset="-122"/>
              <a:ea typeface="微软雅黑" pitchFamily="34" charset="-122"/>
              <a:sym typeface="+mn-ea"/>
            </a:endParaRPr>
          </a:p>
          <a:p>
            <a:pPr lvl="0" indent="0" algn="ctr">
              <a:lnSpc>
                <a:spcPts val="1700"/>
              </a:lnSpc>
            </a:pPr>
            <a:endParaRPr lang="zh-CN" altLang="en-US" sz="1685" dirty="0">
              <a:solidFill>
                <a:schemeClr val="tx1">
                  <a:lumMod val="85000"/>
                  <a:lumOff val="15000"/>
                </a:schemeClr>
              </a:solidFill>
              <a:latin typeface="微软雅黑" pitchFamily="34" charset="-122"/>
              <a:ea typeface="微软雅黑" pitchFamily="34" charset="-122"/>
              <a:sym typeface="+mn-ea"/>
            </a:endParaRPr>
          </a:p>
          <a:p>
            <a:pPr lvl="0" indent="0" algn="ctr">
              <a:lnSpc>
                <a:spcPts val="1700"/>
              </a:lnSpc>
            </a:pPr>
            <a:r>
              <a:rPr lang="zh-CN" altLang="en-US" sz="1685" dirty="0">
                <a:solidFill>
                  <a:schemeClr val="tx1">
                    <a:lumMod val="85000"/>
                    <a:lumOff val="15000"/>
                  </a:schemeClr>
                </a:solidFill>
                <a:latin typeface="微软雅黑" pitchFamily="34" charset="-122"/>
                <a:ea typeface="微软雅黑" pitchFamily="34" charset="-122"/>
                <a:sym typeface="+mn-ea"/>
              </a:rPr>
              <a:t>远程在线支持</a:t>
            </a:r>
            <a:endParaRPr lang="zh-CN" altLang="en-US" sz="1685" dirty="0">
              <a:solidFill>
                <a:schemeClr val="tx1">
                  <a:lumMod val="85000"/>
                  <a:lumOff val="15000"/>
                </a:schemeClr>
              </a:solidFill>
              <a:latin typeface="微软雅黑" pitchFamily="34" charset="-122"/>
              <a:ea typeface="微软雅黑" pitchFamily="34" charset="-122"/>
              <a:sym typeface="+mn-ea"/>
            </a:endParaRPr>
          </a:p>
          <a:p>
            <a:pPr lvl="0" indent="0" algn="ctr">
              <a:lnSpc>
                <a:spcPts val="1700"/>
              </a:lnSpc>
            </a:pPr>
            <a:endParaRPr lang="zh-CN" altLang="en-US" sz="1685" dirty="0">
              <a:solidFill>
                <a:schemeClr val="tx1">
                  <a:lumMod val="85000"/>
                  <a:lumOff val="15000"/>
                </a:schemeClr>
              </a:solidFill>
              <a:latin typeface="微软雅黑" pitchFamily="34" charset="-122"/>
              <a:ea typeface="微软雅黑" pitchFamily="34" charset="-122"/>
              <a:sym typeface="+mn-ea"/>
            </a:endParaRPr>
          </a:p>
          <a:p>
            <a:pPr lvl="0" indent="0" algn="ctr">
              <a:lnSpc>
                <a:spcPts val="1700"/>
              </a:lnSpc>
            </a:pPr>
            <a:r>
              <a:rPr lang="zh-CN" altLang="en-US" sz="1685" dirty="0">
                <a:solidFill>
                  <a:schemeClr val="tx1">
                    <a:lumMod val="85000"/>
                    <a:lumOff val="15000"/>
                  </a:schemeClr>
                </a:solidFill>
                <a:latin typeface="微软雅黑" pitchFamily="34" charset="-122"/>
                <a:ea typeface="微软雅黑" pitchFamily="34" charset="-122"/>
                <a:sym typeface="+mn-ea"/>
              </a:rPr>
              <a:t>电子邮件 </a:t>
            </a:r>
            <a:endParaRPr lang="zh-CN" altLang="en-US" sz="1685" dirty="0">
              <a:solidFill>
                <a:schemeClr val="tx1">
                  <a:lumMod val="85000"/>
                  <a:lumOff val="15000"/>
                </a:schemeClr>
              </a:solidFill>
              <a:latin typeface="微软雅黑" pitchFamily="34" charset="-122"/>
              <a:ea typeface="微软雅黑" pitchFamily="34" charset="-122"/>
              <a:sym typeface="+mn-ea"/>
            </a:endParaRPr>
          </a:p>
          <a:p>
            <a:pPr lvl="0" indent="0" algn="ctr">
              <a:lnSpc>
                <a:spcPts val="1700"/>
              </a:lnSpc>
            </a:pPr>
            <a:endParaRPr lang="zh-CN" altLang="en-US" sz="1685" dirty="0">
              <a:solidFill>
                <a:schemeClr val="tx1">
                  <a:lumMod val="85000"/>
                  <a:lumOff val="15000"/>
                </a:schemeClr>
              </a:solidFill>
              <a:latin typeface="微软雅黑" pitchFamily="34" charset="-122"/>
              <a:ea typeface="微软雅黑" pitchFamily="34" charset="-122"/>
              <a:sym typeface="+mn-ea"/>
            </a:endParaRPr>
          </a:p>
          <a:p>
            <a:pPr lvl="0" indent="0" algn="ctr">
              <a:lnSpc>
                <a:spcPts val="1700"/>
              </a:lnSpc>
            </a:pPr>
            <a:r>
              <a:rPr lang="zh-CN" altLang="en-US" sz="1685" dirty="0">
                <a:solidFill>
                  <a:schemeClr val="tx1">
                    <a:lumMod val="85000"/>
                    <a:lumOff val="15000"/>
                  </a:schemeClr>
                </a:solidFill>
                <a:latin typeface="微软雅黑" pitchFamily="34" charset="-122"/>
                <a:ea typeface="微软雅黑" pitchFamily="34" charset="-122"/>
                <a:sym typeface="+mn-ea"/>
              </a:rPr>
              <a:t>即时通讯 </a:t>
            </a:r>
            <a:endParaRPr lang="zh-CN" altLang="en-US" sz="1685" dirty="0">
              <a:solidFill>
                <a:schemeClr val="tx1">
                  <a:lumMod val="85000"/>
                  <a:lumOff val="15000"/>
                </a:schemeClr>
              </a:solidFill>
              <a:latin typeface="微软雅黑" pitchFamily="34" charset="-122"/>
              <a:ea typeface="微软雅黑" pitchFamily="34" charset="-122"/>
              <a:sym typeface="+mn-ea"/>
            </a:endParaRPr>
          </a:p>
          <a:p>
            <a:pPr lvl="0" indent="0" algn="ctr">
              <a:lnSpc>
                <a:spcPts val="1700"/>
              </a:lnSpc>
            </a:pPr>
            <a:endParaRPr lang="zh-CN" altLang="en-US" sz="1685" dirty="0">
              <a:solidFill>
                <a:schemeClr val="tx1">
                  <a:lumMod val="85000"/>
                  <a:lumOff val="15000"/>
                </a:schemeClr>
              </a:solidFill>
              <a:latin typeface="微软雅黑" pitchFamily="34" charset="-122"/>
              <a:ea typeface="微软雅黑" pitchFamily="34" charset="-122"/>
              <a:sym typeface="+mn-ea"/>
            </a:endParaRPr>
          </a:p>
          <a:p>
            <a:pPr lvl="0" indent="0" algn="ctr">
              <a:lnSpc>
                <a:spcPts val="1700"/>
              </a:lnSpc>
            </a:pPr>
            <a:r>
              <a:rPr lang="zh-CN" altLang="en-US" sz="1685" dirty="0">
                <a:solidFill>
                  <a:schemeClr val="tx1">
                    <a:lumMod val="85000"/>
                    <a:lumOff val="15000"/>
                  </a:schemeClr>
                </a:solidFill>
                <a:latin typeface="微软雅黑" pitchFamily="34" charset="-122"/>
                <a:ea typeface="微软雅黑" pitchFamily="34" charset="-122"/>
                <a:sym typeface="+mn-ea"/>
              </a:rPr>
              <a:t>上门现场支持</a:t>
            </a:r>
            <a:endParaRPr lang="zh-CN" altLang="en-US" sz="1685" dirty="0">
              <a:solidFill>
                <a:schemeClr val="tx1">
                  <a:lumMod val="75000"/>
                  <a:lumOff val="25000"/>
                </a:schemeClr>
              </a:solidFill>
              <a:latin typeface="+mn-ea"/>
            </a:endParaRPr>
          </a:p>
        </p:txBody>
      </p:sp>
      <p:pic>
        <p:nvPicPr>
          <p:cNvPr id="15389" name="Picture 4" descr="logo-2"/>
          <p:cNvPicPr>
            <a:picLocks noChangeAspect="1"/>
          </p:cNvPicPr>
          <p:nvPr/>
        </p:nvPicPr>
        <p:blipFill>
          <a:blip r:embed="rId4"/>
          <a:stretch>
            <a:fillRect/>
          </a:stretch>
        </p:blipFill>
        <p:spPr>
          <a:xfrm>
            <a:off x="10660475" y="100453"/>
            <a:ext cx="2094120" cy="537761"/>
          </a:xfrm>
          <a:prstGeom prst="rect">
            <a:avLst/>
          </a:prstGeom>
          <a:noFill/>
          <a:ln w="9525">
            <a:noFill/>
          </a:ln>
        </p:spPr>
      </p:pic>
      <p:grpSp>
        <p:nvGrpSpPr>
          <p:cNvPr id="9" name="组合 8"/>
          <p:cNvGrpSpPr/>
          <p:nvPr/>
        </p:nvGrpSpPr>
        <p:grpSpPr>
          <a:xfrm>
            <a:off x="0" y="271837"/>
            <a:ext cx="470807" cy="571402"/>
            <a:chOff x="0" y="375965"/>
            <a:chExt cx="470807" cy="571402"/>
          </a:xfrm>
        </p:grpSpPr>
        <p:sp>
          <p:nvSpPr>
            <p:cNvPr id="2" name="矩形 1"/>
            <p:cNvSpPr/>
            <p:nvPr/>
          </p:nvSpPr>
          <p:spPr>
            <a:xfrm>
              <a:off x="0" y="375965"/>
              <a:ext cx="380703" cy="571402"/>
            </a:xfrm>
            <a:prstGeom prst="rect">
              <a:avLst/>
            </a:prstGeom>
            <a:solidFill>
              <a:srgbClr val="232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矩形 35"/>
            <p:cNvSpPr/>
            <p:nvPr/>
          </p:nvSpPr>
          <p:spPr>
            <a:xfrm>
              <a:off x="371192" y="375965"/>
              <a:ext cx="99615" cy="5714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TextBox 54"/>
          <p:cNvSpPr txBox="1"/>
          <p:nvPr/>
        </p:nvSpPr>
        <p:spPr>
          <a:xfrm>
            <a:off x="572770" y="293370"/>
            <a:ext cx="2858135" cy="549910"/>
          </a:xfrm>
          <a:prstGeom prst="rect">
            <a:avLst/>
          </a:prstGeom>
          <a:noFill/>
        </p:spPr>
        <p:txBody>
          <a:bodyPr wrap="square" lIns="96391" tIns="48195" rIns="96391" bIns="48195"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r>
              <a:rPr lang="zh-CN" altLang="en-US" sz="2955" b="1" dirty="0">
                <a:solidFill>
                  <a:schemeClr val="tx1">
                    <a:lumMod val="75000"/>
                    <a:lumOff val="25000"/>
                  </a:schemeClr>
                </a:solidFill>
                <a:latin typeface="微软雅黑" pitchFamily="34" charset="-122"/>
                <a:ea typeface="微软雅黑" pitchFamily="34" charset="-122"/>
              </a:rPr>
              <a:t>思迅</a:t>
            </a:r>
            <a:r>
              <a:rPr lang="en-US" altLang="zh-CN" sz="2955" b="1" dirty="0">
                <a:solidFill>
                  <a:schemeClr val="tx1">
                    <a:lumMod val="75000"/>
                    <a:lumOff val="25000"/>
                  </a:schemeClr>
                </a:solidFill>
                <a:latin typeface="微软雅黑" pitchFamily="34" charset="-122"/>
                <a:ea typeface="微软雅黑" pitchFamily="34" charset="-122"/>
              </a:rPr>
              <a:t>-</a:t>
            </a:r>
            <a:r>
              <a:rPr lang="zh-CN" altLang="en-US" sz="2955" b="1" dirty="0">
                <a:solidFill>
                  <a:schemeClr val="tx1">
                    <a:lumMod val="75000"/>
                    <a:lumOff val="25000"/>
                  </a:schemeClr>
                </a:solidFill>
                <a:latin typeface="微软雅黑" pitchFamily="34" charset="-122"/>
                <a:ea typeface="微软雅黑" pitchFamily="34" charset="-122"/>
              </a:rPr>
              <a:t>服务体系</a:t>
            </a:r>
            <a:endParaRPr lang="zh-CN" altLang="en-US" sz="2955"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400"/>
                                        <p:tgtEl>
                                          <p:spTgt spid="13"/>
                                        </p:tgtEl>
                                        <p:attrNameLst>
                                          <p:attrName>ppt_y</p:attrName>
                                        </p:attrNameLst>
                                      </p:cBhvr>
                                      <p:tavLst>
                                        <p:tav tm="0">
                                          <p:val>
                                            <p:strVal val="#ppt_y+#ppt_h*1.125000"/>
                                          </p:val>
                                        </p:tav>
                                        <p:tav tm="100000">
                                          <p:val>
                                            <p:strVal val="#ppt_y"/>
                                          </p:val>
                                        </p:tav>
                                      </p:tavLst>
                                    </p:anim>
                                    <p:animEffect transition="in" filter="wipe(up)">
                                      <p:cBhvr>
                                        <p:cTn id="12" dur="400"/>
                                        <p:tgtEl>
                                          <p:spTgt spid="1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400"/>
                                        <p:tgtEl>
                                          <p:spTgt spid="14"/>
                                        </p:tgtEl>
                                        <p:attrNameLst>
                                          <p:attrName>ppt_y</p:attrName>
                                        </p:attrNameLst>
                                      </p:cBhvr>
                                      <p:tavLst>
                                        <p:tav tm="0">
                                          <p:val>
                                            <p:strVal val="#ppt_y+#ppt_h*1.125000"/>
                                          </p:val>
                                        </p:tav>
                                        <p:tav tm="100000">
                                          <p:val>
                                            <p:strVal val="#ppt_y"/>
                                          </p:val>
                                        </p:tav>
                                      </p:tavLst>
                                    </p:anim>
                                    <p:animEffect transition="in" filter="wipe(up)">
                                      <p:cBhvr>
                                        <p:cTn id="16" dur="400"/>
                                        <p:tgtEl>
                                          <p:spTgt spid="14"/>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400"/>
                                        <p:tgtEl>
                                          <p:spTgt spid="15"/>
                                        </p:tgtEl>
                                        <p:attrNameLst>
                                          <p:attrName>ppt_y</p:attrName>
                                        </p:attrNameLst>
                                      </p:cBhvr>
                                      <p:tavLst>
                                        <p:tav tm="0">
                                          <p:val>
                                            <p:strVal val="#ppt_y+#ppt_h*1.125000"/>
                                          </p:val>
                                        </p:tav>
                                        <p:tav tm="100000">
                                          <p:val>
                                            <p:strVal val="#ppt_y"/>
                                          </p:val>
                                        </p:tav>
                                      </p:tavLst>
                                    </p:anim>
                                    <p:animEffect transition="in" filter="wipe(up)">
                                      <p:cBhvr>
                                        <p:cTn id="20" dur="400"/>
                                        <p:tgtEl>
                                          <p:spTgt spid="15"/>
                                        </p:tgtEl>
                                      </p:cBhvr>
                                    </p:animEffect>
                                  </p:childTnLst>
                                </p:cTn>
                              </p:par>
                              <p:par>
                                <p:cTn id="21" presetID="2" presetClass="entr" presetSubtype="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childTnLst>
                          </p:cTn>
                        </p:par>
                        <p:par>
                          <p:cTn id="43" fill="hold">
                            <p:stCondLst>
                              <p:cond delay="1500"/>
                            </p:stCondLst>
                            <p:childTnLst>
                              <p:par>
                                <p:cTn id="44" presetID="56" presetClass="entr" presetSubtype="0" fill="hold" grpId="0" nodeType="afterEffect">
                                  <p:stCondLst>
                                    <p:cond delay="0"/>
                                  </p:stCondLst>
                                  <p:iterate type="lt">
                                    <p:tmPct val="10000"/>
                                  </p:iterate>
                                  <p:childTnLst>
                                    <p:set>
                                      <p:cBhvr>
                                        <p:cTn id="45" dur="1" fill="hold">
                                          <p:stCondLst>
                                            <p:cond delay="0"/>
                                          </p:stCondLst>
                                        </p:cTn>
                                        <p:tgtEl>
                                          <p:spTgt spid="3"/>
                                        </p:tgtEl>
                                        <p:attrNameLst>
                                          <p:attrName>style.visibility</p:attrName>
                                        </p:attrNameLst>
                                      </p:cBhvr>
                                      <p:to>
                                        <p:strVal val="visible"/>
                                      </p:to>
                                    </p:set>
                                    <p:anim by="(-#ppt_w*2)" calcmode="lin" valueType="num">
                                      <p:cBhvr rctx="PPT">
                                        <p:cTn id="46" dur="200" autoRev="1" fill="hold">
                                          <p:stCondLst>
                                            <p:cond delay="0"/>
                                          </p:stCondLst>
                                        </p:cTn>
                                        <p:tgtEl>
                                          <p:spTgt spid="3"/>
                                        </p:tgtEl>
                                        <p:attrNameLst>
                                          <p:attrName>ppt_w</p:attrName>
                                        </p:attrNameLst>
                                      </p:cBhvr>
                                    </p:anim>
                                    <p:anim by="(#ppt_w*0.50)" calcmode="lin" valueType="num">
                                      <p:cBhvr>
                                        <p:cTn id="47" dur="200" decel="50000" autoRev="1" fill="hold">
                                          <p:stCondLst>
                                            <p:cond delay="0"/>
                                          </p:stCondLst>
                                        </p:cTn>
                                        <p:tgtEl>
                                          <p:spTgt spid="3"/>
                                        </p:tgtEl>
                                        <p:attrNameLst>
                                          <p:attrName>ppt_x</p:attrName>
                                        </p:attrNameLst>
                                      </p:cBhvr>
                                    </p:anim>
                                    <p:anim from="(-#ppt_h/2)" to="(#ppt_y)" calcmode="lin" valueType="num">
                                      <p:cBhvr>
                                        <p:cTn id="48" dur="400" fill="hold">
                                          <p:stCondLst>
                                            <p:cond delay="0"/>
                                          </p:stCondLst>
                                        </p:cTn>
                                        <p:tgtEl>
                                          <p:spTgt spid="3"/>
                                        </p:tgtEl>
                                        <p:attrNameLst>
                                          <p:attrName>ppt_y</p:attrName>
                                        </p:attrNameLst>
                                      </p:cBhvr>
                                    </p:anim>
                                    <p:animRot by="21600000">
                                      <p:cBhvr>
                                        <p:cTn id="49" dur="4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17" grpId="0"/>
      <p:bldP spid="18" grpId="0"/>
      <p:bldP spid="19" grpId="0"/>
      <p:bldP spid="20" grpId="0"/>
      <p:bldP spid="21" grpId="0"/>
      <p:bldP spid="2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866413" cy="3400301"/>
          </a:xfrm>
          <a:prstGeom prst="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flipV="1">
            <a:off x="5781303" y="-12857"/>
            <a:ext cx="7085110" cy="7271223"/>
          </a:xfrm>
          <a:custGeom>
            <a:avLst/>
            <a:gdLst>
              <a:gd name="connsiteX0" fmla="*/ 1601745 w 5987384"/>
              <a:gd name="connsiteY0" fmla="*/ 0 h 6870191"/>
              <a:gd name="connsiteX1" fmla="*/ 5987384 w 5987384"/>
              <a:gd name="connsiteY1" fmla="*/ 0 h 6870191"/>
              <a:gd name="connsiteX2" fmla="*/ 2179128 w 5987384"/>
              <a:gd name="connsiteY2" fmla="*/ 6870191 h 6870191"/>
              <a:gd name="connsiteX3" fmla="*/ 0 w 5987384"/>
              <a:gd name="connsiteY3" fmla="*/ 6870191 h 6870191"/>
              <a:gd name="connsiteX4" fmla="*/ 0 w 5987384"/>
              <a:gd name="connsiteY4" fmla="*/ 2891132 h 6870191"/>
              <a:gd name="connsiteX0-1" fmla="*/ 1601745 w 5987384"/>
              <a:gd name="connsiteY0-2" fmla="*/ 0 h 6894575"/>
              <a:gd name="connsiteX1-3" fmla="*/ 5987384 w 5987384"/>
              <a:gd name="connsiteY1-4" fmla="*/ 0 h 6894575"/>
              <a:gd name="connsiteX2-5" fmla="*/ 2252280 w 5987384"/>
              <a:gd name="connsiteY2-6" fmla="*/ 6894575 h 6894575"/>
              <a:gd name="connsiteX3-7" fmla="*/ 0 w 5987384"/>
              <a:gd name="connsiteY3-8" fmla="*/ 6870191 h 6894575"/>
              <a:gd name="connsiteX4-9" fmla="*/ 0 w 5987384"/>
              <a:gd name="connsiteY4-10" fmla="*/ 2891132 h 6894575"/>
              <a:gd name="connsiteX5" fmla="*/ 1601745 w 5987384"/>
              <a:gd name="connsiteY5" fmla="*/ 0 h 6894575"/>
              <a:gd name="connsiteX0-11" fmla="*/ 1601745 w 5987384"/>
              <a:gd name="connsiteY0-12" fmla="*/ 0 h 6894575"/>
              <a:gd name="connsiteX1-13" fmla="*/ 5987384 w 5987384"/>
              <a:gd name="connsiteY1-14" fmla="*/ 0 h 6894575"/>
              <a:gd name="connsiteX2-15" fmla="*/ 2252280 w 5987384"/>
              <a:gd name="connsiteY2-16" fmla="*/ 6894575 h 6894575"/>
              <a:gd name="connsiteX3-17" fmla="*/ 0 w 5987384"/>
              <a:gd name="connsiteY3-18" fmla="*/ 6881077 h 6894575"/>
              <a:gd name="connsiteX4-19" fmla="*/ 0 w 5987384"/>
              <a:gd name="connsiteY4-20" fmla="*/ 2891132 h 6894575"/>
              <a:gd name="connsiteX5-21" fmla="*/ 1601745 w 5987384"/>
              <a:gd name="connsiteY5-22" fmla="*/ 0 h 6894575"/>
              <a:gd name="connsiteX0-23" fmla="*/ 3845308 w 8230947"/>
              <a:gd name="connsiteY0-24" fmla="*/ 0 h 6894575"/>
              <a:gd name="connsiteX1-25" fmla="*/ 8230947 w 8230947"/>
              <a:gd name="connsiteY1-26" fmla="*/ 0 h 6894575"/>
              <a:gd name="connsiteX2-27" fmla="*/ 4495843 w 8230947"/>
              <a:gd name="connsiteY2-28" fmla="*/ 6894575 h 6894575"/>
              <a:gd name="connsiteX3-29" fmla="*/ 2243563 w 8230947"/>
              <a:gd name="connsiteY3-30" fmla="*/ 6881077 h 6894575"/>
              <a:gd name="connsiteX4-31" fmla="*/ 0 w 8230947"/>
              <a:gd name="connsiteY4-32" fmla="*/ 6886641 h 6894575"/>
              <a:gd name="connsiteX5-33" fmla="*/ 3845308 w 8230947"/>
              <a:gd name="connsiteY5-34" fmla="*/ 0 h 68945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8230947" h="6894575">
                <a:moveTo>
                  <a:pt x="3845308" y="0"/>
                </a:moveTo>
                <a:lnTo>
                  <a:pt x="8230947" y="0"/>
                </a:lnTo>
                <a:lnTo>
                  <a:pt x="4495843" y="6894575"/>
                </a:lnTo>
                <a:lnTo>
                  <a:pt x="2243563" y="6881077"/>
                </a:lnTo>
                <a:lnTo>
                  <a:pt x="0" y="6886641"/>
                </a:lnTo>
                <a:lnTo>
                  <a:pt x="3845308" y="0"/>
                </a:lnTo>
                <a:close/>
              </a:path>
            </a:pathLst>
          </a:custGeom>
          <a:solidFill>
            <a:srgbClr val="363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9381490" y="4408170"/>
            <a:ext cx="2570480" cy="2646045"/>
          </a:xfrm>
          <a:prstGeom prst="rect">
            <a:avLst/>
          </a:prstGeom>
          <a:noFill/>
        </p:spPr>
        <p:txBody>
          <a:bodyPr wrap="square" rtlCol="0">
            <a:spAutoFit/>
          </a:bodyPr>
          <a:lstStyle/>
          <a:p>
            <a:r>
              <a:rPr lang="en-US" altLang="zh-CN" sz="16600" dirty="0" smtClean="0">
                <a:solidFill>
                  <a:schemeClr val="bg1"/>
                </a:solidFill>
                <a:latin typeface="Agency FB" panose="020B0503020202020204" pitchFamily="34" charset="0"/>
                <a:ea typeface="Kozuka Gothic Pro B" panose="020B0800000000000000" pitchFamily="34" charset="-128"/>
              </a:rPr>
              <a:t>02</a:t>
            </a:r>
            <a:endParaRPr lang="zh-CN" altLang="en-US" sz="16600" dirty="0">
              <a:solidFill>
                <a:schemeClr val="bg1"/>
              </a:solidFill>
              <a:latin typeface="Agency FB" panose="020B0503020202020204" pitchFamily="34" charset="0"/>
              <a:ea typeface="Kozuka Gothic Pro B" panose="020B0800000000000000" pitchFamily="34" charset="-128"/>
            </a:endParaRPr>
          </a:p>
        </p:txBody>
      </p:sp>
      <p:sp>
        <p:nvSpPr>
          <p:cNvPr id="33" name="矩形 32"/>
          <p:cNvSpPr/>
          <p:nvPr/>
        </p:nvSpPr>
        <p:spPr>
          <a:xfrm>
            <a:off x="2972991" y="5056485"/>
            <a:ext cx="2348842" cy="521970"/>
          </a:xfrm>
          <a:prstGeom prst="rect">
            <a:avLst/>
          </a:prstGeom>
        </p:spPr>
        <p:txBody>
          <a:bodyPr wrap="square">
            <a:spAutoFit/>
          </a:bodyPr>
          <a:lstStyle/>
          <a:p>
            <a:r>
              <a:rPr lang="zh-CN" altLang="en-US" sz="2800" dirty="0">
                <a:solidFill>
                  <a:srgbClr val="1F2959"/>
                </a:solidFill>
                <a:latin typeface="微软雅黑" pitchFamily="34" charset="-122"/>
                <a:ea typeface="微软雅黑" pitchFamily="34" charset="-122"/>
              </a:rPr>
              <a:t>客户案例</a:t>
            </a:r>
            <a:endParaRPr lang="zh-CN" altLang="en-US" sz="2800" dirty="0">
              <a:solidFill>
                <a:srgbClr val="1F2959"/>
              </a:solidFill>
              <a:latin typeface="微软雅黑" pitchFamily="34" charset="-122"/>
              <a:ea typeface="微软雅黑" pitchFamily="34" charset="-122"/>
            </a:endParaRPr>
          </a:p>
        </p:txBody>
      </p:sp>
      <p:sp>
        <p:nvSpPr>
          <p:cNvPr id="27" name="文本框 26"/>
          <p:cNvSpPr txBox="1"/>
          <p:nvPr/>
        </p:nvSpPr>
        <p:spPr>
          <a:xfrm>
            <a:off x="292136" y="728148"/>
            <a:ext cx="2563522" cy="806375"/>
          </a:xfrm>
          <a:prstGeom prst="rect">
            <a:avLst/>
          </a:prstGeom>
          <a:noFill/>
        </p:spPr>
        <p:txBody>
          <a:bodyPr wrap="none" rtlCol="0">
            <a:spAutoFit/>
          </a:bodyPr>
          <a:lstStyle/>
          <a:p>
            <a:r>
              <a:rPr lang="zh-CN" altLang="en-US" sz="4640" b="1" dirty="0" smtClean="0">
                <a:solidFill>
                  <a:schemeClr val="bg1"/>
                </a:solidFill>
                <a:latin typeface="微软雅黑" pitchFamily="34" charset="-122"/>
                <a:ea typeface="微软雅黑" pitchFamily="34" charset="-122"/>
              </a:rPr>
              <a:t>第二部分</a:t>
            </a:r>
            <a:endParaRPr lang="zh-CN" altLang="en-US" sz="4640" b="1" dirty="0">
              <a:solidFill>
                <a:schemeClr val="bg1"/>
              </a:solidFill>
              <a:latin typeface="微软雅黑" pitchFamily="34" charset="-122"/>
              <a:ea typeface="微软雅黑" pitchFamily="34" charset="-122"/>
            </a:endParaRPr>
          </a:p>
        </p:txBody>
      </p:sp>
      <p:cxnSp>
        <p:nvCxnSpPr>
          <p:cNvPr id="4" name="直接连接符 3"/>
          <p:cNvCxnSpPr/>
          <p:nvPr/>
        </p:nvCxnSpPr>
        <p:spPr>
          <a:xfrm>
            <a:off x="3035766" y="5579705"/>
            <a:ext cx="2952328" cy="0"/>
          </a:xfrm>
          <a:prstGeom prst="line">
            <a:avLst/>
          </a:prstGeom>
          <a:ln w="9525">
            <a:solidFill>
              <a:srgbClr val="1F2959"/>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par>
                                <p:cTn id="22" presetID="2" presetClass="entr" presetSubtype="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0-#ppt_h/2"/>
                                          </p:val>
                                        </p:tav>
                                        <p:tav tm="100000">
                                          <p:val>
                                            <p:strVal val="#ppt_y"/>
                                          </p:val>
                                        </p:tav>
                                      </p:tavLst>
                                    </p:anim>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23" presetClass="entr" presetSubtype="32" fill="hold" grpId="0" nodeType="withEffect">
                                  <p:stCondLst>
                                    <p:cond delay="50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strVal val="4*#ppt_w"/>
                                          </p:val>
                                        </p:tav>
                                        <p:tav tm="100000">
                                          <p:val>
                                            <p:strVal val="#ppt_w"/>
                                          </p:val>
                                        </p:tav>
                                      </p:tavLst>
                                    </p:anim>
                                    <p:anim calcmode="lin" valueType="num">
                                      <p:cBhvr>
                                        <p:cTn id="33" dur="500" fill="hold"/>
                                        <p:tgtEl>
                                          <p:spTgt spid="3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bldLvl="0" animBg="1"/>
      <p:bldP spid="32" grpId="0"/>
      <p:bldP spid="33" grpId="0"/>
      <p:bldP spid="27" grpId="0"/>
    </p:bldLst>
  </p:timing>
</p:sld>
</file>

<file path=ppt/tags/tag1.xml><?xml version="1.0" encoding="utf-8"?>
<p:tagLst xmlns:p="http://schemas.openxmlformats.org/presentationml/2006/main">
  <p:tag name="MH" val="20160405234033"/>
  <p:tag name="MH_LIBRARY" val="GRAPHIC"/>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5712</Words>
  <Application>Kingsoft Office WPP</Application>
  <PresentationFormat>自定义</PresentationFormat>
  <Paragraphs>646</Paragraphs>
  <Slides>33</Slides>
  <Notes>26</Notes>
  <HiddenSlides>0</HiddenSlides>
  <MMClips>0</MMClips>
  <ScaleCrop>false</ScaleCrop>
  <HeadingPairs>
    <vt:vector size="4" baseType="variant">
      <vt:variant>
        <vt:lpstr>主题</vt:lpstr>
      </vt:variant>
      <vt:variant>
        <vt:i4>1</vt:i4>
      </vt:variant>
      <vt:variant>
        <vt:lpstr>幻灯片标题</vt:lpstr>
      </vt:variant>
      <vt:variant>
        <vt:i4>33</vt:i4>
      </vt:variant>
    </vt:vector>
  </HeadingPairs>
  <TitlesOfParts>
    <vt:vector size="34" baseType="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简洁年中工作总结</dc:title>
  <dc:creator/>
  <cp:keywords>第一PPT模板网：www.1ppt.com</cp:keywords>
  <cp:lastModifiedBy>yuehy</cp:lastModifiedBy>
  <cp:revision>175</cp:revision>
  <dcterms:created xsi:type="dcterms:W3CDTF">2016-09-19T15:16:00Z</dcterms:created>
  <dcterms:modified xsi:type="dcterms:W3CDTF">2018-03-01T01:44:11Z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2052-10.1.0.5511</vt:lpwstr>
  </property>
</Properties>
</file>