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93"/>
  </p:handoutMasterIdLst>
  <p:sldIdLst>
    <p:sldId id="262" r:id="rId3"/>
    <p:sldId id="270" r:id="rId4"/>
    <p:sldId id="271" r:id="rId5"/>
    <p:sldId id="272" r:id="rId6"/>
    <p:sldId id="283" r:id="rId7"/>
    <p:sldId id="405" r:id="rId8"/>
    <p:sldId id="282" r:id="rId9"/>
    <p:sldId id="275" r:id="rId10"/>
    <p:sldId id="280" r:id="rId11"/>
    <p:sldId id="279" r:id="rId12"/>
    <p:sldId id="278" r:id="rId13"/>
    <p:sldId id="277" r:id="rId14"/>
    <p:sldId id="276" r:id="rId15"/>
    <p:sldId id="274" r:id="rId16"/>
    <p:sldId id="326" r:id="rId17"/>
    <p:sldId id="327" r:id="rId18"/>
    <p:sldId id="285" r:id="rId19"/>
    <p:sldId id="329" r:id="rId20"/>
    <p:sldId id="330" r:id="rId21"/>
    <p:sldId id="328" r:id="rId22"/>
    <p:sldId id="284" r:id="rId23"/>
    <p:sldId id="287" r:id="rId24"/>
    <p:sldId id="273" r:id="rId25"/>
    <p:sldId id="286" r:id="rId26"/>
    <p:sldId id="289" r:id="rId27"/>
    <p:sldId id="291" r:id="rId28"/>
    <p:sldId id="292" r:id="rId29"/>
    <p:sldId id="293" r:id="rId30"/>
    <p:sldId id="294" r:id="rId31"/>
    <p:sldId id="295" r:id="rId32"/>
    <p:sldId id="369" r:id="rId33"/>
    <p:sldId id="400" r:id="rId34"/>
    <p:sldId id="466" r:id="rId35"/>
    <p:sldId id="368" r:id="rId36"/>
    <p:sldId id="296" r:id="rId37"/>
    <p:sldId id="370" r:id="rId38"/>
    <p:sldId id="371" r:id="rId39"/>
    <p:sldId id="401" r:id="rId40"/>
    <p:sldId id="467" r:id="rId41"/>
    <p:sldId id="468" r:id="rId42"/>
    <p:sldId id="297" r:id="rId43"/>
    <p:sldId id="298" r:id="rId44"/>
    <p:sldId id="402" r:id="rId45"/>
    <p:sldId id="403" r:id="rId46"/>
    <p:sldId id="404" r:id="rId47"/>
    <p:sldId id="469" r:id="rId48"/>
    <p:sldId id="473" r:id="rId49"/>
    <p:sldId id="470" r:id="rId50"/>
    <p:sldId id="471" r:id="rId51"/>
    <p:sldId id="472" r:id="rId52"/>
    <p:sldId id="324" r:id="rId53"/>
    <p:sldId id="474" r:id="rId54"/>
    <p:sldId id="476" r:id="rId55"/>
    <p:sldId id="477" r:id="rId56"/>
    <p:sldId id="478" r:id="rId57"/>
    <p:sldId id="509" r:id="rId58"/>
    <p:sldId id="511" r:id="rId59"/>
    <p:sldId id="510" r:id="rId60"/>
    <p:sldId id="512" r:id="rId61"/>
    <p:sldId id="513" r:id="rId62"/>
    <p:sldId id="514" r:id="rId63"/>
    <p:sldId id="515" r:id="rId64"/>
    <p:sldId id="516" r:id="rId65"/>
    <p:sldId id="524" r:id="rId66"/>
    <p:sldId id="525" r:id="rId67"/>
    <p:sldId id="526" r:id="rId68"/>
    <p:sldId id="299" r:id="rId69"/>
    <p:sldId id="300" r:id="rId70"/>
    <p:sldId id="301" r:id="rId71"/>
    <p:sldId id="302" r:id="rId72"/>
    <p:sldId id="303" r:id="rId73"/>
    <p:sldId id="304" r:id="rId74"/>
    <p:sldId id="305" r:id="rId75"/>
    <p:sldId id="517" r:id="rId76"/>
    <p:sldId id="518" r:id="rId77"/>
    <p:sldId id="520" r:id="rId78"/>
    <p:sldId id="521" r:id="rId79"/>
    <p:sldId id="523" r:id="rId80"/>
    <p:sldId id="306" r:id="rId81"/>
    <p:sldId id="372" r:id="rId82"/>
    <p:sldId id="307" r:id="rId83"/>
    <p:sldId id="313" r:id="rId84"/>
    <p:sldId id="308" r:id="rId85"/>
    <p:sldId id="309" r:id="rId86"/>
    <p:sldId id="310" r:id="rId87"/>
    <p:sldId id="314" r:id="rId88"/>
    <p:sldId id="315" r:id="rId89"/>
    <p:sldId id="316" r:id="rId90"/>
    <p:sldId id="317" r:id="rId91"/>
    <p:sldId id="318" r:id="rId9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AE73D"/>
    <a:srgbClr val="702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485" autoAdjust="0"/>
    <p:restoredTop sz="94660"/>
  </p:normalViewPr>
  <p:slideViewPr>
    <p:cSldViewPr>
      <p:cViewPr>
        <p:scale>
          <a:sx n="84" d="100"/>
          <a:sy n="84" d="100"/>
        </p:scale>
        <p:origin x="-990" y="-132"/>
      </p:cViewPr>
      <p:guideLst>
        <p:guide orient="horz" pos="2159"/>
        <p:guide pos="283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088" y="-90"/>
      </p:cViewPr>
      <p:guideLst>
        <p:guide orient="horz" pos="2879"/>
        <p:guide pos="2128"/>
      </p:guideLst>
    </p:cSldViewPr>
  </p:notesViewPr>
  <p:gridSpacing cx="72008" cy="72008"/>
</p:viewPr>
</file>

<file path=ppt/_rels/presentation.xml.rels><?xml version="1.0" encoding="UTF-8" standalone="yes"?>
<Relationships xmlns="http://schemas.openxmlformats.org/package/2006/relationships"><Relationship Id="rId96" Type="http://schemas.openxmlformats.org/officeDocument/2006/relationships/tableStyles" Target="tableStyles.xml"/><Relationship Id="rId95" Type="http://schemas.openxmlformats.org/officeDocument/2006/relationships/viewProps" Target="viewProps.xml"/><Relationship Id="rId94" Type="http://schemas.openxmlformats.org/officeDocument/2006/relationships/presProps" Target="presProps.xml"/><Relationship Id="rId93" Type="http://schemas.openxmlformats.org/officeDocument/2006/relationships/handoutMaster" Target="handoutMasters/handoutMaster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42F5DE1-21F5-41C7-96B4-3497D4D20953}" type="datetimeFigureOut">
              <a:rPr lang="zh-CN" altLang="en-US"/>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41B9E6-772E-4A8A-8C99-B386B8D8BFA6}"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hasCustomPrompt="1"/>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05D42AB6-DC45-4F5B-9DBD-236C700781BD}" type="datetimeFigureOut">
              <a:rPr lang="zh-CN" altLang="en-US"/>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en-US"/>
          </a:p>
        </p:txBody>
      </p:sp>
      <p:sp>
        <p:nvSpPr>
          <p:cNvPr id="6" name="5 Marcador de número de diapositiva"/>
          <p:cNvSpPr>
            <a:spLocks noGrp="1"/>
          </p:cNvSpPr>
          <p:nvPr>
            <p:ph type="sldNum" sz="quarter" idx="12"/>
          </p:nvPr>
        </p:nvSpPr>
        <p:spPr/>
        <p:txBody>
          <a:bodyPr/>
          <a:lstStyle>
            <a:lvl1pPr>
              <a:defRPr/>
            </a:lvl1pPr>
          </a:lstStyle>
          <a:p>
            <a:pPr>
              <a:defRPr/>
            </a:pPr>
            <a:fld id="{AF7DEAD1-0279-44D6-8DF2-2C0E2904F866}" type="slidenum">
              <a:rPr lang="zh-CN" altLang="es-ES"/>
            </a:fld>
            <a:endParaRPr lang="es-E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910DEAC-4DB0-41B0-8E60-3C1121D2713D}" type="datetimeFigureOut">
              <a:rPr lang="zh-CN" altLang="en-US"/>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en-US"/>
          </a:p>
        </p:txBody>
      </p:sp>
      <p:sp>
        <p:nvSpPr>
          <p:cNvPr id="6" name="5 Marcador de número de diapositiva"/>
          <p:cNvSpPr>
            <a:spLocks noGrp="1"/>
          </p:cNvSpPr>
          <p:nvPr>
            <p:ph type="sldNum" sz="quarter" idx="12"/>
          </p:nvPr>
        </p:nvSpPr>
        <p:spPr/>
        <p:txBody>
          <a:bodyPr/>
          <a:lstStyle>
            <a:lvl1pPr>
              <a:defRPr/>
            </a:lvl1pPr>
          </a:lstStyle>
          <a:p>
            <a:pPr>
              <a:defRPr/>
            </a:pPr>
            <a:fld id="{11FCE7D7-73FB-4597-ACEF-63CC2BED6573}" type="slidenum">
              <a:rPr lang="zh-CN" altLang="es-ES"/>
            </a:fld>
            <a:endParaRPr lang="es-E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hasCustomPrompt="1"/>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C1B2C9EF-47F1-4051-BAFC-700439446F40}" type="datetimeFigureOut">
              <a:rPr lang="zh-CN" altLang="en-US"/>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en-US"/>
          </a:p>
        </p:txBody>
      </p:sp>
      <p:sp>
        <p:nvSpPr>
          <p:cNvPr id="6" name="5 Marcador de número de diapositiva"/>
          <p:cNvSpPr>
            <a:spLocks noGrp="1"/>
          </p:cNvSpPr>
          <p:nvPr>
            <p:ph type="sldNum" sz="quarter" idx="12"/>
          </p:nvPr>
        </p:nvSpPr>
        <p:spPr/>
        <p:txBody>
          <a:bodyPr/>
          <a:lstStyle>
            <a:lvl1pPr>
              <a:defRPr/>
            </a:lvl1pPr>
          </a:lstStyle>
          <a:p>
            <a:pPr>
              <a:defRPr/>
            </a:pPr>
            <a:fld id="{B3A7F246-62AE-4634-8BAB-B69559C5886D}" type="slidenum">
              <a:rPr lang="zh-CN" altLang="es-ES"/>
            </a:fld>
            <a:endParaRPr lang="es-E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E495761-96FA-4D95-A9C7-4E68D939868D}" type="datetimeFigureOut">
              <a:rPr lang="zh-CN" altLang="en-US"/>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en-US"/>
          </a:p>
        </p:txBody>
      </p:sp>
      <p:sp>
        <p:nvSpPr>
          <p:cNvPr id="6" name="5 Marcador de número de diapositiva"/>
          <p:cNvSpPr>
            <a:spLocks noGrp="1"/>
          </p:cNvSpPr>
          <p:nvPr>
            <p:ph type="sldNum" sz="quarter" idx="12"/>
          </p:nvPr>
        </p:nvSpPr>
        <p:spPr/>
        <p:txBody>
          <a:bodyPr/>
          <a:lstStyle>
            <a:lvl1pPr>
              <a:defRPr/>
            </a:lvl1pPr>
          </a:lstStyle>
          <a:p>
            <a:pPr>
              <a:defRPr/>
            </a:pPr>
            <a:fld id="{70162E0E-576B-4CA6-A980-3609D7F99A57}" type="slidenum">
              <a:rPr lang="zh-CN" altLang="es-ES"/>
            </a:fld>
            <a:endParaRPr lang="es-E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3 Marcador de fecha"/>
          <p:cNvSpPr>
            <a:spLocks noGrp="1"/>
          </p:cNvSpPr>
          <p:nvPr>
            <p:ph type="dt" sz="half" idx="10"/>
          </p:nvPr>
        </p:nvSpPr>
        <p:spPr/>
        <p:txBody>
          <a:bodyPr/>
          <a:lstStyle>
            <a:lvl1pPr>
              <a:defRPr/>
            </a:lvl1pPr>
          </a:lstStyle>
          <a:p>
            <a:pPr>
              <a:defRPr/>
            </a:pPr>
            <a:fld id="{FCE15525-376D-4DA6-BB56-345323E38472}" type="datetimeFigureOut">
              <a:rPr lang="zh-CN" altLang="en-US"/>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en-US"/>
          </a:p>
        </p:txBody>
      </p:sp>
      <p:sp>
        <p:nvSpPr>
          <p:cNvPr id="6" name="5 Marcador de número de diapositiva"/>
          <p:cNvSpPr>
            <a:spLocks noGrp="1"/>
          </p:cNvSpPr>
          <p:nvPr>
            <p:ph type="sldNum" sz="quarter" idx="12"/>
          </p:nvPr>
        </p:nvSpPr>
        <p:spPr/>
        <p:txBody>
          <a:bodyPr/>
          <a:lstStyle>
            <a:lvl1pPr>
              <a:defRPr/>
            </a:lvl1pPr>
          </a:lstStyle>
          <a:p>
            <a:pPr>
              <a:defRPr/>
            </a:pPr>
            <a:fld id="{69668D77-629E-4C38-BF92-7664B77AA081}" type="slidenum">
              <a:rPr lang="zh-CN" altLang="es-ES"/>
            </a:fld>
            <a:endParaRPr lang="es-E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contenido"/>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9BFD3092-CB46-461C-90F9-0AB668CB9E46}" type="datetimeFigureOut">
              <a:rPr lang="zh-CN" altLang="en-US"/>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en-US"/>
          </a:p>
        </p:txBody>
      </p:sp>
      <p:sp>
        <p:nvSpPr>
          <p:cNvPr id="7" name="5 Marcador de número de diapositiva"/>
          <p:cNvSpPr>
            <a:spLocks noGrp="1"/>
          </p:cNvSpPr>
          <p:nvPr>
            <p:ph type="sldNum" sz="quarter" idx="12"/>
          </p:nvPr>
        </p:nvSpPr>
        <p:spPr/>
        <p:txBody>
          <a:bodyPr/>
          <a:lstStyle>
            <a:lvl1pPr>
              <a:defRPr/>
            </a:lvl1pPr>
          </a:lstStyle>
          <a:p>
            <a:pPr>
              <a:defRPr/>
            </a:pPr>
            <a:fld id="{A3788F83-C3B3-4D55-9F44-6F0A520C81EA}" type="slidenum">
              <a:rPr lang="zh-CN" altLang="es-ES"/>
            </a:fld>
            <a:endParaRPr lang="es-E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3 Marcador de contenido"/>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4 Marcador de texto"/>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5 Marcador de contenido"/>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C6A1FF1B-55F1-46DF-A5D9-5E912AC9C304}" type="datetimeFigureOut">
              <a:rPr lang="zh-CN" altLang="en-US"/>
            </a:fld>
            <a:endParaRPr lang="es-ES" altLang="zh-CN"/>
          </a:p>
        </p:txBody>
      </p:sp>
      <p:sp>
        <p:nvSpPr>
          <p:cNvPr id="8" name="4 Marcador de pie de página"/>
          <p:cNvSpPr>
            <a:spLocks noGrp="1"/>
          </p:cNvSpPr>
          <p:nvPr>
            <p:ph type="ftr" sz="quarter" idx="11"/>
          </p:nvPr>
        </p:nvSpPr>
        <p:spPr/>
        <p:txBody>
          <a:bodyPr/>
          <a:lstStyle>
            <a:lvl1pPr>
              <a:defRPr/>
            </a:lvl1pPr>
          </a:lstStyle>
          <a:p>
            <a:pPr>
              <a:defRPr/>
            </a:pPr>
            <a:endParaRPr lang="zh-CN" altLang="en-US"/>
          </a:p>
        </p:txBody>
      </p:sp>
      <p:sp>
        <p:nvSpPr>
          <p:cNvPr id="9" name="5 Marcador de número de diapositiva"/>
          <p:cNvSpPr>
            <a:spLocks noGrp="1"/>
          </p:cNvSpPr>
          <p:nvPr>
            <p:ph type="sldNum" sz="quarter" idx="12"/>
          </p:nvPr>
        </p:nvSpPr>
        <p:spPr/>
        <p:txBody>
          <a:bodyPr/>
          <a:lstStyle>
            <a:lvl1pPr>
              <a:defRPr/>
            </a:lvl1pPr>
          </a:lstStyle>
          <a:p>
            <a:pPr>
              <a:defRPr/>
            </a:pPr>
            <a:fld id="{116CEE1E-24A7-466C-9571-D3C2467CB4D1}" type="slidenum">
              <a:rPr lang="zh-CN" altLang="es-ES"/>
            </a:fld>
            <a:endParaRPr lang="es-E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71338342-80FD-474B-84F3-2BBF4E06EDD2}" type="datetimeFigureOut">
              <a:rPr lang="zh-CN" altLang="en-US"/>
            </a:fld>
            <a:endParaRPr lang="es-ES" altLang="zh-CN"/>
          </a:p>
        </p:txBody>
      </p:sp>
      <p:sp>
        <p:nvSpPr>
          <p:cNvPr id="4" name="4 Marcador de pie de página"/>
          <p:cNvSpPr>
            <a:spLocks noGrp="1"/>
          </p:cNvSpPr>
          <p:nvPr>
            <p:ph type="ftr" sz="quarter" idx="11"/>
          </p:nvPr>
        </p:nvSpPr>
        <p:spPr/>
        <p:txBody>
          <a:bodyPr/>
          <a:lstStyle>
            <a:lvl1pPr>
              <a:defRPr/>
            </a:lvl1pPr>
          </a:lstStyle>
          <a:p>
            <a:pPr>
              <a:defRPr/>
            </a:pPr>
            <a:endParaRPr lang="zh-CN" altLang="en-US"/>
          </a:p>
        </p:txBody>
      </p:sp>
      <p:sp>
        <p:nvSpPr>
          <p:cNvPr id="5" name="5 Marcador de número de diapositiva"/>
          <p:cNvSpPr>
            <a:spLocks noGrp="1"/>
          </p:cNvSpPr>
          <p:nvPr>
            <p:ph type="sldNum" sz="quarter" idx="12"/>
          </p:nvPr>
        </p:nvSpPr>
        <p:spPr/>
        <p:txBody>
          <a:bodyPr/>
          <a:lstStyle>
            <a:lvl1pPr>
              <a:defRPr/>
            </a:lvl1pPr>
          </a:lstStyle>
          <a:p>
            <a:pPr>
              <a:defRPr/>
            </a:pPr>
            <a:fld id="{0FB3C736-1E68-4DA8-92A1-86E9D0DBA36F}" type="slidenum">
              <a:rPr lang="zh-CN" altLang="es-ES"/>
            </a:fld>
            <a:endParaRPr lang="es-E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F19BD28-F53C-4572-92CD-161E444B5B5E}" type="datetimeFigureOut">
              <a:rPr lang="zh-CN" altLang="en-US"/>
            </a:fld>
            <a:endParaRPr lang="es-ES" altLang="zh-CN"/>
          </a:p>
        </p:txBody>
      </p:sp>
      <p:sp>
        <p:nvSpPr>
          <p:cNvPr id="3" name="4 Marcador de pie de página"/>
          <p:cNvSpPr>
            <a:spLocks noGrp="1"/>
          </p:cNvSpPr>
          <p:nvPr>
            <p:ph type="ftr" sz="quarter" idx="11"/>
          </p:nvPr>
        </p:nvSpPr>
        <p:spPr/>
        <p:txBody>
          <a:bodyPr/>
          <a:lstStyle>
            <a:lvl1pPr>
              <a:defRPr/>
            </a:lvl1pPr>
          </a:lstStyle>
          <a:p>
            <a:pPr>
              <a:defRPr/>
            </a:pPr>
            <a:endParaRPr lang="zh-CN" altLang="en-US"/>
          </a:p>
        </p:txBody>
      </p:sp>
      <p:sp>
        <p:nvSpPr>
          <p:cNvPr id="4" name="5 Marcador de número de diapositiva"/>
          <p:cNvSpPr>
            <a:spLocks noGrp="1"/>
          </p:cNvSpPr>
          <p:nvPr>
            <p:ph type="sldNum" sz="quarter" idx="12"/>
          </p:nvPr>
        </p:nvSpPr>
        <p:spPr/>
        <p:txBody>
          <a:bodyPr/>
          <a:lstStyle>
            <a:lvl1pPr>
              <a:defRPr/>
            </a:lvl1pPr>
          </a:lstStyle>
          <a:p>
            <a:pPr>
              <a:defRPr/>
            </a:pPr>
            <a:fld id="{02AFC48F-019E-4C23-9785-62558092C44A}" type="slidenum">
              <a:rPr lang="zh-CN" altLang="es-ES"/>
            </a:fld>
            <a:endParaRPr lang="es-E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3 Marcador de texto"/>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3 Marcador de fecha"/>
          <p:cNvSpPr>
            <a:spLocks noGrp="1"/>
          </p:cNvSpPr>
          <p:nvPr>
            <p:ph type="dt" sz="half" idx="10"/>
          </p:nvPr>
        </p:nvSpPr>
        <p:spPr/>
        <p:txBody>
          <a:bodyPr/>
          <a:lstStyle>
            <a:lvl1pPr>
              <a:defRPr/>
            </a:lvl1pPr>
          </a:lstStyle>
          <a:p>
            <a:pPr>
              <a:defRPr/>
            </a:pPr>
            <a:fld id="{F34EDE6F-7FD7-46AE-AA77-7DF755397ADF}" type="datetimeFigureOut">
              <a:rPr lang="zh-CN" altLang="en-US"/>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en-US"/>
          </a:p>
        </p:txBody>
      </p:sp>
      <p:sp>
        <p:nvSpPr>
          <p:cNvPr id="7" name="5 Marcador de número de diapositiva"/>
          <p:cNvSpPr>
            <a:spLocks noGrp="1"/>
          </p:cNvSpPr>
          <p:nvPr>
            <p:ph type="sldNum" sz="quarter" idx="12"/>
          </p:nvPr>
        </p:nvSpPr>
        <p:spPr/>
        <p:txBody>
          <a:bodyPr/>
          <a:lstStyle>
            <a:lvl1pPr>
              <a:defRPr/>
            </a:lvl1pPr>
          </a:lstStyle>
          <a:p>
            <a:pPr>
              <a:defRPr/>
            </a:pPr>
            <a:fld id="{DB95E06C-A669-4DA5-AACD-A0C1C70755B1}" type="slidenum">
              <a:rPr lang="zh-CN" altLang="es-ES"/>
            </a:fld>
            <a:endParaRPr lang="es-E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3 Marcador de fecha"/>
          <p:cNvSpPr>
            <a:spLocks noGrp="1"/>
          </p:cNvSpPr>
          <p:nvPr>
            <p:ph type="dt" sz="half" idx="10"/>
          </p:nvPr>
        </p:nvSpPr>
        <p:spPr/>
        <p:txBody>
          <a:bodyPr/>
          <a:lstStyle>
            <a:lvl1pPr>
              <a:defRPr/>
            </a:lvl1pPr>
          </a:lstStyle>
          <a:p>
            <a:pPr>
              <a:defRPr/>
            </a:pPr>
            <a:fld id="{97D274D8-7029-42BB-B788-16B1CCEB0B18}" type="datetimeFigureOut">
              <a:rPr lang="zh-CN" altLang="en-US"/>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en-US"/>
          </a:p>
        </p:txBody>
      </p:sp>
      <p:sp>
        <p:nvSpPr>
          <p:cNvPr id="7" name="5 Marcador de número de diapositiva"/>
          <p:cNvSpPr>
            <a:spLocks noGrp="1"/>
          </p:cNvSpPr>
          <p:nvPr>
            <p:ph type="sldNum" sz="quarter" idx="12"/>
          </p:nvPr>
        </p:nvSpPr>
        <p:spPr/>
        <p:txBody>
          <a:bodyPr/>
          <a:lstStyle>
            <a:lvl1pPr>
              <a:defRPr/>
            </a:lvl1pPr>
          </a:lstStyle>
          <a:p>
            <a:pPr>
              <a:defRPr/>
            </a:pPr>
            <a:fld id="{CD3F9F4F-25D2-4A7A-B7EB-87D6F1388E37}" type="slidenum">
              <a:rPr lang="zh-CN" altLang="es-ES"/>
            </a:fld>
            <a:endParaRPr lang="es-E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s-ES" altLang="zh-CN" smtClean="0"/>
              <a:t>Haga clic para modificar el estilo de título del patrón</a:t>
            </a:r>
            <a:endParaRPr lang="es-ES" altLang="zh-CN" smtClean="0"/>
          </a:p>
        </p:txBody>
      </p:sp>
      <p:sp>
        <p:nvSpPr>
          <p:cNvPr id="3075" name="2 Marcador de texto"/>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s-ES" altLang="zh-CN" smtClean="0"/>
              <a:t>Haga clic para modificar el estilo de texto del patrón</a:t>
            </a:r>
            <a:endParaRPr lang="es-ES" altLang="zh-CN" smtClean="0"/>
          </a:p>
          <a:p>
            <a:pPr lvl="1"/>
            <a:r>
              <a:rPr lang="es-ES" altLang="zh-CN" smtClean="0"/>
              <a:t>Segundo nivel</a:t>
            </a:r>
            <a:endParaRPr lang="es-ES" altLang="zh-CN" smtClean="0"/>
          </a:p>
          <a:p>
            <a:pPr lvl="2"/>
            <a:r>
              <a:rPr lang="es-ES" altLang="zh-CN" smtClean="0"/>
              <a:t>Tercer nivel</a:t>
            </a:r>
            <a:endParaRPr lang="es-ES" altLang="zh-CN" smtClean="0"/>
          </a:p>
          <a:p>
            <a:pPr lvl="3"/>
            <a:r>
              <a:rPr lang="es-ES" altLang="zh-CN" smtClean="0"/>
              <a:t>Cuarto nivel</a:t>
            </a:r>
            <a:endParaRPr lang="es-ES" altLang="zh-CN" smtClean="0"/>
          </a:p>
          <a:p>
            <a:pPr lvl="4"/>
            <a:r>
              <a:rPr lang="es-ES" altLang="zh-CN" smtClean="0"/>
              <a:t>Quinto nivel</a:t>
            </a:r>
            <a:endParaRPr lang="es-ES" altLang="zh-CN"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sz="1200">
                <a:solidFill>
                  <a:srgbClr val="898989"/>
                </a:solidFill>
              </a:defRPr>
            </a:lvl1pPr>
          </a:lstStyle>
          <a:p>
            <a:pPr>
              <a:defRPr/>
            </a:pPr>
            <a:fld id="{E5E209F5-8388-4FAF-9F0D-D5DEA9374538}" type="datetimeFigureOut">
              <a:rPr lang="zh-CN" altLang="en-US"/>
            </a:fld>
            <a:endParaRPr lang="es-ES" altLang="zh-CN"/>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a:defRPr sz="1200">
                <a:solidFill>
                  <a:srgbClr val="898989"/>
                </a:solidFill>
              </a:defRPr>
            </a:lvl1pPr>
          </a:lstStyle>
          <a:p>
            <a:pPr>
              <a:defRPr/>
            </a:pPr>
            <a:endParaRPr lang="zh-CN" alt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a:defRPr/>
            </a:pPr>
            <a:fld id="{BABF5647-6E1A-4FB9-AE3B-3375FDBACA0C}" type="slidenum">
              <a:rPr lang="zh-CN" altLang="es-ES"/>
            </a:fld>
            <a:endParaRPr lang="es-E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18.emf"/><Relationship Id="rId1"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http://www.siss.com.cn/upimages/images/2015/4(3).png" TargetMode="External"/><Relationship Id="rId5" Type="http://schemas.openxmlformats.org/officeDocument/2006/relationships/image" Target="../media/image21.png"/><Relationship Id="rId4" Type="http://schemas.openxmlformats.org/officeDocument/2006/relationships/image" Target="http://www.siss.com.cn/upimages/images/2015/3(2).png" TargetMode="External"/><Relationship Id="rId3" Type="http://schemas.openxmlformats.org/officeDocument/2006/relationships/image" Target="../media/image20.png"/><Relationship Id="rId2" Type="http://schemas.openxmlformats.org/officeDocument/2006/relationships/image" Target="http://www.siss.com.cn/upimages/images/2015/2(3).png" TargetMode="Externa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jpeg"/></Relationships>
</file>

<file path=ppt/slides/_rels/slide6.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image" Target="../media/image11.emf"/><Relationship Id="rId3" Type="http://schemas.openxmlformats.org/officeDocument/2006/relationships/oleObject" Target="../embeddings/oleObject2.bin"/><Relationship Id="rId2" Type="http://schemas.openxmlformats.org/officeDocument/2006/relationships/image" Target="../media/image10.emf"/><Relationship Id="rId1"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1.png"/><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image" Target="../media/image63.png"/></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3.png"/><Relationship Id="rId1" Type="http://schemas.openxmlformats.org/officeDocument/2006/relationships/image" Target="../media/image7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89.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3" Type="http://schemas.openxmlformats.org/officeDocument/2006/relationships/slideLayout" Target="../slideLayouts/slideLayout7.xml"/><Relationship Id="rId12" Type="http://schemas.openxmlformats.org/officeDocument/2006/relationships/image" Target="../media/image94.png"/><Relationship Id="rId11" Type="http://schemas.openxmlformats.org/officeDocument/2006/relationships/image" Target="../media/image93.jpeg"/><Relationship Id="rId10" Type="http://schemas.openxmlformats.org/officeDocument/2006/relationships/image" Target="../media/image92.jpeg"/><Relationship Id="rId1"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 name="2 Subtítulo"/>
          <p:cNvSpPr>
            <a:spLocks noGrp="1"/>
          </p:cNvSpPr>
          <p:nvPr>
            <p:ph type="subTitle" idx="4294967295"/>
          </p:nvPr>
        </p:nvSpPr>
        <p:spPr>
          <a:xfrm>
            <a:off x="3995738" y="1628775"/>
            <a:ext cx="3887787" cy="647700"/>
          </a:xfrm>
        </p:spPr>
        <p:txBody>
          <a:bodyPr/>
          <a:lstStyle/>
          <a:p>
            <a:pPr marL="0" indent="0" eaLnBrk="1" hangingPunct="1">
              <a:buFont typeface="Arial" panose="020B0604020202020204" pitchFamily="34" charset="0"/>
              <a:buNone/>
            </a:pPr>
            <a:r>
              <a:rPr lang="zh-CN" altLang="en-US" sz="3600" smtClean="0">
                <a:solidFill>
                  <a:srgbClr val="595959"/>
                </a:solidFill>
                <a:latin typeface="微软雅黑" panose="020B0503020204020204" pitchFamily="34" charset="-122"/>
                <a:ea typeface="微软雅黑" panose="020B0503020204020204" pitchFamily="34" charset="-122"/>
              </a:rPr>
              <a:t>产品介绍</a:t>
            </a:r>
            <a:endParaRPr lang="zh-CN" altLang="es-ES" sz="3600" smtClean="0">
              <a:solidFill>
                <a:srgbClr val="595959"/>
              </a:solidFill>
              <a:latin typeface="微软雅黑" panose="020B0503020204020204" pitchFamily="34" charset="-122"/>
              <a:ea typeface="微软雅黑" panose="020B0503020204020204" pitchFamily="34" charset="-122"/>
            </a:endParaRPr>
          </a:p>
        </p:txBody>
      </p:sp>
      <p:grpSp>
        <p:nvGrpSpPr>
          <p:cNvPr id="4099" name="Group 3"/>
          <p:cNvGrpSpPr/>
          <p:nvPr/>
        </p:nvGrpSpPr>
        <p:grpSpPr bwMode="auto">
          <a:xfrm>
            <a:off x="2987675" y="3357563"/>
            <a:ext cx="3508375" cy="485775"/>
            <a:chOff x="1791" y="1483"/>
            <a:chExt cx="2210" cy="306"/>
          </a:xfrm>
        </p:grpSpPr>
        <p:pic>
          <p:nvPicPr>
            <p:cNvPr id="4112" name="11 Imagen"/>
            <p:cNvPicPr>
              <a:picLocks noChangeAspect="1"/>
            </p:cNvPicPr>
            <p:nvPr/>
          </p:nvPicPr>
          <p:blipFill>
            <a:blip r:embed="rId2"/>
            <a:srcRect/>
            <a:stretch>
              <a:fillRect/>
            </a:stretch>
          </p:blipFill>
          <p:spPr bwMode="auto">
            <a:xfrm>
              <a:off x="1791" y="1525"/>
              <a:ext cx="181" cy="181"/>
            </a:xfrm>
            <a:prstGeom prst="rect">
              <a:avLst/>
            </a:prstGeom>
            <a:noFill/>
            <a:ln w="9525">
              <a:noFill/>
              <a:miter lim="800000"/>
              <a:headEnd/>
              <a:tailEnd/>
            </a:ln>
          </p:spPr>
        </p:pic>
        <p:sp>
          <p:nvSpPr>
            <p:cNvPr id="4113" name="2 Subtítulo">
              <a:hlinkClick r:id="rId3" action="ppaction://hlinksldjump"/>
            </p:cNvPr>
            <p:cNvSpPr txBox="1"/>
            <p:nvPr/>
          </p:nvSpPr>
          <p:spPr bwMode="auto">
            <a:xfrm>
              <a:off x="1980" y="1483"/>
              <a:ext cx="2021" cy="306"/>
            </a:xfrm>
            <a:prstGeom prst="rect">
              <a:avLst/>
            </a:prstGeom>
            <a:noFill/>
            <a:ln w="9525">
              <a:noFill/>
              <a:miter lim="800000"/>
            </a:ln>
          </p:spPr>
          <p:txBody>
            <a:bodyPr/>
            <a:lstStyle/>
            <a:p>
              <a:pPr>
                <a:spcBef>
                  <a:spcPct val="20000"/>
                </a:spcBef>
                <a:buFont typeface="Arial" panose="020B0604020202020204" pitchFamily="34" charset="0"/>
                <a:buNone/>
              </a:pPr>
              <a:r>
                <a:rPr lang="zh-CN" altLang="es-HN" sz="2000" b="1">
                  <a:solidFill>
                    <a:srgbClr val="595959"/>
                  </a:solidFill>
                </a:rPr>
                <a:t>思迅软件</a:t>
              </a:r>
              <a:r>
                <a:rPr lang="zh-CN" altLang="en-US" sz="2000" b="1">
                  <a:solidFill>
                    <a:srgbClr val="595959"/>
                  </a:solidFill>
                </a:rPr>
                <a:t>研发中心餐饮组</a:t>
              </a:r>
              <a:endParaRPr lang="zh-CN" altLang="es-ES" sz="2000">
                <a:solidFill>
                  <a:srgbClr val="595959"/>
                </a:solidFill>
              </a:endParaRPr>
            </a:p>
          </p:txBody>
        </p:sp>
      </p:grpSp>
      <p:sp>
        <p:nvSpPr>
          <p:cNvPr id="4100" name="Text Box 8"/>
          <p:cNvSpPr txBox="1">
            <a:spLocks noChangeArrowheads="1"/>
          </p:cNvSpPr>
          <p:nvPr/>
        </p:nvSpPr>
        <p:spPr bwMode="auto">
          <a:xfrm>
            <a:off x="7380288" y="6453188"/>
            <a:ext cx="1606550" cy="336550"/>
          </a:xfrm>
          <a:prstGeom prst="rect">
            <a:avLst/>
          </a:prstGeom>
          <a:noFill/>
          <a:ln w="9525">
            <a:noFill/>
            <a:miter lim="800000"/>
          </a:ln>
        </p:spPr>
        <p:txBody>
          <a:bodyPr wrap="none">
            <a:spAutoFit/>
          </a:bodyPr>
          <a:lstStyle/>
          <a:p>
            <a:r>
              <a:rPr lang="en-US" altLang="zh-CN" sz="1600">
                <a:solidFill>
                  <a:schemeClr val="bg1"/>
                </a:solidFill>
              </a:rPr>
              <a:t>www.siss.com.cn</a:t>
            </a:r>
            <a:endParaRPr lang="en-US" altLang="zh-CN" sz="1600">
              <a:solidFill>
                <a:schemeClr val="bg1"/>
              </a:solidFill>
            </a:endParaRPr>
          </a:p>
        </p:txBody>
      </p:sp>
      <p:pic>
        <p:nvPicPr>
          <p:cNvPr id="4101" name="Picture 13" descr="logo白色"/>
          <p:cNvPicPr>
            <a:picLocks noChangeAspect="1" noChangeArrowheads="1"/>
          </p:cNvPicPr>
          <p:nvPr/>
        </p:nvPicPr>
        <p:blipFill>
          <a:blip r:embed="rId4"/>
          <a:srcRect/>
          <a:stretch>
            <a:fillRect/>
          </a:stretch>
        </p:blipFill>
        <p:spPr bwMode="auto">
          <a:xfrm>
            <a:off x="179388" y="6524625"/>
            <a:ext cx="1439862" cy="214313"/>
          </a:xfrm>
          <a:prstGeom prst="rect">
            <a:avLst/>
          </a:prstGeom>
          <a:noFill/>
          <a:ln w="9525">
            <a:noFill/>
            <a:miter lim="800000"/>
            <a:headEnd/>
            <a:tailEnd/>
          </a:ln>
        </p:spPr>
      </p:pic>
      <p:pic>
        <p:nvPicPr>
          <p:cNvPr id="4102" name="Picture 17" descr="思迅及美世家产品名称组合2"/>
          <p:cNvPicPr>
            <a:picLocks noChangeAspect="1" noChangeArrowheads="1"/>
          </p:cNvPicPr>
          <p:nvPr/>
        </p:nvPicPr>
        <p:blipFill>
          <a:blip r:embed="rId5"/>
          <a:stretch>
            <a:fillRect/>
          </a:stretch>
        </p:blipFill>
        <p:spPr bwMode="auto">
          <a:xfrm>
            <a:off x="877622" y="1357298"/>
            <a:ext cx="3052889" cy="928694"/>
          </a:xfrm>
          <a:prstGeom prst="rect">
            <a:avLst/>
          </a:prstGeom>
          <a:noFill/>
          <a:ln w="9525">
            <a:noFill/>
            <a:miter lim="800000"/>
            <a:headEnd/>
            <a:tailEnd/>
          </a:ln>
        </p:spPr>
      </p:pic>
      <p:grpSp>
        <p:nvGrpSpPr>
          <p:cNvPr id="4103" name="组合 14"/>
          <p:cNvGrpSpPr/>
          <p:nvPr/>
        </p:nvGrpSpPr>
        <p:grpSpPr bwMode="auto">
          <a:xfrm>
            <a:off x="322263" y="5178425"/>
            <a:ext cx="8570912" cy="582613"/>
            <a:chOff x="322932" y="5178009"/>
            <a:chExt cx="8569548" cy="583029"/>
          </a:xfrm>
        </p:grpSpPr>
        <p:sp>
          <p:nvSpPr>
            <p:cNvPr id="4104" name="3 CuadroTexto"/>
            <p:cNvSpPr txBox="1">
              <a:spLocks noChangeArrowheads="1"/>
            </p:cNvSpPr>
            <p:nvPr/>
          </p:nvSpPr>
          <p:spPr bwMode="auto">
            <a:xfrm>
              <a:off x="467395" y="5180013"/>
              <a:ext cx="1511300" cy="336550"/>
            </a:xfrm>
            <a:prstGeom prst="rect">
              <a:avLst/>
            </a:prstGeom>
            <a:noFill/>
            <a:ln w="9525">
              <a:noFill/>
              <a:miter lim="800000"/>
            </a:ln>
          </p:spPr>
          <p:txBody>
            <a:bodyPr>
              <a:spAutoFit/>
            </a:bodyPr>
            <a:lstStyle/>
            <a:p>
              <a:r>
                <a:rPr lang="zh-CN" altLang="es-HN" sz="1600" b="1">
                  <a:solidFill>
                    <a:schemeClr val="bg1"/>
                  </a:solidFill>
                  <a:latin typeface="微软雅黑" panose="020B0503020204020204" pitchFamily="34" charset="-122"/>
                  <a:ea typeface="微软雅黑" panose="020B0503020204020204" pitchFamily="34" charset="-122"/>
                </a:rPr>
                <a:t>零售行业软件</a:t>
              </a:r>
              <a:endParaRPr lang="zh-CN" altLang="es-ES" sz="1600" b="1">
                <a:solidFill>
                  <a:schemeClr val="bg1"/>
                </a:solidFill>
                <a:latin typeface="微软雅黑" panose="020B0503020204020204" pitchFamily="34" charset="-122"/>
                <a:ea typeface="微软雅黑" panose="020B0503020204020204" pitchFamily="34" charset="-122"/>
              </a:endParaRPr>
            </a:p>
          </p:txBody>
        </p:sp>
        <p:sp>
          <p:nvSpPr>
            <p:cNvPr id="4105" name="4 CuadroTexto"/>
            <p:cNvSpPr txBox="1">
              <a:spLocks noChangeArrowheads="1"/>
            </p:cNvSpPr>
            <p:nvPr/>
          </p:nvSpPr>
          <p:spPr bwMode="auto">
            <a:xfrm>
              <a:off x="322932" y="5489575"/>
              <a:ext cx="1728788" cy="244475"/>
            </a:xfrm>
            <a:prstGeom prst="rect">
              <a:avLst/>
            </a:prstGeom>
            <a:noFill/>
            <a:ln w="9525">
              <a:noFill/>
              <a:miter lim="800000"/>
            </a:ln>
          </p:spPr>
          <p:txBody>
            <a:bodyPr>
              <a:spAutoFit/>
            </a:bodyPr>
            <a:lstStyle/>
            <a:p>
              <a:r>
                <a:rPr lang="zh-CN" altLang="en-US" sz="1000">
                  <a:solidFill>
                    <a:schemeClr val="bg1"/>
                  </a:solidFill>
                </a:rPr>
                <a:t>以零售企业为本的专业品质</a:t>
              </a:r>
              <a:endParaRPr lang="zh-CN" altLang="es-ES" sz="1000">
                <a:solidFill>
                  <a:schemeClr val="bg1"/>
                </a:solidFill>
              </a:endParaRPr>
            </a:p>
          </p:txBody>
        </p:sp>
        <p:sp>
          <p:nvSpPr>
            <p:cNvPr id="4106" name="3 CuadroTexto"/>
            <p:cNvSpPr txBox="1">
              <a:spLocks noChangeArrowheads="1"/>
            </p:cNvSpPr>
            <p:nvPr/>
          </p:nvSpPr>
          <p:spPr bwMode="auto">
            <a:xfrm>
              <a:off x="2555751" y="5180013"/>
              <a:ext cx="1873250" cy="336550"/>
            </a:xfrm>
            <a:prstGeom prst="rect">
              <a:avLst/>
            </a:prstGeom>
            <a:noFill/>
            <a:ln w="9525">
              <a:noFill/>
              <a:miter lim="800000"/>
            </a:ln>
          </p:spPr>
          <p:txBody>
            <a:bodyPr>
              <a:spAutoFit/>
            </a:bodyPr>
            <a:lstStyle/>
            <a:p>
              <a:r>
                <a:rPr lang="zh-CN" altLang="es-HN" sz="1600" b="1" dirty="0">
                  <a:solidFill>
                    <a:schemeClr val="bg1"/>
                  </a:solidFill>
                  <a:latin typeface="微软雅黑" panose="020B0503020204020204" pitchFamily="34" charset="-122"/>
                  <a:ea typeface="微软雅黑" panose="020B0503020204020204" pitchFamily="34" charset="-122"/>
                </a:rPr>
                <a:t>餐饮娱乐行业软件</a:t>
              </a:r>
              <a:endParaRPr lang="zh-CN" altLang="es-ES" sz="1600" b="1" dirty="0">
                <a:solidFill>
                  <a:schemeClr val="bg1"/>
                </a:solidFill>
                <a:latin typeface="微软雅黑" panose="020B0503020204020204" pitchFamily="34" charset="-122"/>
                <a:ea typeface="微软雅黑" panose="020B0503020204020204" pitchFamily="34" charset="-122"/>
              </a:endParaRPr>
            </a:p>
          </p:txBody>
        </p:sp>
        <p:sp>
          <p:nvSpPr>
            <p:cNvPr id="4107" name="3 CuadroTexto"/>
            <p:cNvSpPr txBox="1">
              <a:spLocks noChangeArrowheads="1"/>
            </p:cNvSpPr>
            <p:nvPr/>
          </p:nvSpPr>
          <p:spPr bwMode="auto">
            <a:xfrm>
              <a:off x="5002758" y="5180013"/>
              <a:ext cx="1441450" cy="336550"/>
            </a:xfrm>
            <a:prstGeom prst="rect">
              <a:avLst/>
            </a:prstGeom>
            <a:noFill/>
            <a:ln w="9525">
              <a:noFill/>
              <a:miter lim="800000"/>
            </a:ln>
          </p:spPr>
          <p:txBody>
            <a:bodyPr anchor="b">
              <a:spAutoFit/>
            </a:bodyPr>
            <a:lstStyle/>
            <a:p>
              <a:r>
                <a:rPr lang="zh-CN" altLang="es-HN" sz="1600" b="1">
                  <a:solidFill>
                    <a:schemeClr val="bg1"/>
                  </a:solidFill>
                  <a:latin typeface="微软雅黑" panose="020B0503020204020204" pitchFamily="34" charset="-122"/>
                  <a:ea typeface="微软雅黑" panose="020B0503020204020204" pitchFamily="34" charset="-122"/>
                </a:rPr>
                <a:t>专卖行业软件</a:t>
              </a:r>
              <a:endParaRPr lang="zh-CN" altLang="es-ES" sz="1600" b="1">
                <a:solidFill>
                  <a:schemeClr val="bg1"/>
                </a:solidFill>
                <a:latin typeface="微软雅黑" panose="020B0503020204020204" pitchFamily="34" charset="-122"/>
                <a:ea typeface="微软雅黑" panose="020B0503020204020204" pitchFamily="34" charset="-122"/>
              </a:endParaRPr>
            </a:p>
          </p:txBody>
        </p:sp>
        <p:sp>
          <p:nvSpPr>
            <p:cNvPr id="4108" name="4 CuadroTexto"/>
            <p:cNvSpPr txBox="1">
              <a:spLocks noChangeArrowheads="1"/>
            </p:cNvSpPr>
            <p:nvPr/>
          </p:nvSpPr>
          <p:spPr bwMode="auto">
            <a:xfrm>
              <a:off x="4932040" y="5516563"/>
              <a:ext cx="1584325" cy="244475"/>
            </a:xfrm>
            <a:prstGeom prst="rect">
              <a:avLst/>
            </a:prstGeom>
            <a:noFill/>
            <a:ln w="9525">
              <a:noFill/>
              <a:miter lim="800000"/>
            </a:ln>
          </p:spPr>
          <p:txBody>
            <a:bodyPr>
              <a:spAutoFit/>
            </a:bodyPr>
            <a:lstStyle/>
            <a:p>
              <a:r>
                <a:rPr lang="zh-CN" altLang="en-US" sz="1000">
                  <a:solidFill>
                    <a:schemeClr val="bg1"/>
                  </a:solidFill>
                </a:rPr>
                <a:t>应行业发展的个性化方案 </a:t>
              </a:r>
              <a:endParaRPr lang="zh-CN" altLang="es-ES" sz="1000">
                <a:solidFill>
                  <a:schemeClr val="bg1"/>
                </a:solidFill>
              </a:endParaRPr>
            </a:p>
          </p:txBody>
        </p:sp>
        <p:sp>
          <p:nvSpPr>
            <p:cNvPr id="4109" name="4 CuadroTexto"/>
            <p:cNvSpPr txBox="1">
              <a:spLocks noChangeArrowheads="1"/>
            </p:cNvSpPr>
            <p:nvPr/>
          </p:nvSpPr>
          <p:spPr bwMode="auto">
            <a:xfrm>
              <a:off x="2628776" y="5516563"/>
              <a:ext cx="1727200" cy="244475"/>
            </a:xfrm>
            <a:prstGeom prst="rect">
              <a:avLst/>
            </a:prstGeom>
            <a:noFill/>
            <a:ln w="9525">
              <a:noFill/>
              <a:miter lim="800000"/>
            </a:ln>
          </p:spPr>
          <p:txBody>
            <a:bodyPr>
              <a:spAutoFit/>
            </a:bodyPr>
            <a:lstStyle/>
            <a:p>
              <a:r>
                <a:rPr lang="zh-CN" altLang="en-US" sz="1000">
                  <a:solidFill>
                    <a:schemeClr val="bg1"/>
                  </a:solidFill>
                </a:rPr>
                <a:t>面向餐饮娱乐业的智能管理</a:t>
              </a:r>
              <a:endParaRPr lang="zh-CN" altLang="es-ES" sz="1000">
                <a:solidFill>
                  <a:schemeClr val="bg1"/>
                </a:solidFill>
              </a:endParaRPr>
            </a:p>
          </p:txBody>
        </p:sp>
        <p:sp>
          <p:nvSpPr>
            <p:cNvPr id="4110" name="3 CuadroTexto"/>
            <p:cNvSpPr txBox="1">
              <a:spLocks noChangeArrowheads="1"/>
            </p:cNvSpPr>
            <p:nvPr/>
          </p:nvSpPr>
          <p:spPr bwMode="auto">
            <a:xfrm>
              <a:off x="7329612" y="5178009"/>
              <a:ext cx="1562868" cy="338554"/>
            </a:xfrm>
            <a:prstGeom prst="rect">
              <a:avLst/>
            </a:prstGeom>
            <a:noFill/>
            <a:ln w="9525">
              <a:noFill/>
              <a:miter lim="800000"/>
            </a:ln>
          </p:spPr>
          <p:txBody>
            <a:bodyPr anchor="b">
              <a:spAutoFit/>
            </a:bodyPr>
            <a:lstStyle/>
            <a:p>
              <a:r>
                <a:rPr lang="zh-CN" altLang="en-US" sz="1600" b="1">
                  <a:solidFill>
                    <a:schemeClr val="bg1"/>
                  </a:solidFill>
                  <a:latin typeface="微软雅黑" panose="020B0503020204020204" pitchFamily="34" charset="-122"/>
                  <a:ea typeface="微软雅黑" panose="020B0503020204020204" pitchFamily="34" charset="-122"/>
                </a:rPr>
                <a:t>在线商务</a:t>
              </a:r>
              <a:r>
                <a:rPr lang="zh-CN" altLang="es-HN" sz="1600" b="1">
                  <a:solidFill>
                    <a:schemeClr val="bg1"/>
                  </a:solidFill>
                  <a:latin typeface="微软雅黑" panose="020B0503020204020204" pitchFamily="34" charset="-122"/>
                  <a:ea typeface="微软雅黑" panose="020B0503020204020204" pitchFamily="34" charset="-122"/>
                </a:rPr>
                <a:t>软件</a:t>
              </a:r>
              <a:endParaRPr lang="zh-CN" altLang="es-ES" sz="1600" b="1">
                <a:solidFill>
                  <a:schemeClr val="bg1"/>
                </a:solidFill>
                <a:latin typeface="微软雅黑" panose="020B0503020204020204" pitchFamily="34" charset="-122"/>
                <a:ea typeface="微软雅黑" panose="020B0503020204020204" pitchFamily="34" charset="-122"/>
              </a:endParaRPr>
            </a:p>
          </p:txBody>
        </p:sp>
        <p:sp>
          <p:nvSpPr>
            <p:cNvPr id="4111" name="4 CuadroTexto"/>
            <p:cNvSpPr txBox="1">
              <a:spLocks noChangeArrowheads="1"/>
            </p:cNvSpPr>
            <p:nvPr/>
          </p:nvSpPr>
          <p:spPr bwMode="auto">
            <a:xfrm>
              <a:off x="7165280" y="5516563"/>
              <a:ext cx="1727200" cy="244475"/>
            </a:xfrm>
            <a:prstGeom prst="rect">
              <a:avLst/>
            </a:prstGeom>
            <a:noFill/>
            <a:ln w="9525">
              <a:noFill/>
              <a:miter lim="800000"/>
            </a:ln>
          </p:spPr>
          <p:txBody>
            <a:bodyPr>
              <a:spAutoFit/>
            </a:bodyPr>
            <a:lstStyle/>
            <a:p>
              <a:r>
                <a:rPr lang="zh-CN" altLang="en-US" sz="1000">
                  <a:solidFill>
                    <a:schemeClr val="bg1"/>
                  </a:solidFill>
                </a:rPr>
                <a:t>面向餐饮娱乐业的智能管理</a:t>
              </a:r>
              <a:endParaRPr lang="zh-CN" altLang="es-ES" sz="100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428625" y="928688"/>
            <a:ext cx="8572500" cy="5500687"/>
          </a:xfrm>
          <a:prstGeom prst="rect">
            <a:avLst/>
          </a:prstGeom>
        </p:spPr>
        <p:txBody>
          <a:bodyPr/>
          <a:lstStyle/>
          <a:p>
            <a:pPr marL="342900" indent="-342900" algn="just">
              <a:lnSpc>
                <a:spcPct val="150000"/>
              </a:lnSpc>
              <a:spcBef>
                <a:spcPct val="20000"/>
              </a:spcBef>
              <a:defRPr/>
            </a:pPr>
            <a:r>
              <a:rPr lang="zh-CN" altLang="en-US" sz="2400" b="1" dirty="0">
                <a:latin typeface="微软雅黑" panose="020B0503020204020204" pitchFamily="34" charset="-122"/>
                <a:ea typeface="微软雅黑" panose="020B0503020204020204" pitchFamily="34" charset="-122"/>
              </a:rPr>
              <a:t>概述</a:t>
            </a:r>
            <a:endParaRPr lang="en-US" altLang="zh-CN" sz="24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食通天</a:t>
            </a:r>
            <a:r>
              <a:rPr lang="en-US" altLang="zh-CN" sz="2000" dirty="0" smtClean="0">
                <a:latin typeface="微软雅黑" panose="020B0503020204020204" pitchFamily="34" charset="-122"/>
                <a:ea typeface="微软雅黑" panose="020B0503020204020204" pitchFamily="34" charset="-122"/>
                <a:cs typeface="+mn-cs"/>
              </a:rPr>
              <a:t>6.5</a:t>
            </a:r>
            <a:r>
              <a:rPr lang="zh-CN" altLang="en-US" sz="2000" dirty="0" smtClean="0">
                <a:latin typeface="微软雅黑" panose="020B0503020204020204" pitchFamily="34" charset="-122"/>
                <a:ea typeface="微软雅黑" panose="020B0503020204020204" pitchFamily="34" charset="-122"/>
                <a:cs typeface="+mn-cs"/>
              </a:rPr>
              <a:t>餐饮</a:t>
            </a:r>
            <a:r>
              <a:rPr lang="zh-CN" altLang="en-US" sz="2000" dirty="0">
                <a:latin typeface="微软雅黑" panose="020B0503020204020204" pitchFamily="34" charset="-122"/>
                <a:ea typeface="微软雅黑" panose="020B0503020204020204" pitchFamily="34" charset="-122"/>
                <a:cs typeface="+mn-cs"/>
              </a:rPr>
              <a:t>管理系统是</a:t>
            </a:r>
            <a:r>
              <a:rPr lang="zh-CN" altLang="en-US" sz="2000" dirty="0" smtClean="0">
                <a:latin typeface="微软雅黑" panose="020B0503020204020204" pitchFamily="34" charset="-122"/>
                <a:ea typeface="微软雅黑" panose="020B0503020204020204" pitchFamily="34" charset="-122"/>
                <a:cs typeface="+mn-cs"/>
              </a:rPr>
              <a:t>深圳市思迅软件股份有限公司</a:t>
            </a:r>
            <a:r>
              <a:rPr lang="zh-CN" altLang="en-US" sz="2000" dirty="0">
                <a:latin typeface="微软雅黑" panose="020B0503020204020204" pitchFamily="34" charset="-122"/>
                <a:ea typeface="微软雅黑" panose="020B0503020204020204" pitchFamily="34" charset="-122"/>
                <a:cs typeface="+mn-cs"/>
              </a:rPr>
              <a:t>在多年行业经验基础上，结合</a:t>
            </a:r>
            <a:r>
              <a:rPr lang="en-US" altLang="zh-CN" sz="2000" dirty="0" smtClean="0">
                <a:latin typeface="微软雅黑" panose="020B0503020204020204" pitchFamily="34" charset="-122"/>
                <a:ea typeface="微软雅黑" panose="020B0503020204020204" pitchFamily="34" charset="-122"/>
                <a:cs typeface="+mn-cs"/>
              </a:rPr>
              <a:t>150,000</a:t>
            </a:r>
            <a:r>
              <a:rPr lang="zh-CN" altLang="en-US" sz="2000" dirty="0">
                <a:latin typeface="微软雅黑" panose="020B0503020204020204" pitchFamily="34" charset="-122"/>
                <a:ea typeface="微软雅黑" panose="020B0503020204020204" pitchFamily="34" charset="-122"/>
                <a:cs typeface="+mn-cs"/>
              </a:rPr>
              <a:t>多家用户的实际</a:t>
            </a:r>
            <a:r>
              <a:rPr lang="zh-CN" altLang="en-US" sz="2000" dirty="0"/>
              <a:t>需求</a:t>
            </a:r>
            <a:r>
              <a:rPr lang="zh-CN" altLang="en-US" sz="2000" dirty="0">
                <a:latin typeface="微软雅黑" panose="020B0503020204020204" pitchFamily="34" charset="-122"/>
                <a:ea typeface="微软雅黑" panose="020B0503020204020204" pitchFamily="34" charset="-122"/>
                <a:cs typeface="+mn-cs"/>
              </a:rPr>
              <a:t>和国内外先进管理理念而设计开发的，倾力打造的一款面向广大餐饮企业的专业化管理系统，能为企业提供包括营业管理、库存管理、会员管理等功能，有效的协助餐饮企业规范流程管理，提高经营效率，实现更高的利润</a:t>
            </a:r>
            <a:endParaRPr lang="en-US" altLang="zh-CN"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系统以界面直观、易学易用、功能全面、系统稳定为主要特点，支持连锁及多业态经营管理模式，能从根本上满足现代餐饮企业的管理高效、分析精确、降低成本的要求，帮助企业实现物流、信息流、资金流的科学管理，为企业提高自身竞争力奠定坚实的基础</a:t>
            </a:r>
            <a:r>
              <a:rPr lang="zh-CN" altLang="en-US" sz="2000" dirty="0"/>
              <a:t>。 </a:t>
            </a:r>
            <a:endParaRPr lang="en-US" altLang="zh-CN"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支持多种业态</a:t>
            </a:r>
            <a:r>
              <a:rPr lang="en-US" altLang="zh-CN" sz="2000" dirty="0">
                <a:latin typeface="微软雅黑" panose="020B0503020204020204" pitchFamily="34" charset="-122"/>
                <a:ea typeface="微软雅黑" panose="020B0503020204020204" pitchFamily="34" charset="-122"/>
                <a:cs typeface="+mn-cs"/>
              </a:rPr>
              <a:t>,</a:t>
            </a:r>
            <a:r>
              <a:rPr lang="zh-CN" altLang="en-US" sz="2000" dirty="0">
                <a:latin typeface="微软雅黑" panose="020B0503020204020204" pitchFamily="34" charset="-122"/>
                <a:ea typeface="微软雅黑" panose="020B0503020204020204" pitchFamily="34" charset="-122"/>
                <a:cs typeface="+mn-cs"/>
              </a:rPr>
              <a:t>各业态可以分别独立管理</a:t>
            </a:r>
            <a:r>
              <a:rPr lang="en-US" altLang="zh-CN" sz="2000" dirty="0">
                <a:latin typeface="微软雅黑" panose="020B0503020204020204" pitchFamily="34" charset="-122"/>
                <a:ea typeface="微软雅黑" panose="020B0503020204020204" pitchFamily="34" charset="-122"/>
                <a:cs typeface="+mn-cs"/>
              </a:rPr>
              <a:t>,</a:t>
            </a:r>
            <a:r>
              <a:rPr lang="zh-CN" altLang="en-US" sz="2000" dirty="0">
                <a:latin typeface="微软雅黑" panose="020B0503020204020204" pitchFamily="34" charset="-122"/>
                <a:ea typeface="微软雅黑" panose="020B0503020204020204" pitchFamily="34" charset="-122"/>
                <a:cs typeface="+mn-cs"/>
              </a:rPr>
              <a:t>也可以连锁综合管理分析和决策。</a:t>
            </a:r>
            <a:endParaRPr lang="zh-CN" altLang="en-US" sz="2000" dirty="0">
              <a:latin typeface="微软雅黑" panose="020B0503020204020204" pitchFamily="34" charset="-122"/>
              <a:ea typeface="微软雅黑" panose="020B0503020204020204" pitchFamily="34" charset="-122"/>
              <a:cs typeface="+mn-cs"/>
            </a:endParaRPr>
          </a:p>
        </p:txBody>
      </p:sp>
      <p:sp>
        <p:nvSpPr>
          <p:cNvPr id="8"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dirty="0">
                <a:ea typeface="黑体" panose="02010609060101010101" pitchFamily="2" charset="-122"/>
              </a:rPr>
              <a:t>产品概述</a:t>
            </a:r>
            <a:endParaRPr lang="zh-CN" altLang="en-US" sz="3200" dirty="0">
              <a:latin typeface="+mj-lt"/>
              <a:ea typeface="黑体" panose="02010609060101010101" pitchFamily="2" charset="-122"/>
              <a:cs typeface="+mj-cs"/>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68313" y="571500"/>
            <a:ext cx="8247062" cy="1214438"/>
          </a:xfrm>
          <a:prstGeom prst="rect">
            <a:avLst/>
          </a:prstGeom>
        </p:spPr>
        <p:txBody>
          <a:bodyPr/>
          <a:lstStyle/>
          <a:p>
            <a:pPr marL="342900" indent="-342900" algn="just">
              <a:lnSpc>
                <a:spcPct val="150000"/>
              </a:lnSpc>
              <a:spcBef>
                <a:spcPct val="20000"/>
              </a:spcBef>
              <a:defRPr/>
            </a:pPr>
            <a:r>
              <a:rPr lang="zh-CN" altLang="en-US" sz="2400" b="1" dirty="0">
                <a:latin typeface="微软雅黑" panose="020B0503020204020204" pitchFamily="34" charset="-122"/>
                <a:ea typeface="微软雅黑" panose="020B0503020204020204" pitchFamily="34" charset="-122"/>
              </a:rPr>
              <a:t>适用范围</a:t>
            </a:r>
            <a:endParaRPr lang="en-US" altLang="zh-CN" sz="2400" b="1" dirty="0">
              <a:latin typeface="微软雅黑" panose="020B0503020204020204" pitchFamily="34" charset="-122"/>
              <a:ea typeface="微软雅黑" panose="020B0503020204020204" pitchFamily="34" charset="-122"/>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中餐酒楼、茶楼、海鲜档；西餐厅、咖啡厅；酒吧</a:t>
            </a:r>
            <a:r>
              <a:rPr lang="zh-CN" altLang="en-US" sz="2000" dirty="0"/>
              <a:t>；火锅城 </a:t>
            </a:r>
            <a:r>
              <a:rPr lang="zh-CN" altLang="en-US" sz="2000" b="1" dirty="0">
                <a:latin typeface="微软雅黑" panose="020B0503020204020204" pitchFamily="34" charset="-122"/>
                <a:ea typeface="微软雅黑" panose="020B0503020204020204" pitchFamily="34" charset="-122"/>
                <a:cs typeface="+mn-cs"/>
              </a:rPr>
              <a:t>。</a:t>
            </a:r>
            <a:endParaRPr lang="zh-CN" altLang="en-US" sz="2000" b="1" dirty="0">
              <a:latin typeface="微软雅黑" panose="020B0503020204020204" pitchFamily="34" charset="-122"/>
              <a:ea typeface="微软雅黑" panose="020B0503020204020204" pitchFamily="34" charset="-122"/>
              <a:cs typeface="+mn-cs"/>
            </a:endParaRPr>
          </a:p>
          <a:p>
            <a:pPr marL="342900" indent="-342900">
              <a:spcBef>
                <a:spcPct val="20000"/>
              </a:spcBef>
              <a:buFont typeface="Arial" panose="020B0604020202020204" pitchFamily="34" charset="0"/>
              <a:buChar char="•"/>
              <a:defRPr/>
            </a:pPr>
            <a:endParaRPr lang="zh-CN" altLang="en-US" sz="1000" dirty="0">
              <a:solidFill>
                <a:srgbClr val="5F5F5F"/>
              </a:solidFill>
              <a:latin typeface="+mn-lt"/>
              <a:cs typeface="+mn-cs"/>
            </a:endParaRPr>
          </a:p>
          <a:p>
            <a:pPr marL="342900" indent="-342900">
              <a:spcBef>
                <a:spcPct val="20000"/>
              </a:spcBef>
              <a:buFont typeface="Arial" panose="020B0604020202020204" pitchFamily="34" charset="0"/>
              <a:buChar char="•"/>
              <a:defRPr/>
            </a:pPr>
            <a:endParaRPr lang="en-US" altLang="zh-CN" sz="3200" dirty="0">
              <a:solidFill>
                <a:srgbClr val="5F5F5F"/>
              </a:solidFill>
              <a:latin typeface="+mn-lt"/>
              <a:cs typeface="+mn-cs"/>
            </a:endParaRPr>
          </a:p>
        </p:txBody>
      </p:sp>
      <p:sp>
        <p:nvSpPr>
          <p:cNvPr id="8"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dirty="0">
                <a:ea typeface="黑体" panose="02010609060101010101" pitchFamily="2" charset="-122"/>
              </a:rPr>
              <a:t>产品概述</a:t>
            </a:r>
            <a:endParaRPr lang="zh-CN" altLang="en-US" sz="3200" dirty="0">
              <a:latin typeface="+mj-lt"/>
              <a:ea typeface="黑体" panose="02010609060101010101" pitchFamily="2" charset="-122"/>
              <a:cs typeface="+mj-cs"/>
            </a:endParaRPr>
          </a:p>
        </p:txBody>
      </p:sp>
      <p:pic>
        <p:nvPicPr>
          <p:cNvPr id="13318" name="Picture 6"/>
          <p:cNvPicPr>
            <a:picLocks noChangeAspect="1" noChangeArrowheads="1"/>
          </p:cNvPicPr>
          <p:nvPr/>
        </p:nvPicPr>
        <p:blipFill>
          <a:blip r:embed="rId1"/>
          <a:srcRect/>
          <a:stretch>
            <a:fillRect/>
          </a:stretch>
        </p:blipFill>
        <p:spPr bwMode="auto">
          <a:xfrm>
            <a:off x="928662" y="1714488"/>
            <a:ext cx="6572296" cy="4929222"/>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1825625" cy="584200"/>
          </a:xfrm>
          <a:prstGeom prst="rect">
            <a:avLst/>
          </a:prstGeom>
          <a:noFill/>
          <a:ln w="9525">
            <a:noFill/>
            <a:miter lim="800000"/>
          </a:ln>
        </p:spPr>
        <p:txBody>
          <a:bodyPr wrap="none">
            <a:spAutoFit/>
          </a:bodyPr>
          <a:lstStyle/>
          <a:p>
            <a:pPr eaLnBrk="0" hangingPunct="0"/>
            <a:r>
              <a:rPr lang="zh-CN" altLang="en-US" sz="3200">
                <a:ea typeface="黑体" panose="02010609060101010101" pitchFamily="2" charset="-122"/>
              </a:rPr>
              <a:t>系统特色</a:t>
            </a:r>
            <a:endParaRPr lang="zh-CN" altLang="en-US" sz="3200">
              <a:ea typeface="黑体" panose="02010609060101010101" pitchFamily="2" charset="-122"/>
            </a:endParaRPr>
          </a:p>
        </p:txBody>
      </p:sp>
      <p:sp>
        <p:nvSpPr>
          <p:cNvPr id="6" name="Rectangle 2"/>
          <p:cNvSpPr txBox="1">
            <a:spLocks noChangeArrowheads="1"/>
          </p:cNvSpPr>
          <p:nvPr/>
        </p:nvSpPr>
        <p:spPr>
          <a:xfrm>
            <a:off x="2051050" y="2997200"/>
            <a:ext cx="4824413" cy="719138"/>
          </a:xfrm>
          <a:prstGeom prst="rect">
            <a:avLst/>
          </a:prstGeom>
        </p:spPr>
        <p:txBody>
          <a:bodyPr/>
          <a:lstStyle/>
          <a:p>
            <a:pPr marL="342900" indent="-342900" algn="ctr" eaLnBrk="0" hangingPunct="0">
              <a:lnSpc>
                <a:spcPct val="90000"/>
              </a:lnSpc>
              <a:spcBef>
                <a:spcPct val="20000"/>
              </a:spcBef>
              <a:buClr>
                <a:srgbClr val="74ACE4"/>
              </a:buClr>
              <a:buFont typeface="Wingdings" panose="05000000000000000000" pitchFamily="2" charset="2"/>
              <a:buNone/>
              <a:defRPr/>
            </a:pPr>
            <a:r>
              <a:rPr lang="zh-CN" altLang="en-US" sz="4400" b="1">
                <a:solidFill>
                  <a:srgbClr val="5F5F5F"/>
                </a:solidFill>
                <a:latin typeface="黑体" panose="02010609060101010101" pitchFamily="2" charset="-122"/>
                <a:ea typeface="黑体" panose="02010609060101010101" pitchFamily="2" charset="-122"/>
                <a:cs typeface="+mn-cs"/>
              </a:rPr>
              <a:t>系统特色</a:t>
            </a:r>
            <a:r>
              <a:rPr lang="zh-CN" altLang="en-US" sz="3200" b="1">
                <a:solidFill>
                  <a:srgbClr val="5F5F5F"/>
                </a:solidFill>
                <a:latin typeface="黑体" panose="02010609060101010101" pitchFamily="2" charset="-122"/>
                <a:ea typeface="黑体" panose="02010609060101010101" pitchFamily="2" charset="-122"/>
                <a:cs typeface="+mn-cs"/>
              </a:rPr>
              <a:t>  </a:t>
            </a:r>
            <a:endParaRPr lang="zh-CN" altLang="en-US" sz="3200" b="1" dirty="0">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28625" y="1714500"/>
            <a:ext cx="4071937" cy="4525963"/>
          </a:xfrm>
          <a:prstGeom prst="rect">
            <a:avLst/>
          </a:prstGeom>
        </p:spPr>
        <p:txBody>
          <a:bodyPr/>
          <a:lstStyle/>
          <a:p>
            <a:pPr marL="342900" indent="-342900" algn="just">
              <a:lnSpc>
                <a:spcPct val="150000"/>
              </a:lnSpc>
              <a:spcBef>
                <a:spcPct val="20000"/>
              </a:spcBef>
              <a:buFont typeface="Wingdings" panose="05000000000000000000" pitchFamily="2" charset="2"/>
              <a:buChar char="n"/>
              <a:defRPr/>
            </a:pPr>
            <a:r>
              <a:rPr lang="zh-CN" altLang="en-US" sz="2000" dirty="0" smtClean="0">
                <a:latin typeface="微软雅黑" panose="020B0503020204020204" pitchFamily="34" charset="-122"/>
                <a:ea typeface="微软雅黑" panose="020B0503020204020204" pitchFamily="34" charset="-122"/>
                <a:cs typeface="+mn-cs"/>
              </a:rPr>
              <a:t>支持移动</a:t>
            </a:r>
            <a:r>
              <a:rPr lang="en-US" altLang="en-US" sz="2000" dirty="0">
                <a:latin typeface="微软雅黑" panose="020B0503020204020204" pitchFamily="34" charset="-122"/>
                <a:ea typeface="微软雅黑" panose="020B0503020204020204" pitchFamily="34" charset="-122"/>
                <a:cs typeface="+mn-cs"/>
              </a:rPr>
              <a:t>POS</a:t>
            </a:r>
            <a:r>
              <a:rPr lang="zh-CN" altLang="en-US" sz="2000" dirty="0" smtClean="0">
                <a:latin typeface="微软雅黑" panose="020B0503020204020204" pitchFamily="34" charset="-122"/>
                <a:ea typeface="微软雅黑" panose="020B0503020204020204" pitchFamily="34" charset="-122"/>
                <a:cs typeface="+mn-cs"/>
              </a:rPr>
              <a:t>营业，快捷方便</a:t>
            </a:r>
            <a:endParaRPr lang="zh-CN" altLang="en-US"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支持</a:t>
            </a:r>
            <a:r>
              <a:rPr lang="zh-CN" altLang="en-US" sz="2000" dirty="0" smtClean="0">
                <a:latin typeface="微软雅黑" panose="020B0503020204020204" pitchFamily="34" charset="-122"/>
                <a:ea typeface="微软雅黑" panose="020B0503020204020204" pitchFamily="34" charset="-122"/>
                <a:cs typeface="+mn-cs"/>
              </a:rPr>
              <a:t>微餐厅</a:t>
            </a:r>
            <a:r>
              <a:rPr lang="en-US" altLang="en-US" sz="2000" dirty="0" smtClean="0">
                <a:latin typeface="微软雅黑" panose="020B0503020204020204" pitchFamily="34" charset="-122"/>
                <a:ea typeface="微软雅黑" panose="020B0503020204020204" pitchFamily="34" charset="-122"/>
                <a:cs typeface="+mn-cs"/>
              </a:rPr>
              <a:t>O2O</a:t>
            </a:r>
            <a:r>
              <a:rPr lang="zh-CN" altLang="en-US" sz="2000" dirty="0" smtClean="0">
                <a:latin typeface="微软雅黑" panose="020B0503020204020204" pitchFamily="34" charset="-122"/>
                <a:ea typeface="微软雅黑" panose="020B0503020204020204" pitchFamily="34" charset="-122"/>
                <a:cs typeface="+mn-cs"/>
              </a:rPr>
              <a:t>自助点菜</a:t>
            </a:r>
            <a:endParaRPr lang="en-US" altLang="zh-CN" sz="2000" dirty="0" smtClean="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smtClean="0">
                <a:latin typeface="微软雅黑" panose="020B0503020204020204" pitchFamily="34" charset="-122"/>
                <a:ea typeface="微软雅黑" panose="020B0503020204020204" pitchFamily="34" charset="-122"/>
                <a:cs typeface="+mn-cs"/>
              </a:rPr>
              <a:t>实现无线</a:t>
            </a:r>
            <a:r>
              <a:rPr lang="zh-CN" altLang="en-US" sz="2000" dirty="0">
                <a:latin typeface="微软雅黑" panose="020B0503020204020204" pitchFamily="34" charset="-122"/>
                <a:ea typeface="微软雅黑" panose="020B0503020204020204" pitchFamily="34" charset="-122"/>
                <a:cs typeface="+mn-cs"/>
              </a:rPr>
              <a:t>点菜自助营业</a:t>
            </a:r>
            <a:endParaRPr lang="en-US" altLang="zh-CN"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smtClean="0">
                <a:latin typeface="微软雅黑" panose="020B0503020204020204" pitchFamily="34" charset="-122"/>
                <a:ea typeface="微软雅黑" panose="020B0503020204020204" pitchFamily="34" charset="-122"/>
              </a:rPr>
              <a:t>支持</a:t>
            </a:r>
            <a:r>
              <a:rPr lang="zh-CN" altLang="en-US" sz="2000" dirty="0">
                <a:latin typeface="微软雅黑" panose="020B0503020204020204" pitchFamily="34" charset="-122"/>
                <a:ea typeface="微软雅黑" panose="020B0503020204020204" pitchFamily="34" charset="-122"/>
              </a:rPr>
              <a:t>触摸屏、平板电脑或点菜</a:t>
            </a:r>
            <a:r>
              <a:rPr lang="zh-CN" altLang="en-US" sz="2000" dirty="0" smtClean="0">
                <a:latin typeface="微软雅黑" panose="020B0503020204020204" pitchFamily="34" charset="-122"/>
                <a:ea typeface="微软雅黑" panose="020B0503020204020204" pitchFamily="34" charset="-122"/>
              </a:rPr>
              <a:t>宝多种点菜方式</a:t>
            </a:r>
            <a:endParaRPr lang="zh-CN" altLang="en-US"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高效、稳定、超强的厨打功能</a:t>
            </a:r>
            <a:endParaRPr lang="zh-CN" altLang="en-US"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强大的会员促销功能</a:t>
            </a:r>
            <a:endParaRPr lang="en-US" altLang="zh-CN" sz="2000" dirty="0">
              <a:latin typeface="微软雅黑" panose="020B0503020204020204" pitchFamily="34" charset="-122"/>
              <a:ea typeface="微软雅黑" panose="020B0503020204020204" pitchFamily="34" charset="-122"/>
              <a:cs typeface="+mn-cs"/>
            </a:endParaRPr>
          </a:p>
          <a:p>
            <a:pPr marL="342900" indent="-342900" algn="just">
              <a:lnSpc>
                <a:spcPct val="150000"/>
              </a:lnSpc>
              <a:spcBef>
                <a:spcPct val="20000"/>
              </a:spcBef>
              <a:buFont typeface="Wingdings" panose="05000000000000000000" pitchFamily="2" charset="2"/>
              <a:buChar char="n"/>
              <a:defRPr/>
            </a:pPr>
            <a:r>
              <a:rPr lang="zh-CN" altLang="en-US" sz="2000" dirty="0">
                <a:latin typeface="微软雅黑" panose="020B0503020204020204" pitchFamily="34" charset="-122"/>
                <a:ea typeface="微软雅黑" panose="020B0503020204020204" pitchFamily="34" charset="-122"/>
                <a:cs typeface="+mn-cs"/>
              </a:rPr>
              <a:t>连锁数据管理，丰富的报表查询</a:t>
            </a:r>
            <a:endParaRPr lang="en-US" altLang="zh-CN" sz="2000" dirty="0">
              <a:latin typeface="微软雅黑" panose="020B0503020204020204" pitchFamily="34" charset="-122"/>
              <a:ea typeface="微软雅黑" panose="020B0503020204020204" pitchFamily="34" charset="-122"/>
              <a:cs typeface="+mn-cs"/>
            </a:endParaRPr>
          </a:p>
        </p:txBody>
      </p:sp>
      <p:sp>
        <p:nvSpPr>
          <p:cNvPr id="15363" name="Rectangle 7"/>
          <p:cNvSpPr>
            <a:spLocks noChangeArrowheads="1"/>
          </p:cNvSpPr>
          <p:nvPr/>
        </p:nvSpPr>
        <p:spPr bwMode="auto">
          <a:xfrm>
            <a:off x="471488" y="857250"/>
            <a:ext cx="8358187" cy="588963"/>
          </a:xfrm>
          <a:prstGeom prst="rect">
            <a:avLst/>
          </a:prstGeom>
          <a:noFill/>
          <a:ln w="9525">
            <a:noFill/>
            <a:miter lim="800000"/>
          </a:ln>
        </p:spPr>
        <p:txBody>
          <a:bodyPr/>
          <a:lstStyle/>
          <a:p>
            <a:pPr marL="342900" lvl="1" indent="-342900" algn="just">
              <a:lnSpc>
                <a:spcPct val="150000"/>
              </a:lnSpc>
              <a:spcBef>
                <a:spcPct val="20000"/>
              </a:spcBef>
            </a:pPr>
            <a:r>
              <a:rPr lang="zh-CN" altLang="en-US" sz="2400" b="1">
                <a:latin typeface="微软雅黑" panose="020B0503020204020204" pitchFamily="34" charset="-122"/>
                <a:ea typeface="微软雅黑" panose="020B0503020204020204" pitchFamily="34" charset="-122"/>
              </a:rPr>
              <a:t>系统特色</a:t>
            </a:r>
            <a:endParaRPr lang="zh-CN" altLang="en-US" sz="2400" b="1">
              <a:latin typeface="微软雅黑" panose="020B0503020204020204" pitchFamily="34" charset="-122"/>
              <a:ea typeface="微软雅黑" panose="020B0503020204020204" pitchFamily="34" charset="-122"/>
            </a:endParaRPr>
          </a:p>
          <a:p>
            <a:pPr marL="342900" indent="-342900"/>
            <a:endParaRPr lang="en-US" altLang="zh-CN" sz="2800">
              <a:latin typeface="Arial" panose="020B0604020202020204" pitchFamily="34" charset="0"/>
            </a:endParaRPr>
          </a:p>
        </p:txBody>
      </p:sp>
      <p:sp>
        <p:nvSpPr>
          <p:cNvPr id="9"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dirty="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pic>
        <p:nvPicPr>
          <p:cNvPr id="8" name="Picture 1"/>
          <p:cNvPicPr>
            <a:picLocks noChangeAspect="1" noChangeArrowheads="1"/>
          </p:cNvPicPr>
          <p:nvPr/>
        </p:nvPicPr>
        <p:blipFill>
          <a:blip r:embed="rId1"/>
          <a:srcRect/>
          <a:stretch>
            <a:fillRect/>
          </a:stretch>
        </p:blipFill>
        <p:spPr bwMode="auto">
          <a:xfrm>
            <a:off x="4786314" y="3436171"/>
            <a:ext cx="4181468" cy="3136101"/>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1857364"/>
            <a:ext cx="3143272" cy="3603624"/>
          </a:xfrm>
          <a:prstGeom prst="rect">
            <a:avLst/>
          </a:prstGeom>
        </p:spPr>
        <p:txBody>
          <a:bodyPr anchor="t"/>
          <a:lstStyle/>
          <a:p>
            <a:pPr marL="361950" lvl="0" indent="-361950">
              <a:lnSpc>
                <a:spcPct val="150000"/>
              </a:lnSpc>
              <a:buFont typeface="Wingdings" panose="05000000000000000000" pitchFamily="2" charset="2"/>
              <a:buChar char="Ø"/>
            </a:pPr>
            <a:r>
              <a:rPr lang="zh-CN" altLang="en-US" sz="2000" dirty="0" smtClean="0"/>
              <a:t>在</a:t>
            </a:r>
            <a:r>
              <a:rPr lang="zh-CN" altLang="en-US" sz="2000" dirty="0"/>
              <a:t>一套发行版中容纳了多个业态的行业版本，并且可以混合使用</a:t>
            </a:r>
            <a:r>
              <a:rPr lang="zh-CN" altLang="en-US" sz="2000" dirty="0" smtClean="0"/>
              <a:t>。</a:t>
            </a:r>
            <a:endParaRPr lang="en-US" altLang="zh-CN" sz="2000" dirty="0" smtClean="0"/>
          </a:p>
          <a:p>
            <a:pPr marL="361950" lvl="0" indent="-361950">
              <a:lnSpc>
                <a:spcPct val="150000"/>
              </a:lnSpc>
              <a:buFont typeface="Wingdings" panose="05000000000000000000" pitchFamily="2" charset="2"/>
              <a:buChar char="Ø"/>
            </a:pPr>
            <a:endParaRPr lang="en-US" altLang="zh-CN" sz="2000" dirty="0" smtClean="0"/>
          </a:p>
          <a:p>
            <a:pPr marL="361950" lvl="0" indent="-361950">
              <a:lnSpc>
                <a:spcPct val="150000"/>
              </a:lnSpc>
              <a:buFont typeface="Wingdings" panose="05000000000000000000" pitchFamily="2" charset="2"/>
              <a:buChar char="Ø"/>
            </a:pPr>
            <a:r>
              <a:rPr lang="zh-CN" altLang="en-US" sz="2000" dirty="0"/>
              <a:t>行业版本简单地通过向导转换，也可以通过参数调整行业特色功能。</a:t>
            </a:r>
            <a:endParaRPr lang="zh-CN" altLang="en-US" sz="2000" dirty="0"/>
          </a:p>
        </p:txBody>
      </p:sp>
      <p:sp>
        <p:nvSpPr>
          <p:cNvPr id="16387" name="Rectangle 7"/>
          <p:cNvSpPr>
            <a:spLocks noChangeArrowheads="1"/>
          </p:cNvSpPr>
          <p:nvPr/>
        </p:nvSpPr>
        <p:spPr bwMode="auto">
          <a:xfrm>
            <a:off x="468313" y="857250"/>
            <a:ext cx="7848600" cy="647700"/>
          </a:xfrm>
          <a:prstGeom prst="rect">
            <a:avLst/>
          </a:prstGeom>
          <a:noFill/>
          <a:ln w="9525">
            <a:noFill/>
            <a:miter lim="800000"/>
          </a:ln>
        </p:spPr>
        <p:txBody>
          <a:bodyPr/>
          <a:lstStyle/>
          <a:p>
            <a:pPr marL="342900" indent="-342900" algn="just">
              <a:buFontTx/>
              <a:buChar char="•"/>
            </a:pPr>
            <a:r>
              <a:rPr lang="zh-CN" altLang="en-US" sz="2400" b="1" dirty="0" smtClean="0">
                <a:solidFill>
                  <a:srgbClr val="000066"/>
                </a:solidFill>
                <a:latin typeface="微软雅黑" panose="020B0503020204020204" pitchFamily="34" charset="-122"/>
                <a:ea typeface="微软雅黑" panose="020B0503020204020204" pitchFamily="34" charset="-122"/>
              </a:rPr>
              <a:t>一</a:t>
            </a:r>
            <a:r>
              <a:rPr lang="zh-CN" altLang="en-US" sz="2400" b="1" dirty="0">
                <a:solidFill>
                  <a:srgbClr val="000066"/>
                </a:solidFill>
                <a:latin typeface="微软雅黑" panose="020B0503020204020204" pitchFamily="34" charset="-122"/>
                <a:ea typeface="微软雅黑" panose="020B0503020204020204" pitchFamily="34" charset="-122"/>
              </a:rPr>
              <a:t>版本多业</a:t>
            </a:r>
            <a:r>
              <a:rPr lang="zh-CN" altLang="en-US" sz="2400" b="1" dirty="0" smtClean="0">
                <a:solidFill>
                  <a:srgbClr val="000066"/>
                </a:solidFill>
                <a:latin typeface="微软雅黑" panose="020B0503020204020204" pitchFamily="34" charset="-122"/>
                <a:ea typeface="微软雅黑" panose="020B0503020204020204" pitchFamily="34" charset="-122"/>
              </a:rPr>
              <a:t>态</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sp>
        <p:nvSpPr>
          <p:cNvPr id="13"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pic>
        <p:nvPicPr>
          <p:cNvPr id="16390" name="Picture 6"/>
          <p:cNvPicPr>
            <a:picLocks noChangeAspect="1" noChangeArrowheads="1"/>
          </p:cNvPicPr>
          <p:nvPr/>
        </p:nvPicPr>
        <p:blipFill>
          <a:blip r:embed="rId1"/>
          <a:srcRect/>
          <a:stretch>
            <a:fillRect/>
          </a:stretch>
        </p:blipFill>
        <p:spPr bwMode="auto">
          <a:xfrm>
            <a:off x="4572027" y="2857496"/>
            <a:ext cx="4357691" cy="3544255"/>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42910" y="1857364"/>
            <a:ext cx="3143272" cy="4357718"/>
          </a:xfrm>
          <a:prstGeom prst="rect">
            <a:avLst/>
          </a:prstGeom>
        </p:spPr>
        <p:txBody>
          <a:bodyPr anchor="t"/>
          <a:lstStyle/>
          <a:p>
            <a:pPr marL="361950" lvl="0" indent="-361950">
              <a:lnSpc>
                <a:spcPct val="150000"/>
              </a:lnSpc>
              <a:buFont typeface="Wingdings" panose="05000000000000000000" pitchFamily="2" charset="2"/>
              <a:buChar char="Ø"/>
            </a:pPr>
            <a:r>
              <a:rPr lang="zh-CN" altLang="en-US" sz="2000" dirty="0"/>
              <a:t>移动点菜，随叫随到，快捷下</a:t>
            </a:r>
            <a:r>
              <a:rPr lang="zh-CN" altLang="en-US" sz="2000" dirty="0" smtClean="0"/>
              <a:t>单</a:t>
            </a:r>
            <a:endParaRPr lang="en-US" altLang="zh-CN" sz="2000" dirty="0" smtClean="0"/>
          </a:p>
          <a:p>
            <a:pPr marL="361950" lvl="0" indent="-361950">
              <a:lnSpc>
                <a:spcPct val="150000"/>
              </a:lnSpc>
              <a:buFont typeface="Wingdings" panose="05000000000000000000" pitchFamily="2" charset="2"/>
              <a:buChar char="Ø"/>
            </a:pPr>
            <a:r>
              <a:rPr lang="zh-CN" altLang="en-US" sz="2000" dirty="0" smtClean="0"/>
              <a:t>安全，高效，快捷的全新移动支付</a:t>
            </a:r>
            <a:endParaRPr lang="en-US" altLang="zh-CN" sz="2000" dirty="0" smtClean="0"/>
          </a:p>
          <a:p>
            <a:pPr marL="361950" lvl="0" indent="-361950">
              <a:lnSpc>
                <a:spcPct val="150000"/>
              </a:lnSpc>
              <a:buFont typeface="Wingdings" panose="05000000000000000000" pitchFamily="2" charset="2"/>
              <a:buChar char="Ø"/>
            </a:pPr>
            <a:r>
              <a:rPr lang="en-US" sz="2000" dirty="0"/>
              <a:t>O2O</a:t>
            </a:r>
            <a:r>
              <a:rPr lang="zh-CN" altLang="en-US" sz="2000" dirty="0"/>
              <a:t>业务实时提醒处理，线上线下</a:t>
            </a:r>
            <a:r>
              <a:rPr lang="zh-CN" altLang="en-US" sz="2000" dirty="0" smtClean="0"/>
              <a:t>一体化</a:t>
            </a:r>
            <a:endParaRPr lang="en-US" altLang="zh-CN" sz="2000" dirty="0" smtClean="0"/>
          </a:p>
          <a:p>
            <a:pPr marL="361950" lvl="0" indent="-361950">
              <a:lnSpc>
                <a:spcPct val="150000"/>
              </a:lnSpc>
              <a:buFont typeface="Wingdings" panose="05000000000000000000" pitchFamily="2" charset="2"/>
              <a:buChar char="Ø"/>
            </a:pPr>
            <a:r>
              <a:rPr lang="zh-CN" altLang="en-US" sz="2000" dirty="0"/>
              <a:t>营业状况实时掌控</a:t>
            </a:r>
            <a:endParaRPr lang="zh-CN" altLang="en-US" sz="2000" dirty="0"/>
          </a:p>
        </p:txBody>
      </p:sp>
      <p:sp>
        <p:nvSpPr>
          <p:cNvPr id="16387" name="Rectangle 7"/>
          <p:cNvSpPr>
            <a:spLocks noChangeArrowheads="1"/>
          </p:cNvSpPr>
          <p:nvPr/>
        </p:nvSpPr>
        <p:spPr bwMode="auto">
          <a:xfrm>
            <a:off x="468313" y="857250"/>
            <a:ext cx="7848600" cy="647700"/>
          </a:xfrm>
          <a:prstGeom prst="rect">
            <a:avLst/>
          </a:prstGeom>
          <a:noFill/>
          <a:ln w="9525">
            <a:noFill/>
            <a:miter lim="800000"/>
          </a:ln>
        </p:spPr>
        <p:txBody>
          <a:bodyPr/>
          <a:lstStyle/>
          <a:p>
            <a:pPr marL="342900" indent="-342900" algn="just">
              <a:buFontTx/>
              <a:buChar char="•"/>
            </a:pPr>
            <a:r>
              <a:rPr lang="zh-CN" altLang="en-US" sz="2400" b="1" dirty="0" smtClean="0">
                <a:solidFill>
                  <a:srgbClr val="000066"/>
                </a:solidFill>
                <a:latin typeface="微软雅黑" panose="020B0503020204020204" pitchFamily="34" charset="-122"/>
                <a:ea typeface="微软雅黑" panose="020B0503020204020204" pitchFamily="34" charset="-122"/>
              </a:rPr>
              <a:t>移动</a:t>
            </a:r>
            <a:r>
              <a:rPr lang="en-US" altLang="en-US" sz="2400" b="1" dirty="0">
                <a:solidFill>
                  <a:srgbClr val="000066"/>
                </a:solidFill>
                <a:latin typeface="微软雅黑" panose="020B0503020204020204" pitchFamily="34" charset="-122"/>
                <a:ea typeface="微软雅黑" panose="020B0503020204020204" pitchFamily="34" charset="-122"/>
              </a:rPr>
              <a:t>POS</a:t>
            </a:r>
            <a:r>
              <a:rPr lang="zh-CN" altLang="en-US" sz="2400" b="1" dirty="0">
                <a:solidFill>
                  <a:srgbClr val="000066"/>
                </a:solidFill>
                <a:latin typeface="微软雅黑" panose="020B0503020204020204" pitchFamily="34" charset="-122"/>
                <a:ea typeface="微软雅黑" panose="020B0503020204020204" pitchFamily="34" charset="-122"/>
              </a:rPr>
              <a:t>营业，随客而动，全方位贴身服务</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sp>
        <p:nvSpPr>
          <p:cNvPr id="13"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6861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8609" name="Object 1"/>
          <p:cNvGraphicFramePr>
            <a:graphicFrameLocks noChangeAspect="1"/>
          </p:cNvGraphicFramePr>
          <p:nvPr/>
        </p:nvGraphicFramePr>
        <p:xfrm>
          <a:off x="4000496" y="2857496"/>
          <a:ext cx="4972048" cy="3629955"/>
        </p:xfrm>
        <a:graphic>
          <a:graphicData uri="http://schemas.openxmlformats.org/presentationml/2006/ole">
            <mc:AlternateContent xmlns:mc="http://schemas.openxmlformats.org/markup-compatibility/2006">
              <mc:Choice xmlns:v="urn:schemas-microsoft-com:vml" Requires="v">
                <p:oleObj spid="_x0000_s2049" name="Visio" r:id="rId1" imgW="7023100" imgH="5130800" progId="Visio.Drawing.11">
                  <p:embed/>
                </p:oleObj>
              </mc:Choice>
              <mc:Fallback>
                <p:oleObj name="Visio" r:id="rId1" imgW="7023100" imgH="5130800" progId="Visio.Drawing.11">
                  <p:embed/>
                  <p:pic>
                    <p:nvPicPr>
                      <p:cNvPr id="0" name="图片 2048" descr="image19"/>
                      <p:cNvPicPr>
                        <a:picLocks noChangeAspect="1"/>
                      </p:cNvPicPr>
                      <p:nvPr/>
                    </p:nvPicPr>
                    <p:blipFill>
                      <a:blip r:embed="rId2"/>
                      <a:stretch>
                        <a:fillRect/>
                      </a:stretch>
                    </p:blipFill>
                    <p:spPr>
                      <a:xfrm>
                        <a:off x="4000496" y="2857496"/>
                        <a:ext cx="4972048" cy="3629955"/>
                      </a:xfrm>
                      <a:prstGeom prst="rect">
                        <a:avLst/>
                      </a:prstGeom>
                      <a:noFill/>
                      <a:ln w="9525">
                        <a:noFill/>
                      </a:ln>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ChangeArrowheads="1"/>
          </p:cNvSpPr>
          <p:nvPr/>
        </p:nvSpPr>
        <p:spPr bwMode="auto">
          <a:xfrm>
            <a:off x="468313" y="857250"/>
            <a:ext cx="7848600" cy="647700"/>
          </a:xfrm>
          <a:prstGeom prst="rect">
            <a:avLst/>
          </a:prstGeom>
          <a:noFill/>
          <a:ln w="9525">
            <a:noFill/>
            <a:miter lim="800000"/>
          </a:ln>
        </p:spPr>
        <p:txBody>
          <a:bodyPr/>
          <a:lstStyle/>
          <a:p>
            <a:pPr marL="342900" indent="-342900" algn="just">
              <a:buFontTx/>
              <a:buChar char="•"/>
            </a:pPr>
            <a:r>
              <a:rPr lang="zh-CN" altLang="en-US" sz="2400" b="1" dirty="0">
                <a:solidFill>
                  <a:srgbClr val="000066"/>
                </a:solidFill>
                <a:latin typeface="微软雅黑" panose="020B0503020204020204" pitchFamily="34" charset="-122"/>
                <a:ea typeface="微软雅黑" panose="020B0503020204020204" pitchFamily="34" charset="-122"/>
              </a:rPr>
              <a:t>微餐厅，互联网智慧</a:t>
            </a:r>
            <a:r>
              <a:rPr lang="zh-CN" altLang="en-US" sz="2400" b="1" dirty="0" smtClean="0">
                <a:solidFill>
                  <a:srgbClr val="000066"/>
                </a:solidFill>
                <a:latin typeface="微软雅黑" panose="020B0503020204020204" pitchFamily="34" charset="-122"/>
                <a:ea typeface="微软雅黑" panose="020B0503020204020204" pitchFamily="34" charset="-122"/>
              </a:rPr>
              <a:t>餐厅</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sp>
        <p:nvSpPr>
          <p:cNvPr id="13"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6861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 name="Rectangle 2"/>
          <p:cNvSpPr txBox="1">
            <a:spLocks noChangeArrowheads="1"/>
          </p:cNvSpPr>
          <p:nvPr/>
        </p:nvSpPr>
        <p:spPr>
          <a:xfrm>
            <a:off x="500034" y="1500174"/>
            <a:ext cx="8215370" cy="4572032"/>
          </a:xfrm>
          <a:prstGeom prst="rect">
            <a:avLst/>
          </a:prstGeom>
        </p:spPr>
        <p:txBody>
          <a:bodyPr anchor="t"/>
          <a:lstStyle/>
          <a:p>
            <a:pPr marL="361950" lvl="0" indent="-361950">
              <a:lnSpc>
                <a:spcPct val="150000"/>
              </a:lnSpc>
              <a:buFont typeface="Wingdings" panose="05000000000000000000" pitchFamily="2" charset="2"/>
              <a:buChar char="Ø"/>
            </a:pPr>
            <a:r>
              <a:rPr lang="zh-CN" altLang="en-US" sz="1600" dirty="0"/>
              <a:t>预订、外卖、点餐业务与线下实时</a:t>
            </a:r>
            <a:r>
              <a:rPr lang="zh-CN" altLang="en-US" sz="1600" dirty="0" smtClean="0"/>
              <a:t>打通</a:t>
            </a:r>
            <a:endParaRPr lang="en-US" altLang="zh-CN" sz="1600" dirty="0" smtClean="0"/>
          </a:p>
          <a:p>
            <a:pPr marL="361950" lvl="0" indent="-361950">
              <a:lnSpc>
                <a:spcPct val="150000"/>
              </a:lnSpc>
              <a:buFont typeface="Wingdings" panose="05000000000000000000" pitchFamily="2" charset="2"/>
              <a:buChar char="Ø"/>
            </a:pPr>
            <a:r>
              <a:rPr lang="zh-CN" altLang="en-US" sz="1600" dirty="0"/>
              <a:t>线上线下会员打通，在线进行储值卡消费和充</a:t>
            </a:r>
            <a:r>
              <a:rPr lang="zh-CN" altLang="en-US" sz="1600" dirty="0" smtClean="0"/>
              <a:t>值</a:t>
            </a:r>
            <a:endParaRPr lang="en-US" altLang="zh-CN" sz="1600" dirty="0" smtClean="0"/>
          </a:p>
          <a:p>
            <a:pPr marL="361950" lvl="0" indent="-361950">
              <a:lnSpc>
                <a:spcPct val="150000"/>
              </a:lnSpc>
              <a:buFont typeface="Wingdings" panose="05000000000000000000" pitchFamily="2" charset="2"/>
              <a:buChar char="Ø"/>
            </a:pPr>
            <a:r>
              <a:rPr lang="zh-CN" altLang="en-US" sz="1600" dirty="0"/>
              <a:t>微餐厅会员扫码，</a:t>
            </a:r>
            <a:r>
              <a:rPr lang="zh-CN" altLang="en-US" sz="1600" dirty="0" smtClean="0"/>
              <a:t>免</a:t>
            </a:r>
            <a:r>
              <a:rPr lang="zh-CN" altLang="en-US" sz="1600" dirty="0"/>
              <a:t>除</a:t>
            </a:r>
            <a:r>
              <a:rPr lang="zh-CN" altLang="en-US" sz="1600" dirty="0" smtClean="0"/>
              <a:t>携带</a:t>
            </a:r>
            <a:r>
              <a:rPr lang="zh-CN" altLang="en-US" sz="1600" dirty="0"/>
              <a:t>实物卡</a:t>
            </a:r>
            <a:r>
              <a:rPr lang="zh-CN" altLang="en-US" sz="1600" dirty="0" smtClean="0"/>
              <a:t>烦脑</a:t>
            </a:r>
            <a:endParaRPr lang="en-US" altLang="zh-CN" sz="1600" dirty="0" smtClean="0"/>
          </a:p>
          <a:p>
            <a:pPr marL="361950" lvl="0" indent="-361950">
              <a:lnSpc>
                <a:spcPct val="150000"/>
              </a:lnSpc>
              <a:buFont typeface="Wingdings" panose="05000000000000000000" pitchFamily="2" charset="2"/>
              <a:buChar char="Ø"/>
            </a:pPr>
            <a:r>
              <a:rPr lang="zh-CN" altLang="en-US" sz="1600" dirty="0" smtClean="0"/>
              <a:t>线</a:t>
            </a:r>
            <a:r>
              <a:rPr lang="zh-CN" altLang="en-US" sz="1600" dirty="0"/>
              <a:t>上优惠券、充值优惠、互动游戏、幸运抽奖、签到有礼</a:t>
            </a:r>
            <a:r>
              <a:rPr lang="zh-CN" altLang="en-US" sz="1600" dirty="0" smtClean="0"/>
              <a:t>等等多种线上优惠活动</a:t>
            </a:r>
            <a:endParaRPr lang="en-US" altLang="zh-CN" sz="1600" dirty="0" smtClean="0"/>
          </a:p>
          <a:p>
            <a:pPr marL="361950" lvl="0" indent="-361950">
              <a:lnSpc>
                <a:spcPct val="150000"/>
              </a:lnSpc>
              <a:buFont typeface="Wingdings" panose="05000000000000000000" pitchFamily="2" charset="2"/>
              <a:buChar char="Ø"/>
            </a:pPr>
            <a:r>
              <a:rPr lang="zh-CN" altLang="en-US" sz="1600" dirty="0"/>
              <a:t>通知提醒可通过微信推送，省钱、省时、</a:t>
            </a:r>
            <a:r>
              <a:rPr lang="en-US" sz="1600" dirty="0"/>
              <a:t>100%</a:t>
            </a:r>
            <a:r>
              <a:rPr lang="zh-CN" altLang="en-US" sz="1600" dirty="0"/>
              <a:t>到达</a:t>
            </a:r>
            <a:endParaRPr lang="zh-CN" altLang="en-US" sz="1600" dirty="0"/>
          </a:p>
        </p:txBody>
      </p:sp>
      <p:pic>
        <p:nvPicPr>
          <p:cNvPr id="8" name="Picture 3" descr="http://www.siss.com.cn/upimages/images/2015/2(3).png"/>
          <p:cNvPicPr>
            <a:picLocks noChangeAspect="1" noChangeArrowheads="1"/>
          </p:cNvPicPr>
          <p:nvPr/>
        </p:nvPicPr>
        <p:blipFill>
          <a:blip r:embed="rId1" r:link="rId2" cstate="print"/>
          <a:srcRect/>
          <a:stretch>
            <a:fillRect/>
          </a:stretch>
        </p:blipFill>
        <p:spPr bwMode="auto">
          <a:xfrm>
            <a:off x="1428728" y="3429000"/>
            <a:ext cx="1785950" cy="3172688"/>
          </a:xfrm>
          <a:prstGeom prst="rect">
            <a:avLst/>
          </a:prstGeom>
          <a:noFill/>
        </p:spPr>
      </p:pic>
      <p:pic>
        <p:nvPicPr>
          <p:cNvPr id="9" name="Picture 2" descr="http://www.siss.com.cn/upimages/images/2015/3(2).png"/>
          <p:cNvPicPr>
            <a:picLocks noChangeAspect="1" noChangeArrowheads="1"/>
          </p:cNvPicPr>
          <p:nvPr/>
        </p:nvPicPr>
        <p:blipFill>
          <a:blip r:embed="rId3" r:link="rId4" cstate="print"/>
          <a:srcRect/>
          <a:stretch>
            <a:fillRect/>
          </a:stretch>
        </p:blipFill>
        <p:spPr bwMode="auto">
          <a:xfrm>
            <a:off x="3714744" y="3429000"/>
            <a:ext cx="1785950" cy="3185466"/>
          </a:xfrm>
          <a:prstGeom prst="rect">
            <a:avLst/>
          </a:prstGeom>
          <a:noFill/>
        </p:spPr>
      </p:pic>
      <p:pic>
        <p:nvPicPr>
          <p:cNvPr id="10" name="Picture 1" descr="http://www.siss.com.cn/upimages/images/2015/4(3).png"/>
          <p:cNvPicPr>
            <a:picLocks noChangeAspect="1" noChangeArrowheads="1"/>
          </p:cNvPicPr>
          <p:nvPr/>
        </p:nvPicPr>
        <p:blipFill>
          <a:blip r:embed="rId5" r:link="rId6" cstate="print"/>
          <a:srcRect/>
          <a:stretch>
            <a:fillRect/>
          </a:stretch>
        </p:blipFill>
        <p:spPr bwMode="auto">
          <a:xfrm>
            <a:off x="5929321" y="3429000"/>
            <a:ext cx="1785951" cy="3177332"/>
          </a:xfrm>
          <a:prstGeom prst="rect">
            <a:avLst/>
          </a:prstGeom>
          <a:noFill/>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4313" y="1500188"/>
            <a:ext cx="8472487" cy="1285870"/>
          </a:xfrm>
          <a:prstGeom prst="rect">
            <a:avLst/>
          </a:prstGeom>
        </p:spPr>
        <p:txBody>
          <a:bodyPr/>
          <a:lstStyle/>
          <a:p>
            <a:pPr marL="361950" lvl="1" indent="-361950" eaLnBrk="0" hangingPunct="0">
              <a:lnSpc>
                <a:spcPct val="150000"/>
              </a:lnSpc>
              <a:spcBef>
                <a:spcPct val="20000"/>
              </a:spcBef>
              <a:buFont typeface="Wingdings" panose="05000000000000000000" pitchFamily="2" charset="2"/>
              <a:buChar char="Ø"/>
              <a:defRPr/>
            </a:pPr>
            <a:r>
              <a:rPr lang="zh-CN" altLang="en-US" sz="2000" dirty="0"/>
              <a:t>顾客自主点菜、结账</a:t>
            </a:r>
            <a:r>
              <a:rPr lang="zh-CN" altLang="en-US" sz="2000" dirty="0" smtClean="0"/>
              <a:t>体验</a:t>
            </a:r>
            <a:endParaRPr lang="en-US" altLang="zh-CN" sz="2000" dirty="0" smtClean="0"/>
          </a:p>
          <a:p>
            <a:pPr marL="361950" lvl="1" indent="-361950" eaLnBrk="0" hangingPunct="0">
              <a:lnSpc>
                <a:spcPct val="150000"/>
              </a:lnSpc>
              <a:spcBef>
                <a:spcPct val="20000"/>
              </a:spcBef>
              <a:buFont typeface="Wingdings" panose="05000000000000000000" pitchFamily="2" charset="2"/>
              <a:buChar char="Ø"/>
              <a:defRPr/>
            </a:pPr>
            <a:r>
              <a:rPr lang="zh-CN" altLang="en-US" sz="2000" dirty="0"/>
              <a:t>高环保、低成本营业模式</a:t>
            </a:r>
            <a:endParaRPr lang="en-US" altLang="zh-CN" sz="2000" dirty="0" smtClean="0"/>
          </a:p>
          <a:p>
            <a:pPr marL="742950" lvl="1" indent="-285750" eaLnBrk="0" hangingPunct="0">
              <a:spcBef>
                <a:spcPct val="20000"/>
              </a:spcBef>
              <a:buFont typeface="Wingdings" panose="05000000000000000000" pitchFamily="2" charset="2"/>
              <a:buChar char="Ø"/>
              <a:defRPr/>
            </a:pPr>
            <a:endParaRPr lang="zh-CN" altLang="en-US" sz="2000" b="1" dirty="0">
              <a:solidFill>
                <a:srgbClr val="5F5F5F"/>
              </a:solidFill>
              <a:latin typeface="+mn-lt"/>
              <a:cs typeface="+mn-cs"/>
            </a:endParaRPr>
          </a:p>
        </p:txBody>
      </p:sp>
      <p:sp>
        <p:nvSpPr>
          <p:cNvPr id="5"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17412" name="Rectangle 7"/>
          <p:cNvSpPr>
            <a:spLocks noChangeArrowheads="1"/>
          </p:cNvSpPr>
          <p:nvPr/>
        </p:nvSpPr>
        <p:spPr bwMode="auto">
          <a:xfrm>
            <a:off x="468313" y="785813"/>
            <a:ext cx="7848600" cy="647700"/>
          </a:xfrm>
          <a:prstGeom prst="rect">
            <a:avLst/>
          </a:prstGeom>
          <a:noFill/>
          <a:ln w="9525">
            <a:noFill/>
            <a:miter lim="800000"/>
          </a:ln>
        </p:spPr>
        <p:txBody>
          <a:bodyPr/>
          <a:lstStyle/>
          <a:p>
            <a:pPr marL="342900" indent="-342900" algn="just">
              <a:buFontTx/>
              <a:buChar char="•"/>
            </a:pPr>
            <a:r>
              <a:rPr lang="zh-CN" altLang="en-US" sz="2400" b="1" dirty="0" smtClean="0">
                <a:solidFill>
                  <a:srgbClr val="000066"/>
                </a:solidFill>
                <a:latin typeface="微软雅黑" panose="020B0503020204020204" pitchFamily="34" charset="-122"/>
                <a:ea typeface="微软雅黑" panose="020B0503020204020204" pitchFamily="34" charset="-122"/>
              </a:rPr>
              <a:t>无线</a:t>
            </a:r>
            <a:r>
              <a:rPr lang="zh-CN" altLang="en-US" sz="2400" b="1" dirty="0">
                <a:solidFill>
                  <a:srgbClr val="000066"/>
                </a:solidFill>
                <a:latin typeface="微软雅黑" panose="020B0503020204020204" pitchFamily="34" charset="-122"/>
                <a:ea typeface="微软雅黑" panose="020B0503020204020204" pitchFamily="34" charset="-122"/>
              </a:rPr>
              <a:t>点菜自助营业方案</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pic>
        <p:nvPicPr>
          <p:cNvPr id="6" name="图片 5" descr="362.png"/>
          <p:cNvPicPr/>
          <p:nvPr/>
        </p:nvPicPr>
        <p:blipFill>
          <a:blip r:embed="rId1" cstate="print"/>
          <a:stretch>
            <a:fillRect/>
          </a:stretch>
        </p:blipFill>
        <p:spPr>
          <a:xfrm>
            <a:off x="2857488" y="2643182"/>
            <a:ext cx="5643602" cy="3786214"/>
          </a:xfrm>
          <a:prstGeom prst="rect">
            <a:avLst/>
          </a:prstGeom>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4313" y="1500188"/>
            <a:ext cx="8472487" cy="2214564"/>
          </a:xfrm>
          <a:prstGeom prst="rect">
            <a:avLst/>
          </a:prstGeom>
        </p:spPr>
        <p:txBody>
          <a:bodyPr/>
          <a:lstStyle/>
          <a:p>
            <a:pPr marL="361950" lvl="1" indent="-361950" eaLnBrk="0" hangingPunct="0">
              <a:lnSpc>
                <a:spcPct val="150000"/>
              </a:lnSpc>
              <a:spcBef>
                <a:spcPct val="20000"/>
              </a:spcBef>
              <a:buFont typeface="Wingdings" panose="05000000000000000000" pitchFamily="2" charset="2"/>
              <a:buChar char="Ø"/>
              <a:defRPr/>
            </a:pPr>
            <a:r>
              <a:rPr lang="zh-CN" altLang="en-US" sz="2000" dirty="0"/>
              <a:t>多样营销方式，包括菜品折让券、菜品赠送券、菜品升级券、电子券、时段特价、时段折扣方案</a:t>
            </a:r>
            <a:r>
              <a:rPr lang="zh-CN" altLang="en-US" sz="2000" dirty="0" smtClean="0"/>
              <a:t>等</a:t>
            </a:r>
            <a:endParaRPr lang="en-US" altLang="zh-CN" sz="2000" dirty="0" smtClean="0"/>
          </a:p>
          <a:p>
            <a:pPr marL="361950" lvl="1" indent="-361950" eaLnBrk="0" hangingPunct="0">
              <a:lnSpc>
                <a:spcPct val="150000"/>
              </a:lnSpc>
              <a:spcBef>
                <a:spcPct val="20000"/>
              </a:spcBef>
              <a:buFont typeface="Wingdings" panose="05000000000000000000" pitchFamily="2" charset="2"/>
              <a:buChar char="Ø"/>
              <a:defRPr/>
            </a:pPr>
            <a:r>
              <a:rPr lang="zh-CN" altLang="en-US" sz="2000" dirty="0"/>
              <a:t>积分直接</a:t>
            </a:r>
            <a:r>
              <a:rPr lang="zh-CN" altLang="en-US" sz="2000" dirty="0" smtClean="0"/>
              <a:t>支付</a:t>
            </a:r>
            <a:endParaRPr lang="en-US" altLang="zh-CN" sz="2000" dirty="0" smtClean="0"/>
          </a:p>
          <a:p>
            <a:pPr marL="361950" lvl="1" indent="-361950" eaLnBrk="0" hangingPunct="0">
              <a:lnSpc>
                <a:spcPct val="150000"/>
              </a:lnSpc>
              <a:spcBef>
                <a:spcPct val="20000"/>
              </a:spcBef>
              <a:buFont typeface="Wingdings" panose="05000000000000000000" pitchFamily="2" charset="2"/>
              <a:buChar char="Ø"/>
              <a:defRPr/>
            </a:pPr>
            <a:r>
              <a:rPr lang="zh-CN" altLang="en-US" sz="2000" dirty="0"/>
              <a:t>微信推送和短信推送共存</a:t>
            </a:r>
            <a:endParaRPr lang="zh-CN" altLang="en-US" sz="2000" b="1" dirty="0">
              <a:solidFill>
                <a:srgbClr val="5F5F5F"/>
              </a:solidFill>
              <a:latin typeface="+mn-lt"/>
              <a:cs typeface="+mn-cs"/>
            </a:endParaRPr>
          </a:p>
        </p:txBody>
      </p:sp>
      <p:sp>
        <p:nvSpPr>
          <p:cNvPr id="5"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17412" name="Rectangle 7"/>
          <p:cNvSpPr>
            <a:spLocks noChangeArrowheads="1"/>
          </p:cNvSpPr>
          <p:nvPr/>
        </p:nvSpPr>
        <p:spPr bwMode="auto">
          <a:xfrm>
            <a:off x="468313" y="785813"/>
            <a:ext cx="7848600" cy="647700"/>
          </a:xfrm>
          <a:prstGeom prst="rect">
            <a:avLst/>
          </a:prstGeom>
          <a:noFill/>
          <a:ln w="9525">
            <a:noFill/>
            <a:miter lim="800000"/>
          </a:ln>
        </p:spPr>
        <p:txBody>
          <a:bodyPr/>
          <a:lstStyle/>
          <a:p>
            <a:pPr marL="342900" indent="-342900" algn="just">
              <a:buFontTx/>
              <a:buChar char="•"/>
            </a:pPr>
            <a:r>
              <a:rPr lang="zh-CN" altLang="en-US" sz="2400" b="1" dirty="0">
                <a:solidFill>
                  <a:srgbClr val="000066"/>
                </a:solidFill>
                <a:latin typeface="微软雅黑" panose="020B0503020204020204" pitchFamily="34" charset="-122"/>
                <a:ea typeface="微软雅黑" panose="020B0503020204020204" pitchFamily="34" charset="-122"/>
              </a:rPr>
              <a:t>数据分析，定向会员</a:t>
            </a:r>
            <a:r>
              <a:rPr lang="zh-CN" altLang="en-US" sz="2400" b="1" dirty="0" smtClean="0">
                <a:solidFill>
                  <a:srgbClr val="000066"/>
                </a:solidFill>
                <a:latin typeface="微软雅黑" panose="020B0503020204020204" pitchFamily="34" charset="-122"/>
                <a:ea typeface="微软雅黑" panose="020B0503020204020204" pitchFamily="34" charset="-122"/>
              </a:rPr>
              <a:t>营销</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pic>
        <p:nvPicPr>
          <p:cNvPr id="7" name="图片 6" descr="数据圆图.png"/>
          <p:cNvPicPr/>
          <p:nvPr/>
        </p:nvPicPr>
        <p:blipFill>
          <a:blip r:embed="rId1" cstate="print"/>
          <a:stretch>
            <a:fillRect/>
          </a:stretch>
        </p:blipFill>
        <p:spPr>
          <a:xfrm>
            <a:off x="4143372" y="2928934"/>
            <a:ext cx="4657547" cy="3486150"/>
          </a:xfrm>
          <a:prstGeom prst="rect">
            <a:avLst/>
          </a:prstGeom>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4313" y="1500188"/>
            <a:ext cx="8643967" cy="2143126"/>
          </a:xfrm>
          <a:prstGeom prst="rect">
            <a:avLst/>
          </a:prstGeom>
        </p:spPr>
        <p:txBody>
          <a:bodyPr/>
          <a:lstStyle/>
          <a:p>
            <a:pPr marL="361950" lvl="1" indent="-361950" eaLnBrk="0" hangingPunct="0">
              <a:lnSpc>
                <a:spcPct val="130000"/>
              </a:lnSpc>
              <a:spcBef>
                <a:spcPct val="20000"/>
              </a:spcBef>
              <a:buFont typeface="Wingdings" panose="05000000000000000000" pitchFamily="2" charset="2"/>
              <a:buChar char="Ø"/>
              <a:defRPr/>
            </a:pPr>
            <a:r>
              <a:rPr lang="zh-CN" altLang="en-US" dirty="0"/>
              <a:t>营业额分析：趋势、同比、环比</a:t>
            </a:r>
            <a:r>
              <a:rPr lang="zh-CN" altLang="en-US" dirty="0" smtClean="0"/>
              <a:t>；</a:t>
            </a:r>
            <a:endParaRPr lang="en-US" altLang="zh-CN" dirty="0" smtClean="0"/>
          </a:p>
          <a:p>
            <a:pPr marL="361950" lvl="1" indent="-361950" eaLnBrk="0" hangingPunct="0">
              <a:lnSpc>
                <a:spcPct val="130000"/>
              </a:lnSpc>
              <a:spcBef>
                <a:spcPct val="20000"/>
              </a:spcBef>
              <a:buFont typeface="Wingdings" panose="05000000000000000000" pitchFamily="2" charset="2"/>
              <a:buChar char="Ø"/>
              <a:defRPr/>
            </a:pPr>
            <a:r>
              <a:rPr lang="zh-CN" altLang="en-US" dirty="0"/>
              <a:t>交易额分析：趋势、同比、环比</a:t>
            </a:r>
            <a:r>
              <a:rPr lang="zh-CN" altLang="en-US" dirty="0" smtClean="0"/>
              <a:t>；</a:t>
            </a:r>
            <a:endParaRPr lang="en-US" altLang="zh-CN" dirty="0" smtClean="0"/>
          </a:p>
          <a:p>
            <a:pPr marL="361950" lvl="1" indent="-361950" eaLnBrk="0" hangingPunct="0">
              <a:lnSpc>
                <a:spcPct val="130000"/>
              </a:lnSpc>
              <a:spcBef>
                <a:spcPct val="20000"/>
              </a:spcBef>
              <a:buFont typeface="Wingdings" panose="05000000000000000000" pitchFamily="2" charset="2"/>
              <a:buChar char="Ø"/>
              <a:defRPr/>
            </a:pPr>
            <a:r>
              <a:rPr lang="zh-CN" altLang="en-US" dirty="0"/>
              <a:t>客</a:t>
            </a:r>
            <a:r>
              <a:rPr lang="zh-CN" altLang="en-US" dirty="0" smtClean="0"/>
              <a:t>单</a:t>
            </a:r>
            <a:endParaRPr lang="en-US" altLang="zh-CN" dirty="0" smtClean="0"/>
          </a:p>
          <a:p>
            <a:pPr marL="361950" lvl="1" indent="-361950" eaLnBrk="0" hangingPunct="0">
              <a:lnSpc>
                <a:spcPct val="130000"/>
              </a:lnSpc>
              <a:spcBef>
                <a:spcPct val="20000"/>
              </a:spcBef>
              <a:buFont typeface="Wingdings" panose="05000000000000000000" pitchFamily="2" charset="2"/>
              <a:buChar char="Ø"/>
              <a:defRPr/>
            </a:pPr>
            <a:r>
              <a:rPr lang="zh-CN" altLang="en-US" dirty="0" smtClean="0"/>
              <a:t>数</a:t>
            </a:r>
            <a:r>
              <a:rPr lang="zh-CN" altLang="en-US" dirty="0"/>
              <a:t>、人数分析：趋势、同比、环比</a:t>
            </a:r>
            <a:r>
              <a:rPr lang="zh-CN" altLang="en-US" dirty="0" smtClean="0"/>
              <a:t>；</a:t>
            </a:r>
            <a:endParaRPr lang="en-US" altLang="zh-CN" dirty="0" smtClean="0"/>
          </a:p>
          <a:p>
            <a:pPr marL="361950" lvl="1" indent="-361950" eaLnBrk="0" hangingPunct="0">
              <a:lnSpc>
                <a:spcPct val="130000"/>
              </a:lnSpc>
              <a:spcBef>
                <a:spcPct val="20000"/>
              </a:spcBef>
              <a:buFont typeface="Wingdings" panose="05000000000000000000" pitchFamily="2" charset="2"/>
              <a:buChar char="Ø"/>
              <a:defRPr/>
            </a:pPr>
            <a:r>
              <a:rPr lang="zh-CN" altLang="en-US" dirty="0"/>
              <a:t>客单均价、人均消费分析：趋势、同比、环比；</a:t>
            </a:r>
            <a:endParaRPr lang="zh-CN" altLang="en-US" b="1" dirty="0">
              <a:solidFill>
                <a:srgbClr val="5F5F5F"/>
              </a:solidFill>
              <a:latin typeface="+mn-lt"/>
              <a:cs typeface="+mn-cs"/>
            </a:endParaRPr>
          </a:p>
        </p:txBody>
      </p:sp>
      <p:sp>
        <p:nvSpPr>
          <p:cNvPr id="5"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17412" name="Rectangle 7"/>
          <p:cNvSpPr>
            <a:spLocks noChangeArrowheads="1"/>
          </p:cNvSpPr>
          <p:nvPr/>
        </p:nvSpPr>
        <p:spPr bwMode="auto">
          <a:xfrm>
            <a:off x="468313" y="785813"/>
            <a:ext cx="7848600" cy="647700"/>
          </a:xfrm>
          <a:prstGeom prst="rect">
            <a:avLst/>
          </a:prstGeom>
          <a:noFill/>
          <a:ln w="9525">
            <a:noFill/>
            <a:miter lim="800000"/>
          </a:ln>
        </p:spPr>
        <p:txBody>
          <a:bodyPr/>
          <a:lstStyle/>
          <a:p>
            <a:pPr marL="342900" indent="-342900" algn="just">
              <a:buFontTx/>
              <a:buChar char="•"/>
            </a:pPr>
            <a:r>
              <a:rPr lang="zh-CN" altLang="en-US" sz="2400" b="1" dirty="0">
                <a:solidFill>
                  <a:srgbClr val="000066"/>
                </a:solidFill>
                <a:latin typeface="微软雅黑" panose="020B0503020204020204" pitchFamily="34" charset="-122"/>
                <a:ea typeface="微软雅黑" panose="020B0503020204020204" pitchFamily="34" charset="-122"/>
              </a:rPr>
              <a:t>餐饮主要指标</a:t>
            </a:r>
            <a:r>
              <a:rPr lang="zh-CN" altLang="en-US" sz="2400" b="1" dirty="0" smtClean="0">
                <a:solidFill>
                  <a:srgbClr val="000066"/>
                </a:solidFill>
                <a:latin typeface="微软雅黑" panose="020B0503020204020204" pitchFamily="34" charset="-122"/>
                <a:ea typeface="微软雅黑" panose="020B0503020204020204" pitchFamily="34" charset="-122"/>
              </a:rPr>
              <a:t>分析</a:t>
            </a:r>
            <a:endParaRPr lang="zh-CN" altLang="en-US" sz="2400" b="1" dirty="0">
              <a:solidFill>
                <a:srgbClr val="000066"/>
              </a:solidFill>
              <a:latin typeface="微软雅黑" panose="020B0503020204020204" pitchFamily="34" charset="-122"/>
              <a:ea typeface="微软雅黑" panose="020B0503020204020204" pitchFamily="34" charset="-122"/>
            </a:endParaRPr>
          </a:p>
        </p:txBody>
      </p:sp>
      <p:pic>
        <p:nvPicPr>
          <p:cNvPr id="6" name="图片 5" descr="2000.jpg"/>
          <p:cNvPicPr/>
          <p:nvPr/>
        </p:nvPicPr>
        <p:blipFill>
          <a:blip r:embed="rId1"/>
          <a:stretch>
            <a:fillRect/>
          </a:stretch>
        </p:blipFill>
        <p:spPr>
          <a:xfrm>
            <a:off x="4714908" y="3643314"/>
            <a:ext cx="4214810" cy="2786082"/>
          </a:xfrm>
          <a:prstGeom prst="rect">
            <a:avLst/>
          </a:prstGeom>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79388" y="44450"/>
            <a:ext cx="2106612" cy="369888"/>
          </a:xfrm>
          <a:prstGeom prst="rect">
            <a:avLst/>
          </a:prstGeom>
          <a:noFill/>
          <a:ln w="9525">
            <a:noFill/>
            <a:miter lim="800000"/>
          </a:ln>
        </p:spPr>
        <p:txBody>
          <a:bodyPr wrap="none">
            <a:spAutoFit/>
          </a:bodyPr>
          <a:lstStyle/>
          <a:p>
            <a:r>
              <a:rPr lang="zh-CN" altLang="en-US" b="1" dirty="0"/>
              <a:t>食通天</a:t>
            </a:r>
            <a:r>
              <a:rPr lang="en-US" altLang="zh-CN" b="1" dirty="0"/>
              <a:t>6.5</a:t>
            </a:r>
            <a:r>
              <a:rPr lang="zh-CN" altLang="en-US" b="1" dirty="0"/>
              <a:t>产品介绍</a:t>
            </a:r>
            <a:endParaRPr lang="zh-CN" altLang="en-US" b="1" dirty="0"/>
          </a:p>
        </p:txBody>
      </p:sp>
      <p:sp>
        <p:nvSpPr>
          <p:cNvPr id="4" name="Rectangle 2"/>
          <p:cNvSpPr txBox="1">
            <a:spLocks noChangeArrowheads="1"/>
          </p:cNvSpPr>
          <p:nvPr/>
        </p:nvSpPr>
        <p:spPr>
          <a:xfrm>
            <a:off x="500063" y="857250"/>
            <a:ext cx="8002587" cy="660400"/>
          </a:xfrm>
          <a:prstGeom prst="rect">
            <a:avLst/>
          </a:prstGeom>
        </p:spPr>
        <p:txBody>
          <a:bodyPr/>
          <a:lstStyle/>
          <a:p>
            <a:pPr marL="342900" indent="-342900" algn="just">
              <a:spcBef>
                <a:spcPct val="20000"/>
              </a:spcBef>
              <a:defRPr/>
            </a:pPr>
            <a:r>
              <a:rPr lang="zh-CN" altLang="en-US" sz="3600" dirty="0">
                <a:solidFill>
                  <a:schemeClr val="tx2"/>
                </a:solidFill>
                <a:latin typeface="+mn-lt"/>
                <a:cs typeface="+mn-cs"/>
              </a:rPr>
              <a:t>                </a:t>
            </a:r>
            <a:endParaRPr lang="en-US" altLang="zh-CN" sz="2400" b="1" dirty="0">
              <a:solidFill>
                <a:srgbClr val="5F5F5F"/>
              </a:solidFill>
              <a:latin typeface="+mn-lt"/>
              <a:cs typeface="+mn-cs"/>
            </a:endParaRPr>
          </a:p>
        </p:txBody>
      </p:sp>
      <p:sp>
        <p:nvSpPr>
          <p:cNvPr id="5" name="Rectangle 3"/>
          <p:cNvSpPr txBox="1">
            <a:spLocks noChangeArrowheads="1"/>
          </p:cNvSpPr>
          <p:nvPr/>
        </p:nvSpPr>
        <p:spPr bwMode="auto">
          <a:xfrm>
            <a:off x="357188" y="2000250"/>
            <a:ext cx="8362950" cy="4152900"/>
          </a:xfrm>
          <a:prstGeom prst="rect">
            <a:avLst/>
          </a:prstGeom>
          <a:noFill/>
          <a:ln w="9525">
            <a:noFill/>
            <a:miter lim="800000"/>
          </a:ln>
        </p:spPr>
        <p:txBody>
          <a:bodyPr/>
          <a:lstStyle/>
          <a:p>
            <a:pPr marL="742950" lvl="1" indent="-285750" eaLnBrk="0" hangingPunct="0">
              <a:defRPr/>
            </a:pPr>
            <a:endParaRPr lang="zh-CN" altLang="en-US" kern="0" dirty="0">
              <a:latin typeface="+mn-lt"/>
            </a:endParaRPr>
          </a:p>
        </p:txBody>
      </p:sp>
      <p:sp>
        <p:nvSpPr>
          <p:cNvPr id="5125" name="Rectangle 6"/>
          <p:cNvSpPr>
            <a:spLocks noChangeArrowheads="1"/>
          </p:cNvSpPr>
          <p:nvPr/>
        </p:nvSpPr>
        <p:spPr bwMode="auto">
          <a:xfrm>
            <a:off x="544513" y="981075"/>
            <a:ext cx="7772400" cy="720725"/>
          </a:xfrm>
          <a:prstGeom prst="rect">
            <a:avLst/>
          </a:prstGeom>
          <a:noFill/>
          <a:ln w="9525">
            <a:noFill/>
            <a:miter lim="800000"/>
          </a:ln>
        </p:spPr>
        <p:txBody>
          <a:bodyPr anchor="ctr"/>
          <a:lstStyle/>
          <a:p>
            <a:pPr algn="ctr"/>
            <a:r>
              <a:rPr lang="zh-CN" altLang="en-US" sz="3600" b="1">
                <a:solidFill>
                  <a:schemeClr val="tx2"/>
                </a:solidFill>
              </a:rPr>
              <a:t>目录</a:t>
            </a:r>
            <a:endParaRPr lang="zh-CN" altLang="en-US" sz="3600" b="1">
              <a:solidFill>
                <a:schemeClr val="accent2"/>
              </a:solidFill>
              <a:ea typeface="楷体_GB2312" pitchFamily="49" charset="-122"/>
            </a:endParaRPr>
          </a:p>
        </p:txBody>
      </p:sp>
      <p:sp>
        <p:nvSpPr>
          <p:cNvPr id="5126" name="Rectangle 7"/>
          <p:cNvSpPr>
            <a:spLocks noChangeArrowheads="1"/>
          </p:cNvSpPr>
          <p:nvPr/>
        </p:nvSpPr>
        <p:spPr bwMode="auto">
          <a:xfrm>
            <a:off x="3130550" y="1773238"/>
            <a:ext cx="2519363" cy="9048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11" name="Rectangle 3"/>
          <p:cNvSpPr txBox="1">
            <a:spLocks noChangeArrowheads="1"/>
          </p:cNvSpPr>
          <p:nvPr/>
        </p:nvSpPr>
        <p:spPr>
          <a:xfrm>
            <a:off x="179388" y="2205038"/>
            <a:ext cx="8362950" cy="3124200"/>
          </a:xfrm>
          <a:prstGeom prst="rect">
            <a:avLst/>
          </a:prstGeom>
        </p:spPr>
        <p:txBody>
          <a:bodyPr/>
          <a:lstStyle/>
          <a:p>
            <a:pPr marL="342900" indent="-342900" algn="ctr" eaLnBrk="0" hangingPunct="0">
              <a:spcBef>
                <a:spcPct val="20000"/>
              </a:spcBef>
              <a:buClr>
                <a:srgbClr val="74ACE4"/>
              </a:buClr>
              <a:buFont typeface="Wingdings" panose="05000000000000000000" pitchFamily="2" charset="2"/>
              <a:buChar char="v"/>
              <a:defRPr/>
            </a:pPr>
            <a:r>
              <a:rPr lang="en-US" altLang="zh-CN" sz="3200" b="1" dirty="0">
                <a:solidFill>
                  <a:schemeClr val="accent2"/>
                </a:solidFill>
                <a:effectLst>
                  <a:outerShdw blurRad="38100" dist="38100" dir="2700000" algn="tl">
                    <a:srgbClr val="C0C0C0"/>
                  </a:outerShdw>
                </a:effectLst>
                <a:latin typeface="楷体_GB2312" pitchFamily="49" charset="-122"/>
                <a:ea typeface="楷体_GB2312" pitchFamily="49" charset="-122"/>
                <a:cs typeface="+mn-cs"/>
              </a:rPr>
              <a:t> </a:t>
            </a:r>
            <a:r>
              <a:rPr lang="zh-CN" altLang="en-US" sz="3200" b="1" dirty="0">
                <a:solidFill>
                  <a:srgbClr val="5F5F5F"/>
                </a:solidFill>
                <a:latin typeface="黑体" panose="02010609060101010101" pitchFamily="2" charset="-122"/>
                <a:ea typeface="黑体" panose="02010609060101010101" pitchFamily="2" charset="-122"/>
                <a:cs typeface="+mn-cs"/>
              </a:rPr>
              <a:t>公司简介 </a:t>
            </a:r>
            <a:endParaRPr lang="zh-CN" altLang="en-US" sz="3200" b="1" dirty="0">
              <a:solidFill>
                <a:srgbClr val="5F5F5F"/>
              </a:solidFill>
              <a:latin typeface="黑体" panose="02010609060101010101" pitchFamily="2" charset="-122"/>
              <a:ea typeface="黑体" panose="02010609060101010101" pitchFamily="2" charset="-122"/>
              <a:cs typeface="+mn-cs"/>
            </a:endParaRPr>
          </a:p>
          <a:p>
            <a:pPr marL="342900" indent="-342900" algn="ctr" eaLnBrk="0" hangingPunct="0">
              <a:spcBef>
                <a:spcPct val="20000"/>
              </a:spcBef>
              <a:buClr>
                <a:srgbClr val="74ACE4"/>
              </a:buClr>
              <a:buFont typeface="Wingdings" panose="05000000000000000000" pitchFamily="2" charset="2"/>
              <a:buChar char="v"/>
              <a:defRPr/>
            </a:pPr>
            <a:r>
              <a:rPr lang="zh-CN" altLang="en-US" sz="3200" b="1" dirty="0">
                <a:solidFill>
                  <a:srgbClr val="5F5F5F"/>
                </a:solidFill>
                <a:latin typeface="黑体" panose="02010609060101010101" pitchFamily="2" charset="-122"/>
                <a:ea typeface="黑体" panose="02010609060101010101" pitchFamily="2" charset="-122"/>
                <a:cs typeface="+mn-cs"/>
              </a:rPr>
              <a:t> 产品概述 </a:t>
            </a:r>
            <a:endParaRPr lang="zh-CN" altLang="en-US" sz="3200" b="1" dirty="0">
              <a:solidFill>
                <a:srgbClr val="5F5F5F"/>
              </a:solidFill>
              <a:latin typeface="黑体" panose="02010609060101010101" pitchFamily="2" charset="-122"/>
              <a:ea typeface="黑体" panose="02010609060101010101" pitchFamily="2" charset="-122"/>
              <a:cs typeface="+mn-cs"/>
            </a:endParaRPr>
          </a:p>
          <a:p>
            <a:pPr marL="342900" indent="-342900" algn="ctr" eaLnBrk="0" hangingPunct="0">
              <a:spcBef>
                <a:spcPct val="20000"/>
              </a:spcBef>
              <a:buClr>
                <a:srgbClr val="74ACE4"/>
              </a:buClr>
              <a:buFont typeface="Wingdings" panose="05000000000000000000" pitchFamily="2" charset="2"/>
              <a:buChar char="v"/>
              <a:defRPr/>
            </a:pPr>
            <a:r>
              <a:rPr lang="zh-CN" altLang="en-US" sz="3200" b="1" dirty="0">
                <a:solidFill>
                  <a:srgbClr val="5F5F5F"/>
                </a:solidFill>
                <a:latin typeface="黑体" panose="02010609060101010101" pitchFamily="2" charset="-122"/>
                <a:ea typeface="黑体" panose="02010609060101010101" pitchFamily="2" charset="-122"/>
                <a:cs typeface="+mn-cs"/>
              </a:rPr>
              <a:t> 系统特色</a:t>
            </a:r>
            <a:endParaRPr lang="zh-CN" altLang="en-US" sz="3200" b="1" dirty="0">
              <a:solidFill>
                <a:srgbClr val="5F5F5F"/>
              </a:solidFill>
              <a:latin typeface="黑体" panose="02010609060101010101" pitchFamily="2" charset="-122"/>
              <a:ea typeface="黑体" panose="02010609060101010101" pitchFamily="2" charset="-122"/>
              <a:cs typeface="+mn-cs"/>
            </a:endParaRPr>
          </a:p>
          <a:p>
            <a:pPr marL="342900" indent="-342900" algn="ctr" eaLnBrk="0" hangingPunct="0">
              <a:spcBef>
                <a:spcPct val="20000"/>
              </a:spcBef>
              <a:buClr>
                <a:srgbClr val="74ACE4"/>
              </a:buClr>
              <a:buFont typeface="Wingdings" panose="05000000000000000000" pitchFamily="2" charset="2"/>
              <a:buChar char="v"/>
              <a:defRPr/>
            </a:pPr>
            <a:r>
              <a:rPr lang="zh-CN" altLang="en-US" sz="3200" b="1" dirty="0">
                <a:solidFill>
                  <a:srgbClr val="5F5F5F"/>
                </a:solidFill>
                <a:latin typeface="黑体" panose="02010609060101010101" pitchFamily="2" charset="-122"/>
                <a:ea typeface="黑体" panose="02010609060101010101" pitchFamily="2" charset="-122"/>
                <a:cs typeface="+mn-cs"/>
              </a:rPr>
              <a:t> 功能介绍</a:t>
            </a:r>
            <a:endParaRPr lang="zh-CN" altLang="en-US" sz="3200" b="1" dirty="0">
              <a:solidFill>
                <a:srgbClr val="5F5F5F"/>
              </a:solidFill>
              <a:latin typeface="黑体" panose="02010609060101010101" pitchFamily="2" charset="-122"/>
              <a:ea typeface="黑体" panose="02010609060101010101" pitchFamily="2" charset="-122"/>
              <a:cs typeface="+mn-cs"/>
            </a:endParaRPr>
          </a:p>
          <a:p>
            <a:pPr marL="342900" indent="-342900" algn="ctr" eaLnBrk="0" hangingPunct="0">
              <a:spcBef>
                <a:spcPct val="20000"/>
              </a:spcBef>
              <a:buClr>
                <a:srgbClr val="74ACE4"/>
              </a:buClr>
              <a:buFont typeface="Wingdings" panose="05000000000000000000" pitchFamily="2" charset="2"/>
              <a:buChar char="v"/>
              <a:defRPr/>
            </a:pPr>
            <a:r>
              <a:rPr lang="zh-CN" altLang="en-US" sz="3200" b="1" dirty="0">
                <a:solidFill>
                  <a:srgbClr val="5F5F5F"/>
                </a:solidFill>
                <a:latin typeface="黑体" panose="02010609060101010101" pitchFamily="2" charset="-122"/>
                <a:ea typeface="黑体" panose="02010609060101010101" pitchFamily="2" charset="-122"/>
                <a:cs typeface="+mn-cs"/>
              </a:rPr>
              <a:t> 客户案例</a:t>
            </a:r>
            <a:endParaRPr lang="zh-CN" altLang="en-US" sz="3200" b="1" dirty="0">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4313" y="1500188"/>
            <a:ext cx="3714745" cy="5072084"/>
          </a:xfrm>
          <a:prstGeom prst="rect">
            <a:avLst/>
          </a:prstGeom>
        </p:spPr>
        <p:txBody>
          <a:bodyPr/>
          <a:lstStyle/>
          <a:p>
            <a:pPr marL="361950" lvl="1" indent="-361950" eaLnBrk="0" hangingPunct="0">
              <a:lnSpc>
                <a:spcPct val="130000"/>
              </a:lnSpc>
              <a:spcBef>
                <a:spcPct val="20000"/>
              </a:spcBef>
              <a:buFont typeface="Wingdings" panose="05000000000000000000" pitchFamily="2" charset="2"/>
              <a:buChar char="Ø"/>
              <a:defRPr/>
            </a:pPr>
            <a:r>
              <a:rPr lang="zh-CN" altLang="en-US" dirty="0"/>
              <a:t>支持消费超额桌态区分显示</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提供咨客预订管理：排号、来电预定、宴会预订、预点菜</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支持条码出品；触摸整单出品；触摸逐菜出品</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支持菜品</a:t>
            </a:r>
            <a:r>
              <a:rPr lang="zh-CN" altLang="en-US" dirty="0" smtClean="0"/>
              <a:t>特价</a:t>
            </a:r>
            <a:r>
              <a:rPr lang="zh-CN" altLang="en-US" dirty="0"/>
              <a:t>、</a:t>
            </a:r>
            <a:r>
              <a:rPr lang="zh-CN" altLang="en-US" dirty="0" smtClean="0"/>
              <a:t>优惠券、代金券、网络</a:t>
            </a:r>
            <a:r>
              <a:rPr lang="zh-CN" altLang="en-US" dirty="0"/>
              <a:t>团购等</a:t>
            </a:r>
            <a:r>
              <a:rPr lang="zh-CN" altLang="en-US" dirty="0" smtClean="0"/>
              <a:t>多种</a:t>
            </a:r>
            <a:r>
              <a:rPr lang="zh-CN" altLang="en-US" dirty="0"/>
              <a:t>促销 </a:t>
            </a:r>
            <a:endParaRPr lang="en-US" altLang="zh-CN" dirty="0"/>
          </a:p>
          <a:p>
            <a:pPr marL="361950" lvl="1" indent="-361950" eaLnBrk="0" hangingPunct="0">
              <a:lnSpc>
                <a:spcPct val="130000"/>
              </a:lnSpc>
              <a:spcBef>
                <a:spcPct val="20000"/>
              </a:spcBef>
              <a:buFont typeface="Wingdings" panose="05000000000000000000" pitchFamily="2" charset="2"/>
              <a:buChar char="Ø"/>
              <a:defRPr/>
            </a:pPr>
            <a:r>
              <a:rPr lang="zh-CN" altLang="en-US" dirty="0"/>
              <a:t>前台经理查询提供</a:t>
            </a:r>
            <a:r>
              <a:rPr lang="zh-CN" altLang="en-US" dirty="0" smtClean="0"/>
              <a:t>全面的</a:t>
            </a:r>
            <a:r>
              <a:rPr lang="zh-CN" altLang="en-US" dirty="0"/>
              <a:t>前台营业报表查询</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支持外送，快餐营业</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支持存酒管理</a:t>
            </a:r>
            <a:endParaRPr lang="zh-CN" altLang="en-US" dirty="0"/>
          </a:p>
        </p:txBody>
      </p:sp>
      <p:sp>
        <p:nvSpPr>
          <p:cNvPr id="5"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17412" name="Rectangle 7"/>
          <p:cNvSpPr>
            <a:spLocks noChangeArrowheads="1"/>
          </p:cNvSpPr>
          <p:nvPr/>
        </p:nvSpPr>
        <p:spPr bwMode="auto">
          <a:xfrm>
            <a:off x="468313" y="785813"/>
            <a:ext cx="7848600" cy="647700"/>
          </a:xfrm>
          <a:prstGeom prst="rect">
            <a:avLst/>
          </a:prstGeom>
          <a:noFill/>
          <a:ln w="9525">
            <a:noFill/>
            <a:miter lim="800000"/>
          </a:ln>
        </p:spPr>
        <p:txBody>
          <a:bodyPr/>
          <a:lstStyle/>
          <a:p>
            <a:pPr marL="342900" indent="-342900" algn="just">
              <a:buFontTx/>
              <a:buChar char="•"/>
            </a:pPr>
            <a:r>
              <a:rPr lang="zh-CN" altLang="en-US" sz="2400" b="1">
                <a:solidFill>
                  <a:srgbClr val="000066"/>
                </a:solidFill>
                <a:latin typeface="微软雅黑" panose="020B0503020204020204" pitchFamily="34" charset="-122"/>
                <a:ea typeface="微软雅黑" panose="020B0503020204020204" pitchFamily="34" charset="-122"/>
              </a:rPr>
              <a:t>更加专业的营业管理</a:t>
            </a:r>
            <a:endParaRPr lang="zh-CN" altLang="en-US" sz="2400" b="1">
              <a:solidFill>
                <a:srgbClr val="000066"/>
              </a:solidFill>
              <a:latin typeface="微软雅黑" panose="020B0503020204020204" pitchFamily="34" charset="-122"/>
              <a:ea typeface="微软雅黑" panose="020B0503020204020204" pitchFamily="34" charset="-122"/>
            </a:endParaRPr>
          </a:p>
        </p:txBody>
      </p:sp>
      <p:pic>
        <p:nvPicPr>
          <p:cNvPr id="81922" name="Picture 2"/>
          <p:cNvPicPr>
            <a:picLocks noChangeAspect="1" noChangeArrowheads="1"/>
          </p:cNvPicPr>
          <p:nvPr/>
        </p:nvPicPr>
        <p:blipFill>
          <a:blip r:embed="rId1"/>
          <a:srcRect/>
          <a:stretch>
            <a:fillRect/>
          </a:stretch>
        </p:blipFill>
        <p:spPr bwMode="auto">
          <a:xfrm>
            <a:off x="4071934" y="2905147"/>
            <a:ext cx="4886325" cy="36671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txBox="1">
            <a:spLocks noChangeArrowheads="1"/>
          </p:cNvSpPr>
          <p:nvPr/>
        </p:nvSpPr>
        <p:spPr bwMode="auto">
          <a:xfrm>
            <a:off x="71438" y="1571624"/>
            <a:ext cx="4000496" cy="5000647"/>
          </a:xfrm>
          <a:prstGeom prst="rect">
            <a:avLst/>
          </a:prstGeom>
          <a:noFill/>
          <a:ln w="9525">
            <a:noFill/>
            <a:miter lim="800000"/>
          </a:ln>
        </p:spPr>
        <p:txBody>
          <a:bodyPr/>
          <a:lstStyle/>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支持海鲜酒楼一品多吃</a:t>
            </a:r>
            <a:endParaRPr lang="en-US" altLang="zh-CN"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支持菜品加料，同时实现加料扣减库存</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支持多个菜品拼菜</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支持酒吧暂结后厨打</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支持西餐</a:t>
            </a:r>
            <a:r>
              <a:rPr lang="en-US" altLang="zh-CN" sz="1600" dirty="0"/>
              <a:t>AA</a:t>
            </a:r>
            <a:r>
              <a:rPr lang="zh-CN" altLang="en-US" sz="1600" dirty="0"/>
              <a:t>结账</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支持酒水等直销商品管理</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支持宴会开台</a:t>
            </a:r>
            <a:r>
              <a:rPr lang="en-US" altLang="zh-CN" sz="1600" dirty="0"/>
              <a:t>(</a:t>
            </a:r>
            <a:r>
              <a:rPr lang="zh-CN" altLang="en-US" sz="1600" dirty="0"/>
              <a:t>按厅、按桌</a:t>
            </a:r>
            <a:r>
              <a:rPr lang="en-US" altLang="zh-CN" sz="1600" dirty="0" smtClean="0"/>
              <a:t>)-&gt;</a:t>
            </a:r>
            <a:r>
              <a:rPr lang="zh-CN" altLang="en-US" sz="1600" dirty="0"/>
              <a:t>点菜</a:t>
            </a:r>
            <a:r>
              <a:rPr lang="en-US" altLang="zh-CN" sz="1600" dirty="0"/>
              <a:t>-&gt;</a:t>
            </a:r>
            <a:r>
              <a:rPr lang="zh-CN" altLang="en-US" sz="1600" dirty="0"/>
              <a:t>落单</a:t>
            </a:r>
            <a:r>
              <a:rPr lang="en-US" altLang="zh-CN" sz="1600" dirty="0"/>
              <a:t>-&gt;</a:t>
            </a:r>
            <a:r>
              <a:rPr lang="zh-CN" altLang="en-US" sz="1600" dirty="0"/>
              <a:t>厨打一步到位</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支持套菜自由搭配组合功能</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支持临时组合套菜功能</a:t>
            </a:r>
            <a:endParaRPr lang="zh-CN" altLang="en-US" sz="1600" dirty="0"/>
          </a:p>
          <a:p>
            <a:pPr marL="361950" lvl="1" indent="-361950" eaLnBrk="0" hangingPunct="0">
              <a:lnSpc>
                <a:spcPct val="130000"/>
              </a:lnSpc>
              <a:spcBef>
                <a:spcPct val="20000"/>
              </a:spcBef>
              <a:buFont typeface="Wingdings" panose="05000000000000000000" pitchFamily="2" charset="2"/>
              <a:buChar char="Ø"/>
              <a:defRPr/>
            </a:pPr>
            <a:r>
              <a:rPr lang="zh-CN" altLang="en-US" sz="1600" dirty="0"/>
              <a:t>支持自定义菜牌功能，</a:t>
            </a:r>
            <a:r>
              <a:rPr lang="zh-CN" altLang="en-US" sz="1600" dirty="0" smtClean="0"/>
              <a:t>实现按</a:t>
            </a:r>
            <a:r>
              <a:rPr lang="zh-CN" altLang="en-US" sz="1600" dirty="0"/>
              <a:t>菜牌快速点菜</a:t>
            </a:r>
            <a:endParaRPr lang="en-US" altLang="zh-CN" sz="1600" dirty="0"/>
          </a:p>
        </p:txBody>
      </p:sp>
      <p:sp>
        <p:nvSpPr>
          <p:cNvPr id="6"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18437" name="Rectangle 7"/>
          <p:cNvSpPr>
            <a:spLocks noChangeArrowheads="1"/>
          </p:cNvSpPr>
          <p:nvPr/>
        </p:nvSpPr>
        <p:spPr bwMode="auto">
          <a:xfrm>
            <a:off x="468313" y="857250"/>
            <a:ext cx="7848600" cy="647700"/>
          </a:xfrm>
          <a:prstGeom prst="rect">
            <a:avLst/>
          </a:prstGeom>
          <a:noFill/>
          <a:ln w="9525">
            <a:noFill/>
            <a:miter lim="800000"/>
          </a:ln>
        </p:spPr>
        <p:txBody>
          <a:bodyPr/>
          <a:lstStyle/>
          <a:p>
            <a:pPr marL="342900" indent="-342900" algn="just">
              <a:buFontTx/>
              <a:buChar char="•"/>
            </a:pPr>
            <a:r>
              <a:rPr lang="zh-CN" altLang="en-US" sz="2400" b="1">
                <a:solidFill>
                  <a:srgbClr val="000066"/>
                </a:solidFill>
                <a:latin typeface="微软雅黑" panose="020B0503020204020204" pitchFamily="34" charset="-122"/>
                <a:ea typeface="微软雅黑" panose="020B0503020204020204" pitchFamily="34" charset="-122"/>
              </a:rPr>
              <a:t>紧贴行业的功能设计</a:t>
            </a:r>
            <a:endParaRPr lang="zh-CN" altLang="en-US" sz="2400" b="1">
              <a:solidFill>
                <a:srgbClr val="000066"/>
              </a:solidFill>
              <a:latin typeface="微软雅黑" panose="020B0503020204020204" pitchFamily="34" charset="-122"/>
              <a:ea typeface="微软雅黑" panose="020B0503020204020204" pitchFamily="34" charset="-122"/>
            </a:endParaRPr>
          </a:p>
        </p:txBody>
      </p:sp>
      <p:pic>
        <p:nvPicPr>
          <p:cNvPr id="18438" name="Picture 6"/>
          <p:cNvPicPr>
            <a:picLocks noChangeAspect="1" noChangeArrowheads="1"/>
          </p:cNvPicPr>
          <p:nvPr/>
        </p:nvPicPr>
        <p:blipFill>
          <a:blip r:embed="rId1"/>
          <a:srcRect/>
          <a:stretch>
            <a:fillRect/>
          </a:stretch>
        </p:blipFill>
        <p:spPr bwMode="auto">
          <a:xfrm>
            <a:off x="4429155" y="3157559"/>
            <a:ext cx="4429125" cy="33432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466725" y="857250"/>
            <a:ext cx="7993063" cy="500063"/>
          </a:xfrm>
          <a:prstGeom prst="rect">
            <a:avLst/>
          </a:prstGeom>
          <a:noFill/>
          <a:ln w="9525">
            <a:noFill/>
            <a:miter lim="800000"/>
          </a:ln>
        </p:spPr>
        <p:txBody>
          <a:bodyPr/>
          <a:lstStyle/>
          <a:p>
            <a:pPr marL="342900" indent="-342900" eaLnBrk="0" hangingPunct="0">
              <a:lnSpc>
                <a:spcPct val="90000"/>
              </a:lnSpc>
              <a:spcBef>
                <a:spcPct val="20000"/>
              </a:spcBef>
              <a:buFont typeface="Arial" panose="020B0604020202020204" pitchFamily="34" charset="0"/>
              <a:buChar char="•"/>
            </a:pPr>
            <a:r>
              <a:rPr lang="zh-CN" altLang="en-US" sz="2400" b="1">
                <a:solidFill>
                  <a:srgbClr val="000066"/>
                </a:solidFill>
                <a:latin typeface="微软雅黑" panose="020B0503020204020204" pitchFamily="34" charset="-122"/>
                <a:ea typeface="微软雅黑" panose="020B0503020204020204" pitchFamily="34" charset="-122"/>
              </a:rPr>
              <a:t>多样化的客户管理</a:t>
            </a:r>
            <a:endParaRPr lang="zh-CN" altLang="en-US" sz="2400" b="1">
              <a:solidFill>
                <a:srgbClr val="000066"/>
              </a:solidFill>
              <a:latin typeface="微软雅黑" panose="020B0503020204020204" pitchFamily="34" charset="-122"/>
              <a:ea typeface="微软雅黑" panose="020B0503020204020204" pitchFamily="34" charset="-122"/>
            </a:endParaRPr>
          </a:p>
        </p:txBody>
      </p:sp>
      <p:sp>
        <p:nvSpPr>
          <p:cNvPr id="19459" name="Rectangle 7"/>
          <p:cNvSpPr>
            <a:spLocks noChangeArrowheads="1"/>
          </p:cNvSpPr>
          <p:nvPr/>
        </p:nvSpPr>
        <p:spPr bwMode="auto">
          <a:xfrm>
            <a:off x="214282" y="1533525"/>
            <a:ext cx="3571900" cy="4752975"/>
          </a:xfrm>
          <a:prstGeom prst="rect">
            <a:avLst/>
          </a:prstGeom>
          <a:noFill/>
          <a:ln w="9525">
            <a:noFill/>
            <a:miter lim="800000"/>
          </a:ln>
        </p:spPr>
        <p:txBody>
          <a:bodyPr/>
          <a:lstStyle/>
          <a:p>
            <a:pPr marL="742950" lvl="1" indent="-285750">
              <a:lnSpc>
                <a:spcPct val="90000"/>
              </a:lnSpc>
            </a:pPr>
            <a:endParaRPr lang="en-US" altLang="zh-CN" sz="5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支持连锁或本地会员管理功能，提供优惠、积分、储值</a:t>
            </a:r>
            <a:r>
              <a:rPr lang="zh-CN" altLang="en-US" sz="2000" dirty="0" smtClean="0"/>
              <a:t>功能</a:t>
            </a:r>
            <a:endParaRPr lang="zh-CN" altLang="en-US"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支持多种介质卡并存</a:t>
            </a:r>
            <a:r>
              <a:rPr lang="zh-CN" altLang="en-US" sz="2000" dirty="0" smtClean="0"/>
              <a:t>使用</a:t>
            </a:r>
            <a:endParaRPr lang="zh-CN" altLang="en-US"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支持按比例充值</a:t>
            </a:r>
            <a:r>
              <a:rPr lang="zh-CN" altLang="en-US" sz="2000" dirty="0" smtClean="0"/>
              <a:t>赠送</a:t>
            </a:r>
            <a:endParaRPr lang="zh-CN" altLang="en-US"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提供挂账协议客户管理功能，支持个人与集体挂账 </a:t>
            </a:r>
            <a:endParaRPr lang="zh-CN" altLang="en-US" sz="2000" dirty="0"/>
          </a:p>
        </p:txBody>
      </p:sp>
      <p:sp>
        <p:nvSpPr>
          <p:cNvPr id="9"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pic>
        <p:nvPicPr>
          <p:cNvPr id="19462" name="Picture 6"/>
          <p:cNvPicPr>
            <a:picLocks noChangeAspect="1" noChangeArrowheads="1"/>
          </p:cNvPicPr>
          <p:nvPr/>
        </p:nvPicPr>
        <p:blipFill>
          <a:blip r:embed="rId1"/>
          <a:srcRect/>
          <a:stretch>
            <a:fillRect/>
          </a:stretch>
        </p:blipFill>
        <p:spPr bwMode="auto">
          <a:xfrm>
            <a:off x="3929058" y="2806085"/>
            <a:ext cx="5014219" cy="376618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4283" y="1785938"/>
            <a:ext cx="3286148" cy="4786312"/>
          </a:xfrm>
          <a:prstGeom prst="rect">
            <a:avLst/>
          </a:prstGeom>
        </p:spPr>
        <p:txBody>
          <a:bodyPr/>
          <a:lstStyle/>
          <a:p>
            <a:pPr marL="361950" lvl="1" indent="-361950" eaLnBrk="0" hangingPunct="0">
              <a:lnSpc>
                <a:spcPct val="150000"/>
              </a:lnSpc>
              <a:spcBef>
                <a:spcPct val="20000"/>
              </a:spcBef>
              <a:buFont typeface="Wingdings" panose="05000000000000000000" pitchFamily="2" charset="2"/>
              <a:buChar char="Ø"/>
              <a:defRPr/>
            </a:pPr>
            <a:r>
              <a:rPr lang="zh-CN" altLang="en-US" sz="2000" dirty="0">
                <a:latin typeface="+mn-ea"/>
              </a:rPr>
              <a:t>思迅点菜宝，软硬件捆绑销售，快速稳定</a:t>
            </a:r>
            <a:endParaRPr lang="zh-CN" altLang="zh-CN" sz="2000" b="1" dirty="0">
              <a:solidFill>
                <a:srgbClr val="5F5F5F"/>
              </a:solidFill>
              <a:latin typeface="+mn-ea"/>
              <a:cs typeface="+mn-cs"/>
            </a:endParaRPr>
          </a:p>
          <a:p>
            <a:pPr marL="361950" lvl="1" indent="-361950" eaLnBrk="0" hangingPunct="0">
              <a:lnSpc>
                <a:spcPct val="150000"/>
              </a:lnSpc>
              <a:spcBef>
                <a:spcPct val="20000"/>
              </a:spcBef>
              <a:buFont typeface="Wingdings" panose="05000000000000000000" pitchFamily="2" charset="2"/>
              <a:buChar char="Ø"/>
              <a:defRPr/>
            </a:pPr>
            <a:r>
              <a:rPr lang="zh-CN" altLang="en-US" sz="2000" dirty="0">
                <a:latin typeface="+mn-ea"/>
              </a:rPr>
              <a:t>支持市场主流平板电脑（</a:t>
            </a:r>
            <a:r>
              <a:rPr lang="en-US" altLang="en-US" sz="2000" dirty="0">
                <a:latin typeface="+mn-ea"/>
              </a:rPr>
              <a:t>IPAD</a:t>
            </a:r>
            <a:r>
              <a:rPr lang="zh-CN" altLang="en-US" sz="2000" dirty="0">
                <a:latin typeface="+mn-ea"/>
              </a:rPr>
              <a:t>或安卓）</a:t>
            </a:r>
            <a:endParaRPr lang="zh-CN" altLang="zh-CN" sz="2000" dirty="0">
              <a:latin typeface="+mn-ea"/>
            </a:endParaRPr>
          </a:p>
          <a:p>
            <a:pPr marL="361950" lvl="1" indent="-361950" eaLnBrk="0" hangingPunct="0">
              <a:lnSpc>
                <a:spcPct val="150000"/>
              </a:lnSpc>
              <a:spcBef>
                <a:spcPct val="20000"/>
              </a:spcBef>
              <a:buFont typeface="Wingdings" panose="05000000000000000000" pitchFamily="2" charset="2"/>
              <a:buChar char="Ø"/>
              <a:defRPr/>
            </a:pPr>
            <a:r>
              <a:rPr lang="zh-CN" altLang="en-US" sz="2000" dirty="0">
                <a:latin typeface="+mn-ea"/>
              </a:rPr>
              <a:t>触摸屏提供双屏功能，客户屏在消费时显示消费情况，空闲时可选择播放广告短片或循环显示广告图片</a:t>
            </a:r>
            <a:endParaRPr lang="zh-CN" altLang="en-US" sz="2000" dirty="0">
              <a:latin typeface="+mn-ea"/>
            </a:endParaRPr>
          </a:p>
        </p:txBody>
      </p:sp>
      <p:sp>
        <p:nvSpPr>
          <p:cNvPr id="9"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20484" name="Rectangle 7"/>
          <p:cNvSpPr>
            <a:spLocks noChangeArrowheads="1"/>
          </p:cNvSpPr>
          <p:nvPr/>
        </p:nvSpPr>
        <p:spPr bwMode="auto">
          <a:xfrm>
            <a:off x="468313" y="981075"/>
            <a:ext cx="7848600" cy="647700"/>
          </a:xfrm>
          <a:prstGeom prst="rect">
            <a:avLst/>
          </a:prstGeom>
          <a:noFill/>
          <a:ln w="9525">
            <a:noFill/>
            <a:miter lim="800000"/>
          </a:ln>
        </p:spPr>
        <p:txBody>
          <a:bodyPr/>
          <a:lstStyle/>
          <a:p>
            <a:pPr marL="342900" indent="-342900" algn="just">
              <a:buFontTx/>
              <a:buChar char="•"/>
            </a:pPr>
            <a:r>
              <a:rPr lang="zh-CN" altLang="en-US" sz="2400" b="1">
                <a:solidFill>
                  <a:srgbClr val="000066"/>
                </a:solidFill>
                <a:latin typeface="微软雅黑" panose="020B0503020204020204" pitchFamily="34" charset="-122"/>
                <a:ea typeface="微软雅黑" panose="020B0503020204020204" pitchFamily="34" charset="-122"/>
              </a:rPr>
              <a:t>支持触摸屏、平板电脑或点菜宝</a:t>
            </a:r>
            <a:endParaRPr lang="zh-CN" altLang="en-US" sz="2400" b="1">
              <a:solidFill>
                <a:srgbClr val="000066"/>
              </a:solidFill>
              <a:latin typeface="微软雅黑" panose="020B0503020204020204" pitchFamily="34" charset="-122"/>
              <a:ea typeface="微软雅黑" panose="020B0503020204020204" pitchFamily="34" charset="-122"/>
            </a:endParaRPr>
          </a:p>
        </p:txBody>
      </p:sp>
      <p:pic>
        <p:nvPicPr>
          <p:cNvPr id="20485" name="图片 7" descr="{2001055F-F6EC-4ABB-8716-BF57AF9D7446}.bmp"/>
          <p:cNvPicPr>
            <a:picLocks noChangeAspect="1"/>
          </p:cNvPicPr>
          <p:nvPr/>
        </p:nvPicPr>
        <p:blipFill>
          <a:blip r:embed="rId1"/>
          <a:srcRect/>
          <a:stretch>
            <a:fillRect/>
          </a:stretch>
        </p:blipFill>
        <p:spPr bwMode="auto">
          <a:xfrm>
            <a:off x="3816383" y="2500306"/>
            <a:ext cx="5113335" cy="406841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00026" y="1500211"/>
            <a:ext cx="3871908" cy="5000623"/>
          </a:xfrm>
          <a:prstGeom prst="rect">
            <a:avLst/>
          </a:prstGeom>
        </p:spPr>
        <p:txBody>
          <a:bodyPr/>
          <a:lstStyle/>
          <a:p>
            <a:pPr marL="361950" lvl="1" indent="-361950" eaLnBrk="0" hangingPunct="0">
              <a:lnSpc>
                <a:spcPct val="130000"/>
              </a:lnSpc>
              <a:spcBef>
                <a:spcPct val="20000"/>
              </a:spcBef>
              <a:buFont typeface="Wingdings" panose="05000000000000000000" pitchFamily="2" charset="2"/>
              <a:buChar char="Ø"/>
              <a:defRPr/>
            </a:pPr>
            <a:r>
              <a:rPr lang="zh-CN" altLang="en-US" dirty="0" smtClean="0"/>
              <a:t>实现多</a:t>
            </a:r>
            <a:r>
              <a:rPr lang="zh-CN" altLang="en-US" dirty="0"/>
              <a:t>线程，能并行处理打印任务</a:t>
            </a:r>
            <a:r>
              <a:rPr lang="zh-CN" altLang="en-US" dirty="0" smtClean="0"/>
              <a:t>。最高</a:t>
            </a:r>
            <a:r>
              <a:rPr lang="zh-CN" altLang="en-US" dirty="0"/>
              <a:t>支持达</a:t>
            </a:r>
            <a:r>
              <a:rPr lang="en-US" dirty="0"/>
              <a:t>16</a:t>
            </a:r>
            <a:r>
              <a:rPr lang="zh-CN" altLang="en-US" dirty="0"/>
              <a:t>线程</a:t>
            </a:r>
            <a:endParaRPr lang="zh-CN" altLang="en-US" b="1" dirty="0">
              <a:solidFill>
                <a:srgbClr val="5F5F5F"/>
              </a:solidFill>
              <a:latin typeface="+mn-lt"/>
              <a:cs typeface="+mn-cs"/>
            </a:endParaRPr>
          </a:p>
          <a:p>
            <a:pPr marL="361950" lvl="1" indent="-361950" eaLnBrk="0" hangingPunct="0">
              <a:lnSpc>
                <a:spcPct val="130000"/>
              </a:lnSpc>
              <a:spcBef>
                <a:spcPct val="20000"/>
              </a:spcBef>
              <a:buFont typeface="Wingdings" panose="05000000000000000000" pitchFamily="2" charset="2"/>
              <a:buChar char="Ø"/>
              <a:defRPr/>
            </a:pPr>
            <a:r>
              <a:rPr lang="zh-CN" altLang="en-US" dirty="0"/>
              <a:t>支持串口指令和网口指令</a:t>
            </a:r>
            <a:r>
              <a:rPr lang="zh-CN" altLang="en-US" dirty="0" smtClean="0"/>
              <a:t>方式</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能有效取得打印机状态</a:t>
            </a:r>
            <a:r>
              <a:rPr lang="en-US" dirty="0"/>
              <a:t>(</a:t>
            </a:r>
            <a:r>
              <a:rPr lang="zh-CN" altLang="en-US" dirty="0"/>
              <a:t>如缺纸、线路不通、正忙等</a:t>
            </a:r>
            <a:r>
              <a:rPr lang="en-US" dirty="0"/>
              <a:t>)</a:t>
            </a:r>
            <a:r>
              <a:rPr lang="zh-CN" altLang="en-US" dirty="0"/>
              <a:t>，准确判断打印任务的执行状态</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无需安装打印驱动</a:t>
            </a:r>
            <a:r>
              <a:rPr lang="zh-CN" altLang="en-US" dirty="0" smtClean="0"/>
              <a:t>，实施</a:t>
            </a:r>
            <a:r>
              <a:rPr lang="zh-CN" altLang="en-US" dirty="0"/>
              <a:t>更简单</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提供线路检测功能</a:t>
            </a:r>
            <a:r>
              <a:rPr lang="zh-CN" altLang="en-US" dirty="0" smtClean="0"/>
              <a:t>，自行</a:t>
            </a:r>
            <a:r>
              <a:rPr lang="zh-CN" altLang="en-US" dirty="0"/>
              <a:t>判断厨打故障</a:t>
            </a:r>
            <a:endParaRPr lang="zh-CN" altLang="en-US" dirty="0"/>
          </a:p>
          <a:p>
            <a:pPr marL="361950" lvl="1" indent="-361950" eaLnBrk="0" hangingPunct="0">
              <a:lnSpc>
                <a:spcPct val="130000"/>
              </a:lnSpc>
              <a:spcBef>
                <a:spcPct val="20000"/>
              </a:spcBef>
              <a:buFont typeface="Wingdings" panose="05000000000000000000" pitchFamily="2" charset="2"/>
              <a:buChar char="Ø"/>
              <a:defRPr/>
            </a:pPr>
            <a:r>
              <a:rPr lang="zh-CN" altLang="en-US" dirty="0"/>
              <a:t>支持分单厨打，</a:t>
            </a:r>
            <a:r>
              <a:rPr lang="zh-CN" altLang="en-US" dirty="0" smtClean="0"/>
              <a:t>多厨房</a:t>
            </a:r>
            <a:r>
              <a:rPr lang="zh-CN" altLang="en-US" dirty="0"/>
              <a:t>、多吧台厨</a:t>
            </a:r>
            <a:r>
              <a:rPr lang="zh-CN" altLang="en-US" dirty="0" smtClean="0"/>
              <a:t>打</a:t>
            </a:r>
            <a:endParaRPr lang="en-US" altLang="zh-CN" dirty="0"/>
          </a:p>
          <a:p>
            <a:pPr marL="361950" lvl="1" indent="-361950" eaLnBrk="0" hangingPunct="0">
              <a:lnSpc>
                <a:spcPct val="130000"/>
              </a:lnSpc>
              <a:spcBef>
                <a:spcPct val="20000"/>
              </a:spcBef>
              <a:buFont typeface="Wingdings" panose="05000000000000000000" pitchFamily="2" charset="2"/>
              <a:buChar char="Ø"/>
              <a:defRPr/>
            </a:pPr>
            <a:r>
              <a:rPr lang="zh-CN" altLang="en-US" dirty="0" smtClean="0"/>
              <a:t>支持区域</a:t>
            </a:r>
            <a:r>
              <a:rPr lang="zh-CN" altLang="en-US" dirty="0"/>
              <a:t>厨打</a:t>
            </a:r>
            <a:endParaRPr lang="zh-CN" altLang="en-US" b="1" dirty="0">
              <a:solidFill>
                <a:srgbClr val="5F5F5F"/>
              </a:solidFill>
              <a:latin typeface="+mn-lt"/>
              <a:cs typeface="+mn-cs"/>
            </a:endParaRPr>
          </a:p>
          <a:p>
            <a:pPr marL="361950" lvl="1" indent="-361950" eaLnBrk="0" hangingPunct="0">
              <a:lnSpc>
                <a:spcPct val="130000"/>
              </a:lnSpc>
              <a:spcBef>
                <a:spcPct val="20000"/>
              </a:spcBef>
              <a:buFont typeface="Arial" panose="020B0604020202020204" pitchFamily="34" charset="0"/>
              <a:buChar char="–"/>
              <a:defRPr/>
            </a:pPr>
            <a:endParaRPr lang="en-US" altLang="zh-CN" sz="1000" b="1" dirty="0">
              <a:solidFill>
                <a:srgbClr val="5F5F5F"/>
              </a:solidFill>
              <a:latin typeface="+mn-lt"/>
              <a:cs typeface="+mn-cs"/>
            </a:endParaRPr>
          </a:p>
        </p:txBody>
      </p:sp>
      <p:sp>
        <p:nvSpPr>
          <p:cNvPr id="5"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21508" name="Rectangle 7"/>
          <p:cNvSpPr>
            <a:spLocks noChangeArrowheads="1"/>
          </p:cNvSpPr>
          <p:nvPr/>
        </p:nvSpPr>
        <p:spPr bwMode="auto">
          <a:xfrm>
            <a:off x="468313" y="928688"/>
            <a:ext cx="7848600" cy="647700"/>
          </a:xfrm>
          <a:prstGeom prst="rect">
            <a:avLst/>
          </a:prstGeom>
          <a:noFill/>
          <a:ln w="9525">
            <a:noFill/>
            <a:miter lim="800000"/>
          </a:ln>
        </p:spPr>
        <p:txBody>
          <a:bodyPr/>
          <a:lstStyle/>
          <a:p>
            <a:pPr marL="342900" indent="-342900" algn="just">
              <a:buFontTx/>
              <a:buChar char="•"/>
            </a:pPr>
            <a:r>
              <a:rPr lang="zh-CN" altLang="en-US" sz="2400" b="1">
                <a:solidFill>
                  <a:srgbClr val="000066"/>
                </a:solidFill>
                <a:latin typeface="微软雅黑" panose="020B0503020204020204" pitchFamily="34" charset="-122"/>
                <a:ea typeface="微软雅黑" panose="020B0503020204020204" pitchFamily="34" charset="-122"/>
              </a:rPr>
              <a:t>高效、稳定、超强的厨打功能</a:t>
            </a:r>
            <a:endParaRPr lang="zh-CN" altLang="en-US" sz="2400" b="1">
              <a:solidFill>
                <a:srgbClr val="000066"/>
              </a:solidFill>
              <a:latin typeface="微软雅黑" panose="020B0503020204020204" pitchFamily="34" charset="-122"/>
              <a:ea typeface="微软雅黑" panose="020B0503020204020204" pitchFamily="34" charset="-122"/>
            </a:endParaRPr>
          </a:p>
        </p:txBody>
      </p:sp>
      <p:pic>
        <p:nvPicPr>
          <p:cNvPr id="21509" name="Picture 2"/>
          <p:cNvPicPr>
            <a:picLocks noChangeAspect="1" noChangeArrowheads="1"/>
          </p:cNvPicPr>
          <p:nvPr/>
        </p:nvPicPr>
        <p:blipFill>
          <a:blip r:embed="rId1"/>
          <a:srcRect/>
          <a:stretch>
            <a:fillRect/>
          </a:stretch>
        </p:blipFill>
        <p:spPr bwMode="auto">
          <a:xfrm>
            <a:off x="4143404" y="3143247"/>
            <a:ext cx="4857752" cy="342900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57188" y="1785938"/>
            <a:ext cx="8002587" cy="4643458"/>
          </a:xfrm>
          <a:prstGeom prst="rect">
            <a:avLst/>
          </a:prstGeom>
        </p:spPr>
        <p:txBody>
          <a:bodyPr/>
          <a:lstStyle/>
          <a:p>
            <a:pPr marL="361950" lvl="1" indent="-361950" eaLnBrk="0" hangingPunct="0">
              <a:lnSpc>
                <a:spcPct val="150000"/>
              </a:lnSpc>
              <a:spcBef>
                <a:spcPct val="20000"/>
              </a:spcBef>
              <a:buFont typeface="Wingdings" panose="05000000000000000000" pitchFamily="2" charset="2"/>
              <a:buChar char="Ø"/>
              <a:defRPr/>
            </a:pPr>
            <a:r>
              <a:rPr lang="zh-CN" altLang="en-US" sz="2000" dirty="0"/>
              <a:t>提供完整的采购流程管理，供应商及供应商结算体系</a:t>
            </a:r>
            <a:endParaRPr lang="zh-CN" altLang="en-US" sz="2000" b="1" dirty="0">
              <a:solidFill>
                <a:srgbClr val="5F5F5F"/>
              </a:solidFill>
              <a:latin typeface="+mn-lt"/>
              <a:cs typeface="+mn-cs"/>
            </a:endParaRPr>
          </a:p>
          <a:p>
            <a:pPr marL="361950" lvl="1" indent="-361950" eaLnBrk="0" hangingPunct="0">
              <a:lnSpc>
                <a:spcPct val="150000"/>
              </a:lnSpc>
              <a:spcBef>
                <a:spcPct val="20000"/>
              </a:spcBef>
              <a:buFont typeface="Wingdings" panose="05000000000000000000" pitchFamily="2" charset="2"/>
              <a:buChar char="Ø"/>
              <a:defRPr/>
            </a:pPr>
            <a:r>
              <a:rPr lang="zh-CN" altLang="en-US" sz="2000" dirty="0"/>
              <a:t>拥有完善库存业务管理流程， 月结统一核算成本</a:t>
            </a:r>
            <a:endParaRPr lang="zh-CN" altLang="en-US" sz="2000" b="1" dirty="0">
              <a:solidFill>
                <a:srgbClr val="5F5F5F"/>
              </a:solidFill>
              <a:latin typeface="+mn-lt"/>
              <a:cs typeface="+mn-cs"/>
            </a:endParaRPr>
          </a:p>
          <a:p>
            <a:pPr marL="361950" lvl="1" indent="-361950" eaLnBrk="0" hangingPunct="0">
              <a:lnSpc>
                <a:spcPct val="150000"/>
              </a:lnSpc>
              <a:spcBef>
                <a:spcPct val="20000"/>
              </a:spcBef>
              <a:buFont typeface="Wingdings" panose="05000000000000000000" pitchFamily="2" charset="2"/>
              <a:buChar char="Ø"/>
              <a:defRPr/>
            </a:pPr>
            <a:r>
              <a:rPr lang="zh-CN" altLang="en-US" sz="2000" dirty="0"/>
              <a:t>支持多仓库，库间调拨，支持菜品配料管理、销售冲减库存</a:t>
            </a:r>
            <a:endParaRPr lang="zh-CN" altLang="en-US" sz="2000" b="1" dirty="0">
              <a:solidFill>
                <a:srgbClr val="5F5F5F"/>
              </a:solidFill>
              <a:latin typeface="+mn-lt"/>
              <a:cs typeface="+mn-cs"/>
            </a:endParaRPr>
          </a:p>
          <a:p>
            <a:pPr marL="361950" lvl="1" indent="-361950" eaLnBrk="0" hangingPunct="0">
              <a:lnSpc>
                <a:spcPct val="150000"/>
              </a:lnSpc>
              <a:spcBef>
                <a:spcPct val="20000"/>
              </a:spcBef>
              <a:buFont typeface="Wingdings" panose="05000000000000000000" pitchFamily="2" charset="2"/>
              <a:buChar char="Ø"/>
              <a:defRPr/>
            </a:pPr>
            <a:r>
              <a:rPr lang="zh-CN" altLang="en-US" sz="2000" dirty="0"/>
              <a:t>支持完善的连锁配送模式，连锁库存管理，实现物料出入流水分析查询</a:t>
            </a:r>
            <a:endParaRPr lang="en-US" altLang="zh-CN"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提供近百张查询分析报表方便决策分析使用</a:t>
            </a:r>
            <a:endParaRPr lang="en-US" altLang="zh-CN"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日营业情况统计分析，详细解析当日营业情况及月间对比</a:t>
            </a:r>
            <a:endParaRPr lang="en-US" altLang="zh-CN"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菜品排行分析，即时分析金牌菜、畅销菜、滞销菜</a:t>
            </a:r>
            <a:endParaRPr lang="en-US" altLang="zh-CN" sz="2000" dirty="0"/>
          </a:p>
          <a:p>
            <a:pPr marL="361950" lvl="1" indent="-361950" eaLnBrk="0" hangingPunct="0">
              <a:lnSpc>
                <a:spcPct val="150000"/>
              </a:lnSpc>
              <a:spcBef>
                <a:spcPct val="20000"/>
              </a:spcBef>
              <a:buFont typeface="Wingdings" panose="05000000000000000000" pitchFamily="2" charset="2"/>
              <a:buChar char="Ø"/>
              <a:defRPr/>
            </a:pPr>
            <a:r>
              <a:rPr lang="zh-CN" altLang="en-US" sz="2000" dirty="0"/>
              <a:t>会员分析，全面分析高收益顾客、忠实顾客、近期流失顾客</a:t>
            </a:r>
            <a:endParaRPr lang="zh-CN" altLang="en-US" sz="2000" b="1" dirty="0">
              <a:solidFill>
                <a:srgbClr val="5F5F5F"/>
              </a:solidFill>
              <a:latin typeface="+mn-lt"/>
              <a:cs typeface="+mn-cs"/>
            </a:endParaRPr>
          </a:p>
        </p:txBody>
      </p:sp>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系统特色</a:t>
            </a:r>
            <a:endParaRPr lang="zh-CN" altLang="en-US" sz="3200" dirty="0">
              <a:latin typeface="+mj-lt"/>
              <a:ea typeface="黑体" panose="02010609060101010101" pitchFamily="2" charset="-122"/>
              <a:cs typeface="+mj-cs"/>
            </a:endParaRPr>
          </a:p>
        </p:txBody>
      </p:sp>
      <p:sp>
        <p:nvSpPr>
          <p:cNvPr id="23556" name="Rectangle 3"/>
          <p:cNvSpPr txBox="1">
            <a:spLocks noChangeArrowheads="1"/>
          </p:cNvSpPr>
          <p:nvPr/>
        </p:nvSpPr>
        <p:spPr bwMode="auto">
          <a:xfrm>
            <a:off x="457200" y="909638"/>
            <a:ext cx="8147050" cy="519112"/>
          </a:xfrm>
          <a:prstGeom prst="rect">
            <a:avLst/>
          </a:prstGeom>
          <a:noFill/>
          <a:ln w="9525">
            <a:noFill/>
            <a:miter lim="800000"/>
          </a:ln>
        </p:spPr>
        <p:txBody>
          <a:bodyPr/>
          <a:lstStyle/>
          <a:p>
            <a:pPr marL="342900" indent="-342900" eaLnBrk="0" hangingPunct="0">
              <a:spcBef>
                <a:spcPct val="20000"/>
              </a:spcBef>
              <a:buFont typeface="Arial" panose="020B0604020202020204" pitchFamily="34" charset="0"/>
              <a:buChar char="•"/>
            </a:pPr>
            <a:r>
              <a:rPr lang="zh-CN" altLang="en-US" sz="2400" b="1">
                <a:solidFill>
                  <a:srgbClr val="000066"/>
                </a:solidFill>
                <a:latin typeface="微软雅黑" panose="020B0503020204020204" pitchFamily="34" charset="-122"/>
                <a:ea typeface="微软雅黑" panose="020B0503020204020204" pitchFamily="34" charset="-122"/>
              </a:rPr>
              <a:t>连锁数据管理，丰富的报表查询</a:t>
            </a:r>
            <a:endParaRPr lang="zh-CN" altLang="en-US" sz="2400" b="1">
              <a:solidFill>
                <a:srgbClr val="000066"/>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sp>
        <p:nvSpPr>
          <p:cNvPr id="3" name="Rectangle 2"/>
          <p:cNvSpPr txBox="1">
            <a:spLocks noChangeArrowheads="1"/>
          </p:cNvSpPr>
          <p:nvPr/>
        </p:nvSpPr>
        <p:spPr>
          <a:xfrm>
            <a:off x="2051050" y="2997200"/>
            <a:ext cx="4824413" cy="719138"/>
          </a:xfrm>
          <a:prstGeom prst="rect">
            <a:avLst/>
          </a:prstGeom>
        </p:spPr>
        <p:txBody>
          <a:bodyPr/>
          <a:lstStyle/>
          <a:p>
            <a:pPr marL="342900" indent="-342900" algn="ctr" eaLnBrk="0" hangingPunct="0">
              <a:lnSpc>
                <a:spcPct val="90000"/>
              </a:lnSpc>
              <a:spcBef>
                <a:spcPct val="20000"/>
              </a:spcBef>
              <a:buClr>
                <a:srgbClr val="74ACE4"/>
              </a:buClr>
              <a:buFont typeface="Wingdings" panose="05000000000000000000" pitchFamily="2" charset="2"/>
              <a:buNone/>
              <a:defRPr/>
            </a:pPr>
            <a:r>
              <a:rPr lang="zh-CN" altLang="en-US" sz="4400" b="1">
                <a:solidFill>
                  <a:srgbClr val="5F5F5F"/>
                </a:solidFill>
                <a:latin typeface="黑体" panose="02010609060101010101" pitchFamily="2" charset="-122"/>
                <a:ea typeface="黑体" panose="02010609060101010101" pitchFamily="2" charset="-122"/>
                <a:cs typeface="+mn-cs"/>
              </a:rPr>
              <a:t>功能介绍</a:t>
            </a:r>
            <a:r>
              <a:rPr lang="zh-CN" altLang="en-US" sz="3200" b="1">
                <a:solidFill>
                  <a:srgbClr val="5F5F5F"/>
                </a:solidFill>
                <a:latin typeface="黑体" panose="02010609060101010101" pitchFamily="2" charset="-122"/>
                <a:ea typeface="黑体" panose="02010609060101010101" pitchFamily="2" charset="-122"/>
                <a:cs typeface="+mn-cs"/>
              </a:rPr>
              <a:t>  </a:t>
            </a:r>
            <a:endParaRPr lang="zh-CN" altLang="en-US" sz="3200" b="1">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grpSp>
        <p:nvGrpSpPr>
          <p:cNvPr id="26627" name="Group 5"/>
          <p:cNvGrpSpPr/>
          <p:nvPr/>
        </p:nvGrpSpPr>
        <p:grpSpPr bwMode="auto">
          <a:xfrm>
            <a:off x="285720" y="1928802"/>
            <a:ext cx="1670400" cy="657225"/>
            <a:chOff x="1519" y="1706"/>
            <a:chExt cx="816" cy="275"/>
          </a:xfrm>
        </p:grpSpPr>
        <p:pic>
          <p:nvPicPr>
            <p:cNvPr id="26669" name="Picture 6"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70" name="Text Box 7"/>
            <p:cNvSpPr txBox="1">
              <a:spLocks noChangeArrowheads="1"/>
            </p:cNvSpPr>
            <p:nvPr/>
          </p:nvSpPr>
          <p:spPr bwMode="auto">
            <a:xfrm>
              <a:off x="1634" y="1807"/>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基础资料</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28" name="Group 8"/>
          <p:cNvGrpSpPr/>
          <p:nvPr/>
        </p:nvGrpSpPr>
        <p:grpSpPr bwMode="auto">
          <a:xfrm>
            <a:off x="3714744" y="2714620"/>
            <a:ext cx="1670400" cy="657225"/>
            <a:chOff x="1519" y="1706"/>
            <a:chExt cx="816" cy="275"/>
          </a:xfrm>
        </p:grpSpPr>
        <p:pic>
          <p:nvPicPr>
            <p:cNvPr id="26667" name="Picture 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68" name="Text Box 10"/>
            <p:cNvSpPr txBox="1">
              <a:spLocks noChangeArrowheads="1"/>
            </p:cNvSpPr>
            <p:nvPr/>
          </p:nvSpPr>
          <p:spPr bwMode="auto">
            <a:xfrm>
              <a:off x="1634" y="1773"/>
              <a:ext cx="605" cy="109"/>
            </a:xfrm>
            <a:prstGeom prst="rect">
              <a:avLst/>
            </a:prstGeom>
            <a:noFill/>
            <a:ln w="9525" algn="ctr">
              <a:noFill/>
              <a:miter lim="800000"/>
            </a:ln>
          </p:spPr>
          <p:txBody>
            <a:bodyPr lIns="0" tIns="0" rIns="0" bIns="0" anchor="ctr">
              <a:spAutoFit/>
            </a:bodyPr>
            <a:lstStyle/>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厨房管理</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29" name="Group 11"/>
          <p:cNvGrpSpPr/>
          <p:nvPr/>
        </p:nvGrpSpPr>
        <p:grpSpPr bwMode="auto">
          <a:xfrm>
            <a:off x="285720" y="3500438"/>
            <a:ext cx="1670400" cy="657225"/>
            <a:chOff x="1541" y="1706"/>
            <a:chExt cx="816" cy="275"/>
          </a:xfrm>
        </p:grpSpPr>
        <p:pic>
          <p:nvPicPr>
            <p:cNvPr id="26665" name="Picture 12" descr="gold-top"/>
            <p:cNvPicPr>
              <a:picLocks noChangeAspect="1" noChangeArrowheads="1"/>
            </p:cNvPicPr>
            <p:nvPr/>
          </p:nvPicPr>
          <p:blipFill>
            <a:blip r:embed="rId1"/>
            <a:srcRect/>
            <a:stretch>
              <a:fillRect/>
            </a:stretch>
          </p:blipFill>
          <p:spPr bwMode="auto">
            <a:xfrm>
              <a:off x="1541" y="1706"/>
              <a:ext cx="816" cy="275"/>
            </a:xfrm>
            <a:prstGeom prst="rect">
              <a:avLst/>
            </a:prstGeom>
            <a:solidFill>
              <a:srgbClr val="FFCCCC"/>
            </a:solidFill>
            <a:ln w="9525" algn="ctr">
              <a:noFill/>
              <a:miter lim="800000"/>
              <a:headEnd/>
              <a:tailEnd/>
            </a:ln>
          </p:spPr>
        </p:pic>
        <p:sp>
          <p:nvSpPr>
            <p:cNvPr id="26666" name="Text Box 13"/>
            <p:cNvSpPr txBox="1">
              <a:spLocks noChangeArrowheads="1"/>
            </p:cNvSpPr>
            <p:nvPr/>
          </p:nvSpPr>
          <p:spPr bwMode="auto">
            <a:xfrm>
              <a:off x="1634" y="1773"/>
              <a:ext cx="605" cy="109"/>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系统管理</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26630" name="Group 14"/>
          <p:cNvGrpSpPr/>
          <p:nvPr/>
        </p:nvGrpSpPr>
        <p:grpSpPr bwMode="auto">
          <a:xfrm>
            <a:off x="3714744" y="1928802"/>
            <a:ext cx="1670400" cy="658800"/>
            <a:chOff x="1519" y="1706"/>
            <a:chExt cx="724" cy="244"/>
          </a:xfrm>
        </p:grpSpPr>
        <p:pic>
          <p:nvPicPr>
            <p:cNvPr id="26663" name="Picture 15" descr="gold-top"/>
            <p:cNvPicPr>
              <a:picLocks noChangeAspect="1" noChangeArrowheads="1"/>
            </p:cNvPicPr>
            <p:nvPr/>
          </p:nvPicPr>
          <p:blipFill>
            <a:blip r:embed="rId1"/>
            <a:srcRect/>
            <a:stretch>
              <a:fillRect/>
            </a:stretch>
          </p:blipFill>
          <p:spPr bwMode="auto">
            <a:xfrm>
              <a:off x="1519" y="1706"/>
              <a:ext cx="724" cy="244"/>
            </a:xfrm>
            <a:prstGeom prst="rect">
              <a:avLst/>
            </a:prstGeom>
            <a:solidFill>
              <a:srgbClr val="FFCCCC"/>
            </a:solidFill>
            <a:ln w="9525" algn="ctr">
              <a:noFill/>
              <a:miter lim="800000"/>
              <a:headEnd/>
              <a:tailEnd/>
            </a:ln>
          </p:spPr>
        </p:pic>
        <p:sp>
          <p:nvSpPr>
            <p:cNvPr id="26664" name="Text Box 16"/>
            <p:cNvSpPr txBox="1">
              <a:spLocks noChangeArrowheads="1"/>
            </p:cNvSpPr>
            <p:nvPr/>
          </p:nvSpPr>
          <p:spPr bwMode="auto">
            <a:xfrm>
              <a:off x="1562" y="1783"/>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前台管理</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31" name="Group 17"/>
          <p:cNvGrpSpPr/>
          <p:nvPr/>
        </p:nvGrpSpPr>
        <p:grpSpPr bwMode="auto">
          <a:xfrm>
            <a:off x="2000232" y="1928802"/>
            <a:ext cx="1670400" cy="657225"/>
            <a:chOff x="1519" y="1706"/>
            <a:chExt cx="816" cy="275"/>
          </a:xfrm>
        </p:grpSpPr>
        <p:pic>
          <p:nvPicPr>
            <p:cNvPr id="26661" name="Picture 18"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62" name="Text Box 19"/>
            <p:cNvSpPr txBox="1">
              <a:spLocks noChangeArrowheads="1"/>
            </p:cNvSpPr>
            <p:nvPr/>
          </p:nvSpPr>
          <p:spPr bwMode="auto">
            <a:xfrm>
              <a:off x="1634" y="1796"/>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会员管理</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32" name="Group 20"/>
          <p:cNvGrpSpPr/>
          <p:nvPr/>
        </p:nvGrpSpPr>
        <p:grpSpPr bwMode="auto">
          <a:xfrm>
            <a:off x="2000232" y="3500438"/>
            <a:ext cx="1670400" cy="657225"/>
            <a:chOff x="1519" y="1706"/>
            <a:chExt cx="816" cy="275"/>
          </a:xfrm>
        </p:grpSpPr>
        <p:pic>
          <p:nvPicPr>
            <p:cNvPr id="26659" name="Picture 21"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60" name="Text Box 22"/>
            <p:cNvSpPr txBox="1">
              <a:spLocks noChangeArrowheads="1"/>
            </p:cNvSpPr>
            <p:nvPr/>
          </p:nvSpPr>
          <p:spPr bwMode="auto">
            <a:xfrm>
              <a:off x="1634" y="1773"/>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短信管理</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26634" name="Group 26"/>
          <p:cNvGrpSpPr/>
          <p:nvPr/>
        </p:nvGrpSpPr>
        <p:grpSpPr bwMode="auto">
          <a:xfrm>
            <a:off x="5429256" y="1928802"/>
            <a:ext cx="1670400" cy="657225"/>
            <a:chOff x="1519" y="1344"/>
            <a:chExt cx="816" cy="275"/>
          </a:xfrm>
        </p:grpSpPr>
        <p:pic>
          <p:nvPicPr>
            <p:cNvPr id="26655" name="Picture 27" descr="gold-top"/>
            <p:cNvPicPr>
              <a:picLocks noChangeAspect="1" noChangeArrowheads="1"/>
            </p:cNvPicPr>
            <p:nvPr/>
          </p:nvPicPr>
          <p:blipFill>
            <a:blip r:embed="rId1"/>
            <a:srcRect/>
            <a:stretch>
              <a:fillRect/>
            </a:stretch>
          </p:blipFill>
          <p:spPr bwMode="auto">
            <a:xfrm>
              <a:off x="1519" y="1344"/>
              <a:ext cx="816" cy="275"/>
            </a:xfrm>
            <a:prstGeom prst="rect">
              <a:avLst/>
            </a:prstGeom>
            <a:solidFill>
              <a:srgbClr val="FFCCCC"/>
            </a:solidFill>
            <a:ln w="9525" algn="ctr">
              <a:noFill/>
              <a:miter lim="800000"/>
              <a:headEnd/>
              <a:tailEnd/>
            </a:ln>
          </p:spPr>
        </p:pic>
        <p:sp>
          <p:nvSpPr>
            <p:cNvPr id="26656" name="Text Box 28"/>
            <p:cNvSpPr txBox="1">
              <a:spLocks noChangeArrowheads="1"/>
            </p:cNvSpPr>
            <p:nvPr/>
          </p:nvSpPr>
          <p:spPr bwMode="auto">
            <a:xfrm>
              <a:off x="1624" y="1434"/>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采购管理</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35" name="Group 29"/>
          <p:cNvGrpSpPr/>
          <p:nvPr/>
        </p:nvGrpSpPr>
        <p:grpSpPr bwMode="auto">
          <a:xfrm>
            <a:off x="5429256" y="2714620"/>
            <a:ext cx="1670400" cy="657225"/>
            <a:chOff x="1519" y="1706"/>
            <a:chExt cx="816" cy="275"/>
          </a:xfrm>
        </p:grpSpPr>
        <p:pic>
          <p:nvPicPr>
            <p:cNvPr id="26653" name="Picture 30"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54" name="Text Box 31"/>
            <p:cNvSpPr txBox="1">
              <a:spLocks noChangeArrowheads="1"/>
            </p:cNvSpPr>
            <p:nvPr/>
          </p:nvSpPr>
          <p:spPr bwMode="auto">
            <a:xfrm>
              <a:off x="1634" y="1773"/>
              <a:ext cx="605" cy="109"/>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库存管理</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26636" name="Group 32"/>
          <p:cNvGrpSpPr/>
          <p:nvPr/>
        </p:nvGrpSpPr>
        <p:grpSpPr bwMode="auto">
          <a:xfrm>
            <a:off x="5429256" y="3500438"/>
            <a:ext cx="1670400" cy="657225"/>
            <a:chOff x="1519" y="1706"/>
            <a:chExt cx="816" cy="275"/>
          </a:xfrm>
        </p:grpSpPr>
        <p:pic>
          <p:nvPicPr>
            <p:cNvPr id="26651" name="Picture 33"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52" name="Text Box 34"/>
            <p:cNvSpPr txBox="1">
              <a:spLocks noChangeArrowheads="1"/>
            </p:cNvSpPr>
            <p:nvPr/>
          </p:nvSpPr>
          <p:spPr bwMode="auto">
            <a:xfrm>
              <a:off x="1634" y="1773"/>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加工管理</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37" name="Group 35"/>
          <p:cNvGrpSpPr/>
          <p:nvPr/>
        </p:nvGrpSpPr>
        <p:grpSpPr bwMode="auto">
          <a:xfrm>
            <a:off x="5429256" y="4271973"/>
            <a:ext cx="1670400" cy="657225"/>
            <a:chOff x="1519" y="1706"/>
            <a:chExt cx="816" cy="275"/>
          </a:xfrm>
        </p:grpSpPr>
        <p:pic>
          <p:nvPicPr>
            <p:cNvPr id="26649" name="Picture 36"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50" name="Text Box 37"/>
            <p:cNvSpPr txBox="1">
              <a:spLocks noChangeArrowheads="1"/>
            </p:cNvSpPr>
            <p:nvPr/>
          </p:nvSpPr>
          <p:spPr bwMode="auto">
            <a:xfrm>
              <a:off x="1634" y="1773"/>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配送管理</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26638" name="Group 38"/>
          <p:cNvGrpSpPr/>
          <p:nvPr/>
        </p:nvGrpSpPr>
        <p:grpSpPr bwMode="auto">
          <a:xfrm>
            <a:off x="7143768" y="1928802"/>
            <a:ext cx="1670400" cy="657225"/>
            <a:chOff x="1519" y="1706"/>
            <a:chExt cx="816" cy="275"/>
          </a:xfrm>
        </p:grpSpPr>
        <p:pic>
          <p:nvPicPr>
            <p:cNvPr id="26647" name="Picture 3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48" name="Text Box 40"/>
            <p:cNvSpPr txBox="1">
              <a:spLocks noChangeArrowheads="1"/>
            </p:cNvSpPr>
            <p:nvPr/>
          </p:nvSpPr>
          <p:spPr bwMode="auto">
            <a:xfrm>
              <a:off x="1634" y="1796"/>
              <a:ext cx="605" cy="108"/>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报表中心</a:t>
              </a:r>
              <a:endParaRPr lang="zh-CN" altLang="en-US" sz="2000" dirty="0">
                <a:solidFill>
                  <a:srgbClr val="1045F0"/>
                </a:solidFill>
                <a:latin typeface="黑体" panose="02010609060101010101" pitchFamily="2" charset="-122"/>
                <a:ea typeface="黑体" panose="02010609060101010101" pitchFamily="2" charset="-122"/>
              </a:endParaRPr>
            </a:p>
          </p:txBody>
        </p:sp>
      </p:grpSp>
      <p:sp>
        <p:nvSpPr>
          <p:cNvPr id="26639" name="Rectangle 43"/>
          <p:cNvSpPr>
            <a:spLocks noChangeArrowheads="1"/>
          </p:cNvSpPr>
          <p:nvPr/>
        </p:nvSpPr>
        <p:spPr bwMode="auto">
          <a:xfrm>
            <a:off x="3348038" y="1609725"/>
            <a:ext cx="2519362" cy="9048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26640"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功能组成</a:t>
            </a:r>
            <a:endParaRPr lang="zh-CN" altLang="en-US" sz="3600" b="1">
              <a:solidFill>
                <a:schemeClr val="tx2"/>
              </a:solidFill>
            </a:endParaRPr>
          </a:p>
        </p:txBody>
      </p:sp>
      <p:grpSp>
        <p:nvGrpSpPr>
          <p:cNvPr id="26641" name="Group 8"/>
          <p:cNvGrpSpPr/>
          <p:nvPr/>
        </p:nvGrpSpPr>
        <p:grpSpPr bwMode="auto">
          <a:xfrm>
            <a:off x="3714744" y="3500438"/>
            <a:ext cx="1670400" cy="657225"/>
            <a:chOff x="1519" y="1706"/>
            <a:chExt cx="816" cy="275"/>
          </a:xfrm>
        </p:grpSpPr>
        <p:pic>
          <p:nvPicPr>
            <p:cNvPr id="26645" name="Picture 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46" name="Text Box 10"/>
            <p:cNvSpPr txBox="1">
              <a:spLocks noChangeArrowheads="1"/>
            </p:cNvSpPr>
            <p:nvPr/>
          </p:nvSpPr>
          <p:spPr bwMode="auto">
            <a:xfrm>
              <a:off x="1634" y="1751"/>
              <a:ext cx="605" cy="224"/>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排号、自助点菜</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26642" name="Group 8"/>
          <p:cNvGrpSpPr/>
          <p:nvPr/>
        </p:nvGrpSpPr>
        <p:grpSpPr bwMode="auto">
          <a:xfrm>
            <a:off x="3714744" y="4271973"/>
            <a:ext cx="1670400" cy="657225"/>
            <a:chOff x="1519" y="1706"/>
            <a:chExt cx="816" cy="275"/>
          </a:xfrm>
        </p:grpSpPr>
        <p:pic>
          <p:nvPicPr>
            <p:cNvPr id="26643" name="Picture 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26644" name="Text Box 10"/>
            <p:cNvSpPr txBox="1">
              <a:spLocks noChangeArrowheads="1"/>
            </p:cNvSpPr>
            <p:nvPr/>
          </p:nvSpPr>
          <p:spPr bwMode="auto">
            <a:xfrm>
              <a:off x="1634" y="1796"/>
              <a:ext cx="605" cy="109"/>
            </a:xfrm>
            <a:prstGeom prst="rect">
              <a:avLst/>
            </a:prstGeom>
            <a:noFill/>
            <a:ln w="9525" algn="ctr">
              <a:noFill/>
              <a:miter lim="800000"/>
            </a:ln>
          </p:spPr>
          <p:txBody>
            <a:bodyPr lIns="0" tIns="0" rIns="0" bIns="0" anchor="ctr">
              <a:spAutoFit/>
            </a:bodyPr>
            <a:lstStyle/>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微餐厅</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6" name="Group 17"/>
          <p:cNvGrpSpPr/>
          <p:nvPr/>
        </p:nvGrpSpPr>
        <p:grpSpPr bwMode="auto">
          <a:xfrm>
            <a:off x="285720" y="2714620"/>
            <a:ext cx="1670400" cy="657225"/>
            <a:chOff x="1519" y="1706"/>
            <a:chExt cx="816" cy="275"/>
          </a:xfrm>
        </p:grpSpPr>
        <p:pic>
          <p:nvPicPr>
            <p:cNvPr id="7" name="Picture 18"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8" name="Text Box 19"/>
            <p:cNvSpPr txBox="1">
              <a:spLocks noChangeArrowheads="1"/>
            </p:cNvSpPr>
            <p:nvPr/>
          </p:nvSpPr>
          <p:spPr bwMode="auto">
            <a:xfrm>
              <a:off x="1634" y="1769"/>
              <a:ext cx="605" cy="115"/>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营运管理</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9" name="Group 23"/>
          <p:cNvGrpSpPr/>
          <p:nvPr/>
        </p:nvGrpSpPr>
        <p:grpSpPr bwMode="auto">
          <a:xfrm>
            <a:off x="2000232" y="2714620"/>
            <a:ext cx="1669415" cy="657225"/>
            <a:chOff x="1364" y="1706"/>
            <a:chExt cx="816" cy="275"/>
          </a:xfrm>
        </p:grpSpPr>
        <p:pic>
          <p:nvPicPr>
            <p:cNvPr id="10" name="Picture 24" descr="gold-top"/>
            <p:cNvPicPr>
              <a:picLocks noChangeAspect="1" noChangeArrowheads="1"/>
            </p:cNvPicPr>
            <p:nvPr/>
          </p:nvPicPr>
          <p:blipFill>
            <a:blip r:embed="rId1"/>
            <a:srcRect/>
            <a:stretch>
              <a:fillRect/>
            </a:stretch>
          </p:blipFill>
          <p:spPr bwMode="auto">
            <a:xfrm>
              <a:off x="1364" y="1706"/>
              <a:ext cx="816" cy="275"/>
            </a:xfrm>
            <a:prstGeom prst="rect">
              <a:avLst/>
            </a:prstGeom>
            <a:solidFill>
              <a:srgbClr val="FFCCCC"/>
            </a:solidFill>
            <a:ln w="9525" algn="ctr">
              <a:noFill/>
              <a:miter lim="800000"/>
              <a:headEnd/>
              <a:tailEnd/>
            </a:ln>
          </p:spPr>
        </p:pic>
        <p:sp>
          <p:nvSpPr>
            <p:cNvPr id="11" name="Text Box 25"/>
            <p:cNvSpPr txBox="1">
              <a:spLocks noChangeArrowheads="1"/>
            </p:cNvSpPr>
            <p:nvPr/>
          </p:nvSpPr>
          <p:spPr bwMode="auto">
            <a:xfrm>
              <a:off x="1479" y="1770"/>
              <a:ext cx="605" cy="115"/>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rgbClr val="1045F0"/>
                  </a:solidFill>
                  <a:latin typeface="黑体" panose="02010609060101010101" pitchFamily="2" charset="-122"/>
                  <a:ea typeface="黑体" panose="02010609060101010101" pitchFamily="2" charset="-122"/>
                </a:rPr>
                <a:t>会员营销</a:t>
              </a:r>
              <a:endParaRPr lang="zh-CN" altLang="en-US" sz="2000">
                <a:solidFill>
                  <a:srgbClr val="1045F0"/>
                </a:solidFill>
                <a:latin typeface="黑体" panose="02010609060101010101" pitchFamily="2" charset="-122"/>
                <a:ea typeface="黑体" panose="02010609060101010101" pitchFamily="2" charset="-122"/>
              </a:endParaRPr>
            </a:p>
          </p:txBody>
        </p:sp>
      </p:grpSp>
      <p:grpSp>
        <p:nvGrpSpPr>
          <p:cNvPr id="13" name="Group 38"/>
          <p:cNvGrpSpPr/>
          <p:nvPr/>
        </p:nvGrpSpPr>
        <p:grpSpPr bwMode="auto">
          <a:xfrm>
            <a:off x="7143768" y="2714620"/>
            <a:ext cx="1670400" cy="657225"/>
            <a:chOff x="1519" y="1706"/>
            <a:chExt cx="816" cy="275"/>
          </a:xfrm>
        </p:grpSpPr>
        <p:pic>
          <p:nvPicPr>
            <p:cNvPr id="14" name="Picture 3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15" name="Text Box 40"/>
            <p:cNvSpPr txBox="1">
              <a:spLocks noChangeArrowheads="1"/>
            </p:cNvSpPr>
            <p:nvPr/>
          </p:nvSpPr>
          <p:spPr bwMode="auto">
            <a:xfrm>
              <a:off x="1634" y="1769"/>
              <a:ext cx="605" cy="115"/>
            </a:xfrm>
            <a:prstGeom prst="rect">
              <a:avLst/>
            </a:prstGeom>
            <a:noFill/>
            <a:ln w="9525" algn="ctr">
              <a:noFill/>
              <a:miter lim="800000"/>
            </a:ln>
          </p:spPr>
          <p:txBody>
            <a:bodyPr lIns="0" tIns="0" rIns="0" bIns="0" anchor="ctr">
              <a:spAutoFit/>
            </a:bodyPr>
            <a:lstStyle/>
            <a:p>
              <a:pPr algn="ctr">
                <a:lnSpc>
                  <a:spcPct val="85000"/>
                </a:lnSpc>
              </a:pPr>
              <a:r>
                <a:rPr lang="zh-CN" altLang="en-US" sz="2000" dirty="0">
                  <a:solidFill>
                    <a:srgbClr val="1045F0"/>
                  </a:solidFill>
                  <a:latin typeface="黑体" panose="02010609060101010101" pitchFamily="2" charset="-122"/>
                  <a:ea typeface="黑体" panose="02010609060101010101" pitchFamily="2" charset="-122"/>
                </a:rPr>
                <a:t>营业分析</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56" name="Group 8"/>
          <p:cNvGrpSpPr/>
          <p:nvPr/>
        </p:nvGrpSpPr>
        <p:grpSpPr bwMode="auto">
          <a:xfrm>
            <a:off x="3714744" y="5072074"/>
            <a:ext cx="1670400" cy="657225"/>
            <a:chOff x="1519" y="1706"/>
            <a:chExt cx="816" cy="275"/>
          </a:xfrm>
        </p:grpSpPr>
        <p:pic>
          <p:nvPicPr>
            <p:cNvPr id="57" name="Picture 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58" name="Text Box 10"/>
            <p:cNvSpPr txBox="1">
              <a:spLocks noChangeArrowheads="1"/>
            </p:cNvSpPr>
            <p:nvPr/>
          </p:nvSpPr>
          <p:spPr bwMode="auto">
            <a:xfrm>
              <a:off x="1519" y="1736"/>
              <a:ext cx="803" cy="219"/>
            </a:xfrm>
            <a:prstGeom prst="rect">
              <a:avLst/>
            </a:prstGeom>
            <a:noFill/>
            <a:ln w="9525" algn="ctr">
              <a:noFill/>
              <a:miter lim="800000"/>
            </a:ln>
          </p:spPr>
          <p:txBody>
            <a:bodyPr wrap="square" lIns="0" tIns="0" rIns="0" bIns="0" anchor="ctr">
              <a:spAutoFit/>
            </a:bodyPr>
            <a:lstStyle/>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美食家</a:t>
              </a:r>
              <a:r>
                <a:rPr lang="en-US" altLang="zh-CN" sz="2000" dirty="0" smtClean="0">
                  <a:solidFill>
                    <a:srgbClr val="1045F0"/>
                  </a:solidFill>
                  <a:latin typeface="黑体" panose="02010609060101010101" pitchFamily="2" charset="-122"/>
                  <a:ea typeface="黑体" panose="02010609060101010101" pitchFamily="2" charset="-122"/>
                </a:rPr>
                <a:t>·</a:t>
              </a:r>
              <a:r>
                <a:rPr lang="zh-CN" altLang="en-US" sz="2000" dirty="0" smtClean="0">
                  <a:solidFill>
                    <a:srgbClr val="1045F0"/>
                  </a:solidFill>
                  <a:latin typeface="黑体" panose="02010609060101010101" pitchFamily="2" charset="-122"/>
                  <a:ea typeface="黑体" panose="02010609060101010101" pitchFamily="2" charset="-122"/>
                </a:rPr>
                <a:t>移动</a:t>
              </a:r>
              <a:r>
                <a:rPr lang="en-US" altLang="zh-CN" sz="2000" dirty="0" smtClean="0">
                  <a:solidFill>
                    <a:srgbClr val="1045F0"/>
                  </a:solidFill>
                  <a:latin typeface="黑体" panose="02010609060101010101" pitchFamily="2" charset="-122"/>
                  <a:ea typeface="黑体" panose="02010609060101010101" pitchFamily="2" charset="-122"/>
                </a:rPr>
                <a:t>POS</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59" name="Group 8"/>
          <p:cNvGrpSpPr/>
          <p:nvPr/>
        </p:nvGrpSpPr>
        <p:grpSpPr bwMode="auto">
          <a:xfrm>
            <a:off x="3714744" y="5857892"/>
            <a:ext cx="1670400" cy="657225"/>
            <a:chOff x="1519" y="1706"/>
            <a:chExt cx="816" cy="275"/>
          </a:xfrm>
        </p:grpSpPr>
        <p:pic>
          <p:nvPicPr>
            <p:cNvPr id="60" name="Picture 9"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61" name="Text Box 10"/>
            <p:cNvSpPr txBox="1">
              <a:spLocks noChangeArrowheads="1"/>
            </p:cNvSpPr>
            <p:nvPr/>
          </p:nvSpPr>
          <p:spPr bwMode="auto">
            <a:xfrm>
              <a:off x="1519" y="1736"/>
              <a:ext cx="803" cy="219"/>
            </a:xfrm>
            <a:prstGeom prst="rect">
              <a:avLst/>
            </a:prstGeom>
            <a:noFill/>
            <a:ln w="9525" algn="ctr">
              <a:noFill/>
              <a:miter lim="800000"/>
            </a:ln>
          </p:spPr>
          <p:txBody>
            <a:bodyPr wrap="square" lIns="0" tIns="0" rIns="0" bIns="0" anchor="ctr">
              <a:spAutoFit/>
            </a:bodyPr>
            <a:lstStyle/>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无线点菜</a:t>
              </a:r>
              <a:endParaRPr lang="en-US" altLang="zh-CN" sz="2000" dirty="0" smtClean="0">
                <a:solidFill>
                  <a:srgbClr val="1045F0"/>
                </a:solidFill>
                <a:latin typeface="黑体" panose="02010609060101010101" pitchFamily="2" charset="-122"/>
                <a:ea typeface="黑体" panose="02010609060101010101" pitchFamily="2" charset="-122"/>
              </a:endParaRPr>
            </a:p>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和点菜宝</a:t>
              </a:r>
              <a:endParaRPr lang="zh-CN" altLang="en-US" sz="2000" dirty="0">
                <a:solidFill>
                  <a:srgbClr val="1045F0"/>
                </a:solidFill>
                <a:latin typeface="黑体" panose="02010609060101010101" pitchFamily="2" charset="-122"/>
                <a:ea typeface="黑体" panose="02010609060101010101" pitchFamily="2" charset="-122"/>
              </a:endParaRPr>
            </a:p>
          </p:txBody>
        </p:sp>
      </p:grpSp>
      <p:grpSp>
        <p:nvGrpSpPr>
          <p:cNvPr id="62" name="Group 35"/>
          <p:cNvGrpSpPr/>
          <p:nvPr/>
        </p:nvGrpSpPr>
        <p:grpSpPr bwMode="auto">
          <a:xfrm>
            <a:off x="5429256" y="5072074"/>
            <a:ext cx="1670400" cy="657225"/>
            <a:chOff x="1519" y="1706"/>
            <a:chExt cx="816" cy="275"/>
          </a:xfrm>
        </p:grpSpPr>
        <p:pic>
          <p:nvPicPr>
            <p:cNvPr id="63" name="Picture 36" descr="gold-top"/>
            <p:cNvPicPr>
              <a:picLocks noChangeAspect="1" noChangeArrowheads="1"/>
            </p:cNvPicPr>
            <p:nvPr/>
          </p:nvPicPr>
          <p:blipFill>
            <a:blip r:embed="rId1"/>
            <a:srcRect/>
            <a:stretch>
              <a:fillRect/>
            </a:stretch>
          </p:blipFill>
          <p:spPr bwMode="auto">
            <a:xfrm>
              <a:off x="1519" y="1706"/>
              <a:ext cx="816" cy="275"/>
            </a:xfrm>
            <a:prstGeom prst="rect">
              <a:avLst/>
            </a:prstGeom>
            <a:solidFill>
              <a:srgbClr val="FFCCCC"/>
            </a:solidFill>
            <a:ln w="9525" algn="ctr">
              <a:noFill/>
              <a:miter lim="800000"/>
              <a:headEnd/>
              <a:tailEnd/>
            </a:ln>
          </p:spPr>
        </p:pic>
        <p:sp>
          <p:nvSpPr>
            <p:cNvPr id="64" name="Text Box 37"/>
            <p:cNvSpPr txBox="1">
              <a:spLocks noChangeArrowheads="1"/>
            </p:cNvSpPr>
            <p:nvPr/>
          </p:nvSpPr>
          <p:spPr bwMode="auto">
            <a:xfrm>
              <a:off x="1634" y="1773"/>
              <a:ext cx="605" cy="109"/>
            </a:xfrm>
            <a:prstGeom prst="rect">
              <a:avLst/>
            </a:prstGeom>
            <a:noFill/>
            <a:ln w="9525" algn="ctr">
              <a:noFill/>
              <a:miter lim="800000"/>
            </a:ln>
          </p:spPr>
          <p:txBody>
            <a:bodyPr lIns="0" tIns="0" rIns="0" bIns="0" anchor="ctr">
              <a:spAutoFit/>
            </a:bodyPr>
            <a:lstStyle/>
            <a:p>
              <a:pPr algn="ctr">
                <a:lnSpc>
                  <a:spcPct val="85000"/>
                </a:lnSpc>
              </a:pPr>
              <a:r>
                <a:rPr lang="zh-CN" altLang="en-US" sz="2000" dirty="0" smtClean="0">
                  <a:solidFill>
                    <a:srgbClr val="1045F0"/>
                  </a:solidFill>
                  <a:latin typeface="黑体" panose="02010609060101010101" pitchFamily="2" charset="-122"/>
                  <a:ea typeface="黑体" panose="02010609060101010101" pitchFamily="2" charset="-122"/>
                </a:rPr>
                <a:t>成本管理</a:t>
              </a:r>
              <a:endParaRPr lang="zh-CN" altLang="en-US" sz="2000" dirty="0">
                <a:solidFill>
                  <a:srgbClr val="1045F0"/>
                </a:solidFill>
                <a:latin typeface="黑体" panose="02010609060101010101" pitchFamily="2" charset="-122"/>
                <a:ea typeface="黑体" panose="02010609060101010101" pitchFamily="2" charset="-122"/>
              </a:endParaRPr>
            </a:p>
          </p:txBody>
        </p:sp>
      </p:gr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graphicFrame>
        <p:nvGraphicFramePr>
          <p:cNvPr id="7" name="Group 46"/>
          <p:cNvGraphicFramePr>
            <a:graphicFrameLocks noGrp="1"/>
          </p:cNvGraphicFramePr>
          <p:nvPr/>
        </p:nvGraphicFramePr>
        <p:xfrm>
          <a:off x="1331913" y="1981200"/>
          <a:ext cx="6553200" cy="4327525"/>
        </p:xfrm>
        <a:graphic>
          <a:graphicData uri="http://schemas.openxmlformats.org/drawingml/2006/table">
            <a:tbl>
              <a:tblPr/>
              <a:tblGrid>
                <a:gridCol w="3276600"/>
                <a:gridCol w="3276600"/>
              </a:tblGrid>
              <a:tr h="800100">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菜品资料</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菜品做法</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自助餐设置</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推荐菜管理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餐桌资料</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原料资料</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收银方式</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市别设置</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9366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计时项目设置</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连锁数据传输</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27671" name="Rectangle 25"/>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基础资料</a:t>
            </a:r>
            <a:endParaRPr lang="zh-CN" altLang="en-US" sz="3600" b="1">
              <a:solidFill>
                <a:schemeClr val="tx2"/>
              </a:solidFill>
            </a:endParaRPr>
          </a:p>
        </p:txBody>
      </p:sp>
      <p:sp>
        <p:nvSpPr>
          <p:cNvPr id="27672" name="Rectangle 26"/>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95288" y="1611313"/>
            <a:ext cx="7848600" cy="4746625"/>
          </a:xfrm>
          <a:prstGeom prst="rect">
            <a:avLst/>
          </a:prstGeom>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可实现自动编码</a:t>
            </a:r>
            <a:r>
              <a:rPr lang="en-US" altLang="zh-CN" sz="2600" b="1" dirty="0">
                <a:solidFill>
                  <a:srgbClr val="5F5F5F"/>
                </a:solidFill>
                <a:latin typeface="+mn-lt"/>
                <a:cs typeface="+mn-cs"/>
              </a:rPr>
              <a:t>;</a:t>
            </a:r>
            <a:r>
              <a:rPr lang="zh-CN" altLang="en-US" sz="2600" b="1" dirty="0">
                <a:solidFill>
                  <a:srgbClr val="5F5F5F"/>
                </a:solidFill>
                <a:latin typeface="+mn-lt"/>
                <a:cs typeface="+mn-cs"/>
              </a:rPr>
              <a:t>支持一品多规格</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菜品私有做法</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实现连锁资料规范管理</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餐桌方位设置</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可自定义收银方式</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实现菜品辅码、拼音简码等多编码需求</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支持多种配送价类，如内部价、加盟价等</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支持半成品、半成品配料管理</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支持自助餐管理</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600" b="1" dirty="0">
                <a:solidFill>
                  <a:srgbClr val="5F5F5F"/>
                </a:solidFill>
                <a:latin typeface="+mn-lt"/>
                <a:cs typeface="+mn-cs"/>
              </a:rPr>
              <a:t>支持计时项目管理</a:t>
            </a:r>
            <a:endParaRPr lang="zh-CN" altLang="en-US" sz="26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2600" b="1" dirty="0">
              <a:solidFill>
                <a:srgbClr val="5F5F5F"/>
              </a:solidFill>
              <a:latin typeface="+mn-lt"/>
              <a:cs typeface="+mn-cs"/>
            </a:endParaRPr>
          </a:p>
        </p:txBody>
      </p:sp>
      <p:sp>
        <p:nvSpPr>
          <p:cNvPr id="28676" name="Rectangle 4"/>
          <p:cNvSpPr>
            <a:spLocks noChangeArrowheads="1"/>
          </p:cNvSpPr>
          <p:nvPr/>
        </p:nvSpPr>
        <p:spPr bwMode="auto">
          <a:xfrm>
            <a:off x="685800" y="571500"/>
            <a:ext cx="7772400" cy="947738"/>
          </a:xfrm>
          <a:prstGeom prst="rect">
            <a:avLst/>
          </a:prstGeom>
          <a:noFill/>
          <a:ln w="9525">
            <a:noFill/>
            <a:miter lim="800000"/>
          </a:ln>
        </p:spPr>
        <p:txBody>
          <a:bodyPr anchor="ctr"/>
          <a:lstStyle/>
          <a:p>
            <a:pPr algn="ctr"/>
            <a:r>
              <a:rPr lang="zh-CN" altLang="en-US" sz="3600" b="1">
                <a:solidFill>
                  <a:schemeClr val="tx2"/>
                </a:solidFill>
              </a:rPr>
              <a:t>基础资料</a:t>
            </a:r>
            <a:endParaRPr lang="zh-CN" altLang="en-US" sz="3600" b="1">
              <a:solidFill>
                <a:schemeClr val="tx2"/>
              </a:solidFill>
            </a:endParaRPr>
          </a:p>
        </p:txBody>
      </p:sp>
      <p:sp>
        <p:nvSpPr>
          <p:cNvPr id="28677" name="Rectangle 5"/>
          <p:cNvSpPr>
            <a:spLocks noChangeArrowheads="1"/>
          </p:cNvSpPr>
          <p:nvPr/>
        </p:nvSpPr>
        <p:spPr bwMode="auto">
          <a:xfrm>
            <a:off x="2916238" y="1357313"/>
            <a:ext cx="3387725"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sp>
        <p:nvSpPr>
          <p:cNvPr id="6" name="Rectangle 2"/>
          <p:cNvSpPr txBox="1">
            <a:spLocks noChangeArrowheads="1"/>
          </p:cNvSpPr>
          <p:nvPr/>
        </p:nvSpPr>
        <p:spPr>
          <a:xfrm>
            <a:off x="2051050" y="2997200"/>
            <a:ext cx="4824413" cy="719138"/>
          </a:xfrm>
          <a:prstGeom prst="rect">
            <a:avLst/>
          </a:prstGeom>
        </p:spPr>
        <p:txBody>
          <a:bodyPr/>
          <a:lstStyle/>
          <a:p>
            <a:pPr marL="342900" indent="-342900" algn="ctr" eaLnBrk="0" hangingPunct="0">
              <a:lnSpc>
                <a:spcPct val="90000"/>
              </a:lnSpc>
              <a:spcBef>
                <a:spcPct val="20000"/>
              </a:spcBef>
              <a:buClr>
                <a:srgbClr val="74ACE4"/>
              </a:buClr>
              <a:buFont typeface="Wingdings" panose="05000000000000000000" pitchFamily="2" charset="2"/>
              <a:buNone/>
              <a:defRPr/>
            </a:pPr>
            <a:r>
              <a:rPr lang="zh-CN" altLang="en-US" sz="4400" b="1">
                <a:solidFill>
                  <a:srgbClr val="5F5F5F"/>
                </a:solidFill>
                <a:latin typeface="黑体" panose="02010609060101010101" pitchFamily="2" charset="-122"/>
                <a:ea typeface="黑体" panose="02010609060101010101" pitchFamily="2" charset="-122"/>
                <a:cs typeface="+mn-cs"/>
              </a:rPr>
              <a:t>思迅简介</a:t>
            </a:r>
            <a:r>
              <a:rPr lang="zh-CN" altLang="en-US" sz="3200" b="1">
                <a:solidFill>
                  <a:srgbClr val="5F5F5F"/>
                </a:solidFill>
                <a:latin typeface="黑体" panose="02010609060101010101" pitchFamily="2" charset="-122"/>
                <a:ea typeface="黑体" panose="02010609060101010101" pitchFamily="2" charset="-122"/>
                <a:cs typeface="+mn-cs"/>
              </a:rPr>
              <a:t>  </a:t>
            </a:r>
            <a:endParaRPr lang="zh-CN" altLang="en-US" sz="3200" b="1" dirty="0">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9699"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营运管理</a:t>
            </a:r>
            <a:endParaRPr lang="zh-CN" altLang="en-US" sz="3600" b="1">
              <a:solidFill>
                <a:schemeClr val="tx2"/>
              </a:solidFill>
            </a:endParaRPr>
          </a:p>
        </p:txBody>
      </p:sp>
      <p:sp>
        <p:nvSpPr>
          <p:cNvPr id="29700"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aphicFrame>
        <p:nvGraphicFramePr>
          <p:cNvPr id="6" name="Group 7"/>
          <p:cNvGraphicFramePr/>
          <p:nvPr/>
        </p:nvGraphicFramePr>
        <p:xfrm>
          <a:off x="1116013" y="1989138"/>
          <a:ext cx="6696075" cy="4137025"/>
        </p:xfrm>
        <a:graphic>
          <a:graphicData uri="http://schemas.openxmlformats.org/drawingml/2006/table">
            <a:tbl>
              <a:tblPr/>
              <a:tblGrid>
                <a:gridCol w="2232025"/>
                <a:gridCol w="2232025"/>
                <a:gridCol w="2232025"/>
              </a:tblGrid>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套菜资料</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特价菜品</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菜品买赠</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811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菜品调价单</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菜品促销</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菜品优惠券</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折扣方案</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票券维护</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95605" y="1466850"/>
            <a:ext cx="7848600" cy="5139690"/>
          </a:xfrm>
          <a:prstGeom prst="rect">
            <a:avLst/>
          </a:prstGeom>
        </p:spPr>
        <p:txBody>
          <a:bodyPr/>
          <a:lstStyle/>
          <a:p>
            <a:pPr lvl="1" indent="0" eaLnBrk="0" hangingPunct="0">
              <a:lnSpc>
                <a:spcPct val="80000"/>
              </a:lnSpc>
              <a:spcBef>
                <a:spcPct val="20000"/>
              </a:spcBef>
              <a:buClrTx/>
              <a:buFont typeface="宋体" panose="02010600030101010101" pitchFamily="2" charset="-122"/>
              <a:buNone/>
              <a:defRPr/>
            </a:pPr>
            <a:r>
              <a:rPr lang="zh-CN" altLang="en-US" sz="2000" dirty="0">
                <a:solidFill>
                  <a:schemeClr val="tx1"/>
                </a:solidFill>
                <a:effectLst/>
                <a:latin typeface="+mn-lt"/>
                <a:cs typeface="+mn-cs"/>
                <a:sym typeface="+mn-ea"/>
              </a:rPr>
              <a:t>系统提供多种优惠促销功能选择，企业可根据自身经营选择使用</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菜品优惠券：设置菜品优惠券价格，当客人持有优惠券进行某菜品的消费时，菜品按优惠券价格进行销售。</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菜品特价：设置菜品特价时段，当在特价时段内销售的菜品，自动按特价销售。特价支持按星期设置与具体时段设置。</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菜品买赠：设置消费某个菜到达某个数量后，自动赠送某个菜品。如消费2个A套餐，赠送小点心一份。</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菜品促销：或者称为“加价促销”，消费某个菜品后，增加一定的金额，可多消费另一个菜品。如消费A套餐，加1元赠送小点心一份。目前的促销模式为，设置一个促销菜品，可以添加多个赠送菜品，但最多只可以从中选择其中一个进行赠送。</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折扣方案：折扣方案是一种打折方式的预设置。使用折扣方案打折可方便的一步实现类似下述情况的打折：A类别的菜品不打折，B类别的菜打95折，C类别的菜打88折。</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菜品调价：设置菜品销售价格，支持后单压前单</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solidFill>
                  <a:schemeClr val="tx1"/>
                </a:solidFill>
                <a:effectLst/>
                <a:latin typeface="+mn-lt"/>
                <a:cs typeface="+mn-cs"/>
                <a:sym typeface="+mn-ea"/>
              </a:rPr>
              <a:t>票券维护：支持票号，数量两种方式维护，前台收银提供一种收银方式对应多个代金券，更加方便收银员选择</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r>
              <a:rPr lang="zh-CN" altLang="en-US" sz="2000" dirty="0">
                <a:latin typeface="+mn-lt"/>
                <a:cs typeface="+mn-cs"/>
                <a:sym typeface="+mn-ea"/>
              </a:rPr>
              <a:t>套菜管理：设置组合菜品销售，支持明细菜品多选一，提供差价管理</a:t>
            </a:r>
            <a:endParaRPr lang="zh-CN" altLang="en-US" sz="2000" dirty="0">
              <a:solidFill>
                <a:schemeClr val="tx1"/>
              </a:solidFill>
              <a:effectLst/>
              <a:latin typeface="+mn-lt"/>
              <a:cs typeface="+mn-cs"/>
              <a:sym typeface="+mn-ea"/>
            </a:endParaRPr>
          </a:p>
          <a:p>
            <a:pPr marL="742950" lvl="1" indent="-285750" eaLnBrk="0" hangingPunct="0">
              <a:lnSpc>
                <a:spcPct val="80000"/>
              </a:lnSpc>
              <a:spcBef>
                <a:spcPct val="20000"/>
              </a:spcBef>
              <a:buFont typeface="Arial" panose="020B0604020202020204" pitchFamily="34" charset="0"/>
              <a:buChar char="–"/>
              <a:defRPr/>
            </a:pPr>
            <a:endParaRPr lang="zh-CN" altLang="en-US" sz="2000" dirty="0">
              <a:solidFill>
                <a:schemeClr val="tx1"/>
              </a:solidFill>
              <a:effectLst>
                <a:outerShdw blurRad="38100" dist="19050" dir="2700000" algn="tl" rotWithShape="0">
                  <a:schemeClr val="dk1">
                    <a:alpha val="40000"/>
                  </a:schemeClr>
                </a:outerShdw>
              </a:effectLst>
              <a:latin typeface="+mn-lt"/>
              <a:cs typeface="+mn-cs"/>
              <a:sym typeface="+mn-ea"/>
            </a:endParaRPr>
          </a:p>
        </p:txBody>
      </p:sp>
      <p:sp>
        <p:nvSpPr>
          <p:cNvPr id="28676" name="Rectangle 4"/>
          <p:cNvSpPr>
            <a:spLocks noChangeArrowheads="1"/>
          </p:cNvSpPr>
          <p:nvPr/>
        </p:nvSpPr>
        <p:spPr bwMode="auto">
          <a:xfrm>
            <a:off x="685800" y="571500"/>
            <a:ext cx="7772400" cy="947738"/>
          </a:xfrm>
          <a:prstGeom prst="rect">
            <a:avLst/>
          </a:prstGeom>
          <a:noFill/>
          <a:ln w="9525">
            <a:noFill/>
            <a:miter lim="800000"/>
          </a:ln>
        </p:spPr>
        <p:txBody>
          <a:bodyPr anchor="ctr"/>
          <a:lstStyle/>
          <a:p>
            <a:pPr algn="ctr"/>
            <a:r>
              <a:rPr lang="zh-CN" altLang="en-US" sz="3600" b="1">
                <a:solidFill>
                  <a:schemeClr val="tx2"/>
                </a:solidFill>
              </a:rPr>
              <a:t>营运管理</a:t>
            </a:r>
            <a:endParaRPr lang="zh-CN" altLang="en-US" sz="3600" b="1">
              <a:solidFill>
                <a:schemeClr val="tx2"/>
              </a:solidFill>
            </a:endParaRPr>
          </a:p>
        </p:txBody>
      </p:sp>
      <p:sp>
        <p:nvSpPr>
          <p:cNvPr id="28677" name="Rectangle 5"/>
          <p:cNvSpPr>
            <a:spLocks noChangeArrowheads="1"/>
          </p:cNvSpPr>
          <p:nvPr/>
        </p:nvSpPr>
        <p:spPr bwMode="auto">
          <a:xfrm>
            <a:off x="2916238" y="1357313"/>
            <a:ext cx="3387725"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8676" name="Rectangle 4"/>
          <p:cNvSpPr>
            <a:spLocks noChangeArrowheads="1"/>
          </p:cNvSpPr>
          <p:nvPr/>
        </p:nvSpPr>
        <p:spPr bwMode="auto">
          <a:xfrm>
            <a:off x="685800" y="571500"/>
            <a:ext cx="7772400" cy="947738"/>
          </a:xfrm>
          <a:prstGeom prst="rect">
            <a:avLst/>
          </a:prstGeom>
          <a:noFill/>
          <a:ln w="9525">
            <a:noFill/>
            <a:miter lim="800000"/>
          </a:ln>
        </p:spPr>
        <p:txBody>
          <a:bodyPr anchor="ctr"/>
          <a:lstStyle/>
          <a:p>
            <a:pPr algn="ctr"/>
            <a:r>
              <a:rPr lang="zh-CN" altLang="en-US" sz="3600" b="1">
                <a:solidFill>
                  <a:schemeClr val="tx2"/>
                </a:solidFill>
              </a:rPr>
              <a:t>营运管理</a:t>
            </a:r>
            <a:endParaRPr lang="zh-CN" altLang="en-US" sz="3600" b="1">
              <a:solidFill>
                <a:schemeClr val="tx2"/>
              </a:solidFill>
            </a:endParaRPr>
          </a:p>
        </p:txBody>
      </p:sp>
      <p:sp>
        <p:nvSpPr>
          <p:cNvPr id="28677" name="Rectangle 5"/>
          <p:cNvSpPr>
            <a:spLocks noChangeArrowheads="1"/>
          </p:cNvSpPr>
          <p:nvPr/>
        </p:nvSpPr>
        <p:spPr bwMode="auto">
          <a:xfrm>
            <a:off x="2916238" y="1357313"/>
            <a:ext cx="3387725"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8" name="图片 7"/>
          <p:cNvPicPr>
            <a:picLocks noChangeAspect="1"/>
          </p:cNvPicPr>
          <p:nvPr/>
        </p:nvPicPr>
        <p:blipFill>
          <a:blip r:embed="rId1"/>
          <a:stretch>
            <a:fillRect/>
          </a:stretch>
        </p:blipFill>
        <p:spPr>
          <a:xfrm>
            <a:off x="2143108" y="2489692"/>
            <a:ext cx="4857784" cy="4011142"/>
          </a:xfrm>
          <a:prstGeom prst="rect">
            <a:avLst/>
          </a:prstGeom>
        </p:spPr>
      </p:pic>
      <p:sp>
        <p:nvSpPr>
          <p:cNvPr id="9" name="文本框 8"/>
          <p:cNvSpPr txBox="1"/>
          <p:nvPr/>
        </p:nvSpPr>
        <p:spPr>
          <a:xfrm>
            <a:off x="1187450" y="1484630"/>
            <a:ext cx="5202555" cy="916940"/>
          </a:xfrm>
          <a:prstGeom prst="rect">
            <a:avLst/>
          </a:prstGeom>
          <a:noFill/>
        </p:spPr>
        <p:txBody>
          <a:bodyPr wrap="square" rtlCol="0">
            <a:spAutoFit/>
          </a:bodyPr>
          <a:lstStyle/>
          <a:p>
            <a:r>
              <a:rPr lang="en-US" altLang="zh-CN"/>
              <a:t>1.</a:t>
            </a:r>
            <a:r>
              <a:rPr lang="zh-CN" altLang="zh-CN"/>
              <a:t>特价菜品，菜品买赠，菜品促销，菜品优惠券支持日期，时间，星期设定</a:t>
            </a:r>
            <a:endParaRPr lang="zh-CN" altLang="zh-CN"/>
          </a:p>
          <a:p>
            <a:r>
              <a:rPr lang="en-US" altLang="zh-CN"/>
              <a:t>2.</a:t>
            </a:r>
            <a:r>
              <a:rPr lang="zh-CN" altLang="en-US"/>
              <a:t>所有促销，优惠单据支持后台压前单功能</a:t>
            </a:r>
            <a:endParaRPr lang="zh-CN" altLang="en-US"/>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8676" name="Rectangle 4"/>
          <p:cNvSpPr>
            <a:spLocks noChangeArrowheads="1"/>
          </p:cNvSpPr>
          <p:nvPr/>
        </p:nvSpPr>
        <p:spPr bwMode="auto">
          <a:xfrm>
            <a:off x="685800" y="571500"/>
            <a:ext cx="7772400" cy="947738"/>
          </a:xfrm>
          <a:prstGeom prst="rect">
            <a:avLst/>
          </a:prstGeom>
          <a:noFill/>
          <a:ln w="9525">
            <a:noFill/>
            <a:miter lim="800000"/>
          </a:ln>
        </p:spPr>
        <p:txBody>
          <a:bodyPr anchor="ctr"/>
          <a:lstStyle/>
          <a:p>
            <a:pPr algn="ctr"/>
            <a:r>
              <a:rPr lang="zh-CN" altLang="en-US" sz="3600" b="1">
                <a:solidFill>
                  <a:schemeClr val="tx2"/>
                </a:solidFill>
              </a:rPr>
              <a:t>营运管理</a:t>
            </a:r>
            <a:endParaRPr lang="zh-CN" altLang="en-US" sz="3600" b="1">
              <a:solidFill>
                <a:schemeClr val="tx2"/>
              </a:solidFill>
            </a:endParaRPr>
          </a:p>
        </p:txBody>
      </p:sp>
      <p:sp>
        <p:nvSpPr>
          <p:cNvPr id="28677" name="Rectangle 5"/>
          <p:cNvSpPr>
            <a:spLocks noChangeArrowheads="1"/>
          </p:cNvSpPr>
          <p:nvPr/>
        </p:nvSpPr>
        <p:spPr bwMode="auto">
          <a:xfrm>
            <a:off x="2916238" y="1357313"/>
            <a:ext cx="3387725"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9" name="文本框 8"/>
          <p:cNvSpPr txBox="1"/>
          <p:nvPr/>
        </p:nvSpPr>
        <p:spPr>
          <a:xfrm>
            <a:off x="1187450" y="1484630"/>
            <a:ext cx="5202555" cy="368300"/>
          </a:xfrm>
          <a:prstGeom prst="rect">
            <a:avLst/>
          </a:prstGeom>
          <a:noFill/>
        </p:spPr>
        <p:txBody>
          <a:bodyPr wrap="square" rtlCol="0">
            <a:spAutoFit/>
          </a:bodyPr>
          <a:lstStyle/>
          <a:p>
            <a:r>
              <a:rPr lang="en-US" altLang="zh-CN"/>
              <a:t>1.</a:t>
            </a:r>
            <a:r>
              <a:rPr lang="zh-CN" altLang="en-US"/>
              <a:t>套菜维护</a:t>
            </a:r>
            <a:endParaRPr lang="zh-CN" altLang="en-US"/>
          </a:p>
        </p:txBody>
      </p:sp>
      <p:pic>
        <p:nvPicPr>
          <p:cNvPr id="2" name="图片 1"/>
          <p:cNvPicPr>
            <a:picLocks noChangeAspect="1"/>
          </p:cNvPicPr>
          <p:nvPr/>
        </p:nvPicPr>
        <p:blipFill>
          <a:blip r:embed="rId1"/>
          <a:stretch>
            <a:fillRect/>
          </a:stretch>
        </p:blipFill>
        <p:spPr>
          <a:xfrm>
            <a:off x="857224" y="2500306"/>
            <a:ext cx="7711129" cy="3450921"/>
          </a:xfrm>
          <a:prstGeom prst="rect">
            <a:avLst/>
          </a:prstGeom>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9699"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会员管理</a:t>
            </a:r>
            <a:endParaRPr lang="zh-CN" altLang="en-US" sz="3600" b="1">
              <a:solidFill>
                <a:schemeClr val="tx2"/>
              </a:solidFill>
            </a:endParaRPr>
          </a:p>
        </p:txBody>
      </p:sp>
      <p:sp>
        <p:nvSpPr>
          <p:cNvPr id="29700"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aphicFrame>
        <p:nvGraphicFramePr>
          <p:cNvPr id="6" name="Group 7"/>
          <p:cNvGraphicFramePr/>
          <p:nvPr/>
        </p:nvGraphicFramePr>
        <p:xfrm>
          <a:off x="1116013" y="1989138"/>
          <a:ext cx="6696075" cy="4137025"/>
        </p:xfrm>
        <a:graphic>
          <a:graphicData uri="http://schemas.openxmlformats.org/drawingml/2006/table">
            <a:tbl>
              <a:tblPr/>
              <a:tblGrid>
                <a:gridCol w="2232025"/>
                <a:gridCol w="2232025"/>
                <a:gridCol w="2232025"/>
              </a:tblGrid>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会员资料</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储值消费</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挂账会员</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811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会员积分</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积分冲减</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积分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礼品兑换</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充值返现</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积分转储值</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批量制卡</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74650" y="1989138"/>
            <a:ext cx="8229600" cy="4137025"/>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支持条码、磁卡和</a:t>
            </a:r>
            <a:r>
              <a:rPr lang="en-US" altLang="zh-CN" sz="2000" b="1">
                <a:solidFill>
                  <a:srgbClr val="5F5F5F"/>
                </a:solidFill>
                <a:latin typeface="+mn-lt"/>
                <a:cs typeface="+mn-cs"/>
              </a:rPr>
              <a:t>IC</a:t>
            </a:r>
            <a:r>
              <a:rPr lang="zh-CN" altLang="en-US" sz="2000" b="1">
                <a:solidFill>
                  <a:srgbClr val="5F5F5F"/>
                </a:solidFill>
                <a:latin typeface="+mn-lt"/>
                <a:cs typeface="+mn-cs"/>
              </a:rPr>
              <a:t>卡等多种介质</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会员价、固定折扣、方案折扣、会员积分</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积分方式多样，按消费积分、按付款积分、生日双倍积分等</a:t>
            </a: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支持会员卡既储值又积分</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支持批量制卡</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支持连锁会员、连锁储值卡</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总部连锁消费查询</a:t>
            </a:r>
            <a:endParaRPr lang="zh-CN" altLang="en-US" sz="2000" b="1">
              <a:solidFill>
                <a:srgbClr val="5F5F5F"/>
              </a:solidFill>
              <a:latin typeface="+mn-lt"/>
              <a:cs typeface="+mn-cs"/>
            </a:endParaRPr>
          </a:p>
          <a:p>
            <a:pPr marL="342900" indent="-342900" eaLnBrk="0" hangingPunct="0">
              <a:lnSpc>
                <a:spcPct val="90000"/>
              </a:lnSpc>
              <a:spcBef>
                <a:spcPct val="20000"/>
              </a:spcBef>
              <a:buFont typeface="Arial" panose="020B0604020202020204" pitchFamily="34" charset="0"/>
              <a:buChar char="•"/>
              <a:defRPr/>
            </a:pPr>
            <a:endParaRPr lang="en-US" altLang="zh-CN" sz="1200" b="1">
              <a:solidFill>
                <a:srgbClr val="5F5F5F"/>
              </a:solidFill>
              <a:latin typeface="+mn-lt"/>
              <a:cs typeface="+mn-cs"/>
            </a:endParaRPr>
          </a:p>
        </p:txBody>
      </p:sp>
      <p:sp>
        <p:nvSpPr>
          <p:cNvPr id="30724"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会员管理</a:t>
            </a:r>
            <a:endParaRPr lang="zh-CN" altLang="en-US" sz="3600" b="1">
              <a:solidFill>
                <a:schemeClr val="tx2"/>
              </a:solidFill>
            </a:endParaRPr>
          </a:p>
        </p:txBody>
      </p:sp>
      <p:sp>
        <p:nvSpPr>
          <p:cNvPr id="30725"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9699"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会员营销</a:t>
            </a:r>
            <a:endParaRPr lang="zh-CN" altLang="en-US" sz="3600" b="1">
              <a:solidFill>
                <a:schemeClr val="tx2"/>
              </a:solidFill>
            </a:endParaRPr>
          </a:p>
        </p:txBody>
      </p:sp>
      <p:sp>
        <p:nvSpPr>
          <p:cNvPr id="29700"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aphicFrame>
        <p:nvGraphicFramePr>
          <p:cNvPr id="6" name="Group 7"/>
          <p:cNvGraphicFramePr/>
          <p:nvPr/>
        </p:nvGraphicFramePr>
        <p:xfrm>
          <a:off x="1116013" y="1989138"/>
          <a:ext cx="6696075" cy="4137025"/>
        </p:xfrm>
        <a:graphic>
          <a:graphicData uri="http://schemas.openxmlformats.org/drawingml/2006/table">
            <a:tbl>
              <a:tblPr/>
              <a:tblGrid>
                <a:gridCol w="2232025"/>
                <a:gridCol w="2232025"/>
                <a:gridCol w="2232025"/>
              </a:tblGrid>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菜品券</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特殊日期折扣方案</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特殊日期特价</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811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节日促销</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商家促销</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高收益</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忠实客户</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沉睡唤醒</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74650" y="1989138"/>
            <a:ext cx="8229600" cy="4137025"/>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新增菜品券，支持赠送券，升级券，折让券</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新增特殊日期折扣方案，支持按会员类型，菜品属性进行折扣</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9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新增特殊日期特价，支持按会员类型，星期进行特价</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支持会员生日，商家，高收益客户，忠实客户，沉睡唤醒促销，可以发放电子券或者菜品券</a:t>
            </a: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提供菜品券，电子券报表</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提供营销数据分析，更好为商家进行促销活动</a:t>
            </a:r>
            <a:endParaRPr lang="zh-CN" altLang="en-US" sz="2000" b="1">
              <a:solidFill>
                <a:srgbClr val="5F5F5F"/>
              </a:solidFill>
              <a:latin typeface="+mn-lt"/>
              <a:cs typeface="+mn-cs"/>
            </a:endParaRPr>
          </a:p>
          <a:p>
            <a:pPr marL="342900" indent="-342900" eaLnBrk="0" hangingPunct="0">
              <a:lnSpc>
                <a:spcPct val="90000"/>
              </a:lnSpc>
              <a:spcBef>
                <a:spcPct val="20000"/>
              </a:spcBef>
              <a:buFont typeface="Arial" panose="020B0604020202020204" pitchFamily="34" charset="0"/>
              <a:buChar char="•"/>
              <a:defRPr/>
            </a:pPr>
            <a:endParaRPr lang="en-US" altLang="zh-CN" sz="1200" b="1">
              <a:solidFill>
                <a:srgbClr val="5F5F5F"/>
              </a:solidFill>
              <a:latin typeface="+mn-lt"/>
              <a:cs typeface="+mn-cs"/>
            </a:endParaRPr>
          </a:p>
        </p:txBody>
      </p:sp>
      <p:sp>
        <p:nvSpPr>
          <p:cNvPr id="30724"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会员营销</a:t>
            </a:r>
            <a:endParaRPr lang="zh-CN" altLang="en-US" sz="3600" b="1">
              <a:solidFill>
                <a:schemeClr val="tx2"/>
              </a:solidFill>
            </a:endParaRPr>
          </a:p>
        </p:txBody>
      </p:sp>
      <p:sp>
        <p:nvSpPr>
          <p:cNvPr id="30725"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74650" y="1917700"/>
            <a:ext cx="8229600" cy="417195"/>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000" b="1">
                <a:solidFill>
                  <a:srgbClr val="5F5F5F"/>
                </a:solidFill>
                <a:latin typeface="+mn-lt"/>
                <a:cs typeface="+mn-cs"/>
              </a:rPr>
              <a:t>新增菜品券，支持赠送券，升级券，折让券，更好为商家进行促销</a:t>
            </a:r>
            <a:endParaRPr lang="zh-CN" altLang="en-US" sz="2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2000" b="1">
              <a:solidFill>
                <a:srgbClr val="5F5F5F"/>
              </a:solidFill>
              <a:latin typeface="+mn-lt"/>
              <a:cs typeface="+mn-cs"/>
            </a:endParaRPr>
          </a:p>
          <a:p>
            <a:pPr marL="342900" indent="-342900" eaLnBrk="0" hangingPunct="0">
              <a:lnSpc>
                <a:spcPct val="90000"/>
              </a:lnSpc>
              <a:spcBef>
                <a:spcPct val="20000"/>
              </a:spcBef>
              <a:buFont typeface="Arial" panose="020B0604020202020204" pitchFamily="34" charset="0"/>
              <a:buChar char="•"/>
              <a:defRPr/>
            </a:pPr>
            <a:endParaRPr lang="en-US" altLang="zh-CN" sz="1200" b="1">
              <a:solidFill>
                <a:srgbClr val="5F5F5F"/>
              </a:solidFill>
              <a:latin typeface="+mn-lt"/>
              <a:cs typeface="+mn-cs"/>
            </a:endParaRPr>
          </a:p>
        </p:txBody>
      </p:sp>
      <p:sp>
        <p:nvSpPr>
          <p:cNvPr id="30724"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会员营销</a:t>
            </a:r>
            <a:endParaRPr lang="zh-CN" altLang="en-US" sz="3600" b="1">
              <a:solidFill>
                <a:schemeClr val="tx2"/>
              </a:solidFill>
            </a:endParaRPr>
          </a:p>
        </p:txBody>
      </p:sp>
      <p:sp>
        <p:nvSpPr>
          <p:cNvPr id="30725"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2" name="图片 1"/>
          <p:cNvPicPr>
            <a:picLocks noChangeAspect="1"/>
          </p:cNvPicPr>
          <p:nvPr/>
        </p:nvPicPr>
        <p:blipFill>
          <a:blip r:embed="rId1"/>
          <a:stretch>
            <a:fillRect/>
          </a:stretch>
        </p:blipFill>
        <p:spPr>
          <a:xfrm>
            <a:off x="1857356" y="2428868"/>
            <a:ext cx="5743907" cy="4147568"/>
          </a:xfrm>
          <a:prstGeom prst="rect">
            <a:avLst/>
          </a:prstGeom>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29699"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短信管理</a:t>
            </a:r>
            <a:endParaRPr lang="zh-CN" altLang="en-US" sz="3600" b="1">
              <a:solidFill>
                <a:schemeClr val="tx2"/>
              </a:solidFill>
            </a:endParaRPr>
          </a:p>
        </p:txBody>
      </p:sp>
      <p:sp>
        <p:nvSpPr>
          <p:cNvPr id="29700"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aphicFrame>
        <p:nvGraphicFramePr>
          <p:cNvPr id="6" name="Group 7"/>
          <p:cNvGraphicFramePr/>
          <p:nvPr/>
        </p:nvGraphicFramePr>
        <p:xfrm>
          <a:off x="1116013" y="1989138"/>
          <a:ext cx="6696075" cy="4137025"/>
        </p:xfrm>
        <a:graphic>
          <a:graphicData uri="http://schemas.openxmlformats.org/drawingml/2006/table">
            <a:tbl>
              <a:tblPr/>
              <a:tblGrid>
                <a:gridCol w="2232025"/>
                <a:gridCol w="2232025"/>
                <a:gridCol w="2232025"/>
              </a:tblGrid>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短信组管理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短信成员管理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短信设置</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8112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短信单发</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短信群发</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短信查询</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7795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sp>
        <p:nvSpPr>
          <p:cNvPr id="5123" name="Text Box 4"/>
          <p:cNvSpPr txBox="1"/>
          <p:nvPr/>
        </p:nvSpPr>
        <p:spPr>
          <a:xfrm>
            <a:off x="728980" y="575945"/>
            <a:ext cx="8055610" cy="5445125"/>
          </a:xfrm>
          <a:prstGeom prst="rect">
            <a:avLst/>
          </a:prstGeom>
          <a:noFill/>
          <a:ln w="9525">
            <a:noFill/>
          </a:ln>
        </p:spPr>
        <p:txBody>
          <a:bodyPr wrap="square" lIns="90170" tIns="46990" rIns="90170" bIns="46990" anchor="t">
            <a:spAutoFit/>
          </a:bodyPr>
          <a:p>
            <a:pPr marL="342900" lvl="0" indent="-342900">
              <a:lnSpc>
                <a:spcPts val="2200"/>
              </a:lnSpc>
              <a:buFont typeface="Wingdings" panose="05000000000000000000" charset="0"/>
              <a:buChar char="u"/>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新三板上市（股票代码：</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838758</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零售流通/餐饮娱乐管理软件供应商；</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国家级高新技术企业；</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石基信息控股成员企业；</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IBM全球一级合作伙伴；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20年专注于流通行业信息化；</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赢得</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45</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万家客户信赖；</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中国零售信息化解决方案十大供应商（IDC数据）；</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中国POS行业十大品牌企业；</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lvl="0" indent="-342900">
              <a:lnSpc>
                <a:spcPts val="2200"/>
              </a:lnSpc>
              <a:buFont typeface="Wingdings" panose="05000000000000000000" charset="0"/>
              <a:buChar char="u"/>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产品覆盖零售、专卖、餐饮三大行业及在线进销存、云计算领域。</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571472" y="2143116"/>
            <a:ext cx="2482838" cy="4143404"/>
          </a:xfrm>
          <a:prstGeom prst="rect">
            <a:avLst/>
          </a:prstGeom>
        </p:spPr>
        <p:txBody>
          <a:bodyPr/>
          <a:lstStyle/>
          <a:p>
            <a:pPr marL="0" lvl="1" eaLnBrk="0" hangingPunct="0">
              <a:lnSpc>
                <a:spcPct val="150000"/>
              </a:lnSpc>
              <a:spcBef>
                <a:spcPct val="20000"/>
              </a:spcBef>
              <a:defRPr/>
            </a:pPr>
            <a:r>
              <a:rPr lang="zh-CN" altLang="en-US" sz="2000" b="1" dirty="0">
                <a:solidFill>
                  <a:srgbClr val="5F5F5F"/>
                </a:solidFill>
                <a:latin typeface="+mn-lt"/>
                <a:cs typeface="+mn-cs"/>
              </a:rPr>
              <a:t>支持短信单发，群</a:t>
            </a:r>
            <a:r>
              <a:rPr lang="zh-CN" altLang="en-US" sz="2000" b="1" dirty="0" smtClean="0">
                <a:solidFill>
                  <a:srgbClr val="5F5F5F"/>
                </a:solidFill>
                <a:latin typeface="+mn-lt"/>
                <a:cs typeface="+mn-cs"/>
              </a:rPr>
              <a:t>发，对</a:t>
            </a:r>
            <a:r>
              <a:rPr lang="zh-CN" altLang="en-US" sz="2000" b="1" dirty="0">
                <a:solidFill>
                  <a:srgbClr val="5F5F5F"/>
                </a:solidFill>
                <a:latin typeface="+mn-lt"/>
                <a:cs typeface="+mn-cs"/>
              </a:rPr>
              <a:t>会员消费，会员充值进行消费提醒，保证消费数据安全，同时为商家增加更多忠诚顾客</a:t>
            </a:r>
            <a:endParaRPr lang="en-US" altLang="zh-CN" sz="1200" b="1" dirty="0">
              <a:solidFill>
                <a:srgbClr val="5F5F5F"/>
              </a:solidFill>
              <a:latin typeface="+mn-lt"/>
              <a:cs typeface="+mn-cs"/>
            </a:endParaRPr>
          </a:p>
        </p:txBody>
      </p:sp>
      <p:sp>
        <p:nvSpPr>
          <p:cNvPr id="30724"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短信管理</a:t>
            </a:r>
            <a:endParaRPr lang="zh-CN" altLang="en-US" sz="3600" b="1">
              <a:solidFill>
                <a:schemeClr val="tx2"/>
              </a:solidFill>
            </a:endParaRPr>
          </a:p>
        </p:txBody>
      </p:sp>
      <p:sp>
        <p:nvSpPr>
          <p:cNvPr id="30725"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5" name="图片 4"/>
          <p:cNvPicPr>
            <a:picLocks noChangeAspect="1"/>
          </p:cNvPicPr>
          <p:nvPr/>
        </p:nvPicPr>
        <p:blipFill>
          <a:blip r:embed="rId1"/>
          <a:stretch>
            <a:fillRect/>
          </a:stretch>
        </p:blipFill>
        <p:spPr>
          <a:xfrm>
            <a:off x="4071934" y="2143116"/>
            <a:ext cx="3988489" cy="4214842"/>
          </a:xfrm>
          <a:prstGeom prst="rect">
            <a:avLst/>
          </a:prstGeom>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graphicFrame>
        <p:nvGraphicFramePr>
          <p:cNvPr id="3" name="Group 40"/>
          <p:cNvGraphicFramePr/>
          <p:nvPr/>
        </p:nvGraphicFramePr>
        <p:xfrm>
          <a:off x="1258888" y="2028825"/>
          <a:ext cx="6626225" cy="3992564"/>
        </p:xfrm>
        <a:graphic>
          <a:graphicData uri="http://schemas.openxmlformats.org/drawingml/2006/table">
            <a:tbl>
              <a:tblPr/>
              <a:tblGrid>
                <a:gridCol w="3313112"/>
                <a:gridCol w="3313113"/>
              </a:tblGrid>
              <a:tr h="10112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前台营业</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咨客预定管理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096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营业日结</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沽清管理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112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时价设置</a:t>
                      </a:r>
                      <a:endParaRPr kumimoji="0" lang="zh-CN" altLang="en-US" sz="24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出品管理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9604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流水查询</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前台营业参数</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31764" name="Rectangle 58"/>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前台管理</a:t>
            </a:r>
            <a:endParaRPr lang="zh-CN" altLang="en-US" sz="3600" b="1">
              <a:solidFill>
                <a:schemeClr val="tx2"/>
              </a:solidFill>
            </a:endParaRPr>
          </a:p>
        </p:txBody>
      </p:sp>
      <p:sp>
        <p:nvSpPr>
          <p:cNvPr id="31765" name="Rectangle 59"/>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23850" y="1844675"/>
            <a:ext cx="8351838" cy="4679950"/>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en-US" altLang="zh-CN" sz="2400" b="1" dirty="0">
                <a:solidFill>
                  <a:srgbClr val="5F5F5F"/>
                </a:solidFill>
                <a:latin typeface="+mn-lt"/>
                <a:cs typeface="+mn-cs"/>
              </a:rPr>
              <a:t>AA</a:t>
            </a:r>
            <a:r>
              <a:rPr lang="zh-CN" altLang="en-US" sz="2400" b="1" dirty="0">
                <a:solidFill>
                  <a:srgbClr val="5F5F5F"/>
                </a:solidFill>
                <a:latin typeface="+mn-lt"/>
                <a:cs typeface="+mn-cs"/>
              </a:rPr>
              <a:t>结算、酒吧存酒管理、海鲜称重</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来电预订，客史查询</a:t>
            </a:r>
            <a:endParaRPr lang="zh-CN" altLang="en-US" sz="12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楼面排号管理</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出品查询、点菜沽清</a:t>
            </a: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提供灵便的屏幕手写功能</a:t>
            </a: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多种快速点菜方式：手选、编码、拼音简码等</a:t>
            </a: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可支持包括现金、充值卡、代金券、外币，微信支付，支付宝等多种收银方式付款</a:t>
            </a: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可设置单种类别点菜菜单，提高点菜速度</a:t>
            </a:r>
            <a:endParaRPr lang="zh-CN" altLang="en-US" sz="12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支持自选餐桌类型颜色、自选菜品类型颜色，方便用户直观识别</a:t>
            </a:r>
            <a:endParaRPr lang="zh-CN" altLang="en-US" sz="1200" b="1" dirty="0">
              <a:solidFill>
                <a:srgbClr val="5F5F5F"/>
              </a:solidFill>
              <a:latin typeface="+mn-lt"/>
              <a:cs typeface="+mn-cs"/>
            </a:endParaRPr>
          </a:p>
        </p:txBody>
      </p:sp>
      <p:sp>
        <p:nvSpPr>
          <p:cNvPr id="32772"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前台管理</a:t>
            </a:r>
            <a:endParaRPr lang="zh-CN" altLang="en-US" sz="3600" b="1">
              <a:solidFill>
                <a:schemeClr val="tx2"/>
              </a:solidFill>
            </a:endParaRPr>
          </a:p>
        </p:txBody>
      </p:sp>
      <p:sp>
        <p:nvSpPr>
          <p:cNvPr id="32773"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23850" y="1844675"/>
            <a:ext cx="8352155" cy="461010"/>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支持一品多吃，临时吃法，厨打自定义</a:t>
            </a:r>
            <a:endParaRPr lang="zh-CN" altLang="en-US" sz="12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200" b="1" dirty="0">
              <a:solidFill>
                <a:srgbClr val="5F5F5F"/>
              </a:solidFill>
              <a:latin typeface="+mn-lt"/>
              <a:cs typeface="+mn-cs"/>
            </a:endParaRPr>
          </a:p>
        </p:txBody>
      </p:sp>
      <p:sp>
        <p:nvSpPr>
          <p:cNvPr id="32772"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前台管理</a:t>
            </a:r>
            <a:endParaRPr lang="zh-CN" altLang="en-US" sz="3600" b="1">
              <a:solidFill>
                <a:schemeClr val="tx2"/>
              </a:solidFill>
            </a:endParaRPr>
          </a:p>
        </p:txBody>
      </p:sp>
      <p:sp>
        <p:nvSpPr>
          <p:cNvPr id="32773"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28674" name="Picture 2"/>
          <p:cNvPicPr>
            <a:picLocks noChangeAspect="1" noChangeArrowheads="1"/>
          </p:cNvPicPr>
          <p:nvPr/>
        </p:nvPicPr>
        <p:blipFill>
          <a:blip r:embed="rId1"/>
          <a:srcRect/>
          <a:stretch>
            <a:fillRect/>
          </a:stretch>
        </p:blipFill>
        <p:spPr bwMode="auto">
          <a:xfrm>
            <a:off x="928662" y="2386034"/>
            <a:ext cx="7334250" cy="41148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23850" y="1844675"/>
            <a:ext cx="8352155" cy="461010"/>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点菜界面按钮自定义</a:t>
            </a:r>
            <a:endParaRPr lang="zh-CN" altLang="en-US" sz="12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200" b="1" dirty="0">
              <a:solidFill>
                <a:srgbClr val="5F5F5F"/>
              </a:solidFill>
              <a:latin typeface="+mn-lt"/>
              <a:cs typeface="+mn-cs"/>
            </a:endParaRPr>
          </a:p>
        </p:txBody>
      </p:sp>
      <p:sp>
        <p:nvSpPr>
          <p:cNvPr id="32772"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前台管理</a:t>
            </a:r>
            <a:endParaRPr lang="zh-CN" altLang="en-US" sz="3600" b="1">
              <a:solidFill>
                <a:schemeClr val="tx2"/>
              </a:solidFill>
            </a:endParaRPr>
          </a:p>
        </p:txBody>
      </p:sp>
      <p:sp>
        <p:nvSpPr>
          <p:cNvPr id="32773"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2" name="图片 1"/>
          <p:cNvPicPr>
            <a:picLocks noChangeAspect="1"/>
          </p:cNvPicPr>
          <p:nvPr/>
        </p:nvPicPr>
        <p:blipFill>
          <a:blip r:embed="rId1"/>
          <a:stretch>
            <a:fillRect/>
          </a:stretch>
        </p:blipFill>
        <p:spPr>
          <a:xfrm>
            <a:off x="1285852" y="2285992"/>
            <a:ext cx="6286544" cy="4317723"/>
          </a:xfrm>
          <a:prstGeom prst="rect">
            <a:avLst/>
          </a:prstGeom>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23850" y="1844675"/>
            <a:ext cx="8352155" cy="461010"/>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点前台点菜界面智能化，方便用户操作</a:t>
            </a:r>
            <a:endParaRPr lang="zh-CN" altLang="en-US" sz="12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200" b="1" dirty="0">
              <a:solidFill>
                <a:srgbClr val="5F5F5F"/>
              </a:solidFill>
              <a:latin typeface="+mn-lt"/>
              <a:cs typeface="+mn-cs"/>
            </a:endParaRPr>
          </a:p>
        </p:txBody>
      </p:sp>
      <p:sp>
        <p:nvSpPr>
          <p:cNvPr id="32772"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前台管理</a:t>
            </a:r>
            <a:endParaRPr lang="zh-CN" altLang="en-US" sz="3600" b="1">
              <a:solidFill>
                <a:schemeClr val="tx2"/>
              </a:solidFill>
            </a:endParaRPr>
          </a:p>
        </p:txBody>
      </p:sp>
      <p:sp>
        <p:nvSpPr>
          <p:cNvPr id="32773"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6" name="图片 5"/>
          <p:cNvPicPr>
            <a:picLocks noChangeAspect="1"/>
          </p:cNvPicPr>
          <p:nvPr/>
        </p:nvPicPr>
        <p:blipFill>
          <a:blip r:embed="rId1"/>
          <a:stretch>
            <a:fillRect/>
          </a:stretch>
        </p:blipFill>
        <p:spPr>
          <a:xfrm>
            <a:off x="1571604" y="2285992"/>
            <a:ext cx="5746763" cy="4310072"/>
          </a:xfrm>
          <a:prstGeom prst="rect">
            <a:avLst/>
          </a:prstGeom>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323850" y="1844675"/>
            <a:ext cx="8351838" cy="4679950"/>
          </a:xfrm>
          <a:prstGeom prst="rect">
            <a:avLst/>
          </a:prstGeom>
        </p:spPr>
        <p:txBody>
          <a:bodyPr/>
          <a:lstStyle/>
          <a:p>
            <a:pPr marL="742950" lvl="1" indent="-285750" eaLnBrk="0" hangingPunct="0">
              <a:lnSpc>
                <a:spcPct val="90000"/>
              </a:lnSpc>
              <a:spcBef>
                <a:spcPct val="20000"/>
              </a:spcBef>
              <a:buFont typeface="Arial" panose="020B0604020202020204" pitchFamily="34" charset="0"/>
              <a:buChar char="–"/>
              <a:defRPr/>
            </a:pPr>
            <a:r>
              <a:rPr lang="en-US" altLang="zh-CN" sz="2400" b="1" dirty="0">
                <a:solidFill>
                  <a:srgbClr val="5F5F5F"/>
                </a:solidFill>
                <a:latin typeface="+mn-lt"/>
                <a:cs typeface="+mn-cs"/>
              </a:rPr>
              <a:t>AA</a:t>
            </a:r>
            <a:r>
              <a:rPr lang="zh-CN" altLang="en-US" sz="2400" b="1" dirty="0">
                <a:solidFill>
                  <a:srgbClr val="5F5F5F"/>
                </a:solidFill>
                <a:latin typeface="+mn-lt"/>
                <a:cs typeface="+mn-cs"/>
              </a:rPr>
              <a:t>结算、酒吧存酒管理、海鲜称重</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高效并行厨打，杜绝丢单</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全新厨打通服务程序，实时掌握打印机状态，杜绝厨打丢单。</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营业前台可以及时掌握每台厨房打印机当前缺纸、联机状态，及时提醒相关人员维护及排除打印机故障。</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高效率低开销，一台打印服务电脑可同时接入多达16台打印机稳定运行。</a:t>
            </a:r>
            <a:endParaRPr lang="zh-CN" altLang="en-US" sz="2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400" b="1" dirty="0">
                <a:solidFill>
                  <a:srgbClr val="5F5F5F"/>
                </a:solidFill>
                <a:latin typeface="+mn-lt"/>
                <a:cs typeface="+mn-cs"/>
              </a:rPr>
              <a:t>支持多种厨打格式，“一菜一单”、“一大类一单”、“一小类一单”、“一桌一单”；灵活多变，完全实现客户的需求。</a:t>
            </a:r>
            <a:endParaRPr lang="zh-CN" altLang="en-US" sz="2400" b="1" dirty="0">
              <a:solidFill>
                <a:srgbClr val="5F5F5F"/>
              </a:solidFill>
              <a:latin typeface="+mn-lt"/>
              <a:cs typeface="+mn-cs"/>
            </a:endParaRPr>
          </a:p>
        </p:txBody>
      </p:sp>
      <p:sp>
        <p:nvSpPr>
          <p:cNvPr id="32772"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厨房管理</a:t>
            </a:r>
            <a:endParaRPr lang="zh-CN" altLang="en-US" sz="3600" b="1">
              <a:solidFill>
                <a:schemeClr val="tx2"/>
              </a:solidFill>
            </a:endParaRPr>
          </a:p>
        </p:txBody>
      </p:sp>
      <p:sp>
        <p:nvSpPr>
          <p:cNvPr id="32773"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3850" y="1773238"/>
            <a:ext cx="8351838" cy="1828800"/>
          </a:xfrm>
          <a:prstGeom prst="rect">
            <a:avLst/>
          </a:prstGeom>
          <a:noFill/>
          <a:ln w="9525">
            <a:noFill/>
            <a:miter lim="800000"/>
          </a:ln>
        </p:spPr>
        <p:txBody>
          <a:bodyPr/>
          <a:lstStyle/>
          <a:p>
            <a:pPr marL="742950" lvl="1" indent="-285750" eaLnBrk="0" hangingPunct="0">
              <a:lnSpc>
                <a:spcPct val="90000"/>
              </a:lnSpc>
              <a:spcBef>
                <a:spcPct val="20000"/>
              </a:spcBef>
              <a:buFont typeface="Arial" panose="020B0604020202020204" pitchFamily="34" charset="0"/>
              <a:buChar char="–"/>
            </a:pPr>
            <a:r>
              <a:rPr lang="zh-CN" altLang="en-US" sz="2400" b="1">
                <a:solidFill>
                  <a:srgbClr val="5F5F5F"/>
                </a:solidFill>
              </a:rPr>
              <a:t>下图中显示为绿色则表示为正常状态。错误则显示的是红色状态，连接失败则是显示为灰色。</a:t>
            </a:r>
            <a:endParaRPr lang="zh-CN" altLang="en-US" sz="2400" b="1">
              <a:solidFill>
                <a:srgbClr val="5F5F5F"/>
              </a:solidFill>
            </a:endParaRPr>
          </a:p>
          <a:p>
            <a:pPr marL="742950" lvl="1" indent="-285750" eaLnBrk="0" hangingPunct="0">
              <a:lnSpc>
                <a:spcPct val="90000"/>
              </a:lnSpc>
              <a:spcBef>
                <a:spcPct val="20000"/>
              </a:spcBef>
              <a:buFont typeface="Arial" panose="020B0604020202020204" pitchFamily="34" charset="0"/>
              <a:buChar char="–"/>
            </a:pPr>
            <a:r>
              <a:rPr lang="zh-CN" altLang="en-US" sz="2400" b="1">
                <a:solidFill>
                  <a:srgbClr val="5F5F5F"/>
                </a:solidFill>
              </a:rPr>
              <a:t>待打单，已打单：表示已经打印的单据和未打印单据的监控。</a:t>
            </a:r>
            <a:endParaRPr lang="zh-CN" altLang="en-US" sz="2400" b="1">
              <a:solidFill>
                <a:srgbClr val="5F5F5F"/>
              </a:solidFill>
            </a:endParaRPr>
          </a:p>
          <a:p>
            <a:pPr marL="742950" lvl="1" indent="-285750" eaLnBrk="0" hangingPunct="0">
              <a:lnSpc>
                <a:spcPct val="90000"/>
              </a:lnSpc>
              <a:spcBef>
                <a:spcPct val="20000"/>
              </a:spcBef>
              <a:buFont typeface="Arial" panose="020B0604020202020204" pitchFamily="34" charset="0"/>
              <a:buChar char="–"/>
            </a:pPr>
            <a:r>
              <a:rPr lang="zh-CN" altLang="en-US" sz="2400" b="1">
                <a:solidFill>
                  <a:srgbClr val="5F5F5F"/>
                </a:solidFill>
              </a:rPr>
              <a:t>当前方案：表当前方案的监控</a:t>
            </a:r>
            <a:endParaRPr lang="zh-CN" altLang="en-US" sz="2400" b="1">
              <a:solidFill>
                <a:srgbClr val="5F5F5F"/>
              </a:solidFill>
            </a:endParaRPr>
          </a:p>
        </p:txBody>
      </p:sp>
      <p:sp>
        <p:nvSpPr>
          <p:cNvPr id="5"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厨房管理</a:t>
            </a:r>
            <a:endParaRPr lang="zh-CN" altLang="en-US" sz="3600" b="1">
              <a:solidFill>
                <a:schemeClr val="tx2"/>
              </a:solidFill>
            </a:endParaRPr>
          </a:p>
        </p:txBody>
      </p:sp>
      <p:pic>
        <p:nvPicPr>
          <p:cNvPr id="6" name="图片 46"/>
          <p:cNvPicPr>
            <a:picLocks noChangeAspect="1" noChangeArrowheads="1"/>
          </p:cNvPicPr>
          <p:nvPr/>
        </p:nvPicPr>
        <p:blipFill>
          <a:blip r:embed="rId1"/>
          <a:srcRect/>
          <a:stretch>
            <a:fillRect/>
          </a:stretch>
        </p:blipFill>
        <p:spPr bwMode="auto">
          <a:xfrm>
            <a:off x="4572000" y="3786190"/>
            <a:ext cx="3948736" cy="2622792"/>
          </a:xfrm>
          <a:prstGeom prst="rect">
            <a:avLst/>
          </a:prstGeom>
          <a:noFill/>
          <a:ln w="9525">
            <a:noFill/>
            <a:miter lim="800000"/>
            <a:headEnd/>
            <a:tailEnd/>
          </a:ln>
        </p:spPr>
      </p:pic>
      <p:sp>
        <p:nvSpPr>
          <p:cNvPr id="7"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8" name="Rectangle 3"/>
          <p:cNvSpPr txBox="1">
            <a:spLocks noChangeArrowheads="1"/>
          </p:cNvSpPr>
          <p:nvPr/>
        </p:nvSpPr>
        <p:spPr bwMode="auto">
          <a:xfrm>
            <a:off x="250825" y="0"/>
            <a:ext cx="8229600" cy="620713"/>
          </a:xfrm>
          <a:prstGeom prst="rect">
            <a:avLst/>
          </a:prstGeom>
          <a:noFill/>
          <a:ln w="9525">
            <a:noFill/>
            <a:miter lim="800000"/>
          </a:ln>
        </p:spPr>
        <p:txBody>
          <a:bodyPr/>
          <a:lstStyle/>
          <a:p>
            <a:pPr eaLnBrk="0" hangingPunct="0"/>
            <a:r>
              <a:rPr lang="zh-CN" altLang="en-US" sz="3200">
                <a:ea typeface="黑体" panose="02010609060101010101" pitchFamily="2" charset="-122"/>
              </a:rPr>
              <a:t>功能介绍</a:t>
            </a:r>
            <a:endParaRPr lang="zh-CN" altLang="en-US" sz="3200">
              <a:ea typeface="黑体" panose="02010609060101010101" pitchFamily="2"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1987"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313" y="2060575"/>
            <a:ext cx="3389312" cy="4176713"/>
          </a:xfrm>
          <a:prstGeom prst="rect">
            <a:avLst/>
          </a:prstGeom>
          <a:noFill/>
        </p:spPr>
        <p:txBody>
          <a:bodyPr/>
          <a:lstStyle/>
          <a:p>
            <a:pPr marL="742950" lvl="1" indent="-285750" eaLnBrk="0" hangingPunct="0">
              <a:lnSpc>
                <a:spcPct val="150000"/>
              </a:lnSpc>
              <a:spcBef>
                <a:spcPct val="20000"/>
              </a:spcBef>
              <a:buFont typeface="Arial" panose="020B0604020202020204" pitchFamily="34" charset="0"/>
              <a:buChar char="–"/>
              <a:defRPr/>
            </a:pPr>
            <a:r>
              <a:rPr lang="zh-CN" altLang="en-US" sz="2000" b="1" dirty="0">
                <a:solidFill>
                  <a:srgbClr val="5F5F5F"/>
                </a:solidFill>
                <a:latin typeface="+mn-lt"/>
                <a:cs typeface="+mn-cs"/>
              </a:rPr>
              <a:t>录入手机号码。</a:t>
            </a:r>
            <a:endParaRPr lang="zh-CN" altLang="en-US" sz="2000"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sz="2000" b="1" dirty="0">
                <a:solidFill>
                  <a:srgbClr val="5F5F5F"/>
                </a:solidFill>
                <a:latin typeface="+mn-lt"/>
                <a:cs typeface="+mn-cs"/>
              </a:rPr>
              <a:t>录入人数，系统自动匹配餐桌类型，同时可以手工改选类型。</a:t>
            </a:r>
            <a:endParaRPr lang="zh-CN" altLang="en-US" sz="2000"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sz="2000" b="1" dirty="0">
                <a:solidFill>
                  <a:srgbClr val="5F5F5F"/>
                </a:solidFill>
                <a:latin typeface="+mn-lt"/>
                <a:cs typeface="+mn-cs"/>
              </a:rPr>
              <a:t>取号，打印排号小票</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2000" b="1" dirty="0">
              <a:solidFill>
                <a:srgbClr val="5F5F5F"/>
              </a:solidFill>
              <a:latin typeface="+mn-lt"/>
              <a:cs typeface="+mn-cs"/>
            </a:endParaRPr>
          </a:p>
        </p:txBody>
      </p:sp>
      <p:sp>
        <p:nvSpPr>
          <p:cNvPr id="41989"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排号系统</a:t>
            </a:r>
            <a:r>
              <a:rPr lang="en-US" altLang="zh-CN" sz="1400" b="1">
                <a:solidFill>
                  <a:schemeClr val="tx2"/>
                </a:solidFill>
              </a:rPr>
              <a:t>——</a:t>
            </a:r>
            <a:r>
              <a:rPr lang="zh-CN" altLang="en-US" sz="1400" b="1">
                <a:solidFill>
                  <a:schemeClr val="tx2"/>
                </a:solidFill>
              </a:rPr>
              <a:t> </a:t>
            </a:r>
            <a:r>
              <a:rPr lang="zh-CN" altLang="en-US" sz="1600" b="1">
                <a:solidFill>
                  <a:schemeClr val="tx2"/>
                </a:solidFill>
              </a:rPr>
              <a:t>排号</a:t>
            </a:r>
            <a:endParaRPr lang="zh-CN" altLang="en-US" sz="1600" b="1">
              <a:solidFill>
                <a:schemeClr val="tx2"/>
              </a:solidFill>
            </a:endParaRPr>
          </a:p>
        </p:txBody>
      </p:sp>
      <p:pic>
        <p:nvPicPr>
          <p:cNvPr id="29698" name="Picture 2"/>
          <p:cNvPicPr>
            <a:picLocks noChangeAspect="1" noChangeArrowheads="1"/>
          </p:cNvPicPr>
          <p:nvPr/>
        </p:nvPicPr>
        <p:blipFill>
          <a:blip r:embed="rId1"/>
          <a:srcRect/>
          <a:stretch>
            <a:fillRect/>
          </a:stretch>
        </p:blipFill>
        <p:spPr bwMode="auto">
          <a:xfrm>
            <a:off x="4114830" y="2876571"/>
            <a:ext cx="4743450" cy="3552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3011"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313" y="2060575"/>
            <a:ext cx="3389312" cy="4176713"/>
          </a:xfrm>
          <a:prstGeom prst="rect">
            <a:avLst/>
          </a:prstGeom>
          <a:noFill/>
        </p:spPr>
        <p:txBody>
          <a:bodyPr/>
          <a:lstStyle/>
          <a:p>
            <a:pPr marL="742950" lvl="1" indent="-285750" eaLnBrk="0" hangingPunct="0">
              <a:lnSpc>
                <a:spcPct val="150000"/>
              </a:lnSpc>
              <a:spcBef>
                <a:spcPct val="20000"/>
              </a:spcBef>
              <a:buFont typeface="Arial" panose="020B0604020202020204" pitchFamily="34" charset="0"/>
              <a:buChar char="–"/>
              <a:defRPr/>
            </a:pPr>
            <a:r>
              <a:rPr lang="zh-CN" altLang="en-US" b="1" dirty="0">
                <a:solidFill>
                  <a:srgbClr val="5F5F5F"/>
                </a:solidFill>
                <a:latin typeface="+mn-lt"/>
                <a:cs typeface="+mn-cs"/>
              </a:rPr>
              <a:t>按餐桌类型列出当前有效排号。</a:t>
            </a:r>
            <a:endParaRPr lang="zh-CN" altLang="en-US"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dirty="0"/>
              <a:t>进行“叫号”、“过号”、“留号”、“留号启用”功能</a:t>
            </a:r>
            <a:r>
              <a:rPr lang="zh-CN" altLang="en-US" b="1" dirty="0">
                <a:solidFill>
                  <a:srgbClr val="5F5F5F"/>
                </a:solidFill>
                <a:latin typeface="+mn-lt"/>
                <a:cs typeface="+mn-cs"/>
              </a:rPr>
              <a:t>。</a:t>
            </a:r>
            <a:endParaRPr lang="zh-CN" altLang="en-US"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dirty="0"/>
              <a:t>系统通过外接音响，进行呼叫</a:t>
            </a:r>
            <a:endParaRPr lang="en-US" altLang="zh-CN" dirty="0"/>
          </a:p>
          <a:p>
            <a:pPr marL="742950" lvl="1" indent="-285750" eaLnBrk="0" hangingPunct="0">
              <a:lnSpc>
                <a:spcPct val="150000"/>
              </a:lnSpc>
              <a:spcBef>
                <a:spcPct val="20000"/>
              </a:spcBef>
              <a:buFont typeface="Arial" panose="020B0604020202020204" pitchFamily="34" charset="0"/>
              <a:buChar char="–"/>
              <a:defRPr/>
            </a:pPr>
            <a:r>
              <a:rPr lang="zh-CN" altLang="en-US" dirty="0"/>
              <a:t>提前短信通知排号人员准备就餐。</a:t>
            </a:r>
            <a:endParaRPr lang="zh-CN" altLang="en-US" dirty="0"/>
          </a:p>
          <a:p>
            <a:pPr marL="742950" lvl="1" indent="-285750" eaLnBrk="0" hangingPunct="0">
              <a:lnSpc>
                <a:spcPct val="80000"/>
              </a:lnSpc>
              <a:spcBef>
                <a:spcPct val="20000"/>
              </a:spcBef>
              <a:buFont typeface="Arial" panose="020B0604020202020204" pitchFamily="34" charset="0"/>
              <a:buChar char="–"/>
              <a:defRPr/>
            </a:pPr>
            <a:endParaRPr lang="zh-CN" altLang="en-US" sz="2000" b="1" dirty="0">
              <a:solidFill>
                <a:srgbClr val="5F5F5F"/>
              </a:solidFill>
              <a:latin typeface="+mn-lt"/>
              <a:cs typeface="+mn-cs"/>
            </a:endParaRPr>
          </a:p>
        </p:txBody>
      </p:sp>
      <p:sp>
        <p:nvSpPr>
          <p:cNvPr id="43013"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排号系统</a:t>
            </a:r>
            <a:r>
              <a:rPr lang="en-US" altLang="zh-CN" sz="1400" b="1">
                <a:solidFill>
                  <a:schemeClr val="tx2"/>
                </a:solidFill>
              </a:rPr>
              <a:t>——</a:t>
            </a:r>
            <a:r>
              <a:rPr lang="zh-CN" altLang="en-US" sz="1400" b="1">
                <a:solidFill>
                  <a:schemeClr val="tx2"/>
                </a:solidFill>
              </a:rPr>
              <a:t> 叫</a:t>
            </a:r>
            <a:r>
              <a:rPr lang="zh-CN" altLang="en-US" sz="1600" b="1">
                <a:solidFill>
                  <a:schemeClr val="tx2"/>
                </a:solidFill>
              </a:rPr>
              <a:t>号</a:t>
            </a:r>
            <a:endParaRPr lang="zh-CN" altLang="en-US" sz="1600" b="1">
              <a:solidFill>
                <a:schemeClr val="tx2"/>
              </a:solidFill>
            </a:endParaRPr>
          </a:p>
        </p:txBody>
      </p:sp>
      <p:pic>
        <p:nvPicPr>
          <p:cNvPr id="43014" name="图片 7"/>
          <p:cNvPicPr>
            <a:picLocks noChangeAspect="1" noChangeArrowheads="1"/>
          </p:cNvPicPr>
          <p:nvPr/>
        </p:nvPicPr>
        <p:blipFill>
          <a:blip r:embed="rId1"/>
          <a:srcRect/>
          <a:stretch>
            <a:fillRect/>
          </a:stretch>
        </p:blipFill>
        <p:spPr bwMode="auto">
          <a:xfrm>
            <a:off x="4073555" y="2909909"/>
            <a:ext cx="4784725" cy="35909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pic>
        <p:nvPicPr>
          <p:cNvPr id="8196" name="Picture 5" descr="cx_zmd"/>
          <p:cNvPicPr>
            <a:picLocks noChangeAspect="1" noChangeArrowheads="1"/>
          </p:cNvPicPr>
          <p:nvPr/>
        </p:nvPicPr>
        <p:blipFill>
          <a:blip r:embed="rId1"/>
          <a:srcRect/>
          <a:stretch>
            <a:fillRect/>
          </a:stretch>
        </p:blipFill>
        <p:spPr bwMode="auto">
          <a:xfrm>
            <a:off x="2484438" y="5013325"/>
            <a:ext cx="2082800" cy="1409700"/>
          </a:xfrm>
          <a:prstGeom prst="rect">
            <a:avLst/>
          </a:prstGeom>
          <a:noFill/>
          <a:ln w="9525">
            <a:noFill/>
            <a:miter lim="800000"/>
            <a:headEnd/>
            <a:tailEnd/>
          </a:ln>
        </p:spPr>
      </p:pic>
      <p:pic>
        <p:nvPicPr>
          <p:cNvPr id="8197" name="Picture 6" descr="ry_yx"/>
          <p:cNvPicPr>
            <a:picLocks noChangeAspect="1" noChangeArrowheads="1"/>
          </p:cNvPicPr>
          <p:nvPr/>
        </p:nvPicPr>
        <p:blipFill>
          <a:blip r:embed="rId2"/>
          <a:srcRect/>
          <a:stretch>
            <a:fillRect/>
          </a:stretch>
        </p:blipFill>
        <p:spPr bwMode="auto">
          <a:xfrm>
            <a:off x="4716463" y="5013325"/>
            <a:ext cx="2095500" cy="1397000"/>
          </a:xfrm>
          <a:prstGeom prst="rect">
            <a:avLst/>
          </a:prstGeom>
          <a:noFill/>
          <a:ln w="9525">
            <a:noFill/>
            <a:miter lim="800000"/>
            <a:headEnd/>
            <a:tailEnd/>
          </a:ln>
        </p:spPr>
      </p:pic>
      <p:pic>
        <p:nvPicPr>
          <p:cNvPr id="8198" name="Picture 7" descr="2009国家高新技术企业"/>
          <p:cNvPicPr>
            <a:picLocks noChangeAspect="1" noChangeArrowheads="1"/>
          </p:cNvPicPr>
          <p:nvPr/>
        </p:nvPicPr>
        <p:blipFill>
          <a:blip r:embed="rId3"/>
          <a:srcRect/>
          <a:stretch>
            <a:fillRect/>
          </a:stretch>
        </p:blipFill>
        <p:spPr bwMode="auto">
          <a:xfrm>
            <a:off x="323850" y="5062538"/>
            <a:ext cx="2016125" cy="1390650"/>
          </a:xfrm>
          <a:prstGeom prst="rect">
            <a:avLst/>
          </a:prstGeom>
          <a:noFill/>
          <a:ln w="9525">
            <a:noFill/>
            <a:miter lim="800000"/>
            <a:headEnd/>
            <a:tailEnd/>
          </a:ln>
        </p:spPr>
      </p:pic>
      <p:grpSp>
        <p:nvGrpSpPr>
          <p:cNvPr id="8199" name="Group 8"/>
          <p:cNvGrpSpPr/>
          <p:nvPr/>
        </p:nvGrpSpPr>
        <p:grpSpPr bwMode="auto">
          <a:xfrm>
            <a:off x="7073900" y="4149725"/>
            <a:ext cx="1784350" cy="2422525"/>
            <a:chOff x="4456" y="2160"/>
            <a:chExt cx="1009" cy="1406"/>
          </a:xfrm>
        </p:grpSpPr>
        <p:sp>
          <p:nvSpPr>
            <p:cNvPr id="8200" name="Rectangle 9"/>
            <p:cNvSpPr>
              <a:spLocks noChangeArrowheads="1"/>
            </p:cNvSpPr>
            <p:nvPr/>
          </p:nvSpPr>
          <p:spPr bwMode="auto">
            <a:xfrm>
              <a:off x="4467" y="2205"/>
              <a:ext cx="998" cy="1361"/>
            </a:xfrm>
            <a:prstGeom prst="rect">
              <a:avLst/>
            </a:prstGeom>
            <a:solidFill>
              <a:schemeClr val="bg2"/>
            </a:solidFill>
            <a:ln w="9525">
              <a:solidFill>
                <a:schemeClr val="accent1"/>
              </a:solidFill>
              <a:miter lim="800000"/>
            </a:ln>
          </p:spPr>
          <p:txBody>
            <a:bodyPr wrap="none" anchor="ctr"/>
            <a:lstStyle/>
            <a:p>
              <a:endParaRPr lang="zh-CN" altLang="en-US"/>
            </a:p>
          </p:txBody>
        </p:sp>
        <p:pic>
          <p:nvPicPr>
            <p:cNvPr id="8201" name="Picture 10" descr="IBM解决方案供应商"/>
            <p:cNvPicPr>
              <a:picLocks noChangeAspect="1" noChangeArrowheads="1"/>
            </p:cNvPicPr>
            <p:nvPr/>
          </p:nvPicPr>
          <p:blipFill>
            <a:blip r:embed="rId4"/>
            <a:srcRect/>
            <a:stretch>
              <a:fillRect/>
            </a:stretch>
          </p:blipFill>
          <p:spPr bwMode="auto">
            <a:xfrm>
              <a:off x="4456" y="2160"/>
              <a:ext cx="963" cy="1361"/>
            </a:xfrm>
            <a:prstGeom prst="rect">
              <a:avLst/>
            </a:prstGeom>
            <a:noFill/>
            <a:ln w="9525">
              <a:solidFill>
                <a:schemeClr val="accent1"/>
              </a:solidFill>
              <a:miter lim="800000"/>
              <a:headEnd/>
              <a:tailEnd/>
            </a:ln>
          </p:spPr>
        </p:pic>
      </p:grpSp>
      <p:sp>
        <p:nvSpPr>
          <p:cNvPr id="6147" name="Text Box 5"/>
          <p:cNvSpPr txBox="1"/>
          <p:nvPr/>
        </p:nvSpPr>
        <p:spPr>
          <a:xfrm>
            <a:off x="4607560" y="577215"/>
            <a:ext cx="4027170" cy="3649980"/>
          </a:xfrm>
          <a:prstGeom prst="rect">
            <a:avLst/>
          </a:prstGeom>
          <a:noFill/>
          <a:ln w="9525">
            <a:noFill/>
          </a:ln>
        </p:spPr>
        <p:txBody>
          <a:bodyPr wrap="square" lIns="90170" tIns="46990" rIns="90170" bIns="46990" anchor="t">
            <a:spAutoFit/>
          </a:bodyPr>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2012年03月  思迅软件被评为2011年深圳市优秀软件企业</a:t>
            </a:r>
            <a:endPar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2011年12月  思迅软件用户数突破20万</a:t>
            </a:r>
            <a:endPar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201</a:t>
            </a:r>
            <a:r>
              <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1年06月</a:t>
            </a:r>
            <a:r>
              <a:rPr lang="en-US" altLang="x-none"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思迅软件推出B/S系列的软件产品</a:t>
            </a:r>
            <a:endParaRPr lang="zh-CN" altLang="en-US" sz="1000" b="1"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201</a:t>
            </a:r>
            <a:r>
              <a:rPr lang="zh-CN" altLang="en-US" sz="1000" b="1" dirty="0">
                <a:solidFill>
                  <a:schemeClr val="tx1"/>
                </a:solidFill>
                <a:latin typeface="微软雅黑" panose="020B0503020204020204" pitchFamily="34" charset="-122"/>
                <a:ea typeface="微软雅黑" panose="020B0503020204020204" pitchFamily="34" charset="-122"/>
              </a:rPr>
              <a:t>1年06月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思迅软件推出B/S系列的软件产品</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2010</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08</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思迅软件名列中国零售信息化解决方案十大供应商</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2010</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04</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思迅软件荣获行业信息化“十大品牌企业奖”</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2009</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8</a:t>
            </a:r>
            <a:r>
              <a:rPr lang="zh-CN" altLang="en-US" sz="1000" b="1" dirty="0">
                <a:solidFill>
                  <a:schemeClr val="tx1"/>
                </a:solidFill>
                <a:latin typeface="微软雅黑" panose="020B0503020204020204" pitchFamily="34" charset="-122"/>
                <a:ea typeface="微软雅黑" panose="020B0503020204020204" pitchFamily="34" charset="-122"/>
              </a:rPr>
              <a:t>月   思迅软件荣获</a:t>
            </a:r>
            <a:r>
              <a:rPr lang="en-US" altLang="x-none" sz="1000" b="1" dirty="0">
                <a:solidFill>
                  <a:schemeClr val="tx1"/>
                </a:solidFill>
                <a:latin typeface="微软雅黑" panose="020B0503020204020204" pitchFamily="34" charset="-122"/>
                <a:ea typeface="微软雅黑" panose="020B0503020204020204" pitchFamily="34" charset="-122"/>
              </a:rPr>
              <a:t>“2009</a:t>
            </a:r>
            <a:r>
              <a:rPr lang="zh-CN" altLang="en-US" sz="1000" b="1" dirty="0">
                <a:solidFill>
                  <a:schemeClr val="tx1"/>
                </a:solidFill>
                <a:latin typeface="微软雅黑" panose="020B0503020204020204" pitchFamily="34" charset="-122"/>
                <a:ea typeface="微软雅黑" panose="020B0503020204020204" pitchFamily="34" charset="-122"/>
              </a:rPr>
              <a:t>年度中国行业信息化优秀企业奖</a:t>
            </a:r>
            <a:r>
              <a:rPr lang="en-US" altLang="x-none" sz="1000" b="1" dirty="0">
                <a:solidFill>
                  <a:schemeClr val="tx1"/>
                </a:solidFill>
                <a:latin typeface="微软雅黑" panose="020B0503020204020204" pitchFamily="34" charset="-122"/>
                <a:ea typeface="微软雅黑" panose="020B0503020204020204" pitchFamily="34" charset="-122"/>
              </a:rPr>
              <a:t>”</a:t>
            </a:r>
            <a:endParaRPr lang="en-US" altLang="x-none"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2009</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3</a:t>
            </a:r>
            <a:r>
              <a:rPr lang="zh-CN" altLang="en-US" sz="1000" b="1" dirty="0">
                <a:solidFill>
                  <a:schemeClr val="tx1"/>
                </a:solidFill>
                <a:latin typeface="微软雅黑" panose="020B0503020204020204" pitchFamily="34" charset="-122"/>
                <a:ea typeface="微软雅黑" panose="020B0503020204020204" pitchFamily="34" charset="-122"/>
              </a:rPr>
              <a:t>月   思迅软件荣获</a:t>
            </a:r>
            <a:r>
              <a:rPr lang="en-US" altLang="x-none" sz="1000" b="1" dirty="0">
                <a:solidFill>
                  <a:schemeClr val="tx1"/>
                </a:solidFill>
                <a:latin typeface="微软雅黑" panose="020B0503020204020204" pitchFamily="34" charset="-122"/>
                <a:ea typeface="微软雅黑" panose="020B0503020204020204" pitchFamily="34" charset="-122"/>
              </a:rPr>
              <a:t>“</a:t>
            </a:r>
            <a:r>
              <a:rPr lang="zh-CN" altLang="en-US" sz="1000" b="1" dirty="0">
                <a:solidFill>
                  <a:schemeClr val="tx1"/>
                </a:solidFill>
                <a:latin typeface="微软雅黑" panose="020B0503020204020204" pitchFamily="34" charset="-122"/>
                <a:ea typeface="微软雅黑" panose="020B0503020204020204" pitchFamily="34" charset="-122"/>
              </a:rPr>
              <a:t>国家级高新技术企业奖” </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2008</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3</a:t>
            </a:r>
            <a:r>
              <a:rPr lang="zh-CN" altLang="en-US" sz="1000" b="1" dirty="0">
                <a:solidFill>
                  <a:schemeClr val="tx1"/>
                </a:solidFill>
                <a:latin typeface="微软雅黑" panose="020B0503020204020204" pitchFamily="34" charset="-122"/>
                <a:ea typeface="微软雅黑" panose="020B0503020204020204" pitchFamily="34" charset="-122"/>
              </a:rPr>
              <a:t>月   思迅软件当选</a:t>
            </a:r>
            <a:r>
              <a:rPr lang="en-US" altLang="x-none" sz="1000" b="1" dirty="0">
                <a:solidFill>
                  <a:schemeClr val="tx1"/>
                </a:solidFill>
                <a:latin typeface="微软雅黑" panose="020B0503020204020204" pitchFamily="34" charset="-122"/>
                <a:ea typeface="微软雅黑" panose="020B0503020204020204" pitchFamily="34" charset="-122"/>
              </a:rPr>
              <a:t>“</a:t>
            </a:r>
            <a:r>
              <a:rPr lang="zh-CN" altLang="en-US" sz="1000" b="1" dirty="0">
                <a:solidFill>
                  <a:schemeClr val="tx1"/>
                </a:solidFill>
                <a:latin typeface="微软雅黑" panose="020B0503020204020204" pitchFamily="34" charset="-122"/>
                <a:ea typeface="微软雅黑" panose="020B0503020204020204" pitchFamily="34" charset="-122"/>
              </a:rPr>
              <a:t>零售业最受好评十佳</a:t>
            </a:r>
            <a:r>
              <a:rPr lang="en-US" altLang="x-none" sz="1000" b="1" dirty="0">
                <a:solidFill>
                  <a:schemeClr val="tx1"/>
                </a:solidFill>
                <a:latin typeface="微软雅黑" panose="020B0503020204020204" pitchFamily="34" charset="-122"/>
                <a:ea typeface="微软雅黑" panose="020B0503020204020204" pitchFamily="34" charset="-122"/>
              </a:rPr>
              <a:t>IT</a:t>
            </a:r>
            <a:r>
              <a:rPr lang="zh-CN" altLang="en-US" sz="1000" b="1" dirty="0">
                <a:solidFill>
                  <a:schemeClr val="tx1"/>
                </a:solidFill>
                <a:latin typeface="微软雅黑" panose="020B0503020204020204" pitchFamily="34" charset="-122"/>
                <a:ea typeface="微软雅黑" panose="020B0503020204020204" pitchFamily="34" charset="-122"/>
              </a:rPr>
              <a:t>软件服务商</a:t>
            </a:r>
            <a:r>
              <a:rPr lang="en-US" altLang="x-none" sz="1000" b="1" dirty="0">
                <a:solidFill>
                  <a:schemeClr val="tx1"/>
                </a:solidFill>
                <a:latin typeface="微软雅黑" panose="020B0503020204020204" pitchFamily="34" charset="-122"/>
                <a:ea typeface="微软雅黑" panose="020B0503020204020204" pitchFamily="34" charset="-122"/>
              </a:rPr>
              <a:t>”</a:t>
            </a:r>
            <a:endParaRPr lang="en-US" altLang="x-none"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2005</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2</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荣获</a:t>
            </a:r>
            <a:r>
              <a:rPr lang="en-US" altLang="x-none" sz="1000" b="1" dirty="0">
                <a:solidFill>
                  <a:schemeClr val="tx1"/>
                </a:solidFill>
                <a:latin typeface="微软雅黑" panose="020B0503020204020204" pitchFamily="34" charset="-122"/>
                <a:ea typeface="微软雅黑" panose="020B0503020204020204" pitchFamily="34" charset="-122"/>
              </a:rPr>
              <a:t>IBM</a:t>
            </a:r>
            <a:r>
              <a:rPr lang="zh-CN" altLang="en-US" sz="1000" b="1" dirty="0">
                <a:solidFill>
                  <a:schemeClr val="tx1"/>
                </a:solidFill>
                <a:latin typeface="微软雅黑" panose="020B0503020204020204" pitchFamily="34" charset="-122"/>
                <a:ea typeface="微软雅黑" panose="020B0503020204020204" pitchFamily="34" charset="-122"/>
              </a:rPr>
              <a:t>亚太区零售业成就奖</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1998</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5</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推出国内第一个产品化的零售管理</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                      软件 </a:t>
            </a:r>
            <a:r>
              <a:rPr lang="en-US" altLang="x-none" sz="1000" b="1" dirty="0">
                <a:solidFill>
                  <a:schemeClr val="tx1"/>
                </a:solidFill>
                <a:latin typeface="微软雅黑" panose="020B0503020204020204" pitchFamily="34" charset="-122"/>
                <a:ea typeface="微软雅黑" panose="020B0503020204020204" pitchFamily="34" charset="-122"/>
              </a:rPr>
              <a:t>---</a:t>
            </a:r>
            <a:r>
              <a:rPr lang="zh-CN" altLang="en-US" sz="1000" b="1" dirty="0">
                <a:solidFill>
                  <a:schemeClr val="tx1"/>
                </a:solidFill>
                <a:latin typeface="微软雅黑" panose="020B0503020204020204" pitchFamily="34" charset="-122"/>
                <a:ea typeface="微软雅黑" panose="020B0503020204020204" pitchFamily="34" charset="-122"/>
              </a:rPr>
              <a:t>“思迅</a:t>
            </a:r>
            <a:r>
              <a:rPr lang="en-US" altLang="x-none" sz="1000" b="1" dirty="0">
                <a:solidFill>
                  <a:schemeClr val="tx1"/>
                </a:solidFill>
                <a:latin typeface="微软雅黑" panose="020B0503020204020204" pitchFamily="34" charset="-122"/>
                <a:ea typeface="微软雅黑" panose="020B0503020204020204" pitchFamily="34" charset="-122"/>
              </a:rPr>
              <a:t> 2001 </a:t>
            </a:r>
            <a:r>
              <a:rPr lang="zh-CN" altLang="en-US" sz="1000" b="1" dirty="0">
                <a:solidFill>
                  <a:schemeClr val="tx1"/>
                </a:solidFill>
                <a:latin typeface="微软雅黑" panose="020B0503020204020204" pitchFamily="34" charset="-122"/>
                <a:ea typeface="微软雅黑" panose="020B0503020204020204" pitchFamily="34" charset="-122"/>
              </a:rPr>
              <a:t>进销存</a:t>
            </a:r>
            <a:r>
              <a:rPr lang="en-US" altLang="x-none" sz="1000" b="1" dirty="0">
                <a:solidFill>
                  <a:schemeClr val="tx1"/>
                </a:solidFill>
                <a:latin typeface="微软雅黑" panose="020B0503020204020204" pitchFamily="34" charset="-122"/>
                <a:ea typeface="微软雅黑" panose="020B0503020204020204" pitchFamily="34" charset="-122"/>
              </a:rPr>
              <a:t>V2.0” </a:t>
            </a:r>
            <a:endParaRPr lang="en-US" altLang="x-none"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1995</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5</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为沃尔玛中国</a:t>
            </a:r>
            <a:r>
              <a:rPr lang="en-US" altLang="x-none" sz="1000" b="1" dirty="0">
                <a:solidFill>
                  <a:schemeClr val="tx1"/>
                </a:solidFill>
                <a:latin typeface="微软雅黑" panose="020B0503020204020204" pitchFamily="34" charset="-122"/>
                <a:ea typeface="微软雅黑" panose="020B0503020204020204" pitchFamily="34" charset="-122"/>
              </a:rPr>
              <a:t> POS </a:t>
            </a:r>
            <a:r>
              <a:rPr lang="zh-CN" altLang="en-US" sz="1000" b="1" dirty="0">
                <a:solidFill>
                  <a:schemeClr val="tx1"/>
                </a:solidFill>
                <a:latin typeface="微软雅黑" panose="020B0503020204020204" pitchFamily="34" charset="-122"/>
                <a:ea typeface="微软雅黑" panose="020B0503020204020204" pitchFamily="34" charset="-122"/>
              </a:rPr>
              <a:t>系统本地化开发与实施</a:t>
            </a:r>
            <a:r>
              <a:rPr lang="en-US" altLang="x-none" sz="1000" b="1" dirty="0">
                <a:solidFill>
                  <a:schemeClr val="tx1"/>
                </a:solidFill>
                <a:latin typeface="微软雅黑" panose="020B0503020204020204" pitchFamily="34" charset="-122"/>
                <a:ea typeface="微软雅黑" panose="020B0503020204020204" pitchFamily="34" charset="-122"/>
              </a:rPr>
              <a:t> </a:t>
            </a:r>
            <a:endParaRPr lang="en-US" altLang="x-none"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en-US" altLang="x-none" sz="1000" b="1" dirty="0">
                <a:solidFill>
                  <a:schemeClr val="tx1"/>
                </a:solidFill>
                <a:latin typeface="微软雅黑" panose="020B0503020204020204" pitchFamily="34" charset="-122"/>
                <a:ea typeface="微软雅黑" panose="020B0503020204020204" pitchFamily="34" charset="-122"/>
              </a:rPr>
              <a:t>1991</a:t>
            </a:r>
            <a:r>
              <a:rPr lang="zh-CN" altLang="en-US" sz="1000" b="1" dirty="0">
                <a:solidFill>
                  <a:schemeClr val="tx1"/>
                </a:solidFill>
                <a:latin typeface="微软雅黑" panose="020B0503020204020204" pitchFamily="34" charset="-122"/>
                <a:ea typeface="微软雅黑" panose="020B0503020204020204" pitchFamily="34" charset="-122"/>
              </a:rPr>
              <a:t>年</a:t>
            </a:r>
            <a:r>
              <a:rPr lang="en-US" altLang="x-none" sz="1000" b="1" dirty="0">
                <a:solidFill>
                  <a:schemeClr val="tx1"/>
                </a:solidFill>
                <a:latin typeface="微软雅黑" panose="020B0503020204020204" pitchFamily="34" charset="-122"/>
                <a:ea typeface="微软雅黑" panose="020B0503020204020204" pitchFamily="34" charset="-122"/>
              </a:rPr>
              <a:t>7</a:t>
            </a:r>
            <a:r>
              <a:rPr lang="zh-CN" altLang="en-US" sz="1000" b="1" dirty="0">
                <a:solidFill>
                  <a:schemeClr val="tx1"/>
                </a:solidFill>
                <a:latin typeface="微软雅黑" panose="020B0503020204020204" pitchFamily="34" charset="-122"/>
                <a:ea typeface="微软雅黑" panose="020B0503020204020204" pitchFamily="34" charset="-122"/>
              </a:rPr>
              <a:t>月</a:t>
            </a:r>
            <a:r>
              <a:rPr lang="en-US" altLang="x-none" sz="1000" b="1" dirty="0">
                <a:solidFill>
                  <a:schemeClr val="tx1"/>
                </a:solidFill>
                <a:latin typeface="微软雅黑" panose="020B0503020204020204" pitchFamily="34" charset="-122"/>
                <a:ea typeface="微软雅黑" panose="020B0503020204020204" pitchFamily="34" charset="-122"/>
              </a:rPr>
              <a:t>   </a:t>
            </a:r>
            <a:r>
              <a:rPr lang="zh-CN" altLang="en-US" sz="1000" b="1" dirty="0">
                <a:solidFill>
                  <a:schemeClr val="tx1"/>
                </a:solidFill>
                <a:latin typeface="微软雅黑" panose="020B0503020204020204" pitchFamily="34" charset="-122"/>
                <a:ea typeface="微软雅黑" panose="020B0503020204020204" pitchFamily="34" charset="-122"/>
              </a:rPr>
              <a:t>由</a:t>
            </a:r>
            <a:r>
              <a:rPr lang="en-US" altLang="x-none" sz="1000" b="1" dirty="0">
                <a:solidFill>
                  <a:schemeClr val="tx1"/>
                </a:solidFill>
                <a:latin typeface="微软雅黑" panose="020B0503020204020204" pitchFamily="34" charset="-122"/>
                <a:ea typeface="微软雅黑" panose="020B0503020204020204" pitchFamily="34" charset="-122"/>
              </a:rPr>
              <a:t>IBM</a:t>
            </a:r>
            <a:r>
              <a:rPr lang="zh-CN" altLang="en-US" sz="1000" b="1" dirty="0">
                <a:solidFill>
                  <a:schemeClr val="tx1"/>
                </a:solidFill>
                <a:latin typeface="微软雅黑" panose="020B0503020204020204" pitchFamily="34" charset="-122"/>
                <a:ea typeface="微软雅黑" panose="020B0503020204020204" pitchFamily="34" charset="-122"/>
              </a:rPr>
              <a:t>投资创立万国软件公司</a:t>
            </a:r>
            <a:r>
              <a:rPr lang="en-US" altLang="x-none" sz="1000" b="1" dirty="0">
                <a:solidFill>
                  <a:schemeClr val="tx1"/>
                </a:solidFill>
                <a:latin typeface="微软雅黑" panose="020B0503020204020204" pitchFamily="34" charset="-122"/>
                <a:ea typeface="微软雅黑" panose="020B0503020204020204" pitchFamily="34" charset="-122"/>
              </a:rPr>
              <a:t> </a:t>
            </a:r>
            <a:endParaRPr lang="en-US" altLang="x-none" sz="1000" b="1" dirty="0">
              <a:solidFill>
                <a:schemeClr val="tx1"/>
              </a:solidFill>
              <a:latin typeface="微软雅黑" panose="020B0503020204020204" pitchFamily="34" charset="-122"/>
              <a:ea typeface="微软雅黑" panose="020B0503020204020204" pitchFamily="34" charset="-122"/>
            </a:endParaRPr>
          </a:p>
        </p:txBody>
      </p:sp>
      <p:sp>
        <p:nvSpPr>
          <p:cNvPr id="6148" name="Text Box 4"/>
          <p:cNvSpPr txBox="1"/>
          <p:nvPr/>
        </p:nvSpPr>
        <p:spPr>
          <a:xfrm>
            <a:off x="426720" y="577215"/>
            <a:ext cx="4015105" cy="3649980"/>
          </a:xfrm>
          <a:prstGeom prst="rect">
            <a:avLst/>
          </a:prstGeom>
          <a:noFill/>
          <a:ln w="9525">
            <a:noFill/>
          </a:ln>
        </p:spPr>
        <p:txBody>
          <a:bodyPr wrap="square" lIns="90170" tIns="46990" rIns="90170" bIns="46990" anchor="t">
            <a:spAutoFit/>
          </a:bodyPr>
          <a:p>
            <a:pPr lvl="0" indent="0" eaLnBrk="1" latinLnBrk="0" hangingPunct="1">
              <a:lnSpc>
                <a:spcPts val="2000"/>
              </a:lnSpc>
            </a:pP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年</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08</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月 新三板上市（股票代码：</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838758</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a:p>
            <a:pPr lvl="0" indent="0" eaLnBrk="1" latinLnBrk="0" hangingPunct="1">
              <a:lnSpc>
                <a:spcPts val="2000"/>
              </a:lnSpc>
            </a:pP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年</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01</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月  深圳市思迅软件股份有限公司成立</a:t>
            </a:r>
            <a:endPar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a:p>
            <a:pPr lvl="0" indent="0" eaLnBrk="1" latinLnBrk="0" hangingPunct="1">
              <a:lnSpc>
                <a:spcPts val="2000"/>
              </a:lnSpc>
            </a:pP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2015</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年</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11</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月  思迅软件设立全资子公司“思迅网络”</a:t>
            </a:r>
            <a:endPar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a:p>
            <a:pPr lvl="0" indent="0" eaLnBrk="1" latinLnBrk="0" hangingPunct="1">
              <a:lnSpc>
                <a:spcPts val="2000"/>
              </a:lnSpc>
            </a:pP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2015</a:t>
            </a:r>
            <a:r>
              <a:rPr lang="zh-CN"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年</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10</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月  思迅软件荣获</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2015年中国软件行业最高3A信用评级</a:t>
            </a:r>
            <a:r>
              <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a:t>
            </a:r>
            <a:endParaRPr lang="en-US" altLang="zh-CN" sz="1000" b="1"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a:p>
            <a:pPr lvl="0" indent="0" eaLnBrk="1" latinLnBrk="0" hangingPunct="1">
              <a:lnSpc>
                <a:spcPts val="2000"/>
              </a:lnSpc>
            </a:pPr>
            <a:r>
              <a:rPr lang="en-US" altLang="zh-CN" sz="1000" b="1" dirty="0">
                <a:solidFill>
                  <a:schemeClr val="tx1"/>
                </a:solidFill>
                <a:latin typeface="微软雅黑" panose="020B0503020204020204" pitchFamily="34" charset="-122"/>
                <a:ea typeface="微软雅黑" panose="020B0503020204020204" pitchFamily="34" charset="-122"/>
              </a:rPr>
              <a:t>2015</a:t>
            </a:r>
            <a:r>
              <a:rPr lang="zh-CN" altLang="zh-CN" sz="1000" b="1" dirty="0">
                <a:solidFill>
                  <a:schemeClr val="tx1"/>
                </a:solidFill>
                <a:latin typeface="微软雅黑" panose="020B0503020204020204" pitchFamily="34" charset="-122"/>
                <a:ea typeface="微软雅黑" panose="020B0503020204020204" pitchFamily="34" charset="-122"/>
              </a:rPr>
              <a:t>年</a:t>
            </a:r>
            <a:r>
              <a:rPr lang="en-US" altLang="zh-CN" sz="1000" b="1" dirty="0">
                <a:solidFill>
                  <a:schemeClr val="tx1"/>
                </a:solidFill>
                <a:latin typeface="微软雅黑" panose="020B0503020204020204" pitchFamily="34" charset="-122"/>
                <a:ea typeface="微软雅黑" panose="020B0503020204020204" pitchFamily="34" charset="-122"/>
              </a:rPr>
              <a:t>05</a:t>
            </a:r>
            <a:r>
              <a:rPr lang="zh-CN" altLang="en-US" sz="1000" b="1" dirty="0">
                <a:solidFill>
                  <a:schemeClr val="tx1"/>
                </a:solidFill>
                <a:latin typeface="微软雅黑" panose="020B0503020204020204" pitchFamily="34" charset="-122"/>
                <a:ea typeface="微软雅黑" panose="020B0503020204020204" pitchFamily="34" charset="-122"/>
              </a:rPr>
              <a:t>月  思迅软件荣获</a:t>
            </a:r>
            <a:r>
              <a:rPr lang="en-US" altLang="zh-CN" sz="1000" b="1" dirty="0">
                <a:solidFill>
                  <a:schemeClr val="tx1"/>
                </a:solidFill>
                <a:latin typeface="微软雅黑" panose="020B0503020204020204" pitchFamily="34" charset="-122"/>
                <a:ea typeface="微软雅黑" panose="020B0503020204020204" pitchFamily="34" charset="-122"/>
              </a:rPr>
              <a:t>“深圳市2014年优秀软件企业”</a:t>
            </a:r>
            <a:r>
              <a:rPr lang="zh-CN" altLang="en-US" sz="1000" b="1" dirty="0">
                <a:solidFill>
                  <a:schemeClr val="tx1"/>
                </a:solidFill>
                <a:latin typeface="微软雅黑" panose="020B0503020204020204" pitchFamily="34" charset="-122"/>
                <a:ea typeface="微软雅黑" panose="020B0503020204020204" pitchFamily="34" charset="-122"/>
              </a:rPr>
              <a:t>称号</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2014年11月  思迅软件发布基于公有云服务模式的</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                       管理软件--思迅天店</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2014年11月  思迅软件成立硬件事业部</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2014年05月  思迅软件再度获评“深圳市重点软件企业”</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2013年12月  引入战略投资者—石基信息（股票代码：002153）</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2013年06月  思迅荣获“深圳市重点软件企业”称号</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2013年03月  思迅商锐9被评为“2012年深圳市优秀软件产品”</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2013年03月  思迅软件荣获“深圳市优秀软件企业”称号</a:t>
            </a:r>
            <a:endParaRPr lang="zh-CN" altLang="en-US" sz="1000" b="1" dirty="0">
              <a:solidFill>
                <a:schemeClr val="tx1"/>
              </a:solidFill>
              <a:latin typeface="微软雅黑" panose="020B0503020204020204" pitchFamily="34" charset="-122"/>
              <a:ea typeface="微软雅黑" panose="020B0503020204020204" pitchFamily="34" charset="-122"/>
            </a:endParaRPr>
          </a:p>
          <a:p>
            <a:pPr lvl="0" indent="0" eaLnBrk="1" latinLnBrk="0" hangingPunct="1">
              <a:lnSpc>
                <a:spcPts val="2000"/>
              </a:lnSpc>
            </a:pPr>
            <a:r>
              <a:rPr lang="zh-CN" altLang="en-US" sz="1000" b="1" dirty="0">
                <a:solidFill>
                  <a:schemeClr val="tx1"/>
                </a:solidFill>
                <a:latin typeface="微软雅黑" panose="020B0503020204020204" pitchFamily="34" charset="-122"/>
                <a:ea typeface="微软雅黑" panose="020B0503020204020204" pitchFamily="34" charset="-122"/>
              </a:rPr>
              <a:t>2012年08月  思迅软件被评为“深圳市重点软件企业”</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313" y="2060575"/>
            <a:ext cx="3389312" cy="4176713"/>
          </a:xfrm>
          <a:prstGeom prst="rect">
            <a:avLst/>
          </a:prstGeom>
          <a:noFill/>
        </p:spPr>
        <p:txBody>
          <a:bodyPr/>
          <a:lstStyle/>
          <a:p>
            <a:pPr marL="742950" lvl="1" indent="-285750" eaLnBrk="0" hangingPunct="0">
              <a:lnSpc>
                <a:spcPct val="150000"/>
              </a:lnSpc>
              <a:spcBef>
                <a:spcPct val="20000"/>
              </a:spcBef>
              <a:buFont typeface="Arial" panose="020B0604020202020204" pitchFamily="34" charset="0"/>
              <a:buChar char="–"/>
              <a:defRPr/>
            </a:pPr>
            <a:r>
              <a:rPr lang="zh-CN" altLang="en-US" dirty="0"/>
              <a:t>菜品类型按树形列出，以供选择</a:t>
            </a:r>
            <a:r>
              <a:rPr lang="zh-CN" altLang="en-US" b="1" dirty="0">
                <a:solidFill>
                  <a:srgbClr val="5F5F5F"/>
                </a:solidFill>
                <a:latin typeface="+mn-lt"/>
                <a:cs typeface="+mn-cs"/>
              </a:rPr>
              <a:t>。</a:t>
            </a:r>
            <a:endParaRPr lang="zh-CN" altLang="en-US"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dirty="0"/>
              <a:t>菜品以图片式显示，让人一目了然</a:t>
            </a:r>
            <a:r>
              <a:rPr lang="zh-CN" altLang="en-US" b="1" dirty="0">
                <a:solidFill>
                  <a:srgbClr val="5F5F5F"/>
                </a:solidFill>
                <a:latin typeface="+mn-lt"/>
                <a:cs typeface="+mn-cs"/>
              </a:rPr>
              <a:t>。</a:t>
            </a:r>
            <a:endParaRPr lang="zh-CN" altLang="en-US" b="1" dirty="0">
              <a:solidFill>
                <a:srgbClr val="5F5F5F"/>
              </a:solidFill>
              <a:latin typeface="+mn-lt"/>
              <a:cs typeface="+mn-cs"/>
            </a:endParaRPr>
          </a:p>
          <a:p>
            <a:pPr marL="742950" lvl="1" indent="-285750" eaLnBrk="0" hangingPunct="0">
              <a:lnSpc>
                <a:spcPct val="150000"/>
              </a:lnSpc>
              <a:spcBef>
                <a:spcPct val="20000"/>
              </a:spcBef>
              <a:buFont typeface="Arial" panose="020B0604020202020204" pitchFamily="34" charset="0"/>
              <a:buChar char="–"/>
              <a:defRPr/>
            </a:pPr>
            <a:r>
              <a:rPr lang="zh-CN" altLang="en-US" dirty="0"/>
              <a:t>点击菜品图片，可以显示菜品大图，让顾客更清唽了解菜品信息</a:t>
            </a:r>
            <a:endParaRPr lang="en-US" altLang="zh-CN" dirty="0"/>
          </a:p>
          <a:p>
            <a:pPr marL="742950" lvl="1" indent="-285750" eaLnBrk="0" hangingPunct="0">
              <a:lnSpc>
                <a:spcPct val="150000"/>
              </a:lnSpc>
              <a:spcBef>
                <a:spcPct val="20000"/>
              </a:spcBef>
              <a:buFont typeface="Arial" panose="020B0604020202020204" pitchFamily="34" charset="0"/>
              <a:buChar char="–"/>
              <a:defRPr/>
            </a:pPr>
            <a:r>
              <a:rPr lang="zh-CN" altLang="en-US" dirty="0"/>
              <a:t>以口语化显示将要操作功能，更拉近与顾客间的距离，让顾客感觉更亲切。</a:t>
            </a:r>
            <a:endParaRPr lang="zh-CN" altLang="en-US" dirty="0"/>
          </a:p>
          <a:p>
            <a:pPr marL="742950" lvl="1" indent="-285750" eaLnBrk="0" hangingPunct="0">
              <a:lnSpc>
                <a:spcPct val="80000"/>
              </a:lnSpc>
              <a:spcBef>
                <a:spcPct val="20000"/>
              </a:spcBef>
              <a:buFont typeface="Arial" panose="020B0604020202020204" pitchFamily="34" charset="0"/>
              <a:buChar char="–"/>
              <a:defRPr/>
            </a:pPr>
            <a:endParaRPr lang="zh-CN" altLang="en-US" sz="2000" b="1" dirty="0">
              <a:solidFill>
                <a:srgbClr val="5F5F5F"/>
              </a:solidFill>
              <a:latin typeface="+mn-lt"/>
              <a:cs typeface="+mn-cs"/>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排号系统</a:t>
            </a:r>
            <a:r>
              <a:rPr lang="en-US" altLang="zh-CN" sz="1400" b="1">
                <a:solidFill>
                  <a:schemeClr val="tx2"/>
                </a:solidFill>
              </a:rPr>
              <a:t>——</a:t>
            </a:r>
            <a:r>
              <a:rPr lang="zh-CN" altLang="en-US" sz="1400" b="1">
                <a:solidFill>
                  <a:schemeClr val="tx2"/>
                </a:solidFill>
              </a:rPr>
              <a:t> 自助点菜</a:t>
            </a:r>
            <a:endParaRPr lang="zh-CN" altLang="en-US" sz="1400" b="1">
              <a:solidFill>
                <a:schemeClr val="tx2"/>
              </a:solidFill>
            </a:endParaRPr>
          </a:p>
        </p:txBody>
      </p:sp>
      <p:pic>
        <p:nvPicPr>
          <p:cNvPr id="44038" name="图片 6"/>
          <p:cNvPicPr>
            <a:picLocks noChangeAspect="1" noChangeArrowheads="1"/>
          </p:cNvPicPr>
          <p:nvPr/>
        </p:nvPicPr>
        <p:blipFill>
          <a:blip r:embed="rId1"/>
          <a:srcRect/>
          <a:stretch>
            <a:fillRect/>
          </a:stretch>
        </p:blipFill>
        <p:spPr bwMode="auto">
          <a:xfrm>
            <a:off x="4143375" y="3000375"/>
            <a:ext cx="4572000" cy="33575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5059"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5060"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dirty="0" smtClean="0">
                <a:solidFill>
                  <a:schemeClr val="tx2"/>
                </a:solidFill>
              </a:rPr>
              <a:t>微餐厅</a:t>
            </a:r>
            <a:endParaRPr lang="zh-CN" altLang="en-US" sz="3600" b="1" dirty="0">
              <a:solidFill>
                <a:schemeClr val="tx2"/>
              </a:solidFill>
            </a:endParaRPr>
          </a:p>
        </p:txBody>
      </p:sp>
      <p:sp>
        <p:nvSpPr>
          <p:cNvPr id="45061" name="Rectangle 2"/>
          <p:cNvSpPr>
            <a:spLocks noChangeArrowheads="1"/>
          </p:cNvSpPr>
          <p:nvPr/>
        </p:nvSpPr>
        <p:spPr bwMode="auto">
          <a:xfrm>
            <a:off x="0" y="0"/>
            <a:ext cx="9144000" cy="0"/>
          </a:xfrm>
          <a:prstGeom prst="rect">
            <a:avLst/>
          </a:prstGeom>
          <a:noFill/>
          <a:ln w="9525">
            <a:noFill/>
            <a:miter lim="800000"/>
          </a:ln>
        </p:spPr>
        <p:txBody>
          <a:bodyPr wrap="none" anchor="ctr">
            <a:spAutoFit/>
          </a:bodyPr>
          <a:lstStyle/>
          <a:p>
            <a:endParaRPr lang="zh-CN" altLang="en-US"/>
          </a:p>
        </p:txBody>
      </p:sp>
      <p:pic>
        <p:nvPicPr>
          <p:cNvPr id="30722" name="Picture 2" descr="%e5%9b%be%e7%89%8714"/>
          <p:cNvPicPr>
            <a:picLocks noChangeAspect="1" noChangeArrowheads="1"/>
          </p:cNvPicPr>
          <p:nvPr/>
        </p:nvPicPr>
        <p:blipFill>
          <a:blip r:embed="rId1"/>
          <a:srcRect/>
          <a:stretch>
            <a:fillRect/>
          </a:stretch>
        </p:blipFill>
        <p:spPr bwMode="auto">
          <a:xfrm>
            <a:off x="1649383" y="2143116"/>
            <a:ext cx="5994451" cy="4143404"/>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0825" y="0"/>
            <a:ext cx="8229600" cy="620713"/>
          </a:xfrm>
          <a:prstGeom prst="rect">
            <a:avLst/>
          </a:prstGeom>
          <a:noFill/>
          <a:ln w="9525">
            <a:noFill/>
            <a:miter lim="800000"/>
          </a:ln>
        </p:spPr>
        <p:txBody>
          <a:bodyPr/>
          <a:lstStyle/>
          <a:p>
            <a:pPr eaLnBrk="0" hangingPunct="0"/>
            <a:r>
              <a:rPr lang="zh-CN" altLang="en-US" sz="3200">
                <a:ea typeface="黑体" panose="02010609060101010101" pitchFamily="2" charset="-122"/>
              </a:rPr>
              <a:t>功能介绍</a:t>
            </a:r>
            <a:endParaRPr lang="zh-CN" altLang="en-US" sz="3200">
              <a:ea typeface="黑体" panose="02010609060101010101" pitchFamily="2" charset="-122"/>
            </a:endParaRPr>
          </a:p>
        </p:txBody>
      </p:sp>
      <p:sp>
        <p:nvSpPr>
          <p:cNvPr id="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bwMode="auto">
          <a:xfrm>
            <a:off x="466725" y="2060575"/>
            <a:ext cx="8101013" cy="1028700"/>
          </a:xfrm>
          <a:prstGeom prst="rect">
            <a:avLst/>
          </a:prstGeom>
          <a:noFill/>
          <a:ln w="9525">
            <a:noFill/>
            <a:miter lim="800000"/>
          </a:ln>
        </p:spPr>
        <p:txBody>
          <a:bodyPr/>
          <a:lstStyle/>
          <a:p>
            <a:pPr marL="742950" lvl="1" indent="-285750" eaLnBrk="0" hangingPunct="0">
              <a:lnSpc>
                <a:spcPct val="150000"/>
              </a:lnSpc>
              <a:spcBef>
                <a:spcPct val="20000"/>
              </a:spcBef>
              <a:buFont typeface="Arial" panose="020B0604020202020204" pitchFamily="34" charset="0"/>
              <a:buChar char="–"/>
            </a:pPr>
            <a:r>
              <a:rPr lang="zh-CN" altLang="en-US" sz="2000"/>
              <a:t>将传统的预定/外卖业务转移到线上，降低服务员工作量，提高处理效率，轻松配置更多优惠活动吸引顾客</a:t>
            </a:r>
            <a:endParaRPr lang="zh-CN" altLang="en-US" sz="2000"/>
          </a:p>
          <a:p>
            <a:pPr marL="742950" lvl="1" indent="-285750" eaLnBrk="0" hangingPunct="0">
              <a:lnSpc>
                <a:spcPct val="80000"/>
              </a:lnSpc>
              <a:spcBef>
                <a:spcPct val="20000"/>
              </a:spcBef>
              <a:buFont typeface="Arial" panose="020B0604020202020204" pitchFamily="34" charset="0"/>
              <a:buChar char="–"/>
            </a:pPr>
            <a:endParaRPr lang="zh-CN" altLang="en-US" sz="2000" b="1">
              <a:solidFill>
                <a:srgbClr val="5F5F5F"/>
              </a:solidFill>
            </a:endParaRPr>
          </a:p>
        </p:txBody>
      </p:sp>
      <p:sp>
        <p:nvSpPr>
          <p:cNvPr id="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dirty="0">
                <a:solidFill>
                  <a:schemeClr val="tx2"/>
                </a:solidFill>
              </a:rPr>
              <a:t>微餐厅</a:t>
            </a:r>
            <a:endParaRPr lang="zh-CN" altLang="en-US" sz="3600" b="1" dirty="0">
              <a:solidFill>
                <a:schemeClr val="tx2"/>
              </a:solidFill>
            </a:endParaRPr>
          </a:p>
        </p:txBody>
      </p:sp>
      <p:pic>
        <p:nvPicPr>
          <p:cNvPr id="8" name="图片 -2147482567"/>
          <p:cNvPicPr>
            <a:picLocks noChangeAspect="1" noChangeArrowheads="1"/>
          </p:cNvPicPr>
          <p:nvPr/>
        </p:nvPicPr>
        <p:blipFill>
          <a:blip r:embed="rId1" cstate="print"/>
          <a:srcRect/>
          <a:stretch>
            <a:fillRect/>
          </a:stretch>
        </p:blipFill>
        <p:spPr bwMode="auto">
          <a:xfrm>
            <a:off x="5867400" y="3213100"/>
            <a:ext cx="1638300" cy="3141663"/>
          </a:xfrm>
          <a:prstGeom prst="rect">
            <a:avLst/>
          </a:prstGeom>
          <a:noFill/>
          <a:ln w="9525">
            <a:noFill/>
            <a:miter lim="800000"/>
            <a:headEnd/>
            <a:tailEnd/>
          </a:ln>
        </p:spPr>
      </p:pic>
      <p:pic>
        <p:nvPicPr>
          <p:cNvPr id="9" name="图片 -2147482569"/>
          <p:cNvPicPr>
            <a:picLocks noChangeAspect="1" noChangeArrowheads="1"/>
          </p:cNvPicPr>
          <p:nvPr/>
        </p:nvPicPr>
        <p:blipFill>
          <a:blip r:embed="rId2" cstate="print"/>
          <a:srcRect/>
          <a:stretch>
            <a:fillRect/>
          </a:stretch>
        </p:blipFill>
        <p:spPr bwMode="auto">
          <a:xfrm>
            <a:off x="1187450" y="3200400"/>
            <a:ext cx="1619250" cy="3114675"/>
          </a:xfrm>
          <a:prstGeom prst="rect">
            <a:avLst/>
          </a:prstGeom>
          <a:noFill/>
          <a:ln w="9525">
            <a:noFill/>
            <a:miter lim="800000"/>
            <a:headEnd/>
            <a:tailEnd/>
          </a:ln>
        </p:spPr>
      </p:pic>
      <p:pic>
        <p:nvPicPr>
          <p:cNvPr id="10" name="图片 -2147482568"/>
          <p:cNvPicPr>
            <a:picLocks noChangeAspect="1" noChangeArrowheads="1"/>
          </p:cNvPicPr>
          <p:nvPr/>
        </p:nvPicPr>
        <p:blipFill>
          <a:blip r:embed="rId3" cstate="print"/>
          <a:srcRect/>
          <a:stretch>
            <a:fillRect/>
          </a:stretch>
        </p:blipFill>
        <p:spPr bwMode="auto">
          <a:xfrm>
            <a:off x="3563938" y="3213100"/>
            <a:ext cx="1628775" cy="311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0825" y="0"/>
            <a:ext cx="8229600" cy="620713"/>
          </a:xfrm>
          <a:prstGeom prst="rect">
            <a:avLst/>
          </a:prstGeom>
          <a:noFill/>
          <a:ln w="9525">
            <a:noFill/>
            <a:miter lim="800000"/>
          </a:ln>
        </p:spPr>
        <p:txBody>
          <a:bodyPr/>
          <a:lstStyle/>
          <a:p>
            <a:pPr eaLnBrk="0" hangingPunct="0"/>
            <a:r>
              <a:rPr lang="zh-CN" altLang="en-US" sz="3200">
                <a:ea typeface="黑体" panose="02010609060101010101" pitchFamily="2" charset="-122"/>
              </a:rPr>
              <a:t>功能介绍</a:t>
            </a:r>
            <a:endParaRPr lang="zh-CN" altLang="en-US" sz="3200">
              <a:ea typeface="黑体" panose="02010609060101010101" pitchFamily="2" charset="-122"/>
            </a:endParaRPr>
          </a:p>
        </p:txBody>
      </p:sp>
      <p:sp>
        <p:nvSpPr>
          <p:cNvPr id="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bwMode="auto">
          <a:xfrm>
            <a:off x="468313" y="2060575"/>
            <a:ext cx="8101012" cy="1039813"/>
          </a:xfrm>
          <a:prstGeom prst="rect">
            <a:avLst/>
          </a:prstGeom>
          <a:noFill/>
          <a:ln w="9525">
            <a:noFill/>
            <a:miter lim="800000"/>
          </a:ln>
        </p:spPr>
        <p:txBody>
          <a:bodyPr/>
          <a:lstStyle/>
          <a:p>
            <a:pPr marL="742950" lvl="1" indent="-285750" eaLnBrk="0" hangingPunct="0">
              <a:lnSpc>
                <a:spcPct val="150000"/>
              </a:lnSpc>
              <a:spcBef>
                <a:spcPct val="20000"/>
              </a:spcBef>
              <a:buFont typeface="Arial" panose="020B0604020202020204" pitchFamily="34" charset="0"/>
              <a:buChar char="–"/>
            </a:pPr>
            <a:r>
              <a:rPr lang="zh-CN" altLang="en-US" sz="2000"/>
              <a:t>增加门店扫码自助点单业务，减少服务员等待时间，提升工作效率。</a:t>
            </a:r>
            <a:endParaRPr lang="zh-CN" altLang="en-US" sz="2000"/>
          </a:p>
          <a:p>
            <a:pPr marL="742950" lvl="1" indent="-285750" eaLnBrk="0" hangingPunct="0">
              <a:lnSpc>
                <a:spcPct val="80000"/>
              </a:lnSpc>
              <a:spcBef>
                <a:spcPct val="20000"/>
              </a:spcBef>
              <a:buFont typeface="Arial" panose="020B0604020202020204" pitchFamily="34" charset="0"/>
              <a:buChar char="–"/>
            </a:pPr>
            <a:endParaRPr lang="zh-CN" altLang="en-US" sz="2000" b="1">
              <a:solidFill>
                <a:srgbClr val="5F5F5F"/>
              </a:solidFill>
            </a:endParaRPr>
          </a:p>
        </p:txBody>
      </p:sp>
      <p:sp>
        <p:nvSpPr>
          <p:cNvPr id="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微餐厅</a:t>
            </a:r>
            <a:endParaRPr lang="zh-CN" altLang="en-US" sz="3600" b="1">
              <a:solidFill>
                <a:schemeClr val="tx2"/>
              </a:solidFill>
            </a:endParaRPr>
          </a:p>
        </p:txBody>
      </p:sp>
      <p:pic>
        <p:nvPicPr>
          <p:cNvPr id="8" name="图片 -2147482566" descr="1111_1"/>
          <p:cNvPicPr>
            <a:picLocks noChangeAspect="1" noChangeArrowheads="1"/>
          </p:cNvPicPr>
          <p:nvPr/>
        </p:nvPicPr>
        <p:blipFill>
          <a:blip r:embed="rId1" cstate="print"/>
          <a:srcRect/>
          <a:stretch>
            <a:fillRect/>
          </a:stretch>
        </p:blipFill>
        <p:spPr bwMode="auto">
          <a:xfrm>
            <a:off x="900113" y="3284538"/>
            <a:ext cx="1609725" cy="2867025"/>
          </a:xfrm>
          <a:prstGeom prst="rect">
            <a:avLst/>
          </a:prstGeom>
          <a:noFill/>
          <a:ln w="9525">
            <a:noFill/>
            <a:miter lim="800000"/>
            <a:headEnd/>
            <a:tailEnd/>
          </a:ln>
        </p:spPr>
      </p:pic>
      <p:pic>
        <p:nvPicPr>
          <p:cNvPr id="9" name="图片 -2147482565" descr="1110_6"/>
          <p:cNvPicPr>
            <a:picLocks noChangeAspect="1" noChangeArrowheads="1"/>
          </p:cNvPicPr>
          <p:nvPr/>
        </p:nvPicPr>
        <p:blipFill>
          <a:blip r:embed="rId2" cstate="print"/>
          <a:srcRect/>
          <a:stretch>
            <a:fillRect/>
          </a:stretch>
        </p:blipFill>
        <p:spPr bwMode="auto">
          <a:xfrm>
            <a:off x="3490913" y="3284538"/>
            <a:ext cx="1609725" cy="2867025"/>
          </a:xfrm>
          <a:prstGeom prst="rect">
            <a:avLst/>
          </a:prstGeom>
          <a:noFill/>
          <a:ln w="9525">
            <a:noFill/>
            <a:miter lim="800000"/>
            <a:headEnd/>
            <a:tailEnd/>
          </a:ln>
        </p:spPr>
      </p:pic>
      <p:pic>
        <p:nvPicPr>
          <p:cNvPr id="10" name="图片 -2147482564" descr="1111_3"/>
          <p:cNvPicPr>
            <a:picLocks noChangeAspect="1" noChangeArrowheads="1"/>
          </p:cNvPicPr>
          <p:nvPr/>
        </p:nvPicPr>
        <p:blipFill>
          <a:blip r:embed="rId3" cstate="print"/>
          <a:srcRect/>
          <a:stretch>
            <a:fillRect/>
          </a:stretch>
        </p:blipFill>
        <p:spPr bwMode="auto">
          <a:xfrm>
            <a:off x="6227763" y="3284538"/>
            <a:ext cx="1609725"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0825" y="0"/>
            <a:ext cx="8229600" cy="620713"/>
          </a:xfrm>
          <a:prstGeom prst="rect">
            <a:avLst/>
          </a:prstGeom>
          <a:noFill/>
          <a:ln w="9525">
            <a:noFill/>
            <a:miter lim="800000"/>
          </a:ln>
        </p:spPr>
        <p:txBody>
          <a:bodyPr/>
          <a:lstStyle/>
          <a:p>
            <a:pPr eaLnBrk="0" hangingPunct="0"/>
            <a:r>
              <a:rPr lang="zh-CN" altLang="en-US" sz="3200">
                <a:ea typeface="黑体" panose="02010609060101010101" pitchFamily="2" charset="-122"/>
              </a:rPr>
              <a:t>功能介绍</a:t>
            </a:r>
            <a:endParaRPr lang="zh-CN" altLang="en-US" sz="3200">
              <a:ea typeface="黑体" panose="02010609060101010101" pitchFamily="2" charset="-122"/>
            </a:endParaRPr>
          </a:p>
        </p:txBody>
      </p:sp>
      <p:sp>
        <p:nvSpPr>
          <p:cNvPr id="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bwMode="auto">
          <a:xfrm>
            <a:off x="468313" y="2060575"/>
            <a:ext cx="8101012" cy="1039813"/>
          </a:xfrm>
          <a:prstGeom prst="rect">
            <a:avLst/>
          </a:prstGeom>
          <a:noFill/>
          <a:ln w="9525">
            <a:noFill/>
            <a:miter lim="800000"/>
          </a:ln>
        </p:spPr>
        <p:txBody>
          <a:bodyPr/>
          <a:lstStyle/>
          <a:p>
            <a:pPr marL="742950" lvl="1" indent="-285750" eaLnBrk="0" hangingPunct="0">
              <a:lnSpc>
                <a:spcPct val="150000"/>
              </a:lnSpc>
              <a:spcBef>
                <a:spcPct val="20000"/>
              </a:spcBef>
              <a:buFont typeface="Arial" panose="020B0604020202020204" pitchFamily="34" charset="0"/>
              <a:buChar char="–"/>
            </a:pPr>
            <a:r>
              <a:rPr lang="zh-CN" altLang="en-US" sz="2000"/>
              <a:t>线上线下会员打通，积分/储值实时同步，会员可以在线直接使用储值卡消费，增加会员粘性和活跃度</a:t>
            </a:r>
            <a:endParaRPr lang="zh-CN" altLang="en-US" sz="2000"/>
          </a:p>
          <a:p>
            <a:pPr marL="742950" lvl="1" indent="-285750" eaLnBrk="0" hangingPunct="0">
              <a:lnSpc>
                <a:spcPct val="80000"/>
              </a:lnSpc>
              <a:spcBef>
                <a:spcPct val="20000"/>
              </a:spcBef>
              <a:buFont typeface="Arial" panose="020B0604020202020204" pitchFamily="34" charset="0"/>
              <a:buChar char="–"/>
            </a:pPr>
            <a:endParaRPr lang="zh-CN" altLang="en-US" sz="2000" b="1">
              <a:solidFill>
                <a:srgbClr val="5F5F5F"/>
              </a:solidFill>
            </a:endParaRPr>
          </a:p>
        </p:txBody>
      </p:sp>
      <p:sp>
        <p:nvSpPr>
          <p:cNvPr id="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微餐厅</a:t>
            </a:r>
            <a:endParaRPr lang="zh-CN" altLang="en-US" sz="3600" b="1">
              <a:solidFill>
                <a:schemeClr val="tx2"/>
              </a:solidFill>
            </a:endParaRPr>
          </a:p>
        </p:txBody>
      </p:sp>
      <p:pic>
        <p:nvPicPr>
          <p:cNvPr id="8" name="图片 -2147482563" descr="1110_3"/>
          <p:cNvPicPr>
            <a:picLocks noChangeAspect="1" noChangeArrowheads="1"/>
          </p:cNvPicPr>
          <p:nvPr/>
        </p:nvPicPr>
        <p:blipFill>
          <a:blip r:embed="rId1" cstate="print"/>
          <a:srcRect/>
          <a:stretch>
            <a:fillRect/>
          </a:stretch>
        </p:blipFill>
        <p:spPr bwMode="auto">
          <a:xfrm>
            <a:off x="2000232" y="3071810"/>
            <a:ext cx="1970794" cy="3503634"/>
          </a:xfrm>
          <a:prstGeom prst="rect">
            <a:avLst/>
          </a:prstGeom>
          <a:noFill/>
          <a:ln w="9525">
            <a:noFill/>
            <a:miter lim="800000"/>
            <a:headEnd/>
            <a:tailEnd/>
          </a:ln>
        </p:spPr>
      </p:pic>
      <p:pic>
        <p:nvPicPr>
          <p:cNvPr id="9" name="图片 -2147482562" descr="1111_2"/>
          <p:cNvPicPr>
            <a:picLocks noChangeAspect="1" noChangeArrowheads="1"/>
          </p:cNvPicPr>
          <p:nvPr/>
        </p:nvPicPr>
        <p:blipFill>
          <a:blip r:embed="rId2" cstate="print"/>
          <a:srcRect/>
          <a:stretch>
            <a:fillRect/>
          </a:stretch>
        </p:blipFill>
        <p:spPr bwMode="auto">
          <a:xfrm>
            <a:off x="5219701" y="3068639"/>
            <a:ext cx="1993385" cy="35437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0825" y="0"/>
            <a:ext cx="8229600" cy="620713"/>
          </a:xfrm>
          <a:prstGeom prst="rect">
            <a:avLst/>
          </a:prstGeom>
          <a:noFill/>
          <a:ln w="9525">
            <a:noFill/>
            <a:miter lim="800000"/>
          </a:ln>
        </p:spPr>
        <p:txBody>
          <a:bodyPr/>
          <a:lstStyle/>
          <a:p>
            <a:pPr eaLnBrk="0" hangingPunct="0"/>
            <a:r>
              <a:rPr lang="zh-CN" altLang="en-US" sz="3200">
                <a:ea typeface="黑体" panose="02010609060101010101" pitchFamily="2" charset="-122"/>
              </a:rPr>
              <a:t>功能介绍</a:t>
            </a:r>
            <a:endParaRPr lang="zh-CN" altLang="en-US" sz="3200">
              <a:ea typeface="黑体" panose="02010609060101010101" pitchFamily="2" charset="-122"/>
            </a:endParaRPr>
          </a:p>
        </p:txBody>
      </p:sp>
      <p:sp>
        <p:nvSpPr>
          <p:cNvPr id="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bwMode="auto">
          <a:xfrm>
            <a:off x="468313" y="2060575"/>
            <a:ext cx="8101012" cy="533400"/>
          </a:xfrm>
          <a:prstGeom prst="rect">
            <a:avLst/>
          </a:prstGeom>
          <a:noFill/>
          <a:ln w="9525">
            <a:noFill/>
            <a:miter lim="800000"/>
          </a:ln>
        </p:spPr>
        <p:txBody>
          <a:bodyPr/>
          <a:lstStyle/>
          <a:p>
            <a:pPr marL="742950" lvl="1" indent="-285750" eaLnBrk="0" hangingPunct="0">
              <a:lnSpc>
                <a:spcPct val="150000"/>
              </a:lnSpc>
              <a:spcBef>
                <a:spcPct val="20000"/>
              </a:spcBef>
              <a:buFont typeface="Arial" panose="020B0604020202020204" pitchFamily="34" charset="0"/>
              <a:buChar char="–"/>
            </a:pPr>
            <a:r>
              <a:rPr lang="zh-CN" altLang="en-US" sz="2000"/>
              <a:t>订单实时推送到门店并且提醒，服务员无须时刻关注，省时省力</a:t>
            </a:r>
            <a:endParaRPr lang="zh-CN" altLang="en-US" sz="2000"/>
          </a:p>
          <a:p>
            <a:pPr marL="742950" lvl="1" indent="-285750" eaLnBrk="0" hangingPunct="0">
              <a:lnSpc>
                <a:spcPct val="80000"/>
              </a:lnSpc>
              <a:spcBef>
                <a:spcPct val="20000"/>
              </a:spcBef>
              <a:buFont typeface="Arial" panose="020B0604020202020204" pitchFamily="34" charset="0"/>
              <a:buChar char="–"/>
            </a:pPr>
            <a:endParaRPr lang="zh-CN" altLang="en-US" sz="2000" b="1">
              <a:solidFill>
                <a:srgbClr val="5F5F5F"/>
              </a:solidFill>
            </a:endParaRPr>
          </a:p>
        </p:txBody>
      </p:sp>
      <p:sp>
        <p:nvSpPr>
          <p:cNvPr id="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微餐厅</a:t>
            </a:r>
            <a:endParaRPr lang="zh-CN" altLang="en-US" sz="3600" b="1">
              <a:solidFill>
                <a:schemeClr val="tx2"/>
              </a:solidFill>
            </a:endParaRPr>
          </a:p>
        </p:txBody>
      </p:sp>
      <p:pic>
        <p:nvPicPr>
          <p:cNvPr id="8" name="图片 -2147482561" descr="微餐厅2"/>
          <p:cNvPicPr>
            <a:picLocks noChangeAspect="1" noChangeArrowheads="1"/>
          </p:cNvPicPr>
          <p:nvPr/>
        </p:nvPicPr>
        <p:blipFill>
          <a:blip r:embed="rId1"/>
          <a:srcRect/>
          <a:stretch>
            <a:fillRect/>
          </a:stretch>
        </p:blipFill>
        <p:spPr bwMode="auto">
          <a:xfrm>
            <a:off x="1428728" y="2786058"/>
            <a:ext cx="6607271" cy="3714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714348" y="1939311"/>
            <a:ext cx="4110990" cy="4490085"/>
          </a:xfrm>
          <a:prstGeom prst="rect">
            <a:avLst/>
          </a:prstGeom>
          <a:noFill/>
        </p:spPr>
        <p:txBody>
          <a:bodyPr/>
          <a:lstStyle/>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移动点菜收银，高效快捷服务体验</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微餐厅功能对接，实现线上线下一体化</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便捷的支付方式：微信支付，支付宝，银行卡</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zh-CN" sz="3600" b="1">
                <a:solidFill>
                  <a:schemeClr val="tx2"/>
                </a:solidFill>
              </a:rPr>
              <a:t>美食家移动</a:t>
            </a:r>
            <a:r>
              <a:rPr lang="en-US" altLang="zh-CN" sz="3600" b="1">
                <a:solidFill>
                  <a:schemeClr val="tx2"/>
                </a:solidFill>
              </a:rPr>
              <a:t>POS</a:t>
            </a:r>
            <a:endParaRPr lang="en-US" altLang="zh-CN" sz="3600" b="1">
              <a:solidFill>
                <a:schemeClr val="tx2"/>
              </a:solidFill>
            </a:endParaRPr>
          </a:p>
        </p:txBody>
      </p:sp>
      <p:pic>
        <p:nvPicPr>
          <p:cNvPr id="2" name="图片 1"/>
          <p:cNvPicPr>
            <a:picLocks noChangeAspect="1"/>
          </p:cNvPicPr>
          <p:nvPr/>
        </p:nvPicPr>
        <p:blipFill>
          <a:blip r:embed="rId1"/>
          <a:stretch>
            <a:fillRect/>
          </a:stretch>
        </p:blipFill>
        <p:spPr>
          <a:xfrm>
            <a:off x="5400355" y="2009443"/>
            <a:ext cx="2743545" cy="4491391"/>
          </a:xfrm>
          <a:prstGeom prst="rect">
            <a:avLst/>
          </a:prstGeom>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zh-CN" sz="3600" b="1">
                <a:solidFill>
                  <a:schemeClr val="tx2"/>
                </a:solidFill>
              </a:rPr>
              <a:t>美食家移动</a:t>
            </a:r>
            <a:r>
              <a:rPr lang="en-US" altLang="zh-CN" sz="3600" b="1">
                <a:solidFill>
                  <a:schemeClr val="tx2"/>
                </a:solidFill>
              </a:rPr>
              <a:t>POS</a:t>
            </a:r>
            <a:endParaRPr lang="en-US" altLang="zh-CN" sz="3600" b="1">
              <a:solidFill>
                <a:schemeClr val="tx2"/>
              </a:solidFill>
            </a:endParaRPr>
          </a:p>
        </p:txBody>
      </p:sp>
      <p:pic>
        <p:nvPicPr>
          <p:cNvPr id="3" name="图片 2" descr="S60418-171100"/>
          <p:cNvPicPr preferRelativeResize="0"/>
          <p:nvPr/>
        </p:nvPicPr>
        <p:blipFill>
          <a:blip r:embed="rId1" cstate="print"/>
          <a:stretch>
            <a:fillRect/>
          </a:stretch>
        </p:blipFill>
        <p:spPr>
          <a:xfrm>
            <a:off x="571472" y="1928802"/>
            <a:ext cx="2643206" cy="4643470"/>
          </a:xfrm>
          <a:prstGeom prst="rect">
            <a:avLst/>
          </a:prstGeom>
        </p:spPr>
      </p:pic>
      <p:pic>
        <p:nvPicPr>
          <p:cNvPr id="6" name="图片 5" descr="S60418-171106"/>
          <p:cNvPicPr>
            <a:picLocks noChangeAspect="1"/>
          </p:cNvPicPr>
          <p:nvPr/>
        </p:nvPicPr>
        <p:blipFill>
          <a:blip r:embed="rId2" cstate="print"/>
          <a:stretch>
            <a:fillRect/>
          </a:stretch>
        </p:blipFill>
        <p:spPr>
          <a:xfrm>
            <a:off x="3356238" y="1928802"/>
            <a:ext cx="2644522" cy="4643470"/>
          </a:xfrm>
          <a:prstGeom prst="rect">
            <a:avLst/>
          </a:prstGeom>
        </p:spPr>
      </p:pic>
      <p:pic>
        <p:nvPicPr>
          <p:cNvPr id="7" name="图片 6"/>
          <p:cNvPicPr preferRelativeResize="0"/>
          <p:nvPr/>
        </p:nvPicPr>
        <p:blipFill>
          <a:blip r:embed="rId3"/>
          <a:stretch>
            <a:fillRect/>
          </a:stretch>
        </p:blipFill>
        <p:spPr>
          <a:xfrm>
            <a:off x="6143636" y="1928802"/>
            <a:ext cx="2786050" cy="4607210"/>
          </a:xfrm>
          <a:prstGeom prst="rect">
            <a:avLst/>
          </a:prstGeom>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630" y="2060575"/>
            <a:ext cx="8100695" cy="3489325"/>
          </a:xfrm>
          <a:prstGeom prst="rect">
            <a:avLst/>
          </a:prstGeom>
          <a:noFill/>
        </p:spPr>
        <p:txBody>
          <a:bodyPr/>
          <a:lstStyle/>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综合应用成本低：印刷成本，人力成本大大降低</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菜谱界面新颖，直观，有效刺激客户消费，指引消费</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及时了解原料剩余情况并调整菜谱，减少原料积压同时避免点菜失效</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更精准的满足客户需求，极大提高饭店档次形象和顾客消费体验</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平板无线点菜</a:t>
            </a:r>
            <a:endParaRPr lang="zh-CN" sz="3600" b="1">
              <a:solidFill>
                <a:schemeClr val="tx2"/>
              </a:solidFill>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平板无线点菜</a:t>
            </a:r>
            <a:endParaRPr lang="zh-CN" sz="3600" b="1">
              <a:solidFill>
                <a:schemeClr val="tx2"/>
              </a:solidFill>
            </a:endParaRPr>
          </a:p>
        </p:txBody>
      </p:sp>
      <p:pic>
        <p:nvPicPr>
          <p:cNvPr id="15364" name="图片 15363" descr="图片1"/>
          <p:cNvPicPr>
            <a:picLocks noChangeAspect="1"/>
          </p:cNvPicPr>
          <p:nvPr/>
        </p:nvPicPr>
        <p:blipFill>
          <a:blip r:embed="rId1" cstate="print"/>
          <a:stretch>
            <a:fillRect/>
          </a:stretch>
        </p:blipFill>
        <p:spPr>
          <a:xfrm>
            <a:off x="1328740" y="1832938"/>
            <a:ext cx="6529408" cy="4310706"/>
          </a:xfrm>
          <a:prstGeom prst="rect">
            <a:avLst/>
          </a:prstGeom>
          <a:noFill/>
          <a:ln w="9525">
            <a:noFill/>
            <a:miter/>
          </a:ln>
        </p:spPr>
      </p:pic>
      <p:sp>
        <p:nvSpPr>
          <p:cNvPr id="15363" name="文本框 15362"/>
          <p:cNvSpPr txBox="1"/>
          <p:nvPr/>
        </p:nvSpPr>
        <p:spPr>
          <a:xfrm>
            <a:off x="3203575" y="6246835"/>
            <a:ext cx="2978150" cy="396875"/>
          </a:xfrm>
          <a:prstGeom prst="rect">
            <a:avLst/>
          </a:prstGeom>
          <a:noFill/>
          <a:ln w="9525">
            <a:noFill/>
            <a:miter/>
          </a:ln>
        </p:spPr>
        <p:txBody>
          <a:bodyPr vert="horz" wrap="none" anchor="t">
            <a:spAutoFit/>
          </a:bodyPr>
          <a:lstStyle/>
          <a:p>
            <a:pPr lvl="0" algn="l" eaLnBrk="1" latinLnBrk="0" hangingPunct="1"/>
            <a:r>
              <a:rPr lang="zh-CN" altLang="en-US" sz="2000" b="1" dirty="0">
                <a:solidFill>
                  <a:schemeClr val="accent2"/>
                </a:solidFill>
                <a:latin typeface="Arial" panose="020B0604020202020204" pitchFamily="34" charset="0"/>
                <a:ea typeface="宋体" panose="02010600030101010101" pitchFamily="2" charset="-122"/>
              </a:rPr>
              <a:t>用一张大图显示整个菜品</a:t>
            </a:r>
            <a:endParaRPr lang="zh-CN" altLang="en-US" sz="2000" b="1" dirty="0">
              <a:solidFill>
                <a:schemeClr val="accent2"/>
              </a:solidFill>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graphicFrame>
        <p:nvGraphicFramePr>
          <p:cNvPr id="1026" name="Object 3"/>
          <p:cNvGraphicFramePr>
            <a:graphicFrameLocks noChangeAspect="1"/>
          </p:cNvGraphicFramePr>
          <p:nvPr/>
        </p:nvGraphicFramePr>
        <p:xfrm>
          <a:off x="900113" y="1989138"/>
          <a:ext cx="2087562" cy="1395412"/>
        </p:xfrm>
        <a:graphic>
          <a:graphicData uri="http://schemas.openxmlformats.org/presentationml/2006/ole">
            <mc:AlternateContent xmlns:mc="http://schemas.openxmlformats.org/markup-compatibility/2006">
              <mc:Choice xmlns:v="urn:schemas-microsoft-com:vml" Requires="v">
                <p:oleObj spid="_x0000_s1025" name="CorelDRAW" r:id="rId1" imgW="2913380" imgH="1954530" progId="">
                  <p:embed/>
                </p:oleObj>
              </mc:Choice>
              <mc:Fallback>
                <p:oleObj name="CorelDRAW" r:id="rId1" imgW="2913380" imgH="1954530" progId="">
                  <p:embed/>
                  <p:pic>
                    <p:nvPicPr>
                      <p:cNvPr id="0" name="Object 3" descr="image11"/>
                      <p:cNvPicPr>
                        <a:picLocks noChangeAspect="1"/>
                      </p:cNvPicPr>
                      <p:nvPr/>
                    </p:nvPicPr>
                    <p:blipFill>
                      <a:blip r:embed="rId2"/>
                      <a:stretch>
                        <a:fillRect/>
                      </a:stretch>
                    </p:blipFill>
                    <p:spPr>
                      <a:xfrm>
                        <a:off x="900113" y="1989138"/>
                        <a:ext cx="2087562" cy="1395412"/>
                      </a:xfrm>
                      <a:prstGeom prst="rect">
                        <a:avLst/>
                      </a:prstGeom>
                      <a:noFill/>
                      <a:ln w="9525">
                        <a:noFill/>
                      </a:ln>
                    </p:spPr>
                  </p:pic>
                </p:oleObj>
              </mc:Fallback>
            </mc:AlternateContent>
          </a:graphicData>
        </a:graphic>
      </p:graphicFrame>
      <p:sp>
        <p:nvSpPr>
          <p:cNvPr id="7" name="Text Box 4"/>
          <p:cNvSpPr txBox="1">
            <a:spLocks noChangeArrowheads="1"/>
          </p:cNvSpPr>
          <p:nvPr/>
        </p:nvSpPr>
        <p:spPr bwMode="auto">
          <a:xfrm>
            <a:off x="827088" y="981075"/>
            <a:ext cx="2376487" cy="946150"/>
          </a:xfrm>
          <a:prstGeom prst="rect">
            <a:avLst/>
          </a:prstGeom>
          <a:noFill/>
          <a:ln w="9525">
            <a:noFill/>
            <a:miter lim="800000"/>
          </a:ln>
        </p:spPr>
        <p:txBody>
          <a:bodyPr>
            <a:spAutoFit/>
          </a:bodyPr>
          <a:lstStyle/>
          <a:p>
            <a:pPr>
              <a:defRPr/>
            </a:pPr>
            <a:r>
              <a:rPr lang="zh-CN" altLang="en-US" dirty="0">
                <a:solidFill>
                  <a:schemeClr val="accent2"/>
                </a:solidFill>
                <a:latin typeface="Arial" panose="020B0604020202020204" pitchFamily="34" charset="0"/>
                <a:ea typeface="黑体" panose="02010609060101010101" pitchFamily="2" charset="-122"/>
              </a:rPr>
              <a:t>零售行业</a:t>
            </a:r>
            <a:endParaRPr lang="zh-CN" altLang="en-US" dirty="0">
              <a:solidFill>
                <a:schemeClr val="accent2"/>
              </a:solidFill>
              <a:latin typeface="Arial" panose="020B0604020202020204" pitchFamily="34" charset="0"/>
              <a:ea typeface="黑体" panose="02010609060101010101" pitchFamily="2" charset="-122"/>
            </a:endParaRPr>
          </a:p>
          <a:p>
            <a:pPr>
              <a:defRPr/>
            </a:pPr>
            <a:r>
              <a:rPr lang="zh-CN" altLang="en-US" dirty="0">
                <a:solidFill>
                  <a:schemeClr val="bg1">
                    <a:lumMod val="50000"/>
                  </a:schemeClr>
                </a:solidFill>
                <a:latin typeface="Arial" panose="020B0604020202020204" pitchFamily="34" charset="0"/>
                <a:ea typeface="黑体" panose="02010609060101010101" pitchFamily="2" charset="-122"/>
              </a:rPr>
              <a:t>以零售企业为本的专业品质</a:t>
            </a:r>
            <a:endParaRPr lang="zh-CN" altLang="en-US" dirty="0">
              <a:solidFill>
                <a:schemeClr val="bg1">
                  <a:lumMod val="50000"/>
                </a:schemeClr>
              </a:solidFill>
              <a:latin typeface="Arial" panose="020B0604020202020204" pitchFamily="34" charset="0"/>
              <a:ea typeface="黑体" panose="02010609060101010101" pitchFamily="2" charset="-122"/>
            </a:endParaRPr>
          </a:p>
        </p:txBody>
      </p:sp>
      <p:sp>
        <p:nvSpPr>
          <p:cNvPr id="8" name="Text Box 5"/>
          <p:cNvSpPr txBox="1">
            <a:spLocks noChangeArrowheads="1"/>
          </p:cNvSpPr>
          <p:nvPr/>
        </p:nvSpPr>
        <p:spPr bwMode="auto">
          <a:xfrm>
            <a:off x="3348038" y="981075"/>
            <a:ext cx="2376487" cy="946150"/>
          </a:xfrm>
          <a:prstGeom prst="rect">
            <a:avLst/>
          </a:prstGeom>
          <a:noFill/>
          <a:ln w="9525">
            <a:noFill/>
            <a:miter lim="800000"/>
          </a:ln>
        </p:spPr>
        <p:txBody>
          <a:bodyPr>
            <a:spAutoFit/>
          </a:bodyPr>
          <a:lstStyle/>
          <a:p>
            <a:pPr>
              <a:defRPr/>
            </a:pPr>
            <a:r>
              <a:rPr lang="zh-CN" altLang="en-US" dirty="0">
                <a:solidFill>
                  <a:srgbClr val="FF9933"/>
                </a:solidFill>
                <a:latin typeface="Arial" panose="020B0604020202020204" pitchFamily="34" charset="0"/>
                <a:ea typeface="黑体" panose="02010609060101010101" pitchFamily="2" charset="-122"/>
              </a:rPr>
              <a:t>餐饮娱乐行业</a:t>
            </a:r>
            <a:endParaRPr lang="zh-CN" altLang="en-US" dirty="0">
              <a:solidFill>
                <a:srgbClr val="FF9933"/>
              </a:solidFill>
              <a:latin typeface="Arial" panose="020B0604020202020204" pitchFamily="34" charset="0"/>
              <a:ea typeface="黑体" panose="02010609060101010101" pitchFamily="2" charset="-122"/>
            </a:endParaRPr>
          </a:p>
          <a:p>
            <a:pPr>
              <a:defRPr/>
            </a:pPr>
            <a:r>
              <a:rPr lang="zh-CN" altLang="en-US" dirty="0">
                <a:solidFill>
                  <a:schemeClr val="bg1">
                    <a:lumMod val="50000"/>
                  </a:schemeClr>
                </a:solidFill>
                <a:latin typeface="Arial" panose="020B0604020202020204" pitchFamily="34" charset="0"/>
                <a:ea typeface="黑体" panose="02010609060101010101" pitchFamily="2" charset="-122"/>
              </a:rPr>
              <a:t>面向餐饮娱乐业的智能化管理</a:t>
            </a:r>
            <a:endParaRPr lang="zh-CN" altLang="en-US" dirty="0">
              <a:solidFill>
                <a:schemeClr val="bg1">
                  <a:lumMod val="50000"/>
                </a:schemeClr>
              </a:solidFill>
              <a:latin typeface="Arial" panose="020B0604020202020204" pitchFamily="34" charset="0"/>
              <a:ea typeface="黑体" panose="02010609060101010101" pitchFamily="2" charset="-122"/>
            </a:endParaRPr>
          </a:p>
        </p:txBody>
      </p:sp>
      <p:graphicFrame>
        <p:nvGraphicFramePr>
          <p:cNvPr id="1027" name="Object 6"/>
          <p:cNvGraphicFramePr>
            <a:graphicFrameLocks noChangeAspect="1"/>
          </p:cNvGraphicFramePr>
          <p:nvPr/>
        </p:nvGraphicFramePr>
        <p:xfrm>
          <a:off x="3492500" y="1989138"/>
          <a:ext cx="1943100" cy="1384300"/>
        </p:xfrm>
        <a:graphic>
          <a:graphicData uri="http://schemas.openxmlformats.org/presentationml/2006/ole">
            <mc:AlternateContent xmlns:mc="http://schemas.openxmlformats.org/markup-compatibility/2006">
              <mc:Choice xmlns:v="urn:schemas-microsoft-com:vml" Requires="v">
                <p:oleObj spid="_x0000_s1028" name="CorelDRAW" r:id="rId3" imgW="2734310" imgH="1954530" progId="">
                  <p:embed/>
                </p:oleObj>
              </mc:Choice>
              <mc:Fallback>
                <p:oleObj name="CorelDRAW" r:id="rId3" imgW="2734310" imgH="1954530" progId="">
                  <p:embed/>
                  <p:pic>
                    <p:nvPicPr>
                      <p:cNvPr id="0" name="Object 6" descr="image12"/>
                      <p:cNvPicPr>
                        <a:picLocks noChangeAspect="1"/>
                      </p:cNvPicPr>
                      <p:nvPr/>
                    </p:nvPicPr>
                    <p:blipFill>
                      <a:blip r:embed="rId4"/>
                      <a:stretch>
                        <a:fillRect/>
                      </a:stretch>
                    </p:blipFill>
                    <p:spPr>
                      <a:xfrm>
                        <a:off x="3492500" y="1989138"/>
                        <a:ext cx="1943100" cy="1384300"/>
                      </a:xfrm>
                      <a:prstGeom prst="rect">
                        <a:avLst/>
                      </a:prstGeom>
                      <a:noFill/>
                      <a:ln w="9525">
                        <a:noFill/>
                      </a:ln>
                    </p:spPr>
                  </p:pic>
                </p:oleObj>
              </mc:Fallback>
            </mc:AlternateContent>
          </a:graphicData>
        </a:graphic>
      </p:graphicFrame>
      <p:graphicFrame>
        <p:nvGraphicFramePr>
          <p:cNvPr id="2" name="Object 7"/>
          <p:cNvGraphicFramePr>
            <a:graphicFrameLocks noChangeAspect="1"/>
          </p:cNvGraphicFramePr>
          <p:nvPr/>
        </p:nvGraphicFramePr>
        <p:xfrm>
          <a:off x="6300788" y="1916113"/>
          <a:ext cx="2087562" cy="1406525"/>
        </p:xfrm>
        <a:graphic>
          <a:graphicData uri="http://schemas.openxmlformats.org/presentationml/2006/ole">
            <mc:AlternateContent xmlns:mc="http://schemas.openxmlformats.org/markup-compatibility/2006">
              <mc:Choice xmlns:v="urn:schemas-microsoft-com:vml" Requires="v">
                <p:oleObj spid="_x0000_s1029" name="CorelDRAW" r:id="rId5" imgW="2895600" imgH="1954530" progId="">
                  <p:embed/>
                </p:oleObj>
              </mc:Choice>
              <mc:Fallback>
                <p:oleObj name="CorelDRAW" r:id="rId5" imgW="2895600" imgH="1954530" progId="">
                  <p:embed/>
                  <p:pic>
                    <p:nvPicPr>
                      <p:cNvPr id="0" name="Object 7" descr="image13"/>
                      <p:cNvPicPr>
                        <a:picLocks noChangeAspect="1"/>
                      </p:cNvPicPr>
                      <p:nvPr/>
                    </p:nvPicPr>
                    <p:blipFill>
                      <a:blip r:embed="rId6"/>
                      <a:stretch>
                        <a:fillRect/>
                      </a:stretch>
                    </p:blipFill>
                    <p:spPr>
                      <a:xfrm>
                        <a:off x="6300788" y="1916113"/>
                        <a:ext cx="2087562" cy="1406525"/>
                      </a:xfrm>
                      <a:prstGeom prst="rect">
                        <a:avLst/>
                      </a:prstGeom>
                      <a:noFill/>
                      <a:ln w="9525">
                        <a:noFill/>
                      </a:ln>
                    </p:spPr>
                  </p:pic>
                </p:oleObj>
              </mc:Fallback>
            </mc:AlternateContent>
          </a:graphicData>
        </a:graphic>
      </p:graphicFrame>
      <p:sp>
        <p:nvSpPr>
          <p:cNvPr id="11" name="Text Box 8"/>
          <p:cNvSpPr txBox="1">
            <a:spLocks noChangeArrowheads="1"/>
          </p:cNvSpPr>
          <p:nvPr/>
        </p:nvSpPr>
        <p:spPr bwMode="auto">
          <a:xfrm>
            <a:off x="6156325" y="981075"/>
            <a:ext cx="2592388" cy="946150"/>
          </a:xfrm>
          <a:prstGeom prst="rect">
            <a:avLst/>
          </a:prstGeom>
          <a:noFill/>
          <a:ln w="9525">
            <a:noFill/>
            <a:miter lim="800000"/>
          </a:ln>
        </p:spPr>
        <p:txBody>
          <a:bodyPr>
            <a:spAutoFit/>
          </a:bodyPr>
          <a:lstStyle/>
          <a:p>
            <a:pPr>
              <a:defRPr/>
            </a:pPr>
            <a:r>
              <a:rPr lang="zh-CN" altLang="en-US" dirty="0">
                <a:solidFill>
                  <a:srgbClr val="33CC33"/>
                </a:solidFill>
                <a:latin typeface="Arial" panose="020B0604020202020204" pitchFamily="34" charset="0"/>
                <a:ea typeface="黑体" panose="02010609060101010101" pitchFamily="2" charset="-122"/>
              </a:rPr>
              <a:t>专卖店、专业店行业</a:t>
            </a:r>
            <a:endParaRPr lang="zh-CN" altLang="en-US" dirty="0">
              <a:solidFill>
                <a:srgbClr val="33CC33"/>
              </a:solidFill>
              <a:latin typeface="Arial" panose="020B0604020202020204" pitchFamily="34" charset="0"/>
              <a:ea typeface="黑体" panose="02010609060101010101" pitchFamily="2" charset="-122"/>
            </a:endParaRPr>
          </a:p>
          <a:p>
            <a:pPr>
              <a:defRPr/>
            </a:pPr>
            <a:r>
              <a:rPr lang="zh-CN" altLang="en-US" dirty="0">
                <a:solidFill>
                  <a:schemeClr val="bg1">
                    <a:lumMod val="50000"/>
                  </a:schemeClr>
                </a:solidFill>
                <a:latin typeface="Arial" panose="020B0604020202020204" pitchFamily="34" charset="0"/>
                <a:ea typeface="黑体" panose="02010609060101010101" pitchFamily="2" charset="-122"/>
              </a:rPr>
              <a:t>应零售细分的个性化产品</a:t>
            </a:r>
            <a:endParaRPr lang="zh-CN" altLang="en-US" dirty="0">
              <a:solidFill>
                <a:schemeClr val="bg1">
                  <a:lumMod val="50000"/>
                </a:schemeClr>
              </a:solidFill>
              <a:latin typeface="Arial" panose="020B0604020202020204" pitchFamily="34" charset="0"/>
              <a:ea typeface="黑体" panose="02010609060101010101" pitchFamily="2" charset="-122"/>
            </a:endParaRPr>
          </a:p>
        </p:txBody>
      </p:sp>
      <p:sp>
        <p:nvSpPr>
          <p:cNvPr id="1034" name="Text Box 9"/>
          <p:cNvSpPr txBox="1">
            <a:spLocks noChangeArrowheads="1"/>
          </p:cNvSpPr>
          <p:nvPr/>
        </p:nvSpPr>
        <p:spPr bwMode="auto">
          <a:xfrm>
            <a:off x="900113" y="3573463"/>
            <a:ext cx="2016125" cy="2862262"/>
          </a:xfrm>
          <a:prstGeom prst="rect">
            <a:avLst/>
          </a:prstGeom>
          <a:noFill/>
          <a:ln w="9525">
            <a:noFill/>
            <a:miter lim="800000"/>
          </a:ln>
        </p:spPr>
        <p:txBody>
          <a:bodyPr>
            <a:spAutoFit/>
          </a:bodyPr>
          <a:lstStyle/>
          <a:p>
            <a:r>
              <a:rPr lang="zh-CN" altLang="en-US">
                <a:solidFill>
                  <a:schemeClr val="accent2"/>
                </a:solidFill>
                <a:latin typeface="Arial" panose="020B0604020202020204" pitchFamily="34" charset="0"/>
                <a:ea typeface="黑体" panose="02010609060101010101" pitchFamily="2" charset="-122"/>
              </a:rPr>
              <a:t>产品：</a:t>
            </a:r>
            <a:endParaRPr lang="en-US" altLang="zh-CN">
              <a:solidFill>
                <a:schemeClr val="accent2"/>
              </a:solidFill>
              <a:latin typeface="Arial" panose="020B0604020202020204" pitchFamily="34" charset="0"/>
              <a:ea typeface="黑体" panose="02010609060101010101" pitchFamily="2" charset="-122"/>
            </a:endParaRPr>
          </a:p>
          <a:p>
            <a:pPr>
              <a:buClr>
                <a:srgbClr val="C0504D"/>
              </a:buClr>
              <a:buFont typeface="Wingdings" panose="05000000000000000000" pitchFamily="2" charset="2"/>
              <a:buChar char="l"/>
            </a:pPr>
            <a:r>
              <a:rPr lang="zh-CN" altLang="en-US">
                <a:solidFill>
                  <a:srgbClr val="000000"/>
                </a:solidFill>
                <a:latin typeface="Arial" panose="020B0604020202020204" pitchFamily="34" charset="0"/>
                <a:ea typeface="黑体" panose="02010609060101010101" pitchFamily="2" charset="-122"/>
              </a:rPr>
              <a:t>商云</a:t>
            </a:r>
            <a:endParaRPr lang="zh-CN" altLang="en-US">
              <a:solidFill>
                <a:schemeClr val="accent2"/>
              </a:solidFill>
              <a:latin typeface="Arial" panose="020B0604020202020204" pitchFamily="34" charset="0"/>
              <a:ea typeface="黑体" panose="02010609060101010101" pitchFamily="2" charset="-122"/>
            </a:endParaRPr>
          </a:p>
          <a:p>
            <a:pPr>
              <a:buClr>
                <a:schemeClr val="accent2"/>
              </a:buClr>
              <a:buFont typeface="Wingdings" panose="05000000000000000000" pitchFamily="2" charset="2"/>
              <a:buChar char="l"/>
            </a:pPr>
            <a:r>
              <a:rPr lang="zh-CN" altLang="en-US">
                <a:latin typeface="Arial" panose="020B0604020202020204" pitchFamily="34" charset="0"/>
                <a:ea typeface="黑体" panose="02010609060101010101" pitchFamily="2" charset="-122"/>
              </a:rPr>
              <a:t>商锐</a:t>
            </a:r>
            <a:endParaRPr lang="en-US" altLang="zh-CN">
              <a:latin typeface="Arial" panose="020B0604020202020204" pitchFamily="34" charset="0"/>
              <a:ea typeface="黑体" panose="02010609060101010101" pitchFamily="2" charset="-122"/>
            </a:endParaRPr>
          </a:p>
          <a:p>
            <a:pPr>
              <a:buClr>
                <a:schemeClr val="accent2"/>
              </a:buClr>
              <a:buFont typeface="Wingdings" panose="05000000000000000000" pitchFamily="2" charset="2"/>
              <a:buChar char="l"/>
            </a:pPr>
            <a:r>
              <a:rPr lang="zh-CN" altLang="en-US">
                <a:latin typeface="Arial" panose="020B0604020202020204" pitchFamily="34" charset="0"/>
                <a:ea typeface="黑体" panose="02010609060101010101" pitchFamily="2" charset="-122"/>
              </a:rPr>
              <a:t>商业之星</a:t>
            </a:r>
            <a:endParaRPr lang="zh-CN" altLang="en-US">
              <a:latin typeface="Arial" panose="020B0604020202020204" pitchFamily="34" charset="0"/>
              <a:ea typeface="黑体" panose="02010609060101010101" pitchFamily="2" charset="-122"/>
            </a:endParaRPr>
          </a:p>
          <a:p>
            <a:pPr>
              <a:buClr>
                <a:schemeClr val="accent2"/>
              </a:buClr>
              <a:buFont typeface="Wingdings" panose="05000000000000000000" pitchFamily="2" charset="2"/>
              <a:buChar char="l"/>
            </a:pPr>
            <a:r>
              <a:rPr lang="zh-CN" altLang="en-US">
                <a:latin typeface="Arial" panose="020B0604020202020204" pitchFamily="34" charset="0"/>
                <a:ea typeface="黑体" panose="02010609060101010101" pitchFamily="2" charset="-122"/>
              </a:rPr>
              <a:t>批发之星</a:t>
            </a:r>
            <a:endParaRPr lang="zh-CN" altLang="en-US">
              <a:latin typeface="Arial" panose="020B0604020202020204" pitchFamily="34" charset="0"/>
              <a:ea typeface="黑体" panose="02010609060101010101" pitchFamily="2" charset="-122"/>
            </a:endParaRPr>
          </a:p>
          <a:p>
            <a:pPr>
              <a:buClr>
                <a:schemeClr val="accent2"/>
              </a:buClr>
              <a:buFont typeface="Wingdings" panose="05000000000000000000" pitchFamily="2" charset="2"/>
              <a:buChar char="l"/>
            </a:pPr>
            <a:r>
              <a:rPr lang="zh-CN" altLang="en-US">
                <a:latin typeface="Arial" panose="020B0604020202020204" pitchFamily="34" charset="0"/>
                <a:ea typeface="黑体" panose="02010609060101010101" pitchFamily="2" charset="-122"/>
              </a:rPr>
              <a:t>易捷通</a:t>
            </a:r>
            <a:endParaRPr lang="zh-CN" altLang="en-US">
              <a:latin typeface="Arial" panose="020B0604020202020204" pitchFamily="34" charset="0"/>
              <a:ea typeface="黑体" panose="02010609060101010101" pitchFamily="2" charset="-122"/>
            </a:endParaRPr>
          </a:p>
          <a:p>
            <a:endParaRPr lang="zh-CN" altLang="en-US">
              <a:latin typeface="Arial" panose="020B0604020202020204" pitchFamily="34" charset="0"/>
              <a:ea typeface="黑体" panose="02010609060101010101" pitchFamily="2" charset="-122"/>
            </a:endParaRPr>
          </a:p>
          <a:p>
            <a:r>
              <a:rPr lang="zh-CN" altLang="en-US">
                <a:solidFill>
                  <a:schemeClr val="accent2"/>
                </a:solidFill>
                <a:latin typeface="Arial" panose="020B0604020202020204" pitchFamily="34" charset="0"/>
                <a:ea typeface="黑体" panose="02010609060101010101" pitchFamily="2" charset="-122"/>
              </a:rPr>
              <a:t>适用于</a:t>
            </a:r>
            <a:r>
              <a:rPr lang="zh-CN" altLang="en-US">
                <a:latin typeface="Arial" panose="020B0604020202020204" pitchFamily="34" charset="0"/>
                <a:ea typeface="黑体" panose="02010609060101010101" pitchFamily="2" charset="-122"/>
              </a:rPr>
              <a:t>：</a:t>
            </a:r>
            <a:endParaRPr lang="zh-CN" altLang="en-US">
              <a:latin typeface="Arial" panose="020B0604020202020204" pitchFamily="34" charset="0"/>
              <a:ea typeface="黑体" panose="02010609060101010101" pitchFamily="2" charset="-122"/>
            </a:endParaRPr>
          </a:p>
          <a:p>
            <a:r>
              <a:rPr lang="zh-CN" altLang="en-US">
                <a:latin typeface="Arial" panose="020B0604020202020204" pitchFamily="34" charset="0"/>
                <a:ea typeface="黑体" panose="02010609060101010101" pitchFamily="2" charset="-122"/>
              </a:rPr>
              <a:t>大型超市、百货、购物中心、便利店</a:t>
            </a:r>
            <a:endParaRPr lang="zh-CN" altLang="en-US">
              <a:latin typeface="Arial" panose="020B0604020202020204" pitchFamily="34" charset="0"/>
              <a:ea typeface="黑体" panose="02010609060101010101" pitchFamily="2" charset="-122"/>
            </a:endParaRPr>
          </a:p>
        </p:txBody>
      </p:sp>
      <p:sp>
        <p:nvSpPr>
          <p:cNvPr id="1035" name="Text Box 10"/>
          <p:cNvSpPr txBox="1">
            <a:spLocks noChangeArrowheads="1"/>
          </p:cNvSpPr>
          <p:nvPr/>
        </p:nvSpPr>
        <p:spPr bwMode="auto">
          <a:xfrm>
            <a:off x="3276600" y="3500438"/>
            <a:ext cx="2663825" cy="3139321"/>
          </a:xfrm>
          <a:prstGeom prst="rect">
            <a:avLst/>
          </a:prstGeom>
          <a:noFill/>
          <a:ln w="9525">
            <a:noFill/>
            <a:miter lim="800000"/>
          </a:ln>
        </p:spPr>
        <p:txBody>
          <a:bodyPr>
            <a:spAutoFit/>
          </a:bodyPr>
          <a:lstStyle/>
          <a:p>
            <a:r>
              <a:rPr lang="zh-CN" altLang="en-US" dirty="0">
                <a:solidFill>
                  <a:srgbClr val="FF9933"/>
                </a:solidFill>
                <a:latin typeface="Arial" panose="020B0604020202020204" pitchFamily="34" charset="0"/>
                <a:ea typeface="黑体" panose="02010609060101010101" pitchFamily="2" charset="-122"/>
              </a:rPr>
              <a:t>产品：</a:t>
            </a:r>
            <a:endParaRPr lang="zh-CN" altLang="en-US" dirty="0">
              <a:solidFill>
                <a:srgbClr val="FF9933"/>
              </a:solidFill>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smtClean="0">
                <a:latin typeface="Arial" panose="020B0604020202020204" pitchFamily="34" charset="0"/>
                <a:ea typeface="黑体" panose="02010609060101010101" pitchFamily="2" charset="-122"/>
              </a:rPr>
              <a:t>食通天餐饮系统</a:t>
            </a:r>
            <a:endParaRPr lang="en-US" altLang="zh-CN" dirty="0" smtClean="0">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smtClean="0">
                <a:latin typeface="Arial" panose="020B0604020202020204" pitchFamily="34" charset="0"/>
                <a:ea typeface="黑体" panose="02010609060101010101" pitchFamily="2" charset="-122"/>
              </a:rPr>
              <a:t>快餐王、快饮餐饮系统</a:t>
            </a:r>
            <a:endParaRPr lang="zh-CN" altLang="en-US" dirty="0">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a:latin typeface="Arial" panose="020B0604020202020204" pitchFamily="34" charset="0"/>
                <a:ea typeface="黑体" panose="02010609060101010101" pitchFamily="2" charset="-122"/>
              </a:rPr>
              <a:t>美食通</a:t>
            </a:r>
            <a:endParaRPr lang="zh-CN" altLang="en-US" dirty="0">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a:latin typeface="Arial" panose="020B0604020202020204" pitchFamily="34" charset="0"/>
                <a:ea typeface="黑体" panose="02010609060101010101" pitchFamily="2" charset="-122"/>
              </a:rPr>
              <a:t>美食广场系统</a:t>
            </a:r>
            <a:endParaRPr lang="zh-CN" altLang="en-US" dirty="0">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a:latin typeface="Arial" panose="020B0604020202020204" pitchFamily="34" charset="0"/>
                <a:ea typeface="黑体" panose="02010609060101010101" pitchFamily="2" charset="-122"/>
              </a:rPr>
              <a:t>桑拿足浴</a:t>
            </a:r>
            <a:r>
              <a:rPr lang="zh-CN" altLang="en-US" dirty="0" smtClean="0">
                <a:latin typeface="Arial" panose="020B0604020202020204" pitchFamily="34" charset="0"/>
                <a:ea typeface="黑体" panose="02010609060101010101" pitchFamily="2" charset="-122"/>
              </a:rPr>
              <a:t>系统</a:t>
            </a:r>
            <a:endParaRPr lang="zh-CN" altLang="en-US" dirty="0">
              <a:latin typeface="Arial" panose="020B0604020202020204" pitchFamily="34" charset="0"/>
              <a:ea typeface="黑体" panose="02010609060101010101" pitchFamily="2" charset="-122"/>
            </a:endParaRPr>
          </a:p>
          <a:p>
            <a:pPr>
              <a:buClr>
                <a:srgbClr val="FF9933"/>
              </a:buClr>
              <a:buFont typeface="Wingdings" panose="05000000000000000000" pitchFamily="2" charset="2"/>
              <a:buChar char="l"/>
            </a:pPr>
            <a:r>
              <a:rPr lang="zh-CN" altLang="en-US" dirty="0">
                <a:latin typeface="Arial" panose="020B0604020202020204" pitchFamily="34" charset="0"/>
                <a:ea typeface="黑体" panose="02010609060101010101" pitchFamily="2" charset="-122"/>
              </a:rPr>
              <a:t>客房管理系统</a:t>
            </a:r>
            <a:endParaRPr lang="zh-CN" altLang="en-US" dirty="0">
              <a:latin typeface="Arial" panose="020B0604020202020204" pitchFamily="34" charset="0"/>
              <a:ea typeface="黑体" panose="02010609060101010101" pitchFamily="2" charset="-122"/>
            </a:endParaRPr>
          </a:p>
          <a:p>
            <a:r>
              <a:rPr lang="zh-CN" altLang="en-US" dirty="0">
                <a:solidFill>
                  <a:srgbClr val="FF9933"/>
                </a:solidFill>
                <a:latin typeface="Arial" panose="020B0604020202020204" pitchFamily="34" charset="0"/>
                <a:ea typeface="黑体" panose="02010609060101010101" pitchFamily="2" charset="-122"/>
              </a:rPr>
              <a:t>适用于：</a:t>
            </a:r>
            <a:endParaRPr lang="zh-CN" altLang="en-US" dirty="0">
              <a:solidFill>
                <a:srgbClr val="FF9933"/>
              </a:solidFill>
              <a:latin typeface="Arial" panose="020B0604020202020204" pitchFamily="34" charset="0"/>
              <a:ea typeface="黑体" panose="02010609060101010101" pitchFamily="2" charset="-122"/>
            </a:endParaRPr>
          </a:p>
          <a:p>
            <a:r>
              <a:rPr lang="zh-CN" altLang="en-US" dirty="0">
                <a:latin typeface="Arial" panose="020B0604020202020204" pitchFamily="34" charset="0"/>
                <a:ea typeface="黑体" panose="02010609060101010101" pitchFamily="2" charset="-122"/>
              </a:rPr>
              <a:t>酒楼、餐厅、连锁快餐、火锅、酒店、桑拿</a:t>
            </a:r>
            <a:r>
              <a:rPr lang="en-US" altLang="zh-CN" dirty="0">
                <a:latin typeface="Arial" panose="020B0604020202020204" pitchFamily="34" charset="0"/>
                <a:ea typeface="黑体" panose="02010609060101010101" pitchFamily="2" charset="-122"/>
              </a:rPr>
              <a:t>/</a:t>
            </a:r>
            <a:r>
              <a:rPr lang="zh-CN" altLang="en-US" dirty="0">
                <a:latin typeface="Arial" panose="020B0604020202020204" pitchFamily="34" charset="0"/>
                <a:ea typeface="黑体" panose="02010609060101010101" pitchFamily="2" charset="-122"/>
              </a:rPr>
              <a:t>洗浴</a:t>
            </a:r>
            <a:r>
              <a:rPr lang="zh-CN" altLang="en-US" dirty="0" smtClean="0">
                <a:latin typeface="Arial" panose="020B0604020202020204" pitchFamily="34" charset="0"/>
                <a:ea typeface="黑体" panose="02010609060101010101" pitchFamily="2" charset="-122"/>
              </a:rPr>
              <a:t>中心</a:t>
            </a:r>
            <a:endParaRPr lang="zh-CN" altLang="en-US" dirty="0">
              <a:latin typeface="Arial" panose="020B0604020202020204" pitchFamily="34" charset="0"/>
              <a:ea typeface="黑体" panose="02010609060101010101" pitchFamily="2" charset="-122"/>
            </a:endParaRPr>
          </a:p>
        </p:txBody>
      </p:sp>
      <p:sp>
        <p:nvSpPr>
          <p:cNvPr id="1036" name="Text Box 11"/>
          <p:cNvSpPr txBox="1">
            <a:spLocks noChangeArrowheads="1"/>
          </p:cNvSpPr>
          <p:nvPr/>
        </p:nvSpPr>
        <p:spPr bwMode="auto">
          <a:xfrm>
            <a:off x="6300788" y="3470275"/>
            <a:ext cx="2232025" cy="2838450"/>
          </a:xfrm>
          <a:prstGeom prst="rect">
            <a:avLst/>
          </a:prstGeom>
          <a:noFill/>
          <a:ln w="9525">
            <a:noFill/>
            <a:miter lim="800000"/>
          </a:ln>
        </p:spPr>
        <p:txBody>
          <a:bodyPr>
            <a:spAutoFit/>
          </a:bodyPr>
          <a:lstStyle/>
          <a:p>
            <a:r>
              <a:rPr lang="zh-CN" altLang="en-US">
                <a:solidFill>
                  <a:srgbClr val="33CC33"/>
                </a:solidFill>
                <a:latin typeface="Arial" panose="020B0604020202020204" pitchFamily="34" charset="0"/>
                <a:ea typeface="黑体" panose="02010609060101010101" pitchFamily="2" charset="-122"/>
              </a:rPr>
              <a:t>产品：</a:t>
            </a:r>
            <a:endParaRPr lang="zh-CN" altLang="en-US">
              <a:solidFill>
                <a:srgbClr val="33CC33"/>
              </a:solidFill>
              <a:latin typeface="Arial" panose="020B0604020202020204" pitchFamily="34" charset="0"/>
              <a:ea typeface="黑体" panose="02010609060101010101" pitchFamily="2" charset="-122"/>
            </a:endParaRPr>
          </a:p>
          <a:p>
            <a:pPr>
              <a:buClr>
                <a:srgbClr val="33CC33"/>
              </a:buClr>
              <a:buFont typeface="Wingdings" panose="05000000000000000000" pitchFamily="2" charset="2"/>
              <a:buChar char="l"/>
            </a:pPr>
            <a:r>
              <a:rPr lang="zh-CN" altLang="en-US">
                <a:latin typeface="Arial" panose="020B0604020202020204" pitchFamily="34" charset="0"/>
                <a:ea typeface="黑体" panose="02010609060101010101" pitchFamily="2" charset="-122"/>
              </a:rPr>
              <a:t>专卖店系统</a:t>
            </a:r>
            <a:endParaRPr lang="zh-CN" altLang="en-US">
              <a:latin typeface="Arial" panose="020B0604020202020204" pitchFamily="34" charset="0"/>
              <a:ea typeface="黑体" panose="02010609060101010101" pitchFamily="2" charset="-122"/>
            </a:endParaRPr>
          </a:p>
          <a:p>
            <a:pPr>
              <a:buClr>
                <a:srgbClr val="33CC33"/>
              </a:buClr>
              <a:buFont typeface="Wingdings" panose="05000000000000000000" pitchFamily="2" charset="2"/>
              <a:buChar char="l"/>
            </a:pPr>
            <a:r>
              <a:rPr lang="zh-CN" altLang="en-US">
                <a:latin typeface="Arial" panose="020B0604020202020204" pitchFamily="34" charset="0"/>
                <a:ea typeface="黑体" panose="02010609060101010101" pitchFamily="2" charset="-122"/>
              </a:rPr>
              <a:t>服装之星</a:t>
            </a:r>
            <a:endParaRPr lang="zh-CN" altLang="en-US">
              <a:latin typeface="Arial" panose="020B0604020202020204" pitchFamily="34" charset="0"/>
              <a:ea typeface="黑体" panose="02010609060101010101" pitchFamily="2" charset="-122"/>
            </a:endParaRPr>
          </a:p>
          <a:p>
            <a:pPr>
              <a:buClr>
                <a:srgbClr val="33CC33"/>
              </a:buClr>
              <a:buFont typeface="Wingdings" panose="05000000000000000000" pitchFamily="2" charset="2"/>
              <a:buChar char="l"/>
            </a:pPr>
            <a:r>
              <a:rPr lang="zh-CN" altLang="en-US">
                <a:latin typeface="Arial" panose="020B0604020202020204" pitchFamily="34" charset="0"/>
                <a:ea typeface="黑体" panose="02010609060101010101" pitchFamily="2" charset="-122"/>
              </a:rPr>
              <a:t>医药之星</a:t>
            </a:r>
            <a:endParaRPr lang="zh-CN" altLang="en-US">
              <a:latin typeface="Arial" panose="020B0604020202020204" pitchFamily="34" charset="0"/>
              <a:ea typeface="黑体" panose="02010609060101010101" pitchFamily="2" charset="-122"/>
            </a:endParaRPr>
          </a:p>
          <a:p>
            <a:pPr>
              <a:buClr>
                <a:srgbClr val="33CC33"/>
              </a:buClr>
              <a:buFont typeface="Wingdings" panose="05000000000000000000" pitchFamily="2" charset="2"/>
              <a:buChar char="l"/>
            </a:pPr>
            <a:r>
              <a:rPr lang="zh-CN" altLang="en-US">
                <a:latin typeface="Arial" panose="020B0604020202020204" pitchFamily="34" charset="0"/>
                <a:ea typeface="黑体" panose="02010609060101010101" pitchFamily="2" charset="-122"/>
              </a:rPr>
              <a:t>烘焙系统</a:t>
            </a:r>
            <a:endParaRPr lang="zh-CN" altLang="en-US">
              <a:latin typeface="Arial" panose="020B0604020202020204" pitchFamily="34" charset="0"/>
              <a:ea typeface="黑体" panose="02010609060101010101" pitchFamily="2" charset="-122"/>
            </a:endParaRPr>
          </a:p>
          <a:p>
            <a:endParaRPr lang="zh-CN" altLang="en-US">
              <a:solidFill>
                <a:schemeClr val="accent2"/>
              </a:solidFill>
              <a:latin typeface="Arial" panose="020B0604020202020204" pitchFamily="34" charset="0"/>
              <a:ea typeface="黑体" panose="02010609060101010101" pitchFamily="2" charset="-122"/>
            </a:endParaRPr>
          </a:p>
          <a:p>
            <a:r>
              <a:rPr lang="zh-CN" altLang="en-US">
                <a:solidFill>
                  <a:srgbClr val="33CC33"/>
                </a:solidFill>
                <a:latin typeface="Arial" panose="020B0604020202020204" pitchFamily="34" charset="0"/>
                <a:ea typeface="黑体" panose="02010609060101010101" pitchFamily="2" charset="-122"/>
              </a:rPr>
              <a:t>适用于：</a:t>
            </a:r>
            <a:endParaRPr lang="zh-CN" altLang="en-US">
              <a:solidFill>
                <a:srgbClr val="33CC33"/>
              </a:solidFill>
              <a:latin typeface="Arial" panose="020B0604020202020204" pitchFamily="34" charset="0"/>
              <a:ea typeface="黑体" panose="02010609060101010101" pitchFamily="2" charset="-122"/>
            </a:endParaRPr>
          </a:p>
          <a:p>
            <a:r>
              <a:rPr lang="zh-CN" altLang="en-US">
                <a:latin typeface="Arial" panose="020B0604020202020204" pitchFamily="34" charset="0"/>
                <a:ea typeface="黑体" panose="02010609060101010101" pitchFamily="2" charset="-122"/>
              </a:rPr>
              <a:t>各类品牌专卖店、专业店、连锁服装店、药店、面包店</a:t>
            </a:r>
            <a:endParaRPr lang="zh-CN" altLang="en-US">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平板无线点菜</a:t>
            </a:r>
            <a:endParaRPr lang="zh-CN" sz="3600" b="1">
              <a:solidFill>
                <a:schemeClr val="tx2"/>
              </a:solidFill>
            </a:endParaRPr>
          </a:p>
        </p:txBody>
      </p:sp>
      <p:sp>
        <p:nvSpPr>
          <p:cNvPr id="16387" name="文本框 16386"/>
          <p:cNvSpPr txBox="1"/>
          <p:nvPr/>
        </p:nvSpPr>
        <p:spPr>
          <a:xfrm>
            <a:off x="2700338" y="6094413"/>
            <a:ext cx="3994150" cy="396875"/>
          </a:xfrm>
          <a:prstGeom prst="rect">
            <a:avLst/>
          </a:prstGeom>
          <a:noFill/>
          <a:ln w="9525">
            <a:noFill/>
            <a:miter/>
          </a:ln>
        </p:spPr>
        <p:txBody>
          <a:bodyPr vert="horz" wrap="none" anchor="t">
            <a:spAutoFit/>
          </a:bodyPr>
          <a:lstStyle/>
          <a:p>
            <a:pPr lvl="0" algn="l" eaLnBrk="1" latinLnBrk="0" hangingPunct="1"/>
            <a:r>
              <a:rPr lang="zh-CN" altLang="en-US" sz="2000" b="1" dirty="0">
                <a:solidFill>
                  <a:schemeClr val="accent2"/>
                </a:solidFill>
                <a:latin typeface="Arial" panose="020B0604020202020204" pitchFamily="34" charset="0"/>
                <a:ea typeface="宋体" panose="02010600030101010101" pitchFamily="2" charset="-122"/>
              </a:rPr>
              <a:t>左右各采用一张菜品图片进行布局</a:t>
            </a:r>
            <a:endParaRPr lang="zh-CN" altLang="en-US" sz="2000" b="1" dirty="0">
              <a:solidFill>
                <a:schemeClr val="accent2"/>
              </a:solidFill>
              <a:latin typeface="Arial" panose="020B0604020202020204" pitchFamily="34" charset="0"/>
              <a:ea typeface="宋体" panose="02010600030101010101" pitchFamily="2" charset="-122"/>
            </a:endParaRPr>
          </a:p>
        </p:txBody>
      </p:sp>
      <p:pic>
        <p:nvPicPr>
          <p:cNvPr id="16388" name="图片 16387" descr="图片7"/>
          <p:cNvPicPr>
            <a:picLocks noChangeAspect="1"/>
          </p:cNvPicPr>
          <p:nvPr/>
        </p:nvPicPr>
        <p:blipFill>
          <a:blip r:embed="rId1"/>
          <a:stretch>
            <a:fillRect/>
          </a:stretch>
        </p:blipFill>
        <p:spPr>
          <a:xfrm>
            <a:off x="1857356" y="1857364"/>
            <a:ext cx="5572164" cy="4179123"/>
          </a:xfrm>
          <a:prstGeom prst="rect">
            <a:avLst/>
          </a:prstGeom>
          <a:noFill/>
          <a:ln w="9525">
            <a:noFill/>
            <a:miter/>
          </a:ln>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平板无线点菜</a:t>
            </a:r>
            <a:endParaRPr lang="zh-CN" sz="3600" b="1">
              <a:solidFill>
                <a:schemeClr val="tx2"/>
              </a:solidFill>
            </a:endParaRPr>
          </a:p>
        </p:txBody>
      </p:sp>
      <p:sp>
        <p:nvSpPr>
          <p:cNvPr id="22531" name="文本框 22530"/>
          <p:cNvSpPr txBox="1"/>
          <p:nvPr/>
        </p:nvSpPr>
        <p:spPr>
          <a:xfrm>
            <a:off x="3203575" y="6247470"/>
            <a:ext cx="3159125" cy="396240"/>
          </a:xfrm>
          <a:prstGeom prst="rect">
            <a:avLst/>
          </a:prstGeom>
          <a:noFill/>
          <a:ln w="9525">
            <a:noFill/>
            <a:miter/>
          </a:ln>
        </p:spPr>
        <p:txBody>
          <a:bodyPr vert="horz" wrap="square" anchor="t">
            <a:spAutoFit/>
          </a:bodyPr>
          <a:lstStyle/>
          <a:p>
            <a:pPr lvl="0" eaLnBrk="1" latinLnBrk="0" hangingPunct="1"/>
            <a:r>
              <a:rPr lang="zh-CN" altLang="en-US" sz="2000" b="1" dirty="0">
                <a:solidFill>
                  <a:schemeClr val="accent2"/>
                </a:solidFill>
                <a:latin typeface="Arial" panose="020B0604020202020204" pitchFamily="34" charset="0"/>
                <a:ea typeface="宋体" panose="02010600030101010101" pitchFamily="2" charset="-122"/>
              </a:rPr>
              <a:t>菜品以九宫格的形式展示</a:t>
            </a:r>
            <a:endParaRPr lang="zh-CN" altLang="en-US" sz="2000" b="1" dirty="0">
              <a:solidFill>
                <a:schemeClr val="accent2"/>
              </a:solidFill>
              <a:latin typeface="Arial" panose="020B0604020202020204" pitchFamily="34" charset="0"/>
              <a:ea typeface="宋体" panose="02010600030101010101" pitchFamily="2" charset="-122"/>
            </a:endParaRPr>
          </a:p>
        </p:txBody>
      </p:sp>
      <p:pic>
        <p:nvPicPr>
          <p:cNvPr id="22532" name="图片 22531" descr="图片13"/>
          <p:cNvPicPr>
            <a:picLocks noChangeAspect="1"/>
          </p:cNvPicPr>
          <p:nvPr/>
        </p:nvPicPr>
        <p:blipFill>
          <a:blip r:embed="rId1"/>
          <a:stretch>
            <a:fillRect/>
          </a:stretch>
        </p:blipFill>
        <p:spPr>
          <a:xfrm>
            <a:off x="1648798" y="1825962"/>
            <a:ext cx="5852160" cy="4389120"/>
          </a:xfrm>
          <a:prstGeom prst="rect">
            <a:avLst/>
          </a:prstGeom>
          <a:noFill/>
          <a:ln w="9525">
            <a:noFill/>
            <a:miter/>
          </a:ln>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平板无线点菜</a:t>
            </a:r>
            <a:endParaRPr lang="zh-CN" sz="3600" b="1">
              <a:solidFill>
                <a:schemeClr val="tx2"/>
              </a:solidFill>
            </a:endParaRPr>
          </a:p>
        </p:txBody>
      </p:sp>
      <p:sp>
        <p:nvSpPr>
          <p:cNvPr id="32771" name="文本框 32770"/>
          <p:cNvSpPr txBox="1"/>
          <p:nvPr/>
        </p:nvSpPr>
        <p:spPr>
          <a:xfrm>
            <a:off x="2705747" y="6176032"/>
            <a:ext cx="3580765" cy="396240"/>
          </a:xfrm>
          <a:prstGeom prst="rect">
            <a:avLst/>
          </a:prstGeom>
          <a:noFill/>
          <a:ln w="9525">
            <a:noFill/>
            <a:miter/>
          </a:ln>
        </p:spPr>
        <p:txBody>
          <a:bodyPr vert="horz" wrap="square" anchor="t">
            <a:spAutoFit/>
          </a:bodyPr>
          <a:lstStyle/>
          <a:p>
            <a:pPr lvl="0" algn="l" eaLnBrk="1" latinLnBrk="0" hangingPunct="1"/>
            <a:r>
              <a:rPr lang="zh-CN" altLang="en-US" sz="2000" b="1" dirty="0">
                <a:solidFill>
                  <a:schemeClr val="accent2"/>
                </a:solidFill>
                <a:latin typeface="Arial" panose="020B0604020202020204" pitchFamily="34" charset="0"/>
                <a:ea typeface="宋体" panose="02010600030101010101" pitchFamily="2" charset="-122"/>
              </a:rPr>
              <a:t>显示当前操作餐桌的消费单据</a:t>
            </a:r>
            <a:endParaRPr lang="zh-CN" altLang="en-US" sz="2000" b="1" dirty="0">
              <a:solidFill>
                <a:schemeClr val="accent2"/>
              </a:solidFill>
              <a:latin typeface="Arial" panose="020B0604020202020204" pitchFamily="34" charset="0"/>
              <a:ea typeface="宋体" panose="02010600030101010101" pitchFamily="2" charset="-122"/>
            </a:endParaRPr>
          </a:p>
        </p:txBody>
      </p:sp>
      <p:pic>
        <p:nvPicPr>
          <p:cNvPr id="32772" name="图片 32771" descr="图片26"/>
          <p:cNvPicPr>
            <a:picLocks noChangeAspect="1"/>
          </p:cNvPicPr>
          <p:nvPr/>
        </p:nvPicPr>
        <p:blipFill>
          <a:blip r:embed="rId1"/>
          <a:stretch>
            <a:fillRect/>
          </a:stretch>
        </p:blipFill>
        <p:spPr>
          <a:xfrm>
            <a:off x="1772432" y="1857364"/>
            <a:ext cx="5657088" cy="4242816"/>
          </a:xfrm>
          <a:prstGeom prst="rect">
            <a:avLst/>
          </a:prstGeom>
          <a:noFill/>
          <a:ln w="9525">
            <a:noFill/>
            <a:miter/>
          </a:ln>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630" y="1772920"/>
            <a:ext cx="8100695" cy="4727914"/>
          </a:xfrm>
          <a:prstGeom prst="rect">
            <a:avLst/>
          </a:prstGeom>
          <a:noFill/>
        </p:spPr>
        <p:txBody>
          <a:bodyPr/>
          <a:lstStyle/>
          <a:p>
            <a:pPr lvl="1" indent="0" eaLnBrk="0" hangingPunct="0">
              <a:lnSpc>
                <a:spcPct val="130000"/>
              </a:lnSpc>
              <a:spcBef>
                <a:spcPct val="20000"/>
              </a:spcBef>
              <a:buFont typeface="Arial" panose="020B0604020202020204" pitchFamily="34" charset="0"/>
              <a:buNone/>
              <a:defRPr/>
            </a:pPr>
            <a:r>
              <a:rPr lang="zh-CN" altLang="en-US" sz="2000" dirty="0">
                <a:solidFill>
                  <a:schemeClr val="tx1"/>
                </a:solidFill>
                <a:effectLst/>
              </a:rPr>
              <a:t>系统特色</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点菜累加：支持多次点菜累加，避免产生多条相同记录；</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单次点菜上传记录可达50条，大于市场上通用20条记录的点菜宝</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同一基站所带点菜宝数据增多，不影响下载速度，原因是基站会依次选择点菜宝一台一台的进行下载，市场通用点菜宝则是相同点菜器越多，下载越慢</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设置通讯密码，避免同其它营业场所串网</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支持多基站漫游功能，如果是多台基站，如选择的信道不同，有自动调频功能不会出现重单的现象</a:t>
            </a:r>
            <a:endParaRPr lang="zh-CN" altLang="en-US" sz="2000" dirty="0">
              <a:solidFill>
                <a:schemeClr val="tx1"/>
              </a:solidFill>
              <a:effectLst/>
            </a:endParaRPr>
          </a:p>
          <a:p>
            <a:pPr marL="742950" lvl="1" indent="-285750" eaLnBrk="0" hangingPunct="0">
              <a:lnSpc>
                <a:spcPct val="130000"/>
              </a:lnSpc>
              <a:spcBef>
                <a:spcPct val="20000"/>
              </a:spcBef>
              <a:buFont typeface="Arial" panose="020B0604020202020204" pitchFamily="34" charset="0"/>
              <a:buChar char="–"/>
              <a:defRPr/>
            </a:pPr>
            <a:r>
              <a:rPr lang="zh-CN" altLang="en-US" sz="2000" dirty="0">
                <a:solidFill>
                  <a:schemeClr val="tx1"/>
                </a:solidFill>
                <a:effectLst/>
              </a:rPr>
              <a:t>通过专业串口 + USB线直接PC，无需另外通过电源取电。</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点菜宝点菜</a:t>
            </a:r>
            <a:endParaRPr lang="zh-CN" sz="3600" b="1">
              <a:solidFill>
                <a:schemeClr val="tx2"/>
              </a:solidFill>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630" y="1772920"/>
            <a:ext cx="8100695" cy="4966970"/>
          </a:xfrm>
          <a:prstGeom prst="rect">
            <a:avLst/>
          </a:prstGeom>
          <a:noFill/>
        </p:spPr>
        <p:txBody>
          <a:bodyPr/>
          <a:lstStyle/>
          <a:p>
            <a:pPr lvl="1" indent="0" eaLnBrk="0" hangingPunct="0">
              <a:lnSpc>
                <a:spcPct val="150000"/>
              </a:lnSpc>
              <a:spcBef>
                <a:spcPct val="20000"/>
              </a:spcBef>
              <a:buFont typeface="Arial" panose="020B0604020202020204" pitchFamily="34" charset="0"/>
              <a:buNone/>
              <a:defRPr/>
            </a:pPr>
            <a:r>
              <a:rPr lang="zh-CN" altLang="en-US" sz="2000" dirty="0">
                <a:solidFill>
                  <a:schemeClr val="tx1"/>
                </a:solidFill>
                <a:effectLst/>
              </a:rPr>
              <a:t>功能介绍</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全面的查询功能：查询餐台的预订、空闲和使用状态；查询客人的口味、爱好及禁忌，客人如有本店的储金卡可查询帐面余额；查询已上菜数目及未上菜品的信息；查询菜品在厨房的制作进程，如：尚未制作，正在制作，已传菜，已上菜。</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多方式菜品查询：一台点菜机可以储存5000条菜品,服务员可按菜品类别、菜品编号、套餐、推荐菜等多种方式查询菜品信息。</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催菜、等叫、加菜、退菜：服务过程中可随时使用点菜机的催菜、等叫、加菜、退菜功能为客人服务。</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支持点菜单复制功能。</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点菜宝点菜</a:t>
            </a:r>
            <a:endParaRPr lang="zh-CN" sz="3600" b="1">
              <a:solidFill>
                <a:schemeClr val="tx2"/>
              </a:solidFill>
            </a:endParaRP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630" y="1772920"/>
            <a:ext cx="8100695" cy="4966970"/>
          </a:xfrm>
          <a:prstGeom prst="rect">
            <a:avLst/>
          </a:prstGeom>
          <a:noFill/>
        </p:spPr>
        <p:txBody>
          <a:bodyPr/>
          <a:lstStyle/>
          <a:p>
            <a:pPr lvl="1" indent="0" eaLnBrk="0" hangingPunct="0">
              <a:lnSpc>
                <a:spcPct val="150000"/>
              </a:lnSpc>
              <a:spcBef>
                <a:spcPct val="20000"/>
              </a:spcBef>
              <a:buFont typeface="Arial" panose="020B0604020202020204" pitchFamily="34" charset="0"/>
              <a:buNone/>
              <a:defRPr/>
            </a:pPr>
            <a:r>
              <a:rPr lang="zh-CN" altLang="en-US" sz="2000" dirty="0">
                <a:solidFill>
                  <a:schemeClr val="tx1"/>
                </a:solidFill>
                <a:effectLst/>
              </a:rPr>
              <a:t>功能介绍</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可以按整桌催菜和单一菜品催菜。</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桌台管理功能：查询餐台使用状态，进行开台、换台、并台、拆台、修改台头等操作。</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勾挑功能：服务员可在菜品上桌后使用勾挑功能核查菜名。</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帐单查询和价格计算：查看所点菜品并计算总价，方便顾客总体了解自己的消费金额。</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短信息功能：极大方便酒店的管理，各部门之间有事情就不用跑上跑下，发个短信一切轻松搞定。</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点菜宝点菜</a:t>
            </a:r>
            <a:endParaRPr lang="zh-CN" sz="3600" b="1">
              <a:solidFill>
                <a:schemeClr val="tx2"/>
              </a:solidFill>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4035"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630" y="1772920"/>
            <a:ext cx="8100695" cy="4966970"/>
          </a:xfrm>
          <a:prstGeom prst="rect">
            <a:avLst/>
          </a:prstGeom>
          <a:noFill/>
        </p:spPr>
        <p:txBody>
          <a:bodyPr/>
          <a:lstStyle/>
          <a:p>
            <a:pPr lvl="1" indent="0" eaLnBrk="0" hangingPunct="0">
              <a:lnSpc>
                <a:spcPct val="150000"/>
              </a:lnSpc>
              <a:spcBef>
                <a:spcPct val="20000"/>
              </a:spcBef>
              <a:buFont typeface="Arial" panose="020B0604020202020204" pitchFamily="34" charset="0"/>
              <a:buNone/>
              <a:defRPr/>
            </a:pPr>
            <a:r>
              <a:rPr lang="zh-CN" altLang="en-US" sz="2000" dirty="0">
                <a:solidFill>
                  <a:schemeClr val="tx1"/>
                </a:solidFill>
                <a:effectLst/>
              </a:rPr>
              <a:t>功能介绍</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输入简捷快速：只需输入数字编码或拼音字头就可以代替输入菜品、套餐、客人口味要求、短信等，独特的按键式输入方式，可使点菜机的使用寿命增加至5年以上。</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主菜单标题自定义功能：自主人性化屏幕显示界面设计，客户可在屏幕显示主菜单中输入公司的名字，进而提升公司的品牌价值</a:t>
            </a:r>
            <a:endParaRPr lang="zh-CN" altLang="en-US" sz="2000" dirty="0">
              <a:solidFill>
                <a:schemeClr val="tx1"/>
              </a:solidFill>
              <a:effectLst/>
            </a:endParaRPr>
          </a:p>
          <a:p>
            <a:pPr marL="742950" lvl="1" indent="-285750" eaLnBrk="0" hangingPunct="0">
              <a:lnSpc>
                <a:spcPct val="150000"/>
              </a:lnSpc>
              <a:spcBef>
                <a:spcPct val="20000"/>
              </a:spcBef>
              <a:buFont typeface="Arial" panose="020B0604020202020204" pitchFamily="34" charset="0"/>
              <a:buChar char="–"/>
              <a:defRPr/>
            </a:pPr>
            <a:r>
              <a:rPr lang="zh-CN" altLang="en-US" sz="2000" dirty="0">
                <a:solidFill>
                  <a:schemeClr val="tx1"/>
                </a:solidFill>
                <a:effectLst/>
              </a:rPr>
              <a:t>可同时支持多台使用：单一点菜机可以同时服务任意个餐台，服务内容可自由交叉进行。</a:t>
            </a:r>
            <a:endParaRPr lang="zh-CN" altLang="en-US" sz="2000" dirty="0">
              <a:solidFill>
                <a:schemeClr val="tx1"/>
              </a:solidFill>
              <a:effectLst/>
            </a:endParaRPr>
          </a:p>
        </p:txBody>
      </p:sp>
      <p:sp>
        <p:nvSpPr>
          <p:cNvPr id="4403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sz="3600" b="1">
                <a:solidFill>
                  <a:schemeClr val="tx2"/>
                </a:solidFill>
              </a:rPr>
              <a:t>点菜宝点菜</a:t>
            </a:r>
            <a:endParaRPr lang="zh-CN" sz="3600" b="1">
              <a:solidFill>
                <a:schemeClr val="tx2"/>
              </a:solidFill>
            </a:endParaRP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3795"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采购管理</a:t>
            </a:r>
            <a:endParaRPr lang="zh-CN" altLang="en-US" sz="3600" b="1">
              <a:solidFill>
                <a:schemeClr val="tx2"/>
              </a:solidFill>
            </a:endParaRPr>
          </a:p>
        </p:txBody>
      </p:sp>
      <p:sp>
        <p:nvSpPr>
          <p:cNvPr id="33796" name="Rectangle 5"/>
          <p:cNvSpPr>
            <a:spLocks noChangeArrowheads="1"/>
          </p:cNvSpPr>
          <p:nvPr/>
        </p:nvSpPr>
        <p:spPr bwMode="auto">
          <a:xfrm>
            <a:off x="3348038" y="1628775"/>
            <a:ext cx="2376487"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pSp>
        <p:nvGrpSpPr>
          <p:cNvPr id="33797" name="Group 7"/>
          <p:cNvGrpSpPr/>
          <p:nvPr/>
        </p:nvGrpSpPr>
        <p:grpSpPr bwMode="auto">
          <a:xfrm>
            <a:off x="755650" y="1989138"/>
            <a:ext cx="1873250" cy="647700"/>
            <a:chOff x="249" y="3113"/>
            <a:chExt cx="998" cy="403"/>
          </a:xfrm>
        </p:grpSpPr>
        <p:pic>
          <p:nvPicPr>
            <p:cNvPr id="33843" name="Picture 8"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44" name="Text Box 9"/>
            <p:cNvSpPr txBox="1">
              <a:spLocks noChangeArrowheads="1"/>
            </p:cNvSpPr>
            <p:nvPr/>
          </p:nvSpPr>
          <p:spPr bwMode="auto">
            <a:xfrm>
              <a:off x="279" y="3243"/>
              <a:ext cx="923" cy="133"/>
            </a:xfrm>
            <a:prstGeom prst="rect">
              <a:avLst/>
            </a:prstGeom>
            <a:noFill/>
            <a:ln w="9525" algn="ctr">
              <a:noFill/>
              <a:miter lim="800000"/>
            </a:ln>
          </p:spPr>
          <p:txBody>
            <a:bodyPr lIns="0" tIns="0" rIns="0" bIns="0" anchor="ctr">
              <a:spAutoFit/>
            </a:bodyPr>
            <a:lstStyle/>
            <a:p>
              <a:pPr algn="ctr"/>
              <a:r>
                <a:rPr lang="zh-CN" altLang="en-US" sz="1400" b="1">
                  <a:solidFill>
                    <a:schemeClr val="bg1"/>
                  </a:solidFill>
                </a:rPr>
                <a:t>部门申请</a:t>
              </a:r>
              <a:endParaRPr lang="zh-CN" altLang="en-US" sz="1400">
                <a:solidFill>
                  <a:schemeClr val="bg1"/>
                </a:solidFill>
                <a:latin typeface="黑体" panose="02010609060101010101" pitchFamily="2" charset="-122"/>
                <a:ea typeface="黑体" panose="02010609060101010101" pitchFamily="2" charset="-122"/>
              </a:endParaRPr>
            </a:p>
          </p:txBody>
        </p:sp>
      </p:grpSp>
      <p:grpSp>
        <p:nvGrpSpPr>
          <p:cNvPr id="33798" name="Group 10"/>
          <p:cNvGrpSpPr/>
          <p:nvPr/>
        </p:nvGrpSpPr>
        <p:grpSpPr bwMode="auto">
          <a:xfrm>
            <a:off x="901700" y="4365625"/>
            <a:ext cx="1584325" cy="577850"/>
            <a:chOff x="3243" y="2205"/>
            <a:chExt cx="998" cy="318"/>
          </a:xfrm>
        </p:grpSpPr>
        <p:pic>
          <p:nvPicPr>
            <p:cNvPr id="33841" name="Picture 11" descr="blue-short-top"/>
            <p:cNvPicPr>
              <a:picLocks noChangeArrowheads="1"/>
            </p:cNvPicPr>
            <p:nvPr/>
          </p:nvPicPr>
          <p:blipFill>
            <a:blip r:embed="rId1"/>
            <a:srcRect/>
            <a:stretch>
              <a:fillRect/>
            </a:stretch>
          </p:blipFill>
          <p:spPr bwMode="auto">
            <a:xfrm>
              <a:off x="3243" y="2205"/>
              <a:ext cx="998" cy="318"/>
            </a:xfrm>
            <a:prstGeom prst="rect">
              <a:avLst/>
            </a:prstGeom>
            <a:noFill/>
            <a:ln w="9525">
              <a:noFill/>
              <a:miter lim="800000"/>
              <a:headEnd/>
              <a:tailEnd/>
            </a:ln>
          </p:spPr>
        </p:pic>
        <p:sp>
          <p:nvSpPr>
            <p:cNvPr id="33842" name="Text Box 12"/>
            <p:cNvSpPr txBox="1">
              <a:spLocks noChangeArrowheads="1"/>
            </p:cNvSpPr>
            <p:nvPr/>
          </p:nvSpPr>
          <p:spPr bwMode="auto">
            <a:xfrm>
              <a:off x="3273" y="2305"/>
              <a:ext cx="923" cy="114"/>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发往对应供应商</a:t>
              </a:r>
              <a:endParaRPr lang="zh-CN" altLang="en-US" sz="1600" b="1">
                <a:solidFill>
                  <a:schemeClr val="bg1"/>
                </a:solidFill>
              </a:endParaRPr>
            </a:p>
          </p:txBody>
        </p:sp>
      </p:grpSp>
      <p:cxnSp>
        <p:nvCxnSpPr>
          <p:cNvPr id="33799" name="AutoShape 13"/>
          <p:cNvCxnSpPr>
            <a:cxnSpLocks noChangeShapeType="1"/>
          </p:cNvCxnSpPr>
          <p:nvPr/>
        </p:nvCxnSpPr>
        <p:spPr bwMode="auto">
          <a:xfrm flipH="1">
            <a:off x="1692275" y="4384675"/>
            <a:ext cx="4751388" cy="1492250"/>
          </a:xfrm>
          <a:prstGeom prst="bentConnector4">
            <a:avLst>
              <a:gd name="adj1" fmla="val -4778"/>
              <a:gd name="adj2" fmla="val 115319"/>
            </a:avLst>
          </a:prstGeom>
          <a:noFill/>
          <a:ln w="50800">
            <a:solidFill>
              <a:schemeClr val="accent1"/>
            </a:solidFill>
            <a:miter lim="800000"/>
            <a:tailEnd type="triangle" w="med" len="med"/>
          </a:ln>
        </p:spPr>
      </p:cxnSp>
      <p:cxnSp>
        <p:nvCxnSpPr>
          <p:cNvPr id="33800" name="AutoShape 14"/>
          <p:cNvCxnSpPr>
            <a:cxnSpLocks noChangeShapeType="1"/>
          </p:cNvCxnSpPr>
          <p:nvPr/>
        </p:nvCxnSpPr>
        <p:spPr bwMode="auto">
          <a:xfrm>
            <a:off x="2484438" y="5624513"/>
            <a:ext cx="2016125" cy="0"/>
          </a:xfrm>
          <a:prstGeom prst="straightConnector1">
            <a:avLst/>
          </a:prstGeom>
          <a:noFill/>
          <a:ln w="50800">
            <a:solidFill>
              <a:schemeClr val="accent1"/>
            </a:solidFill>
            <a:round/>
            <a:tailEnd type="triangle" w="med" len="med"/>
          </a:ln>
        </p:spPr>
      </p:cxnSp>
      <p:sp>
        <p:nvSpPr>
          <p:cNvPr id="33801" name="Text Box 15"/>
          <p:cNvSpPr txBox="1">
            <a:spLocks noChangeArrowheads="1"/>
          </p:cNvSpPr>
          <p:nvPr/>
        </p:nvSpPr>
        <p:spPr bwMode="auto">
          <a:xfrm>
            <a:off x="1187450" y="3933825"/>
            <a:ext cx="360363" cy="304800"/>
          </a:xfrm>
          <a:prstGeom prst="rect">
            <a:avLst/>
          </a:prstGeom>
          <a:noFill/>
          <a:ln w="9525" algn="ctr">
            <a:noFill/>
            <a:miter lim="800000"/>
          </a:ln>
        </p:spPr>
        <p:txBody>
          <a:bodyPr>
            <a:spAutoFit/>
          </a:bodyPr>
          <a:lstStyle/>
          <a:p>
            <a:pPr marL="609600" indent="-609600">
              <a:spcBef>
                <a:spcPct val="50000"/>
              </a:spcBef>
            </a:pPr>
            <a:r>
              <a:rPr lang="zh-CN" altLang="en-US" sz="1400" b="1"/>
              <a:t>是</a:t>
            </a:r>
            <a:endParaRPr lang="zh-CN" altLang="en-US" sz="1400" b="1"/>
          </a:p>
        </p:txBody>
      </p:sp>
      <p:sp>
        <p:nvSpPr>
          <p:cNvPr id="33802" name="Text Box 16"/>
          <p:cNvSpPr txBox="1">
            <a:spLocks noChangeArrowheads="1"/>
          </p:cNvSpPr>
          <p:nvPr/>
        </p:nvSpPr>
        <p:spPr bwMode="auto">
          <a:xfrm>
            <a:off x="3275013" y="2781300"/>
            <a:ext cx="360362" cy="304800"/>
          </a:xfrm>
          <a:prstGeom prst="rect">
            <a:avLst/>
          </a:prstGeom>
          <a:noFill/>
          <a:ln w="9525" algn="ctr">
            <a:noFill/>
            <a:miter lim="800000"/>
          </a:ln>
        </p:spPr>
        <p:txBody>
          <a:bodyPr>
            <a:spAutoFit/>
          </a:bodyPr>
          <a:lstStyle/>
          <a:p>
            <a:pPr marL="609600" indent="-609600">
              <a:spcBef>
                <a:spcPct val="50000"/>
              </a:spcBef>
            </a:pPr>
            <a:r>
              <a:rPr lang="zh-CN" altLang="en-US" sz="1400" b="1"/>
              <a:t>否</a:t>
            </a:r>
            <a:endParaRPr lang="zh-CN" altLang="en-US" sz="1400" b="1"/>
          </a:p>
        </p:txBody>
      </p:sp>
      <p:grpSp>
        <p:nvGrpSpPr>
          <p:cNvPr id="33803" name="Group 17"/>
          <p:cNvGrpSpPr/>
          <p:nvPr/>
        </p:nvGrpSpPr>
        <p:grpSpPr bwMode="auto">
          <a:xfrm>
            <a:off x="4500563" y="5300663"/>
            <a:ext cx="1871662" cy="647700"/>
            <a:chOff x="249" y="3113"/>
            <a:chExt cx="998" cy="403"/>
          </a:xfrm>
        </p:grpSpPr>
        <p:pic>
          <p:nvPicPr>
            <p:cNvPr id="33839" name="Picture 18"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40" name="Text Box 19"/>
            <p:cNvSpPr txBox="1">
              <a:spLocks noChangeArrowheads="1"/>
            </p:cNvSpPr>
            <p:nvPr/>
          </p:nvSpPr>
          <p:spPr bwMode="auto">
            <a:xfrm>
              <a:off x="279" y="3247"/>
              <a:ext cx="923" cy="130"/>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生成初始入库单</a:t>
              </a:r>
              <a:endParaRPr lang="zh-CN" altLang="en-US" sz="1600" b="1">
                <a:solidFill>
                  <a:schemeClr val="bg1"/>
                </a:solidFill>
              </a:endParaRPr>
            </a:p>
          </p:txBody>
        </p:sp>
      </p:grpSp>
      <p:grpSp>
        <p:nvGrpSpPr>
          <p:cNvPr id="33804" name="Group 23"/>
          <p:cNvGrpSpPr/>
          <p:nvPr/>
        </p:nvGrpSpPr>
        <p:grpSpPr bwMode="auto">
          <a:xfrm>
            <a:off x="900113" y="5372100"/>
            <a:ext cx="1584325" cy="504825"/>
            <a:chOff x="249" y="3113"/>
            <a:chExt cx="998" cy="403"/>
          </a:xfrm>
        </p:grpSpPr>
        <p:pic>
          <p:nvPicPr>
            <p:cNvPr id="33837" name="Picture 24"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38" name="Text Box 25"/>
            <p:cNvSpPr txBox="1">
              <a:spLocks noChangeArrowheads="1"/>
            </p:cNvSpPr>
            <p:nvPr/>
          </p:nvSpPr>
          <p:spPr bwMode="auto">
            <a:xfrm>
              <a:off x="279" y="3230"/>
              <a:ext cx="923" cy="166"/>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供应商备货</a:t>
              </a:r>
              <a:endParaRPr lang="zh-CN" altLang="en-US" sz="1600" b="1">
                <a:solidFill>
                  <a:schemeClr val="bg1"/>
                </a:solidFill>
              </a:endParaRPr>
            </a:p>
          </p:txBody>
        </p:sp>
      </p:grpSp>
      <p:cxnSp>
        <p:nvCxnSpPr>
          <p:cNvPr id="33805" name="AutoShape 26"/>
          <p:cNvCxnSpPr>
            <a:cxnSpLocks noChangeShapeType="1"/>
          </p:cNvCxnSpPr>
          <p:nvPr/>
        </p:nvCxnSpPr>
        <p:spPr bwMode="auto">
          <a:xfrm flipH="1">
            <a:off x="1692275" y="4943475"/>
            <a:ext cx="1588" cy="428625"/>
          </a:xfrm>
          <a:prstGeom prst="straightConnector1">
            <a:avLst/>
          </a:prstGeom>
          <a:noFill/>
          <a:ln w="57150">
            <a:solidFill>
              <a:schemeClr val="accent1"/>
            </a:solidFill>
            <a:round/>
            <a:tailEnd type="triangle" w="med" len="med"/>
          </a:ln>
        </p:spPr>
      </p:cxnSp>
      <p:cxnSp>
        <p:nvCxnSpPr>
          <p:cNvPr id="33806" name="AutoShape 27"/>
          <p:cNvCxnSpPr>
            <a:cxnSpLocks noChangeShapeType="1"/>
          </p:cNvCxnSpPr>
          <p:nvPr/>
        </p:nvCxnSpPr>
        <p:spPr bwMode="auto">
          <a:xfrm>
            <a:off x="1692275" y="2636838"/>
            <a:ext cx="7938" cy="358775"/>
          </a:xfrm>
          <a:prstGeom prst="straightConnector1">
            <a:avLst/>
          </a:prstGeom>
          <a:noFill/>
          <a:ln w="57150">
            <a:solidFill>
              <a:schemeClr val="accent1"/>
            </a:solidFill>
            <a:round/>
            <a:tailEnd type="triangle" w="med" len="med"/>
          </a:ln>
        </p:spPr>
      </p:cxnSp>
      <p:cxnSp>
        <p:nvCxnSpPr>
          <p:cNvPr id="33807" name="AutoShape 28"/>
          <p:cNvCxnSpPr>
            <a:cxnSpLocks noChangeShapeType="1"/>
          </p:cNvCxnSpPr>
          <p:nvPr/>
        </p:nvCxnSpPr>
        <p:spPr bwMode="auto">
          <a:xfrm>
            <a:off x="1693863" y="3932238"/>
            <a:ext cx="0" cy="503237"/>
          </a:xfrm>
          <a:prstGeom prst="straightConnector1">
            <a:avLst/>
          </a:prstGeom>
          <a:noFill/>
          <a:ln w="57150">
            <a:solidFill>
              <a:schemeClr val="accent1"/>
            </a:solidFill>
            <a:round/>
            <a:tailEnd type="triangle" w="med" len="med"/>
          </a:ln>
        </p:spPr>
      </p:cxnSp>
      <p:grpSp>
        <p:nvGrpSpPr>
          <p:cNvPr id="33808" name="Group 29"/>
          <p:cNvGrpSpPr/>
          <p:nvPr/>
        </p:nvGrpSpPr>
        <p:grpSpPr bwMode="auto">
          <a:xfrm>
            <a:off x="4429125" y="3971925"/>
            <a:ext cx="2014538" cy="825500"/>
            <a:chOff x="4558" y="2187"/>
            <a:chExt cx="912" cy="336"/>
          </a:xfrm>
        </p:grpSpPr>
        <p:pic>
          <p:nvPicPr>
            <p:cNvPr id="33835" name="Picture 30" descr="gold-top"/>
            <p:cNvPicPr>
              <a:picLocks noChangeAspect="1" noChangeArrowheads="1"/>
            </p:cNvPicPr>
            <p:nvPr/>
          </p:nvPicPr>
          <p:blipFill>
            <a:blip r:embed="rId2"/>
            <a:srcRect/>
            <a:stretch>
              <a:fillRect/>
            </a:stretch>
          </p:blipFill>
          <p:spPr bwMode="auto">
            <a:xfrm>
              <a:off x="4558" y="2187"/>
              <a:ext cx="912" cy="336"/>
            </a:xfrm>
            <a:prstGeom prst="rect">
              <a:avLst/>
            </a:prstGeom>
            <a:noFill/>
            <a:ln w="9525" algn="ctr">
              <a:noFill/>
              <a:miter lim="800000"/>
              <a:headEnd/>
              <a:tailEnd/>
            </a:ln>
          </p:spPr>
        </p:pic>
        <p:sp>
          <p:nvSpPr>
            <p:cNvPr id="33836" name="Text Box 31"/>
            <p:cNvSpPr txBox="1">
              <a:spLocks noChangeArrowheads="1"/>
            </p:cNvSpPr>
            <p:nvPr/>
          </p:nvSpPr>
          <p:spPr bwMode="auto">
            <a:xfrm>
              <a:off x="4694" y="2188"/>
              <a:ext cx="635" cy="299"/>
            </a:xfrm>
            <a:prstGeom prst="rect">
              <a:avLst/>
            </a:prstGeom>
            <a:noFill/>
            <a:ln w="9525" algn="ctr">
              <a:noFill/>
              <a:miter lim="800000"/>
            </a:ln>
          </p:spPr>
          <p:txBody>
            <a:bodyPr lIns="0" tIns="0" rIns="0" bIns="0" anchor="ctr">
              <a:spAutoFit/>
            </a:bodyPr>
            <a:lstStyle/>
            <a:p>
              <a:pPr algn="ctr">
                <a:spcBef>
                  <a:spcPct val="50000"/>
                </a:spcBef>
              </a:pPr>
              <a:r>
                <a:rPr lang="zh-CN" altLang="en-US" sz="1600" b="1">
                  <a:solidFill>
                    <a:schemeClr val="bg1"/>
                  </a:solidFill>
                </a:rPr>
                <a:t>采购、库存、供应商三方验货签字</a:t>
              </a:r>
              <a:endParaRPr lang="zh-CN" altLang="en-US" sz="1600" b="1">
                <a:solidFill>
                  <a:schemeClr val="bg1"/>
                </a:solidFill>
              </a:endParaRPr>
            </a:p>
          </p:txBody>
        </p:sp>
      </p:grpSp>
      <p:cxnSp>
        <p:nvCxnSpPr>
          <p:cNvPr id="33809" name="AutoShape 32"/>
          <p:cNvCxnSpPr>
            <a:cxnSpLocks noChangeShapeType="1"/>
          </p:cNvCxnSpPr>
          <p:nvPr/>
        </p:nvCxnSpPr>
        <p:spPr bwMode="auto">
          <a:xfrm flipH="1" flipV="1">
            <a:off x="2628900" y="2312988"/>
            <a:ext cx="379413" cy="1150937"/>
          </a:xfrm>
          <a:prstGeom prst="bentConnector3">
            <a:avLst>
              <a:gd name="adj1" fmla="val -54810"/>
            </a:avLst>
          </a:prstGeom>
          <a:noFill/>
          <a:ln w="50800">
            <a:solidFill>
              <a:schemeClr val="accent1"/>
            </a:solidFill>
            <a:miter lim="800000"/>
            <a:tailEnd type="triangle" w="med" len="med"/>
          </a:ln>
        </p:spPr>
      </p:cxnSp>
      <p:grpSp>
        <p:nvGrpSpPr>
          <p:cNvPr id="33810" name="Group 33"/>
          <p:cNvGrpSpPr/>
          <p:nvPr/>
        </p:nvGrpSpPr>
        <p:grpSpPr bwMode="auto">
          <a:xfrm>
            <a:off x="4500563" y="2997200"/>
            <a:ext cx="1871662" cy="576263"/>
            <a:chOff x="249" y="3113"/>
            <a:chExt cx="998" cy="403"/>
          </a:xfrm>
        </p:grpSpPr>
        <p:pic>
          <p:nvPicPr>
            <p:cNvPr id="33833" name="Picture 34"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34" name="Text Box 35"/>
            <p:cNvSpPr txBox="1">
              <a:spLocks noChangeArrowheads="1"/>
            </p:cNvSpPr>
            <p:nvPr/>
          </p:nvSpPr>
          <p:spPr bwMode="auto">
            <a:xfrm>
              <a:off x="279" y="3240"/>
              <a:ext cx="923" cy="145"/>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审核入库</a:t>
              </a:r>
              <a:endParaRPr lang="zh-CN" altLang="en-US" sz="1600" b="1">
                <a:solidFill>
                  <a:schemeClr val="bg1"/>
                </a:solidFill>
              </a:endParaRPr>
            </a:p>
          </p:txBody>
        </p:sp>
      </p:grpSp>
      <p:cxnSp>
        <p:nvCxnSpPr>
          <p:cNvPr id="33811" name="AutoShape 36"/>
          <p:cNvCxnSpPr>
            <a:cxnSpLocks noChangeShapeType="1"/>
            <a:stCxn id="33836" idx="0"/>
          </p:cNvCxnSpPr>
          <p:nvPr/>
        </p:nvCxnSpPr>
        <p:spPr bwMode="auto">
          <a:xfrm flipV="1">
            <a:off x="5430838" y="3573463"/>
            <a:ext cx="6350" cy="401637"/>
          </a:xfrm>
          <a:prstGeom prst="straightConnector1">
            <a:avLst/>
          </a:prstGeom>
          <a:noFill/>
          <a:ln w="57150">
            <a:solidFill>
              <a:schemeClr val="accent1"/>
            </a:solidFill>
            <a:round/>
            <a:tailEnd type="triangle" w="med" len="med"/>
          </a:ln>
        </p:spPr>
      </p:cxnSp>
      <p:cxnSp>
        <p:nvCxnSpPr>
          <p:cNvPr id="33812" name="AutoShape 37"/>
          <p:cNvCxnSpPr>
            <a:cxnSpLocks noChangeShapeType="1"/>
          </p:cNvCxnSpPr>
          <p:nvPr/>
        </p:nvCxnSpPr>
        <p:spPr bwMode="auto">
          <a:xfrm flipV="1">
            <a:off x="5437188" y="4797425"/>
            <a:ext cx="0" cy="503238"/>
          </a:xfrm>
          <a:prstGeom prst="straightConnector1">
            <a:avLst/>
          </a:prstGeom>
          <a:noFill/>
          <a:ln w="57150">
            <a:solidFill>
              <a:schemeClr val="accent1"/>
            </a:solidFill>
            <a:round/>
            <a:tailEnd type="triangle" w="med" len="med"/>
          </a:ln>
        </p:spPr>
      </p:cxnSp>
      <p:sp>
        <p:nvSpPr>
          <p:cNvPr id="33813" name="AutoShape 38"/>
          <p:cNvSpPr>
            <a:spLocks noChangeArrowheads="1"/>
          </p:cNvSpPr>
          <p:nvPr/>
        </p:nvSpPr>
        <p:spPr bwMode="auto">
          <a:xfrm>
            <a:off x="7019925" y="4292600"/>
            <a:ext cx="1152525" cy="600075"/>
          </a:xfrm>
          <a:prstGeom prst="wedgeRoundRectCallout">
            <a:avLst>
              <a:gd name="adj1" fmla="val -68731"/>
              <a:gd name="adj2" fmla="val 107935"/>
              <a:gd name="adj3" fmla="val 16667"/>
            </a:avLst>
          </a:prstGeom>
          <a:solidFill>
            <a:schemeClr val="accent1"/>
          </a:solidFill>
          <a:ln w="9525" algn="ctr">
            <a:noFill/>
            <a:miter lim="800000"/>
          </a:ln>
        </p:spPr>
        <p:txBody>
          <a:bodyPr/>
          <a:lstStyle/>
          <a:p>
            <a:pPr marL="609600" indent="-609600"/>
            <a:r>
              <a:rPr lang="zh-CN" altLang="en-US" sz="1400" b="1"/>
              <a:t>货物不符合</a:t>
            </a:r>
            <a:endParaRPr lang="zh-CN" altLang="en-US" sz="1400" b="1"/>
          </a:p>
        </p:txBody>
      </p:sp>
      <p:sp>
        <p:nvSpPr>
          <p:cNvPr id="33814" name="Text Box 39"/>
          <p:cNvSpPr txBox="1">
            <a:spLocks noChangeArrowheads="1"/>
          </p:cNvSpPr>
          <p:nvPr/>
        </p:nvSpPr>
        <p:spPr bwMode="auto">
          <a:xfrm>
            <a:off x="7308850" y="4535488"/>
            <a:ext cx="539750" cy="304800"/>
          </a:xfrm>
          <a:prstGeom prst="rect">
            <a:avLst/>
          </a:prstGeom>
          <a:noFill/>
          <a:ln w="9525" algn="ctr">
            <a:noFill/>
            <a:miter lim="800000"/>
          </a:ln>
        </p:spPr>
        <p:txBody>
          <a:bodyPr wrap="none">
            <a:spAutoFit/>
          </a:bodyPr>
          <a:lstStyle/>
          <a:p>
            <a:pPr marL="609600" indent="-609600"/>
            <a:r>
              <a:rPr lang="zh-CN" altLang="en-US" sz="1400" b="1"/>
              <a:t>退回</a:t>
            </a:r>
            <a:endParaRPr lang="zh-CN" altLang="en-US" sz="1400" b="1"/>
          </a:p>
        </p:txBody>
      </p:sp>
      <p:cxnSp>
        <p:nvCxnSpPr>
          <p:cNvPr id="33815" name="AutoShape 40"/>
          <p:cNvCxnSpPr>
            <a:cxnSpLocks noChangeShapeType="1"/>
          </p:cNvCxnSpPr>
          <p:nvPr/>
        </p:nvCxnSpPr>
        <p:spPr bwMode="auto">
          <a:xfrm flipV="1">
            <a:off x="6372225" y="3282950"/>
            <a:ext cx="911225" cy="3175"/>
          </a:xfrm>
          <a:prstGeom prst="bentConnector3">
            <a:avLst>
              <a:gd name="adj1" fmla="val 49824"/>
            </a:avLst>
          </a:prstGeom>
          <a:noFill/>
          <a:ln w="50800">
            <a:solidFill>
              <a:schemeClr val="accent1"/>
            </a:solidFill>
            <a:miter lim="800000"/>
            <a:tailEnd type="triangle" w="med" len="med"/>
          </a:ln>
        </p:spPr>
      </p:cxnSp>
      <p:grpSp>
        <p:nvGrpSpPr>
          <p:cNvPr id="33816" name="Group 44"/>
          <p:cNvGrpSpPr/>
          <p:nvPr/>
        </p:nvGrpSpPr>
        <p:grpSpPr bwMode="auto">
          <a:xfrm>
            <a:off x="4645025" y="1989138"/>
            <a:ext cx="1582738" cy="608012"/>
            <a:chOff x="4558" y="2187"/>
            <a:chExt cx="912" cy="336"/>
          </a:xfrm>
        </p:grpSpPr>
        <p:pic>
          <p:nvPicPr>
            <p:cNvPr id="33831" name="Picture 45" descr="gold-top"/>
            <p:cNvPicPr>
              <a:picLocks noChangeAspect="1" noChangeArrowheads="1"/>
            </p:cNvPicPr>
            <p:nvPr/>
          </p:nvPicPr>
          <p:blipFill>
            <a:blip r:embed="rId3"/>
            <a:srcRect/>
            <a:stretch>
              <a:fillRect/>
            </a:stretch>
          </p:blipFill>
          <p:spPr bwMode="auto">
            <a:xfrm>
              <a:off x="4558" y="2187"/>
              <a:ext cx="912" cy="336"/>
            </a:xfrm>
            <a:prstGeom prst="rect">
              <a:avLst/>
            </a:prstGeom>
            <a:noFill/>
            <a:ln w="9525" algn="ctr">
              <a:noFill/>
              <a:miter lim="800000"/>
              <a:headEnd/>
              <a:tailEnd/>
            </a:ln>
          </p:spPr>
        </p:pic>
        <p:sp>
          <p:nvSpPr>
            <p:cNvPr id="33832" name="Text Box 46"/>
            <p:cNvSpPr txBox="1">
              <a:spLocks noChangeArrowheads="1"/>
            </p:cNvSpPr>
            <p:nvPr/>
          </p:nvSpPr>
          <p:spPr bwMode="auto">
            <a:xfrm>
              <a:off x="4694" y="2270"/>
              <a:ext cx="635" cy="135"/>
            </a:xfrm>
            <a:prstGeom prst="rect">
              <a:avLst/>
            </a:prstGeom>
            <a:noFill/>
            <a:ln w="9525" algn="ctr">
              <a:noFill/>
              <a:miter lim="800000"/>
            </a:ln>
          </p:spPr>
          <p:txBody>
            <a:bodyPr lIns="0" tIns="0" rIns="0" bIns="0" anchor="ctr">
              <a:spAutoFit/>
            </a:bodyPr>
            <a:lstStyle/>
            <a:p>
              <a:pPr algn="ctr">
                <a:spcBef>
                  <a:spcPct val="50000"/>
                </a:spcBef>
              </a:pPr>
              <a:r>
                <a:rPr lang="zh-CN" altLang="en-US" sz="1600" b="1">
                  <a:solidFill>
                    <a:schemeClr val="bg1"/>
                  </a:solidFill>
                </a:rPr>
                <a:t>库存查询</a:t>
              </a:r>
              <a:endParaRPr lang="zh-CN" altLang="en-US" sz="1600" b="1">
                <a:solidFill>
                  <a:schemeClr val="bg1"/>
                </a:solidFill>
              </a:endParaRPr>
            </a:p>
          </p:txBody>
        </p:sp>
      </p:grpSp>
      <p:cxnSp>
        <p:nvCxnSpPr>
          <p:cNvPr id="33817" name="AutoShape 50"/>
          <p:cNvCxnSpPr>
            <a:cxnSpLocks noChangeShapeType="1"/>
          </p:cNvCxnSpPr>
          <p:nvPr/>
        </p:nvCxnSpPr>
        <p:spPr bwMode="auto">
          <a:xfrm flipV="1">
            <a:off x="5437188" y="2597150"/>
            <a:ext cx="0" cy="400050"/>
          </a:xfrm>
          <a:prstGeom prst="straightConnector1">
            <a:avLst/>
          </a:prstGeom>
          <a:noFill/>
          <a:ln w="57150">
            <a:solidFill>
              <a:schemeClr val="accent1"/>
            </a:solidFill>
            <a:round/>
            <a:tailEnd type="triangle" w="med" len="med"/>
          </a:ln>
        </p:spPr>
      </p:cxnSp>
      <p:cxnSp>
        <p:nvCxnSpPr>
          <p:cNvPr id="33818" name="AutoShape 51"/>
          <p:cNvCxnSpPr>
            <a:cxnSpLocks noChangeShapeType="1"/>
          </p:cNvCxnSpPr>
          <p:nvPr/>
        </p:nvCxnSpPr>
        <p:spPr bwMode="auto">
          <a:xfrm flipV="1">
            <a:off x="6227763" y="2278063"/>
            <a:ext cx="865187" cy="15875"/>
          </a:xfrm>
          <a:prstGeom prst="straightConnector1">
            <a:avLst/>
          </a:prstGeom>
          <a:noFill/>
          <a:ln w="57150">
            <a:solidFill>
              <a:schemeClr val="accent1"/>
            </a:solidFill>
            <a:round/>
            <a:tailEnd type="triangle" w="med" len="med"/>
          </a:ln>
        </p:spPr>
      </p:cxnSp>
      <p:cxnSp>
        <p:nvCxnSpPr>
          <p:cNvPr id="33819" name="AutoShape 52"/>
          <p:cNvCxnSpPr>
            <a:cxnSpLocks noChangeShapeType="1"/>
          </p:cNvCxnSpPr>
          <p:nvPr/>
        </p:nvCxnSpPr>
        <p:spPr bwMode="auto">
          <a:xfrm flipH="1">
            <a:off x="8027988" y="2565400"/>
            <a:ext cx="1587" cy="431800"/>
          </a:xfrm>
          <a:prstGeom prst="straightConnector1">
            <a:avLst/>
          </a:prstGeom>
          <a:noFill/>
          <a:ln w="57150">
            <a:solidFill>
              <a:schemeClr val="accent1"/>
            </a:solidFill>
            <a:round/>
            <a:tailEnd type="triangle" w="med" len="med"/>
          </a:ln>
        </p:spPr>
      </p:cxnSp>
      <p:grpSp>
        <p:nvGrpSpPr>
          <p:cNvPr id="33820" name="Group 20"/>
          <p:cNvGrpSpPr/>
          <p:nvPr/>
        </p:nvGrpSpPr>
        <p:grpSpPr bwMode="auto">
          <a:xfrm>
            <a:off x="396875" y="2995613"/>
            <a:ext cx="2592388" cy="936625"/>
            <a:chOff x="4014" y="2568"/>
            <a:chExt cx="1633" cy="590"/>
          </a:xfrm>
        </p:grpSpPr>
        <p:sp>
          <p:nvSpPr>
            <p:cNvPr id="44" name="AutoShape 21"/>
            <p:cNvSpPr>
              <a:spLocks noChangeArrowheads="1"/>
            </p:cNvSpPr>
            <p:nvPr/>
          </p:nvSpPr>
          <p:spPr bwMode="auto">
            <a:xfrm>
              <a:off x="4014" y="2568"/>
              <a:ext cx="1633" cy="590"/>
            </a:xfrm>
            <a:prstGeom prst="flowChartDecision">
              <a:avLst/>
            </a:prstGeom>
            <a:gradFill rotWithShape="1">
              <a:gsLst>
                <a:gs pos="0">
                  <a:srgbClr val="CC9900">
                    <a:gamma/>
                    <a:shade val="46275"/>
                    <a:invGamma/>
                  </a:srgbClr>
                </a:gs>
                <a:gs pos="50000">
                  <a:srgbClr val="CC9900">
                    <a:alpha val="95000"/>
                  </a:srgbClr>
                </a:gs>
                <a:gs pos="100000">
                  <a:srgbClr val="CC9900">
                    <a:gamma/>
                    <a:shade val="46275"/>
                    <a:invGamma/>
                  </a:srgbClr>
                </a:gs>
              </a:gsLst>
              <a:lin ang="5400000" scaled="1"/>
            </a:gradFill>
            <a:ln w="38100" cmpd="dbl" algn="ctr">
              <a:solidFill>
                <a:srgbClr val="FFCC00"/>
              </a:solidFill>
              <a:miter lim="800000"/>
            </a:ln>
            <a:effectLst/>
          </p:spPr>
          <p:txBody>
            <a:bodyPr wrap="none" anchor="ctr"/>
            <a:lstStyle/>
            <a:p>
              <a:pPr marL="609600" indent="-609600" algn="ctr">
                <a:defRPr/>
              </a:pPr>
              <a:endParaRPr lang="zh-CN" altLang="zh-CN" sz="1600" b="1"/>
            </a:p>
          </p:txBody>
        </p:sp>
        <p:sp>
          <p:nvSpPr>
            <p:cNvPr id="33830" name="Text Box 22"/>
            <p:cNvSpPr txBox="1">
              <a:spLocks noChangeArrowheads="1"/>
            </p:cNvSpPr>
            <p:nvPr/>
          </p:nvSpPr>
          <p:spPr bwMode="auto">
            <a:xfrm>
              <a:off x="4378" y="2833"/>
              <a:ext cx="861" cy="114"/>
            </a:xfrm>
            <a:prstGeom prst="rect">
              <a:avLst/>
            </a:prstGeom>
            <a:noFill/>
            <a:ln w="9525" algn="ctr">
              <a:noFill/>
              <a:miter lim="800000"/>
            </a:ln>
          </p:spPr>
          <p:txBody>
            <a:bodyPr lIns="0" tIns="0" rIns="0" bIns="0" anchor="ctr">
              <a:spAutoFit/>
            </a:bodyPr>
            <a:lstStyle/>
            <a:p>
              <a:pPr algn="ctr">
                <a:lnSpc>
                  <a:spcPct val="85000"/>
                </a:lnSpc>
              </a:pPr>
              <a:r>
                <a:rPr lang="zh-CN" altLang="en-US" sz="1400" b="1">
                  <a:solidFill>
                    <a:schemeClr val="bg1"/>
                  </a:solidFill>
                </a:rPr>
                <a:t>采购审批</a:t>
              </a:r>
              <a:endParaRPr lang="zh-CN" altLang="en-US" sz="1400" b="1">
                <a:solidFill>
                  <a:schemeClr val="bg1"/>
                </a:solidFill>
              </a:endParaRPr>
            </a:p>
          </p:txBody>
        </p:sp>
      </p:grpSp>
      <p:grpSp>
        <p:nvGrpSpPr>
          <p:cNvPr id="33821" name="Group 41"/>
          <p:cNvGrpSpPr/>
          <p:nvPr/>
        </p:nvGrpSpPr>
        <p:grpSpPr bwMode="auto">
          <a:xfrm>
            <a:off x="7235825" y="2997200"/>
            <a:ext cx="1584325" cy="576263"/>
            <a:chOff x="249" y="3113"/>
            <a:chExt cx="998" cy="403"/>
          </a:xfrm>
        </p:grpSpPr>
        <p:pic>
          <p:nvPicPr>
            <p:cNvPr id="33825" name="Picture 42"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26" name="Text Box 43"/>
            <p:cNvSpPr txBox="1">
              <a:spLocks noChangeArrowheads="1"/>
            </p:cNvSpPr>
            <p:nvPr/>
          </p:nvSpPr>
          <p:spPr bwMode="auto">
            <a:xfrm>
              <a:off x="279" y="3240"/>
              <a:ext cx="923" cy="145"/>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供应商结算</a:t>
              </a:r>
              <a:endParaRPr lang="zh-CN" altLang="en-US" sz="1600" b="1">
                <a:solidFill>
                  <a:schemeClr val="bg1"/>
                </a:solidFill>
              </a:endParaRPr>
            </a:p>
          </p:txBody>
        </p:sp>
      </p:grpSp>
      <p:grpSp>
        <p:nvGrpSpPr>
          <p:cNvPr id="33822" name="Group 47"/>
          <p:cNvGrpSpPr/>
          <p:nvPr/>
        </p:nvGrpSpPr>
        <p:grpSpPr bwMode="auto">
          <a:xfrm>
            <a:off x="7092950" y="1989138"/>
            <a:ext cx="1871663" cy="576262"/>
            <a:chOff x="249" y="3113"/>
            <a:chExt cx="998" cy="403"/>
          </a:xfrm>
        </p:grpSpPr>
        <p:pic>
          <p:nvPicPr>
            <p:cNvPr id="33823" name="Picture 48" descr="blue-short-top"/>
            <p:cNvPicPr>
              <a:picLocks noChangeArrowheads="1"/>
            </p:cNvPicPr>
            <p:nvPr/>
          </p:nvPicPr>
          <p:blipFill>
            <a:blip r:embed="rId1"/>
            <a:srcRect/>
            <a:stretch>
              <a:fillRect/>
            </a:stretch>
          </p:blipFill>
          <p:spPr bwMode="auto">
            <a:xfrm>
              <a:off x="249" y="3113"/>
              <a:ext cx="998" cy="403"/>
            </a:xfrm>
            <a:prstGeom prst="rect">
              <a:avLst/>
            </a:prstGeom>
            <a:noFill/>
            <a:ln w="9525">
              <a:noFill/>
              <a:miter lim="800000"/>
              <a:headEnd/>
              <a:tailEnd/>
            </a:ln>
          </p:spPr>
        </p:pic>
        <p:sp>
          <p:nvSpPr>
            <p:cNvPr id="33824" name="Text Box 49"/>
            <p:cNvSpPr txBox="1">
              <a:spLocks noChangeArrowheads="1"/>
            </p:cNvSpPr>
            <p:nvPr/>
          </p:nvSpPr>
          <p:spPr bwMode="auto">
            <a:xfrm>
              <a:off x="279" y="3240"/>
              <a:ext cx="923" cy="145"/>
            </a:xfrm>
            <a:prstGeom prst="rect">
              <a:avLst/>
            </a:prstGeom>
            <a:noFill/>
            <a:ln w="9525" algn="ctr">
              <a:noFill/>
              <a:miter lim="800000"/>
            </a:ln>
          </p:spPr>
          <p:txBody>
            <a:bodyPr lIns="0" tIns="0" rIns="0" bIns="0" anchor="ctr">
              <a:spAutoFit/>
            </a:bodyPr>
            <a:lstStyle/>
            <a:p>
              <a:pPr algn="ctr">
                <a:lnSpc>
                  <a:spcPct val="85000"/>
                </a:lnSpc>
              </a:pPr>
              <a:r>
                <a:rPr lang="zh-CN" altLang="en-US" sz="1600" b="1">
                  <a:solidFill>
                    <a:schemeClr val="bg1"/>
                  </a:solidFill>
                </a:rPr>
                <a:t>采购退货</a:t>
              </a:r>
              <a:endParaRPr lang="zh-CN" altLang="en-US" sz="1600" b="1">
                <a:solidFill>
                  <a:schemeClr val="bg1"/>
                </a:solidFill>
              </a:endParaRPr>
            </a:p>
          </p:txBody>
        </p:sp>
      </p:gr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4819"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采购管理</a:t>
            </a:r>
            <a:endParaRPr lang="zh-CN" altLang="en-US" sz="3600" b="1">
              <a:solidFill>
                <a:schemeClr val="tx2"/>
              </a:solidFill>
            </a:endParaRPr>
          </a:p>
        </p:txBody>
      </p:sp>
      <p:sp>
        <p:nvSpPr>
          <p:cNvPr id="34820"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a:xfrm>
            <a:off x="323850" y="1916113"/>
            <a:ext cx="8229600" cy="4137025"/>
          </a:xfrm>
          <a:prstGeom prst="rect">
            <a:avLst/>
          </a:prstGeom>
          <a:noFill/>
        </p:spPr>
        <p:txBody>
          <a:bodyPr/>
          <a:lstStyle/>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支持模板式采购</a:t>
            </a:r>
            <a:endParaRPr lang="zh-CN" altLang="en-US" sz="28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支持单价、数量、总价自定义录单方式</a:t>
            </a:r>
            <a:endParaRPr lang="zh-CN" altLang="en-US" sz="28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支持自动按供应商分单功能</a:t>
            </a:r>
            <a:endParaRPr lang="zh-CN" altLang="en-US" sz="28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支持采购单位库存单位相结合录单方式</a:t>
            </a:r>
            <a:endParaRPr lang="zh-CN" altLang="en-US" sz="28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支持灵活的流程应用，支持直购入库</a:t>
            </a:r>
            <a:endParaRPr lang="zh-CN" altLang="en-US" sz="28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endParaRPr lang="zh-CN" altLang="en-US" sz="1400" b="1" dirty="0">
              <a:solidFill>
                <a:srgbClr val="5F5F5F"/>
              </a:solidFill>
              <a:latin typeface="+mn-lt"/>
              <a:cs typeface="+mn-cs"/>
            </a:endParaRPr>
          </a:p>
          <a:p>
            <a:pPr marL="742950" lvl="1" indent="-285750" eaLnBrk="0" hangingPunct="0">
              <a:lnSpc>
                <a:spcPct val="90000"/>
              </a:lnSpc>
              <a:spcBef>
                <a:spcPct val="20000"/>
              </a:spcBef>
              <a:buFont typeface="Arial" panose="020B0604020202020204" pitchFamily="34" charset="0"/>
              <a:buChar char="–"/>
              <a:defRPr/>
            </a:pPr>
            <a:r>
              <a:rPr lang="zh-CN" altLang="en-US" sz="2800" b="1" dirty="0">
                <a:solidFill>
                  <a:srgbClr val="5F5F5F"/>
                </a:solidFill>
                <a:latin typeface="+mn-lt"/>
                <a:cs typeface="+mn-cs"/>
              </a:rPr>
              <a:t>支持供应商结算优惠</a:t>
            </a:r>
            <a:endParaRPr lang="zh-CN" altLang="en-US" sz="2800" b="1" dirty="0">
              <a:solidFill>
                <a:srgbClr val="5F5F5F"/>
              </a:solidFill>
              <a:latin typeface="+mn-lt"/>
              <a:cs typeface="+mn-cs"/>
            </a:endParaRPr>
          </a:p>
          <a:p>
            <a:pPr marL="342900" indent="-342900" eaLnBrk="0" hangingPunct="0">
              <a:lnSpc>
                <a:spcPct val="90000"/>
              </a:lnSpc>
              <a:spcBef>
                <a:spcPct val="20000"/>
              </a:spcBef>
              <a:buFont typeface="Arial" panose="020B0604020202020204" pitchFamily="34" charset="0"/>
              <a:buChar char="•"/>
              <a:defRPr/>
            </a:pPr>
            <a:endParaRPr lang="en-US" altLang="zh-CN" b="1" dirty="0">
              <a:solidFill>
                <a:srgbClr val="5F5F5F"/>
              </a:solidFill>
              <a:latin typeface="+mn-lt"/>
              <a:cs typeface="+mn-cs"/>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5843" name="Rectangle 4"/>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库存管理</a:t>
            </a:r>
            <a:endParaRPr lang="zh-CN" altLang="en-US" sz="3600" b="1">
              <a:solidFill>
                <a:schemeClr val="tx2"/>
              </a:solidFill>
            </a:endParaRPr>
          </a:p>
        </p:txBody>
      </p:sp>
      <p:sp>
        <p:nvSpPr>
          <p:cNvPr id="35844" name="Rectangle 5"/>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aphicFrame>
        <p:nvGraphicFramePr>
          <p:cNvPr id="6" name="Group 38"/>
          <p:cNvGraphicFramePr/>
          <p:nvPr/>
        </p:nvGraphicFramePr>
        <p:xfrm>
          <a:off x="1116013" y="1970088"/>
          <a:ext cx="6804025" cy="3906838"/>
        </p:xfrm>
        <a:graphic>
          <a:graphicData uri="http://schemas.openxmlformats.org/drawingml/2006/table">
            <a:tbl>
              <a:tblPr/>
              <a:tblGrid>
                <a:gridCol w="2268537"/>
                <a:gridCol w="2266950"/>
                <a:gridCol w="2268538"/>
              </a:tblGrid>
              <a:tr h="13017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转仓单</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出库单</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退库单</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0333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库存调整</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库存查询</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库存盘点</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0175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月结</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出入库明细</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rPr>
                        <a:t>库存报表</a:t>
                      </a:r>
                      <a:endParaRPr kumimoji="0" lang="zh-CN" altLang="en-US" sz="2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pic>
        <p:nvPicPr>
          <p:cNvPr id="9219" name="Picture 11" descr="C:\Documents and Settings\leic\桌面\PPT\平时用的..jpg"/>
          <p:cNvPicPr>
            <a:picLocks noChangeAspect="1" noChangeArrowheads="1"/>
          </p:cNvPicPr>
          <p:nvPr/>
        </p:nvPicPr>
        <p:blipFill>
          <a:blip r:embed="rId1"/>
          <a:srcRect/>
          <a:stretch>
            <a:fillRect/>
          </a:stretch>
        </p:blipFill>
        <p:spPr bwMode="auto">
          <a:xfrm>
            <a:off x="1908175" y="2060575"/>
            <a:ext cx="5735638" cy="4610100"/>
          </a:xfrm>
          <a:prstGeom prst="rect">
            <a:avLst/>
          </a:prstGeom>
          <a:noFill/>
          <a:ln w="9525">
            <a:noFill/>
            <a:miter lim="800000"/>
            <a:headEnd/>
            <a:tailEnd/>
          </a:ln>
        </p:spPr>
      </p:pic>
      <p:sp>
        <p:nvSpPr>
          <p:cNvPr id="7" name="内容占位符 1"/>
          <p:cNvSpPr txBox="1"/>
          <p:nvPr/>
        </p:nvSpPr>
        <p:spPr>
          <a:xfrm>
            <a:off x="395288" y="1125538"/>
            <a:ext cx="5905500" cy="4078287"/>
          </a:xfrm>
          <a:prstGeom prst="rect">
            <a:avLst/>
          </a:prstGeom>
        </p:spPr>
        <p:txBody>
          <a:bodyPr/>
          <a:lstStyle/>
          <a:p>
            <a:pPr marL="342900" indent="-342900">
              <a:spcBef>
                <a:spcPts val="800"/>
              </a:spcBef>
              <a:buFont typeface="Wingdings" panose="05000000000000000000" pitchFamily="2" charset="2"/>
              <a:buChar char="u"/>
              <a:defRPr/>
            </a:pPr>
            <a:r>
              <a:rPr lang="zh-CN" altLang="en-US" sz="2000" b="1" dirty="0">
                <a:latin typeface="宋体" panose="02010600030101010101" pitchFamily="2" charset="-122"/>
                <a:cs typeface="+mn-cs"/>
              </a:rPr>
              <a:t>遍布全国省份，覆盖</a:t>
            </a:r>
            <a:r>
              <a:rPr lang="en-US" altLang="zh-CN" sz="2000" b="1" dirty="0">
                <a:latin typeface="宋体" panose="02010600030101010101" pitchFamily="2" charset="-122"/>
                <a:cs typeface="+mn-cs"/>
              </a:rPr>
              <a:t>300</a:t>
            </a:r>
            <a:r>
              <a:rPr lang="zh-CN" altLang="en-US" sz="2000" b="1" dirty="0">
                <a:latin typeface="宋体" panose="02010600030101010101" pitchFamily="2" charset="-122"/>
                <a:cs typeface="+mn-cs"/>
              </a:rPr>
              <a:t>多个大中城市；</a:t>
            </a:r>
            <a:endParaRPr lang="zh-CN" altLang="en-US" sz="2000" b="1" dirty="0">
              <a:latin typeface="宋体" panose="02010600030101010101" pitchFamily="2" charset="-122"/>
              <a:cs typeface="+mn-cs"/>
            </a:endParaRPr>
          </a:p>
          <a:p>
            <a:pPr marL="342900" indent="-342900">
              <a:spcBef>
                <a:spcPts val="800"/>
              </a:spcBef>
              <a:buFont typeface="Wingdings" panose="05000000000000000000" pitchFamily="2" charset="2"/>
              <a:buChar char="u"/>
              <a:defRPr/>
            </a:pPr>
            <a:r>
              <a:rPr lang="en-US" altLang="zh-CN" sz="2000" b="1" dirty="0" smtClean="0">
                <a:latin typeface="宋体" panose="02010600030101010101" pitchFamily="2" charset="-122"/>
                <a:cs typeface="+mn-cs"/>
              </a:rPr>
              <a:t>1200</a:t>
            </a:r>
            <a:r>
              <a:rPr lang="zh-CN" altLang="en-US" sz="2000" b="1" dirty="0">
                <a:latin typeface="宋体" panose="02010600030101010101" pitchFamily="2" charset="-122"/>
                <a:cs typeface="+mn-cs"/>
              </a:rPr>
              <a:t>多家合作伙伴及服务机构；</a:t>
            </a:r>
            <a:endParaRPr lang="en-US" altLang="zh-CN" sz="2000" b="1" dirty="0">
              <a:latin typeface="宋体" panose="02010600030101010101" pitchFamily="2" charset="-122"/>
              <a:cs typeface="+mn-cs"/>
            </a:endParaRPr>
          </a:p>
          <a:p>
            <a:pPr marL="342900" indent="-342900">
              <a:spcBef>
                <a:spcPts val="800"/>
              </a:spcBef>
              <a:buFont typeface="Wingdings" panose="05000000000000000000" pitchFamily="2" charset="2"/>
              <a:buChar char="u"/>
              <a:defRPr/>
            </a:pPr>
            <a:r>
              <a:rPr lang="zh-CN" altLang="en-US" sz="2000" b="1" dirty="0">
                <a:latin typeface="宋体" panose="02010600030101010101" pitchFamily="2" charset="-122"/>
                <a:cs typeface="+mn-cs"/>
              </a:rPr>
              <a:t>强大的服务支持网络。</a:t>
            </a:r>
            <a:endParaRPr lang="zh-CN" altLang="en-US" sz="2000" b="1" dirty="0">
              <a:latin typeface="宋体" panose="02010600030101010101" pitchFamily="2" charset="-122"/>
              <a:cs typeface="+mn-cs"/>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686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库存业务</a:t>
            </a:r>
            <a:endParaRPr lang="zh-CN" altLang="en-US" sz="3600" b="1">
              <a:solidFill>
                <a:schemeClr val="tx2"/>
              </a:solidFill>
            </a:endParaRPr>
          </a:p>
        </p:txBody>
      </p:sp>
      <p:sp>
        <p:nvSpPr>
          <p:cNvPr id="36868"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7"/>
          <p:cNvSpPr txBox="1">
            <a:spLocks noChangeArrowheads="1"/>
          </p:cNvSpPr>
          <p:nvPr/>
        </p:nvSpPr>
        <p:spPr>
          <a:xfrm>
            <a:off x="250825" y="1989138"/>
            <a:ext cx="8713788" cy="4137025"/>
          </a:xfrm>
          <a:prstGeom prst="rect">
            <a:avLst/>
          </a:prstGeom>
          <a:noFill/>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400" b="1" dirty="0">
                <a:solidFill>
                  <a:srgbClr val="5F5F5F"/>
                </a:solidFill>
                <a:latin typeface="+mn-lt"/>
                <a:cs typeface="+mn-cs"/>
              </a:rPr>
              <a:t>库存盘点</a:t>
            </a:r>
            <a:endParaRPr lang="en-US" altLang="zh-CN" sz="24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en-US" altLang="zh-CN"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dirty="0">
                <a:solidFill>
                  <a:srgbClr val="5F5F5F"/>
                </a:solidFill>
                <a:latin typeface="+mn-lt"/>
                <a:cs typeface="+mn-cs"/>
              </a:rPr>
              <a:t>库存调价</a:t>
            </a:r>
            <a:endParaRPr lang="en-US" altLang="zh-CN" sz="2400" b="1" dirty="0">
              <a:solidFill>
                <a:srgbClr val="5F5F5F"/>
              </a:solidFill>
              <a:latin typeface="+mn-lt"/>
              <a:cs typeface="+mn-cs"/>
            </a:endParaRPr>
          </a:p>
          <a:p>
            <a:pPr marL="742950" lvl="1" indent="-285750" eaLnBrk="0" hangingPunct="0">
              <a:lnSpc>
                <a:spcPct val="80000"/>
              </a:lnSpc>
              <a:spcBef>
                <a:spcPct val="20000"/>
              </a:spcBef>
              <a:defRPr/>
            </a:pPr>
            <a:endParaRPr lang="en-US" altLang="zh-CN"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dirty="0">
                <a:solidFill>
                  <a:srgbClr val="5F5F5F"/>
                </a:solidFill>
                <a:latin typeface="+mn-lt"/>
                <a:cs typeface="+mn-cs"/>
              </a:rPr>
              <a:t>月结：由月度处理库存成本</a:t>
            </a:r>
            <a:endParaRPr lang="en-US" altLang="zh-CN" sz="24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en-US" altLang="zh-CN"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dirty="0">
                <a:solidFill>
                  <a:srgbClr val="5F5F5F"/>
                </a:solidFill>
                <a:latin typeface="+mn-lt"/>
                <a:cs typeface="+mn-cs"/>
              </a:rPr>
              <a:t>灵活全方位库存管理</a:t>
            </a:r>
            <a:endParaRPr lang="zh-CN" altLang="en-US" sz="2400" dirty="0">
              <a:solidFill>
                <a:srgbClr val="5F5F5F"/>
              </a:solidFill>
              <a:latin typeface="+mn-lt"/>
              <a:cs typeface="+mn-cs"/>
            </a:endParaRPr>
          </a:p>
          <a:p>
            <a:pPr marL="1143000" lvl="2" indent="-228600" eaLnBrk="0" hangingPunct="0">
              <a:lnSpc>
                <a:spcPct val="80000"/>
              </a:lnSpc>
              <a:spcBef>
                <a:spcPct val="20000"/>
              </a:spcBef>
              <a:buFont typeface="Arial" panose="020B0604020202020204" pitchFamily="34" charset="0"/>
              <a:buChar char="•"/>
              <a:defRPr/>
            </a:pPr>
            <a:r>
              <a:rPr lang="zh-CN" altLang="en-US" sz="2400" dirty="0">
                <a:solidFill>
                  <a:srgbClr val="5F5F5F"/>
                </a:solidFill>
                <a:latin typeface="+mn-lt"/>
                <a:cs typeface="+mn-cs"/>
              </a:rPr>
              <a:t>转仓单：库存间物料调拨。</a:t>
            </a:r>
            <a:endParaRPr lang="zh-CN" altLang="en-US" sz="2400" dirty="0">
              <a:solidFill>
                <a:srgbClr val="5F5F5F"/>
              </a:solidFill>
              <a:latin typeface="+mn-lt"/>
              <a:cs typeface="+mn-cs"/>
            </a:endParaRPr>
          </a:p>
          <a:p>
            <a:pPr marL="1143000" lvl="2" indent="-228600" eaLnBrk="0" hangingPunct="0">
              <a:lnSpc>
                <a:spcPct val="80000"/>
              </a:lnSpc>
              <a:spcBef>
                <a:spcPct val="20000"/>
              </a:spcBef>
              <a:buFont typeface="Arial" panose="020B0604020202020204" pitchFamily="34" charset="0"/>
              <a:buChar char="•"/>
              <a:defRPr/>
            </a:pPr>
            <a:r>
              <a:rPr lang="zh-CN" altLang="en-US" sz="2400" dirty="0">
                <a:solidFill>
                  <a:srgbClr val="5F5F5F"/>
                </a:solidFill>
                <a:latin typeface="+mn-lt"/>
                <a:cs typeface="+mn-cs"/>
              </a:rPr>
              <a:t>出库单：不管理库存的仓库（如厨房）领出不管库库存原料，如油盐、扫把等。</a:t>
            </a:r>
            <a:endParaRPr lang="zh-CN" altLang="en-US" sz="2400" dirty="0">
              <a:solidFill>
                <a:srgbClr val="5F5F5F"/>
              </a:solidFill>
              <a:latin typeface="+mn-lt"/>
              <a:cs typeface="+mn-cs"/>
            </a:endParaRPr>
          </a:p>
          <a:p>
            <a:pPr marL="1143000" lvl="2" indent="-228600" eaLnBrk="0" hangingPunct="0">
              <a:lnSpc>
                <a:spcPct val="80000"/>
              </a:lnSpc>
              <a:spcBef>
                <a:spcPct val="20000"/>
              </a:spcBef>
              <a:buFont typeface="Arial" panose="020B0604020202020204" pitchFamily="34" charset="0"/>
              <a:buChar char="•"/>
              <a:defRPr/>
            </a:pPr>
            <a:r>
              <a:rPr lang="zh-CN" altLang="en-US" sz="2400" dirty="0">
                <a:solidFill>
                  <a:srgbClr val="5F5F5F"/>
                </a:solidFill>
                <a:latin typeface="+mn-lt"/>
                <a:cs typeface="+mn-cs"/>
              </a:rPr>
              <a:t>退库单：将库存原料，由不管理库存的仓库退到管理库存的仓库。</a:t>
            </a:r>
            <a:endParaRPr lang="zh-CN" altLang="en-US" sz="2400" dirty="0">
              <a:solidFill>
                <a:srgbClr val="5F5F5F"/>
              </a:solidFill>
              <a:latin typeface="+mn-lt"/>
              <a:cs typeface="+mn-cs"/>
            </a:endParaRPr>
          </a:p>
          <a:p>
            <a:pPr marL="1143000" lvl="2" indent="-228600" eaLnBrk="0" hangingPunct="0">
              <a:lnSpc>
                <a:spcPct val="80000"/>
              </a:lnSpc>
              <a:spcBef>
                <a:spcPct val="20000"/>
              </a:spcBef>
              <a:buFont typeface="Arial" panose="020B0604020202020204" pitchFamily="34" charset="0"/>
              <a:buChar char="•"/>
              <a:defRPr/>
            </a:pPr>
            <a:endParaRPr lang="zh-CN" altLang="en-US" sz="2400" dirty="0">
              <a:solidFill>
                <a:srgbClr val="5F5F5F"/>
              </a:solidFill>
              <a:latin typeface="+mn-lt"/>
              <a:cs typeface="+mn-cs"/>
            </a:endParaRPr>
          </a:p>
          <a:p>
            <a:pPr marL="342900" indent="-342900" eaLnBrk="0" hangingPunct="0">
              <a:lnSpc>
                <a:spcPct val="80000"/>
              </a:lnSpc>
              <a:spcBef>
                <a:spcPct val="20000"/>
              </a:spcBef>
              <a:buFont typeface="Arial" panose="020B0604020202020204" pitchFamily="34" charset="0"/>
              <a:buChar char="•"/>
              <a:defRPr/>
            </a:pPr>
            <a:endParaRPr lang="en-US" altLang="zh-CN" sz="2400" dirty="0">
              <a:solidFill>
                <a:srgbClr val="5F5F5F"/>
              </a:solidFill>
              <a:latin typeface="+mn-lt"/>
              <a:cs typeface="+mn-cs"/>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配送中心</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a:xfrm>
            <a:off x="735013" y="1989138"/>
            <a:ext cx="7581900" cy="4137025"/>
          </a:xfrm>
          <a:prstGeom prst="rect">
            <a:avLst/>
          </a:prstGeom>
          <a:noFill/>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强大的连物流配送系统</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支持中央厨房半成品管理及加工管理</a:t>
            </a:r>
            <a:endParaRPr lang="zh-CN" altLang="en-US" sz="2400" b="1">
              <a:solidFill>
                <a:srgbClr val="5F5F5F"/>
              </a:solidFill>
              <a:latin typeface="+mn-lt"/>
              <a:cs typeface="+mn-cs"/>
            </a:endParaRPr>
          </a:p>
          <a:p>
            <a:pPr marL="742950" lvl="1" indent="-285750" eaLnBrk="0" hangingPunct="0">
              <a:lnSpc>
                <a:spcPct val="80000"/>
              </a:lnSpc>
              <a:spcBef>
                <a:spcPct val="20000"/>
              </a:spcBef>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物料统购，连锁配送</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实时物料管理查询，物料分析</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供应商管理、供应商结算</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分店配送结算、利润分析</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内部公告系统</a:t>
            </a:r>
            <a:endParaRPr lang="zh-CN" altLang="en-US" sz="2400" b="1">
              <a:solidFill>
                <a:srgbClr val="5F5F5F"/>
              </a:solidFill>
              <a:latin typeface="+mn-lt"/>
              <a:cs typeface="+mn-cs"/>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8915" name="Rectangle 2"/>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配送管理</a:t>
            </a:r>
            <a:endParaRPr lang="zh-CN" altLang="en-US" sz="3600" b="1">
              <a:solidFill>
                <a:schemeClr val="tx2"/>
              </a:solidFill>
            </a:endParaRPr>
          </a:p>
        </p:txBody>
      </p:sp>
      <p:sp>
        <p:nvSpPr>
          <p:cNvPr id="38916" name="Rectangle 3"/>
          <p:cNvSpPr>
            <a:spLocks noChangeArrowheads="1"/>
          </p:cNvSpPr>
          <p:nvPr/>
        </p:nvSpPr>
        <p:spPr bwMode="auto">
          <a:xfrm>
            <a:off x="3419475" y="1557338"/>
            <a:ext cx="2376488"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pSp>
        <p:nvGrpSpPr>
          <p:cNvPr id="38917" name="Group 4"/>
          <p:cNvGrpSpPr/>
          <p:nvPr/>
        </p:nvGrpSpPr>
        <p:grpSpPr bwMode="auto">
          <a:xfrm>
            <a:off x="2197100" y="3298825"/>
            <a:ext cx="1366838" cy="576263"/>
            <a:chOff x="1474" y="2840"/>
            <a:chExt cx="816" cy="317"/>
          </a:xfrm>
        </p:grpSpPr>
        <p:pic>
          <p:nvPicPr>
            <p:cNvPr id="38956" name="Picture 5" descr="green-short-top"/>
            <p:cNvPicPr preferRelativeResize="0">
              <a:picLocks noChangeArrowheads="1"/>
            </p:cNvPicPr>
            <p:nvPr/>
          </p:nvPicPr>
          <p:blipFill>
            <a:blip r:embed="rId1"/>
            <a:srcRect/>
            <a:stretch>
              <a:fillRect/>
            </a:stretch>
          </p:blipFill>
          <p:spPr bwMode="auto">
            <a:xfrm>
              <a:off x="1474" y="2840"/>
              <a:ext cx="816" cy="317"/>
            </a:xfrm>
            <a:prstGeom prst="rect">
              <a:avLst/>
            </a:prstGeom>
            <a:noFill/>
            <a:ln w="9525">
              <a:noFill/>
              <a:miter lim="800000"/>
              <a:headEnd/>
              <a:tailEnd/>
            </a:ln>
          </p:spPr>
        </p:pic>
        <p:sp>
          <p:nvSpPr>
            <p:cNvPr id="38957" name="Text Box 6"/>
            <p:cNvSpPr txBox="1">
              <a:spLocks noChangeArrowheads="1"/>
            </p:cNvSpPr>
            <p:nvPr/>
          </p:nvSpPr>
          <p:spPr bwMode="auto">
            <a:xfrm>
              <a:off x="1588" y="2936"/>
              <a:ext cx="606" cy="128"/>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直配订单</a:t>
              </a:r>
              <a:endParaRPr lang="zh-CN" altLang="en-US">
                <a:solidFill>
                  <a:schemeClr val="bg1"/>
                </a:solidFill>
                <a:latin typeface="黑体" panose="02010609060101010101" pitchFamily="2" charset="-122"/>
                <a:ea typeface="黑体" panose="02010609060101010101" pitchFamily="2" charset="-122"/>
              </a:endParaRPr>
            </a:p>
          </p:txBody>
        </p:sp>
      </p:grpSp>
      <p:pic>
        <p:nvPicPr>
          <p:cNvPr id="38918" name="Picture 7" descr="blue-short-top"/>
          <p:cNvPicPr preferRelativeResize="0">
            <a:picLocks noChangeArrowheads="1"/>
          </p:cNvPicPr>
          <p:nvPr/>
        </p:nvPicPr>
        <p:blipFill>
          <a:blip r:embed="rId2"/>
          <a:srcRect/>
          <a:stretch>
            <a:fillRect/>
          </a:stretch>
        </p:blipFill>
        <p:spPr bwMode="auto">
          <a:xfrm>
            <a:off x="3989388" y="4148138"/>
            <a:ext cx="1366837" cy="576262"/>
          </a:xfrm>
          <a:prstGeom prst="rect">
            <a:avLst/>
          </a:prstGeom>
          <a:noFill/>
          <a:ln w="9525">
            <a:noFill/>
            <a:miter lim="800000"/>
            <a:headEnd/>
            <a:tailEnd/>
          </a:ln>
        </p:spPr>
      </p:pic>
      <p:sp>
        <p:nvSpPr>
          <p:cNvPr id="38919" name="Text Box 8"/>
          <p:cNvSpPr txBox="1">
            <a:spLocks noChangeArrowheads="1"/>
          </p:cNvSpPr>
          <p:nvPr/>
        </p:nvSpPr>
        <p:spPr bwMode="auto">
          <a:xfrm>
            <a:off x="3994150" y="4333875"/>
            <a:ext cx="1392238" cy="233363"/>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数据传输</a:t>
            </a:r>
            <a:endParaRPr lang="zh-CN" altLang="en-US">
              <a:solidFill>
                <a:schemeClr val="bg1"/>
              </a:solidFill>
              <a:latin typeface="黑体" panose="02010609060101010101" pitchFamily="2" charset="-122"/>
              <a:ea typeface="黑体" panose="02010609060101010101" pitchFamily="2" charset="-122"/>
            </a:endParaRPr>
          </a:p>
        </p:txBody>
      </p:sp>
      <p:grpSp>
        <p:nvGrpSpPr>
          <p:cNvPr id="38920" name="Group 9"/>
          <p:cNvGrpSpPr/>
          <p:nvPr/>
        </p:nvGrpSpPr>
        <p:grpSpPr bwMode="auto">
          <a:xfrm>
            <a:off x="468313" y="4090988"/>
            <a:ext cx="1392237" cy="755650"/>
            <a:chOff x="328" y="2395"/>
            <a:chExt cx="877" cy="477"/>
          </a:xfrm>
        </p:grpSpPr>
        <p:pic>
          <p:nvPicPr>
            <p:cNvPr id="38954" name="Picture 10" descr="blue-short-top"/>
            <p:cNvPicPr preferRelativeResize="0">
              <a:picLocks noChangeArrowheads="1"/>
            </p:cNvPicPr>
            <p:nvPr/>
          </p:nvPicPr>
          <p:blipFill>
            <a:blip r:embed="rId2"/>
            <a:srcRect/>
            <a:stretch>
              <a:fillRect/>
            </a:stretch>
          </p:blipFill>
          <p:spPr bwMode="auto">
            <a:xfrm>
              <a:off x="348" y="2395"/>
              <a:ext cx="854" cy="477"/>
            </a:xfrm>
            <a:prstGeom prst="rect">
              <a:avLst/>
            </a:prstGeom>
            <a:noFill/>
            <a:ln w="9525">
              <a:noFill/>
              <a:miter lim="800000"/>
              <a:headEnd/>
              <a:tailEnd/>
            </a:ln>
          </p:spPr>
        </p:pic>
        <p:sp>
          <p:nvSpPr>
            <p:cNvPr id="38955" name="Text Box 11"/>
            <p:cNvSpPr txBox="1">
              <a:spLocks noChangeArrowheads="1"/>
            </p:cNvSpPr>
            <p:nvPr/>
          </p:nvSpPr>
          <p:spPr bwMode="auto">
            <a:xfrm>
              <a:off x="328" y="2473"/>
              <a:ext cx="877" cy="295"/>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自动配送</a:t>
              </a:r>
              <a:endParaRPr lang="zh-CN" altLang="en-US">
                <a:solidFill>
                  <a:schemeClr val="bg1"/>
                </a:solidFill>
                <a:latin typeface="黑体" panose="02010609060101010101" pitchFamily="2" charset="-122"/>
                <a:ea typeface="黑体" panose="02010609060101010101" pitchFamily="2" charset="-122"/>
              </a:endParaRPr>
            </a:p>
            <a:p>
              <a:pPr algn="ctr">
                <a:lnSpc>
                  <a:spcPct val="85000"/>
                </a:lnSpc>
              </a:pPr>
              <a:r>
                <a:rPr lang="zh-CN" altLang="en-US">
                  <a:solidFill>
                    <a:schemeClr val="bg1"/>
                  </a:solidFill>
                  <a:latin typeface="黑体" panose="02010609060101010101" pitchFamily="2" charset="-122"/>
                  <a:ea typeface="黑体" panose="02010609060101010101" pitchFamily="2" charset="-122"/>
                </a:rPr>
                <a:t>处理</a:t>
              </a:r>
              <a:endParaRPr lang="zh-CN" altLang="en-US">
                <a:solidFill>
                  <a:schemeClr val="bg1"/>
                </a:solidFill>
                <a:latin typeface="黑体" panose="02010609060101010101" pitchFamily="2" charset="-122"/>
                <a:ea typeface="黑体" panose="02010609060101010101" pitchFamily="2" charset="-122"/>
              </a:endParaRPr>
            </a:p>
          </p:txBody>
        </p:sp>
      </p:grpSp>
      <p:grpSp>
        <p:nvGrpSpPr>
          <p:cNvPr id="38921" name="Group 12"/>
          <p:cNvGrpSpPr/>
          <p:nvPr/>
        </p:nvGrpSpPr>
        <p:grpSpPr bwMode="auto">
          <a:xfrm>
            <a:off x="5357813" y="3227388"/>
            <a:ext cx="1366837" cy="576262"/>
            <a:chOff x="1474" y="2840"/>
            <a:chExt cx="816" cy="317"/>
          </a:xfrm>
        </p:grpSpPr>
        <p:pic>
          <p:nvPicPr>
            <p:cNvPr id="38952" name="Picture 13" descr="green-short-top"/>
            <p:cNvPicPr preferRelativeResize="0">
              <a:picLocks noChangeArrowheads="1"/>
            </p:cNvPicPr>
            <p:nvPr/>
          </p:nvPicPr>
          <p:blipFill>
            <a:blip r:embed="rId1"/>
            <a:srcRect/>
            <a:stretch>
              <a:fillRect/>
            </a:stretch>
          </p:blipFill>
          <p:spPr bwMode="auto">
            <a:xfrm>
              <a:off x="1474" y="2840"/>
              <a:ext cx="816" cy="317"/>
            </a:xfrm>
            <a:prstGeom prst="rect">
              <a:avLst/>
            </a:prstGeom>
            <a:noFill/>
            <a:ln w="9525">
              <a:noFill/>
              <a:miter lim="800000"/>
              <a:headEnd/>
              <a:tailEnd/>
            </a:ln>
          </p:spPr>
        </p:pic>
        <p:sp>
          <p:nvSpPr>
            <p:cNvPr id="38953" name="Text Box 14"/>
            <p:cNvSpPr txBox="1">
              <a:spLocks noChangeArrowheads="1"/>
            </p:cNvSpPr>
            <p:nvPr/>
          </p:nvSpPr>
          <p:spPr bwMode="auto">
            <a:xfrm>
              <a:off x="1588" y="2935"/>
              <a:ext cx="608" cy="129"/>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门店收货</a:t>
              </a:r>
              <a:endParaRPr lang="zh-CN" altLang="en-US">
                <a:solidFill>
                  <a:schemeClr val="bg1"/>
                </a:solidFill>
                <a:latin typeface="黑体" panose="02010609060101010101" pitchFamily="2" charset="-122"/>
                <a:ea typeface="黑体" panose="02010609060101010101" pitchFamily="2" charset="-122"/>
              </a:endParaRPr>
            </a:p>
          </p:txBody>
        </p:sp>
      </p:grpSp>
      <p:grpSp>
        <p:nvGrpSpPr>
          <p:cNvPr id="38922" name="Group 15"/>
          <p:cNvGrpSpPr/>
          <p:nvPr/>
        </p:nvGrpSpPr>
        <p:grpSpPr bwMode="auto">
          <a:xfrm>
            <a:off x="2198688" y="5084763"/>
            <a:ext cx="1366837" cy="576262"/>
            <a:chOff x="1474" y="2840"/>
            <a:chExt cx="816" cy="317"/>
          </a:xfrm>
        </p:grpSpPr>
        <p:pic>
          <p:nvPicPr>
            <p:cNvPr id="38950" name="Picture 16" descr="green-short-top"/>
            <p:cNvPicPr preferRelativeResize="0">
              <a:picLocks noChangeArrowheads="1"/>
            </p:cNvPicPr>
            <p:nvPr/>
          </p:nvPicPr>
          <p:blipFill>
            <a:blip r:embed="rId1"/>
            <a:srcRect/>
            <a:stretch>
              <a:fillRect/>
            </a:stretch>
          </p:blipFill>
          <p:spPr bwMode="auto">
            <a:xfrm>
              <a:off x="1474" y="2840"/>
              <a:ext cx="816" cy="317"/>
            </a:xfrm>
            <a:prstGeom prst="rect">
              <a:avLst/>
            </a:prstGeom>
            <a:noFill/>
            <a:ln w="9525">
              <a:noFill/>
              <a:miter lim="800000"/>
              <a:headEnd/>
              <a:tailEnd/>
            </a:ln>
          </p:spPr>
        </p:pic>
        <p:sp>
          <p:nvSpPr>
            <p:cNvPr id="38951" name="Text Box 17"/>
            <p:cNvSpPr txBox="1">
              <a:spLocks noChangeArrowheads="1"/>
            </p:cNvSpPr>
            <p:nvPr/>
          </p:nvSpPr>
          <p:spPr bwMode="auto">
            <a:xfrm>
              <a:off x="1588" y="2934"/>
              <a:ext cx="608" cy="129"/>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调出</a:t>
              </a:r>
              <a:endParaRPr lang="zh-CN" altLang="en-US">
                <a:solidFill>
                  <a:schemeClr val="bg1"/>
                </a:solidFill>
                <a:latin typeface="黑体" panose="02010609060101010101" pitchFamily="2" charset="-122"/>
                <a:ea typeface="黑体" panose="02010609060101010101" pitchFamily="2" charset="-122"/>
              </a:endParaRPr>
            </a:p>
          </p:txBody>
        </p:sp>
      </p:grpSp>
      <p:grpSp>
        <p:nvGrpSpPr>
          <p:cNvPr id="38923" name="Group 18"/>
          <p:cNvGrpSpPr/>
          <p:nvPr/>
        </p:nvGrpSpPr>
        <p:grpSpPr bwMode="auto">
          <a:xfrm>
            <a:off x="5357813" y="5084763"/>
            <a:ext cx="1366837" cy="576262"/>
            <a:chOff x="1474" y="2840"/>
            <a:chExt cx="816" cy="317"/>
          </a:xfrm>
        </p:grpSpPr>
        <p:pic>
          <p:nvPicPr>
            <p:cNvPr id="38948" name="Picture 19" descr="green-short-top"/>
            <p:cNvPicPr preferRelativeResize="0">
              <a:picLocks noChangeArrowheads="1"/>
            </p:cNvPicPr>
            <p:nvPr/>
          </p:nvPicPr>
          <p:blipFill>
            <a:blip r:embed="rId1"/>
            <a:srcRect/>
            <a:stretch>
              <a:fillRect/>
            </a:stretch>
          </p:blipFill>
          <p:spPr bwMode="auto">
            <a:xfrm>
              <a:off x="1474" y="2840"/>
              <a:ext cx="816" cy="317"/>
            </a:xfrm>
            <a:prstGeom prst="rect">
              <a:avLst/>
            </a:prstGeom>
            <a:noFill/>
            <a:ln w="9525">
              <a:noFill/>
              <a:miter lim="800000"/>
              <a:headEnd/>
              <a:tailEnd/>
            </a:ln>
          </p:spPr>
        </p:pic>
        <p:sp>
          <p:nvSpPr>
            <p:cNvPr id="38949" name="Text Box 20"/>
            <p:cNvSpPr txBox="1">
              <a:spLocks noChangeArrowheads="1"/>
            </p:cNvSpPr>
            <p:nvPr/>
          </p:nvSpPr>
          <p:spPr bwMode="auto">
            <a:xfrm>
              <a:off x="1588" y="2934"/>
              <a:ext cx="606" cy="129"/>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调入</a:t>
              </a:r>
              <a:endParaRPr lang="zh-CN" altLang="en-US">
                <a:solidFill>
                  <a:schemeClr val="bg1"/>
                </a:solidFill>
                <a:latin typeface="黑体" panose="02010609060101010101" pitchFamily="2" charset="-122"/>
                <a:ea typeface="黑体" panose="02010609060101010101" pitchFamily="2" charset="-122"/>
              </a:endParaRPr>
            </a:p>
          </p:txBody>
        </p:sp>
      </p:grpSp>
      <p:grpSp>
        <p:nvGrpSpPr>
          <p:cNvPr id="38924" name="Group 21"/>
          <p:cNvGrpSpPr/>
          <p:nvPr/>
        </p:nvGrpSpPr>
        <p:grpSpPr bwMode="auto">
          <a:xfrm>
            <a:off x="6951663" y="3213100"/>
            <a:ext cx="1366837" cy="576263"/>
            <a:chOff x="1519" y="1706"/>
            <a:chExt cx="816" cy="275"/>
          </a:xfrm>
        </p:grpSpPr>
        <p:pic>
          <p:nvPicPr>
            <p:cNvPr id="38946" name="Picture 22" descr="gold-top"/>
            <p:cNvPicPr preferRelativeResize="0">
              <a:picLocks noChangeAspect="1" noChangeArrowheads="1"/>
            </p:cNvPicPr>
            <p:nvPr/>
          </p:nvPicPr>
          <p:blipFill>
            <a:blip r:embed="rId3"/>
            <a:srcRect/>
            <a:stretch>
              <a:fillRect/>
            </a:stretch>
          </p:blipFill>
          <p:spPr bwMode="auto">
            <a:xfrm>
              <a:off x="1519" y="1706"/>
              <a:ext cx="816" cy="275"/>
            </a:xfrm>
            <a:prstGeom prst="rect">
              <a:avLst/>
            </a:prstGeom>
            <a:noFill/>
            <a:ln w="9525" algn="ctr">
              <a:noFill/>
              <a:miter lim="800000"/>
              <a:headEnd/>
              <a:tailEnd/>
            </a:ln>
          </p:spPr>
        </p:pic>
        <p:sp>
          <p:nvSpPr>
            <p:cNvPr id="38947" name="Text Box 23"/>
            <p:cNvSpPr txBox="1">
              <a:spLocks noChangeArrowheads="1"/>
            </p:cNvSpPr>
            <p:nvPr/>
          </p:nvSpPr>
          <p:spPr bwMode="auto">
            <a:xfrm>
              <a:off x="1632" y="1772"/>
              <a:ext cx="607" cy="111"/>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库存</a:t>
              </a:r>
              <a:endParaRPr lang="zh-CN" altLang="en-US">
                <a:solidFill>
                  <a:schemeClr val="bg1"/>
                </a:solidFill>
                <a:latin typeface="黑体" panose="02010609060101010101" pitchFamily="2" charset="-122"/>
                <a:ea typeface="黑体" panose="02010609060101010101" pitchFamily="2" charset="-122"/>
              </a:endParaRPr>
            </a:p>
          </p:txBody>
        </p:sp>
      </p:grpSp>
      <p:grpSp>
        <p:nvGrpSpPr>
          <p:cNvPr id="38925" name="Group 24"/>
          <p:cNvGrpSpPr/>
          <p:nvPr/>
        </p:nvGrpSpPr>
        <p:grpSpPr bwMode="auto">
          <a:xfrm>
            <a:off x="3989388" y="2278063"/>
            <a:ext cx="1447800" cy="755650"/>
            <a:chOff x="1519" y="1706"/>
            <a:chExt cx="816" cy="275"/>
          </a:xfrm>
        </p:grpSpPr>
        <p:pic>
          <p:nvPicPr>
            <p:cNvPr id="38944" name="Picture 25" descr="gold-top"/>
            <p:cNvPicPr preferRelativeResize="0">
              <a:picLocks noChangeAspect="1" noChangeArrowheads="1"/>
            </p:cNvPicPr>
            <p:nvPr/>
          </p:nvPicPr>
          <p:blipFill>
            <a:blip r:embed="rId4"/>
            <a:srcRect/>
            <a:stretch>
              <a:fillRect/>
            </a:stretch>
          </p:blipFill>
          <p:spPr bwMode="auto">
            <a:xfrm>
              <a:off x="1519" y="1706"/>
              <a:ext cx="816" cy="275"/>
            </a:xfrm>
            <a:prstGeom prst="rect">
              <a:avLst/>
            </a:prstGeom>
            <a:noFill/>
            <a:ln w="9525" algn="ctr">
              <a:noFill/>
              <a:miter lim="800000"/>
              <a:headEnd/>
              <a:tailEnd/>
            </a:ln>
          </p:spPr>
        </p:pic>
        <p:sp>
          <p:nvSpPr>
            <p:cNvPr id="38945" name="Text Box 26"/>
            <p:cNvSpPr txBox="1">
              <a:spLocks noChangeArrowheads="1"/>
            </p:cNvSpPr>
            <p:nvPr/>
          </p:nvSpPr>
          <p:spPr bwMode="auto">
            <a:xfrm>
              <a:off x="1632" y="1743"/>
              <a:ext cx="607" cy="170"/>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订单状态监控</a:t>
              </a:r>
              <a:endParaRPr lang="zh-CN" altLang="en-US">
                <a:solidFill>
                  <a:schemeClr val="bg1"/>
                </a:solidFill>
                <a:latin typeface="黑体" panose="02010609060101010101" pitchFamily="2" charset="-122"/>
                <a:ea typeface="黑体" panose="02010609060101010101" pitchFamily="2" charset="-122"/>
              </a:endParaRPr>
            </a:p>
          </p:txBody>
        </p:sp>
      </p:grpSp>
      <p:cxnSp>
        <p:nvCxnSpPr>
          <p:cNvPr id="38926" name="AutoShape 27"/>
          <p:cNvCxnSpPr>
            <a:cxnSpLocks noChangeShapeType="1"/>
            <a:stCxn id="38955" idx="3"/>
          </p:cNvCxnSpPr>
          <p:nvPr/>
        </p:nvCxnSpPr>
        <p:spPr bwMode="auto">
          <a:xfrm flipV="1">
            <a:off x="1860550" y="3587750"/>
            <a:ext cx="336550" cy="860425"/>
          </a:xfrm>
          <a:prstGeom prst="bentConnector3">
            <a:avLst>
              <a:gd name="adj1" fmla="val 49528"/>
            </a:avLst>
          </a:prstGeom>
          <a:noFill/>
          <a:ln w="50800">
            <a:solidFill>
              <a:schemeClr val="accent1"/>
            </a:solidFill>
            <a:miter lim="800000"/>
            <a:tailEnd type="triangle" w="med" len="med"/>
          </a:ln>
        </p:spPr>
      </p:cxnSp>
      <p:cxnSp>
        <p:nvCxnSpPr>
          <p:cNvPr id="38927" name="AutoShape 28"/>
          <p:cNvCxnSpPr>
            <a:cxnSpLocks noChangeShapeType="1"/>
            <a:stCxn id="38955" idx="3"/>
          </p:cNvCxnSpPr>
          <p:nvPr/>
        </p:nvCxnSpPr>
        <p:spPr bwMode="auto">
          <a:xfrm>
            <a:off x="1860550" y="4448175"/>
            <a:ext cx="338138" cy="925513"/>
          </a:xfrm>
          <a:prstGeom prst="bentConnector3">
            <a:avLst>
              <a:gd name="adj1" fmla="val 49764"/>
            </a:avLst>
          </a:prstGeom>
          <a:noFill/>
          <a:ln w="50800">
            <a:solidFill>
              <a:schemeClr val="accent1"/>
            </a:solidFill>
            <a:miter lim="800000"/>
            <a:tailEnd type="triangle" w="med" len="med"/>
          </a:ln>
        </p:spPr>
      </p:cxnSp>
      <p:cxnSp>
        <p:nvCxnSpPr>
          <p:cNvPr id="38928" name="AutoShape 29"/>
          <p:cNvCxnSpPr>
            <a:cxnSpLocks noChangeShapeType="1"/>
            <a:endCxn id="38919" idx="1"/>
          </p:cNvCxnSpPr>
          <p:nvPr/>
        </p:nvCxnSpPr>
        <p:spPr bwMode="auto">
          <a:xfrm flipV="1">
            <a:off x="3565525" y="4451350"/>
            <a:ext cx="428625" cy="922338"/>
          </a:xfrm>
          <a:prstGeom prst="bentConnector3">
            <a:avLst>
              <a:gd name="adj1" fmla="val 49630"/>
            </a:avLst>
          </a:prstGeom>
          <a:noFill/>
          <a:ln w="50800">
            <a:solidFill>
              <a:srgbClr val="339966"/>
            </a:solidFill>
            <a:miter lim="800000"/>
            <a:tailEnd type="triangle" w="med" len="med"/>
          </a:ln>
        </p:spPr>
      </p:cxnSp>
      <p:cxnSp>
        <p:nvCxnSpPr>
          <p:cNvPr id="38929" name="AutoShape 30"/>
          <p:cNvCxnSpPr>
            <a:cxnSpLocks noChangeShapeType="1"/>
            <a:endCxn id="38919" idx="1"/>
          </p:cNvCxnSpPr>
          <p:nvPr/>
        </p:nvCxnSpPr>
        <p:spPr bwMode="auto">
          <a:xfrm>
            <a:off x="3563938" y="3587750"/>
            <a:ext cx="430212" cy="863600"/>
          </a:xfrm>
          <a:prstGeom prst="bentConnector3">
            <a:avLst>
              <a:gd name="adj1" fmla="val 49815"/>
            </a:avLst>
          </a:prstGeom>
          <a:noFill/>
          <a:ln w="50800">
            <a:solidFill>
              <a:srgbClr val="339966"/>
            </a:solidFill>
            <a:miter lim="800000"/>
            <a:tailEnd type="triangle" w="med" len="med"/>
          </a:ln>
        </p:spPr>
      </p:cxnSp>
      <p:cxnSp>
        <p:nvCxnSpPr>
          <p:cNvPr id="38930" name="AutoShape 31"/>
          <p:cNvCxnSpPr>
            <a:cxnSpLocks noChangeShapeType="1"/>
          </p:cNvCxnSpPr>
          <p:nvPr/>
        </p:nvCxnSpPr>
        <p:spPr bwMode="auto">
          <a:xfrm>
            <a:off x="6724650" y="5373688"/>
            <a:ext cx="225425" cy="0"/>
          </a:xfrm>
          <a:prstGeom prst="straightConnector1">
            <a:avLst/>
          </a:prstGeom>
          <a:noFill/>
          <a:ln w="50800">
            <a:solidFill>
              <a:srgbClr val="FF9900"/>
            </a:solidFill>
            <a:round/>
            <a:tailEnd type="triangle" w="med" len="med"/>
          </a:ln>
        </p:spPr>
      </p:cxnSp>
      <p:cxnSp>
        <p:nvCxnSpPr>
          <p:cNvPr id="38931" name="AutoShape 32"/>
          <p:cNvCxnSpPr>
            <a:cxnSpLocks noChangeShapeType="1"/>
          </p:cNvCxnSpPr>
          <p:nvPr/>
        </p:nvCxnSpPr>
        <p:spPr bwMode="auto">
          <a:xfrm rot="-5400000">
            <a:off x="6191250" y="3640138"/>
            <a:ext cx="1295400" cy="1593850"/>
          </a:xfrm>
          <a:prstGeom prst="bentConnector3">
            <a:avLst>
              <a:gd name="adj1" fmla="val 50000"/>
            </a:avLst>
          </a:prstGeom>
          <a:noFill/>
          <a:ln w="50800">
            <a:solidFill>
              <a:srgbClr val="FF9900"/>
            </a:solidFill>
            <a:miter lim="800000"/>
            <a:tailEnd type="triangle" w="med" len="med"/>
          </a:ln>
        </p:spPr>
      </p:cxnSp>
      <p:grpSp>
        <p:nvGrpSpPr>
          <p:cNvPr id="38932" name="Group 33"/>
          <p:cNvGrpSpPr/>
          <p:nvPr/>
        </p:nvGrpSpPr>
        <p:grpSpPr bwMode="auto">
          <a:xfrm>
            <a:off x="6950075" y="5084763"/>
            <a:ext cx="1447800" cy="576262"/>
            <a:chOff x="1519" y="1706"/>
            <a:chExt cx="816" cy="275"/>
          </a:xfrm>
        </p:grpSpPr>
        <p:pic>
          <p:nvPicPr>
            <p:cNvPr id="38942" name="Picture 34" descr="gold-top"/>
            <p:cNvPicPr preferRelativeResize="0">
              <a:picLocks noChangeAspect="1" noChangeArrowheads="1"/>
            </p:cNvPicPr>
            <p:nvPr/>
          </p:nvPicPr>
          <p:blipFill>
            <a:blip r:embed="rId5"/>
            <a:srcRect/>
            <a:stretch>
              <a:fillRect/>
            </a:stretch>
          </p:blipFill>
          <p:spPr bwMode="auto">
            <a:xfrm>
              <a:off x="1519" y="1706"/>
              <a:ext cx="816" cy="275"/>
            </a:xfrm>
            <a:prstGeom prst="rect">
              <a:avLst/>
            </a:prstGeom>
            <a:noFill/>
            <a:ln w="9525" algn="ctr">
              <a:noFill/>
              <a:miter lim="800000"/>
              <a:headEnd/>
              <a:tailEnd/>
            </a:ln>
          </p:spPr>
        </p:pic>
        <p:sp>
          <p:nvSpPr>
            <p:cNvPr id="38943" name="Text Box 35"/>
            <p:cNvSpPr txBox="1">
              <a:spLocks noChangeArrowheads="1"/>
            </p:cNvSpPr>
            <p:nvPr/>
          </p:nvSpPr>
          <p:spPr bwMode="auto">
            <a:xfrm>
              <a:off x="1632" y="1772"/>
              <a:ext cx="607" cy="111"/>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配送跟踪</a:t>
              </a:r>
              <a:endParaRPr lang="zh-CN" altLang="en-US">
                <a:solidFill>
                  <a:schemeClr val="bg1"/>
                </a:solidFill>
                <a:latin typeface="黑体" panose="02010609060101010101" pitchFamily="2" charset="-122"/>
                <a:ea typeface="黑体" panose="02010609060101010101" pitchFamily="2" charset="-122"/>
              </a:endParaRPr>
            </a:p>
          </p:txBody>
        </p:sp>
      </p:grpSp>
      <p:cxnSp>
        <p:nvCxnSpPr>
          <p:cNvPr id="38933" name="AutoShape 36"/>
          <p:cNvCxnSpPr>
            <a:cxnSpLocks noChangeShapeType="1"/>
          </p:cNvCxnSpPr>
          <p:nvPr/>
        </p:nvCxnSpPr>
        <p:spPr bwMode="auto">
          <a:xfrm rot="5400000" flipH="1" flipV="1">
            <a:off x="4521200" y="1863725"/>
            <a:ext cx="2159000" cy="5435600"/>
          </a:xfrm>
          <a:prstGeom prst="bentConnector4">
            <a:avLst>
              <a:gd name="adj1" fmla="val -10514"/>
              <a:gd name="adj2" fmla="val 104176"/>
            </a:avLst>
          </a:prstGeom>
          <a:noFill/>
          <a:ln w="50800">
            <a:solidFill>
              <a:schemeClr val="accent1"/>
            </a:solidFill>
            <a:miter lim="800000"/>
            <a:tailEnd type="triangle" w="med" len="med"/>
          </a:ln>
        </p:spPr>
      </p:cxnSp>
      <p:cxnSp>
        <p:nvCxnSpPr>
          <p:cNvPr id="38934" name="AutoShape 37"/>
          <p:cNvCxnSpPr>
            <a:cxnSpLocks noChangeShapeType="1"/>
          </p:cNvCxnSpPr>
          <p:nvPr/>
        </p:nvCxnSpPr>
        <p:spPr bwMode="auto">
          <a:xfrm flipV="1">
            <a:off x="6724650" y="3502025"/>
            <a:ext cx="227013" cy="14288"/>
          </a:xfrm>
          <a:prstGeom prst="straightConnector1">
            <a:avLst/>
          </a:prstGeom>
          <a:noFill/>
          <a:ln w="50800">
            <a:solidFill>
              <a:srgbClr val="FF9900"/>
            </a:solidFill>
            <a:round/>
            <a:tailEnd type="triangle" w="med" len="med"/>
          </a:ln>
        </p:spPr>
      </p:cxnSp>
      <p:cxnSp>
        <p:nvCxnSpPr>
          <p:cNvPr id="38935" name="AutoShape 38"/>
          <p:cNvCxnSpPr>
            <a:cxnSpLocks noChangeShapeType="1"/>
          </p:cNvCxnSpPr>
          <p:nvPr/>
        </p:nvCxnSpPr>
        <p:spPr bwMode="auto">
          <a:xfrm rot="5400000" flipH="1">
            <a:off x="5453857" y="2639219"/>
            <a:ext cx="571500" cy="604837"/>
          </a:xfrm>
          <a:prstGeom prst="bentConnector2">
            <a:avLst/>
          </a:prstGeom>
          <a:noFill/>
          <a:ln w="50800">
            <a:solidFill>
              <a:srgbClr val="FF9933"/>
            </a:solidFill>
            <a:miter lim="800000"/>
            <a:tailEnd type="triangle" w="med" len="med"/>
          </a:ln>
        </p:spPr>
      </p:cxnSp>
      <p:cxnSp>
        <p:nvCxnSpPr>
          <p:cNvPr id="38936" name="AutoShape 39"/>
          <p:cNvCxnSpPr>
            <a:cxnSpLocks noChangeShapeType="1"/>
          </p:cNvCxnSpPr>
          <p:nvPr/>
        </p:nvCxnSpPr>
        <p:spPr bwMode="auto">
          <a:xfrm flipH="1">
            <a:off x="1177925" y="2997200"/>
            <a:ext cx="9525" cy="1093788"/>
          </a:xfrm>
          <a:prstGeom prst="straightConnector1">
            <a:avLst/>
          </a:prstGeom>
          <a:noFill/>
          <a:ln w="50800">
            <a:solidFill>
              <a:schemeClr val="accent1"/>
            </a:solidFill>
            <a:round/>
            <a:tailEnd type="triangle" w="med" len="med"/>
          </a:ln>
        </p:spPr>
      </p:cxnSp>
      <p:grpSp>
        <p:nvGrpSpPr>
          <p:cNvPr id="38937" name="Group 40"/>
          <p:cNvGrpSpPr/>
          <p:nvPr/>
        </p:nvGrpSpPr>
        <p:grpSpPr bwMode="auto">
          <a:xfrm>
            <a:off x="503238" y="2420938"/>
            <a:ext cx="1366837" cy="576262"/>
            <a:chOff x="1474" y="2840"/>
            <a:chExt cx="816" cy="317"/>
          </a:xfrm>
        </p:grpSpPr>
        <p:pic>
          <p:nvPicPr>
            <p:cNvPr id="38940" name="Picture 41" descr="green-short-top"/>
            <p:cNvPicPr preferRelativeResize="0">
              <a:picLocks noChangeArrowheads="1"/>
            </p:cNvPicPr>
            <p:nvPr/>
          </p:nvPicPr>
          <p:blipFill>
            <a:blip r:embed="rId1"/>
            <a:srcRect/>
            <a:stretch>
              <a:fillRect/>
            </a:stretch>
          </p:blipFill>
          <p:spPr bwMode="auto">
            <a:xfrm>
              <a:off x="1474" y="2840"/>
              <a:ext cx="816" cy="317"/>
            </a:xfrm>
            <a:prstGeom prst="rect">
              <a:avLst/>
            </a:prstGeom>
            <a:noFill/>
            <a:ln w="9525">
              <a:noFill/>
              <a:miter lim="800000"/>
              <a:headEnd/>
              <a:tailEnd/>
            </a:ln>
          </p:spPr>
        </p:pic>
        <p:sp>
          <p:nvSpPr>
            <p:cNvPr id="38941" name="Text Box 42"/>
            <p:cNvSpPr txBox="1">
              <a:spLocks noChangeArrowheads="1"/>
            </p:cNvSpPr>
            <p:nvPr/>
          </p:nvSpPr>
          <p:spPr bwMode="auto">
            <a:xfrm>
              <a:off x="1588" y="2936"/>
              <a:ext cx="606" cy="128"/>
            </a:xfrm>
            <a:prstGeom prst="rect">
              <a:avLst/>
            </a:prstGeom>
            <a:noFill/>
            <a:ln w="9525" algn="ctr">
              <a:noFill/>
              <a:miter lim="800000"/>
            </a:ln>
          </p:spPr>
          <p:txBody>
            <a:bodyPr lIns="0" tIns="0" rIns="0" bIns="0" anchor="ctr">
              <a:spAutoFit/>
            </a:bodyPr>
            <a:lstStyle/>
            <a:p>
              <a:pPr algn="ctr">
                <a:lnSpc>
                  <a:spcPct val="85000"/>
                </a:lnSpc>
              </a:pPr>
              <a:r>
                <a:rPr lang="zh-CN" altLang="en-US">
                  <a:solidFill>
                    <a:schemeClr val="bg1"/>
                  </a:solidFill>
                  <a:latin typeface="黑体" panose="02010609060101010101" pitchFamily="2" charset="-122"/>
                  <a:ea typeface="黑体" panose="02010609060101010101" pitchFamily="2" charset="-122"/>
                </a:rPr>
                <a:t>门店要货</a:t>
              </a:r>
              <a:endParaRPr lang="zh-CN" altLang="en-US">
                <a:solidFill>
                  <a:schemeClr val="bg1"/>
                </a:solidFill>
                <a:latin typeface="黑体" panose="02010609060101010101" pitchFamily="2" charset="-122"/>
                <a:ea typeface="黑体" panose="02010609060101010101" pitchFamily="2" charset="-122"/>
              </a:endParaRPr>
            </a:p>
          </p:txBody>
        </p:sp>
      </p:grpSp>
      <p:cxnSp>
        <p:nvCxnSpPr>
          <p:cNvPr id="38938" name="AutoShape 43"/>
          <p:cNvCxnSpPr>
            <a:cxnSpLocks noChangeShapeType="1"/>
          </p:cNvCxnSpPr>
          <p:nvPr/>
        </p:nvCxnSpPr>
        <p:spPr bwMode="auto">
          <a:xfrm rot="-5400000">
            <a:off x="4699794" y="3490119"/>
            <a:ext cx="631825" cy="684213"/>
          </a:xfrm>
          <a:prstGeom prst="bentConnector2">
            <a:avLst/>
          </a:prstGeom>
          <a:noFill/>
          <a:ln w="50800">
            <a:solidFill>
              <a:schemeClr val="accent1"/>
            </a:solidFill>
            <a:miter lim="800000"/>
            <a:tailEnd type="triangle" w="med" len="med"/>
          </a:ln>
        </p:spPr>
      </p:cxnSp>
      <p:cxnSp>
        <p:nvCxnSpPr>
          <p:cNvPr id="38939" name="AutoShape 44"/>
          <p:cNvCxnSpPr>
            <a:cxnSpLocks noChangeShapeType="1"/>
          </p:cNvCxnSpPr>
          <p:nvPr/>
        </p:nvCxnSpPr>
        <p:spPr bwMode="auto">
          <a:xfrm rot="16200000" flipH="1">
            <a:off x="4691063" y="4706937"/>
            <a:ext cx="649288" cy="684213"/>
          </a:xfrm>
          <a:prstGeom prst="bentConnector2">
            <a:avLst/>
          </a:prstGeom>
          <a:noFill/>
          <a:ln w="50800">
            <a:solidFill>
              <a:schemeClr val="accent1"/>
            </a:solidFill>
            <a:miter lim="800000"/>
            <a:tailEnd type="triangle" w="med" len="med"/>
          </a:ln>
        </p:spPr>
      </p:cxn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 name="Rectangle 2"/>
          <p:cNvSpPr txBox="1">
            <a:spLocks noChangeArrowheads="1"/>
          </p:cNvSpPr>
          <p:nvPr/>
        </p:nvSpPr>
        <p:spPr>
          <a:xfrm>
            <a:off x="457200" y="836613"/>
            <a:ext cx="8229600" cy="652462"/>
          </a:xfrm>
          <a:prstGeom prst="rect">
            <a:avLst/>
          </a:prstGeom>
        </p:spPr>
        <p:txBody>
          <a:bodyPr/>
          <a:lstStyle/>
          <a:p>
            <a:pPr algn="ctr" eaLnBrk="0" hangingPunct="0">
              <a:defRPr/>
            </a:pPr>
            <a:r>
              <a:rPr lang="zh-CN" altLang="en-US" sz="3600" b="1">
                <a:latin typeface="+mj-lt"/>
                <a:ea typeface="+mj-ea"/>
                <a:cs typeface="+mj-cs"/>
              </a:rPr>
              <a:t>加工管理</a:t>
            </a:r>
            <a:endParaRPr lang="zh-CN" altLang="en-US" sz="3600" b="1" dirty="0">
              <a:latin typeface="+mj-lt"/>
              <a:ea typeface="+mj-ea"/>
              <a:cs typeface="+mj-cs"/>
            </a:endParaRPr>
          </a:p>
        </p:txBody>
      </p:sp>
      <p:sp>
        <p:nvSpPr>
          <p:cNvPr id="39940" name="Rectangle 3"/>
          <p:cNvSpPr>
            <a:spLocks noChangeArrowheads="1"/>
          </p:cNvSpPr>
          <p:nvPr/>
        </p:nvSpPr>
        <p:spPr bwMode="auto">
          <a:xfrm>
            <a:off x="3203575" y="1484313"/>
            <a:ext cx="2808288" cy="73025"/>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grpSp>
        <p:nvGrpSpPr>
          <p:cNvPr id="39941" name="Group 4"/>
          <p:cNvGrpSpPr/>
          <p:nvPr/>
        </p:nvGrpSpPr>
        <p:grpSpPr bwMode="auto">
          <a:xfrm>
            <a:off x="460375" y="3357563"/>
            <a:ext cx="1447800" cy="539750"/>
            <a:chOff x="68" y="1434"/>
            <a:chExt cx="912" cy="318"/>
          </a:xfrm>
        </p:grpSpPr>
        <p:pic>
          <p:nvPicPr>
            <p:cNvPr id="39988" name="Picture 5" descr="gold-top"/>
            <p:cNvPicPr>
              <a:picLocks noChangeAspect="1" noChangeArrowheads="1"/>
            </p:cNvPicPr>
            <p:nvPr/>
          </p:nvPicPr>
          <p:blipFill>
            <a:blip r:embed="rId1"/>
            <a:srcRect/>
            <a:stretch>
              <a:fillRect/>
            </a:stretch>
          </p:blipFill>
          <p:spPr bwMode="auto">
            <a:xfrm>
              <a:off x="68" y="1434"/>
              <a:ext cx="912" cy="318"/>
            </a:xfrm>
            <a:prstGeom prst="rect">
              <a:avLst/>
            </a:prstGeom>
            <a:noFill/>
            <a:ln w="9525" algn="ctr">
              <a:noFill/>
              <a:miter lim="800000"/>
              <a:headEnd/>
              <a:tailEnd/>
            </a:ln>
          </p:spPr>
        </p:pic>
        <p:sp>
          <p:nvSpPr>
            <p:cNvPr id="39989" name="Text Box 6"/>
            <p:cNvSpPr txBox="1">
              <a:spLocks noChangeArrowheads="1"/>
            </p:cNvSpPr>
            <p:nvPr/>
          </p:nvSpPr>
          <p:spPr bwMode="auto">
            <a:xfrm>
              <a:off x="194" y="1503"/>
              <a:ext cx="679" cy="153"/>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计划分析</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2" name="Group 7"/>
          <p:cNvGrpSpPr/>
          <p:nvPr/>
        </p:nvGrpSpPr>
        <p:grpSpPr bwMode="auto">
          <a:xfrm>
            <a:off x="2411413" y="4076700"/>
            <a:ext cx="1441450" cy="539750"/>
            <a:chOff x="1474" y="2840"/>
            <a:chExt cx="816" cy="317"/>
          </a:xfrm>
        </p:grpSpPr>
        <p:pic>
          <p:nvPicPr>
            <p:cNvPr id="39986" name="Picture 8"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87" name="Text Box 9"/>
            <p:cNvSpPr txBox="1">
              <a:spLocks noChangeArrowheads="1"/>
            </p:cNvSpPr>
            <p:nvPr/>
          </p:nvSpPr>
          <p:spPr bwMode="auto">
            <a:xfrm>
              <a:off x="1588" y="2848"/>
              <a:ext cx="606" cy="304"/>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加工作业单</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3" name="Group 10"/>
          <p:cNvGrpSpPr/>
          <p:nvPr/>
        </p:nvGrpSpPr>
        <p:grpSpPr bwMode="auto">
          <a:xfrm>
            <a:off x="4140200" y="2852738"/>
            <a:ext cx="1368425" cy="792162"/>
            <a:chOff x="1413" y="3257"/>
            <a:chExt cx="877" cy="499"/>
          </a:xfrm>
        </p:grpSpPr>
        <p:pic>
          <p:nvPicPr>
            <p:cNvPr id="39984" name="Picture 11" descr="blue-short-top"/>
            <p:cNvPicPr>
              <a:picLocks noChangeArrowheads="1"/>
            </p:cNvPicPr>
            <p:nvPr/>
          </p:nvPicPr>
          <p:blipFill>
            <a:blip r:embed="rId3"/>
            <a:srcRect/>
            <a:stretch>
              <a:fillRect/>
            </a:stretch>
          </p:blipFill>
          <p:spPr bwMode="auto">
            <a:xfrm>
              <a:off x="1419" y="3257"/>
              <a:ext cx="854" cy="499"/>
            </a:xfrm>
            <a:prstGeom prst="rect">
              <a:avLst/>
            </a:prstGeom>
            <a:noFill/>
            <a:ln w="9525">
              <a:noFill/>
              <a:miter lim="800000"/>
              <a:headEnd/>
              <a:tailEnd/>
            </a:ln>
          </p:spPr>
        </p:pic>
        <p:sp>
          <p:nvSpPr>
            <p:cNvPr id="39985" name="Text Box 12"/>
            <p:cNvSpPr txBox="1">
              <a:spLocks noChangeArrowheads="1"/>
            </p:cNvSpPr>
            <p:nvPr/>
          </p:nvSpPr>
          <p:spPr bwMode="auto">
            <a:xfrm>
              <a:off x="1413" y="3334"/>
              <a:ext cx="877" cy="326"/>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加工品配料单（</a:t>
              </a:r>
              <a:r>
                <a:rPr lang="en-US" altLang="zh-CN" sz="2000">
                  <a:solidFill>
                    <a:schemeClr val="bg1"/>
                  </a:solidFill>
                  <a:latin typeface="黑体" panose="02010609060101010101" pitchFamily="2" charset="-122"/>
                  <a:ea typeface="黑体" panose="02010609060101010101" pitchFamily="2" charset="-122"/>
                </a:rPr>
                <a:t>BOM</a:t>
              </a:r>
              <a:r>
                <a:rPr lang="zh-CN" altLang="en-US" sz="2000">
                  <a:solidFill>
                    <a:schemeClr val="bg1"/>
                  </a:solidFill>
                  <a:latin typeface="黑体" panose="02010609060101010101" pitchFamily="2" charset="-122"/>
                  <a:ea typeface="黑体" panose="02010609060101010101" pitchFamily="2" charset="-122"/>
                </a:rPr>
                <a:t>）</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4" name="Group 13"/>
          <p:cNvGrpSpPr/>
          <p:nvPr/>
        </p:nvGrpSpPr>
        <p:grpSpPr bwMode="auto">
          <a:xfrm>
            <a:off x="395288" y="4689475"/>
            <a:ext cx="1497012" cy="539750"/>
            <a:chOff x="68" y="2750"/>
            <a:chExt cx="943" cy="408"/>
          </a:xfrm>
        </p:grpSpPr>
        <p:pic>
          <p:nvPicPr>
            <p:cNvPr id="39982" name="Picture 14" descr="blue-short-top"/>
            <p:cNvPicPr>
              <a:picLocks noChangeArrowheads="1"/>
            </p:cNvPicPr>
            <p:nvPr/>
          </p:nvPicPr>
          <p:blipFill>
            <a:blip r:embed="rId3"/>
            <a:srcRect/>
            <a:stretch>
              <a:fillRect/>
            </a:stretch>
          </p:blipFill>
          <p:spPr bwMode="auto">
            <a:xfrm>
              <a:off x="68" y="2750"/>
              <a:ext cx="943" cy="408"/>
            </a:xfrm>
            <a:prstGeom prst="rect">
              <a:avLst/>
            </a:prstGeom>
            <a:noFill/>
            <a:ln w="9525">
              <a:noFill/>
              <a:miter lim="800000"/>
              <a:headEnd/>
              <a:tailEnd/>
            </a:ln>
          </p:spPr>
        </p:pic>
        <p:sp>
          <p:nvSpPr>
            <p:cNvPr id="39983" name="Text Box 15"/>
            <p:cNvSpPr txBox="1">
              <a:spLocks noChangeArrowheads="1"/>
            </p:cNvSpPr>
            <p:nvPr/>
          </p:nvSpPr>
          <p:spPr bwMode="auto">
            <a:xfrm>
              <a:off x="98" y="2844"/>
              <a:ext cx="877" cy="195"/>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加工申请</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5" name="Group 16"/>
          <p:cNvGrpSpPr/>
          <p:nvPr/>
        </p:nvGrpSpPr>
        <p:grpSpPr bwMode="auto">
          <a:xfrm>
            <a:off x="4140200" y="4076700"/>
            <a:ext cx="1368425" cy="539750"/>
            <a:chOff x="1474" y="2840"/>
            <a:chExt cx="816" cy="317"/>
          </a:xfrm>
        </p:grpSpPr>
        <p:pic>
          <p:nvPicPr>
            <p:cNvPr id="39980" name="Picture 17"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81" name="Text Box 18"/>
            <p:cNvSpPr txBox="1">
              <a:spLocks noChangeArrowheads="1"/>
            </p:cNvSpPr>
            <p:nvPr/>
          </p:nvSpPr>
          <p:spPr bwMode="auto">
            <a:xfrm>
              <a:off x="1588" y="2924"/>
              <a:ext cx="608" cy="152"/>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加工领料</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6" name="Group 19"/>
          <p:cNvGrpSpPr/>
          <p:nvPr/>
        </p:nvGrpSpPr>
        <p:grpSpPr bwMode="auto">
          <a:xfrm>
            <a:off x="4140200" y="5300663"/>
            <a:ext cx="1368425" cy="539750"/>
            <a:chOff x="1474" y="2840"/>
            <a:chExt cx="816" cy="317"/>
          </a:xfrm>
        </p:grpSpPr>
        <p:pic>
          <p:nvPicPr>
            <p:cNvPr id="39978" name="Picture 20"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79" name="Text Box 21"/>
            <p:cNvSpPr txBox="1">
              <a:spLocks noChangeArrowheads="1"/>
            </p:cNvSpPr>
            <p:nvPr/>
          </p:nvSpPr>
          <p:spPr bwMode="auto">
            <a:xfrm>
              <a:off x="1588" y="2924"/>
              <a:ext cx="608" cy="152"/>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加工补料</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7" name="Group 22"/>
          <p:cNvGrpSpPr/>
          <p:nvPr/>
        </p:nvGrpSpPr>
        <p:grpSpPr bwMode="auto">
          <a:xfrm>
            <a:off x="5868988" y="5300663"/>
            <a:ext cx="1223962" cy="576262"/>
            <a:chOff x="1474" y="2840"/>
            <a:chExt cx="816" cy="317"/>
          </a:xfrm>
        </p:grpSpPr>
        <p:pic>
          <p:nvPicPr>
            <p:cNvPr id="39976" name="Picture 23"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77" name="Text Box 24"/>
            <p:cNvSpPr txBox="1">
              <a:spLocks noChangeArrowheads="1"/>
            </p:cNvSpPr>
            <p:nvPr/>
          </p:nvSpPr>
          <p:spPr bwMode="auto">
            <a:xfrm>
              <a:off x="1588" y="2857"/>
              <a:ext cx="606" cy="285"/>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多次入库</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48" name="Group 25"/>
          <p:cNvGrpSpPr/>
          <p:nvPr/>
        </p:nvGrpSpPr>
        <p:grpSpPr bwMode="auto">
          <a:xfrm>
            <a:off x="2411413" y="2132013"/>
            <a:ext cx="1439862" cy="541337"/>
            <a:chOff x="1384" y="1162"/>
            <a:chExt cx="912" cy="337"/>
          </a:xfrm>
        </p:grpSpPr>
        <p:pic>
          <p:nvPicPr>
            <p:cNvPr id="39974" name="Picture 26" descr="gold-top"/>
            <p:cNvPicPr>
              <a:picLocks noChangeAspect="1" noChangeArrowheads="1"/>
            </p:cNvPicPr>
            <p:nvPr/>
          </p:nvPicPr>
          <p:blipFill>
            <a:blip r:embed="rId4"/>
            <a:srcRect/>
            <a:stretch>
              <a:fillRect/>
            </a:stretch>
          </p:blipFill>
          <p:spPr bwMode="auto">
            <a:xfrm>
              <a:off x="1384" y="1162"/>
              <a:ext cx="912" cy="336"/>
            </a:xfrm>
            <a:prstGeom prst="rect">
              <a:avLst/>
            </a:prstGeom>
            <a:noFill/>
            <a:ln w="9525" algn="ctr">
              <a:noFill/>
              <a:miter lim="800000"/>
              <a:headEnd/>
              <a:tailEnd/>
            </a:ln>
          </p:spPr>
        </p:pic>
        <p:sp>
          <p:nvSpPr>
            <p:cNvPr id="39975" name="Text Box 27"/>
            <p:cNvSpPr txBox="1">
              <a:spLocks noChangeArrowheads="1"/>
            </p:cNvSpPr>
            <p:nvPr/>
          </p:nvSpPr>
          <p:spPr bwMode="auto">
            <a:xfrm>
              <a:off x="1510" y="1177"/>
              <a:ext cx="679" cy="322"/>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作业单跟踪</a:t>
              </a:r>
              <a:endParaRPr lang="zh-CN" altLang="en-US" sz="2000">
                <a:solidFill>
                  <a:schemeClr val="bg1"/>
                </a:solidFill>
                <a:latin typeface="黑体" panose="02010609060101010101" pitchFamily="2" charset="-122"/>
                <a:ea typeface="黑体" panose="02010609060101010101" pitchFamily="2" charset="-122"/>
              </a:endParaRPr>
            </a:p>
          </p:txBody>
        </p:sp>
      </p:grpSp>
      <p:cxnSp>
        <p:nvCxnSpPr>
          <p:cNvPr id="39949" name="AutoShape 34"/>
          <p:cNvCxnSpPr>
            <a:cxnSpLocks noChangeShapeType="1"/>
          </p:cNvCxnSpPr>
          <p:nvPr/>
        </p:nvCxnSpPr>
        <p:spPr bwMode="auto">
          <a:xfrm>
            <a:off x="1908175" y="3627438"/>
            <a:ext cx="503238" cy="719137"/>
          </a:xfrm>
          <a:prstGeom prst="bentConnector3">
            <a:avLst>
              <a:gd name="adj1" fmla="val 49843"/>
            </a:avLst>
          </a:prstGeom>
          <a:noFill/>
          <a:ln w="57150">
            <a:solidFill>
              <a:schemeClr val="accent1"/>
            </a:solidFill>
            <a:miter lim="800000"/>
            <a:tailEnd type="triangle" w="med" len="med"/>
          </a:ln>
        </p:spPr>
      </p:cxnSp>
      <p:cxnSp>
        <p:nvCxnSpPr>
          <p:cNvPr id="39950" name="AutoShape 35"/>
          <p:cNvCxnSpPr>
            <a:cxnSpLocks noChangeShapeType="1"/>
          </p:cNvCxnSpPr>
          <p:nvPr/>
        </p:nvCxnSpPr>
        <p:spPr bwMode="auto">
          <a:xfrm flipV="1">
            <a:off x="1892300" y="4346575"/>
            <a:ext cx="519113" cy="612775"/>
          </a:xfrm>
          <a:prstGeom prst="bentConnector3">
            <a:avLst>
              <a:gd name="adj1" fmla="val 49847"/>
            </a:avLst>
          </a:prstGeom>
          <a:noFill/>
          <a:ln w="57150">
            <a:solidFill>
              <a:schemeClr val="accent1"/>
            </a:solidFill>
            <a:miter lim="800000"/>
            <a:tailEnd type="triangle" w="med" len="med"/>
          </a:ln>
        </p:spPr>
      </p:cxnSp>
      <p:cxnSp>
        <p:nvCxnSpPr>
          <p:cNvPr id="39951" name="AutoShape 36"/>
          <p:cNvCxnSpPr>
            <a:cxnSpLocks noChangeShapeType="1"/>
          </p:cNvCxnSpPr>
          <p:nvPr/>
        </p:nvCxnSpPr>
        <p:spPr bwMode="auto">
          <a:xfrm>
            <a:off x="3852863" y="4346575"/>
            <a:ext cx="287337" cy="0"/>
          </a:xfrm>
          <a:prstGeom prst="straightConnector1">
            <a:avLst/>
          </a:prstGeom>
          <a:noFill/>
          <a:ln w="57150">
            <a:solidFill>
              <a:srgbClr val="339966"/>
            </a:solidFill>
            <a:round/>
            <a:tailEnd type="triangle" w="med" len="med"/>
          </a:ln>
        </p:spPr>
      </p:cxnSp>
      <p:cxnSp>
        <p:nvCxnSpPr>
          <p:cNvPr id="39952" name="AutoShape 37"/>
          <p:cNvCxnSpPr>
            <a:cxnSpLocks noChangeShapeType="1"/>
          </p:cNvCxnSpPr>
          <p:nvPr/>
        </p:nvCxnSpPr>
        <p:spPr bwMode="auto">
          <a:xfrm flipV="1">
            <a:off x="3132138" y="2671763"/>
            <a:ext cx="0" cy="1404937"/>
          </a:xfrm>
          <a:prstGeom prst="straightConnector1">
            <a:avLst/>
          </a:prstGeom>
          <a:noFill/>
          <a:ln w="57150">
            <a:solidFill>
              <a:srgbClr val="FF9900"/>
            </a:solidFill>
            <a:round/>
            <a:tailEnd type="triangle" w="med" len="med"/>
          </a:ln>
        </p:spPr>
      </p:cxnSp>
      <p:cxnSp>
        <p:nvCxnSpPr>
          <p:cNvPr id="39953" name="AutoShape 38"/>
          <p:cNvCxnSpPr>
            <a:cxnSpLocks noChangeShapeType="1"/>
            <a:stCxn id="39973" idx="0"/>
          </p:cNvCxnSpPr>
          <p:nvPr/>
        </p:nvCxnSpPr>
        <p:spPr bwMode="auto">
          <a:xfrm rot="5400000" flipH="1">
            <a:off x="4320381" y="1932782"/>
            <a:ext cx="1704975" cy="2643188"/>
          </a:xfrm>
          <a:prstGeom prst="bentConnector2">
            <a:avLst/>
          </a:prstGeom>
          <a:noFill/>
          <a:ln w="57150">
            <a:solidFill>
              <a:srgbClr val="FF9900"/>
            </a:solidFill>
            <a:miter lim="800000"/>
            <a:tailEnd type="triangle" w="med" len="med"/>
          </a:ln>
        </p:spPr>
      </p:cxnSp>
      <p:cxnSp>
        <p:nvCxnSpPr>
          <p:cNvPr id="39954" name="AutoShape 39"/>
          <p:cNvCxnSpPr>
            <a:cxnSpLocks noChangeShapeType="1"/>
          </p:cNvCxnSpPr>
          <p:nvPr/>
        </p:nvCxnSpPr>
        <p:spPr bwMode="auto">
          <a:xfrm flipV="1">
            <a:off x="4824413" y="4616450"/>
            <a:ext cx="0" cy="684213"/>
          </a:xfrm>
          <a:prstGeom prst="straightConnector1">
            <a:avLst/>
          </a:prstGeom>
          <a:noFill/>
          <a:ln w="57150">
            <a:solidFill>
              <a:srgbClr val="339966"/>
            </a:solidFill>
            <a:round/>
            <a:tailEnd type="triangle" w="med" len="med"/>
          </a:ln>
        </p:spPr>
      </p:cxnSp>
      <p:cxnSp>
        <p:nvCxnSpPr>
          <p:cNvPr id="39955" name="AutoShape 40"/>
          <p:cNvCxnSpPr>
            <a:cxnSpLocks noChangeShapeType="1"/>
          </p:cNvCxnSpPr>
          <p:nvPr/>
        </p:nvCxnSpPr>
        <p:spPr bwMode="auto">
          <a:xfrm>
            <a:off x="5508625" y="4346575"/>
            <a:ext cx="358775" cy="19050"/>
          </a:xfrm>
          <a:prstGeom prst="straightConnector1">
            <a:avLst/>
          </a:prstGeom>
          <a:noFill/>
          <a:ln w="57150">
            <a:solidFill>
              <a:srgbClr val="FF9900"/>
            </a:solidFill>
            <a:round/>
            <a:tailEnd type="triangle" w="med" len="med"/>
          </a:ln>
        </p:spPr>
      </p:cxnSp>
      <p:cxnSp>
        <p:nvCxnSpPr>
          <p:cNvPr id="39956" name="AutoShape 41"/>
          <p:cNvCxnSpPr>
            <a:cxnSpLocks noChangeShapeType="1"/>
            <a:stCxn id="39977" idx="0"/>
            <a:endCxn id="39973" idx="2"/>
          </p:cNvCxnSpPr>
          <p:nvPr/>
        </p:nvCxnSpPr>
        <p:spPr bwMode="auto">
          <a:xfrm flipV="1">
            <a:off x="6494463" y="4624388"/>
            <a:ext cx="0" cy="706437"/>
          </a:xfrm>
          <a:prstGeom prst="straightConnector1">
            <a:avLst/>
          </a:prstGeom>
          <a:noFill/>
          <a:ln w="57150">
            <a:solidFill>
              <a:srgbClr val="FF9900"/>
            </a:solidFill>
            <a:round/>
            <a:tailEnd type="triangle" w="med" len="med"/>
          </a:ln>
        </p:spPr>
      </p:cxnSp>
      <p:cxnSp>
        <p:nvCxnSpPr>
          <p:cNvPr id="39957" name="AutoShape 42"/>
          <p:cNvCxnSpPr>
            <a:cxnSpLocks noChangeShapeType="1"/>
          </p:cNvCxnSpPr>
          <p:nvPr/>
        </p:nvCxnSpPr>
        <p:spPr bwMode="auto">
          <a:xfrm flipH="1">
            <a:off x="8061325" y="4581525"/>
            <a:ext cx="3175" cy="719138"/>
          </a:xfrm>
          <a:prstGeom prst="straightConnector1">
            <a:avLst/>
          </a:prstGeom>
          <a:noFill/>
          <a:ln w="57150">
            <a:solidFill>
              <a:srgbClr val="FF9900"/>
            </a:solidFill>
            <a:round/>
            <a:tailEnd type="triangle" w="med" len="med"/>
          </a:ln>
        </p:spPr>
      </p:cxnSp>
      <p:cxnSp>
        <p:nvCxnSpPr>
          <p:cNvPr id="39958" name="AutoShape 43"/>
          <p:cNvCxnSpPr>
            <a:cxnSpLocks noChangeShapeType="1"/>
            <a:stCxn id="39973" idx="0"/>
          </p:cNvCxnSpPr>
          <p:nvPr/>
        </p:nvCxnSpPr>
        <p:spPr bwMode="auto">
          <a:xfrm rot="-5400000">
            <a:off x="6562725" y="3217863"/>
            <a:ext cx="820738" cy="957262"/>
          </a:xfrm>
          <a:prstGeom prst="curvedConnector2">
            <a:avLst/>
          </a:prstGeom>
          <a:noFill/>
          <a:ln w="57150">
            <a:solidFill>
              <a:srgbClr val="339966"/>
            </a:solidFill>
            <a:round/>
            <a:tailEnd type="triangle" w="med" len="med"/>
          </a:ln>
        </p:spPr>
      </p:cxnSp>
      <p:grpSp>
        <p:nvGrpSpPr>
          <p:cNvPr id="39959" name="Group 47"/>
          <p:cNvGrpSpPr/>
          <p:nvPr/>
        </p:nvGrpSpPr>
        <p:grpSpPr bwMode="auto">
          <a:xfrm>
            <a:off x="5867400" y="4076700"/>
            <a:ext cx="1225550" cy="576263"/>
            <a:chOff x="1474" y="2840"/>
            <a:chExt cx="816" cy="317"/>
          </a:xfrm>
        </p:grpSpPr>
        <p:pic>
          <p:nvPicPr>
            <p:cNvPr id="39972" name="Picture 48"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73" name="Text Box 49"/>
            <p:cNvSpPr txBox="1">
              <a:spLocks noChangeArrowheads="1"/>
            </p:cNvSpPr>
            <p:nvPr/>
          </p:nvSpPr>
          <p:spPr bwMode="auto">
            <a:xfrm>
              <a:off x="1588" y="2857"/>
              <a:ext cx="606" cy="284"/>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加工入库</a:t>
              </a:r>
              <a:endParaRPr lang="zh-CN" altLang="en-US" sz="2000">
                <a:solidFill>
                  <a:schemeClr val="bg1"/>
                </a:solidFill>
                <a:latin typeface="黑体" panose="02010609060101010101" pitchFamily="2" charset="-122"/>
                <a:ea typeface="黑体" panose="02010609060101010101" pitchFamily="2" charset="-122"/>
              </a:endParaRPr>
            </a:p>
          </p:txBody>
        </p:sp>
      </p:grpSp>
      <p:cxnSp>
        <p:nvCxnSpPr>
          <p:cNvPr id="39960" name="AutoShape 50"/>
          <p:cNvCxnSpPr>
            <a:cxnSpLocks noChangeShapeType="1"/>
          </p:cNvCxnSpPr>
          <p:nvPr/>
        </p:nvCxnSpPr>
        <p:spPr bwMode="auto">
          <a:xfrm>
            <a:off x="4816475" y="3644900"/>
            <a:ext cx="7938" cy="431800"/>
          </a:xfrm>
          <a:prstGeom prst="straightConnector1">
            <a:avLst/>
          </a:prstGeom>
          <a:noFill/>
          <a:ln w="57150">
            <a:solidFill>
              <a:schemeClr val="accent1"/>
            </a:solidFill>
            <a:round/>
            <a:tailEnd type="triangle" w="med" len="med"/>
          </a:ln>
        </p:spPr>
      </p:cxnSp>
      <p:cxnSp>
        <p:nvCxnSpPr>
          <p:cNvPr id="39961" name="AutoShape 51"/>
          <p:cNvCxnSpPr>
            <a:cxnSpLocks noChangeShapeType="1"/>
          </p:cNvCxnSpPr>
          <p:nvPr/>
        </p:nvCxnSpPr>
        <p:spPr bwMode="auto">
          <a:xfrm>
            <a:off x="8064500" y="3573463"/>
            <a:ext cx="0" cy="504825"/>
          </a:xfrm>
          <a:prstGeom prst="straightConnector1">
            <a:avLst/>
          </a:prstGeom>
          <a:noFill/>
          <a:ln w="57150">
            <a:solidFill>
              <a:srgbClr val="FF9900"/>
            </a:solidFill>
            <a:round/>
            <a:tailEnd type="triangle" w="med" len="med"/>
          </a:ln>
        </p:spPr>
      </p:cxnSp>
      <p:cxnSp>
        <p:nvCxnSpPr>
          <p:cNvPr id="39962" name="AutoShape 52"/>
          <p:cNvCxnSpPr>
            <a:cxnSpLocks noChangeShapeType="1"/>
          </p:cNvCxnSpPr>
          <p:nvPr/>
        </p:nvCxnSpPr>
        <p:spPr bwMode="auto">
          <a:xfrm>
            <a:off x="7092950" y="4365625"/>
            <a:ext cx="360363" cy="19050"/>
          </a:xfrm>
          <a:prstGeom prst="straightConnector1">
            <a:avLst/>
          </a:prstGeom>
          <a:noFill/>
          <a:ln w="57150">
            <a:solidFill>
              <a:srgbClr val="FF9900"/>
            </a:solidFill>
            <a:round/>
            <a:tailEnd type="triangle" w="med" len="med"/>
          </a:ln>
        </p:spPr>
      </p:cxnSp>
      <p:grpSp>
        <p:nvGrpSpPr>
          <p:cNvPr id="39963" name="Group 28"/>
          <p:cNvGrpSpPr/>
          <p:nvPr/>
        </p:nvGrpSpPr>
        <p:grpSpPr bwMode="auto">
          <a:xfrm>
            <a:off x="7451725" y="4078288"/>
            <a:ext cx="1223963" cy="503237"/>
            <a:chOff x="1519" y="1706"/>
            <a:chExt cx="816" cy="275"/>
          </a:xfrm>
        </p:grpSpPr>
        <p:pic>
          <p:nvPicPr>
            <p:cNvPr id="39970" name="Picture 29" descr="gold-top"/>
            <p:cNvPicPr>
              <a:picLocks noChangeAspect="1" noChangeArrowheads="1"/>
            </p:cNvPicPr>
            <p:nvPr/>
          </p:nvPicPr>
          <p:blipFill>
            <a:blip r:embed="rId5"/>
            <a:srcRect/>
            <a:stretch>
              <a:fillRect/>
            </a:stretch>
          </p:blipFill>
          <p:spPr bwMode="auto">
            <a:xfrm>
              <a:off x="1519" y="1706"/>
              <a:ext cx="816" cy="275"/>
            </a:xfrm>
            <a:prstGeom prst="rect">
              <a:avLst/>
            </a:prstGeom>
            <a:noFill/>
            <a:ln w="9525" algn="ctr">
              <a:noFill/>
              <a:miter lim="800000"/>
              <a:headEnd/>
              <a:tailEnd/>
            </a:ln>
          </p:spPr>
        </p:pic>
        <p:sp>
          <p:nvSpPr>
            <p:cNvPr id="39971" name="Text Box 30"/>
            <p:cNvSpPr txBox="1">
              <a:spLocks noChangeArrowheads="1"/>
            </p:cNvSpPr>
            <p:nvPr/>
          </p:nvSpPr>
          <p:spPr bwMode="auto">
            <a:xfrm>
              <a:off x="1632" y="1757"/>
              <a:ext cx="607" cy="142"/>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库存</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64" name="Group 31"/>
          <p:cNvGrpSpPr/>
          <p:nvPr/>
        </p:nvGrpSpPr>
        <p:grpSpPr bwMode="auto">
          <a:xfrm>
            <a:off x="7373938" y="5300663"/>
            <a:ext cx="1374775" cy="539750"/>
            <a:chOff x="1519" y="1706"/>
            <a:chExt cx="816" cy="275"/>
          </a:xfrm>
        </p:grpSpPr>
        <p:pic>
          <p:nvPicPr>
            <p:cNvPr id="39968" name="Picture 32" descr="gold-top"/>
            <p:cNvPicPr>
              <a:picLocks noChangeAspect="1" noChangeArrowheads="1"/>
            </p:cNvPicPr>
            <p:nvPr/>
          </p:nvPicPr>
          <p:blipFill>
            <a:blip r:embed="rId6"/>
            <a:srcRect/>
            <a:stretch>
              <a:fillRect/>
            </a:stretch>
          </p:blipFill>
          <p:spPr bwMode="auto">
            <a:xfrm>
              <a:off x="1519" y="1706"/>
              <a:ext cx="816" cy="275"/>
            </a:xfrm>
            <a:prstGeom prst="rect">
              <a:avLst/>
            </a:prstGeom>
            <a:noFill/>
            <a:ln w="9525" algn="ctr">
              <a:noFill/>
              <a:miter lim="800000"/>
              <a:headEnd/>
              <a:tailEnd/>
            </a:ln>
          </p:spPr>
        </p:pic>
        <p:sp>
          <p:nvSpPr>
            <p:cNvPr id="39969" name="Text Box 33"/>
            <p:cNvSpPr txBox="1">
              <a:spLocks noChangeArrowheads="1"/>
            </p:cNvSpPr>
            <p:nvPr/>
          </p:nvSpPr>
          <p:spPr bwMode="auto">
            <a:xfrm>
              <a:off x="1632" y="1762"/>
              <a:ext cx="607" cy="132"/>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加工分析</a:t>
              </a:r>
              <a:endParaRPr lang="zh-CN" altLang="en-US" sz="2000">
                <a:solidFill>
                  <a:schemeClr val="bg1"/>
                </a:solidFill>
                <a:latin typeface="黑体" panose="02010609060101010101" pitchFamily="2" charset="-122"/>
                <a:ea typeface="黑体" panose="02010609060101010101" pitchFamily="2" charset="-122"/>
              </a:endParaRPr>
            </a:p>
          </p:txBody>
        </p:sp>
      </p:grpSp>
      <p:grpSp>
        <p:nvGrpSpPr>
          <p:cNvPr id="39965" name="Group 44"/>
          <p:cNvGrpSpPr/>
          <p:nvPr/>
        </p:nvGrpSpPr>
        <p:grpSpPr bwMode="auto">
          <a:xfrm>
            <a:off x="7451725" y="2997200"/>
            <a:ext cx="1223963" cy="576263"/>
            <a:chOff x="1474" y="2840"/>
            <a:chExt cx="816" cy="317"/>
          </a:xfrm>
        </p:grpSpPr>
        <p:pic>
          <p:nvPicPr>
            <p:cNvPr id="39966" name="Picture 45" descr="green-short-top"/>
            <p:cNvPicPr>
              <a:picLocks noChangeArrowheads="1"/>
            </p:cNvPicPr>
            <p:nvPr/>
          </p:nvPicPr>
          <p:blipFill>
            <a:blip r:embed="rId2"/>
            <a:srcRect/>
            <a:stretch>
              <a:fillRect/>
            </a:stretch>
          </p:blipFill>
          <p:spPr bwMode="auto">
            <a:xfrm>
              <a:off x="1474" y="2840"/>
              <a:ext cx="816" cy="317"/>
            </a:xfrm>
            <a:prstGeom prst="rect">
              <a:avLst/>
            </a:prstGeom>
            <a:noFill/>
            <a:ln w="9525">
              <a:noFill/>
              <a:miter lim="800000"/>
              <a:headEnd/>
              <a:tailEnd/>
            </a:ln>
          </p:spPr>
        </p:pic>
        <p:sp>
          <p:nvSpPr>
            <p:cNvPr id="39967" name="Text Box 46"/>
            <p:cNvSpPr txBox="1">
              <a:spLocks noChangeArrowheads="1"/>
            </p:cNvSpPr>
            <p:nvPr/>
          </p:nvSpPr>
          <p:spPr bwMode="auto">
            <a:xfrm>
              <a:off x="1588" y="2927"/>
              <a:ext cx="606" cy="143"/>
            </a:xfrm>
            <a:prstGeom prst="rect">
              <a:avLst/>
            </a:prstGeom>
            <a:noFill/>
            <a:ln w="9525" algn="ctr">
              <a:noFill/>
              <a:miter lim="800000"/>
            </a:ln>
          </p:spPr>
          <p:txBody>
            <a:bodyPr lIns="0" tIns="0" rIns="0" bIns="0" anchor="ctr">
              <a:spAutoFit/>
            </a:bodyPr>
            <a:lstStyle/>
            <a:p>
              <a:pPr algn="ctr">
                <a:lnSpc>
                  <a:spcPct val="85000"/>
                </a:lnSpc>
              </a:pPr>
              <a:r>
                <a:rPr lang="zh-CN" altLang="en-US" sz="2000">
                  <a:solidFill>
                    <a:schemeClr val="bg1"/>
                  </a:solidFill>
                  <a:latin typeface="黑体" panose="02010609060101010101" pitchFamily="2" charset="-122"/>
                  <a:ea typeface="黑体" panose="02010609060101010101" pitchFamily="2" charset="-122"/>
                </a:rPr>
                <a:t>退料</a:t>
              </a:r>
              <a:endParaRPr lang="zh-CN" altLang="en-US" sz="2000">
                <a:solidFill>
                  <a:schemeClr val="bg1"/>
                </a:solidFill>
                <a:latin typeface="黑体" panose="02010609060101010101" pitchFamily="2" charset="-122"/>
                <a:ea typeface="黑体" panose="02010609060101010101" pitchFamily="2" charset="-122"/>
              </a:endParaRPr>
            </a:p>
          </p:txBody>
        </p:sp>
      </p:gr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成本管理</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6" name="Rectangle 5"/>
          <p:cNvSpPr txBox="1">
            <a:spLocks noChangeArrowheads="1"/>
          </p:cNvSpPr>
          <p:nvPr/>
        </p:nvSpPr>
        <p:spPr>
          <a:xfrm>
            <a:off x="735330" y="1989455"/>
            <a:ext cx="7581900" cy="4136390"/>
          </a:xfrm>
          <a:prstGeom prst="rect">
            <a:avLst/>
          </a:prstGeom>
          <a:noFill/>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菜品成本管理支持三种模式，直销商品，</a:t>
            </a:r>
            <a:r>
              <a:rPr lang="en-US" altLang="zh-CN" sz="2400" b="1">
                <a:solidFill>
                  <a:srgbClr val="5F5F5F"/>
                </a:solidFill>
                <a:latin typeface="+mn-lt"/>
                <a:cs typeface="+mn-cs"/>
              </a:rPr>
              <a:t>BOM</a:t>
            </a:r>
            <a:r>
              <a:rPr lang="zh-CN" altLang="en-US" sz="2400" b="1">
                <a:solidFill>
                  <a:srgbClr val="5F5F5F"/>
                </a:solidFill>
                <a:latin typeface="+mn-lt"/>
                <a:cs typeface="+mn-cs"/>
              </a:rPr>
              <a:t>配方，预估成本，客户根据菜品属性进行调整，方便成本查询，易于成本分析，降低菜品成本</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直销商品，维护简单，根据菜品自动生成对应的原料配料，无需二次维护</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en-US" altLang="zh-CN" sz="2400" b="1">
                <a:solidFill>
                  <a:srgbClr val="5F5F5F"/>
                </a:solidFill>
                <a:latin typeface="+mn-lt"/>
                <a:cs typeface="+mn-cs"/>
              </a:rPr>
              <a:t>BOM</a:t>
            </a:r>
            <a:r>
              <a:rPr lang="zh-CN" altLang="en-US" sz="2400" b="1">
                <a:solidFill>
                  <a:srgbClr val="5F5F5F"/>
                </a:solidFill>
                <a:latin typeface="+mn-lt"/>
                <a:cs typeface="+mn-cs"/>
              </a:rPr>
              <a:t>配方，维护全面，对原料成本控制更加精细，为客户后期成本分析提供更全面的依据</a:t>
            </a:r>
            <a:endParaRPr lang="zh-CN" altLang="en-US" sz="24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400" b="1">
                <a:solidFill>
                  <a:srgbClr val="5F5F5F"/>
                </a:solidFill>
                <a:latin typeface="+mn-lt"/>
                <a:cs typeface="+mn-cs"/>
              </a:rPr>
              <a:t>预估成本，无需原料维护，直接提供菜品成本额估算，对成本管理要求相对低的客户提供简洁快速的成本维护</a:t>
            </a:r>
            <a:endParaRPr lang="zh-CN" altLang="en-US" sz="2400" b="1">
              <a:solidFill>
                <a:srgbClr val="5F5F5F"/>
              </a:solidFill>
              <a:latin typeface="+mn-lt"/>
              <a:cs typeface="+mn-cs"/>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成本管理</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2" name="图片 1"/>
          <p:cNvPicPr>
            <a:picLocks noChangeAspect="1"/>
          </p:cNvPicPr>
          <p:nvPr/>
        </p:nvPicPr>
        <p:blipFill>
          <a:blip r:embed="rId1"/>
          <a:stretch>
            <a:fillRect/>
          </a:stretch>
        </p:blipFill>
        <p:spPr>
          <a:xfrm>
            <a:off x="1331279" y="1882873"/>
            <a:ext cx="6526869" cy="4475085"/>
          </a:xfrm>
          <a:prstGeom prst="rect">
            <a:avLst/>
          </a:prstGeom>
        </p:spPr>
      </p:pic>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成本管理</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3" name="图片 2"/>
          <p:cNvPicPr>
            <a:picLocks noChangeAspect="1"/>
          </p:cNvPicPr>
          <p:nvPr/>
        </p:nvPicPr>
        <p:blipFill>
          <a:blip r:embed="rId1"/>
          <a:stretch>
            <a:fillRect/>
          </a:stretch>
        </p:blipFill>
        <p:spPr>
          <a:xfrm>
            <a:off x="1428728" y="1928802"/>
            <a:ext cx="6381143" cy="4375169"/>
          </a:xfrm>
          <a:prstGeom prst="rect">
            <a:avLst/>
          </a:prstGeom>
        </p:spPr>
      </p:pic>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成本管理</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3" name="图片 2"/>
          <p:cNvPicPr>
            <a:picLocks noChangeAspect="1"/>
          </p:cNvPicPr>
          <p:nvPr/>
        </p:nvPicPr>
        <p:blipFill>
          <a:blip r:embed="rId1"/>
          <a:stretch>
            <a:fillRect/>
          </a:stretch>
        </p:blipFill>
        <p:spPr>
          <a:xfrm>
            <a:off x="285720" y="2000240"/>
            <a:ext cx="4809472" cy="3297568"/>
          </a:xfrm>
          <a:prstGeom prst="rect">
            <a:avLst/>
          </a:prstGeom>
        </p:spPr>
      </p:pic>
      <p:pic>
        <p:nvPicPr>
          <p:cNvPr id="5" name="图片 4"/>
          <p:cNvPicPr>
            <a:picLocks noChangeAspect="1"/>
          </p:cNvPicPr>
          <p:nvPr/>
        </p:nvPicPr>
        <p:blipFill>
          <a:blip r:embed="rId2"/>
          <a:stretch>
            <a:fillRect/>
          </a:stretch>
        </p:blipFill>
        <p:spPr>
          <a:xfrm>
            <a:off x="3571868" y="4286256"/>
            <a:ext cx="5280755" cy="2121202"/>
          </a:xfrm>
          <a:prstGeom prst="rect">
            <a:avLst/>
          </a:prstGeom>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37891"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成本管理</a:t>
            </a:r>
            <a:endParaRPr lang="zh-CN" altLang="en-US" sz="3600" b="1">
              <a:solidFill>
                <a:schemeClr val="tx2"/>
              </a:solidFill>
            </a:endParaRPr>
          </a:p>
        </p:txBody>
      </p:sp>
      <p:sp>
        <p:nvSpPr>
          <p:cNvPr id="37892"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9" name="图片 8"/>
          <p:cNvPicPr>
            <a:picLocks noChangeAspect="1"/>
          </p:cNvPicPr>
          <p:nvPr/>
        </p:nvPicPr>
        <p:blipFill>
          <a:blip r:embed="rId1"/>
          <a:stretch>
            <a:fillRect/>
          </a:stretch>
        </p:blipFill>
        <p:spPr>
          <a:xfrm>
            <a:off x="642910" y="3214686"/>
            <a:ext cx="7927853" cy="2051059"/>
          </a:xfrm>
          <a:prstGeom prst="rect">
            <a:avLst/>
          </a:prstGeom>
        </p:spPr>
      </p:pic>
      <p:sp>
        <p:nvSpPr>
          <p:cNvPr id="10" name="文本框 9"/>
          <p:cNvSpPr txBox="1"/>
          <p:nvPr/>
        </p:nvSpPr>
        <p:spPr>
          <a:xfrm>
            <a:off x="1043940" y="2132965"/>
            <a:ext cx="4895215" cy="396240"/>
          </a:xfrm>
          <a:prstGeom prst="rect">
            <a:avLst/>
          </a:prstGeom>
          <a:noFill/>
        </p:spPr>
        <p:txBody>
          <a:bodyPr wrap="square" rtlCol="0">
            <a:spAutoFit/>
          </a:bodyPr>
          <a:lstStyle/>
          <a:p>
            <a:r>
              <a:rPr lang="zh-CN" altLang="en-US" sz="2000"/>
              <a:t>菜品分析报表</a:t>
            </a:r>
            <a:endParaRPr lang="zh-CN" altLang="en-US" sz="2000"/>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0963"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468313" y="2060575"/>
            <a:ext cx="7848600" cy="4176713"/>
          </a:xfrm>
          <a:prstGeom prst="rect">
            <a:avLst/>
          </a:prstGeom>
          <a:noFill/>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销售查询、决策分析、物料查询等多个详细查询模块。</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全新面优化报表分类，查询定位更清晰。</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流水查询</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营业查询</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营业统计</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营业分析</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利润分析</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2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物料查询</a:t>
            </a:r>
            <a:endParaRPr lang="zh-CN" altLang="en-US" sz="20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200" b="1">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a:solidFill>
                  <a:srgbClr val="5F5F5F"/>
                </a:solidFill>
                <a:latin typeface="+mn-lt"/>
                <a:cs typeface="+mn-cs"/>
              </a:rPr>
              <a:t>物料分析</a:t>
            </a:r>
            <a:endParaRPr lang="zh-CN" altLang="en-US" sz="2000" b="1">
              <a:solidFill>
                <a:srgbClr val="5F5F5F"/>
              </a:solidFill>
              <a:latin typeface="+mn-lt"/>
              <a:cs typeface="+mn-cs"/>
            </a:endParaRPr>
          </a:p>
        </p:txBody>
      </p:sp>
      <p:pic>
        <p:nvPicPr>
          <p:cNvPr id="40965" name="Picture 6" descr="图片10"/>
          <p:cNvPicPr>
            <a:picLocks noChangeAspect="1" noChangeArrowheads="1"/>
          </p:cNvPicPr>
          <p:nvPr/>
        </p:nvPicPr>
        <p:blipFill>
          <a:blip r:embed="rId1"/>
          <a:srcRect/>
          <a:stretch>
            <a:fillRect/>
          </a:stretch>
        </p:blipFill>
        <p:spPr bwMode="auto">
          <a:xfrm>
            <a:off x="3934226" y="2924174"/>
            <a:ext cx="3495294" cy="3746754"/>
          </a:xfrm>
          <a:prstGeom prst="rect">
            <a:avLst/>
          </a:prstGeom>
          <a:noFill/>
          <a:ln w="9525">
            <a:noFill/>
            <a:miter lim="800000"/>
            <a:headEnd/>
            <a:tailEnd/>
          </a:ln>
        </p:spPr>
      </p:pic>
      <p:sp>
        <p:nvSpPr>
          <p:cNvPr id="40966"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报表中心</a:t>
            </a:r>
            <a:endParaRPr lang="zh-CN" altLang="en-US" sz="3600" b="1">
              <a:solidFill>
                <a:schemeClr val="tx2"/>
              </a:solidFill>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pic>
        <p:nvPicPr>
          <p:cNvPr id="10243" name="Picture 8"/>
          <p:cNvPicPr>
            <a:picLocks noChangeAspect="1" noChangeArrowheads="1"/>
          </p:cNvPicPr>
          <p:nvPr/>
        </p:nvPicPr>
        <p:blipFill>
          <a:blip r:embed="rId1"/>
          <a:srcRect/>
          <a:stretch>
            <a:fillRect/>
          </a:stretch>
        </p:blipFill>
        <p:spPr bwMode="auto">
          <a:xfrm>
            <a:off x="0" y="571500"/>
            <a:ext cx="9144000" cy="6097588"/>
          </a:xfrm>
          <a:prstGeom prst="rect">
            <a:avLst/>
          </a:prstGeom>
          <a:noFill/>
          <a:ln w="9525" algn="ctr">
            <a:noFill/>
            <a:miter lim="800000"/>
            <a:headEnd/>
            <a:tailEnd/>
          </a:ln>
        </p:spPr>
      </p:pic>
      <p:sp>
        <p:nvSpPr>
          <p:cNvPr id="7" name="内容占位符 1"/>
          <p:cNvSpPr txBox="1"/>
          <p:nvPr/>
        </p:nvSpPr>
        <p:spPr>
          <a:xfrm>
            <a:off x="357188" y="1000125"/>
            <a:ext cx="8329612" cy="5000625"/>
          </a:xfrm>
          <a:prstGeom prst="rect">
            <a:avLst/>
          </a:prstGeom>
        </p:spPr>
        <p:txBody>
          <a:bodyPr/>
          <a:lstStyle/>
          <a:p>
            <a:pPr marL="342900" indent="-342900" eaLnBrk="0" hangingPunct="0">
              <a:spcBef>
                <a:spcPct val="40000"/>
              </a:spcBef>
              <a:buFont typeface="Wingdings" panose="05000000000000000000" pitchFamily="2" charset="2"/>
              <a:buChar char="u"/>
              <a:defRPr/>
            </a:pPr>
            <a:r>
              <a:rPr lang="zh-CN" altLang="en-US" sz="2400" b="1" dirty="0">
                <a:latin typeface="黑体" panose="02010609060101010101" pitchFamily="2" charset="-122"/>
                <a:cs typeface="+mn-cs"/>
              </a:rPr>
              <a:t>服务体系</a:t>
            </a:r>
            <a:endParaRPr lang="zh-CN" altLang="en-US" sz="2400" b="1" dirty="0">
              <a:latin typeface="黑体" panose="0201060906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三层架构的服务体系</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专业、完善、高效、超值</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en-US" altLang="zh-CN" sz="2000" dirty="0">
                <a:latin typeface="宋体" panose="02010600030101010101" pitchFamily="2" charset="-122"/>
                <a:cs typeface="+mn-cs"/>
              </a:rPr>
              <a:t>7*24</a:t>
            </a:r>
            <a:r>
              <a:rPr lang="zh-CN" altLang="en-US" sz="2000" dirty="0">
                <a:latin typeface="宋体" panose="02010600030101010101" pitchFamily="2" charset="-122"/>
                <a:cs typeface="+mn-cs"/>
              </a:rPr>
              <a:t>小时全方位本地服务</a:t>
            </a:r>
            <a:endParaRPr lang="zh-CN" altLang="en-US" sz="2000" dirty="0">
              <a:latin typeface="宋体" panose="02010600030101010101" pitchFamily="2" charset="-122"/>
              <a:cs typeface="+mn-cs"/>
            </a:endParaRPr>
          </a:p>
          <a:p>
            <a:pPr marL="342900" indent="-342900">
              <a:spcBef>
                <a:spcPct val="40000"/>
              </a:spcBef>
              <a:buFont typeface="Wingdings" panose="05000000000000000000" pitchFamily="2" charset="2"/>
              <a:buChar char="u"/>
              <a:defRPr/>
            </a:pPr>
            <a:r>
              <a:rPr lang="zh-CN" altLang="en-US" sz="2400" b="1" dirty="0">
                <a:latin typeface="黑体" panose="02010609060101010101" pitchFamily="2" charset="-122"/>
                <a:cs typeface="+mn-cs"/>
              </a:rPr>
              <a:t>服务理念：</a:t>
            </a:r>
            <a:r>
              <a:rPr lang="zh-CN" altLang="en-US" sz="2000" b="1" dirty="0">
                <a:latin typeface="宋体" panose="02010600030101010101" pitchFamily="2" charset="-122"/>
                <a:cs typeface="+mn-cs"/>
              </a:rPr>
              <a:t>让领先的服务成为思迅核心竞争力</a:t>
            </a:r>
            <a:endParaRPr lang="zh-CN" altLang="en-US" sz="2000" b="1" dirty="0">
              <a:latin typeface="宋体" panose="02010600030101010101" pitchFamily="2" charset="-122"/>
              <a:cs typeface="+mn-cs"/>
            </a:endParaRPr>
          </a:p>
          <a:p>
            <a:pPr marL="342900" indent="-342900">
              <a:spcBef>
                <a:spcPct val="40000"/>
              </a:spcBef>
              <a:buFont typeface="Wingdings" panose="05000000000000000000" pitchFamily="2" charset="2"/>
              <a:buChar char="u"/>
              <a:defRPr/>
            </a:pPr>
            <a:r>
              <a:rPr lang="zh-CN" altLang="en-US" sz="2400" b="1" dirty="0">
                <a:latin typeface="黑体" panose="02010609060101010101" pitchFamily="2" charset="-122"/>
                <a:cs typeface="+mn-cs"/>
              </a:rPr>
              <a:t>服务方式：</a:t>
            </a:r>
            <a:endParaRPr lang="en-US" altLang="zh-CN" sz="2400" b="1" dirty="0">
              <a:latin typeface="黑体" panose="02010609060101010101" pitchFamily="2" charset="-122"/>
              <a:cs typeface="+mn-cs"/>
            </a:endParaRPr>
          </a:p>
          <a:p>
            <a:pPr marL="742950" lvl="1" indent="-285750">
              <a:spcBef>
                <a:spcPct val="40000"/>
              </a:spcBef>
              <a:buFont typeface="Wingdings" panose="05000000000000000000" pitchFamily="2" charset="2"/>
              <a:buChar char="Ø"/>
              <a:defRPr/>
            </a:pPr>
            <a:r>
              <a:rPr lang="en-US" altLang="zh-CN" sz="2000" dirty="0">
                <a:latin typeface="宋体" panose="02010600030101010101" pitchFamily="2" charset="-122"/>
                <a:cs typeface="+mn-cs"/>
              </a:rPr>
              <a:t>Call center</a:t>
            </a:r>
            <a:r>
              <a:rPr lang="zh-CN" altLang="en-US" sz="2000" dirty="0">
                <a:latin typeface="宋体" panose="02010600030101010101" pitchFamily="2" charset="-122"/>
                <a:cs typeface="+mn-cs"/>
              </a:rPr>
              <a:t>（呼叫中心）</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远程在线支持</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电子邮件</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即时通讯</a:t>
            </a:r>
            <a:endParaRPr lang="en-US" altLang="zh-CN" sz="2000" dirty="0">
              <a:latin typeface="宋体" panose="02010600030101010101" pitchFamily="2" charset="-122"/>
              <a:cs typeface="+mn-cs"/>
            </a:endParaRPr>
          </a:p>
          <a:p>
            <a:pPr marL="742950" lvl="1" indent="-285750">
              <a:spcBef>
                <a:spcPct val="40000"/>
              </a:spcBef>
              <a:buFont typeface="Wingdings" panose="05000000000000000000" pitchFamily="2" charset="2"/>
              <a:buChar char="Ø"/>
              <a:defRPr/>
            </a:pPr>
            <a:r>
              <a:rPr lang="zh-CN" altLang="en-US" sz="2000" dirty="0">
                <a:latin typeface="宋体" panose="02010600030101010101" pitchFamily="2" charset="-122"/>
                <a:cs typeface="+mn-cs"/>
              </a:rPr>
              <a:t>上门现场支持</a:t>
            </a:r>
            <a:endParaRPr lang="zh-CN" altLang="en-US" sz="2000" dirty="0">
              <a:latin typeface="宋体" panose="02010600030101010101" pitchFamily="2" charset="-122"/>
              <a:cs typeface="+mn-cs"/>
            </a:endParaRPr>
          </a:p>
          <a:p>
            <a:pPr marL="342900" indent="-342900">
              <a:spcBef>
                <a:spcPct val="20000"/>
              </a:spcBef>
              <a:buFont typeface="Arial" panose="020B0604020202020204" pitchFamily="34" charset="0"/>
              <a:buChar char="•"/>
              <a:defRPr/>
            </a:pPr>
            <a:endParaRPr lang="zh-CN" altLang="en-US" sz="2000" dirty="0">
              <a:latin typeface="宋体" panose="02010600030101010101" pitchFamily="2" charset="-122"/>
              <a:cs typeface="+mn-cs"/>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0963"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5" name="Rectangle 5"/>
          <p:cNvSpPr txBox="1">
            <a:spLocks noChangeArrowheads="1"/>
          </p:cNvSpPr>
          <p:nvPr/>
        </p:nvSpPr>
        <p:spPr>
          <a:xfrm>
            <a:off x="214282" y="2071678"/>
            <a:ext cx="7848600" cy="4176713"/>
          </a:xfrm>
          <a:prstGeom prst="rect">
            <a:avLst/>
          </a:prstGeom>
          <a:noFill/>
        </p:spPr>
        <p:txBody>
          <a:bodyPr/>
          <a:lstStyle/>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提供各种营业趋势分析报表，更加精准定位客户营销时间以及营销人群。</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可比营业额趋势图</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可比单均消费趋势图</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日均交易数量趋势图</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日均营业额趋势图</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客流量走势</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开台率查询</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2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单位和人均消费趋势图</a:t>
            </a:r>
            <a:endParaRPr lang="zh-CN" altLang="en-US" sz="20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endParaRPr lang="zh-CN" altLang="en-US" sz="1200" b="1" dirty="0">
              <a:solidFill>
                <a:srgbClr val="5F5F5F"/>
              </a:solidFill>
              <a:latin typeface="+mn-lt"/>
              <a:cs typeface="+mn-cs"/>
            </a:endParaRPr>
          </a:p>
          <a:p>
            <a:pPr marL="742950" lvl="1" indent="-285750" eaLnBrk="0" hangingPunct="0">
              <a:lnSpc>
                <a:spcPct val="80000"/>
              </a:lnSpc>
              <a:spcBef>
                <a:spcPct val="20000"/>
              </a:spcBef>
              <a:buFont typeface="Arial" panose="020B0604020202020204" pitchFamily="34" charset="0"/>
              <a:buChar char="–"/>
              <a:defRPr/>
            </a:pPr>
            <a:r>
              <a:rPr lang="zh-CN" altLang="en-US" sz="2000" b="1" dirty="0">
                <a:solidFill>
                  <a:srgbClr val="5F5F5F"/>
                </a:solidFill>
                <a:latin typeface="+mn-lt"/>
                <a:cs typeface="+mn-cs"/>
              </a:rPr>
              <a:t>可比交易数量趋势图</a:t>
            </a:r>
            <a:endParaRPr lang="zh-CN" altLang="en-US" sz="2000" b="1" dirty="0">
              <a:solidFill>
                <a:srgbClr val="5F5F5F"/>
              </a:solidFill>
              <a:latin typeface="+mn-lt"/>
              <a:cs typeface="+mn-cs"/>
            </a:endParaRPr>
          </a:p>
        </p:txBody>
      </p:sp>
      <p:sp>
        <p:nvSpPr>
          <p:cNvPr id="40966"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营业分析</a:t>
            </a:r>
            <a:endParaRPr lang="zh-CN" altLang="en-US" sz="3600" b="1">
              <a:solidFill>
                <a:schemeClr val="tx2"/>
              </a:solidFill>
            </a:endParaRPr>
          </a:p>
        </p:txBody>
      </p:sp>
      <p:pic>
        <p:nvPicPr>
          <p:cNvPr id="2" name="图片 1"/>
          <p:cNvPicPr>
            <a:picLocks noChangeAspect="1"/>
          </p:cNvPicPr>
          <p:nvPr/>
        </p:nvPicPr>
        <p:blipFill>
          <a:blip r:embed="rId1"/>
          <a:stretch>
            <a:fillRect/>
          </a:stretch>
        </p:blipFill>
        <p:spPr>
          <a:xfrm>
            <a:off x="4078847" y="3357562"/>
            <a:ext cx="4797515" cy="2714644"/>
          </a:xfrm>
          <a:prstGeom prst="rect">
            <a:avLst/>
          </a:prstGeom>
        </p:spPr>
      </p:pic>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6083"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连锁管理</a:t>
            </a:r>
            <a:endParaRPr lang="zh-CN" altLang="en-US" sz="3600" b="1">
              <a:solidFill>
                <a:schemeClr val="tx2"/>
              </a:solidFill>
            </a:endParaRPr>
          </a:p>
        </p:txBody>
      </p:sp>
      <p:sp>
        <p:nvSpPr>
          <p:cNvPr id="46084" name="Rectangle 4"/>
          <p:cNvSpPr>
            <a:spLocks noChangeArrowheads="1"/>
          </p:cNvSpPr>
          <p:nvPr/>
        </p:nvSpPr>
        <p:spPr bwMode="auto">
          <a:xfrm>
            <a:off x="3132138" y="1628775"/>
            <a:ext cx="2952750" cy="71438"/>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sp>
        <p:nvSpPr>
          <p:cNvPr id="46085" name="Rectangle 7"/>
          <p:cNvSpPr>
            <a:spLocks noChangeArrowheads="1"/>
          </p:cNvSpPr>
          <p:nvPr/>
        </p:nvSpPr>
        <p:spPr bwMode="auto">
          <a:xfrm>
            <a:off x="457200" y="1989138"/>
            <a:ext cx="8229600" cy="4137025"/>
          </a:xfrm>
          <a:prstGeom prst="rect">
            <a:avLst/>
          </a:prstGeom>
          <a:noFill/>
          <a:ln w="9525">
            <a:noFill/>
            <a:miter lim="800000"/>
          </a:ln>
        </p:spPr>
        <p:txBody>
          <a:bodyPr/>
          <a:lstStyle/>
          <a:p>
            <a:pPr marL="342900" indent="-342900">
              <a:buFontTx/>
              <a:buChar char="•"/>
            </a:pPr>
            <a:endParaRPr lang="zh-CN" altLang="en-US" sz="800" b="1"/>
          </a:p>
          <a:p>
            <a:pPr marL="342900" indent="-342900">
              <a:buFontTx/>
              <a:buChar char="•"/>
            </a:pPr>
            <a:r>
              <a:rPr lang="zh-CN" altLang="en-US" b="1">
                <a:solidFill>
                  <a:srgbClr val="FF9933"/>
                </a:solidFill>
              </a:rPr>
              <a:t>独立管理：</a:t>
            </a:r>
            <a:r>
              <a:rPr lang="zh-CN" altLang="en-US" b="1"/>
              <a:t>门店可以自行管理调价、进货、销售、盘点、促销、成本利润计算等几乎所有业务。并可以在门店录入新品和结算。</a:t>
            </a:r>
            <a:endParaRPr lang="zh-CN" altLang="en-US" b="1"/>
          </a:p>
          <a:p>
            <a:pPr marL="342900" indent="-342900">
              <a:buFontTx/>
              <a:buChar char="•"/>
            </a:pPr>
            <a:endParaRPr lang="zh-CN" altLang="en-US" sz="800" b="1"/>
          </a:p>
          <a:p>
            <a:pPr marL="342900" indent="-342900">
              <a:buFontTx/>
              <a:buChar char="•"/>
            </a:pPr>
            <a:r>
              <a:rPr lang="zh-CN" altLang="en-US" b="1">
                <a:solidFill>
                  <a:srgbClr val="FF9933"/>
                </a:solidFill>
              </a:rPr>
              <a:t>配送中心：</a:t>
            </a:r>
            <a:r>
              <a:rPr lang="zh-CN" altLang="en-US" b="1"/>
              <a:t>独立于总部的配送中心专用模式，支持多个配送中心。提供自动配送处理、配送到货率分析，配送缺货分析等专业功能。</a:t>
            </a:r>
            <a:endParaRPr lang="zh-CN" altLang="en-US" b="1"/>
          </a:p>
          <a:p>
            <a:pPr marL="342900" indent="-342900">
              <a:buFontTx/>
              <a:buChar char="•"/>
            </a:pPr>
            <a:endParaRPr lang="zh-CN" altLang="en-US" sz="800" b="1"/>
          </a:p>
          <a:p>
            <a:pPr marL="342900" indent="-342900">
              <a:buFontTx/>
              <a:buChar char="•"/>
            </a:pPr>
            <a:r>
              <a:rPr lang="zh-CN" altLang="en-US" b="1">
                <a:solidFill>
                  <a:srgbClr val="FF9933"/>
                </a:solidFill>
              </a:rPr>
              <a:t>加盟店：　</a:t>
            </a:r>
            <a:r>
              <a:rPr lang="zh-CN" altLang="en-US" b="1"/>
              <a:t>总部按配送价调出到分店，配送到加盟店产生利润，加盟店与总部按配送价结算帐款。</a:t>
            </a:r>
            <a:endParaRPr lang="zh-CN" altLang="en-US" b="1"/>
          </a:p>
          <a:p>
            <a:pPr marL="342900" indent="-342900">
              <a:lnSpc>
                <a:spcPct val="80000"/>
              </a:lnSpc>
              <a:buFontTx/>
              <a:buChar char="•"/>
            </a:pPr>
            <a:endParaRPr lang="en-US" altLang="zh-CN" b="1"/>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a:latin typeface="+mj-lt"/>
                <a:ea typeface="黑体" panose="02010609060101010101" pitchFamily="2" charset="-122"/>
                <a:cs typeface="+mj-cs"/>
              </a:rPr>
              <a:t>功能介绍</a:t>
            </a:r>
            <a:endParaRPr lang="zh-CN" altLang="en-US" sz="3200" dirty="0">
              <a:latin typeface="+mj-lt"/>
              <a:ea typeface="黑体" panose="02010609060101010101" pitchFamily="2" charset="-122"/>
              <a:cs typeface="+mj-cs"/>
            </a:endParaRPr>
          </a:p>
        </p:txBody>
      </p:sp>
      <p:sp>
        <p:nvSpPr>
          <p:cNvPr id="47107" name="Rectangle 3"/>
          <p:cNvSpPr>
            <a:spLocks noChangeArrowheads="1"/>
          </p:cNvSpPr>
          <p:nvPr/>
        </p:nvSpPr>
        <p:spPr bwMode="auto">
          <a:xfrm>
            <a:off x="685800" y="825500"/>
            <a:ext cx="7772400" cy="947738"/>
          </a:xfrm>
          <a:prstGeom prst="rect">
            <a:avLst/>
          </a:prstGeom>
          <a:noFill/>
          <a:ln w="9525">
            <a:noFill/>
            <a:miter lim="800000"/>
          </a:ln>
        </p:spPr>
        <p:txBody>
          <a:bodyPr anchor="ctr"/>
          <a:lstStyle/>
          <a:p>
            <a:pPr algn="ctr"/>
            <a:r>
              <a:rPr lang="zh-CN" altLang="en-US" sz="3600" b="1">
                <a:solidFill>
                  <a:schemeClr val="tx2"/>
                </a:solidFill>
              </a:rPr>
              <a:t>连锁管理－传输方式</a:t>
            </a:r>
            <a:endParaRPr lang="zh-CN" altLang="en-US" sz="3600" b="1">
              <a:solidFill>
                <a:schemeClr val="tx2"/>
              </a:solidFill>
            </a:endParaRPr>
          </a:p>
        </p:txBody>
      </p:sp>
      <p:sp>
        <p:nvSpPr>
          <p:cNvPr id="47108" name="Rectangle 4"/>
          <p:cNvSpPr>
            <a:spLocks noChangeArrowheads="1"/>
          </p:cNvSpPr>
          <p:nvPr/>
        </p:nvSpPr>
        <p:spPr bwMode="auto">
          <a:xfrm>
            <a:off x="2339975" y="1557338"/>
            <a:ext cx="4464050" cy="71437"/>
          </a:xfrm>
          <a:prstGeom prst="rect">
            <a:avLst/>
          </a:prstGeom>
          <a:gradFill rotWithShape="0">
            <a:gsLst>
              <a:gs pos="0">
                <a:schemeClr val="bg1"/>
              </a:gs>
              <a:gs pos="100000">
                <a:srgbClr val="F9B407"/>
              </a:gs>
            </a:gsLst>
            <a:lin ang="5400000" scaled="1"/>
          </a:gradFill>
          <a:ln w="9525">
            <a:solidFill>
              <a:srgbClr val="FFFFFF"/>
            </a:solidFill>
            <a:miter lim="800000"/>
          </a:ln>
        </p:spPr>
        <p:txBody>
          <a:bodyPr wrap="none" anchor="ctr"/>
          <a:lstStyle/>
          <a:p>
            <a:endParaRPr lang="zh-CN" altLang="en-US"/>
          </a:p>
        </p:txBody>
      </p:sp>
      <p:pic>
        <p:nvPicPr>
          <p:cNvPr id="47109" name="Picture 6" descr="chain"/>
          <p:cNvPicPr>
            <a:picLocks noChangeAspect="1" noChangeArrowheads="1"/>
          </p:cNvPicPr>
          <p:nvPr/>
        </p:nvPicPr>
        <p:blipFill>
          <a:blip r:embed="rId1"/>
          <a:srcRect/>
          <a:stretch>
            <a:fillRect/>
          </a:stretch>
        </p:blipFill>
        <p:spPr bwMode="auto">
          <a:xfrm>
            <a:off x="1333500" y="1779588"/>
            <a:ext cx="6551613" cy="46021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50825" y="0"/>
            <a:ext cx="8229600" cy="620713"/>
          </a:xfrm>
          <a:prstGeom prst="rect">
            <a:avLst/>
          </a:prstGeom>
          <a:noFill/>
        </p:spPr>
        <p:txBody>
          <a:bodyPr/>
          <a:lstStyle/>
          <a:p>
            <a:pPr eaLnBrk="0" hangingPunct="0">
              <a:defRPr/>
            </a:pPr>
            <a:r>
              <a:rPr lang="zh-CN" altLang="en-US" sz="3200" dirty="0" smtClean="0">
                <a:latin typeface="+mj-lt"/>
                <a:ea typeface="黑体" panose="02010609060101010101" pitchFamily="2" charset="-122"/>
                <a:cs typeface="+mj-cs"/>
              </a:rPr>
              <a:t>美食家</a:t>
            </a:r>
            <a:r>
              <a:rPr lang="zh-CN" altLang="en-US" sz="3200" dirty="0">
                <a:latin typeface="+mj-lt"/>
                <a:ea typeface="黑体" panose="02010609060101010101" pitchFamily="2" charset="-122"/>
                <a:cs typeface="+mj-cs"/>
              </a:rPr>
              <a:t>食通天餐饮管理系统</a:t>
            </a:r>
            <a:r>
              <a:rPr lang="en-US" altLang="zh-CN" sz="3200" dirty="0">
                <a:latin typeface="+mj-lt"/>
                <a:ea typeface="黑体" panose="02010609060101010101" pitchFamily="2" charset="-122"/>
                <a:cs typeface="+mj-cs"/>
              </a:rPr>
              <a:t>6</a:t>
            </a:r>
            <a:endParaRPr lang="en-US" altLang="zh-CN" sz="3200" dirty="0">
              <a:latin typeface="+mj-lt"/>
              <a:ea typeface="黑体" panose="02010609060101010101" pitchFamily="2" charset="-122"/>
              <a:cs typeface="+mj-cs"/>
            </a:endParaRPr>
          </a:p>
        </p:txBody>
      </p:sp>
      <p:sp>
        <p:nvSpPr>
          <p:cNvPr id="5" name="Rectangle 2"/>
          <p:cNvSpPr txBox="1">
            <a:spLocks noChangeArrowheads="1"/>
          </p:cNvSpPr>
          <p:nvPr/>
        </p:nvSpPr>
        <p:spPr>
          <a:xfrm>
            <a:off x="2051050" y="2997200"/>
            <a:ext cx="4824413" cy="719138"/>
          </a:xfrm>
          <a:prstGeom prst="rect">
            <a:avLst/>
          </a:prstGeom>
        </p:spPr>
        <p:txBody>
          <a:bodyPr/>
          <a:lstStyle/>
          <a:p>
            <a:pPr marL="342900" indent="-342900" algn="ctr" eaLnBrk="0" hangingPunct="0">
              <a:lnSpc>
                <a:spcPct val="90000"/>
              </a:lnSpc>
              <a:spcBef>
                <a:spcPct val="20000"/>
              </a:spcBef>
              <a:buClr>
                <a:srgbClr val="74ACE4"/>
              </a:buClr>
              <a:buFont typeface="Wingdings" panose="05000000000000000000" pitchFamily="2" charset="2"/>
              <a:buNone/>
              <a:defRPr/>
            </a:pPr>
            <a:r>
              <a:rPr lang="zh-CN" altLang="en-US" sz="4400" b="1">
                <a:solidFill>
                  <a:srgbClr val="5F5F5F"/>
                </a:solidFill>
                <a:latin typeface="黑体" panose="02010609060101010101" pitchFamily="2" charset="-122"/>
                <a:ea typeface="黑体" panose="02010609060101010101" pitchFamily="2" charset="-122"/>
                <a:cs typeface="+mn-cs"/>
              </a:rPr>
              <a:t>客户案例</a:t>
            </a:r>
            <a:r>
              <a:rPr lang="zh-CN" altLang="en-US" sz="3200" b="1">
                <a:solidFill>
                  <a:srgbClr val="5F5F5F"/>
                </a:solidFill>
                <a:latin typeface="黑体" panose="02010609060101010101" pitchFamily="2" charset="-122"/>
                <a:ea typeface="黑体" panose="02010609060101010101" pitchFamily="2" charset="-122"/>
                <a:cs typeface="+mn-cs"/>
              </a:rPr>
              <a:t>  </a:t>
            </a:r>
            <a:endParaRPr lang="zh-CN" altLang="en-US" sz="3200" b="1" dirty="0">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49155" name="Rectangle 3"/>
          <p:cNvSpPr>
            <a:spLocks noChangeArrowheads="1"/>
          </p:cNvSpPr>
          <p:nvPr/>
        </p:nvSpPr>
        <p:spPr bwMode="auto">
          <a:xfrm>
            <a:off x="179388" y="981075"/>
            <a:ext cx="5040312" cy="1368425"/>
          </a:xfrm>
          <a:prstGeom prst="rect">
            <a:avLst/>
          </a:prstGeom>
          <a:noFill/>
          <a:ln w="9525">
            <a:noFill/>
            <a:miter lim="800000"/>
          </a:ln>
        </p:spPr>
        <p:txBody>
          <a:bodyPr anchor="ctr"/>
          <a:lstStyle/>
          <a:p>
            <a:pPr>
              <a:lnSpc>
                <a:spcPct val="120000"/>
              </a:lnSpc>
            </a:pPr>
            <a:r>
              <a:rPr lang="zh-CN" altLang="en-US" b="1">
                <a:solidFill>
                  <a:schemeClr val="tx2"/>
                </a:solidFill>
              </a:rPr>
              <a:t>北京首都国际机场   </a:t>
            </a:r>
            <a:r>
              <a:rPr lang="zh-CN" altLang="en-US">
                <a:solidFill>
                  <a:schemeClr val="tx2"/>
                </a:solidFill>
              </a:rPr>
              <a:t>餐饮项目涵盖了机场三座航站楼内所有餐饮经营单位信息管理系统建设，项目总金额超过</a:t>
            </a:r>
            <a:r>
              <a:rPr lang="en-US" altLang="zh-CN">
                <a:solidFill>
                  <a:schemeClr val="tx2"/>
                </a:solidFill>
              </a:rPr>
              <a:t>100</a:t>
            </a:r>
            <a:r>
              <a:rPr lang="zh-CN" altLang="en-US">
                <a:solidFill>
                  <a:schemeClr val="tx2"/>
                </a:solidFill>
              </a:rPr>
              <a:t>万。</a:t>
            </a:r>
            <a:r>
              <a:rPr lang="en-US" altLang="zh-CN">
                <a:solidFill>
                  <a:schemeClr val="tx2"/>
                </a:solidFill>
              </a:rPr>
              <a:t>2007</a:t>
            </a:r>
            <a:r>
              <a:rPr lang="zh-CN" altLang="en-US">
                <a:solidFill>
                  <a:schemeClr val="tx2"/>
                </a:solidFill>
              </a:rPr>
              <a:t>年初，在“北京首都国际机场餐饮项目”竞标中，思迅软件顺利胜出。</a:t>
            </a:r>
            <a:endParaRPr lang="zh-CN" altLang="en-US">
              <a:solidFill>
                <a:schemeClr val="tx2"/>
              </a:solidFill>
            </a:endParaRPr>
          </a:p>
        </p:txBody>
      </p:sp>
      <p:sp>
        <p:nvSpPr>
          <p:cNvPr id="49156" name="Rectangle 4"/>
          <p:cNvSpPr>
            <a:spLocks noChangeArrowheads="1"/>
          </p:cNvSpPr>
          <p:nvPr/>
        </p:nvSpPr>
        <p:spPr bwMode="auto">
          <a:xfrm>
            <a:off x="330200" y="2781300"/>
            <a:ext cx="7337425" cy="3960813"/>
          </a:xfrm>
          <a:prstGeom prst="rect">
            <a:avLst/>
          </a:prstGeom>
          <a:noFill/>
          <a:ln w="9525">
            <a:noFill/>
            <a:miter lim="800000"/>
          </a:ln>
        </p:spPr>
        <p:txBody>
          <a:bodyPr/>
          <a:lstStyle/>
          <a:p>
            <a:pPr marL="342900" indent="-342900">
              <a:buFontTx/>
              <a:buChar char="•"/>
            </a:pPr>
            <a:endParaRPr lang="en-US" altLang="zh-CN" b="1"/>
          </a:p>
          <a:p>
            <a:pPr marL="342900" indent="-342900">
              <a:buFontTx/>
              <a:buChar char="•"/>
            </a:pPr>
            <a:r>
              <a:rPr lang="zh-CN" altLang="en-US" sz="1600" b="1"/>
              <a:t>客户名称：</a:t>
            </a:r>
            <a:r>
              <a:rPr lang="zh-CN" altLang="en-US" sz="1600"/>
              <a:t>北京首都国际机场</a:t>
            </a:r>
            <a:endParaRPr lang="zh-CN" altLang="en-US" sz="1600"/>
          </a:p>
          <a:p>
            <a:pPr marL="342900" indent="-342900">
              <a:buFontTx/>
              <a:buChar char="•"/>
            </a:pPr>
            <a:r>
              <a:rPr lang="zh-CN" altLang="en-US" sz="1600" b="1"/>
              <a:t>区　　域：</a:t>
            </a:r>
            <a:r>
              <a:rPr lang="zh-CN" altLang="en-US" sz="1600"/>
              <a:t>北京</a:t>
            </a:r>
            <a:endParaRPr lang="zh-CN" altLang="en-US" sz="1600"/>
          </a:p>
          <a:p>
            <a:pPr marL="342900" indent="-342900">
              <a:buFontTx/>
              <a:buChar char="•"/>
            </a:pPr>
            <a:r>
              <a:rPr lang="zh-CN" altLang="en-US" sz="1600" b="1"/>
              <a:t>上线时间：</a:t>
            </a:r>
            <a:r>
              <a:rPr lang="en-US" altLang="zh-CN" sz="1600"/>
              <a:t>2007</a:t>
            </a:r>
            <a:r>
              <a:rPr lang="zh-CN" altLang="en-US" sz="1600"/>
              <a:t>年</a:t>
            </a:r>
            <a:endParaRPr lang="zh-CN" altLang="en-US" sz="1600"/>
          </a:p>
          <a:p>
            <a:pPr marL="342900" indent="-342900">
              <a:buFontTx/>
              <a:buChar char="•"/>
            </a:pPr>
            <a:r>
              <a:rPr lang="zh-CN" altLang="en-US" sz="1600" b="1"/>
              <a:t>行业地位：</a:t>
            </a:r>
            <a:r>
              <a:rPr lang="zh-CN" altLang="en-US" sz="1600"/>
              <a:t>国内最大机场</a:t>
            </a:r>
            <a:endParaRPr lang="zh-CN" altLang="en-US" sz="1600"/>
          </a:p>
          <a:p>
            <a:pPr marL="342900" indent="-342900">
              <a:buFontTx/>
              <a:buChar char="•"/>
            </a:pPr>
            <a:r>
              <a:rPr lang="zh-CN" altLang="en-US" sz="1600" b="1"/>
              <a:t>企业诉求：</a:t>
            </a:r>
            <a:r>
              <a:rPr lang="zh-CN" altLang="en-US" sz="1600"/>
              <a:t>对所有餐饮门店进行统一管理，体现出机场便捷、高效的服务，</a:t>
            </a:r>
            <a:endParaRPr lang="zh-CN" altLang="en-US" sz="1600"/>
          </a:p>
          <a:p>
            <a:pPr marL="342900" indent="-342900"/>
            <a:r>
              <a:rPr lang="zh-CN" altLang="en-US" sz="1600"/>
              <a:t>	                   通过充值卡，可在各档口消费，对资金统一管理。</a:t>
            </a:r>
            <a:endParaRPr lang="zh-CN" altLang="en-US" sz="1600"/>
          </a:p>
          <a:p>
            <a:pPr marL="342900" indent="-342900">
              <a:buFontTx/>
              <a:buChar char="•"/>
            </a:pPr>
            <a:r>
              <a:rPr lang="zh-CN" altLang="en-US" sz="1600" b="1"/>
              <a:t>解决方案：</a:t>
            </a:r>
            <a:r>
              <a:rPr lang="zh-CN" altLang="en-US" sz="1600"/>
              <a:t>项目开发、美世家餐饮管理系统．</a:t>
            </a:r>
            <a:endParaRPr lang="zh-CN" altLang="en-US" sz="1600"/>
          </a:p>
          <a:p>
            <a:pPr marL="342900" indent="-342900">
              <a:buFontTx/>
              <a:buChar char="•"/>
            </a:pPr>
            <a:r>
              <a:rPr lang="zh-CN" altLang="en-US" sz="1600" b="1"/>
              <a:t>效果反馈：</a:t>
            </a:r>
            <a:r>
              <a:rPr lang="zh-CN" altLang="en-US" sz="1600"/>
              <a:t>实现了“物流、信息流、资金流”的三流合一，系统化的收银、厨	         打，提高了员工服务效率，提升了机场整理形象．通过系统提供	         的数据为餐饮运营决策提供支持．</a:t>
            </a:r>
            <a:endParaRPr lang="zh-CN" altLang="en-US" sz="1600"/>
          </a:p>
          <a:p>
            <a:pPr marL="342900" indent="-342900">
              <a:buFontTx/>
              <a:buChar char="•"/>
            </a:pPr>
            <a:endParaRPr lang="zh-CN" altLang="en-US" sz="1600"/>
          </a:p>
          <a:p>
            <a:pPr marL="342900" indent="-342900">
              <a:buFontTx/>
              <a:buChar char="•"/>
            </a:pPr>
            <a:endParaRPr lang="en-US" altLang="zh-CN"/>
          </a:p>
        </p:txBody>
      </p:sp>
      <p:pic>
        <p:nvPicPr>
          <p:cNvPr id="49157" name="Picture 5"/>
          <p:cNvPicPr>
            <a:picLocks noChangeAspect="1" noChangeArrowheads="1"/>
          </p:cNvPicPr>
          <p:nvPr/>
        </p:nvPicPr>
        <p:blipFill>
          <a:blip r:embed="rId1"/>
          <a:srcRect/>
          <a:stretch>
            <a:fillRect/>
          </a:stretch>
        </p:blipFill>
        <p:spPr bwMode="auto">
          <a:xfrm>
            <a:off x="5364163" y="1052513"/>
            <a:ext cx="3590925" cy="2663825"/>
          </a:xfrm>
          <a:prstGeom prst="rect">
            <a:avLst/>
          </a:prstGeom>
          <a:noFill/>
          <a:ln w="9525" algn="ctr">
            <a:noFill/>
            <a:miter lim="800000"/>
            <a:headEnd/>
            <a:tailEnd/>
          </a:ln>
        </p:spPr>
      </p:pic>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50179" name="Rectangle 3"/>
          <p:cNvSpPr>
            <a:spLocks noChangeArrowheads="1"/>
          </p:cNvSpPr>
          <p:nvPr/>
        </p:nvSpPr>
        <p:spPr bwMode="auto">
          <a:xfrm>
            <a:off x="179388" y="981075"/>
            <a:ext cx="5040312" cy="1368425"/>
          </a:xfrm>
          <a:prstGeom prst="rect">
            <a:avLst/>
          </a:prstGeom>
          <a:noFill/>
          <a:ln w="9525">
            <a:noFill/>
            <a:miter lim="800000"/>
          </a:ln>
        </p:spPr>
        <p:txBody>
          <a:bodyPr anchor="ctr"/>
          <a:lstStyle/>
          <a:p>
            <a:pPr>
              <a:lnSpc>
                <a:spcPct val="120000"/>
              </a:lnSpc>
            </a:pPr>
            <a:r>
              <a:rPr lang="zh-CN" altLang="en-US" sz="2000" b="1">
                <a:solidFill>
                  <a:schemeClr val="tx2"/>
                </a:solidFill>
              </a:rPr>
              <a:t>仙踪林   </a:t>
            </a:r>
            <a:r>
              <a:rPr lang="zh-CN" altLang="en-US"/>
              <a:t>是国际知名的现代餐饮连锁机构</a:t>
            </a:r>
            <a:r>
              <a:rPr lang="en-US" altLang="zh-CN"/>
              <a:t>,</a:t>
            </a:r>
            <a:r>
              <a:rPr lang="zh-CN" altLang="en-US"/>
              <a:t>在中国大陆有</a:t>
            </a:r>
            <a:r>
              <a:rPr lang="en-US" altLang="zh-CN"/>
              <a:t>100</a:t>
            </a:r>
            <a:r>
              <a:rPr lang="zh-CN" altLang="en-US"/>
              <a:t>多家直营及加盟店</a:t>
            </a:r>
            <a:r>
              <a:rPr lang="en-US" altLang="zh-CN"/>
              <a:t>.2007</a:t>
            </a:r>
            <a:r>
              <a:rPr lang="zh-CN" altLang="en-US"/>
              <a:t>年</a:t>
            </a:r>
            <a:r>
              <a:rPr lang="en-US" altLang="zh-CN"/>
              <a:t>,</a:t>
            </a:r>
            <a:r>
              <a:rPr lang="zh-CN" altLang="en-US"/>
              <a:t>仙踪林选择思迅作为本地信息化实施合作伙伴</a:t>
            </a:r>
            <a:r>
              <a:rPr lang="en-US" altLang="zh-CN"/>
              <a:t>,</a:t>
            </a:r>
            <a:r>
              <a:rPr lang="zh-CN" altLang="en-US"/>
              <a:t>将思迅美世家管理系统应用于大陆所有连锁店．</a:t>
            </a:r>
            <a:endParaRPr lang="zh-CN" altLang="en-US"/>
          </a:p>
        </p:txBody>
      </p:sp>
      <p:sp>
        <p:nvSpPr>
          <p:cNvPr id="50180" name="Rectangle 4"/>
          <p:cNvSpPr>
            <a:spLocks noChangeArrowheads="1"/>
          </p:cNvSpPr>
          <p:nvPr/>
        </p:nvSpPr>
        <p:spPr bwMode="auto">
          <a:xfrm>
            <a:off x="323850" y="2781300"/>
            <a:ext cx="8229600" cy="3384550"/>
          </a:xfrm>
          <a:prstGeom prst="rect">
            <a:avLst/>
          </a:prstGeom>
          <a:noFill/>
          <a:ln w="9525">
            <a:noFill/>
            <a:miter lim="800000"/>
          </a:ln>
        </p:spPr>
        <p:txBody>
          <a:bodyPr/>
          <a:lstStyle/>
          <a:p>
            <a:pPr marL="342900" indent="-342900">
              <a:buFontTx/>
              <a:buChar char="•"/>
            </a:pPr>
            <a:endParaRPr lang="en-US" altLang="zh-CN" sz="1600" b="1"/>
          </a:p>
          <a:p>
            <a:pPr marL="342900" indent="-342900">
              <a:buFontTx/>
              <a:buChar char="•"/>
            </a:pPr>
            <a:r>
              <a:rPr lang="zh-CN" altLang="en-US" sz="1600" b="1"/>
              <a:t>客户名称：</a:t>
            </a:r>
            <a:r>
              <a:rPr lang="zh-CN" altLang="en-US" sz="1600"/>
              <a:t>仙踪林</a:t>
            </a:r>
            <a:endParaRPr lang="zh-CN" altLang="en-US" sz="1600"/>
          </a:p>
          <a:p>
            <a:pPr marL="342900" indent="-342900">
              <a:buFontTx/>
              <a:buChar char="•"/>
            </a:pPr>
            <a:r>
              <a:rPr lang="zh-CN" altLang="en-US" sz="1600" b="1"/>
              <a:t>区　　域：</a:t>
            </a:r>
            <a:r>
              <a:rPr lang="zh-CN" altLang="en-US" sz="1600"/>
              <a:t>全国</a:t>
            </a:r>
            <a:endParaRPr lang="zh-CN" altLang="en-US" sz="1600"/>
          </a:p>
          <a:p>
            <a:pPr marL="342900" indent="-342900">
              <a:buFontTx/>
              <a:buChar char="•"/>
            </a:pPr>
            <a:r>
              <a:rPr lang="zh-CN" altLang="en-US" sz="1600" b="1"/>
              <a:t>上线时间：</a:t>
            </a:r>
            <a:r>
              <a:rPr lang="en-US" altLang="zh-CN" sz="1600"/>
              <a:t>2007</a:t>
            </a:r>
            <a:r>
              <a:rPr lang="zh-CN" altLang="en-US" sz="1600"/>
              <a:t>年</a:t>
            </a:r>
            <a:endParaRPr lang="zh-CN" altLang="en-US" sz="1600"/>
          </a:p>
          <a:p>
            <a:pPr marL="342900" indent="-342900">
              <a:buFontTx/>
              <a:buChar char="•"/>
            </a:pPr>
            <a:r>
              <a:rPr lang="zh-CN" altLang="en-US" sz="1600" b="1"/>
              <a:t>行业地位：</a:t>
            </a:r>
            <a:r>
              <a:rPr lang="zh-CN" altLang="en-US" sz="1600"/>
              <a:t>餐饮业领先</a:t>
            </a:r>
            <a:endParaRPr lang="zh-CN" altLang="en-US" sz="1600"/>
          </a:p>
          <a:p>
            <a:pPr marL="342900" indent="-342900">
              <a:buFontTx/>
              <a:buChar char="•"/>
            </a:pPr>
            <a:r>
              <a:rPr lang="zh-CN" altLang="en-US" sz="1600" b="1"/>
              <a:t>企业诉求：</a:t>
            </a:r>
            <a:r>
              <a:rPr lang="zh-CN" altLang="en-US" sz="1600"/>
              <a:t>在企业总部设立信息系统中心</a:t>
            </a:r>
            <a:r>
              <a:rPr lang="en-US" altLang="zh-CN" sz="1600"/>
              <a:t>,</a:t>
            </a:r>
            <a:r>
              <a:rPr lang="zh-CN" altLang="en-US" sz="1600"/>
              <a:t>实现对会员集中管理</a:t>
            </a:r>
            <a:r>
              <a:rPr lang="en-US" altLang="zh-CN" sz="1600"/>
              <a:t>,</a:t>
            </a:r>
            <a:r>
              <a:rPr lang="zh-CN" altLang="en-US" sz="1600"/>
              <a:t>物料申领形成流程化管	　　 理．点单、收银、厨打一体化管理．随时掌握分店营业状况．</a:t>
            </a:r>
            <a:endParaRPr lang="zh-CN" altLang="en-US" sz="1600"/>
          </a:p>
          <a:p>
            <a:pPr marL="342900" indent="-342900">
              <a:buFontTx/>
              <a:buChar char="•"/>
            </a:pPr>
            <a:r>
              <a:rPr lang="zh-CN" altLang="en-US" sz="1600" b="1"/>
              <a:t>解决方案：</a:t>
            </a:r>
            <a:r>
              <a:rPr lang="zh-CN" altLang="en-US" sz="1600"/>
              <a:t>美世家餐饮管理系统．</a:t>
            </a:r>
            <a:endParaRPr lang="zh-CN" altLang="en-US" sz="1600"/>
          </a:p>
          <a:p>
            <a:pPr marL="342900" indent="-342900">
              <a:buFontTx/>
              <a:buChar char="•"/>
            </a:pPr>
            <a:r>
              <a:rPr lang="zh-CN" altLang="en-US" sz="1600" b="1"/>
              <a:t>效果反馈：</a:t>
            </a:r>
            <a:r>
              <a:rPr lang="zh-CN" altLang="en-US" sz="1600"/>
              <a:t>仙踪林负责人评价：思迅美世家为我们配备了先进的中央厨房、 半成品加	　　工、连锁配送中心等物料管理模式，为我们企业降低了成本，为整个企业的	　　连锁管理提供了可靠保障“．</a:t>
            </a:r>
            <a:endParaRPr lang="zh-CN" altLang="en-US" sz="1600"/>
          </a:p>
          <a:p>
            <a:pPr marL="342900" indent="-342900">
              <a:buFontTx/>
              <a:buChar char="•"/>
            </a:pPr>
            <a:endParaRPr lang="en-US" altLang="zh-CN" sz="1600"/>
          </a:p>
        </p:txBody>
      </p:sp>
      <p:pic>
        <p:nvPicPr>
          <p:cNvPr id="50181" name="Picture 5"/>
          <p:cNvPicPr>
            <a:picLocks noChangeAspect="1" noChangeArrowheads="1"/>
          </p:cNvPicPr>
          <p:nvPr/>
        </p:nvPicPr>
        <p:blipFill>
          <a:blip r:embed="rId1"/>
          <a:srcRect/>
          <a:stretch>
            <a:fillRect/>
          </a:stretch>
        </p:blipFill>
        <p:spPr bwMode="auto">
          <a:xfrm>
            <a:off x="5364163" y="1123950"/>
            <a:ext cx="3527425" cy="2736850"/>
          </a:xfrm>
          <a:prstGeom prst="rect">
            <a:avLst/>
          </a:prstGeom>
          <a:noFill/>
          <a:ln w="9525" algn="ctr">
            <a:noFill/>
            <a:miter lim="800000"/>
            <a:headEnd/>
            <a:tailEnd/>
          </a:ln>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51203" name="Rectangle 3"/>
          <p:cNvSpPr>
            <a:spLocks noChangeArrowheads="1"/>
          </p:cNvSpPr>
          <p:nvPr/>
        </p:nvSpPr>
        <p:spPr bwMode="auto">
          <a:xfrm>
            <a:off x="179388" y="981075"/>
            <a:ext cx="5040312" cy="1368425"/>
          </a:xfrm>
          <a:prstGeom prst="rect">
            <a:avLst/>
          </a:prstGeom>
          <a:noFill/>
          <a:ln w="9525">
            <a:noFill/>
            <a:miter lim="800000"/>
          </a:ln>
        </p:spPr>
        <p:txBody>
          <a:bodyPr anchor="ctr"/>
          <a:lstStyle/>
          <a:p>
            <a:pPr>
              <a:lnSpc>
                <a:spcPct val="120000"/>
              </a:lnSpc>
            </a:pPr>
            <a:r>
              <a:rPr lang="zh-CN" altLang="en-US" b="1">
                <a:solidFill>
                  <a:schemeClr val="tx2"/>
                </a:solidFill>
              </a:rPr>
              <a:t>嘉和一品粥   </a:t>
            </a:r>
            <a:r>
              <a:rPr lang="zh-CN" altLang="en-US">
                <a:solidFill>
                  <a:schemeClr val="tx2"/>
                </a:solidFill>
              </a:rPr>
              <a:t>隶属于北京嘉和艺苑文化发展有限公司，是京城知名的餐饮连锁机构。</a:t>
            </a:r>
            <a:r>
              <a:rPr lang="en-US" altLang="zh-CN"/>
              <a:t>2008</a:t>
            </a:r>
            <a:r>
              <a:rPr lang="zh-CN" altLang="en-US"/>
              <a:t>年</a:t>
            </a:r>
            <a:r>
              <a:rPr lang="en-US" altLang="zh-CN"/>
              <a:t>,</a:t>
            </a:r>
            <a:r>
              <a:rPr lang="zh-CN" altLang="en-US"/>
              <a:t>嘉和一品粥</a:t>
            </a:r>
            <a:r>
              <a:rPr lang="en-US" altLang="zh-CN"/>
              <a:t>20</a:t>
            </a:r>
            <a:r>
              <a:rPr lang="zh-CN" altLang="en-US"/>
              <a:t>余家连锁店全部上</a:t>
            </a:r>
            <a:r>
              <a:rPr lang="zh-CN" altLang="en-US">
                <a:solidFill>
                  <a:schemeClr val="tx2"/>
                </a:solidFill>
              </a:rPr>
              <a:t>线思迅美世家餐饮管理系统</a:t>
            </a:r>
            <a:r>
              <a:rPr lang="en-US" altLang="zh-CN">
                <a:solidFill>
                  <a:schemeClr val="tx2"/>
                </a:solidFill>
              </a:rPr>
              <a:t>,</a:t>
            </a:r>
            <a:r>
              <a:rPr lang="zh-CN" altLang="en-US">
                <a:solidFill>
                  <a:schemeClr val="tx2"/>
                </a:solidFill>
              </a:rPr>
              <a:t>建立了先进、完善的信息化平台．</a:t>
            </a:r>
            <a:endParaRPr lang="zh-CN" altLang="en-US">
              <a:solidFill>
                <a:schemeClr val="tx2"/>
              </a:solidFill>
            </a:endParaRPr>
          </a:p>
        </p:txBody>
      </p:sp>
      <p:sp>
        <p:nvSpPr>
          <p:cNvPr id="51204" name="Rectangle 4"/>
          <p:cNvSpPr>
            <a:spLocks noChangeArrowheads="1"/>
          </p:cNvSpPr>
          <p:nvPr/>
        </p:nvSpPr>
        <p:spPr bwMode="auto">
          <a:xfrm>
            <a:off x="323850" y="2781300"/>
            <a:ext cx="8229600" cy="3455988"/>
          </a:xfrm>
          <a:prstGeom prst="rect">
            <a:avLst/>
          </a:prstGeom>
          <a:noFill/>
          <a:ln w="9525">
            <a:noFill/>
            <a:miter lim="800000"/>
          </a:ln>
        </p:spPr>
        <p:txBody>
          <a:bodyPr/>
          <a:lstStyle/>
          <a:p>
            <a:pPr marL="342900" indent="-342900">
              <a:buFontTx/>
              <a:buChar char="•"/>
            </a:pPr>
            <a:endParaRPr lang="en-US" altLang="zh-CN" sz="1600" b="1"/>
          </a:p>
          <a:p>
            <a:pPr marL="342900" indent="-342900">
              <a:buFontTx/>
              <a:buChar char="•"/>
            </a:pPr>
            <a:r>
              <a:rPr lang="zh-CN" altLang="en-US" sz="1600" b="1"/>
              <a:t>客户名称：</a:t>
            </a:r>
            <a:r>
              <a:rPr lang="zh-CN" altLang="en-US" sz="1600"/>
              <a:t>嘉和一品粥</a:t>
            </a:r>
            <a:endParaRPr lang="zh-CN" altLang="en-US" sz="1600"/>
          </a:p>
          <a:p>
            <a:pPr marL="342900" indent="-342900">
              <a:buFontTx/>
              <a:buChar char="•"/>
            </a:pPr>
            <a:r>
              <a:rPr lang="zh-CN" altLang="en-US" sz="1600" b="1"/>
              <a:t>区　　域：</a:t>
            </a:r>
            <a:r>
              <a:rPr lang="zh-CN" altLang="en-US" sz="1600"/>
              <a:t>北京</a:t>
            </a:r>
            <a:endParaRPr lang="zh-CN" altLang="en-US" sz="1600"/>
          </a:p>
          <a:p>
            <a:pPr marL="342900" indent="-342900">
              <a:buFontTx/>
              <a:buChar char="•"/>
            </a:pPr>
            <a:r>
              <a:rPr lang="zh-CN" altLang="en-US" sz="1600" b="1"/>
              <a:t>上线时间：</a:t>
            </a:r>
            <a:r>
              <a:rPr lang="en-US" altLang="zh-CN" sz="1600"/>
              <a:t>2008</a:t>
            </a:r>
            <a:r>
              <a:rPr lang="zh-CN" altLang="en-US" sz="1600"/>
              <a:t>年</a:t>
            </a:r>
            <a:endParaRPr lang="zh-CN" altLang="en-US" sz="1600"/>
          </a:p>
          <a:p>
            <a:pPr marL="342900" indent="-342900">
              <a:buFontTx/>
              <a:buChar char="•"/>
            </a:pPr>
            <a:r>
              <a:rPr lang="zh-CN" altLang="en-US" sz="1600" b="1"/>
              <a:t>行业地位：</a:t>
            </a:r>
            <a:r>
              <a:rPr lang="zh-CN" altLang="en-US" sz="1600"/>
              <a:t>餐饮业领先企业</a:t>
            </a:r>
            <a:endParaRPr lang="zh-CN" altLang="en-US" sz="1600"/>
          </a:p>
          <a:p>
            <a:pPr marL="342900" indent="-342900">
              <a:buFontTx/>
              <a:buChar char="•"/>
            </a:pPr>
            <a:r>
              <a:rPr lang="zh-CN" altLang="en-US" sz="1600" b="1"/>
              <a:t>企业诉求：</a:t>
            </a:r>
            <a:r>
              <a:rPr lang="zh-CN" altLang="en-US" sz="1600"/>
              <a:t>建立三层架构管理模式，各分店实现信息共享，对分店的收银、成本控	        制、后厨操作实现远程监控，建立完善的会员管理体系。</a:t>
            </a:r>
            <a:endParaRPr lang="zh-CN" altLang="en-US" sz="1600"/>
          </a:p>
          <a:p>
            <a:pPr marL="342900" indent="-342900">
              <a:buFontTx/>
              <a:buChar char="•"/>
            </a:pPr>
            <a:r>
              <a:rPr lang="zh-CN" altLang="en-US" sz="1600" b="1"/>
              <a:t>解决方案：</a:t>
            </a:r>
            <a:r>
              <a:rPr lang="zh-CN" altLang="en-US" sz="1600"/>
              <a:t>美世家餐饮管理系统</a:t>
            </a:r>
            <a:endParaRPr lang="zh-CN" altLang="en-US" sz="1600"/>
          </a:p>
          <a:p>
            <a:pPr marL="342900" indent="-342900">
              <a:buFontTx/>
              <a:buChar char="•"/>
            </a:pPr>
            <a:r>
              <a:rPr lang="zh-CN" altLang="en-US" sz="1600" b="1"/>
              <a:t>效果反馈：</a:t>
            </a:r>
            <a:r>
              <a:rPr lang="zh-CN" altLang="en-US" sz="1600"/>
              <a:t>利用电脑下单，极大提高了服务效率；运用远程监控系统随时掌握各分店	        的收支状况，降低企业运营风险；总部对会员资料统一管理，一店发卡，	        可在任意分店消费，提高了消费者满意度．</a:t>
            </a:r>
            <a:endParaRPr lang="zh-CN" altLang="en-US" sz="1600"/>
          </a:p>
        </p:txBody>
      </p:sp>
      <p:pic>
        <p:nvPicPr>
          <p:cNvPr id="51205" name="Picture 5"/>
          <p:cNvPicPr>
            <a:picLocks noChangeAspect="1" noChangeArrowheads="1"/>
          </p:cNvPicPr>
          <p:nvPr/>
        </p:nvPicPr>
        <p:blipFill>
          <a:blip r:embed="rId1"/>
          <a:srcRect/>
          <a:stretch>
            <a:fillRect/>
          </a:stretch>
        </p:blipFill>
        <p:spPr bwMode="auto">
          <a:xfrm>
            <a:off x="5364163" y="1125538"/>
            <a:ext cx="3600450" cy="2603500"/>
          </a:xfrm>
          <a:prstGeom prst="rect">
            <a:avLst/>
          </a:prstGeom>
          <a:noFill/>
          <a:ln w="9525" algn="ctr">
            <a:noFill/>
            <a:miter lim="800000"/>
            <a:headEnd/>
            <a:tailEnd/>
          </a:ln>
        </p:spPr>
      </p:pic>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52227" name="Rectangle 3"/>
          <p:cNvSpPr>
            <a:spLocks noChangeArrowheads="1"/>
          </p:cNvSpPr>
          <p:nvPr/>
        </p:nvSpPr>
        <p:spPr bwMode="auto">
          <a:xfrm>
            <a:off x="179388" y="981075"/>
            <a:ext cx="5040312" cy="1368425"/>
          </a:xfrm>
          <a:prstGeom prst="rect">
            <a:avLst/>
          </a:prstGeom>
          <a:noFill/>
          <a:ln w="9525">
            <a:noFill/>
            <a:miter lim="800000"/>
          </a:ln>
        </p:spPr>
        <p:txBody>
          <a:bodyPr anchor="ctr"/>
          <a:lstStyle/>
          <a:p>
            <a:pPr>
              <a:lnSpc>
                <a:spcPct val="120000"/>
              </a:lnSpc>
            </a:pPr>
            <a:r>
              <a:rPr lang="zh-CN" altLang="en-US" b="1">
                <a:solidFill>
                  <a:schemeClr val="tx2"/>
                </a:solidFill>
              </a:rPr>
              <a:t>永和豆浆   </a:t>
            </a:r>
            <a:r>
              <a:rPr lang="zh-CN" altLang="en-US">
                <a:solidFill>
                  <a:schemeClr val="tx2"/>
                </a:solidFill>
              </a:rPr>
              <a:t>以中式快餐为主打产品，从单纯的商品经营发展到提供配套服务的餐饮经营，已成为国内知名的快餐连锁企业．</a:t>
            </a:r>
            <a:r>
              <a:rPr lang="zh-CN" altLang="en-US"/>
              <a:t>永和豆浆数十家门店使用思迅美世家餐饮管理系统．</a:t>
            </a:r>
            <a:endParaRPr lang="zh-CN" altLang="en-US"/>
          </a:p>
        </p:txBody>
      </p:sp>
      <p:sp>
        <p:nvSpPr>
          <p:cNvPr id="52228" name="Rectangle 4"/>
          <p:cNvSpPr>
            <a:spLocks noChangeArrowheads="1"/>
          </p:cNvSpPr>
          <p:nvPr/>
        </p:nvSpPr>
        <p:spPr bwMode="auto">
          <a:xfrm>
            <a:off x="323850" y="2781300"/>
            <a:ext cx="8229600" cy="3455988"/>
          </a:xfrm>
          <a:prstGeom prst="rect">
            <a:avLst/>
          </a:prstGeom>
          <a:noFill/>
          <a:ln w="9525">
            <a:noFill/>
            <a:miter lim="800000"/>
          </a:ln>
        </p:spPr>
        <p:txBody>
          <a:bodyPr/>
          <a:lstStyle/>
          <a:p>
            <a:pPr marL="342900" indent="-342900">
              <a:buFontTx/>
              <a:buChar char="•"/>
            </a:pPr>
            <a:endParaRPr lang="en-US" altLang="zh-CN" sz="1600" b="1"/>
          </a:p>
          <a:p>
            <a:pPr marL="342900" indent="-342900">
              <a:buFontTx/>
              <a:buChar char="•"/>
            </a:pPr>
            <a:r>
              <a:rPr lang="zh-CN" altLang="en-US" sz="1600" b="1"/>
              <a:t>客户名称：</a:t>
            </a:r>
            <a:r>
              <a:rPr lang="zh-CN" altLang="en-US" sz="1600"/>
              <a:t>永和豆浆</a:t>
            </a:r>
            <a:endParaRPr lang="zh-CN" altLang="en-US" sz="1600"/>
          </a:p>
          <a:p>
            <a:pPr marL="342900" indent="-342900">
              <a:buFontTx/>
              <a:buChar char="•"/>
            </a:pPr>
            <a:r>
              <a:rPr lang="zh-CN" altLang="en-US" sz="1600" b="1"/>
              <a:t>区　　域：</a:t>
            </a:r>
            <a:r>
              <a:rPr lang="zh-CN" altLang="en-US" sz="1600"/>
              <a:t>全国</a:t>
            </a:r>
            <a:endParaRPr lang="zh-CN" altLang="en-US" sz="1600"/>
          </a:p>
          <a:p>
            <a:pPr marL="342900" indent="-342900">
              <a:buFontTx/>
              <a:buChar char="•"/>
            </a:pPr>
            <a:r>
              <a:rPr lang="zh-CN" altLang="en-US" sz="1600" b="1"/>
              <a:t>上线时间：</a:t>
            </a:r>
            <a:r>
              <a:rPr lang="en-US" altLang="zh-CN" sz="1600"/>
              <a:t>2007</a:t>
            </a:r>
            <a:r>
              <a:rPr lang="zh-CN" altLang="en-US" sz="1600"/>
              <a:t>年</a:t>
            </a:r>
            <a:endParaRPr lang="zh-CN" altLang="en-US" sz="1600"/>
          </a:p>
          <a:p>
            <a:pPr marL="342900" indent="-342900">
              <a:buFontTx/>
              <a:buChar char="•"/>
            </a:pPr>
            <a:r>
              <a:rPr lang="zh-CN" altLang="en-US" sz="1600" b="1"/>
              <a:t>行业地位：</a:t>
            </a:r>
            <a:r>
              <a:rPr lang="zh-CN" altLang="en-US" sz="1600"/>
              <a:t>餐饮业龙头企业</a:t>
            </a:r>
            <a:endParaRPr lang="zh-CN" altLang="en-US" sz="1600"/>
          </a:p>
          <a:p>
            <a:pPr marL="342900" indent="-342900">
              <a:buFontTx/>
              <a:buChar char="•"/>
            </a:pPr>
            <a:r>
              <a:rPr lang="zh-CN" altLang="en-US" sz="1600" b="1"/>
              <a:t>企业诉求：</a:t>
            </a:r>
            <a:r>
              <a:rPr lang="zh-CN" altLang="en-US" sz="1600"/>
              <a:t>对连锁店实行统一管理，前台点单、收银、厨打一体化．随时掌握营业情	　    况．</a:t>
            </a:r>
            <a:endParaRPr lang="zh-CN" altLang="en-US" sz="1600"/>
          </a:p>
          <a:p>
            <a:pPr marL="342900" indent="-342900">
              <a:buFontTx/>
              <a:buChar char="•"/>
            </a:pPr>
            <a:r>
              <a:rPr lang="zh-CN" altLang="en-US" sz="1600" b="1"/>
              <a:t>解决方案：</a:t>
            </a:r>
            <a:r>
              <a:rPr lang="zh-CN" altLang="en-US" sz="1600"/>
              <a:t>美世家餐饮管理系统．</a:t>
            </a:r>
            <a:endParaRPr lang="zh-CN" altLang="en-US" sz="1600"/>
          </a:p>
          <a:p>
            <a:pPr marL="342900" indent="-342900">
              <a:buFontTx/>
              <a:buChar char="•"/>
            </a:pPr>
            <a:r>
              <a:rPr lang="zh-CN" altLang="en-US" sz="1600" b="1"/>
              <a:t>效果反馈：</a:t>
            </a:r>
            <a:r>
              <a:rPr lang="zh-CN" altLang="en-US" sz="1600"/>
              <a:t>优化了餐厅服务流程，体现出快餐的特点，系统物料管理功能为企业节约	        了原材料成本．科学先进的系统为永和豆浆连锁店规模的扩大做好准备．</a:t>
            </a:r>
            <a:endParaRPr lang="zh-CN" altLang="en-US" sz="1600"/>
          </a:p>
        </p:txBody>
      </p:sp>
      <p:pic>
        <p:nvPicPr>
          <p:cNvPr id="52229" name="Picture 6"/>
          <p:cNvPicPr>
            <a:picLocks noChangeAspect="1" noChangeArrowheads="1"/>
          </p:cNvPicPr>
          <p:nvPr/>
        </p:nvPicPr>
        <p:blipFill>
          <a:blip r:embed="rId1"/>
          <a:srcRect/>
          <a:stretch>
            <a:fillRect/>
          </a:stretch>
        </p:blipFill>
        <p:spPr bwMode="auto">
          <a:xfrm>
            <a:off x="5219700" y="1052513"/>
            <a:ext cx="3673475" cy="2755900"/>
          </a:xfrm>
          <a:prstGeom prst="rect">
            <a:avLst/>
          </a:prstGeom>
          <a:noFill/>
          <a:ln w="9525" algn="ctr">
            <a:noFill/>
            <a:miter lim="800000"/>
            <a:headEnd/>
            <a:tailEnd/>
          </a:ln>
        </p:spPr>
      </p:pic>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53251" name="Rectangle 6"/>
          <p:cNvSpPr>
            <a:spLocks noChangeArrowheads="1"/>
          </p:cNvSpPr>
          <p:nvPr/>
        </p:nvSpPr>
        <p:spPr bwMode="auto">
          <a:xfrm>
            <a:off x="179388" y="1052513"/>
            <a:ext cx="4824412" cy="1584325"/>
          </a:xfrm>
          <a:prstGeom prst="rect">
            <a:avLst/>
          </a:prstGeom>
          <a:noFill/>
          <a:ln w="9525">
            <a:noFill/>
            <a:miter lim="800000"/>
          </a:ln>
        </p:spPr>
        <p:txBody>
          <a:bodyPr anchor="ctr"/>
          <a:lstStyle/>
          <a:p>
            <a:pPr>
              <a:lnSpc>
                <a:spcPct val="120000"/>
              </a:lnSpc>
            </a:pPr>
            <a:r>
              <a:rPr lang="zh-CN" altLang="en-US" b="1">
                <a:solidFill>
                  <a:schemeClr val="tx2"/>
                </a:solidFill>
              </a:rPr>
              <a:t>深圳家乐缘台湾风味连锁店</a:t>
            </a:r>
            <a:r>
              <a:rPr lang="zh-CN" altLang="en-US">
                <a:solidFill>
                  <a:schemeClr val="tx2"/>
                </a:solidFill>
              </a:rPr>
              <a:t>　是一家大型餐饮连锁机构，总部位于深圳中心区，营业面积</a:t>
            </a:r>
            <a:r>
              <a:rPr lang="en-US" altLang="zh-CN">
                <a:solidFill>
                  <a:schemeClr val="tx2"/>
                </a:solidFill>
              </a:rPr>
              <a:t>1000</a:t>
            </a:r>
            <a:r>
              <a:rPr lang="zh-CN" altLang="en-US">
                <a:solidFill>
                  <a:schemeClr val="tx2"/>
                </a:solidFill>
              </a:rPr>
              <a:t>多平方米，主营台湾菜及台湾风味小吃。</a:t>
            </a:r>
            <a:r>
              <a:rPr lang="en-US" altLang="zh-CN">
                <a:solidFill>
                  <a:schemeClr val="tx2"/>
                </a:solidFill>
              </a:rPr>
              <a:t>2006</a:t>
            </a:r>
            <a:r>
              <a:rPr lang="zh-CN" altLang="en-US">
                <a:solidFill>
                  <a:schemeClr val="tx2"/>
                </a:solidFill>
              </a:rPr>
              <a:t>年</a:t>
            </a:r>
            <a:r>
              <a:rPr lang="en-US" altLang="zh-CN">
                <a:solidFill>
                  <a:schemeClr val="tx2"/>
                </a:solidFill>
              </a:rPr>
              <a:t>8</a:t>
            </a:r>
            <a:r>
              <a:rPr lang="zh-CN" altLang="en-US">
                <a:solidFill>
                  <a:schemeClr val="tx2"/>
                </a:solidFill>
              </a:rPr>
              <a:t>月，家乐缘全面选用美世家餐饮管理系统用于餐厅内外部的经营管理。</a:t>
            </a:r>
            <a:endParaRPr lang="zh-CN" altLang="en-US">
              <a:solidFill>
                <a:schemeClr val="tx2"/>
              </a:solidFill>
            </a:endParaRPr>
          </a:p>
        </p:txBody>
      </p:sp>
      <p:sp>
        <p:nvSpPr>
          <p:cNvPr id="53252" name="Rectangle 7"/>
          <p:cNvSpPr>
            <a:spLocks noChangeArrowheads="1"/>
          </p:cNvSpPr>
          <p:nvPr/>
        </p:nvSpPr>
        <p:spPr bwMode="auto">
          <a:xfrm>
            <a:off x="323850" y="2781300"/>
            <a:ext cx="8351838" cy="3502025"/>
          </a:xfrm>
          <a:prstGeom prst="rect">
            <a:avLst/>
          </a:prstGeom>
          <a:noFill/>
          <a:ln w="9525">
            <a:noFill/>
            <a:miter lim="800000"/>
          </a:ln>
        </p:spPr>
        <p:txBody>
          <a:bodyPr/>
          <a:lstStyle/>
          <a:p>
            <a:pPr marL="342900" indent="-342900">
              <a:lnSpc>
                <a:spcPct val="110000"/>
              </a:lnSpc>
              <a:buFontTx/>
              <a:buChar char="•"/>
            </a:pPr>
            <a:endParaRPr lang="en-US" altLang="zh-CN" sz="1600" b="1"/>
          </a:p>
          <a:p>
            <a:pPr marL="342900" indent="-342900">
              <a:lnSpc>
                <a:spcPct val="110000"/>
              </a:lnSpc>
              <a:buFontTx/>
              <a:buChar char="•"/>
            </a:pPr>
            <a:r>
              <a:rPr lang="zh-CN" altLang="en-US" sz="1600" b="1"/>
              <a:t>客户名称：</a:t>
            </a:r>
            <a:r>
              <a:rPr lang="zh-CN" altLang="en-US" sz="1600"/>
              <a:t>家乐缘</a:t>
            </a:r>
            <a:endParaRPr lang="zh-CN" altLang="en-US" sz="1600"/>
          </a:p>
          <a:p>
            <a:pPr marL="342900" indent="-342900">
              <a:lnSpc>
                <a:spcPct val="110000"/>
              </a:lnSpc>
              <a:buFontTx/>
              <a:buChar char="•"/>
            </a:pPr>
            <a:r>
              <a:rPr lang="zh-CN" altLang="en-US" sz="1600" b="1"/>
              <a:t>区　　域：</a:t>
            </a:r>
            <a:r>
              <a:rPr lang="zh-CN" altLang="en-US" sz="1600"/>
              <a:t>深圳</a:t>
            </a:r>
            <a:endParaRPr lang="zh-CN" altLang="en-US" sz="1600"/>
          </a:p>
          <a:p>
            <a:pPr marL="342900" indent="-342900">
              <a:lnSpc>
                <a:spcPct val="110000"/>
              </a:lnSpc>
              <a:buFontTx/>
              <a:buChar char="•"/>
            </a:pPr>
            <a:r>
              <a:rPr lang="zh-CN" altLang="en-US" sz="1600" b="1"/>
              <a:t>上线时间：</a:t>
            </a:r>
            <a:r>
              <a:rPr lang="en-US" altLang="zh-CN" sz="1600" b="1"/>
              <a:t>2006</a:t>
            </a:r>
            <a:r>
              <a:rPr lang="zh-CN" altLang="en-US" sz="1600"/>
              <a:t>年</a:t>
            </a:r>
            <a:endParaRPr lang="zh-CN" altLang="en-US" sz="1600"/>
          </a:p>
          <a:p>
            <a:pPr marL="342900" indent="-342900">
              <a:lnSpc>
                <a:spcPct val="110000"/>
              </a:lnSpc>
              <a:buFontTx/>
              <a:buChar char="•"/>
            </a:pPr>
            <a:r>
              <a:rPr lang="zh-CN" altLang="en-US" sz="1600" b="1"/>
              <a:t>行业地位：</a:t>
            </a:r>
            <a:r>
              <a:rPr lang="zh-CN" altLang="en-US" sz="1600"/>
              <a:t>餐饮业领先企业</a:t>
            </a:r>
            <a:endParaRPr lang="zh-CN" altLang="en-US" sz="1600"/>
          </a:p>
          <a:p>
            <a:pPr marL="342900" indent="-342900">
              <a:lnSpc>
                <a:spcPct val="110000"/>
              </a:lnSpc>
              <a:buFontTx/>
              <a:buChar char="•"/>
            </a:pPr>
            <a:r>
              <a:rPr lang="zh-CN" altLang="en-US" sz="1600" b="1"/>
              <a:t>企业诉求：</a:t>
            </a:r>
            <a:r>
              <a:rPr lang="zh-CN" altLang="en-US" sz="1600"/>
              <a:t>鉴于企业的客流量大力，要求稳定、快捷，能在最短时间内处理服务需</a:t>
            </a:r>
            <a:endParaRPr lang="zh-CN" altLang="en-US" sz="1600"/>
          </a:p>
          <a:p>
            <a:pPr marL="342900" indent="-342900">
              <a:lnSpc>
                <a:spcPct val="110000"/>
              </a:lnSpc>
            </a:pPr>
            <a:r>
              <a:rPr lang="zh-CN" altLang="en-US" sz="1600"/>
              <a:t>		         求；系统功能全面，符合企业长期发展的需求。</a:t>
            </a:r>
            <a:endParaRPr lang="zh-CN" altLang="en-US" sz="1600"/>
          </a:p>
          <a:p>
            <a:pPr marL="342900" indent="-342900">
              <a:lnSpc>
                <a:spcPct val="110000"/>
              </a:lnSpc>
              <a:buFontTx/>
              <a:buChar char="•"/>
            </a:pPr>
            <a:r>
              <a:rPr lang="zh-CN" altLang="en-US" sz="1600" b="1"/>
              <a:t>解决方案：</a:t>
            </a:r>
            <a:r>
              <a:rPr lang="zh-CN" altLang="en-US" sz="1600"/>
              <a:t>美世家餐饮管理系统</a:t>
            </a:r>
            <a:endParaRPr lang="zh-CN" altLang="en-US" sz="1600"/>
          </a:p>
          <a:p>
            <a:pPr marL="342900" indent="-342900">
              <a:lnSpc>
                <a:spcPct val="110000"/>
              </a:lnSpc>
              <a:buFontTx/>
              <a:buChar char="•"/>
            </a:pPr>
            <a:r>
              <a:rPr lang="zh-CN" altLang="en-US" sz="1600" b="1"/>
              <a:t>效果反馈：</a:t>
            </a:r>
            <a:r>
              <a:rPr lang="zh-CN" altLang="en-US" sz="1600"/>
              <a:t>家乐缘负责人评价说，美世家软件提高了工作人员的结帐速度，而且无差</a:t>
            </a:r>
            <a:endParaRPr lang="zh-CN" altLang="en-US" sz="1600"/>
          </a:p>
          <a:p>
            <a:pPr marL="342900" indent="-342900">
              <a:lnSpc>
                <a:spcPct val="110000"/>
              </a:lnSpc>
            </a:pPr>
            <a:r>
              <a:rPr lang="zh-CN" altLang="en-US" sz="1600"/>
              <a:t>		        错；系统还可以提供详细报表，为企业决策提供依据；随时掌握营业情况，</a:t>
            </a:r>
            <a:endParaRPr lang="zh-CN" altLang="en-US" sz="1600"/>
          </a:p>
          <a:p>
            <a:pPr marL="342900" indent="-342900">
              <a:lnSpc>
                <a:spcPct val="110000"/>
              </a:lnSpc>
            </a:pPr>
            <a:r>
              <a:rPr lang="zh-CN" altLang="en-US" sz="1600"/>
              <a:t>		        提高了经营管理能力。</a:t>
            </a:r>
            <a:endParaRPr lang="zh-CN" altLang="en-US" sz="1600"/>
          </a:p>
        </p:txBody>
      </p:sp>
      <p:pic>
        <p:nvPicPr>
          <p:cNvPr id="53253" name="Picture 8"/>
          <p:cNvPicPr>
            <a:picLocks noChangeAspect="1" noChangeArrowheads="1"/>
          </p:cNvPicPr>
          <p:nvPr/>
        </p:nvPicPr>
        <p:blipFill>
          <a:blip r:embed="rId1"/>
          <a:srcRect/>
          <a:stretch>
            <a:fillRect/>
          </a:stretch>
        </p:blipFill>
        <p:spPr bwMode="auto">
          <a:xfrm>
            <a:off x="5076825" y="1052513"/>
            <a:ext cx="3816350" cy="2554287"/>
          </a:xfrm>
          <a:prstGeom prst="rect">
            <a:avLst/>
          </a:prstGeom>
          <a:noFill/>
          <a:ln w="9525" algn="ctr">
            <a:noFill/>
            <a:miter lim="800000"/>
            <a:headEnd/>
            <a:tailEnd/>
          </a:ln>
        </p:spPr>
      </p:pic>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txBox="1">
            <a:spLocks noChangeArrowheads="1"/>
          </p:cNvSpPr>
          <p:nvPr/>
        </p:nvSpPr>
        <p:spPr bwMode="auto">
          <a:xfrm>
            <a:off x="250825" y="0"/>
            <a:ext cx="8229600" cy="620713"/>
          </a:xfrm>
          <a:prstGeom prst="rect">
            <a:avLst/>
          </a:prstGeom>
          <a:noFill/>
          <a:ln w="9525">
            <a:noFill/>
            <a:miter lim="800000"/>
          </a:ln>
        </p:spPr>
        <p:txBody>
          <a:bodyPr/>
          <a:lstStyle/>
          <a:p>
            <a:r>
              <a:rPr lang="zh-CN" altLang="en-US" sz="3200">
                <a:ea typeface="黑体" panose="02010609060101010101" pitchFamily="2" charset="-122"/>
              </a:rPr>
              <a:t>客户案例</a:t>
            </a:r>
            <a:endParaRPr lang="zh-CN" altLang="en-US" sz="3200">
              <a:ea typeface="黑体" panose="02010609060101010101" pitchFamily="2" charset="-122"/>
            </a:endParaRPr>
          </a:p>
        </p:txBody>
      </p:sp>
      <p:sp>
        <p:nvSpPr>
          <p:cNvPr id="54275" name="Rectangle 3"/>
          <p:cNvSpPr>
            <a:spLocks noChangeArrowheads="1"/>
          </p:cNvSpPr>
          <p:nvPr/>
        </p:nvSpPr>
        <p:spPr bwMode="auto">
          <a:xfrm>
            <a:off x="685800" y="773113"/>
            <a:ext cx="7772400" cy="1143000"/>
          </a:xfrm>
          <a:prstGeom prst="rect">
            <a:avLst/>
          </a:prstGeom>
          <a:noFill/>
          <a:ln w="9525">
            <a:noFill/>
            <a:miter lim="800000"/>
          </a:ln>
        </p:spPr>
        <p:txBody>
          <a:bodyPr anchor="ctr"/>
          <a:lstStyle/>
          <a:p>
            <a:pPr algn="ctr"/>
            <a:r>
              <a:rPr lang="zh-CN" altLang="en-US" sz="4000" b="1">
                <a:solidFill>
                  <a:srgbClr val="FF9933"/>
                </a:solidFill>
                <a:ea typeface="黑体" panose="02010609060101010101" pitchFamily="2" charset="-122"/>
              </a:rPr>
              <a:t>餐饮客户案例</a:t>
            </a:r>
            <a:endParaRPr lang="zh-CN" altLang="en-US" sz="4000" b="1">
              <a:solidFill>
                <a:srgbClr val="FF9933"/>
              </a:solidFill>
              <a:ea typeface="黑体" panose="02010609060101010101" pitchFamily="2" charset="-122"/>
            </a:endParaRPr>
          </a:p>
        </p:txBody>
      </p:sp>
      <p:pic>
        <p:nvPicPr>
          <p:cNvPr id="54276" name="Picture 4"/>
          <p:cNvPicPr>
            <a:picLocks noChangeAspect="1" noChangeArrowheads="1"/>
          </p:cNvPicPr>
          <p:nvPr/>
        </p:nvPicPr>
        <p:blipFill>
          <a:blip r:embed="rId1"/>
          <a:srcRect/>
          <a:stretch>
            <a:fillRect/>
          </a:stretch>
        </p:blipFill>
        <p:spPr bwMode="auto">
          <a:xfrm>
            <a:off x="611188" y="1916113"/>
            <a:ext cx="1725612" cy="869950"/>
          </a:xfrm>
          <a:prstGeom prst="rect">
            <a:avLst/>
          </a:prstGeom>
          <a:noFill/>
          <a:ln w="9525">
            <a:noFill/>
            <a:miter lim="800000"/>
            <a:headEnd/>
            <a:tailEnd/>
          </a:ln>
        </p:spPr>
      </p:pic>
      <p:sp>
        <p:nvSpPr>
          <p:cNvPr id="54277" name="Text Box 5"/>
          <p:cNvSpPr txBox="1">
            <a:spLocks noChangeArrowheads="1"/>
          </p:cNvSpPr>
          <p:nvPr/>
        </p:nvSpPr>
        <p:spPr bwMode="auto">
          <a:xfrm>
            <a:off x="827088" y="2997200"/>
            <a:ext cx="1296987"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北京首都机场</a:t>
            </a:r>
            <a:endParaRPr kumimoji="1" lang="zh-CN" altLang="en-US" sz="1400" b="1">
              <a:latin typeface="Times New Roman" panose="02020603050405020304" pitchFamily="18" charset="0"/>
            </a:endParaRPr>
          </a:p>
        </p:txBody>
      </p:sp>
      <p:pic>
        <p:nvPicPr>
          <p:cNvPr id="54278" name="Picture 6"/>
          <p:cNvPicPr>
            <a:picLocks noChangeAspect="1" noChangeArrowheads="1"/>
          </p:cNvPicPr>
          <p:nvPr/>
        </p:nvPicPr>
        <p:blipFill>
          <a:blip r:embed="rId2"/>
          <a:srcRect/>
          <a:stretch>
            <a:fillRect/>
          </a:stretch>
        </p:blipFill>
        <p:spPr bwMode="auto">
          <a:xfrm>
            <a:off x="2794000" y="2060575"/>
            <a:ext cx="1346200" cy="608013"/>
          </a:xfrm>
          <a:prstGeom prst="rect">
            <a:avLst/>
          </a:prstGeom>
          <a:noFill/>
          <a:ln w="9525">
            <a:noFill/>
            <a:miter lim="800000"/>
            <a:headEnd/>
            <a:tailEnd/>
          </a:ln>
        </p:spPr>
      </p:pic>
      <p:sp>
        <p:nvSpPr>
          <p:cNvPr id="54279" name="Text Box 7"/>
          <p:cNvSpPr txBox="1">
            <a:spLocks noChangeArrowheads="1"/>
          </p:cNvSpPr>
          <p:nvPr/>
        </p:nvSpPr>
        <p:spPr bwMode="auto">
          <a:xfrm>
            <a:off x="2771775" y="2965450"/>
            <a:ext cx="1439863"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仙踪林餐饮机构</a:t>
            </a:r>
            <a:endParaRPr kumimoji="1" lang="zh-CN" altLang="en-US" sz="1400" b="1">
              <a:latin typeface="Times New Roman" panose="02020603050405020304" pitchFamily="18" charset="0"/>
            </a:endParaRPr>
          </a:p>
        </p:txBody>
      </p:sp>
      <p:pic>
        <p:nvPicPr>
          <p:cNvPr id="54280" name="Picture 8"/>
          <p:cNvPicPr>
            <a:picLocks noChangeAspect="1" noChangeArrowheads="1"/>
          </p:cNvPicPr>
          <p:nvPr/>
        </p:nvPicPr>
        <p:blipFill>
          <a:blip r:embed="rId3"/>
          <a:srcRect/>
          <a:stretch>
            <a:fillRect/>
          </a:stretch>
        </p:blipFill>
        <p:spPr bwMode="auto">
          <a:xfrm>
            <a:off x="2555875" y="4926013"/>
            <a:ext cx="1871663" cy="936625"/>
          </a:xfrm>
          <a:prstGeom prst="rect">
            <a:avLst/>
          </a:prstGeom>
          <a:noFill/>
          <a:ln w="9525">
            <a:noFill/>
            <a:miter lim="800000"/>
            <a:headEnd/>
            <a:tailEnd/>
          </a:ln>
        </p:spPr>
      </p:pic>
      <p:sp>
        <p:nvSpPr>
          <p:cNvPr id="54281" name="Text Box 9"/>
          <p:cNvSpPr txBox="1">
            <a:spLocks noChangeArrowheads="1"/>
          </p:cNvSpPr>
          <p:nvPr/>
        </p:nvSpPr>
        <p:spPr bwMode="auto">
          <a:xfrm>
            <a:off x="2773363" y="6007100"/>
            <a:ext cx="1511300"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迪　欧　咖　啡</a:t>
            </a:r>
            <a:endParaRPr kumimoji="1" lang="zh-CN" altLang="en-US" sz="1400" b="1">
              <a:latin typeface="Times New Roman" panose="02020603050405020304" pitchFamily="18" charset="0"/>
            </a:endParaRPr>
          </a:p>
        </p:txBody>
      </p:sp>
      <p:pic>
        <p:nvPicPr>
          <p:cNvPr id="54282" name="Picture 10"/>
          <p:cNvPicPr>
            <a:picLocks noChangeAspect="1" noChangeArrowheads="1"/>
          </p:cNvPicPr>
          <p:nvPr/>
        </p:nvPicPr>
        <p:blipFill>
          <a:blip r:embed="rId4"/>
          <a:srcRect/>
          <a:stretch>
            <a:fillRect/>
          </a:stretch>
        </p:blipFill>
        <p:spPr bwMode="auto">
          <a:xfrm>
            <a:off x="6659563" y="1916113"/>
            <a:ext cx="1584325" cy="950912"/>
          </a:xfrm>
          <a:prstGeom prst="rect">
            <a:avLst/>
          </a:prstGeom>
          <a:noFill/>
          <a:ln w="9525">
            <a:noFill/>
            <a:miter lim="800000"/>
            <a:headEnd/>
            <a:tailEnd/>
          </a:ln>
        </p:spPr>
      </p:pic>
      <p:sp>
        <p:nvSpPr>
          <p:cNvPr id="54283" name="Text Box 11"/>
          <p:cNvSpPr txBox="1">
            <a:spLocks noChangeArrowheads="1"/>
          </p:cNvSpPr>
          <p:nvPr/>
        </p:nvSpPr>
        <p:spPr bwMode="auto">
          <a:xfrm>
            <a:off x="6950075" y="2997200"/>
            <a:ext cx="1150938"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顺　旺　基</a:t>
            </a:r>
            <a:endParaRPr kumimoji="1" lang="zh-CN" altLang="en-US" sz="1400" b="1">
              <a:latin typeface="Times New Roman" panose="02020603050405020304" pitchFamily="18" charset="0"/>
            </a:endParaRPr>
          </a:p>
        </p:txBody>
      </p:sp>
      <p:pic>
        <p:nvPicPr>
          <p:cNvPr id="54284" name="Picture 12"/>
          <p:cNvPicPr>
            <a:picLocks noChangeAspect="1" noChangeArrowheads="1"/>
          </p:cNvPicPr>
          <p:nvPr/>
        </p:nvPicPr>
        <p:blipFill>
          <a:blip r:embed="rId5"/>
          <a:srcRect/>
          <a:stretch>
            <a:fillRect/>
          </a:stretch>
        </p:blipFill>
        <p:spPr bwMode="auto">
          <a:xfrm>
            <a:off x="6804025" y="3473450"/>
            <a:ext cx="1296988" cy="812800"/>
          </a:xfrm>
          <a:prstGeom prst="rect">
            <a:avLst/>
          </a:prstGeom>
          <a:noFill/>
          <a:ln w="9525">
            <a:noFill/>
            <a:miter lim="800000"/>
            <a:headEnd/>
            <a:tailEnd/>
          </a:ln>
        </p:spPr>
      </p:pic>
      <p:sp>
        <p:nvSpPr>
          <p:cNvPr id="54285" name="Text Box 13"/>
          <p:cNvSpPr txBox="1">
            <a:spLocks noChangeArrowheads="1"/>
          </p:cNvSpPr>
          <p:nvPr/>
        </p:nvSpPr>
        <p:spPr bwMode="auto">
          <a:xfrm>
            <a:off x="6804025" y="4365625"/>
            <a:ext cx="1439863"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苏　武　牧　羊</a:t>
            </a:r>
            <a:endParaRPr kumimoji="1" lang="zh-CN" altLang="en-US" sz="1400" b="1">
              <a:latin typeface="Times New Roman" panose="02020603050405020304" pitchFamily="18" charset="0"/>
            </a:endParaRPr>
          </a:p>
        </p:txBody>
      </p:sp>
      <p:pic>
        <p:nvPicPr>
          <p:cNvPr id="54286" name="Picture 14"/>
          <p:cNvPicPr>
            <a:picLocks noChangeAspect="1" noChangeArrowheads="1"/>
          </p:cNvPicPr>
          <p:nvPr/>
        </p:nvPicPr>
        <p:blipFill>
          <a:blip r:embed="rId6"/>
          <a:srcRect/>
          <a:stretch>
            <a:fillRect/>
          </a:stretch>
        </p:blipFill>
        <p:spPr bwMode="auto">
          <a:xfrm>
            <a:off x="6804025" y="5086350"/>
            <a:ext cx="1584325" cy="704850"/>
          </a:xfrm>
          <a:prstGeom prst="rect">
            <a:avLst/>
          </a:prstGeom>
          <a:noFill/>
          <a:ln w="9525">
            <a:noFill/>
            <a:miter lim="800000"/>
            <a:headEnd/>
            <a:tailEnd/>
          </a:ln>
        </p:spPr>
      </p:pic>
      <p:sp>
        <p:nvSpPr>
          <p:cNvPr id="54287" name="Text Box 15"/>
          <p:cNvSpPr txBox="1">
            <a:spLocks noChangeArrowheads="1"/>
          </p:cNvSpPr>
          <p:nvPr/>
        </p:nvSpPr>
        <p:spPr bwMode="auto">
          <a:xfrm>
            <a:off x="7019925" y="5949950"/>
            <a:ext cx="1225550"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刘　一　锅</a:t>
            </a:r>
            <a:endParaRPr kumimoji="1" lang="zh-CN" altLang="en-US" sz="1400" b="1">
              <a:latin typeface="Times New Roman" panose="02020603050405020304" pitchFamily="18" charset="0"/>
            </a:endParaRPr>
          </a:p>
        </p:txBody>
      </p:sp>
      <p:pic>
        <p:nvPicPr>
          <p:cNvPr id="54288" name="Picture 16"/>
          <p:cNvPicPr>
            <a:picLocks noChangeAspect="1" noChangeArrowheads="1"/>
          </p:cNvPicPr>
          <p:nvPr/>
        </p:nvPicPr>
        <p:blipFill>
          <a:blip r:embed="rId7"/>
          <a:srcRect/>
          <a:stretch>
            <a:fillRect/>
          </a:stretch>
        </p:blipFill>
        <p:spPr bwMode="auto">
          <a:xfrm>
            <a:off x="755650" y="5010150"/>
            <a:ext cx="1368425" cy="723900"/>
          </a:xfrm>
          <a:prstGeom prst="rect">
            <a:avLst/>
          </a:prstGeom>
          <a:noFill/>
          <a:ln w="9525">
            <a:noFill/>
            <a:miter lim="800000"/>
            <a:headEnd/>
            <a:tailEnd/>
          </a:ln>
        </p:spPr>
      </p:pic>
      <p:sp>
        <p:nvSpPr>
          <p:cNvPr id="54289" name="Text Box 17"/>
          <p:cNvSpPr txBox="1">
            <a:spLocks noChangeArrowheads="1"/>
          </p:cNvSpPr>
          <p:nvPr/>
        </p:nvSpPr>
        <p:spPr bwMode="auto">
          <a:xfrm>
            <a:off x="900113" y="6021388"/>
            <a:ext cx="1223962"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上 岛 咖 啡</a:t>
            </a:r>
            <a:endParaRPr kumimoji="1" lang="zh-CN" altLang="en-US" sz="1400" b="1">
              <a:latin typeface="Times New Roman" panose="02020603050405020304" pitchFamily="18" charset="0"/>
            </a:endParaRPr>
          </a:p>
        </p:txBody>
      </p:sp>
      <p:pic>
        <p:nvPicPr>
          <p:cNvPr id="54290" name="Picture 18"/>
          <p:cNvPicPr>
            <a:picLocks noChangeAspect="1" noChangeArrowheads="1"/>
          </p:cNvPicPr>
          <p:nvPr/>
        </p:nvPicPr>
        <p:blipFill>
          <a:blip r:embed="rId8"/>
          <a:srcRect/>
          <a:stretch>
            <a:fillRect/>
          </a:stretch>
        </p:blipFill>
        <p:spPr bwMode="auto">
          <a:xfrm>
            <a:off x="4932363" y="2133600"/>
            <a:ext cx="1416050" cy="663575"/>
          </a:xfrm>
          <a:prstGeom prst="rect">
            <a:avLst/>
          </a:prstGeom>
          <a:noFill/>
          <a:ln w="9525">
            <a:noFill/>
            <a:miter lim="800000"/>
            <a:headEnd/>
            <a:tailEnd/>
          </a:ln>
        </p:spPr>
      </p:pic>
      <p:sp>
        <p:nvSpPr>
          <p:cNvPr id="54291" name="Text Box 19"/>
          <p:cNvSpPr txBox="1">
            <a:spLocks noChangeArrowheads="1"/>
          </p:cNvSpPr>
          <p:nvPr/>
        </p:nvSpPr>
        <p:spPr bwMode="auto">
          <a:xfrm>
            <a:off x="5219700" y="2997200"/>
            <a:ext cx="1295400"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永 和 豆 浆</a:t>
            </a:r>
            <a:endParaRPr kumimoji="1" lang="zh-CN" altLang="en-US" sz="1400" b="1">
              <a:latin typeface="Times New Roman" panose="02020603050405020304" pitchFamily="18" charset="0"/>
            </a:endParaRPr>
          </a:p>
        </p:txBody>
      </p:sp>
      <p:pic>
        <p:nvPicPr>
          <p:cNvPr id="54292" name="Picture 20"/>
          <p:cNvPicPr>
            <a:picLocks noChangeAspect="1" noChangeArrowheads="1"/>
          </p:cNvPicPr>
          <p:nvPr/>
        </p:nvPicPr>
        <p:blipFill>
          <a:blip r:embed="rId9"/>
          <a:srcRect/>
          <a:stretch>
            <a:fillRect/>
          </a:stretch>
        </p:blipFill>
        <p:spPr bwMode="auto">
          <a:xfrm>
            <a:off x="4908550" y="5157788"/>
            <a:ext cx="1257300" cy="647700"/>
          </a:xfrm>
          <a:prstGeom prst="rect">
            <a:avLst/>
          </a:prstGeom>
          <a:noFill/>
          <a:ln w="9525">
            <a:noFill/>
            <a:miter lim="800000"/>
            <a:headEnd/>
            <a:tailEnd/>
          </a:ln>
        </p:spPr>
      </p:pic>
      <p:sp>
        <p:nvSpPr>
          <p:cNvPr id="54293" name="Text Box 21"/>
          <p:cNvSpPr txBox="1">
            <a:spLocks noChangeArrowheads="1"/>
          </p:cNvSpPr>
          <p:nvPr/>
        </p:nvSpPr>
        <p:spPr bwMode="auto">
          <a:xfrm>
            <a:off x="5124450" y="6021388"/>
            <a:ext cx="1008063" cy="304800"/>
          </a:xfrm>
          <a:prstGeom prst="rect">
            <a:avLst/>
          </a:prstGeom>
          <a:noFill/>
          <a:ln w="9525">
            <a:noFill/>
            <a:miter lim="800000"/>
          </a:ln>
        </p:spPr>
        <p:txBody>
          <a:bodyPr>
            <a:spAutoFit/>
          </a:bodyPr>
          <a:lstStyle/>
          <a:p>
            <a:pPr>
              <a:spcBef>
                <a:spcPct val="50000"/>
              </a:spcBef>
            </a:pPr>
            <a:r>
              <a:rPr kumimoji="1" lang="zh-CN" altLang="en-US" sz="1400" b="1">
                <a:latin typeface="Times New Roman" panose="02020603050405020304" pitchFamily="18" charset="0"/>
              </a:rPr>
              <a:t>谭 鱼 头</a:t>
            </a:r>
            <a:endParaRPr kumimoji="1" lang="zh-CN" altLang="en-US" sz="1400" b="1">
              <a:latin typeface="Times New Roman" panose="02020603050405020304" pitchFamily="18" charset="0"/>
            </a:endParaRPr>
          </a:p>
        </p:txBody>
      </p:sp>
      <p:pic>
        <p:nvPicPr>
          <p:cNvPr id="54294" name="Picture 22"/>
          <p:cNvPicPr>
            <a:picLocks noChangeAspect="1" noChangeArrowheads="1"/>
          </p:cNvPicPr>
          <p:nvPr/>
        </p:nvPicPr>
        <p:blipFill>
          <a:blip r:embed="rId10"/>
          <a:srcRect/>
          <a:stretch>
            <a:fillRect/>
          </a:stretch>
        </p:blipFill>
        <p:spPr bwMode="auto">
          <a:xfrm>
            <a:off x="4859338" y="3644900"/>
            <a:ext cx="1368425" cy="558800"/>
          </a:xfrm>
          <a:prstGeom prst="rect">
            <a:avLst/>
          </a:prstGeom>
          <a:noFill/>
          <a:ln w="9525">
            <a:noFill/>
            <a:miter lim="800000"/>
            <a:headEnd/>
            <a:tailEnd/>
          </a:ln>
        </p:spPr>
      </p:pic>
      <p:sp>
        <p:nvSpPr>
          <p:cNvPr id="54295" name="Text Box 23"/>
          <p:cNvSpPr txBox="1">
            <a:spLocks noChangeArrowheads="1"/>
          </p:cNvSpPr>
          <p:nvPr/>
        </p:nvSpPr>
        <p:spPr bwMode="auto">
          <a:xfrm>
            <a:off x="5219700" y="4365625"/>
            <a:ext cx="1028700" cy="304800"/>
          </a:xfrm>
          <a:prstGeom prst="rect">
            <a:avLst/>
          </a:prstGeom>
          <a:noFill/>
          <a:ln w="9525">
            <a:noFill/>
            <a:miter lim="800000"/>
          </a:ln>
        </p:spPr>
        <p:txBody>
          <a:bodyPr>
            <a:spAutoFit/>
          </a:bodyPr>
          <a:lstStyle/>
          <a:p>
            <a:r>
              <a:rPr kumimoji="1" lang="zh-CN" altLang="en-US" sz="1400" b="1">
                <a:latin typeface="Times New Roman" panose="02020603050405020304" pitchFamily="18" charset="0"/>
              </a:rPr>
              <a:t>傣    妹</a:t>
            </a:r>
            <a:endParaRPr kumimoji="1" lang="zh-CN" altLang="en-US" sz="1400" b="1">
              <a:latin typeface="Times New Roman" panose="02020603050405020304" pitchFamily="18" charset="0"/>
            </a:endParaRPr>
          </a:p>
        </p:txBody>
      </p:sp>
      <p:pic>
        <p:nvPicPr>
          <p:cNvPr id="54296" name="Picture 24"/>
          <p:cNvPicPr>
            <a:picLocks noChangeAspect="1" noChangeArrowheads="1"/>
          </p:cNvPicPr>
          <p:nvPr/>
        </p:nvPicPr>
        <p:blipFill>
          <a:blip r:embed="rId11"/>
          <a:srcRect/>
          <a:stretch>
            <a:fillRect/>
          </a:stretch>
        </p:blipFill>
        <p:spPr bwMode="auto">
          <a:xfrm>
            <a:off x="900113" y="3500438"/>
            <a:ext cx="1150937" cy="677862"/>
          </a:xfrm>
          <a:prstGeom prst="rect">
            <a:avLst/>
          </a:prstGeom>
          <a:noFill/>
          <a:ln w="9525">
            <a:noFill/>
            <a:miter lim="800000"/>
            <a:headEnd/>
            <a:tailEnd/>
          </a:ln>
        </p:spPr>
      </p:pic>
      <p:sp>
        <p:nvSpPr>
          <p:cNvPr id="54297" name="Text Box 25"/>
          <p:cNvSpPr txBox="1">
            <a:spLocks noChangeArrowheads="1"/>
          </p:cNvSpPr>
          <p:nvPr/>
        </p:nvSpPr>
        <p:spPr bwMode="auto">
          <a:xfrm>
            <a:off x="1012825" y="4292600"/>
            <a:ext cx="895350" cy="304800"/>
          </a:xfrm>
          <a:prstGeom prst="rect">
            <a:avLst/>
          </a:prstGeom>
          <a:noFill/>
          <a:ln w="9525">
            <a:noFill/>
            <a:miter lim="800000"/>
          </a:ln>
        </p:spPr>
        <p:txBody>
          <a:bodyPr wrap="none">
            <a:spAutoFit/>
          </a:bodyPr>
          <a:lstStyle/>
          <a:p>
            <a:r>
              <a:rPr kumimoji="1" lang="zh-CN" altLang="en-US" sz="1400" b="1">
                <a:latin typeface="Times New Roman" panose="02020603050405020304" pitchFamily="18" charset="0"/>
              </a:rPr>
              <a:t>嘉和一品</a:t>
            </a:r>
            <a:endParaRPr kumimoji="1" lang="zh-CN" altLang="en-US" sz="1400" b="1">
              <a:latin typeface="Times New Roman" panose="02020603050405020304" pitchFamily="18" charset="0"/>
            </a:endParaRPr>
          </a:p>
        </p:txBody>
      </p:sp>
      <p:pic>
        <p:nvPicPr>
          <p:cNvPr id="54298" name="Picture 26"/>
          <p:cNvPicPr>
            <a:picLocks noChangeAspect="1" noChangeArrowheads="1"/>
          </p:cNvPicPr>
          <p:nvPr/>
        </p:nvPicPr>
        <p:blipFill>
          <a:blip r:embed="rId12"/>
          <a:srcRect/>
          <a:stretch>
            <a:fillRect/>
          </a:stretch>
        </p:blipFill>
        <p:spPr bwMode="auto">
          <a:xfrm>
            <a:off x="2916238" y="3433763"/>
            <a:ext cx="935037" cy="844550"/>
          </a:xfrm>
          <a:prstGeom prst="rect">
            <a:avLst/>
          </a:prstGeom>
          <a:noFill/>
          <a:ln w="9525">
            <a:noFill/>
            <a:miter lim="800000"/>
            <a:headEnd/>
            <a:tailEnd/>
          </a:ln>
        </p:spPr>
      </p:pic>
      <p:sp>
        <p:nvSpPr>
          <p:cNvPr id="54299" name="Text Box 27"/>
          <p:cNvSpPr txBox="1">
            <a:spLocks noChangeArrowheads="1"/>
          </p:cNvSpPr>
          <p:nvPr/>
        </p:nvSpPr>
        <p:spPr bwMode="auto">
          <a:xfrm>
            <a:off x="2987675" y="4349750"/>
            <a:ext cx="895350" cy="304800"/>
          </a:xfrm>
          <a:prstGeom prst="rect">
            <a:avLst/>
          </a:prstGeom>
          <a:noFill/>
          <a:ln w="9525">
            <a:noFill/>
            <a:miter lim="800000"/>
          </a:ln>
        </p:spPr>
        <p:txBody>
          <a:bodyPr wrap="none">
            <a:spAutoFit/>
          </a:bodyPr>
          <a:lstStyle/>
          <a:p>
            <a:r>
              <a:rPr kumimoji="1" lang="zh-CN" altLang="en-US" sz="1400" b="1">
                <a:latin typeface="Times New Roman" panose="02020603050405020304" pitchFamily="18" charset="0"/>
              </a:rPr>
              <a:t>家  乐  缘</a:t>
            </a:r>
            <a:endParaRPr kumimoji="1" lang="zh-CN" altLang="en-US" sz="1400" b="1">
              <a:latin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79388" y="44450"/>
            <a:ext cx="2106667" cy="369332"/>
          </a:xfrm>
          <a:prstGeom prst="rect">
            <a:avLst/>
          </a:prstGeom>
          <a:noFill/>
          <a:ln w="9525">
            <a:noFill/>
            <a:miter lim="800000"/>
          </a:ln>
        </p:spPr>
        <p:txBody>
          <a:bodyPr wrap="none">
            <a:spAutoFit/>
          </a:bodyPr>
          <a:lstStyle/>
          <a:p>
            <a:r>
              <a:rPr lang="zh-CN" altLang="en-US" b="1" dirty="0"/>
              <a:t>食通天</a:t>
            </a:r>
            <a:r>
              <a:rPr lang="en-US" altLang="zh-CN" b="1" dirty="0" smtClean="0"/>
              <a:t>6.5</a:t>
            </a:r>
            <a:r>
              <a:rPr lang="zh-CN" altLang="en-US" b="1" dirty="0" smtClean="0"/>
              <a:t>产品</a:t>
            </a:r>
            <a:r>
              <a:rPr lang="zh-CN" altLang="en-US" b="1" dirty="0"/>
              <a:t>介绍</a:t>
            </a:r>
            <a:endParaRPr lang="zh-CN" altLang="en-US" b="1" dirty="0"/>
          </a:p>
        </p:txBody>
      </p:sp>
      <p:sp>
        <p:nvSpPr>
          <p:cNvPr id="6" name="Rectangle 2"/>
          <p:cNvSpPr txBox="1">
            <a:spLocks noChangeArrowheads="1"/>
          </p:cNvSpPr>
          <p:nvPr/>
        </p:nvSpPr>
        <p:spPr>
          <a:xfrm>
            <a:off x="2051050" y="2997200"/>
            <a:ext cx="4824413" cy="719138"/>
          </a:xfrm>
          <a:prstGeom prst="rect">
            <a:avLst/>
          </a:prstGeom>
        </p:spPr>
        <p:txBody>
          <a:bodyPr/>
          <a:lstStyle/>
          <a:p>
            <a:pPr marL="342900" indent="-342900" algn="ctr" eaLnBrk="0" hangingPunct="0">
              <a:lnSpc>
                <a:spcPct val="90000"/>
              </a:lnSpc>
              <a:spcBef>
                <a:spcPct val="20000"/>
              </a:spcBef>
              <a:buClr>
                <a:srgbClr val="74ACE4"/>
              </a:buClr>
              <a:buFont typeface="Wingdings" panose="05000000000000000000" pitchFamily="2" charset="2"/>
              <a:buNone/>
              <a:defRPr/>
            </a:pPr>
            <a:r>
              <a:rPr lang="zh-CN" altLang="en-US" sz="4400" b="1">
                <a:solidFill>
                  <a:srgbClr val="5F5F5F"/>
                </a:solidFill>
                <a:latin typeface="黑体" panose="02010609060101010101" pitchFamily="2" charset="-122"/>
                <a:ea typeface="黑体" panose="02010609060101010101" pitchFamily="2" charset="-122"/>
                <a:cs typeface="+mn-cs"/>
              </a:rPr>
              <a:t>产品概述</a:t>
            </a:r>
            <a:r>
              <a:rPr lang="zh-CN" altLang="en-US" sz="3200" b="1">
                <a:solidFill>
                  <a:srgbClr val="5F5F5F"/>
                </a:solidFill>
                <a:latin typeface="黑体" panose="02010609060101010101" pitchFamily="2" charset="-122"/>
                <a:ea typeface="黑体" panose="02010609060101010101" pitchFamily="2" charset="-122"/>
                <a:cs typeface="+mn-cs"/>
              </a:rPr>
              <a:t>  </a:t>
            </a:r>
            <a:endParaRPr lang="zh-CN" altLang="en-US" sz="3200" b="1" dirty="0">
              <a:solidFill>
                <a:srgbClr val="5F5F5F"/>
              </a:solidFill>
              <a:latin typeface="黑体" panose="02010609060101010101" pitchFamily="2" charset="-122"/>
              <a:ea typeface="黑体" panose="02010609060101010101" pitchFamily="2" charset="-122"/>
              <a:cs typeface="+mn-cs"/>
            </a:endParaRP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55298" name="Rectangle 3"/>
          <p:cNvSpPr txBox="1">
            <a:spLocks noChangeArrowheads="1"/>
          </p:cNvSpPr>
          <p:nvPr/>
        </p:nvSpPr>
        <p:spPr bwMode="auto">
          <a:xfrm>
            <a:off x="250825" y="0"/>
            <a:ext cx="8229600" cy="620713"/>
          </a:xfrm>
          <a:prstGeom prst="rect">
            <a:avLst/>
          </a:prstGeom>
          <a:noFill/>
          <a:ln w="9525">
            <a:noFill/>
            <a:miter lim="800000"/>
          </a:ln>
        </p:spPr>
        <p:txBody>
          <a:bodyPr/>
          <a:lstStyle/>
          <a:p>
            <a:endParaRPr lang="zh-CN" altLang="en-US" sz="3200">
              <a:ea typeface="黑体" panose="02010609060101010101" pitchFamily="2" charset="-122"/>
            </a:endParaRPr>
          </a:p>
        </p:txBody>
      </p:sp>
      <p:sp>
        <p:nvSpPr>
          <p:cNvPr id="3" name="Rectangle 7"/>
          <p:cNvSpPr txBox="1">
            <a:spLocks noChangeArrowheads="1"/>
          </p:cNvSpPr>
          <p:nvPr/>
        </p:nvSpPr>
        <p:spPr>
          <a:xfrm>
            <a:off x="687388" y="2463800"/>
            <a:ext cx="7772400" cy="1470025"/>
          </a:xfrm>
          <a:prstGeom prst="rect">
            <a:avLst/>
          </a:prstGeom>
          <a:noFill/>
        </p:spPr>
        <p:txBody>
          <a:bodyPr/>
          <a:lstStyle/>
          <a:p>
            <a:pPr algn="ctr" eaLnBrk="0" hangingPunct="0">
              <a:defRPr/>
            </a:pPr>
            <a:r>
              <a:rPr lang="zh-CN" altLang="en-US" sz="4400" b="1" dirty="0">
                <a:solidFill>
                  <a:srgbClr val="FF9933"/>
                </a:solidFill>
                <a:latin typeface="+mj-lt"/>
                <a:ea typeface="黑体" panose="02010609060101010101" pitchFamily="2" charset="-122"/>
                <a:cs typeface="+mj-cs"/>
              </a:rPr>
              <a:t>感谢您的聆听！</a:t>
            </a:r>
            <a:endParaRPr lang="zh-CN" altLang="en-US" sz="4400" b="1" dirty="0">
              <a:solidFill>
                <a:srgbClr val="FF9933"/>
              </a:solidFill>
              <a:latin typeface="+mj-lt"/>
              <a:ea typeface="黑体" panose="02010609060101010101" pitchFamily="2" charset="-122"/>
              <a:cs typeface="+mj-cs"/>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9485</Words>
  <Application>WPS 演示</Application>
  <PresentationFormat>全屏显示(4:3)</PresentationFormat>
  <Paragraphs>1127</Paragraphs>
  <Slides>90</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90</vt:i4>
      </vt:variant>
    </vt:vector>
  </HeadingPairs>
  <TitlesOfParts>
    <vt:vector size="102" baseType="lpstr">
      <vt:lpstr>Arial</vt:lpstr>
      <vt:lpstr>宋体</vt:lpstr>
      <vt:lpstr>Wingdings</vt:lpstr>
      <vt:lpstr>Calibri</vt:lpstr>
      <vt:lpstr>微软雅黑</vt:lpstr>
      <vt:lpstr>楷体_GB2312</vt:lpstr>
      <vt:lpstr>黑体</vt:lpstr>
      <vt:lpstr>Wingdings</vt:lpstr>
      <vt:lpstr>Times New Roman</vt:lpstr>
      <vt:lpstr>新宋体</vt:lpstr>
      <vt:lpstr>Tema de Office</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©MediaInteractive</dc:title>
  <dc:creator>Design</dc:creator>
  <cp:lastModifiedBy>郑桂生</cp:lastModifiedBy>
  <cp:revision>276</cp:revision>
  <dcterms:created xsi:type="dcterms:W3CDTF">2010-06-24T19:27:00Z</dcterms:created>
  <dcterms:modified xsi:type="dcterms:W3CDTF">2017-04-07T03:24:23Z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